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60" r:id="rId2"/>
    <p:sldId id="375" r:id="rId3"/>
    <p:sldId id="374" r:id="rId4"/>
    <p:sldId id="371" r:id="rId5"/>
    <p:sldId id="372" r:id="rId6"/>
    <p:sldId id="373" r:id="rId7"/>
    <p:sldId id="264" r:id="rId8"/>
    <p:sldId id="376" r:id="rId9"/>
    <p:sldId id="463" r:id="rId10"/>
    <p:sldId id="392" r:id="rId11"/>
    <p:sldId id="380" r:id="rId12"/>
    <p:sldId id="379" r:id="rId13"/>
    <p:sldId id="385" r:id="rId14"/>
    <p:sldId id="384" r:id="rId15"/>
    <p:sldId id="383" r:id="rId16"/>
    <p:sldId id="382" r:id="rId17"/>
    <p:sldId id="393" r:id="rId18"/>
    <p:sldId id="400" r:id="rId19"/>
    <p:sldId id="269" r:id="rId20"/>
    <p:sldId id="270" r:id="rId21"/>
    <p:sldId id="271" r:id="rId22"/>
    <p:sldId id="272" r:id="rId23"/>
    <p:sldId id="466" r:id="rId24"/>
    <p:sldId id="464" r:id="rId25"/>
    <p:sldId id="402" r:id="rId26"/>
    <p:sldId id="257" r:id="rId27"/>
    <p:sldId id="401" r:id="rId28"/>
    <p:sldId id="396" r:id="rId29"/>
    <p:sldId id="397" r:id="rId30"/>
    <p:sldId id="273" r:id="rId31"/>
    <p:sldId id="394" r:id="rId32"/>
    <p:sldId id="398" r:id="rId33"/>
    <p:sldId id="399" r:id="rId34"/>
    <p:sldId id="412" r:id="rId35"/>
    <p:sldId id="438" r:id="rId36"/>
    <p:sldId id="433" r:id="rId37"/>
    <p:sldId id="431" r:id="rId38"/>
    <p:sldId id="435" r:id="rId39"/>
    <p:sldId id="434" r:id="rId40"/>
    <p:sldId id="437" r:id="rId41"/>
    <p:sldId id="436" r:id="rId42"/>
    <p:sldId id="411" r:id="rId43"/>
    <p:sldId id="313" r:id="rId44"/>
    <p:sldId id="445" r:id="rId45"/>
    <p:sldId id="422" r:id="rId46"/>
    <p:sldId id="413" r:id="rId47"/>
    <p:sldId id="414" r:id="rId48"/>
    <p:sldId id="415" r:id="rId49"/>
    <p:sldId id="416" r:id="rId50"/>
    <p:sldId id="444" r:id="rId51"/>
    <p:sldId id="418" r:id="rId52"/>
    <p:sldId id="274" r:id="rId53"/>
    <p:sldId id="409" r:id="rId54"/>
    <p:sldId id="403" r:id="rId55"/>
    <p:sldId id="410" r:id="rId56"/>
    <p:sldId id="455" r:id="rId57"/>
    <p:sldId id="406" r:id="rId58"/>
    <p:sldId id="404" r:id="rId59"/>
    <p:sldId id="420" r:id="rId60"/>
    <p:sldId id="467" r:id="rId61"/>
    <p:sldId id="460" r:id="rId62"/>
    <p:sldId id="468" r:id="rId63"/>
    <p:sldId id="446" r:id="rId64"/>
    <p:sldId id="456" r:id="rId65"/>
    <p:sldId id="425" r:id="rId66"/>
    <p:sldId id="452" r:id="rId67"/>
    <p:sldId id="430" r:id="rId68"/>
    <p:sldId id="423" r:id="rId69"/>
    <p:sldId id="450" r:id="rId70"/>
    <p:sldId id="469" r:id="rId71"/>
    <p:sldId id="470" r:id="rId72"/>
    <p:sldId id="453" r:id="rId73"/>
    <p:sldId id="454"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2" autoAdjust="0"/>
  </p:normalViewPr>
  <p:slideViewPr>
    <p:cSldViewPr snapToGrid="0">
      <p:cViewPr varScale="1">
        <p:scale>
          <a:sx n="108" d="100"/>
          <a:sy n="108" d="100"/>
        </p:scale>
        <p:origin x="1806" y="10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43</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44</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a:t>Kliknutím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just-the-word.com/" TargetMode="External"/><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englishvocabularyexercises.com/AWL/index.htm" TargetMode="External"/><Relationship Id="rId5" Type="http://schemas.openxmlformats.org/officeDocument/2006/relationships/hyperlink" Target="http://www.uefap.com/vocab/vocfram.htm" TargetMode="External"/><Relationship Id="rId4" Type="http://schemas.openxmlformats.org/officeDocument/2006/relationships/hyperlink" Target="http://www.phrasebank.manchester.ac.uk/"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dlsweb.rmit.edu.au/lsu/content/4_WritingSkills/writing_pdf/vocabulary.pdf" TargetMode="External"/><Relationship Id="rId2" Type="http://schemas.openxmlformats.org/officeDocument/2006/relationships/hyperlink" Target="http://www.uefap.com/writing/feature/intro.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a:latin typeface="Arial Narrow" panose="020B0606020202030204" pitchFamily="34" charset="0"/>
              </a:rPr>
              <a:t>S4001 </a:t>
            </a:r>
            <a:br>
              <a:rPr lang="cs-CZ" sz="4400" dirty="0">
                <a:latin typeface="Arial Narrow" panose="020B0606020202030204" pitchFamily="34" charset="0"/>
              </a:rPr>
            </a:br>
            <a:r>
              <a:rPr lang="cs-CZ" sz="4400" dirty="0">
                <a:latin typeface="Arial Narrow" panose="020B0606020202030204" pitchFamily="34" charset="0"/>
              </a:rPr>
              <a:t>International Performance </a:t>
            </a:r>
            <a:br>
              <a:rPr lang="cs-CZ" sz="4400" dirty="0">
                <a:latin typeface="Arial Narrow" panose="020B0606020202030204" pitchFamily="34" charset="0"/>
              </a:rPr>
            </a:br>
            <a:r>
              <a:rPr lang="cs-CZ" sz="4400" dirty="0" err="1">
                <a:latin typeface="Arial Narrow" panose="020B0606020202030204" pitchFamily="34" charset="0"/>
              </a:rPr>
              <a:t>Course</a:t>
            </a:r>
            <a:endParaRPr lang="cs-CZ" sz="4400" dirty="0">
              <a:latin typeface="Arial Narrow" panose="020B0606020202030204" pitchFamily="34" charset="0"/>
            </a:endParaRPr>
          </a:p>
        </p:txBody>
      </p:sp>
      <p:sp>
        <p:nvSpPr>
          <p:cNvPr id="3" name="TextovéPole 2"/>
          <p:cNvSpPr txBox="1"/>
          <p:nvPr/>
        </p:nvSpPr>
        <p:spPr>
          <a:xfrm>
            <a:off x="4116391" y="4753021"/>
            <a:ext cx="3756454" cy="461665"/>
          </a:xfrm>
          <a:prstGeom prst="rect">
            <a:avLst/>
          </a:prstGeom>
          <a:noFill/>
        </p:spPr>
        <p:txBody>
          <a:bodyPr wrap="square" rtlCol="0">
            <a:spAutoFit/>
          </a:bodyPr>
          <a:lstStyle/>
          <a:p>
            <a:pPr algn="r"/>
            <a:r>
              <a:rPr lang="cs-CZ" dirty="0" err="1">
                <a:solidFill>
                  <a:srgbClr val="00287D"/>
                </a:solidFill>
                <a:latin typeface="Arial Narrow" panose="020B0606020202030204" pitchFamily="34" charset="0"/>
              </a:rPr>
              <a:t>Autumn</a:t>
            </a:r>
            <a:r>
              <a:rPr lang="cs-CZ" dirty="0">
                <a:solidFill>
                  <a:srgbClr val="00287D"/>
                </a:solidFill>
                <a:latin typeface="Arial Narrow" panose="020B0606020202030204" pitchFamily="34" charset="0"/>
              </a:rPr>
              <a:t> Term 2022</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3795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a:solidFill>
                  <a:srgbClr val="00287D"/>
                </a:solidFill>
                <a:latin typeface="Arial Narrow" pitchFamily="34" charset="0"/>
              </a:rPr>
              <a:t>neatly presented   		cohesive 	with full forms of words</a:t>
            </a:r>
          </a:p>
          <a:p>
            <a:pPr>
              <a:lnSpc>
                <a:spcPct val="90000"/>
              </a:lnSpc>
              <a:buFontTx/>
              <a:buNone/>
            </a:pPr>
            <a:r>
              <a:rPr lang="en-GB" altLang="cs-CZ" sz="2200" dirty="0">
                <a:solidFill>
                  <a:srgbClr val="00287D"/>
                </a:solidFill>
                <a:latin typeface="Arial Narrow" pitchFamily="34" charset="0"/>
              </a:rPr>
              <a:t>objective    			correct   		without redundancies </a:t>
            </a:r>
          </a:p>
          <a:p>
            <a:pPr>
              <a:lnSpc>
                <a:spcPct val="90000"/>
              </a:lnSpc>
              <a:buFontTx/>
              <a:buNone/>
            </a:pPr>
            <a:r>
              <a:rPr lang="en-GB" altLang="cs-CZ" sz="2200" dirty="0">
                <a:solidFill>
                  <a:srgbClr val="00287D"/>
                </a:solidFill>
                <a:latin typeface="Arial Narrow" pitchFamily="34" charset="0"/>
              </a:rPr>
              <a:t>explicit         			factual 		with flowing structure </a:t>
            </a:r>
          </a:p>
          <a:p>
            <a:pPr>
              <a:lnSpc>
                <a:spcPct val="90000"/>
              </a:lnSpc>
              <a:buFontTx/>
              <a:buNone/>
            </a:pPr>
            <a:r>
              <a:rPr lang="en-GB" altLang="cs-CZ" sz="2200" dirty="0">
                <a:solidFill>
                  <a:srgbClr val="00287D"/>
                </a:solidFill>
                <a:latin typeface="Arial Narrow" pitchFamily="34" charset="0"/>
              </a:rPr>
              <a:t>hedged   			unambiguous 	without clichés </a:t>
            </a:r>
          </a:p>
          <a:p>
            <a:pPr>
              <a:lnSpc>
                <a:spcPct val="90000"/>
              </a:lnSpc>
              <a:buFontTx/>
              <a:buNone/>
            </a:pPr>
            <a:r>
              <a:rPr lang="en-GB" altLang="cs-CZ" sz="2200" dirty="0">
                <a:solidFill>
                  <a:srgbClr val="00287D"/>
                </a:solidFill>
                <a:latin typeface="Arial Narrow" pitchFamily="34" charset="0"/>
              </a:rPr>
              <a:t>frequent third person pronouns	accurate		responsible</a:t>
            </a:r>
          </a:p>
          <a:p>
            <a:pPr>
              <a:lnSpc>
                <a:spcPct val="90000"/>
              </a:lnSpc>
              <a:buFontTx/>
              <a:buNone/>
            </a:pPr>
            <a:r>
              <a:rPr lang="en-GB" altLang="cs-CZ" sz="2200" dirty="0">
                <a:solidFill>
                  <a:srgbClr val="00287D"/>
                </a:solidFill>
                <a:latin typeface="Arial Narrow" pitchFamily="34" charset="0"/>
              </a:rPr>
              <a:t>well structured 			neutral		backed up by evidence </a:t>
            </a:r>
          </a:p>
          <a:p>
            <a:pPr>
              <a:lnSpc>
                <a:spcPct val="90000"/>
              </a:lnSpc>
              <a:buFontTx/>
              <a:buNone/>
            </a:pPr>
            <a:r>
              <a:rPr lang="en-GB" altLang="cs-CZ" sz="2200" dirty="0">
                <a:solidFill>
                  <a:srgbClr val="00287D"/>
                </a:solidFill>
                <a:latin typeface="Arial Narrow" pitchFamily="34" charset="0"/>
              </a:rPr>
              <a:t>professionally acceptable         	revised		understandable</a:t>
            </a:r>
          </a:p>
          <a:p>
            <a:pPr>
              <a:lnSpc>
                <a:spcPct val="90000"/>
              </a:lnSpc>
              <a:buNone/>
            </a:pPr>
            <a:r>
              <a:rPr lang="en-GB" altLang="cs-CZ" sz="2200" dirty="0">
                <a:solidFill>
                  <a:srgbClr val="00287D"/>
                </a:solidFill>
                <a:latin typeface="Arial Narrow" pitchFamily="34" charset="0"/>
              </a:rPr>
              <a:t>linear structure 			timeless		specific</a:t>
            </a:r>
          </a:p>
          <a:p>
            <a:pPr>
              <a:lnSpc>
                <a:spcPct val="90000"/>
              </a:lnSpc>
              <a:buFontTx/>
              <a:buNone/>
            </a:pPr>
            <a:r>
              <a:rPr lang="en-GB" altLang="cs-CZ" sz="2200" dirty="0">
                <a:solidFill>
                  <a:srgbClr val="00287D"/>
                </a:solidFill>
                <a:latin typeface="Arial Narrow" pitchFamily="34" charset="0"/>
              </a:rPr>
              <a:t>without colloquialisms 		re-drafted	referenced		</a:t>
            </a:r>
          </a:p>
          <a:p>
            <a:pPr>
              <a:lnSpc>
                <a:spcPct val="90000"/>
              </a:lnSpc>
              <a:buNone/>
            </a:pPr>
            <a:r>
              <a:rPr lang="en-GB" altLang="cs-CZ" sz="2200" dirty="0">
                <a:solidFill>
                  <a:srgbClr val="00287D"/>
                </a:solidFill>
                <a:latin typeface="Arial Narrow" pitchFamily="34" charset="0"/>
              </a:rPr>
              <a:t>precise 				clear 		nominalised            </a:t>
            </a:r>
          </a:p>
          <a:p>
            <a:pPr>
              <a:lnSpc>
                <a:spcPct val="90000"/>
              </a:lnSpc>
              <a:buNone/>
            </a:pPr>
            <a:r>
              <a:rPr lang="en-GB" altLang="cs-CZ" sz="2200" dirty="0">
                <a:solidFill>
                  <a:srgbClr val="00287D"/>
                </a:solidFill>
                <a:latin typeface="Arial Narrow" pitchFamily="34" charset="0"/>
              </a:rPr>
              <a:t>claiming authority			formal 		tentative</a:t>
            </a:r>
          </a:p>
          <a:p>
            <a:pPr>
              <a:lnSpc>
                <a:spcPct val="90000"/>
              </a:lnSpc>
              <a:buNone/>
            </a:pPr>
            <a:r>
              <a:rPr lang="en-GB" altLang="cs-CZ" sz="2200" dirty="0">
                <a:solidFill>
                  <a:srgbClr val="00287D"/>
                </a:solidFill>
                <a:latin typeface="Arial Narrow" pitchFamily="34" charset="0"/>
              </a:rPr>
              <a:t>more frequent passive voice        	impersonal 	no negative forms </a:t>
            </a:r>
          </a:p>
          <a:p>
            <a:pPr>
              <a:lnSpc>
                <a:spcPct val="90000"/>
              </a:lnSpc>
              <a:buNone/>
            </a:pPr>
            <a:r>
              <a:rPr lang="en-GB" altLang="cs-CZ" sz="2200" dirty="0">
                <a:solidFill>
                  <a:srgbClr val="00287D"/>
                </a:solidFill>
                <a:latin typeface="Arial Narrow" pitchFamily="34" charset="0"/>
              </a:rPr>
              <a:t>with explicit links between presented ideas		coherent</a:t>
            </a:r>
          </a:p>
          <a:p>
            <a:pPr>
              <a:lnSpc>
                <a:spcPct val="90000"/>
              </a:lnSpc>
              <a:buFontTx/>
              <a:buNone/>
            </a:pPr>
            <a:r>
              <a:rPr lang="en-GB" altLang="cs-CZ" sz="2200" dirty="0">
                <a:solidFill>
                  <a:srgbClr val="00287D"/>
                </a:solidFill>
                <a:latin typeface="Arial Narrow" pitchFamily="34" charset="0"/>
              </a:rPr>
              <a:t>with clear understanding of the subject matter 	concise</a:t>
            </a:r>
          </a:p>
          <a:p>
            <a:pPr>
              <a:lnSpc>
                <a:spcPct val="90000"/>
              </a:lnSpc>
              <a:buFontTx/>
              <a:buNone/>
            </a:pPr>
            <a:r>
              <a:rPr lang="en-GB" altLang="cs-CZ" sz="2200" dirty="0">
                <a:solidFill>
                  <a:srgbClr val="00287D"/>
                </a:solidFill>
                <a:latin typeface="Arial Narrow" pitchFamily="34" charset="0"/>
              </a:rPr>
              <a:t>relevant within the discourse of your discipline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097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9292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cs-CZ" sz="2000" dirty="0">
                <a:solidFill>
                  <a:srgbClr val="00287D"/>
                </a:solidFill>
                <a:latin typeface="Arial Narrow" panose="020B0606020202030204" pitchFamily="34" charset="0"/>
              </a:rPr>
              <a:t>a) </a:t>
            </a:r>
            <a:r>
              <a:rPr lang="en-GB" sz="2000" dirty="0">
                <a:solidFill>
                  <a:srgbClr val="00287D"/>
                </a:solidFill>
                <a:latin typeface="Arial Narrow" panose="020B0606020202030204" pitchFamily="34" charset="0"/>
              </a:rPr>
              <a:t>It rained cats and dogs yesterday, didn´t it?</a:t>
            </a:r>
            <a:endParaRPr lang="cs-CZ" sz="2000" dirty="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b) What a downpour last night!</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c) The UK Meteorology Office monitored a heavy rainfall with the rate of precipitation reading 46 millimetres per hour on 24th March 2011 in North Cumbria.</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d) 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21171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r>
              <a:rPr lang="cs-CZ" sz="20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It rained cats and dogs yesterday, didn´t it?</a:t>
            </a:r>
            <a:endParaRPr lang="cs-CZ" sz="3600" dirty="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3" name="Přímá spojnice se šipkou 2"/>
          <p:cNvCxnSpPr/>
          <p:nvPr/>
        </p:nvCxnSpPr>
        <p:spPr bwMode="auto">
          <a:xfrm>
            <a:off x="2255108" y="2088292"/>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V="1">
            <a:off x="4719252" y="3945925"/>
            <a:ext cx="451022" cy="145397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H="1">
            <a:off x="6993924" y="1989438"/>
            <a:ext cx="753762" cy="134688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H="1">
            <a:off x="7488195" y="1989438"/>
            <a:ext cx="259491" cy="1433384"/>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57766"/>
            <a:ext cx="7772400" cy="4796686"/>
          </a:xfrm>
        </p:spPr>
        <p:txBody>
          <a:bodyPr/>
          <a:lstStyle/>
          <a:p>
            <a:pPr marL="0" indent="0">
              <a:buNone/>
            </a:pPr>
            <a:endParaRPr lang="cs-CZ" sz="1800" dirty="0"/>
          </a:p>
          <a:p>
            <a:pPr marL="0" indent="0">
              <a:buNone/>
            </a:pPr>
            <a:r>
              <a:rPr lang="en-GB" sz="2000" dirty="0">
                <a:solidFill>
                  <a:srgbClr val="00287D"/>
                </a:solidFill>
                <a:latin typeface="Arial Narrow" panose="020B0606020202030204" pitchFamily="34" charset="0"/>
              </a:rPr>
              <a:t> </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cs-CZ" sz="20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What a downpour last night!</a:t>
            </a:r>
            <a:endParaRPr lang="cs-CZ" sz="3600" dirty="0">
              <a:solidFill>
                <a:srgbClr val="00287D"/>
              </a:solidFill>
              <a:latin typeface="Arial Narrow" panose="020B0606020202030204" pitchFamily="34" charset="0"/>
            </a:endParaRPr>
          </a:p>
          <a:p>
            <a:pPr marL="0" indent="0">
              <a:buNone/>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5" name="Přímá spojnice se šipkou 4"/>
          <p:cNvCxnSpPr/>
          <p:nvPr/>
        </p:nvCxnSpPr>
        <p:spPr bwMode="auto">
          <a:xfrm>
            <a:off x="4102443" y="1927654"/>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6005385" y="2236573"/>
            <a:ext cx="1248031"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3083385" y="3877400"/>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2000" dirty="0">
              <a:solidFill>
                <a:srgbClr val="00287D"/>
              </a:solidFill>
              <a:latin typeface="Arial Narrow" panose="020B0606020202030204" pitchFamily="34" charset="0"/>
            </a:endParaRPr>
          </a:p>
          <a:p>
            <a:pPr marL="0" indent="0" algn="ctr">
              <a:buNone/>
            </a:pPr>
            <a:endParaRPr lang="cs-CZ" sz="3600" dirty="0">
              <a:solidFill>
                <a:srgbClr val="00287D"/>
              </a:solidFill>
              <a:latin typeface="Arial Narrow" panose="020B0606020202030204" pitchFamily="34" charset="0"/>
            </a:endParaRPr>
          </a:p>
          <a:p>
            <a:pPr marL="0" indent="0" algn="ctr">
              <a:buNone/>
            </a:pPr>
            <a:r>
              <a:rPr lang="en-GB" sz="3600" dirty="0">
                <a:solidFill>
                  <a:srgbClr val="00287D"/>
                </a:solidFill>
                <a:latin typeface="Arial Narrow" panose="020B0606020202030204" pitchFamily="34" charset="0"/>
              </a:rPr>
              <a:t>The UK Meteorology Office monitored a heavy rainfall with the rate of precipitation reading </a:t>
            </a:r>
            <a:r>
              <a:rPr lang="cs-CZ" sz="36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46 millimetres per hour on 24th March 2011 </a:t>
            </a:r>
            <a:r>
              <a:rPr lang="cs-CZ" sz="36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in North Cumbria.</a:t>
            </a:r>
            <a:endParaRPr lang="cs-CZ" sz="3600" dirty="0">
              <a:solidFill>
                <a:srgbClr val="00287D"/>
              </a:solidFill>
              <a:latin typeface="Arial Narrow" panose="020B0606020202030204"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800" dirty="0">
                <a:solidFill>
                  <a:srgbClr val="00287D"/>
                </a:solidFill>
                <a:latin typeface="Arial Narrow" panose="020B0606020202030204" pitchFamily="34" charset="0"/>
              </a:rPr>
              <a:t>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8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5" name="Přímá spojnice se šipkou 4"/>
          <p:cNvCxnSpPr/>
          <p:nvPr/>
        </p:nvCxnSpPr>
        <p:spPr bwMode="auto">
          <a:xfrm>
            <a:off x="827903" y="5647038"/>
            <a:ext cx="1544595"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2582562" y="5647038"/>
            <a:ext cx="1351006"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4188941" y="5647038"/>
            <a:ext cx="1453978"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a:off x="5881816" y="5647038"/>
            <a:ext cx="1519882"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Redundant 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sp>
        <p:nvSpPr>
          <p:cNvPr id="2" name="Obdélník 1"/>
          <p:cNvSpPr/>
          <p:nvPr/>
        </p:nvSpPr>
        <p:spPr>
          <a:xfrm>
            <a:off x="3966518" y="4640159"/>
            <a:ext cx="4572000" cy="261610"/>
          </a:xfrm>
          <a:prstGeom prst="rect">
            <a:avLst/>
          </a:prstGeom>
        </p:spPr>
        <p:txBody>
          <a:bodyPr>
            <a:spAutoFit/>
          </a:bodyPr>
          <a:lstStyle/>
          <a:p>
            <a:r>
              <a:rPr lang="en-GB" sz="1100" dirty="0">
                <a:solidFill>
                  <a:srgbClr val="00287D"/>
                </a:solidFill>
                <a:latin typeface="Arial Narrow" panose="020B0606020202030204" pitchFamily="34" charset="0"/>
              </a:rPr>
              <a:t>Adapted from: Cooper, P. (2011): Academic Writing and Czech Universities </a:t>
            </a:r>
            <a:endParaRPr lang="cs-CZ" sz="1100" dirty="0">
              <a:solidFill>
                <a:srgbClr val="00287D"/>
              </a:solidFill>
              <a:latin typeface="Arial Narrow" panose="020B060602020203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348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60552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4418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8742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5229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a:latin typeface="Calibri" panose="020F0502020204030204" pitchFamily="34" charset="0"/>
                <a:cs typeface="Calibri" panose="020F0502020204030204" pitchFamily="34" charset="0"/>
              </a:rPr>
              <a:t>formality</a:t>
            </a:r>
            <a:endParaRPr lang="en-GB" altLang="cs-CZ" sz="3200" dirty="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9619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a:latin typeface="Calibri" panose="020F0502020204030204" pitchFamily="34" charset="0"/>
                <a:cs typeface="Calibri" panose="020F0502020204030204" pitchFamily="34" charset="0"/>
              </a:rPr>
              <a:t>formality</a:t>
            </a:r>
            <a:endParaRPr lang="en-GB" altLang="cs-CZ" sz="3200" dirty="0">
              <a:latin typeface="Calibri" panose="020F0502020204030204" pitchFamily="34" charset="0"/>
              <a:cs typeface="Calibri" panose="020F0502020204030204" pitchFamily="34" charset="0"/>
            </a:endParaRPr>
          </a:p>
        </p:txBody>
      </p:sp>
      <p:sp>
        <p:nvSpPr>
          <p:cNvPr id="2" name="Obdélník 1"/>
          <p:cNvSpPr/>
          <p:nvPr/>
        </p:nvSpPr>
        <p:spPr>
          <a:xfrm>
            <a:off x="541323" y="1773239"/>
            <a:ext cx="7816993" cy="4031873"/>
          </a:xfrm>
          <a:prstGeom prst="rect">
            <a:avLst/>
          </a:prstGeom>
        </p:spPr>
        <p:txBody>
          <a:bodyPr wrap="square">
            <a:spAutoFit/>
          </a:bodyPr>
          <a:lstStyle/>
          <a:p>
            <a:pPr marL="514350" indent="-514350">
              <a:spcAft>
                <a:spcPts val="0"/>
              </a:spcAft>
              <a:buAutoNum type="alphaLcParenR"/>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Essential measures should be undertaken at the earliest opportunity.</a:t>
            </a:r>
            <a:endParaRPr lang="cs-CZ"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t>
            </a:r>
            <a:b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b) You should do whatever you have to as soon as you can. </a:t>
            </a:r>
            <a:endParaRPr lang="cs-CZ"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cs-CZ" sz="3200" dirty="0">
              <a:solidFill>
                <a:srgbClr val="00287D"/>
              </a:solidFill>
              <a:latin typeface="Times New Roman" panose="02020603050405020304" pitchFamily="18" charset="0"/>
              <a:ea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c) One should undertake any necessary measures at the earliest opportunity. </a:t>
            </a:r>
            <a:endParaRPr lang="cs-CZ" sz="3200" dirty="0">
              <a:solidFill>
                <a:srgbClr val="00287D"/>
              </a:solidFill>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7730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de-</a:t>
            </a:r>
            <a:r>
              <a:rPr lang="cs-CZ" altLang="cs-CZ" sz="4400" dirty="0" err="1">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444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a:solidFill>
                            <a:schemeClr val="tx1"/>
                          </a:solidFill>
                          <a:effectLst/>
                          <a:latin typeface="Arial Narrow" panose="020B0606020202030204" pitchFamily="34" charset="0"/>
                        </a:rPr>
                        <a:t>Physics</a:t>
                      </a: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a:solidFill>
                            <a:schemeClr val="tx1"/>
                          </a:solidFill>
                          <a:effectLst/>
                          <a:latin typeface="Arial Narrow" panose="020B0606020202030204" pitchFamily="34" charset="0"/>
                        </a:rPr>
                        <a:t>Marketing</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a:solidFill>
                            <a:schemeClr val="tx1"/>
                          </a:solidFill>
                          <a:effectLst/>
                          <a:latin typeface="Arial Narrow" panose="020B0606020202030204" pitchFamily="34" charset="0"/>
                        </a:rPr>
                        <a:t>Biology</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a:solidFill>
                  <a:srgbClr val="00287D"/>
                </a:solidFill>
                <a:latin typeface="Calibri" panose="020F0502020204030204" pitchFamily="34" charset="0"/>
                <a:cs typeface="Calibri" panose="020F0502020204030204" pitchFamily="34" charset="0"/>
              </a:rPr>
              <a:t>All manuscripts must</a:t>
            </a:r>
            <a:r>
              <a:rPr lang="cs-CZ" sz="3600" dirty="0">
                <a:solidFill>
                  <a:srgbClr val="00287D"/>
                </a:solidFill>
                <a:latin typeface="Calibri" panose="020F0502020204030204" pitchFamily="34" charset="0"/>
                <a:cs typeface="Calibri" panose="020F0502020204030204" pitchFamily="34" charset="0"/>
              </a:rPr>
              <a:t>…</a:t>
            </a:r>
            <a:r>
              <a:rPr lang="en-US" sz="3600" dirty="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a:solidFill>
                  <a:srgbClr val="00287D"/>
                </a:solidFill>
                <a:latin typeface="Calibri" panose="020F0502020204030204" pitchFamily="34" charset="0"/>
                <a:cs typeface="Calibri" panose="020F0502020204030204" pitchFamily="34" charset="0"/>
              </a:rPr>
              <a:t>…</a:t>
            </a:r>
          </a:p>
          <a:p>
            <a:pPr indent="0">
              <a:buNone/>
            </a:pPr>
            <a:endParaRPr lang="cs-CZ" sz="3600" dirty="0">
              <a:solidFill>
                <a:srgbClr val="00287D"/>
              </a:solidFill>
              <a:latin typeface="Calibri" panose="020F0502020204030204" pitchFamily="34" charset="0"/>
              <a:cs typeface="Calibri" panose="020F0502020204030204" pitchFamily="34" charset="0"/>
            </a:endParaRPr>
          </a:p>
          <a:p>
            <a:pPr indent="0">
              <a:buNone/>
            </a:pPr>
            <a:r>
              <a:rPr lang="cs-CZ" sz="1400" dirty="0">
                <a:latin typeface="Arial Narrow" panose="020B0606020202030204" pitchFamily="34" charset="0"/>
              </a:rPr>
              <a:t>		</a:t>
            </a:r>
            <a:r>
              <a:rPr lang="cs-CZ" sz="1400" dirty="0">
                <a:solidFill>
                  <a:srgbClr val="00287D"/>
                </a:solidFill>
                <a:latin typeface="Arial Narrow" panose="020B0606020202030204" pitchFamily="34" charset="0"/>
              </a:rPr>
              <a:t>(</a:t>
            </a:r>
            <a:r>
              <a:rPr lang="en-GB" sz="1400" dirty="0">
                <a:solidFill>
                  <a:srgbClr val="00287D"/>
                </a:solidFill>
                <a:latin typeface="Arial Narrow" panose="020B0606020202030204" pitchFamily="34" charset="0"/>
              </a:rPr>
              <a:t>Adapted from: http://www.igi-global.com/publish/contributor-resources/before-you-write</a:t>
            </a:r>
            <a:r>
              <a:rPr lang="cs-CZ" sz="1400" dirty="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7804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a:latin typeface="Arial Narrow" pitchFamily="34" charset="0"/>
              </a:rPr>
              <a:t>passive </a:t>
            </a:r>
            <a:r>
              <a:rPr lang="cs-CZ" altLang="cs-CZ" sz="3600" dirty="0">
                <a:latin typeface="Arial Narrow" pitchFamily="34" charset="0"/>
              </a:rPr>
              <a:t>  </a:t>
            </a:r>
            <a:r>
              <a:rPr lang="en-GB" altLang="cs-CZ" sz="3600" dirty="0">
                <a:latin typeface="Arial Narrow" pitchFamily="34" charset="0"/>
              </a:rPr>
              <a:t>vs </a:t>
            </a:r>
            <a:r>
              <a:rPr lang="cs-CZ" altLang="cs-CZ" sz="3600" dirty="0">
                <a:latin typeface="Arial Narrow" pitchFamily="34" charset="0"/>
              </a:rPr>
              <a:t>  </a:t>
            </a:r>
            <a:r>
              <a:rPr lang="en-GB" altLang="cs-CZ" sz="3600" dirty="0">
                <a:latin typeface="Arial Narrow" pitchFamily="34" charset="0"/>
              </a:rPr>
              <a:t>active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34679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382275159"/>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dirty="0">
                          <a:solidFill>
                            <a:srgbClr val="00287D"/>
                          </a:solidFill>
                          <a:effectLst/>
                        </a:rPr>
                        <a:t>Physical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61</a:t>
                      </a:r>
                      <a:r>
                        <a:rPr lang="cs-CZ" sz="1200" b="1" dirty="0">
                          <a:solidFill>
                            <a:srgbClr val="00287D"/>
                          </a:solidFill>
                          <a:effectLst/>
                        </a:rPr>
                        <a:t>,</a:t>
                      </a:r>
                      <a:r>
                        <a:rPr lang="en-GB" sz="1200" b="1" dirty="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a:solidFill>
                <a:srgbClr val="00287D"/>
              </a:solidFill>
            </a:endParaRPr>
          </a:p>
          <a:p>
            <a:r>
              <a:rPr lang="en-GB" sz="1400" i="1" dirty="0">
                <a:solidFill>
                  <a:srgbClr val="00287D"/>
                </a:solidFill>
              </a:rPr>
              <a:t>in 21 research articles.</a:t>
            </a:r>
            <a:endParaRPr lang="cs-CZ" sz="1400" dirty="0">
              <a:solidFill>
                <a:srgbClr val="00287D"/>
              </a:solidFill>
            </a:endParaRPr>
          </a:p>
          <a:p>
            <a:endParaRPr lang="cs-CZ" dirty="0">
              <a:solidFill>
                <a:srgbClr val="00287D"/>
              </a:solidFill>
            </a:endParaRPr>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Source: </a:t>
            </a:r>
            <a:r>
              <a:rPr lang="en-GB" sz="1100" dirty="0" err="1">
                <a:solidFill>
                  <a:srgbClr val="00287D"/>
                </a:solidFill>
              </a:rPr>
              <a:t>I.A.Martinez</a:t>
            </a:r>
            <a:r>
              <a:rPr lang="en-GB" sz="1100" dirty="0">
                <a:solidFill>
                  <a:srgbClr val="00287D"/>
                </a:solidFill>
              </a:rPr>
              <a:t>/English for Specific Purposes 20 (2001) 227-247)</a:t>
            </a:r>
            <a:endParaRPr lang="cs-CZ" sz="1100" dirty="0">
              <a:solidFill>
                <a:srgbClr val="00287D"/>
              </a:solidFill>
            </a:endParaRPr>
          </a:p>
        </p:txBody>
      </p:sp>
      <p:sp>
        <p:nvSpPr>
          <p:cNvPr id="6" name="TextovéPole 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scientific</a:t>
            </a:r>
            <a:endParaRPr lang="cs-CZ" sz="1600" i="1" dirty="0">
              <a:solidFill>
                <a:srgbClr val="00287D"/>
              </a:solidFill>
            </a:endParaRPr>
          </a:p>
          <a:p>
            <a:r>
              <a:rPr lang="cs-CZ" sz="1600" i="1" dirty="0">
                <a:solidFill>
                  <a:srgbClr val="00287D"/>
                </a:solidFill>
              </a:rPr>
              <a:t>          </a:t>
            </a:r>
            <a:r>
              <a:rPr lang="en-GB" sz="1600" i="1" dirty="0">
                <a:solidFill>
                  <a:srgbClr val="00287D"/>
                </a:solidFill>
              </a:rPr>
              <a:t> writing; http://www.jaconlinejournal.com/archives/vol2/rodman-passive.pdf </a:t>
            </a:r>
            <a:endParaRPr lang="cs-CZ" sz="1600" i="1" dirty="0">
              <a:solidFill>
                <a:srgbClr val="00287D"/>
              </a:solidFill>
            </a:endParaRPr>
          </a:p>
          <a:p>
            <a:endParaRPr lang="cs-CZ" sz="1600" dirty="0"/>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403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Academic Writing Introduction</a:t>
            </a:r>
          </a:p>
        </p:txBody>
      </p:sp>
      <p:sp>
        <p:nvSpPr>
          <p:cNvPr id="37894" name="Rectangle 6"/>
          <p:cNvSpPr>
            <a:spLocks noGrp="1" noChangeArrowheads="1"/>
          </p:cNvSpPr>
          <p:nvPr>
            <p:ph type="body" idx="1"/>
          </p:nvPr>
        </p:nvSpPr>
        <p:spPr/>
        <p:txBody>
          <a:bodyPr/>
          <a:lstStyle/>
          <a:p>
            <a:pPr>
              <a:buFontTx/>
              <a:buNone/>
            </a:pPr>
            <a:endParaRPr lang="en-GB" altLang="cs-CZ" b="1" u="sng" dirty="0"/>
          </a:p>
          <a:p>
            <a:pPr>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What</a:t>
            </a:r>
            <a:endParaRPr lang="cs-CZ" altLang="cs-CZ" sz="5400" b="1" dirty="0">
              <a:solidFill>
                <a:srgbClr val="00287D"/>
              </a:solidFill>
              <a:latin typeface="Arial Narrow" pitchFamily="34" charset="0"/>
            </a:endParaRPr>
          </a:p>
          <a:p>
            <a:pPr>
              <a:buFontTx/>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Who </a:t>
            </a:r>
            <a:endParaRPr lang="cs-CZ" altLang="cs-CZ" sz="5400" b="1" dirty="0">
              <a:solidFill>
                <a:srgbClr val="00287D"/>
              </a:solidFill>
              <a:latin typeface="Arial Narrow" pitchFamily="34" charset="0"/>
            </a:endParaRPr>
          </a:p>
          <a:p>
            <a:pPr>
              <a:buFontTx/>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Why</a:t>
            </a:r>
            <a:endParaRPr lang="cs-CZ" altLang="cs-CZ" sz="5400" b="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61</a:t>
                      </a:r>
                      <a:r>
                        <a:rPr lang="cs-CZ" sz="1200" b="1" dirty="0">
                          <a:solidFill>
                            <a:srgbClr val="00287D"/>
                          </a:solidFill>
                          <a:effectLst/>
                        </a:rPr>
                        <a:t>,</a:t>
                      </a:r>
                      <a:r>
                        <a:rPr lang="en-GB" sz="1200" b="1" dirty="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a:solidFill>
                <a:srgbClr val="00287D"/>
              </a:solidFill>
            </a:endParaRPr>
          </a:p>
          <a:p>
            <a:r>
              <a:rPr lang="en-GB" sz="1400" i="1" dirty="0">
                <a:solidFill>
                  <a:srgbClr val="00287D"/>
                </a:solidFill>
              </a:rPr>
              <a:t>in 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a:solidFill>
                  <a:srgbClr val="00287D"/>
                </a:solidFill>
              </a:rPr>
              <a:t>S</a:t>
            </a:r>
            <a:r>
              <a:rPr lang="en-GB" sz="1100" dirty="0" err="1">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p:cNvSpPr txBox="1"/>
          <p:nvPr/>
        </p:nvSpPr>
        <p:spPr>
          <a:xfrm>
            <a:off x="168249" y="5966299"/>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scientific</a:t>
            </a:r>
            <a:endParaRPr lang="cs-CZ" sz="1600" i="1" dirty="0">
              <a:solidFill>
                <a:srgbClr val="00287D"/>
              </a:solidFill>
            </a:endParaRPr>
          </a:p>
          <a:p>
            <a:r>
              <a:rPr lang="cs-CZ" sz="1600" i="1" dirty="0">
                <a:solidFill>
                  <a:srgbClr val="00287D"/>
                </a:solidFill>
              </a:rPr>
              <a:t>          </a:t>
            </a:r>
            <a:r>
              <a:rPr lang="en-GB" sz="1600" i="1" dirty="0">
                <a:solidFill>
                  <a:srgbClr val="00287D"/>
                </a:solidFill>
              </a:rPr>
              <a:t> writing; http://www.jaconlinejournal.com/archives/vol2/rodman-passive.pdf </a:t>
            </a:r>
            <a:endParaRPr lang="cs-CZ" sz="1600" i="1" dirty="0">
              <a:solidFill>
                <a:srgbClr val="00287D"/>
              </a:solidFill>
            </a:endParaRPr>
          </a:p>
          <a:p>
            <a:endParaRPr lang="cs-CZ" sz="16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66109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a:solidFill>
                  <a:srgbClr val="00287D"/>
                </a:solidFill>
                <a:latin typeface="Arial Narrow" panose="020B0606020202030204" pitchFamily="34" charset="0"/>
              </a:rPr>
              <a:t>It is unclear </a:t>
            </a:r>
            <a:r>
              <a:rPr lang="en-GB" sz="3200" dirty="0">
                <a:solidFill>
                  <a:srgbClr val="00287D"/>
                </a:solidFill>
                <a:latin typeface="Arial Narrow" panose="020B0606020202030204" pitchFamily="34" charset="0"/>
              </a:rPr>
              <a:t>at this time as to what extent cremophore is responsible for these side effects, but similar hypersensitivity </a:t>
            </a:r>
            <a:r>
              <a:rPr lang="en-GB" sz="3200" b="1" dirty="0">
                <a:solidFill>
                  <a:srgbClr val="00287D"/>
                </a:solidFill>
                <a:latin typeface="Arial Narrow" panose="020B0606020202030204" pitchFamily="34" charset="0"/>
              </a:rPr>
              <a:t>reactions</a:t>
            </a:r>
            <a:r>
              <a:rPr lang="en-GB" sz="3200" dirty="0">
                <a:solidFill>
                  <a:srgbClr val="00287D"/>
                </a:solidFill>
                <a:latin typeface="Arial Narrow" panose="020B0606020202030204" pitchFamily="34" charset="0"/>
              </a:rPr>
              <a:t> in dogs </a:t>
            </a:r>
            <a:r>
              <a:rPr lang="en-GB" sz="3200" b="1" dirty="0">
                <a:solidFill>
                  <a:srgbClr val="00287D"/>
                </a:solidFill>
                <a:latin typeface="Arial Narrow" panose="020B0606020202030204" pitchFamily="34" charset="0"/>
              </a:rPr>
              <a:t>have been attributed</a:t>
            </a:r>
            <a:r>
              <a:rPr lang="en-GB" sz="3200" dirty="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9844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a:solidFill>
                  <a:srgbClr val="00287D"/>
                </a:solidFill>
                <a:latin typeface="Arial Narrow" pitchFamily="34" charset="0"/>
                <a:ea typeface="Times New Roman" pitchFamily="18" charset="0"/>
                <a:cs typeface="Arial" pitchFamily="34" charset="0"/>
              </a:rPr>
              <a:t>during the two-day workshop sessions.</a:t>
            </a:r>
            <a:r>
              <a:rPr lang="en-GB" altLang="cs-CZ" sz="3200" dirty="0">
                <a:latin typeface="Arial Narrow" pitchFamily="34" charset="0"/>
                <a:ea typeface="Times New Roman" pitchFamily="18" charset="0"/>
                <a:cs typeface="Arial" pitchFamily="34" charset="0"/>
              </a:rPr>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measure</a:t>
            </a:r>
            <a:r>
              <a:rPr lang="cs-CZ" sz="2800" dirty="0">
                <a:latin typeface="Arial Narrow" panose="020B0606020202030204" pitchFamily="34" charset="0"/>
              </a:rPr>
              <a:t> </a:t>
            </a:r>
            <a:r>
              <a:rPr lang="en-US" sz="2800" dirty="0">
                <a:latin typeface="Arial Narrow" panose="020B0606020202030204" pitchFamily="34" charset="0"/>
              </a:rPr>
              <a:t>the number of gene copies the </a:t>
            </a:r>
            <a:r>
              <a:rPr lang="en-US" sz="2800" dirty="0">
                <a:solidFill>
                  <a:schemeClr val="tx2">
                    <a:lumMod val="75000"/>
                  </a:schemeClr>
                </a:solidFill>
                <a:latin typeface="Arial Narrow" panose="020B0606020202030204" pitchFamily="34" charset="0"/>
              </a:rPr>
              <a:t>cellular DNA </a:t>
            </a:r>
            <a:endParaRPr lang="cs-CZ" sz="2800" dirty="0">
              <a:solidFill>
                <a:schemeClr val="tx2">
                  <a:lumMod val="75000"/>
                </a:schemeClr>
              </a:solidFill>
              <a:latin typeface="Arial Narrow" panose="020B0606020202030204" pitchFamily="34" charset="0"/>
            </a:endParaRPr>
          </a:p>
          <a:p>
            <a:pPr marL="0" indent="0" algn="ctr">
              <a:buNone/>
            </a:pPr>
            <a:r>
              <a:rPr lang="en-US" sz="2800" b="1" dirty="0">
                <a:latin typeface="Arial Narrow" panose="020B0606020202030204" pitchFamily="34" charset="0"/>
              </a:rPr>
              <a:t>is broken </a:t>
            </a:r>
            <a:r>
              <a:rPr lang="en-GB" sz="2800" dirty="0">
                <a:latin typeface="Arial Narrow" panose="020B0606020202030204" pitchFamily="34" charset="0"/>
              </a:rPr>
              <a:t>into small pieces, </a:t>
            </a:r>
            <a:r>
              <a:rPr lang="en-GB" sz="2800" dirty="0">
                <a:solidFill>
                  <a:schemeClr val="tx2">
                    <a:lumMod val="75000"/>
                  </a:schemeClr>
                </a:solidFill>
                <a:latin typeface="Arial Narrow" panose="020B0606020202030204" pitchFamily="34" charset="0"/>
              </a:rPr>
              <a:t>the double strands </a:t>
            </a:r>
            <a:r>
              <a:rPr lang="en-GB" sz="2800" b="1" dirty="0">
                <a:latin typeface="Arial Narrow" panose="020B0606020202030204" pitchFamily="34" charset="0"/>
              </a:rPr>
              <a:t>are denatured </a:t>
            </a:r>
          </a:p>
          <a:p>
            <a:pPr marL="0" indent="0" algn="ctr">
              <a:buNone/>
            </a:pPr>
            <a:r>
              <a:rPr lang="en-GB" sz="2800" dirty="0">
                <a:latin typeface="Arial Narrow" panose="020B0606020202030204" pitchFamily="34" charset="0"/>
              </a:rPr>
              <a:t>(</a:t>
            </a:r>
            <a:r>
              <a:rPr lang="en-GB" sz="2800" b="1" dirty="0">
                <a:latin typeface="Arial Narrow" panose="020B0606020202030204" pitchFamily="34" charset="0"/>
              </a:rPr>
              <a:t>separated</a:t>
            </a:r>
            <a:r>
              <a:rPr lang="en-GB" sz="2800" dirty="0">
                <a:latin typeface="Arial Narrow" panose="020B0606020202030204" pitchFamily="34" charset="0"/>
              </a:rPr>
              <a:t> into single strands) by boiling, and </a:t>
            </a:r>
            <a:r>
              <a:rPr lang="en-GB" sz="2800" dirty="0">
                <a:solidFill>
                  <a:schemeClr val="tx2">
                    <a:lumMod val="75000"/>
                  </a:schemeClr>
                </a:solidFill>
                <a:latin typeface="Arial Narrow" panose="020B0606020202030204" pitchFamily="34" charset="0"/>
              </a:rPr>
              <a:t>a small amount of </a:t>
            </a:r>
          </a:p>
          <a:p>
            <a:pPr marL="0" indent="0" algn="ctr">
              <a:buNone/>
            </a:pPr>
            <a:r>
              <a:rPr lang="en-GB" sz="2800" dirty="0">
                <a:solidFill>
                  <a:schemeClr val="tx2">
                    <a:lumMod val="75000"/>
                  </a:schemeClr>
                </a:solidFill>
                <a:latin typeface="Arial Narrow" panose="020B0606020202030204" pitchFamily="34" charset="0"/>
              </a:rPr>
              <a:t>the radioactively </a:t>
            </a:r>
            <a:r>
              <a:rPr lang="en-GB" sz="2800" dirty="0" err="1">
                <a:solidFill>
                  <a:schemeClr val="tx2">
                    <a:lumMod val="75000"/>
                  </a:schemeClr>
                </a:solidFill>
                <a:latin typeface="Arial Narrow" panose="020B0606020202030204" pitchFamily="34" charset="0"/>
              </a:rPr>
              <a:t>labeled</a:t>
            </a:r>
            <a:r>
              <a:rPr lang="en-GB" sz="2800" dirty="0">
                <a:solidFill>
                  <a:schemeClr val="tx2">
                    <a:lumMod val="75000"/>
                  </a:schemeClr>
                </a:solidFill>
                <a:latin typeface="Arial Narrow" panose="020B0606020202030204" pitchFamily="34" charset="0"/>
              </a:rPr>
              <a:t> complementary DNA </a:t>
            </a:r>
            <a:r>
              <a:rPr lang="en-GB" sz="2800" b="1" dirty="0">
                <a:latin typeface="Arial Narrow" panose="020B0606020202030204" pitchFamily="34" charset="0"/>
              </a:rPr>
              <a:t>is added </a:t>
            </a:r>
          </a:p>
          <a:p>
            <a:pPr marL="0" indent="0" algn="ctr">
              <a:buNone/>
            </a:pPr>
            <a:r>
              <a:rPr lang="en-GB" sz="2800" dirty="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a:latin typeface="Arial Narrow" pitchFamily="34" charset="0"/>
              </a:rPr>
              <a:t>nominalisation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r>
              <a:rPr lang="en-GB" sz="3200" dirty="0">
                <a:latin typeface="Arial Narrow" panose="020B0606020202030204" pitchFamily="34" charset="0"/>
              </a:rPr>
              <a:t> </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6871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r>
              <a:rPr lang="en-GB" sz="3200" dirty="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6225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5570756"/>
          </a:xfrm>
          <a:prstGeom prst="rect">
            <a:avLst/>
          </a:prstGeom>
        </p:spPr>
        <p:txBody>
          <a:bodyPr wrap="square">
            <a:spAutoFit/>
          </a:bodyPr>
          <a:lstStyle/>
          <a:p>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a:solidFill>
                  <a:srgbClr val="00287D"/>
                </a:solidFill>
                <a:latin typeface="Arial Narrow" panose="020B0606020202030204" pitchFamily="34" charset="0"/>
              </a:rPr>
              <a:t>This can serve as a template, </a:t>
            </a:r>
          </a:p>
          <a:p>
            <a:pPr algn="ctr"/>
            <a:r>
              <a:rPr lang="en-GB" sz="3200" dirty="0">
                <a:solidFill>
                  <a:srgbClr val="00287D"/>
                </a:solidFill>
                <a:latin typeface="Arial Narrow" panose="020B0606020202030204" pitchFamily="34" charset="0"/>
              </a:rPr>
              <a:t>thanks to which proteins can be synthesised.</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 This can serve as a template </a:t>
            </a:r>
          </a:p>
          <a:p>
            <a:pPr algn="ctr"/>
            <a:r>
              <a:rPr lang="en-GB" sz="3200" dirty="0">
                <a:solidFill>
                  <a:srgbClr val="00287D"/>
                </a:solidFill>
                <a:latin typeface="Arial Narrow" panose="020B0606020202030204" pitchFamily="34" charset="0"/>
              </a:rPr>
              <a:t>for the synthesis of proteins.</a:t>
            </a:r>
          </a:p>
          <a:p>
            <a:endParaRPr lang="cs-CZ" sz="3200" dirty="0">
              <a:latin typeface="Arial Narrow" panose="020B0606020202030204" pitchFamily="34" charset="0"/>
            </a:endParaRPr>
          </a:p>
          <a:p>
            <a:endParaRPr lang="cs-CZ" sz="3200" dirty="0">
              <a:latin typeface="Arial Narrow" panose="020B0606020202030204" pitchFamily="34" charset="0"/>
            </a:endParaRPr>
          </a:p>
          <a:p>
            <a:r>
              <a:rPr lang="en-US" sz="2800" dirty="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77595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sudden rise in body temperature may also have caused the inhibition of the growth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60048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sudden rise </a:t>
            </a:r>
            <a:r>
              <a:rPr lang="en-GB" sz="3200" dirty="0">
                <a:solidFill>
                  <a:srgbClr val="00287D"/>
                </a:solidFill>
                <a:latin typeface="Arial Narrow" panose="020B0606020202030204" pitchFamily="34" charset="0"/>
              </a:rPr>
              <a:t>in body temperature </a:t>
            </a:r>
            <a:r>
              <a:rPr lang="en-GB" sz="3200" dirty="0">
                <a:solidFill>
                  <a:srgbClr val="FF0000"/>
                </a:solidFill>
                <a:latin typeface="Arial Narrow" panose="020B0606020202030204" pitchFamily="34" charset="0"/>
              </a:rPr>
              <a:t>may also have caused </a:t>
            </a: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inhibition </a:t>
            </a:r>
            <a:r>
              <a:rPr lang="en-GB" sz="3200" dirty="0">
                <a:solidFill>
                  <a:srgbClr val="00287D"/>
                </a:solidFill>
                <a:latin typeface="Arial Narrow" panose="020B0606020202030204" pitchFamily="34" charset="0"/>
              </a:rPr>
              <a:t>of the </a:t>
            </a:r>
            <a:r>
              <a:rPr lang="en-GB" sz="3200" b="1" dirty="0">
                <a:solidFill>
                  <a:srgbClr val="00287D"/>
                </a:solidFill>
                <a:latin typeface="Arial Narrow" panose="020B0606020202030204" pitchFamily="34" charset="0"/>
              </a:rPr>
              <a:t>growth</a:t>
            </a:r>
            <a:r>
              <a:rPr lang="en-GB" sz="3200" dirty="0">
                <a:solidFill>
                  <a:srgbClr val="00287D"/>
                </a:solidFill>
                <a:latin typeface="Arial Narrow" panose="020B0606020202030204" pitchFamily="34" charset="0"/>
              </a:rPr>
              <a:t>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2203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a:t>
            </a:r>
            <a:r>
              <a:rPr lang="cs-CZ" altLang="cs-CZ" sz="2800" dirty="0" err="1">
                <a:latin typeface="Arial Narrow" pitchFamily="34" charset="0"/>
              </a:rPr>
              <a:t>cademic</a:t>
            </a:r>
            <a:r>
              <a:rPr lang="cs-CZ" altLang="cs-CZ" sz="2800" dirty="0">
                <a:latin typeface="Arial Narrow" pitchFamily="34" charset="0"/>
              </a:rPr>
              <a:t> </a:t>
            </a:r>
            <a:r>
              <a:rPr lang="cs-CZ" altLang="cs-CZ" sz="2800" dirty="0" err="1">
                <a:latin typeface="Arial Narrow" pitchFamily="34" charset="0"/>
              </a:rPr>
              <a:t>Writing</a:t>
            </a:r>
            <a:r>
              <a:rPr lang="cs-CZ" altLang="cs-CZ" sz="2800" dirty="0">
                <a:latin typeface="Arial Narrow" pitchFamily="34" charset="0"/>
              </a:rPr>
              <a:t> </a:t>
            </a:r>
            <a:r>
              <a:rPr lang="cs-CZ" altLang="cs-CZ" sz="2800" dirty="0" err="1">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384854"/>
            <a:ext cx="8082321" cy="2730844"/>
          </a:xfrm>
        </p:spPr>
        <p:txBody>
          <a:bodyPr/>
          <a:lstStyle/>
          <a:p>
            <a:pPr>
              <a:buFontTx/>
              <a:buNone/>
            </a:pPr>
            <a:endParaRPr lang="en-GB" altLang="cs-CZ" b="1" u="sng" dirty="0"/>
          </a:p>
          <a:p>
            <a:pPr>
              <a:buFontTx/>
              <a:buNone/>
            </a:pPr>
            <a:endParaRPr lang="cs-CZ" altLang="cs-CZ" b="1" u="sng" dirty="0">
              <a:solidFill>
                <a:srgbClr val="00287D"/>
              </a:solidFill>
              <a:latin typeface="Arial Narrow" pitchFamily="34" charset="0"/>
            </a:endParaRPr>
          </a:p>
          <a:p>
            <a:pPr marL="457200" lvl="1" indent="0">
              <a:buNone/>
            </a:pPr>
            <a:r>
              <a:rPr lang="cs-CZ" altLang="cs-CZ" sz="4400" b="1" i="1" dirty="0">
                <a:solidFill>
                  <a:srgbClr val="00287D"/>
                </a:solidFill>
                <a:latin typeface="Arial Narrow" pitchFamily="34" charset="0"/>
              </a:rPr>
              <a:t>    </a:t>
            </a:r>
            <a:r>
              <a:rPr lang="en-GB" altLang="cs-CZ" sz="4400" b="1" i="1" dirty="0">
                <a:solidFill>
                  <a:srgbClr val="00287D"/>
                </a:solidFill>
                <a:latin typeface="Arial Narrow" pitchFamily="34" charset="0"/>
              </a:rPr>
              <a:t>What</a:t>
            </a:r>
            <a:r>
              <a:rPr lang="en-GB" altLang="cs-CZ" sz="4400" i="1" dirty="0">
                <a:solidFill>
                  <a:srgbClr val="00287D"/>
                </a:solidFill>
                <a:latin typeface="Arial Narrow" pitchFamily="34" charset="0"/>
              </a:rPr>
              <a:t> is the writing about?</a:t>
            </a:r>
            <a:endParaRPr lang="cs-CZ" altLang="cs-CZ" sz="44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8317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GB" sz="3200" dirty="0">
                <a:solidFill>
                  <a:srgbClr val="00287D"/>
                </a:solidFill>
                <a:latin typeface="Arial Narrow" panose="020B0606020202030204" pitchFamily="34" charset="0"/>
              </a:rPr>
              <a:t>Incomplete implementation of strategized</a:t>
            </a:r>
          </a:p>
          <a:p>
            <a:pPr algn="ctr"/>
            <a:r>
              <a:rPr lang="en-GB" sz="3200" dirty="0" err="1">
                <a:solidFill>
                  <a:srgbClr val="00287D"/>
                </a:solidFill>
                <a:latin typeface="Arial Narrow" panose="020B0606020202030204" pitchFamily="34" charset="0"/>
              </a:rPr>
              <a:t>programmatics</a:t>
            </a:r>
            <a:r>
              <a:rPr lang="en-GB" sz="3200" dirty="0">
                <a:solidFill>
                  <a:srgbClr val="00287D"/>
                </a:solidFill>
                <a:latin typeface="Arial Narrow" panose="020B0606020202030204" pitchFamily="34" charset="0"/>
              </a:rPr>
              <a:t> was designated to maximize acquisition </a:t>
            </a:r>
          </a:p>
          <a:p>
            <a:pPr algn="ctr"/>
            <a:r>
              <a:rPr lang="en-GB" sz="3200" dirty="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a:solidFill>
                  <a:srgbClr val="00287D"/>
                </a:solidFill>
                <a:latin typeface="Arial Narrow" panose="020B0606020202030204" pitchFamily="34" charset="0"/>
              </a:rPr>
              <a:t>of linguistic development.</a:t>
            </a:r>
          </a:p>
          <a:p>
            <a:pPr algn="ctr"/>
            <a:endParaRPr lang="en-GB" sz="3200" dirty="0">
              <a:latin typeface="Arial Narrow" panose="020B0606020202030204" pitchFamily="34" charset="0"/>
            </a:endParaRPr>
          </a:p>
          <a:p>
            <a:pPr algn="ctr"/>
            <a:r>
              <a:rPr lang="en-GB" sz="1100" dirty="0">
                <a:latin typeface="Arial Narrow" panose="020B0606020202030204" pitchFamily="34" charset="0"/>
              </a:rPr>
              <a:t>                                                                                                   </a:t>
            </a:r>
            <a:r>
              <a:rPr lang="en-GB" sz="1100" dirty="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01641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US" sz="3200" dirty="0">
                <a:solidFill>
                  <a:srgbClr val="00287D"/>
                </a:solidFill>
                <a:latin typeface="Arial Narrow" panose="020B0606020202030204" pitchFamily="34" charset="0"/>
              </a:rPr>
              <a:t>Incomplete 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a:solidFill>
                  <a:srgbClr val="00287D"/>
                </a:solidFill>
                <a:latin typeface="Arial Narrow" panose="020B0606020202030204" pitchFamily="34" charset="0"/>
              </a:rPr>
              <a:t>was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designated to maximize acquisition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awareness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and utilization of communication skills pursuant to standardized</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review and assessment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l</a:t>
            </a:r>
            <a:r>
              <a:rPr lang="cs-CZ" sz="3200" dirty="0" err="1">
                <a:solidFill>
                  <a:srgbClr val="00287D"/>
                </a:solidFill>
                <a:latin typeface="Arial Narrow" panose="020B0606020202030204" pitchFamily="34" charset="0"/>
              </a:rPr>
              <a:t>inguistic</a:t>
            </a:r>
            <a:r>
              <a:rPr lang="en-US" sz="3200" dirty="0">
                <a:solidFill>
                  <a:srgbClr val="00287D"/>
                </a:solidFill>
                <a:latin typeface="Arial Narrow" panose="020B0606020202030204" pitchFamily="34" charset="0"/>
              </a:rPr>
              <a:t> development.</a:t>
            </a:r>
            <a:endParaRPr lang="cs-CZ" sz="3200" dirty="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Adapted</a:t>
            </a: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from</a:t>
            </a:r>
            <a:r>
              <a:rPr lang="cs-CZ" sz="1100" dirty="0">
                <a:solidFill>
                  <a:srgbClr val="00287D"/>
                </a:solidFill>
                <a:latin typeface="Arial Narrow" panose="020B0606020202030204" pitchFamily="34" charset="0"/>
              </a:rPr>
              <a:t>: </a:t>
            </a:r>
            <a:r>
              <a:rPr lang="en-US" sz="1100" dirty="0">
                <a:solidFill>
                  <a:srgbClr val="00287D"/>
                </a:solidFill>
                <a:latin typeface="Arial Narrow" panose="020B0606020202030204" pitchFamily="34" charset="0"/>
              </a:rPr>
              <a:t>http://stevenpinker.com/files/pinker/files/why_academics_stink_at_writing.pdf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2192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a:latin typeface="Arial Narrow" pitchFamily="34" charset="0"/>
              </a:rPr>
              <a:t>coherence and cohesion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434628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41682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tepanek\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a:latin typeface="Calibri" panose="020F0502020204030204" pitchFamily="34" charset="0"/>
                <a:cs typeface="Calibri" panose="020F0502020204030204" pitchFamily="34" charset="0"/>
              </a:rPr>
              <a:t>hedging</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language of caution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tentative language</a:t>
            </a:r>
          </a:p>
        </p:txBody>
      </p:sp>
      <p:sp>
        <p:nvSpPr>
          <p:cNvPr id="2" name="Obdélník 1"/>
          <p:cNvSpPr/>
          <p:nvPr/>
        </p:nvSpPr>
        <p:spPr>
          <a:xfrm>
            <a:off x="321276" y="2205725"/>
            <a:ext cx="8340811" cy="4247317"/>
          </a:xfrm>
          <a:prstGeom prst="rect">
            <a:avLst/>
          </a:prstGeom>
        </p:spPr>
        <p:txBody>
          <a:bodyPr wrap="square">
            <a:spAutoFit/>
          </a:bodyPr>
          <a:lstStyle/>
          <a:p>
            <a:pPr algn="ctr"/>
            <a:r>
              <a:rPr lang="en-GB" sz="2800" dirty="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a:solidFill>
                  <a:srgbClr val="00287D"/>
                </a:solidFill>
                <a:latin typeface="Calibri" panose="020F0502020204030204" pitchFamily="34" charset="0"/>
                <a:cs typeface="Calibri" panose="020F0502020204030204" pitchFamily="34" charset="0"/>
              </a:rPr>
              <a:t>hedging</a:t>
            </a:r>
            <a:r>
              <a:rPr lang="en-GB" sz="2800" dirty="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a:solidFill>
                  <a:srgbClr val="00287D"/>
                </a:solidFill>
                <a:latin typeface="Calibri" panose="020F0502020204030204" pitchFamily="34" charset="0"/>
                <a:cs typeface="Calibri" panose="020F0502020204030204" pitchFamily="34" charset="0"/>
              </a:rPr>
              <a:t> </a:t>
            </a:r>
            <a:r>
              <a:rPr lang="en-GB" sz="2800" dirty="0">
                <a:solidFill>
                  <a:srgbClr val="00287D"/>
                </a:solidFill>
                <a:latin typeface="Calibri" panose="020F0502020204030204" pitchFamily="34" charset="0"/>
                <a:cs typeface="Calibri" panose="020F0502020204030204" pitchFamily="34" charset="0"/>
              </a:rPr>
              <a:t>                                                                    </a:t>
            </a:r>
          </a:p>
          <a:p>
            <a:pPr algn="ctr"/>
            <a:endParaRPr lang="en-GB" sz="1100" dirty="0">
              <a:solidFill>
                <a:srgbClr val="00287D"/>
              </a:solidFill>
              <a:latin typeface="Arial Narrow" panose="020B0606020202030204" pitchFamily="34" charset="0"/>
            </a:endParaRPr>
          </a:p>
          <a:p>
            <a:r>
              <a:rPr lang="en-GB" sz="1100" dirty="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e.g.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The 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e.g.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Understatement By using these devices, </a:t>
                      </a:r>
                      <a:r>
                        <a:rPr lang="cs-CZ" sz="1600" b="0" dirty="0" err="1">
                          <a:solidFill>
                            <a:srgbClr val="00287D"/>
                          </a:solidFill>
                          <a:effectLst/>
                          <a:latin typeface="Arial Narrow" panose="020B0606020202030204" pitchFamily="34" charset="0"/>
                        </a:rPr>
                        <a:t>authors</a:t>
                      </a:r>
                      <a:r>
                        <a:rPr lang="en-GB" sz="1600" b="0" dirty="0">
                          <a:solidFill>
                            <a:srgbClr val="00287D"/>
                          </a:solidFill>
                          <a:effectLst/>
                          <a:latin typeface="Arial Narrow" panose="020B0606020202030204" pitchFamily="34" charset="0"/>
                        </a:rPr>
                        <a:t> lessen the importance and the validity of their claims.</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e.g.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suggest</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could</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adverbs</a:t>
                      </a:r>
                      <a:r>
                        <a:rPr lang="cs-CZ" sz="1800" b="1" dirty="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 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probability</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a:solidFill>
                <a:srgbClr val="00287D"/>
              </a:solidFill>
              <a:latin typeface="Arial Narrow" panose="020B0606020202030204" pitchFamily="34" charset="0"/>
            </a:endParaRPr>
          </a:p>
          <a:p>
            <a:pPr algn="ctr"/>
            <a:r>
              <a:rPr lang="en-US" sz="3600" dirty="0">
                <a:solidFill>
                  <a:srgbClr val="00287D"/>
                </a:solidFill>
                <a:latin typeface="Arial Narrow" panose="020B0606020202030204" pitchFamily="34" charset="0"/>
              </a:rPr>
              <a:t>there is no facile and practical method for </a:t>
            </a:r>
            <a:r>
              <a:rPr lang="cs-CZ" sz="3600" dirty="0">
                <a:solidFill>
                  <a:srgbClr val="00287D"/>
                </a:solidFill>
                <a:latin typeface="Arial Narrow" panose="020B0606020202030204" pitchFamily="34" charset="0"/>
              </a:rPr>
              <a:t>                </a:t>
            </a:r>
            <a:r>
              <a:rPr lang="en-US" sz="3600" dirty="0">
                <a:solidFill>
                  <a:srgbClr val="00287D"/>
                </a:solidFill>
                <a:latin typeface="Arial Narrow" panose="020B0606020202030204" pitchFamily="34" charset="0"/>
              </a:rPr>
              <a:t>the synthesis of this compound in the literature. </a:t>
            </a:r>
            <a:endParaRPr lang="cs-CZ" sz="3600" dirty="0">
              <a:solidFill>
                <a:srgbClr val="00287D"/>
              </a:solidFill>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a:t>
            </a:r>
            <a:r>
              <a:rPr lang="cs-CZ" altLang="cs-CZ" sz="2800" dirty="0" err="1">
                <a:latin typeface="Arial Narrow" pitchFamily="34" charset="0"/>
              </a:rPr>
              <a:t>cademic</a:t>
            </a:r>
            <a:r>
              <a:rPr lang="cs-CZ" altLang="cs-CZ" sz="2800" dirty="0">
                <a:latin typeface="Arial Narrow" pitchFamily="34" charset="0"/>
              </a:rPr>
              <a:t> </a:t>
            </a:r>
            <a:r>
              <a:rPr lang="cs-CZ" altLang="cs-CZ" sz="2800" dirty="0" err="1">
                <a:latin typeface="Arial Narrow" pitchFamily="34" charset="0"/>
              </a:rPr>
              <a:t>Writing</a:t>
            </a:r>
            <a:r>
              <a:rPr lang="cs-CZ" altLang="cs-CZ" sz="2800" dirty="0">
                <a:latin typeface="Arial Narrow" pitchFamily="34" charset="0"/>
              </a:rPr>
              <a:t> </a:t>
            </a:r>
            <a:r>
              <a:rPr lang="cs-CZ" altLang="cs-CZ" sz="2800" dirty="0" err="1">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582561"/>
            <a:ext cx="8082321" cy="3549951"/>
          </a:xfrm>
        </p:spPr>
        <p:txBody>
          <a:bodyPr/>
          <a:lstStyle/>
          <a:p>
            <a:pPr>
              <a:buFontTx/>
              <a:buNone/>
            </a:pPr>
            <a:endParaRPr lang="en-GB" altLang="cs-CZ" b="1" u="sng" dirty="0"/>
          </a:p>
          <a:p>
            <a:pPr>
              <a:buFontTx/>
              <a:buNone/>
            </a:pPr>
            <a:endParaRPr lang="cs-CZ" altLang="cs-CZ" b="1" dirty="0">
              <a:solidFill>
                <a:srgbClr val="00287D"/>
              </a:solidFill>
              <a:latin typeface="Arial Narrow" pitchFamily="34" charset="0"/>
            </a:endParaRPr>
          </a:p>
          <a:p>
            <a:pPr marL="457200" lvl="1" indent="0">
              <a:buNone/>
            </a:pP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writing? </a:t>
            </a:r>
            <a:r>
              <a:rPr lang="cs-CZ" altLang="cs-CZ" sz="3600" i="1" dirty="0">
                <a:solidFill>
                  <a:srgbClr val="00287D"/>
                </a:solidFill>
                <a:latin typeface="Arial Narrow" pitchFamily="34" charset="0"/>
              </a:rPr>
              <a:t>    </a:t>
            </a: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the audience?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on both server </a:t>
            </a:r>
            <a:endParaRPr lang="cs-CZ" sz="2800" dirty="0">
              <a:solidFill>
                <a:srgbClr val="00287D"/>
              </a:solidFill>
              <a:latin typeface="Calibri" panose="020F0502020204030204" pitchFamily="34" charset="0"/>
              <a:ea typeface="Times New Roman" panose="02020603050405020304" pitchFamily="18" charset="0"/>
            </a:endParaRPr>
          </a:p>
          <a:p>
            <a:r>
              <a:rPr lang="en-GB" sz="2800" dirty="0">
                <a:solidFill>
                  <a:srgbClr val="00287D"/>
                </a:solidFill>
                <a:latin typeface="Calibri" panose="020F0502020204030204" pitchFamily="34" charset="0"/>
                <a:ea typeface="Times New Roman" panose="02020603050405020304" pitchFamily="18" charset="0"/>
              </a:rPr>
              <a:t>and client sides</a:t>
            </a:r>
            <a:endParaRPr lang="cs-CZ" sz="2800" dirty="0">
              <a:solidFill>
                <a:srgbClr val="00287D"/>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6454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60" y="738428"/>
            <a:ext cx="8316099" cy="6386364"/>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will be complete </a:t>
            </a:r>
            <a:r>
              <a:rPr lang="en-GB" dirty="0">
                <a:latin typeface="Calibri" panose="020F0502020204030204" pitchFamily="34" charset="0"/>
                <a:cs typeface="Calibri" panose="020F0502020204030204" pitchFamily="34" charset="0"/>
              </a:rPr>
              <a:t>in two months.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is expected to be complete </a:t>
            </a:r>
            <a:r>
              <a:rPr lang="en-GB" dirty="0">
                <a:latin typeface="Calibri" panose="020F0502020204030204" pitchFamily="34" charset="0"/>
                <a:cs typeface="Calibri" panose="020F0502020204030204" pitchFamily="34" charset="0"/>
              </a:rPr>
              <a:t>in two months. </a:t>
            </a: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solidFill>
                  <a:srgbClr val="00287D"/>
                </a:solidFill>
                <a:latin typeface="Calibri" panose="020F0502020204030204" pitchFamily="34" charset="0"/>
                <a:cs typeface="Calibri" panose="020F0502020204030204" pitchFamily="34" charset="0"/>
              </a:rPr>
              <a:t>It is estimated</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that in the next fifty years the world’s population </a:t>
            </a:r>
            <a:r>
              <a:rPr lang="en-GB" b="1" dirty="0">
                <a:solidFill>
                  <a:srgbClr val="00287D"/>
                </a:solidFill>
                <a:latin typeface="Calibri" panose="020F0502020204030204" pitchFamily="34" charset="0"/>
                <a:cs typeface="Calibri" panose="020F0502020204030204" pitchFamily="34" charset="0"/>
              </a:rPr>
              <a:t>might again grow</a:t>
            </a:r>
            <a:r>
              <a:rPr lang="en-GB" dirty="0">
                <a:latin typeface="Calibri" panose="020F0502020204030204" pitchFamily="34" charset="0"/>
                <a:cs typeface="Calibri" panose="020F0502020204030204" pitchFamily="34" charset="0"/>
              </a:rPr>
              <a:t> 40-50% and if we continuously </a:t>
            </a:r>
            <a:r>
              <a:rPr lang="en-GB" b="1" dirty="0">
                <a:solidFill>
                  <a:srgbClr val="00287D"/>
                </a:solidFill>
                <a:latin typeface="Calibri" panose="020F0502020204030204" pitchFamily="34" charset="0"/>
                <a:cs typeface="Calibri" panose="020F0502020204030204" pitchFamily="34" charset="0"/>
              </a:rPr>
              <a:t>used</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may</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significantly diminish.</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In the next fifty years the world’s population </a:t>
            </a:r>
            <a:r>
              <a:rPr lang="en-GB" b="1" dirty="0">
                <a:solidFill>
                  <a:srgbClr val="00287D"/>
                </a:solidFill>
                <a:latin typeface="Calibri" panose="020F0502020204030204" pitchFamily="34" charset="0"/>
                <a:cs typeface="Calibri" panose="020F0502020204030204" pitchFamily="34" charset="0"/>
              </a:rPr>
              <a:t>will again grow</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40-50% and if we continuously </a:t>
            </a:r>
            <a:r>
              <a:rPr lang="en-GB" b="1" dirty="0">
                <a:solidFill>
                  <a:srgbClr val="00287D"/>
                </a:solidFill>
                <a:latin typeface="Calibri" panose="020F0502020204030204" pitchFamily="34" charset="0"/>
                <a:cs typeface="Calibri" panose="020F0502020204030204" pitchFamily="34" charset="0"/>
              </a:rPr>
              <a:t>use</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will</a:t>
            </a:r>
            <a:r>
              <a:rPr lang="en-GB" dirty="0">
                <a:latin typeface="Calibri" panose="020F0502020204030204" pitchFamily="34" charset="0"/>
                <a:cs typeface="Calibri" panose="020F0502020204030204" pitchFamily="34" charset="0"/>
              </a:rPr>
              <a:t> significantly diminish.                                                                                 </a:t>
            </a:r>
          </a:p>
          <a:p>
            <a:r>
              <a:rPr lang="en-GB" b="1" dirty="0">
                <a:latin typeface="Arial Narrow" panose="020B0606020202030204" pitchFamily="34" charset="0"/>
              </a:rPr>
              <a:t> </a:t>
            </a:r>
            <a:r>
              <a:rPr lang="en-GB" sz="1100" dirty="0">
                <a:latin typeface="Arial Narrow" panose="020B0606020202030204" pitchFamily="34" charset="0"/>
              </a:rPr>
              <a:t>			                                                     Adapted from: Robinson, M., </a:t>
            </a:r>
            <a:r>
              <a:rPr lang="en-GB" sz="1100" dirty="0" err="1">
                <a:latin typeface="Arial Narrow" panose="020B0606020202030204" pitchFamily="34" charset="0"/>
              </a:rPr>
              <a:t>Stoller,F</a:t>
            </a:r>
            <a:r>
              <a:rPr lang="en-GB" sz="1100" dirty="0">
                <a:latin typeface="Arial Narrow" panose="020B0606020202030204" pitchFamily="34" charset="0"/>
              </a:rPr>
              <a:t>. (2008): pp.594-596</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62875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tepanek\Desktop\obr2.1.png"/>
          <p:cNvPicPr>
            <a:picLocks noChangeAspect="1" noChangeArrowheads="1"/>
          </p:cNvPicPr>
          <p:nvPr/>
        </p:nvPicPr>
        <p:blipFill>
          <a:blip r:embed="rId2"/>
          <a:srcRect/>
          <a:stretch>
            <a:fillRect/>
          </a:stretch>
        </p:blipFill>
        <p:spPr bwMode="auto">
          <a:xfrm>
            <a:off x="360362" y="2657089"/>
            <a:ext cx="8542337" cy="16303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97477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1848" y="1107680"/>
            <a:ext cx="8538519" cy="5062924"/>
          </a:xfrm>
          <a:prstGeom prst="rect">
            <a:avLst/>
          </a:prstGeom>
        </p:spPr>
        <p:txBody>
          <a:bodyPr wrap="square">
            <a:spAutoFit/>
          </a:bodyPr>
          <a:lstStyle/>
          <a:p>
            <a:endParaRPr lang="cs-CZ" dirty="0"/>
          </a:p>
          <a:p>
            <a:r>
              <a:rPr lang="en-GB" dirty="0"/>
              <a:t>In their …………. study, </a:t>
            </a:r>
            <a:r>
              <a:rPr lang="en-GB" dirty="0" err="1"/>
              <a:t>Lakhina</a:t>
            </a:r>
            <a:r>
              <a:rPr lang="en-GB" dirty="0"/>
              <a:t>, </a:t>
            </a:r>
            <a:r>
              <a:rPr lang="en-GB" dirty="0" err="1"/>
              <a:t>Crovella</a:t>
            </a:r>
            <a:r>
              <a:rPr lang="en-GB" dirty="0"/>
              <a:t> and </a:t>
            </a:r>
            <a:r>
              <a:rPr lang="en-GB" dirty="0" err="1"/>
              <a:t>Diot</a:t>
            </a:r>
            <a:r>
              <a:rPr lang="en-GB" dirty="0"/>
              <a:t> ….</a:t>
            </a:r>
          </a:p>
          <a:p>
            <a:r>
              <a:rPr lang="en-GB" dirty="0"/>
              <a:t>       	  </a:t>
            </a:r>
          </a:p>
          <a:p>
            <a:r>
              <a:rPr lang="en-GB" i="1" dirty="0"/>
              <a:t>	  important 	</a:t>
            </a:r>
          </a:p>
          <a:p>
            <a:r>
              <a:rPr lang="en-GB" i="1" dirty="0"/>
              <a:t>	  small scale	</a:t>
            </a:r>
          </a:p>
          <a:p>
            <a:r>
              <a:rPr lang="en-GB" i="1" dirty="0"/>
              <a:t>	  ambitious			exploratory</a:t>
            </a:r>
            <a:r>
              <a:rPr lang="en-GB" dirty="0"/>
              <a:t>	</a:t>
            </a:r>
            <a:endParaRPr lang="en-GB" i="1" dirty="0"/>
          </a:p>
          <a:p>
            <a:r>
              <a:rPr lang="en-GB" i="1" dirty="0"/>
              <a:t>	  significant			preliminary</a:t>
            </a:r>
          </a:p>
          <a:p>
            <a:r>
              <a:rPr lang="en-GB" i="1" dirty="0"/>
              <a:t>	  limited 			impressive</a:t>
            </a:r>
          </a:p>
          <a:p>
            <a:r>
              <a:rPr lang="en-GB" i="1" dirty="0"/>
              <a:t>	  original			rigorous			remarkable			simple</a:t>
            </a:r>
          </a:p>
          <a:p>
            <a:r>
              <a:rPr lang="en-GB" i="1" dirty="0"/>
              <a:t>	  useful			complex</a:t>
            </a:r>
          </a:p>
          <a:p>
            <a:r>
              <a:rPr lang="en-GB" i="1" dirty="0"/>
              <a:t>	  traditional		 	modest 			</a:t>
            </a:r>
            <a:r>
              <a:rPr lang="en-GB" dirty="0"/>
              <a:t>	 	     </a:t>
            </a:r>
            <a:r>
              <a:rPr lang="en-GB" sz="1100" dirty="0">
                <a:latin typeface="Arial Narrow" panose="020B0606020202030204" pitchFamily="34" charset="0"/>
              </a:rPr>
              <a:t>(Adapted from: </a:t>
            </a:r>
            <a:r>
              <a:rPr lang="en-GB" sz="1100" dirty="0" err="1">
                <a:latin typeface="Arial Narrow" panose="020B0606020202030204" pitchFamily="34" charset="0"/>
              </a:rPr>
              <a:t>Morley,J</a:t>
            </a:r>
            <a:r>
              <a:rPr lang="en-GB" sz="1100" dirty="0">
                <a:latin typeface="Arial Narrow" panose="020B0606020202030204" pitchFamily="34" charset="0"/>
              </a:rPr>
              <a:t>. et al: University Writing Course, Express Publishing, </a:t>
            </a:r>
            <a:r>
              <a:rPr lang="en-GB" sz="1100" dirty="0" err="1">
                <a:latin typeface="Arial Narrow" panose="020B0606020202030204" pitchFamily="34" charset="0"/>
              </a:rPr>
              <a:t>Newburry</a:t>
            </a:r>
            <a:r>
              <a:rPr lang="en-GB" sz="1100" dirty="0">
                <a:latin typeface="Arial Narrow" panose="020B0606020202030204" pitchFamily="34" charset="0"/>
              </a:rPr>
              <a:t>, 2009,p.101)</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a:t>The noble gases, namely neon and radon, are under standard conditions odourless and colourless. </a:t>
            </a:r>
          </a:p>
          <a:p>
            <a:endParaRPr lang="en-GB" dirty="0"/>
          </a:p>
          <a:p>
            <a:endParaRPr lang="en-GB" dirty="0"/>
          </a:p>
          <a:p>
            <a:endParaRPr lang="en-GB" dirty="0"/>
          </a:p>
          <a:p>
            <a:r>
              <a:rPr lang="en-GB" dirty="0"/>
              <a:t>Herbivores that feed mainly or only on plants form an important link in the food chain.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a:t>The noble gases, </a:t>
            </a:r>
            <a:r>
              <a:rPr lang="en-GB" b="1" dirty="0">
                <a:solidFill>
                  <a:srgbClr val="00287D"/>
                </a:solidFill>
              </a:rPr>
              <a:t>for example </a:t>
            </a:r>
            <a:r>
              <a:rPr lang="en-GB" dirty="0"/>
              <a:t>neon and radon, are under standard conditions odourless and colourless. </a:t>
            </a:r>
          </a:p>
          <a:p>
            <a:endParaRPr lang="en-GB" dirty="0"/>
          </a:p>
          <a:p>
            <a:endParaRPr lang="en-GB" dirty="0"/>
          </a:p>
          <a:p>
            <a:endParaRPr lang="en-GB" dirty="0"/>
          </a:p>
          <a:p>
            <a:r>
              <a:rPr lang="en-GB" dirty="0"/>
              <a:t>Herbivores</a:t>
            </a:r>
            <a:r>
              <a:rPr lang="en-GB" b="1" dirty="0">
                <a:solidFill>
                  <a:srgbClr val="00287D"/>
                </a:solidFill>
              </a:rPr>
              <a:t>, which </a:t>
            </a:r>
            <a:r>
              <a:rPr lang="en-GB" dirty="0"/>
              <a:t>feed mainly or only on plants</a:t>
            </a:r>
            <a:r>
              <a:rPr lang="en-GB" b="1" dirty="0">
                <a:solidFill>
                  <a:srgbClr val="00287D"/>
                </a:solidFill>
              </a:rPr>
              <a:t>,</a:t>
            </a:r>
            <a:r>
              <a:rPr lang="en-GB" dirty="0"/>
              <a:t> form an important link in the food chain.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99138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9491" y="991204"/>
            <a:ext cx="8232596" cy="5262979"/>
          </a:xfrm>
          <a:prstGeom prst="rect">
            <a:avLst/>
          </a:prstGeom>
        </p:spPr>
        <p:txBody>
          <a:bodyPr wrap="square">
            <a:spAutoFit/>
          </a:bodyPr>
          <a:lstStyle/>
          <a:p>
            <a:r>
              <a:rPr lang="en-GB" dirty="0">
                <a:latin typeface="Arial Narrow" panose="020B0606020202030204" pitchFamily="34" charset="0"/>
              </a:rPr>
              <a:t>                     </a:t>
            </a:r>
            <a:r>
              <a:rPr lang="en-GB" i="1" dirty="0">
                <a:solidFill>
                  <a:srgbClr val="00287D"/>
                </a:solidFill>
                <a:latin typeface="Calibri" panose="020F0502020204030204" pitchFamily="34" charset="0"/>
                <a:cs typeface="Calibri" panose="020F0502020204030204" pitchFamily="34" charset="0"/>
              </a:rPr>
              <a:t>It is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certain </a:t>
            </a:r>
          </a:p>
          <a:p>
            <a:r>
              <a:rPr lang="en-GB" b="1" dirty="0">
                <a:solidFill>
                  <a:srgbClr val="00287D"/>
                </a:solidFill>
                <a:latin typeface="Calibri" panose="020F0502020204030204" pitchFamily="34" charset="0"/>
                <a:cs typeface="Calibri" panose="020F0502020204030204" pitchFamily="34" charset="0"/>
              </a:rPr>
              <a:t>			almost certain 			      </a:t>
            </a:r>
          </a:p>
          <a:p>
            <a:r>
              <a:rPr lang="en-GB" b="1" dirty="0">
                <a:solidFill>
                  <a:srgbClr val="00287D"/>
                </a:solidFill>
                <a:latin typeface="Calibri" panose="020F0502020204030204" pitchFamily="34" charset="0"/>
                <a:cs typeface="Calibri" panose="020F0502020204030204" pitchFamily="34" charset="0"/>
              </a:rPr>
              <a:t>  			very probable / highly likely 				</a:t>
            </a:r>
            <a:r>
              <a:rPr lang="cs-CZ" b="1"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probable / likely</a:t>
            </a:r>
          </a:p>
          <a:p>
            <a:r>
              <a:rPr lang="en-GB" b="1" dirty="0">
                <a:solidFill>
                  <a:srgbClr val="00287D"/>
                </a:solidFill>
                <a:latin typeface="Calibri" panose="020F0502020204030204" pitchFamily="34" charset="0"/>
                <a:cs typeface="Calibri" panose="020F0502020204030204" pitchFamily="34" charset="0"/>
              </a:rPr>
              <a:t>			possible</a:t>
            </a:r>
          </a:p>
          <a:p>
            <a:r>
              <a:rPr lang="en-GB" b="1" dirty="0">
                <a:solidFill>
                  <a:srgbClr val="00287D"/>
                </a:solidFill>
                <a:latin typeface="Calibri" panose="020F0502020204030204" pitchFamily="34" charset="0"/>
                <a:cs typeface="Calibri" panose="020F0502020204030204" pitchFamily="34" charset="0"/>
              </a:rPr>
              <a:t>			unlikely</a:t>
            </a:r>
          </a:p>
          <a:p>
            <a:r>
              <a:rPr lang="en-GB" b="1" dirty="0">
                <a:solidFill>
                  <a:srgbClr val="00287D"/>
                </a:solidFill>
                <a:latin typeface="Calibri" panose="020F0502020204030204" pitchFamily="34" charset="0"/>
                <a:cs typeface="Calibri" panose="020F0502020204030204" pitchFamily="34" charset="0"/>
              </a:rPr>
              <a:t>			very / highly unlikely 	</a:t>
            </a:r>
          </a:p>
          <a:p>
            <a:r>
              <a:rPr lang="en-GB" dirty="0">
                <a:solidFill>
                  <a:srgbClr val="00287D"/>
                </a:solidFill>
                <a:latin typeface="Calibri" panose="020F0502020204030204" pitchFamily="34" charset="0"/>
                <a:cs typeface="Calibri" panose="020F0502020204030204" pitchFamily="34" charset="0"/>
              </a:rPr>
              <a:t>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a:t>
            </a:r>
            <a:r>
              <a:rPr lang="en-GB" i="1" dirty="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a:solidFill>
                  <a:srgbClr val="00287D"/>
                </a:solidFill>
                <a:latin typeface="Calibri" panose="020F0502020204030204" pitchFamily="34" charset="0"/>
                <a:cs typeface="Calibri" panose="020F0502020204030204" pitchFamily="34" charset="0"/>
              </a:rPr>
              <a:t> </a:t>
            </a:r>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sz="1100" dirty="0">
                <a:solidFill>
                  <a:srgbClr val="00287D"/>
                </a:solidFill>
                <a:latin typeface="Calibri" panose="020F0502020204030204" pitchFamily="34" charset="0"/>
                <a:cs typeface="Calibri" panose="020F0502020204030204" pitchFamily="34" charset="0"/>
              </a:rPr>
              <a:t>Adapted from: Štěpánek, L., </a:t>
            </a:r>
            <a:r>
              <a:rPr lang="en-GB" sz="1100" dirty="0" err="1">
                <a:solidFill>
                  <a:srgbClr val="00287D"/>
                </a:solidFill>
                <a:latin typeface="Calibri" panose="020F0502020204030204" pitchFamily="34" charset="0"/>
                <a:cs typeface="Calibri" panose="020F0502020204030204" pitchFamily="34" charset="0"/>
              </a:rPr>
              <a:t>deHaaff</a:t>
            </a:r>
            <a:r>
              <a:rPr lang="en-GB" sz="1100" dirty="0">
                <a:solidFill>
                  <a:srgbClr val="00287D"/>
                </a:solidFill>
                <a:latin typeface="Calibri" panose="020F0502020204030204" pitchFamily="34" charset="0"/>
                <a:cs typeface="Calibri" panose="020F0502020204030204" pitchFamily="34" charset="0"/>
              </a:rPr>
              <a:t>, J.(2011): Academic English, </a:t>
            </a:r>
            <a:r>
              <a:rPr lang="en-GB" sz="1100" dirty="0" err="1">
                <a:solidFill>
                  <a:srgbClr val="00287D"/>
                </a:solidFill>
                <a:latin typeface="Calibri" panose="020F0502020204030204" pitchFamily="34" charset="0"/>
                <a:cs typeface="Calibri" panose="020F0502020204030204" pitchFamily="34" charset="0"/>
              </a:rPr>
              <a:t>Grada</a:t>
            </a:r>
            <a:r>
              <a:rPr lang="en-GB" sz="1100" dirty="0">
                <a:solidFill>
                  <a:srgbClr val="00287D"/>
                </a:solidFill>
                <a:latin typeface="Calibri" panose="020F0502020204030204" pitchFamily="34" charset="0"/>
                <a:cs typeface="Calibri" panose="020F0502020204030204" pitchFamily="34" charset="0"/>
              </a:rPr>
              <a:t>, Praha, p.29</a:t>
            </a: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j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15" y="1664694"/>
            <a:ext cx="4610572" cy="31050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404082" y="1664695"/>
            <a:ext cx="7781240" cy="48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2400" dirty="0">
                <a:solidFill>
                  <a:srgbClr val="00287D"/>
                </a:solidFill>
                <a:latin typeface="Calibri" panose="020F0502020204030204" pitchFamily="34" charset="0"/>
                <a:cs typeface="Calibri" panose="020F0502020204030204" pitchFamily="34" charset="0"/>
                <a:hlinkClick r:id="rId3"/>
              </a:rPr>
              <a:t>Just </a:t>
            </a:r>
            <a:r>
              <a:rPr lang="cs-CZ" altLang="cs-CZ" sz="2400" dirty="0" err="1">
                <a:solidFill>
                  <a:srgbClr val="00287D"/>
                </a:solidFill>
                <a:latin typeface="Calibri" panose="020F0502020204030204" pitchFamily="34" charset="0"/>
                <a:cs typeface="Calibri" panose="020F0502020204030204" pitchFamily="34" charset="0"/>
                <a:hlinkClick r:id="rId3"/>
              </a:rPr>
              <a:t>the</a:t>
            </a:r>
            <a:r>
              <a:rPr lang="cs-CZ" altLang="cs-CZ" sz="2400" dirty="0">
                <a:solidFill>
                  <a:srgbClr val="00287D"/>
                </a:solidFill>
                <a:latin typeface="Calibri" panose="020F0502020204030204" pitchFamily="34" charset="0"/>
                <a:cs typeface="Calibri" panose="020F0502020204030204" pitchFamily="34" charset="0"/>
                <a:hlinkClick r:id="rId3"/>
              </a:rPr>
              <a:t> </a:t>
            </a:r>
            <a:r>
              <a:rPr lang="cs-CZ" altLang="cs-CZ" sz="2400" dirty="0" err="1">
                <a:solidFill>
                  <a:srgbClr val="00287D"/>
                </a:solidFill>
                <a:latin typeface="Calibri" panose="020F0502020204030204" pitchFamily="34" charset="0"/>
                <a:cs typeface="Calibri" panose="020F0502020204030204" pitchFamily="34" charset="0"/>
                <a:hlinkClick r:id="rId3"/>
              </a:rPr>
              <a:t>word</a:t>
            </a:r>
            <a:endParaRPr lang="cs-CZ" altLang="cs-CZ" sz="2400" dirty="0">
              <a:solidFill>
                <a:srgbClr val="00287D"/>
              </a:solidFill>
              <a:latin typeface="Calibri" panose="020F0502020204030204" pitchFamily="34" charset="0"/>
              <a:cs typeface="Calibri" panose="020F0502020204030204" pitchFamily="34" charset="0"/>
            </a:endParaRPr>
          </a:p>
          <a:p>
            <a:pPr>
              <a:buNone/>
            </a:pPr>
            <a:r>
              <a:rPr lang="pl-PL" sz="2400" u="sng" dirty="0">
                <a:solidFill>
                  <a:srgbClr val="00287D"/>
                </a:solidFill>
                <a:latin typeface="Calibri" panose="020F0502020204030204" pitchFamily="34" charset="0"/>
                <a:cs typeface="Calibri" panose="020F0502020204030204" pitchFamily="34" charset="0"/>
                <a:hlinkClick r:id="rId4"/>
              </a:rPr>
              <a:t>Phrasebank</a:t>
            </a: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u="sng" dirty="0">
                <a:solidFill>
                  <a:srgbClr val="00287D"/>
                </a:solidFill>
                <a:latin typeface="Calibri" panose="020F0502020204030204" pitchFamily="34" charset="0"/>
                <a:cs typeface="Calibri" panose="020F0502020204030204" pitchFamily="34" charset="0"/>
                <a:hlinkClick r:id="rId5"/>
              </a:rPr>
              <a:t>UEFAP</a:t>
            </a:r>
            <a:r>
              <a:rPr lang="en-GB" sz="2400" dirty="0">
                <a:solidFill>
                  <a:srgbClr val="00287D"/>
                </a:solidFill>
                <a:latin typeface="Calibri" panose="020F0502020204030204" pitchFamily="34" charset="0"/>
                <a:cs typeface="Calibri" panose="020F0502020204030204" pitchFamily="34" charset="0"/>
              </a:rPr>
              <a:t> </a:t>
            </a:r>
            <a:endParaRPr lang="cs-CZ" sz="2400" dirty="0">
              <a:solidFill>
                <a:srgbClr val="00287D"/>
              </a:solidFill>
              <a:latin typeface="Calibri" panose="020F0502020204030204" pitchFamily="34" charset="0"/>
              <a:cs typeface="Calibri" panose="020F0502020204030204" pitchFamily="34" charset="0"/>
            </a:endParaRPr>
          </a:p>
          <a:p>
            <a:pPr>
              <a:buNone/>
            </a:pP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Academic Word List - </a:t>
            </a:r>
            <a:r>
              <a:rPr lang="en-GB" sz="2400" u="sng" dirty="0">
                <a:solidFill>
                  <a:srgbClr val="00287D"/>
                </a:solidFill>
                <a:latin typeface="Calibri" panose="020F0502020204030204" pitchFamily="34" charset="0"/>
                <a:cs typeface="Calibri" panose="020F0502020204030204" pitchFamily="34" charset="0"/>
                <a:hlinkClick r:id="rId6"/>
              </a:rPr>
              <a:t>AWL</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Wikipedia Google</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Thesaurus / Synonyms</a:t>
            </a:r>
          </a:p>
          <a:p>
            <a:pPr>
              <a:buNone/>
            </a:pPr>
            <a:r>
              <a:rPr lang="en-GB" sz="2400" b="1" dirty="0">
                <a:solidFill>
                  <a:srgbClr val="00287D"/>
                </a:solidFill>
                <a:latin typeface="Calibri" panose="020F0502020204030204" pitchFamily="34" charset="0"/>
                <a:cs typeface="Calibri" panose="020F0502020204030204" pitchFamily="34" charset="0"/>
              </a:rPr>
              <a:t>Online dictionaries</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Google translator</a:t>
            </a:r>
          </a:p>
          <a:p>
            <a:pPr>
              <a:buNone/>
            </a:pPr>
            <a:endParaRPr lang="cs-CZ" sz="2400" dirty="0">
              <a:latin typeface="Arial Narrow" panose="020B0606020202030204" pitchFamily="34" charset="0"/>
            </a:endParaRPr>
          </a:p>
          <a:p>
            <a:pPr eaLnBrk="1" hangingPunct="1">
              <a:spcBef>
                <a:spcPct val="50000"/>
              </a:spcBef>
              <a:buFontTx/>
              <a:buNone/>
            </a:pPr>
            <a:endParaRPr lang="cs-CZ" altLang="cs-CZ" sz="1800" dirty="0">
              <a:latin typeface="Arial Narrow" pitchFamily="34" charset="0"/>
            </a:endParaRPr>
          </a:p>
        </p:txBody>
      </p:sp>
      <p:sp>
        <p:nvSpPr>
          <p:cNvPr id="2" name="TextovéPole 1"/>
          <p:cNvSpPr txBox="1"/>
          <p:nvPr/>
        </p:nvSpPr>
        <p:spPr>
          <a:xfrm>
            <a:off x="5558387" y="664237"/>
            <a:ext cx="3585613" cy="646331"/>
          </a:xfrm>
          <a:prstGeom prst="rect">
            <a:avLst/>
          </a:prstGeom>
          <a:noFill/>
        </p:spPr>
        <p:txBody>
          <a:bodyPr wrap="square" rtlCol="0">
            <a:spAutoFit/>
          </a:bodyPr>
          <a:lstStyle/>
          <a:p>
            <a:r>
              <a:rPr lang="cs-CZ" sz="3600" b="1" dirty="0" err="1">
                <a:solidFill>
                  <a:srgbClr val="00287D"/>
                </a:solidFill>
                <a:latin typeface="Calibri" panose="020F0502020204030204" pitchFamily="34" charset="0"/>
                <a:cs typeface="Calibri" panose="020F0502020204030204" pitchFamily="34" charset="0"/>
              </a:rPr>
              <a:t>words</a:t>
            </a:r>
            <a:endParaRPr lang="cs-CZ" sz="3600" b="1" dirty="0">
              <a:solidFill>
                <a:srgbClr val="00287D"/>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a:latin typeface="Calibri" panose="020F0502020204030204" pitchFamily="34" charset="0"/>
                <a:cs typeface="Calibri" panose="020F0502020204030204" pitchFamily="34" charset="0"/>
              </a:rPr>
              <a:t>titles</a:t>
            </a:r>
            <a:endParaRPr lang="en-GB" altLang="cs-CZ" sz="4000" dirty="0">
              <a:latin typeface="Calibri" panose="020F0502020204030204" pitchFamily="34" charset="0"/>
              <a:cs typeface="Calibri" panose="020F0502020204030204" pitchFamily="34" charset="0"/>
            </a:endParaRPr>
          </a:p>
        </p:txBody>
      </p:sp>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a:solidFill>
                  <a:srgbClr val="00287D"/>
                </a:solidFill>
                <a:latin typeface="Calibri" panose="020F0502020204030204" pitchFamily="34" charset="0"/>
                <a:cs typeface="Calibri" panose="020F0502020204030204" pitchFamily="34" charset="0"/>
              </a:rPr>
              <a:t>A </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B</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C</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Academic Writing Introduction</a:t>
            </a: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a:solidFill>
                  <a:srgbClr val="00287D"/>
                </a:solidFill>
                <a:latin typeface="Arial Narrow" pitchFamily="34" charset="0"/>
              </a:rPr>
              <a:t>              </a:t>
            </a:r>
            <a:r>
              <a:rPr lang="en-GB" altLang="cs-CZ" sz="3600" b="1" i="1" dirty="0">
                <a:solidFill>
                  <a:srgbClr val="00287D"/>
                </a:solidFill>
                <a:latin typeface="Arial Narrow" pitchFamily="34" charset="0"/>
              </a:rPr>
              <a:t>Why</a:t>
            </a:r>
            <a:r>
              <a:rPr lang="en-GB" altLang="cs-CZ" sz="3600" i="1" dirty="0">
                <a:solidFill>
                  <a:srgbClr val="00287D"/>
                </a:solidFill>
                <a:latin typeface="Arial Narrow" pitchFamily="34" charset="0"/>
              </a:rPr>
              <a:t> is the writing done?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a:latin typeface="Calibri" panose="020F0502020204030204" pitchFamily="34" charset="0"/>
                <a:cs typeface="Calibri" panose="020F0502020204030204" pitchFamily="34" charset="0"/>
              </a:rPr>
              <a:t>sentences</a:t>
            </a:r>
            <a:endParaRPr lang="en-GB" altLang="cs-CZ" sz="3600" dirty="0">
              <a:latin typeface="Calibri" panose="020F0502020204030204" pitchFamily="34" charset="0"/>
              <a:cs typeface="Calibri" panose="020F0502020204030204" pitchFamily="34" charset="0"/>
            </a:endParaRPr>
          </a:p>
        </p:txBody>
      </p:sp>
      <p:pic>
        <p:nvPicPr>
          <p:cNvPr id="4" name="Obrázek 3" descr="C:\Users\stepanek\AppData\Local\Microsoft\Windows\INetCache\Content.Outlook\LA054R0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65"/>
            <a:ext cx="2942331" cy="861121"/>
          </a:xfrm>
          <a:prstGeom prst="rect">
            <a:avLst/>
          </a:prstGeom>
        </p:spPr>
      </p:pic>
    </p:spTree>
    <p:extLst>
      <p:ext uri="{BB962C8B-B14F-4D97-AF65-F5344CB8AC3E}">
        <p14:creationId xmlns:p14="http://schemas.microsoft.com/office/powerpoint/2010/main" val="4087288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696" y="1279406"/>
            <a:ext cx="7970109" cy="4093428"/>
          </a:xfrm>
          <a:prstGeom prst="rect">
            <a:avLst/>
          </a:prstGeom>
        </p:spPr>
        <p:txBody>
          <a:bodyPr wrap="square">
            <a:spAutoFit/>
          </a:bodyPr>
          <a:lstStyle/>
          <a:p>
            <a:pPr algn="ctr"/>
            <a:r>
              <a:rPr lang="en-GB" sz="2800" dirty="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r>
              <a:rPr lang="en-GB" sz="2800" b="1" dirty="0">
                <a:solidFill>
                  <a:srgbClr val="00287D"/>
                </a:solidFill>
                <a:latin typeface="Arial Narrow" panose="020B0606020202030204" pitchFamily="34" charset="0"/>
              </a:rPr>
              <a:t>The(Our)</a:t>
            </a:r>
            <a:r>
              <a:rPr lang="en-GB" sz="2800" dirty="0">
                <a:latin typeface="Arial Narrow" panose="020B0606020202030204" pitchFamily="34" charset="0"/>
              </a:rPr>
              <a:t> intention was to verify </a:t>
            </a:r>
            <a:r>
              <a:rPr lang="en-GB" sz="2800" b="1" dirty="0">
                <a:solidFill>
                  <a:srgbClr val="00287D"/>
                </a:solidFill>
                <a:latin typeface="Arial Narrow" panose="020B0606020202030204" pitchFamily="34" charset="0"/>
              </a:rPr>
              <a:t>(its) </a:t>
            </a:r>
            <a:r>
              <a:rPr lang="en-GB" sz="2800" dirty="0">
                <a:latin typeface="Arial Narrow" panose="020B0606020202030204" pitchFamily="34" charset="0"/>
              </a:rPr>
              <a:t>time characteristics       </a:t>
            </a:r>
          </a:p>
          <a:p>
            <a:pPr algn="ctr"/>
            <a:r>
              <a:rPr lang="en-GB" sz="2800" dirty="0">
                <a:latin typeface="Arial Narrow" panose="020B0606020202030204" pitchFamily="34" charset="0"/>
              </a:rPr>
              <a:t>                            </a:t>
            </a:r>
            <a:r>
              <a:rPr lang="en-GB" sz="2800" b="1" dirty="0">
                <a:solidFill>
                  <a:srgbClr val="00287D"/>
                </a:solidFill>
                <a:latin typeface="Arial Narrow" panose="020B0606020202030204" pitchFamily="34" charset="0"/>
              </a:rPr>
              <a:t>(of…) </a:t>
            </a:r>
            <a:r>
              <a:rPr lang="en-GB" sz="2800" dirty="0">
                <a:latin typeface="Arial Narrow" panose="020B0606020202030204" pitchFamily="34" charset="0"/>
              </a:rPr>
              <a:t>by means of a </a:t>
            </a:r>
            <a:r>
              <a:rPr lang="en-GB" sz="2800" b="1" dirty="0">
                <a:solidFill>
                  <a:srgbClr val="00287D"/>
                </a:solidFill>
                <a:latin typeface="Arial Narrow" panose="020B0606020202030204" pitchFamily="34" charset="0"/>
              </a:rPr>
              <a:t>(…)</a:t>
            </a:r>
            <a:r>
              <a:rPr lang="en-GB" sz="2800" dirty="0">
                <a:latin typeface="Arial Narrow" panose="020B0606020202030204" pitchFamily="34" charset="0"/>
              </a:rPr>
              <a:t> test. </a:t>
            </a:r>
            <a:r>
              <a:rPr lang="en-GB" sz="1100" dirty="0">
                <a:latin typeface="Arial Narrow" panose="020B0606020202030204" pitchFamily="34" charset="0"/>
              </a:rPr>
              <a:t>	</a:t>
            </a:r>
            <a:r>
              <a:rPr lang="cs-CZ" sz="1100" dirty="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6440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paragraphs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514243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_cut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6314" y="1556953"/>
            <a:ext cx="6079524" cy="4053016"/>
          </a:xfrm>
          <a:prstGeom prst="rect">
            <a:avLst/>
          </a:prstGeom>
        </p:spPr>
      </p:pic>
      <p:sp>
        <p:nvSpPr>
          <p:cNvPr id="3" name="TextovéPole 2"/>
          <p:cNvSpPr txBox="1"/>
          <p:nvPr/>
        </p:nvSpPr>
        <p:spPr>
          <a:xfrm>
            <a:off x="4176583" y="5716486"/>
            <a:ext cx="3459892"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https://www.youtube.com/watch?v=vN4afrr33Ac</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910391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780176"/>
            <a:ext cx="8662086" cy="769441"/>
          </a:xfrm>
          <a:prstGeom prst="rect">
            <a:avLst/>
          </a:prstGeom>
        </p:spPr>
        <p:txBody>
          <a:bodyPr wrap="square">
            <a:spAutoFit/>
          </a:bodyPr>
          <a:lstStyle/>
          <a:p>
            <a:pPr algn="r"/>
            <a:r>
              <a:rPr lang="en-GB" altLang="cs-CZ" sz="4400" dirty="0">
                <a:solidFill>
                  <a:srgbClr val="00287D"/>
                </a:solidFill>
                <a:ea typeface="ＭＳ Ｐゴシック" pitchFamily="-105" charset="-128"/>
              </a:rPr>
              <a:t>parallel structures…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31252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322976"/>
            <a:ext cx="8662086" cy="4524315"/>
          </a:xfrm>
          <a:prstGeom prst="rect">
            <a:avLst/>
          </a:prstGeom>
        </p:spPr>
        <p:txBody>
          <a:bodyPr wrap="square">
            <a:spAutoFit/>
          </a:bodyPr>
          <a:lstStyle/>
          <a:p>
            <a:r>
              <a:rPr lang="en-GB" altLang="cs-CZ" dirty="0">
                <a:ea typeface="ＭＳ Ｐゴシック" pitchFamily="-105" charset="-128"/>
              </a:rPr>
              <a:t>This report was researched by Steve, written by Joan, </a:t>
            </a:r>
          </a:p>
          <a:p>
            <a:r>
              <a:rPr lang="en-GB" altLang="cs-CZ" dirty="0">
                <a:ea typeface="ＭＳ Ｐゴシック" pitchFamily="-105" charset="-128"/>
              </a:rPr>
              <a:t>and </a:t>
            </a:r>
            <a:r>
              <a:rPr lang="en-GB" altLang="cs-CZ" b="1" dirty="0">
                <a:solidFill>
                  <a:srgbClr val="00287D"/>
                </a:solidFill>
                <a:ea typeface="ＭＳ Ｐゴシック" pitchFamily="-105" charset="-128"/>
              </a:rPr>
              <a:t>the editing was done by Justin</a:t>
            </a:r>
            <a:r>
              <a:rPr lang="en-GB" altLang="cs-CZ" dirty="0">
                <a:ea typeface="ＭＳ Ｐゴシック" pitchFamily="-105" charset="-128"/>
              </a:rPr>
              <a:t>.</a:t>
            </a:r>
          </a:p>
          <a:p>
            <a:r>
              <a:rPr lang="en-GB" altLang="cs-CZ" dirty="0">
                <a:ea typeface="ＭＳ Ｐゴシック" pitchFamily="-105" charset="-128"/>
              </a:rPr>
              <a:t>This report was </a:t>
            </a:r>
            <a:r>
              <a:rPr lang="en-GB" altLang="cs-CZ" b="1" dirty="0">
                <a:solidFill>
                  <a:srgbClr val="00287D"/>
                </a:solidFill>
                <a:ea typeface="ＭＳ Ｐゴシック" pitchFamily="-105" charset="-128"/>
              </a:rPr>
              <a:t>researched by </a:t>
            </a:r>
            <a:r>
              <a:rPr lang="en-GB" altLang="cs-CZ" dirty="0">
                <a:ea typeface="ＭＳ Ｐゴシック" pitchFamily="-105" charset="-128"/>
              </a:rPr>
              <a:t>Steve, </a:t>
            </a:r>
            <a:r>
              <a:rPr lang="en-GB" altLang="cs-CZ" b="1" dirty="0">
                <a:solidFill>
                  <a:srgbClr val="00287D"/>
                </a:solidFill>
                <a:ea typeface="ＭＳ Ｐゴシック" pitchFamily="-105" charset="-128"/>
              </a:rPr>
              <a:t>written by </a:t>
            </a:r>
            <a:r>
              <a:rPr lang="en-GB" altLang="cs-CZ" dirty="0">
                <a:ea typeface="ＭＳ Ｐゴシック" pitchFamily="-105" charset="-128"/>
              </a:rPr>
              <a:t>Joan, </a:t>
            </a:r>
          </a:p>
          <a:p>
            <a:r>
              <a:rPr lang="en-GB" altLang="cs-CZ" dirty="0">
                <a:ea typeface="ＭＳ Ｐゴシック" pitchFamily="-105" charset="-128"/>
              </a:rPr>
              <a:t>and </a:t>
            </a:r>
            <a:r>
              <a:rPr lang="en-GB" altLang="cs-CZ" b="1" dirty="0">
                <a:solidFill>
                  <a:srgbClr val="00287D"/>
                </a:solidFill>
                <a:ea typeface="ＭＳ Ｐゴシック" pitchFamily="-105" charset="-128"/>
              </a:rPr>
              <a:t>edited by </a:t>
            </a:r>
            <a:r>
              <a:rPr lang="en-GB" altLang="cs-CZ" dirty="0">
                <a:ea typeface="ＭＳ Ｐゴシック" pitchFamily="-105" charset="-128"/>
              </a:rPr>
              <a:t>Justin.</a:t>
            </a:r>
          </a:p>
          <a:p>
            <a:endParaRPr lang="en-GB" dirty="0"/>
          </a:p>
          <a:p>
            <a:r>
              <a:rPr lang="en-GB" dirty="0"/>
              <a:t>Writing essays is not easy because it takes time and care and </a:t>
            </a:r>
            <a:r>
              <a:rPr lang="en-GB" b="1" dirty="0">
                <a:solidFill>
                  <a:srgbClr val="00287D"/>
                </a:solidFill>
              </a:rPr>
              <a:t>careful thinking</a:t>
            </a:r>
            <a:r>
              <a:rPr lang="en-GB" dirty="0"/>
              <a:t>.</a:t>
            </a:r>
          </a:p>
          <a:p>
            <a:r>
              <a:rPr lang="en-GB" dirty="0"/>
              <a:t>Writing essays is not easy because it takes time, care and </a:t>
            </a:r>
            <a:r>
              <a:rPr lang="en-GB" b="1" dirty="0">
                <a:solidFill>
                  <a:srgbClr val="00287D"/>
                </a:solidFill>
              </a:rPr>
              <a:t>thought</a:t>
            </a:r>
            <a:r>
              <a:rPr lang="en-GB" dirty="0"/>
              <a:t>. </a:t>
            </a:r>
          </a:p>
          <a:p>
            <a:pPr eaLnBrk="1" hangingPunct="1"/>
            <a:endParaRPr lang="en-GB" altLang="cs-CZ" dirty="0">
              <a:ea typeface="ＭＳ Ｐゴシック" pitchFamily="-105" charset="-128"/>
            </a:endParaRPr>
          </a:p>
          <a:p>
            <a:pPr eaLnBrk="1" hangingPunct="1"/>
            <a:r>
              <a:rPr lang="en-GB" altLang="cs-CZ" dirty="0">
                <a:ea typeface="ＭＳ Ｐゴシック" pitchFamily="-105" charset="-128"/>
              </a:rPr>
              <a:t>Many gases are invisible, odourless, and </a:t>
            </a:r>
            <a:r>
              <a:rPr lang="en-GB" altLang="cs-CZ" b="1" dirty="0">
                <a:solidFill>
                  <a:srgbClr val="00287D"/>
                </a:solidFill>
                <a:ea typeface="ＭＳ Ｐゴシック" pitchFamily="-105" charset="-128"/>
              </a:rPr>
              <a:t>they have no taste</a:t>
            </a:r>
            <a:r>
              <a:rPr lang="en-GB" altLang="cs-CZ" b="1" dirty="0">
                <a:ea typeface="ＭＳ Ｐゴシック" pitchFamily="-105" charset="-128"/>
              </a:rPr>
              <a:t>.</a:t>
            </a:r>
          </a:p>
          <a:p>
            <a:pPr eaLnBrk="1" hangingPunct="1"/>
            <a:r>
              <a:rPr lang="en-GB" altLang="cs-CZ" dirty="0">
                <a:ea typeface="ＭＳ Ｐゴシック" pitchFamily="-105" charset="-128"/>
              </a:rPr>
              <a:t>Many gases are invisible, odourless, and </a:t>
            </a:r>
            <a:r>
              <a:rPr lang="en-GB" altLang="cs-CZ" b="1" dirty="0">
                <a:solidFill>
                  <a:srgbClr val="00287D"/>
                </a:solidFill>
                <a:ea typeface="ＭＳ Ｐゴシック" pitchFamily="-105" charset="-128"/>
              </a:rPr>
              <a:t>tasteless</a:t>
            </a:r>
            <a:r>
              <a:rPr lang="en-GB" altLang="cs-CZ" dirty="0">
                <a:ea typeface="ＭＳ Ｐゴシック" pitchFamily="-105" charset="-128"/>
              </a:rPr>
              <a: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44842" y="2269359"/>
            <a:ext cx="8106033" cy="1938992"/>
          </a:xfrm>
          <a:prstGeom prst="rect">
            <a:avLst/>
          </a:prstGeom>
        </p:spPr>
        <p:txBody>
          <a:bodyPr wrap="square">
            <a:spAutoFit/>
          </a:bodyPr>
          <a:lstStyle/>
          <a:p>
            <a:r>
              <a:rPr lang="en-US" dirty="0">
                <a:latin typeface="Arial Narrow" panose="020B0606020202030204" pitchFamily="34" charset="0"/>
              </a:rPr>
              <a:t>It was the best of times, it was the worst of times, </a:t>
            </a:r>
            <a:endParaRPr lang="cs-CZ" dirty="0">
              <a:latin typeface="Arial Narrow" panose="020B0606020202030204" pitchFamily="34" charset="0"/>
            </a:endParaRPr>
          </a:p>
          <a:p>
            <a:r>
              <a:rPr lang="en-US" dirty="0">
                <a:latin typeface="Arial Narrow" panose="020B0606020202030204" pitchFamily="34" charset="0"/>
              </a:rPr>
              <a:t>it was the age of wisdom, it was the age of foolishness, </a:t>
            </a:r>
            <a:endParaRPr lang="cs-CZ" dirty="0">
              <a:latin typeface="Arial Narrow" panose="020B0606020202030204" pitchFamily="34" charset="0"/>
            </a:endParaRPr>
          </a:p>
          <a:p>
            <a:r>
              <a:rPr lang="en-US" dirty="0">
                <a:latin typeface="Arial Narrow" panose="020B0606020202030204" pitchFamily="34" charset="0"/>
              </a:rPr>
              <a:t>it was the epoch of belief, it was the epoch of incredulity, </a:t>
            </a:r>
            <a:endParaRPr lang="cs-CZ" dirty="0">
              <a:latin typeface="Arial Narrow" panose="020B0606020202030204" pitchFamily="34" charset="0"/>
            </a:endParaRPr>
          </a:p>
          <a:p>
            <a:r>
              <a:rPr lang="en-US" dirty="0">
                <a:latin typeface="Arial Narrow" panose="020B0606020202030204" pitchFamily="34" charset="0"/>
              </a:rPr>
              <a:t>it was the season of Light, it was the season of Darkness, </a:t>
            </a:r>
            <a:endParaRPr lang="cs-CZ" dirty="0">
              <a:latin typeface="Arial Narrow" panose="020B0606020202030204" pitchFamily="34" charset="0"/>
            </a:endParaRPr>
          </a:p>
          <a:p>
            <a:r>
              <a:rPr lang="en-US" dirty="0">
                <a:latin typeface="Arial Narrow" panose="020B0606020202030204" pitchFamily="34" charset="0"/>
              </a:rPr>
              <a:t>it was the spring of hope, it was the winter of despair.</a:t>
            </a:r>
            <a:endParaRPr lang="cs-CZ" dirty="0">
              <a:latin typeface="Arial Narrow" panose="020B0606020202030204" pitchFamily="34" charset="0"/>
            </a:endParaRPr>
          </a:p>
        </p:txBody>
      </p:sp>
      <p:sp>
        <p:nvSpPr>
          <p:cNvPr id="7" name="Obdélník 6"/>
          <p:cNvSpPr/>
          <p:nvPr/>
        </p:nvSpPr>
        <p:spPr>
          <a:xfrm>
            <a:off x="3223053" y="4882206"/>
            <a:ext cx="5135263" cy="400110"/>
          </a:xfrm>
          <a:prstGeom prst="rect">
            <a:avLst/>
          </a:prstGeom>
        </p:spPr>
        <p:txBody>
          <a:bodyPr wrap="square">
            <a:spAutoFit/>
          </a:bodyPr>
          <a:lstStyle/>
          <a:p>
            <a:r>
              <a:rPr lang="cs-CZ" sz="2000" dirty="0">
                <a:latin typeface="Arial Narrow" panose="020B0606020202030204" pitchFamily="34" charset="0"/>
              </a:rPr>
              <a:t>Charles Dickens: A </a:t>
            </a:r>
            <a:r>
              <a:rPr lang="cs-CZ" sz="2000" dirty="0" err="1">
                <a:latin typeface="Arial Narrow" panose="020B0606020202030204" pitchFamily="34" charset="0"/>
              </a:rPr>
              <a:t>Tale</a:t>
            </a:r>
            <a:r>
              <a:rPr lang="cs-CZ" sz="2000" dirty="0">
                <a:latin typeface="Arial Narrow" panose="020B0606020202030204" pitchFamily="34" charset="0"/>
              </a:rPr>
              <a:t> of </a:t>
            </a:r>
            <a:r>
              <a:rPr lang="cs-CZ" sz="2000" dirty="0" err="1">
                <a:latin typeface="Arial Narrow" panose="020B0606020202030204" pitchFamily="34" charset="0"/>
              </a:rPr>
              <a:t>Two</a:t>
            </a:r>
            <a:r>
              <a:rPr lang="cs-CZ" sz="2000" dirty="0">
                <a:latin typeface="Arial Narrow" panose="020B0606020202030204" pitchFamily="34" charset="0"/>
              </a:rPr>
              <a:t> </a:t>
            </a:r>
            <a:r>
              <a:rPr lang="cs-CZ" sz="2000" dirty="0" err="1">
                <a:latin typeface="Arial Narrow" panose="020B0606020202030204" pitchFamily="34" charset="0"/>
              </a:rPr>
              <a:t>Cities</a:t>
            </a:r>
            <a:r>
              <a:rPr lang="cs-CZ" sz="2000" dirty="0">
                <a:latin typeface="Arial Narrow" panose="020B0606020202030204" pitchFamily="34" charset="0"/>
              </a:rPr>
              <a:t>, 1859</a:t>
            </a:r>
          </a:p>
        </p:txBody>
      </p:sp>
      <p:pic>
        <p:nvPicPr>
          <p:cNvPr id="2050" name="Picture 2" descr="Výsledek obrázku pro charles dickens the tale of two 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4482096"/>
            <a:ext cx="2050005" cy="2050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harles d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827" y="396446"/>
            <a:ext cx="1679489" cy="1679489"/>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09483" y="1879401"/>
            <a:ext cx="7952603" cy="3416320"/>
          </a:xfrm>
          <a:prstGeom prst="rect">
            <a:avLst/>
          </a:prstGeom>
        </p:spPr>
        <p:txBody>
          <a:bodyPr wrap="square">
            <a:spAutoFit/>
          </a:bodyPr>
          <a:lstStyle/>
          <a:p>
            <a:r>
              <a:rPr lang="en-US" dirty="0">
                <a:latin typeface="Arial Narrow" panose="020B0606020202030204" pitchFamily="34" charset="0"/>
              </a:rPr>
              <a:t>A house divided against itself </a:t>
            </a:r>
            <a:r>
              <a:rPr lang="en-US" b="1" dirty="0">
                <a:solidFill>
                  <a:srgbClr val="00287D"/>
                </a:solidFill>
                <a:latin typeface="Arial Narrow" panose="020B0606020202030204" pitchFamily="34" charset="0"/>
              </a:rPr>
              <a:t>cannot stand</a:t>
            </a:r>
            <a:r>
              <a:rPr lang="en-US" dirty="0">
                <a:latin typeface="Arial Narrow" panose="020B0606020202030204" pitchFamily="34" charset="0"/>
              </a:rPr>
              <a:t>. </a:t>
            </a:r>
            <a:endParaRPr lang="cs-CZ" dirty="0">
              <a:latin typeface="Arial Narrow" panose="020B0606020202030204" pitchFamily="34" charset="0"/>
            </a:endParaRPr>
          </a:p>
          <a:p>
            <a:r>
              <a:rPr lang="en-US" dirty="0">
                <a:latin typeface="Arial Narrow" panose="020B0606020202030204" pitchFamily="34" charset="0"/>
              </a:rPr>
              <a:t>I</a:t>
            </a:r>
            <a:r>
              <a:rPr lang="cs-CZ" dirty="0">
                <a:latin typeface="Arial Narrow" panose="020B0606020202030204" pitchFamily="34" charset="0"/>
              </a:rPr>
              <a:t> </a:t>
            </a:r>
            <a:r>
              <a:rPr lang="en-US" dirty="0">
                <a:latin typeface="Arial Narrow" panose="020B0606020202030204" pitchFamily="34" charset="0"/>
              </a:rPr>
              <a:t>believe this government </a:t>
            </a:r>
            <a:r>
              <a:rPr lang="en-US" b="1" dirty="0">
                <a:solidFill>
                  <a:srgbClr val="00287D"/>
                </a:solidFill>
                <a:latin typeface="Arial Narrow" panose="020B0606020202030204" pitchFamily="34" charset="0"/>
              </a:rPr>
              <a:t>cannot endure</a:t>
            </a:r>
            <a:r>
              <a:rPr lang="en-US" dirty="0">
                <a:latin typeface="Arial Narrow" panose="020B0606020202030204" pitchFamily="34" charset="0"/>
              </a:rPr>
              <a:t>,</a:t>
            </a:r>
            <a:r>
              <a:rPr lang="cs-CZ" dirty="0">
                <a:latin typeface="Arial Narrow" panose="020B0606020202030204" pitchFamily="34" charset="0"/>
              </a:rPr>
              <a:t> </a:t>
            </a:r>
            <a:r>
              <a:rPr lang="en-US" dirty="0">
                <a:latin typeface="Arial Narrow" panose="020B0606020202030204" pitchFamily="34" charset="0"/>
              </a:rPr>
              <a:t>permanently half slave </a:t>
            </a:r>
            <a:endParaRPr lang="cs-CZ" dirty="0">
              <a:latin typeface="Arial Narrow" panose="020B0606020202030204" pitchFamily="34" charset="0"/>
            </a:endParaRPr>
          </a:p>
          <a:p>
            <a:r>
              <a:rPr lang="en-US" dirty="0">
                <a:latin typeface="Arial Narrow" panose="020B0606020202030204" pitchFamily="34" charset="0"/>
              </a:rPr>
              <a:t>and half free. </a:t>
            </a:r>
          </a:p>
          <a:p>
            <a:r>
              <a:rPr lang="en-US" b="1" dirty="0">
                <a:solidFill>
                  <a:srgbClr val="00287D"/>
                </a:solidFill>
                <a:latin typeface="Arial Narrow" panose="020B0606020202030204" pitchFamily="34" charset="0"/>
              </a:rPr>
              <a:t>I do not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the Union to be dissolved. </a:t>
            </a:r>
            <a:endParaRPr lang="cs-CZ" dirty="0">
              <a:latin typeface="Arial Narrow" panose="020B0606020202030204" pitchFamily="34" charset="0"/>
            </a:endParaRPr>
          </a:p>
          <a:p>
            <a:r>
              <a:rPr lang="en-US" b="1" dirty="0">
                <a:solidFill>
                  <a:srgbClr val="00287D"/>
                </a:solidFill>
                <a:latin typeface="Arial Narrow" panose="020B0606020202030204" pitchFamily="34" charset="0"/>
              </a:rPr>
              <a:t>I do not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the house to fall. </a:t>
            </a:r>
            <a:endParaRPr lang="cs-CZ" dirty="0">
              <a:latin typeface="Arial Narrow" panose="020B0606020202030204" pitchFamily="34" charset="0"/>
            </a:endParaRPr>
          </a:p>
          <a:p>
            <a:r>
              <a:rPr lang="en-US" b="1" dirty="0">
                <a:solidFill>
                  <a:srgbClr val="00287D"/>
                </a:solidFill>
                <a:latin typeface="Arial Narrow" panose="020B0606020202030204" pitchFamily="34" charset="0"/>
              </a:rPr>
              <a:t>But I do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it will cease</a:t>
            </a:r>
            <a:r>
              <a:rPr lang="cs-CZ" dirty="0">
                <a:latin typeface="Arial Narrow" panose="020B0606020202030204" pitchFamily="34" charset="0"/>
              </a:rPr>
              <a:t> </a:t>
            </a:r>
            <a:r>
              <a:rPr lang="en-US" dirty="0">
                <a:latin typeface="Arial Narrow" panose="020B0606020202030204" pitchFamily="34" charset="0"/>
              </a:rPr>
              <a:t>to be divided. </a:t>
            </a:r>
            <a:endParaRPr lang="cs-CZ" dirty="0">
              <a:latin typeface="Arial Narrow" panose="020B0606020202030204" pitchFamily="34" charset="0"/>
            </a:endParaRPr>
          </a:p>
          <a:p>
            <a:r>
              <a:rPr lang="en-US" dirty="0">
                <a:latin typeface="Arial Narrow" panose="020B0606020202030204" pitchFamily="34" charset="0"/>
              </a:rPr>
              <a:t>It will become</a:t>
            </a:r>
            <a:r>
              <a:rPr lang="cs-CZ" dirty="0">
                <a:latin typeface="Arial Narrow" panose="020B0606020202030204" pitchFamily="34" charset="0"/>
              </a:rPr>
              <a:t> </a:t>
            </a:r>
            <a:r>
              <a:rPr lang="en-US" dirty="0">
                <a:latin typeface="Arial Narrow" panose="020B0606020202030204" pitchFamily="34" charset="0"/>
              </a:rPr>
              <a:t>all one thing, or all the other.</a:t>
            </a:r>
          </a:p>
          <a:p>
            <a:endParaRPr lang="en-US" dirty="0">
              <a:latin typeface="Arial Narrow" panose="020B0606020202030204" pitchFamily="34" charset="0"/>
            </a:endParaRPr>
          </a:p>
          <a:p>
            <a:r>
              <a:rPr lang="cs-CZ" dirty="0">
                <a:latin typeface="Arial Narrow" panose="020B0606020202030204" pitchFamily="34" charset="0"/>
              </a:rPr>
              <a:t>				</a:t>
            </a:r>
            <a:r>
              <a:rPr lang="en-US" dirty="0">
                <a:latin typeface="Arial Narrow" panose="020B0606020202030204" pitchFamily="34" charset="0"/>
              </a:rPr>
              <a:t>Abraham Lincoln, 1858</a:t>
            </a:r>
          </a:p>
        </p:txBody>
      </p:sp>
      <p:pic>
        <p:nvPicPr>
          <p:cNvPr id="1026" name="Picture 2" descr="Výsledek obrázku pro abraham linco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695" y="2913739"/>
            <a:ext cx="1314880" cy="16456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4887" y="1286980"/>
            <a:ext cx="7970109" cy="5432256"/>
          </a:xfrm>
          <a:prstGeom prst="rect">
            <a:avLst/>
          </a:prstGeom>
        </p:spPr>
        <p:txBody>
          <a:bodyPr wrap="square">
            <a:spAutoFit/>
          </a:bodyPr>
          <a:lstStyle/>
          <a:p>
            <a:pPr algn="ctr"/>
            <a:r>
              <a:rPr lang="en-GB" dirty="0">
                <a:solidFill>
                  <a:srgbClr val="00287D"/>
                </a:solidFill>
                <a:latin typeface="Arial Narrow" panose="020B0606020202030204" pitchFamily="34" charset="0"/>
              </a:rPr>
              <a:t>The present study was conducted to determine the prevalence of </a:t>
            </a:r>
            <a:r>
              <a:rPr lang="en-GB" i="1" dirty="0">
                <a:solidFill>
                  <a:srgbClr val="00287D"/>
                </a:solidFill>
                <a:latin typeface="Arial Narrow" panose="020B0606020202030204" pitchFamily="34" charset="0"/>
              </a:rPr>
              <a:t>Listeria monocytogenes </a:t>
            </a:r>
            <a:r>
              <a:rPr lang="en-GB" dirty="0">
                <a:solidFill>
                  <a:srgbClr val="00287D"/>
                </a:solidFill>
                <a:latin typeface="Arial Narrow" panose="020B0606020202030204" pitchFamily="34" charset="0"/>
              </a:rPr>
              <a:t>in smoked fish in </a:t>
            </a:r>
            <a:r>
              <a:rPr lang="en-GB" dirty="0" err="1">
                <a:solidFill>
                  <a:srgbClr val="00287D"/>
                </a:solidFill>
                <a:latin typeface="Arial Narrow" panose="020B0606020202030204" pitchFamily="34" charset="0"/>
              </a:rPr>
              <a:t>Sokoto</a:t>
            </a:r>
            <a:r>
              <a:rPr lang="en-GB" dirty="0">
                <a:solidFill>
                  <a:srgbClr val="00287D"/>
                </a:solidFill>
                <a:latin typeface="Arial Narrow" panose="020B0606020202030204" pitchFamily="34" charset="0"/>
              </a:rPr>
              <a:t>, Nigeria. A total of 115 different species of smoked fish from the various retail outlets and market places within the metropolis were analysed for the presence of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using ISO culture method. Out of the 115 samples analysed, 29 (25%) were positive for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Other Listeria species isolated in this study </a:t>
            </a:r>
            <a:r>
              <a:rPr lang="cs-CZ" dirty="0" err="1">
                <a:solidFill>
                  <a:srgbClr val="00287D"/>
                </a:solidFill>
                <a:latin typeface="Arial Narrow" panose="020B0606020202030204" pitchFamily="34" charset="0"/>
              </a:rPr>
              <a:t>we</a:t>
            </a:r>
            <a:r>
              <a:rPr lang="en-GB" dirty="0">
                <a:solidFill>
                  <a:srgbClr val="00287D"/>
                </a:solidFill>
                <a:latin typeface="Arial Narrow" panose="020B0606020202030204" pitchFamily="34" charset="0"/>
              </a:rPr>
              <a:t>re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grayi</a:t>
            </a:r>
            <a:r>
              <a:rPr lang="en-GB" dirty="0">
                <a:solidFill>
                  <a:srgbClr val="00287D"/>
                </a:solidFill>
                <a:latin typeface="Arial Narrow" panose="020B0606020202030204" pitchFamily="34" charset="0"/>
              </a:rPr>
              <a:t> 13 (11%),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innocua</a:t>
            </a:r>
            <a:r>
              <a:rPr lang="en-GB" dirty="0">
                <a:solidFill>
                  <a:srgbClr val="00287D"/>
                </a:solidFill>
                <a:latin typeface="Arial Narrow" panose="020B0606020202030204" pitchFamily="34" charset="0"/>
              </a:rPr>
              <a:t> 10 (9%) and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ivanovi</a:t>
            </a:r>
            <a:r>
              <a:rPr lang="en-GB" dirty="0">
                <a:solidFill>
                  <a:srgbClr val="00287D"/>
                </a:solidFill>
                <a:latin typeface="Arial Narrow" panose="020B0606020202030204" pitchFamily="34" charset="0"/>
              </a:rPr>
              <a:t> 15 (13%). The remaining 48 (42%) of the sample were negative for Listeria species. The study shows that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and other </a:t>
            </a:r>
            <a:r>
              <a:rPr lang="en-GB" i="1" dirty="0">
                <a:solidFill>
                  <a:srgbClr val="00287D"/>
                </a:solidFill>
                <a:latin typeface="Arial Narrow" panose="020B0606020202030204" pitchFamily="34" charset="0"/>
              </a:rPr>
              <a:t>Listeria</a:t>
            </a:r>
            <a:r>
              <a:rPr lang="en-GB" dirty="0">
                <a:solidFill>
                  <a:srgbClr val="00287D"/>
                </a:solidFill>
                <a:latin typeface="Arial Narrow" panose="020B0606020202030204" pitchFamily="34" charset="0"/>
              </a:rPr>
              <a:t> species are common contaminant of smoked fish, and this may pose serious public health implications. (</a:t>
            </a:r>
            <a:r>
              <a:rPr lang="en-GB" dirty="0" err="1">
                <a:solidFill>
                  <a:srgbClr val="00287D"/>
                </a:solidFill>
                <a:latin typeface="Arial Narrow" panose="020B0606020202030204" pitchFamily="34" charset="0"/>
              </a:rPr>
              <a:t>Salihu</a:t>
            </a:r>
            <a:r>
              <a:rPr lang="en-GB" dirty="0">
                <a:solidFill>
                  <a:srgbClr val="00287D"/>
                </a:solidFill>
                <a:latin typeface="Arial Narrow" panose="020B0606020202030204" pitchFamily="34" charset="0"/>
              </a:rPr>
              <a:t> et al., 2008)</a:t>
            </a:r>
            <a:endParaRPr lang="cs-CZ" dirty="0">
              <a:solidFill>
                <a:srgbClr val="00287D"/>
              </a:solidFill>
              <a:latin typeface="Arial Narrow" panose="020B0606020202030204" pitchFamily="34" charset="0"/>
            </a:endParaRPr>
          </a:p>
          <a:p>
            <a:r>
              <a:rPr lang="en-GB" dirty="0">
                <a:solidFill>
                  <a:srgbClr val="00287D"/>
                </a:solidFill>
                <a:latin typeface="Arial Narrow" panose="020B0606020202030204" pitchFamily="34" charset="0"/>
              </a:rPr>
              <a:t>                                                            </a:t>
            </a:r>
            <a:endParaRPr lang="cs-CZ" dirty="0">
              <a:solidFill>
                <a:srgbClr val="00287D"/>
              </a:solidFill>
              <a:latin typeface="Arial Narrow" panose="020B0606020202030204" pitchFamily="34" charset="0"/>
            </a:endParaRPr>
          </a:p>
          <a:p>
            <a:r>
              <a:rPr lang="cs-CZ" sz="1100" dirty="0">
                <a:solidFill>
                  <a:srgbClr val="00287D"/>
                </a:solidFill>
                <a:latin typeface="Arial Narrow" panose="020B0606020202030204" pitchFamily="34" charset="0"/>
              </a:rPr>
              <a:t>					</a:t>
            </a:r>
            <a:r>
              <a:rPr lang="en-GB" sz="1100" dirty="0">
                <a:solidFill>
                  <a:srgbClr val="00287D"/>
                </a:solidFill>
                <a:latin typeface="Arial Narrow" panose="020B0606020202030204" pitchFamily="34" charset="0"/>
              </a:rPr>
              <a:t>Adapted from: Štěpánek, L., </a:t>
            </a:r>
            <a:r>
              <a:rPr lang="en-GB" sz="1100" dirty="0" err="1">
                <a:solidFill>
                  <a:srgbClr val="00287D"/>
                </a:solidFill>
                <a:latin typeface="Arial Narrow" panose="020B0606020202030204" pitchFamily="34" charset="0"/>
              </a:rPr>
              <a:t>deHaaff</a:t>
            </a:r>
            <a:r>
              <a:rPr lang="en-GB" sz="1100" dirty="0">
                <a:solidFill>
                  <a:srgbClr val="00287D"/>
                </a:solidFill>
                <a:latin typeface="Arial Narrow" panose="020B0606020202030204" pitchFamily="34" charset="0"/>
              </a:rPr>
              <a:t>, J.(2011): p.172</a:t>
            </a:r>
            <a:endParaRPr lang="cs-CZ" sz="1100" dirty="0">
              <a:solidFill>
                <a:srgbClr val="00287D"/>
              </a:solidFill>
              <a:latin typeface="Arial Narrow" panose="020B0606020202030204" pitchFamily="34" charset="0"/>
            </a:endParaRPr>
          </a:p>
          <a:p>
            <a:r>
              <a:rPr lang="en-GB" dirty="0">
                <a:latin typeface="Arial Narrow" panose="020B0606020202030204" pitchFamily="34" charset="0"/>
              </a:rPr>
              <a:t> </a:t>
            </a:r>
            <a:endParaRPr lang="cs-CZ" dirty="0">
              <a:latin typeface="Arial Narrow" panose="020B0606020202030204" pitchFamily="34" charset="0"/>
            </a:endParaRPr>
          </a:p>
        </p:txBody>
      </p:sp>
      <p:sp>
        <p:nvSpPr>
          <p:cNvPr id="3" name="TextovéPole 2"/>
          <p:cNvSpPr txBox="1"/>
          <p:nvPr/>
        </p:nvSpPr>
        <p:spPr>
          <a:xfrm>
            <a:off x="6647238" y="528364"/>
            <a:ext cx="1407308" cy="461665"/>
          </a:xfrm>
          <a:prstGeom prst="rect">
            <a:avLst/>
          </a:prstGeom>
          <a:noFill/>
        </p:spPr>
        <p:txBody>
          <a:bodyPr wrap="none" rtlCol="0">
            <a:spAutoFit/>
          </a:bodyPr>
          <a:lstStyle/>
          <a:p>
            <a:r>
              <a:rPr lang="cs-CZ" dirty="0" err="1">
                <a:solidFill>
                  <a:srgbClr val="00287D"/>
                </a:solidFill>
              </a:rPr>
              <a:t>abstracts</a:t>
            </a:r>
            <a:endParaRPr lang="cs-CZ" dirty="0">
              <a:solidFill>
                <a:srgbClr val="00287D"/>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1978" y="1316476"/>
            <a:ext cx="7970109" cy="3908762"/>
          </a:xfrm>
          <a:prstGeom prst="rect">
            <a:avLst/>
          </a:prstGeom>
        </p:spPr>
        <p:txBody>
          <a:bodyPr wrap="square">
            <a:spAutoFit/>
          </a:bodyPr>
          <a:lstStyle/>
          <a:p>
            <a:pPr algn="ctr"/>
            <a:r>
              <a:rPr lang="en-GB" sz="3200" dirty="0">
                <a:solidFill>
                  <a:srgbClr val="00287D"/>
                </a:solidFill>
                <a:latin typeface="Calibri" panose="020F0502020204030204" pitchFamily="34" charset="0"/>
                <a:cs typeface="Calibri" panose="020F0502020204030204" pitchFamily="34" charset="0"/>
              </a:rPr>
              <a:t>…..was conducted to determine …..</a:t>
            </a:r>
          </a:p>
          <a:p>
            <a:pPr algn="ctr"/>
            <a:r>
              <a:rPr lang="en-GB" sz="3200" dirty="0">
                <a:solidFill>
                  <a:srgbClr val="00287D"/>
                </a:solidFill>
                <a:latin typeface="Calibri" panose="020F0502020204030204" pitchFamily="34" charset="0"/>
                <a:cs typeface="Calibri" panose="020F0502020204030204" pitchFamily="34" charset="0"/>
              </a:rPr>
              <a:t>…. were analysed …... </a:t>
            </a:r>
          </a:p>
          <a:p>
            <a:pPr algn="ctr"/>
            <a:r>
              <a:rPr lang="en-GB" sz="3200" dirty="0">
                <a:solidFill>
                  <a:srgbClr val="00287D"/>
                </a:solidFill>
                <a:latin typeface="Calibri" panose="020F0502020204030204" pitchFamily="34" charset="0"/>
                <a:cs typeface="Calibri" panose="020F0502020204030204" pitchFamily="34" charset="0"/>
              </a:rPr>
              <a:t>…% were positive for </a:t>
            </a:r>
            <a:endParaRPr lang="en-GB" sz="3200" i="1" dirty="0">
              <a:solidFill>
                <a:srgbClr val="00287D"/>
              </a:solidFill>
              <a:latin typeface="Calibri" panose="020F0502020204030204" pitchFamily="34" charset="0"/>
              <a:cs typeface="Calibri" panose="020F0502020204030204" pitchFamily="34" charset="0"/>
            </a:endParaRPr>
          </a:p>
          <a:p>
            <a:pPr algn="ctr"/>
            <a:r>
              <a:rPr lang="en-GB" sz="3200" dirty="0">
                <a:solidFill>
                  <a:srgbClr val="00287D"/>
                </a:solidFill>
                <a:latin typeface="Calibri" panose="020F0502020204030204" pitchFamily="34" charset="0"/>
                <a:cs typeface="Calibri" panose="020F0502020204030204" pitchFamily="34" charset="0"/>
              </a:rPr>
              <a:t>…. were ...%</a:t>
            </a:r>
          </a:p>
          <a:p>
            <a:pPr algn="ctr"/>
            <a:r>
              <a:rPr lang="en-GB" sz="3200" dirty="0">
                <a:solidFill>
                  <a:srgbClr val="00287D"/>
                </a:solidFill>
                <a:latin typeface="Calibri" panose="020F0502020204030204" pitchFamily="34" charset="0"/>
                <a:cs typeface="Calibri" panose="020F0502020204030204" pitchFamily="34" charset="0"/>
              </a:rPr>
              <a:t>…% were negative for …</a:t>
            </a:r>
          </a:p>
          <a:p>
            <a:pPr algn="ctr"/>
            <a:r>
              <a:rPr lang="en-GB" sz="3200" dirty="0">
                <a:solidFill>
                  <a:srgbClr val="00287D"/>
                </a:solidFill>
                <a:latin typeface="Calibri" panose="020F0502020204030204" pitchFamily="34" charset="0"/>
                <a:cs typeface="Calibri" panose="020F0502020204030204" pitchFamily="34" charset="0"/>
              </a:rPr>
              <a:t>The study shows that </a:t>
            </a:r>
            <a:r>
              <a:rPr lang="en-GB" sz="3200" i="1" dirty="0">
                <a:solidFill>
                  <a:srgbClr val="00287D"/>
                </a:solidFill>
                <a:latin typeface="Calibri" panose="020F0502020204030204" pitchFamily="34" charset="0"/>
                <a:cs typeface="Calibri" panose="020F0502020204030204" pitchFamily="34" charset="0"/>
              </a:rPr>
              <a:t>….</a:t>
            </a:r>
            <a:r>
              <a:rPr lang="en-GB" sz="3200" dirty="0">
                <a:solidFill>
                  <a:srgbClr val="00287D"/>
                </a:solidFill>
                <a:latin typeface="Calibri" panose="020F0502020204030204" pitchFamily="34" charset="0"/>
                <a:cs typeface="Calibri" panose="020F0502020204030204" pitchFamily="34" charset="0"/>
              </a:rPr>
              <a:t>are …</a:t>
            </a:r>
          </a:p>
          <a:p>
            <a:pPr algn="ctr"/>
            <a:r>
              <a:rPr lang="en-GB" sz="3200" dirty="0">
                <a:solidFill>
                  <a:srgbClr val="00287D"/>
                </a:solidFill>
                <a:latin typeface="Calibri" panose="020F0502020204030204" pitchFamily="34" charset="0"/>
                <a:cs typeface="Calibri" panose="020F0502020204030204" pitchFamily="34" charset="0"/>
              </a:rPr>
              <a:t>                          …. this may pose .... </a:t>
            </a:r>
            <a:r>
              <a:rPr lang="cs-CZ" sz="1100" dirty="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78093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19981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18906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9188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681593"/>
            <a:ext cx="8086635" cy="647700"/>
          </a:xfrm>
        </p:spPr>
        <p:txBody>
          <a:bodyPr/>
          <a:lstStyle/>
          <a:p>
            <a:pPr algn="r"/>
            <a:endParaRPr lang="en-GB" altLang="cs-CZ" sz="4400" dirty="0">
              <a:latin typeface="Arial Narrow" pitchFamily="34" charset="0"/>
            </a:endParaRPr>
          </a:p>
        </p:txBody>
      </p:sp>
      <p:sp>
        <p:nvSpPr>
          <p:cNvPr id="2" name="TextovéPole 1"/>
          <p:cNvSpPr txBox="1"/>
          <p:nvPr/>
        </p:nvSpPr>
        <p:spPr>
          <a:xfrm>
            <a:off x="1000896" y="2669061"/>
            <a:ext cx="7179276" cy="3416320"/>
          </a:xfrm>
          <a:prstGeom prst="rect">
            <a:avLst/>
          </a:prstGeom>
          <a:noFill/>
        </p:spPr>
        <p:txBody>
          <a:bodyPr wrap="square" rtlCol="0">
            <a:spAutoFit/>
          </a:bodyPr>
          <a:lstStyle/>
          <a:p>
            <a:r>
              <a:rPr lang="en-GB" sz="3200" b="1" dirty="0">
                <a:solidFill>
                  <a:srgbClr val="00287D"/>
                </a:solidFill>
                <a:latin typeface="Arial Narrow" panose="020B0606020202030204" pitchFamily="34" charset="0"/>
              </a:rPr>
              <a:t>-  audience</a:t>
            </a:r>
          </a:p>
          <a:p>
            <a:r>
              <a:rPr lang="en-GB" sz="3200" b="1" dirty="0">
                <a:solidFill>
                  <a:srgbClr val="00287D"/>
                </a:solidFill>
                <a:latin typeface="Arial Narrow" panose="020B0606020202030204" pitchFamily="34" charset="0"/>
              </a:rPr>
              <a:t>-  complexity of the language</a:t>
            </a:r>
          </a:p>
          <a:p>
            <a:r>
              <a:rPr lang="en-GB" sz="3200" b="1" dirty="0">
                <a:solidFill>
                  <a:srgbClr val="00287D"/>
                </a:solidFill>
                <a:latin typeface="Arial Narrow" panose="020B0606020202030204" pitchFamily="34" charset="0"/>
              </a:rPr>
              <a:t>-  drafting processes</a:t>
            </a:r>
          </a:p>
          <a:p>
            <a:r>
              <a:rPr lang="en-GB" sz="3200" b="1" dirty="0">
                <a:solidFill>
                  <a:srgbClr val="00287D"/>
                </a:solidFill>
                <a:latin typeface="Arial Narrow" panose="020B0606020202030204" pitchFamily="34" charset="0"/>
              </a:rPr>
              <a:t>-  details</a:t>
            </a:r>
          </a:p>
          <a:p>
            <a:endParaRPr lang="en-GB" sz="3200" b="1" dirty="0">
              <a:solidFill>
                <a:srgbClr val="00287D"/>
              </a:solidFill>
              <a:latin typeface="Arial Narrow" panose="020B0606020202030204" pitchFamily="34" charset="0"/>
            </a:endParaRPr>
          </a:p>
          <a:p>
            <a:r>
              <a:rPr lang="en-GB" sz="3200" b="1" dirty="0">
                <a:solidFill>
                  <a:srgbClr val="00287D"/>
                </a:solidFill>
                <a:latin typeface="Arial Narrow" panose="020B0606020202030204" pitchFamily="34" charset="0"/>
              </a:rPr>
              <a:t>				</a:t>
            </a:r>
            <a:r>
              <a:rPr lang="en-GB" sz="3200" b="1" i="1" dirty="0">
                <a:solidFill>
                  <a:srgbClr val="00287D"/>
                </a:solidFill>
                <a:latin typeface="Arial Narrow" panose="020B0606020202030204" pitchFamily="34" charset="0"/>
              </a:rPr>
              <a:t>    …keep writing…</a:t>
            </a:r>
          </a:p>
          <a:p>
            <a:endParaRPr lang="cs-CZ" dirty="0"/>
          </a:p>
        </p:txBody>
      </p:sp>
      <p:pic>
        <p:nvPicPr>
          <p:cNvPr id="5"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2961" y="316881"/>
            <a:ext cx="2539126" cy="3097427"/>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67879" y="1133766"/>
            <a:ext cx="8365524" cy="5355312"/>
          </a:xfrm>
          <a:prstGeom prst="rect">
            <a:avLst/>
          </a:prstGeom>
          <a:noFill/>
        </p:spPr>
        <p:txBody>
          <a:bodyPr wrap="square" rtlCol="0">
            <a:spAutoFit/>
          </a:bodyPr>
          <a:lstStyle/>
          <a:p>
            <a:r>
              <a:rPr lang="en-GB" sz="1800" b="1" dirty="0">
                <a:solidFill>
                  <a:srgbClr val="00287D"/>
                </a:solidFill>
                <a:latin typeface="Arial Narrow" panose="020B0606020202030204" pitchFamily="34" charset="0"/>
              </a:rPr>
              <a:t>Reading:</a:t>
            </a:r>
            <a:r>
              <a:rPr lang="en-GB" sz="1200" dirty="0">
                <a:solidFill>
                  <a:srgbClr val="00287D"/>
                </a:solidFill>
                <a:latin typeface="Arial Narrow" panose="020B0606020202030204" pitchFamily="34" charset="0"/>
              </a:rPr>
              <a:t> </a:t>
            </a:r>
          </a:p>
          <a:p>
            <a:r>
              <a:rPr lang="en-GB" sz="1200" dirty="0">
                <a:solidFill>
                  <a:srgbClr val="00287D"/>
                </a:solidFill>
                <a:latin typeface="Arial Narrow" panose="020B0606020202030204" pitchFamily="34" charset="0"/>
              </a:rPr>
              <a:t>Brooks and Grundy, 1990:92 in Morgan, J. (2007): Academic Writing Course materials, MU</a:t>
            </a:r>
          </a:p>
          <a:p>
            <a:r>
              <a:rPr lang="en-GB" sz="1200" dirty="0">
                <a:solidFill>
                  <a:srgbClr val="00287D"/>
                </a:solidFill>
                <a:latin typeface="Arial Narrow" panose="020B0606020202030204" pitchFamily="34" charset="0"/>
              </a:rPr>
              <a:t>Caplan, N. A. (2012): Grammar Choices for Graduate and Professional Writers (Michigan Series in English for Academic &amp; Professional Purposes) 1st Edition. The University of Michigan press.</a:t>
            </a:r>
          </a:p>
          <a:p>
            <a:r>
              <a:rPr lang="en-GB" sz="1200" dirty="0">
                <a:solidFill>
                  <a:srgbClr val="00287D"/>
                </a:solidFill>
                <a:latin typeface="Arial Narrow" panose="020B0606020202030204" pitchFamily="34" charset="0"/>
              </a:rPr>
              <a:t>Cooper, P. (2011): Academic Writing and Czech Universities, a lecture </a:t>
            </a:r>
          </a:p>
          <a:p>
            <a:r>
              <a:rPr lang="en-GB" sz="1200" dirty="0" err="1">
                <a:solidFill>
                  <a:srgbClr val="00287D"/>
                </a:solidFill>
                <a:latin typeface="Arial Narrow" panose="020B0606020202030204" pitchFamily="34" charset="0"/>
              </a:rPr>
              <a:t>Craswell</a:t>
            </a:r>
            <a:r>
              <a:rPr lang="en-GB" sz="1200" dirty="0">
                <a:solidFill>
                  <a:srgbClr val="00287D"/>
                </a:solidFill>
                <a:latin typeface="Arial Narrow" panose="020B0606020202030204" pitchFamily="34" charset="0"/>
              </a:rPr>
              <a:t>, G., </a:t>
            </a:r>
            <a:r>
              <a:rPr lang="en-GB" sz="1200" dirty="0" err="1">
                <a:solidFill>
                  <a:srgbClr val="00287D"/>
                </a:solidFill>
                <a:latin typeface="Arial Narrow" panose="020B0606020202030204" pitchFamily="34" charset="0"/>
              </a:rPr>
              <a:t>Poore</a:t>
            </a:r>
            <a:r>
              <a:rPr lang="en-GB" sz="1200" dirty="0">
                <a:solidFill>
                  <a:srgbClr val="00287D"/>
                </a:solidFill>
                <a:latin typeface="Arial Narrow" panose="020B0606020202030204" pitchFamily="34" charset="0"/>
              </a:rPr>
              <a:t>, M. (2012): Writing for Academic Success , Second Edition</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Glasman</a:t>
            </a:r>
            <a:r>
              <a:rPr lang="en-GB" sz="1200" dirty="0">
                <a:solidFill>
                  <a:srgbClr val="00287D"/>
                </a:solidFill>
                <a:latin typeface="Arial Narrow" panose="020B0606020202030204" pitchFamily="34" charset="0"/>
              </a:rPr>
              <a:t>-Deal, H. (2010): Science Research Writing for Non-Native Speakers of English, Palgrave Macmillan, </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Glasman-Deal,H</a:t>
            </a:r>
            <a:r>
              <a:rPr lang="en-GB" sz="1200" dirty="0">
                <a:solidFill>
                  <a:srgbClr val="00287D"/>
                </a:solidFill>
                <a:latin typeface="Arial Narrow" panose="020B0606020202030204" pitchFamily="34" charset="0"/>
              </a:rPr>
              <a:t>.,(2010): Science Research Writing for Non-native Speakers of English, Imperial College Press, London</a:t>
            </a:r>
          </a:p>
          <a:p>
            <a:r>
              <a:rPr lang="en-GB" sz="1200" dirty="0">
                <a:solidFill>
                  <a:srgbClr val="00287D"/>
                </a:solidFill>
                <a:latin typeface="Arial Narrow" panose="020B0606020202030204" pitchFamily="34" charset="0"/>
              </a:rPr>
              <a:t>Graff, G., </a:t>
            </a:r>
            <a:r>
              <a:rPr lang="en-GB" sz="1200" dirty="0" err="1">
                <a:solidFill>
                  <a:srgbClr val="00287D"/>
                </a:solidFill>
                <a:latin typeface="Arial Narrow" panose="020B0606020202030204" pitchFamily="34" charset="0"/>
              </a:rPr>
              <a:t>Birkenstein</a:t>
            </a:r>
            <a:r>
              <a:rPr lang="en-GB" sz="1200" dirty="0">
                <a:solidFill>
                  <a:srgbClr val="00287D"/>
                </a:solidFill>
                <a:latin typeface="Arial Narrow" panose="020B0606020202030204" pitchFamily="34" charset="0"/>
              </a:rPr>
              <a:t>, C. (2010): They Say / I Say: The Moves That Matter in Academic Writing. W.W. Norton and comp. </a:t>
            </a:r>
          </a:p>
          <a:p>
            <a:r>
              <a:rPr lang="en-GB" sz="1200" dirty="0" err="1">
                <a:solidFill>
                  <a:srgbClr val="00287D"/>
                </a:solidFill>
                <a:latin typeface="Arial Narrow" panose="020B0606020202030204" pitchFamily="34" charset="0"/>
              </a:rPr>
              <a:t>Hradilová,A</a:t>
            </a:r>
            <a:r>
              <a:rPr lang="en-GB" sz="1200" dirty="0">
                <a:solidFill>
                  <a:srgbClr val="00287D"/>
                </a:solidFill>
                <a:latin typeface="Arial Narrow" panose="020B0606020202030204" pitchFamily="34" charset="0"/>
              </a:rPr>
              <a:t>.,  </a:t>
            </a:r>
            <a:r>
              <a:rPr lang="en-GB" sz="1200" dirty="0" err="1">
                <a:solidFill>
                  <a:srgbClr val="00287D"/>
                </a:solidFill>
                <a:latin typeface="Arial Narrow" panose="020B0606020202030204" pitchFamily="34" charset="0"/>
              </a:rPr>
              <a:t>Štěpánek,L</a:t>
            </a:r>
            <a:r>
              <a:rPr lang="en-GB" sz="1200" dirty="0">
                <a:solidFill>
                  <a:srgbClr val="00287D"/>
                </a:solidFill>
                <a:latin typeface="Arial Narrow" panose="020B0606020202030204" pitchFamily="34" charset="0"/>
              </a:rPr>
              <a:t>. (2007): Academic Writing Course materials, MU</a:t>
            </a:r>
          </a:p>
          <a:p>
            <a:r>
              <a:rPr lang="en-GB" sz="1200" dirty="0">
                <a:solidFill>
                  <a:srgbClr val="00287D"/>
                </a:solidFill>
                <a:latin typeface="Arial Narrow" panose="020B0606020202030204" pitchFamily="34" charset="0"/>
              </a:rPr>
              <a:t>Hyland, K. (2001): English for Specific Purposes, https://www.researchgate.net/publication/226497899_English_for_Specific_Purposes</a:t>
            </a:r>
          </a:p>
          <a:p>
            <a:r>
              <a:rPr lang="en-GB" sz="1200" dirty="0">
                <a:solidFill>
                  <a:srgbClr val="00287D"/>
                </a:solidFill>
                <a:latin typeface="Arial Narrow" panose="020B0606020202030204" pitchFamily="34" charset="0"/>
              </a:rPr>
              <a:t>Morley, J. et al. (2009): University Writing Course, Express Publishing, </a:t>
            </a:r>
            <a:r>
              <a:rPr lang="en-GB" sz="1200" dirty="0" err="1">
                <a:solidFill>
                  <a:srgbClr val="00287D"/>
                </a:solidFill>
                <a:latin typeface="Arial Narrow" panose="020B0606020202030204" pitchFamily="34" charset="0"/>
              </a:rPr>
              <a:t>Newburry</a:t>
            </a:r>
            <a:r>
              <a:rPr lang="en-GB" sz="1200" dirty="0">
                <a:solidFill>
                  <a:srgbClr val="00287D"/>
                </a:solidFill>
                <a:latin typeface="Arial Narrow" panose="020B0606020202030204" pitchFamily="34" charset="0"/>
              </a:rPr>
              <a:t>, </a:t>
            </a:r>
          </a:p>
          <a:p>
            <a:r>
              <a:rPr lang="en-GB" sz="1200" dirty="0" err="1">
                <a:solidFill>
                  <a:srgbClr val="00287D"/>
                </a:solidFill>
                <a:latin typeface="Arial Narrow" panose="020B0606020202030204" pitchFamily="34" charset="0"/>
              </a:rPr>
              <a:t>Ochsner</a:t>
            </a:r>
            <a:r>
              <a:rPr lang="en-GB" sz="1200" dirty="0">
                <a:solidFill>
                  <a:srgbClr val="00287D"/>
                </a:solidFill>
                <a:latin typeface="Arial Narrow" panose="020B0606020202030204" pitchFamily="34" charset="0"/>
              </a:rPr>
              <a:t>, A. (2013): Introduction to Scientific Publishing: Backgrounds, Concepts, Strategies. Springer Heidelberg New York Dordrecht London.</a:t>
            </a:r>
          </a:p>
          <a:p>
            <a:r>
              <a:rPr lang="en-GB" sz="1200" dirty="0">
                <a:solidFill>
                  <a:srgbClr val="00287D"/>
                </a:solidFill>
                <a:latin typeface="Arial Narrow" panose="020B0606020202030204" pitchFamily="34" charset="0"/>
              </a:rPr>
              <a:t>Robinson, M., </a:t>
            </a:r>
            <a:r>
              <a:rPr lang="en-GB" sz="1200" dirty="0" err="1">
                <a:solidFill>
                  <a:srgbClr val="00287D"/>
                </a:solidFill>
                <a:latin typeface="Arial Narrow" panose="020B0606020202030204" pitchFamily="34" charset="0"/>
              </a:rPr>
              <a:t>Stoller,F</a:t>
            </a:r>
            <a:r>
              <a:rPr lang="en-GB" sz="1200" dirty="0">
                <a:solidFill>
                  <a:srgbClr val="00287D"/>
                </a:solidFill>
                <a:latin typeface="Arial Narrow" panose="020B0606020202030204" pitchFamily="34" charset="0"/>
              </a:rPr>
              <a:t>. (2008): Write like a Chemist, OUP, Oxford</a:t>
            </a:r>
          </a:p>
          <a:p>
            <a:r>
              <a:rPr lang="en-GB" sz="1200" dirty="0">
                <a:solidFill>
                  <a:srgbClr val="00287D"/>
                </a:solidFill>
                <a:latin typeface="Arial Narrow" panose="020B0606020202030204" pitchFamily="34" charset="0"/>
              </a:rPr>
              <a:t>Robinson, M.S.,(2008) Using the ACS Journals Search To Validate Assumptions about Writing in Chemistry and Improve Chemistry Writing Instruction, Journal of Chemical Education, Vol. 85,  No. 5,  </a:t>
            </a:r>
          </a:p>
          <a:p>
            <a:r>
              <a:rPr lang="en-GB" sz="1200" dirty="0">
                <a:solidFill>
                  <a:srgbClr val="00287D"/>
                </a:solidFill>
                <a:latin typeface="Arial Narrow" panose="020B0606020202030204" pitchFamily="34" charset="0"/>
              </a:rPr>
              <a:t>Schimel, J. (2012). Writing Science Oxford University Press.</a:t>
            </a:r>
          </a:p>
          <a:p>
            <a:r>
              <a:rPr lang="en-GB" sz="1200" dirty="0">
                <a:solidFill>
                  <a:srgbClr val="00287D"/>
                </a:solidFill>
                <a:latin typeface="Arial Narrow" panose="020B0606020202030204" pitchFamily="34" charset="0"/>
              </a:rPr>
              <a:t>Swales, John M. and Feak, Christine B. (2001): Academic Writing for Graduate Students: Essential Tasks and Skills. The University of Michigan press.</a:t>
            </a:r>
          </a:p>
          <a:p>
            <a:r>
              <a:rPr lang="en-GB" sz="1200" dirty="0">
                <a:solidFill>
                  <a:srgbClr val="00287D"/>
                </a:solidFill>
                <a:latin typeface="Arial Narrow" panose="020B0606020202030204" pitchFamily="34" charset="0"/>
              </a:rPr>
              <a:t>Sword, H (2012). Stylish Academic Writing. Harvard University Press Cambridge, Massachusetts &amp; London, England.</a:t>
            </a:r>
          </a:p>
          <a:p>
            <a:r>
              <a:rPr lang="en-GB" sz="1200" dirty="0">
                <a:solidFill>
                  <a:srgbClr val="00287D"/>
                </a:solidFill>
                <a:latin typeface="Arial Narrow" panose="020B0606020202030204" pitchFamily="34" charset="0"/>
              </a:rPr>
              <a:t>Štěpánek, L., </a:t>
            </a:r>
            <a:r>
              <a:rPr lang="en-GB" sz="1200" dirty="0" err="1">
                <a:solidFill>
                  <a:srgbClr val="00287D"/>
                </a:solidFill>
                <a:latin typeface="Arial Narrow" panose="020B0606020202030204" pitchFamily="34" charset="0"/>
              </a:rPr>
              <a:t>deHaaff</a:t>
            </a:r>
            <a:r>
              <a:rPr lang="en-GB" sz="1200" dirty="0">
                <a:solidFill>
                  <a:srgbClr val="00287D"/>
                </a:solidFill>
                <a:latin typeface="Arial Narrow" panose="020B0606020202030204" pitchFamily="34" charset="0"/>
              </a:rPr>
              <a:t>, J.(2011): Academic English, </a:t>
            </a:r>
            <a:r>
              <a:rPr lang="en-GB" sz="1200" dirty="0" err="1">
                <a:solidFill>
                  <a:srgbClr val="00287D"/>
                </a:solidFill>
                <a:latin typeface="Arial Narrow" panose="020B0606020202030204" pitchFamily="34" charset="0"/>
              </a:rPr>
              <a:t>Grada</a:t>
            </a:r>
            <a:r>
              <a:rPr lang="en-GB" sz="1200" dirty="0">
                <a:solidFill>
                  <a:srgbClr val="00287D"/>
                </a:solidFill>
                <a:latin typeface="Arial Narrow" panose="020B0606020202030204" pitchFamily="34" charset="0"/>
              </a:rPr>
              <a:t>, Praha</a:t>
            </a:r>
          </a:p>
          <a:p>
            <a:r>
              <a:rPr lang="en-GB" sz="1200" dirty="0">
                <a:solidFill>
                  <a:srgbClr val="00287D"/>
                </a:solidFill>
                <a:latin typeface="Arial Narrow" panose="020B0606020202030204" pitchFamily="34" charset="0"/>
              </a:rPr>
              <a:t>Taylor, R. B.(2011) Medical Writing A Guide for Clinicians, Educators, and Researchers. Springer.</a:t>
            </a:r>
          </a:p>
          <a:p>
            <a:r>
              <a:rPr lang="en-GB" sz="1200" dirty="0">
                <a:solidFill>
                  <a:srgbClr val="00287D"/>
                </a:solidFill>
                <a:latin typeface="Arial Narrow" panose="020B0606020202030204" pitchFamily="34" charset="0"/>
              </a:rPr>
              <a:t>Wager, E. (2015):  Getting Research Published: An A-Z of Publication Strategy, Third Edition, CRC Press </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Zeiger</a:t>
            </a:r>
            <a:r>
              <a:rPr lang="en-GB" sz="1200" dirty="0">
                <a:solidFill>
                  <a:srgbClr val="00287D"/>
                </a:solidFill>
                <a:latin typeface="Arial Narrow" panose="020B0606020202030204" pitchFamily="34" charset="0"/>
              </a:rPr>
              <a:t>, M. (2000): Essentials of Writing Biomedical Research Papers. Second Edition 2nd</a:t>
            </a:r>
            <a:br>
              <a:rPr lang="en-GB" sz="1200" dirty="0">
                <a:solidFill>
                  <a:srgbClr val="00287D"/>
                </a:solidFill>
                <a:latin typeface="Arial Narrow" panose="020B0606020202030204" pitchFamily="34" charset="0"/>
              </a:rPr>
            </a:br>
            <a:r>
              <a:rPr lang="en-GB" sz="1200" u="sng" dirty="0">
                <a:solidFill>
                  <a:srgbClr val="00287D"/>
                </a:solidFill>
                <a:latin typeface="Arial Narrow" panose="020B0606020202030204" pitchFamily="34" charset="0"/>
                <a:hlinkClick r:id="rId2"/>
              </a:rPr>
              <a:t>http://www.uefap.com/writing/feature/intro.htm</a:t>
            </a:r>
            <a:endParaRPr lang="en-GB" sz="1200" dirty="0">
              <a:solidFill>
                <a:srgbClr val="00287D"/>
              </a:solidFill>
              <a:latin typeface="Arial Narrow" panose="020B0606020202030204" pitchFamily="34" charset="0"/>
            </a:endParaRPr>
          </a:p>
          <a:p>
            <a:r>
              <a:rPr lang="en-GB" sz="1200" u="sng" dirty="0">
                <a:solidFill>
                  <a:srgbClr val="00287D"/>
                </a:solidFill>
                <a:latin typeface="Arial Narrow" panose="020B0606020202030204" pitchFamily="34" charset="0"/>
                <a:hlinkClick r:id="rId3"/>
              </a:rPr>
              <a:t>https://www.dlsweb.rmit.edu.au/lsu/content/4_WritingSkills/writing_pdf/vocabulary.pdf</a:t>
            </a:r>
            <a:endParaRPr lang="en-GB" sz="1200" dirty="0">
              <a:solidFill>
                <a:srgbClr val="00287D"/>
              </a:solidFill>
              <a:latin typeface="Arial Narrow" panose="020B0606020202030204" pitchFamily="34" charset="0"/>
            </a:endParaRPr>
          </a:p>
          <a:p>
            <a:r>
              <a:rPr lang="en-GB" sz="1200" dirty="0">
                <a:solidFill>
                  <a:srgbClr val="00287D"/>
                </a:solidFill>
                <a:latin typeface="Arial Narrow" panose="020B0606020202030204" pitchFamily="34" charset="0"/>
              </a:rPr>
              <a:t>http://www.srhe.ac.uk/downloads/events/36_Academic_Writing-Dr_Rowena_Murray.pdf</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6202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descr="D:\Users\18364\Desktop\wordle.4.png"/>
          <p:cNvPicPr/>
          <p:nvPr/>
        </p:nvPicPr>
        <p:blipFill>
          <a:blip r:embed="rId2">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57129536"/>
      </p:ext>
    </p:extLst>
  </p:cSld>
  <p:clrMapOvr>
    <a:masterClrMapping/>
  </p:clrMapOvr>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1910</TotalTime>
  <Words>4020</Words>
  <Application>Microsoft Office PowerPoint</Application>
  <PresentationFormat>Předvádění na obrazovce (4:3)</PresentationFormat>
  <Paragraphs>617</Paragraphs>
  <Slides>73</Slides>
  <Notes>3</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73</vt:i4>
      </vt:variant>
    </vt:vector>
  </HeadingPairs>
  <TitlesOfParts>
    <vt:vector size="80" baseType="lpstr">
      <vt:lpstr>Arial</vt:lpstr>
      <vt:lpstr>Arial Narrow</vt:lpstr>
      <vt:lpstr>Calibri</vt:lpstr>
      <vt:lpstr>Tahoma</vt:lpstr>
      <vt:lpstr>Times New Roman</vt:lpstr>
      <vt:lpstr>Wingdings</vt:lpstr>
      <vt:lpstr>Prezentace_MU_CZ</vt:lpstr>
      <vt:lpstr>S4001  International Performance  Course</vt:lpstr>
      <vt:lpstr>Prezentace aplikace PowerPoint</vt:lpstr>
      <vt:lpstr>Academic Writing Introduction</vt:lpstr>
      <vt:lpstr>Academic Writing Introduction</vt:lpstr>
      <vt:lpstr>Academic Writing Introduction</vt:lpstr>
      <vt:lpstr>Academic Writing Introduction</vt:lpstr>
      <vt:lpstr>Prezentace aplikace PowerPoint</vt:lpstr>
      <vt:lpstr>Prezentace aplikace PowerPoint</vt:lpstr>
      <vt:lpstr>Prezentace aplikace PowerPoint</vt:lpstr>
      <vt:lpstr>Prezentace aplikace PowerPoint</vt:lpstr>
      <vt:lpstr>style</vt:lpstr>
      <vt:lpstr>style</vt:lpstr>
      <vt:lpstr>style</vt:lpstr>
      <vt:lpstr>style</vt:lpstr>
      <vt:lpstr>style</vt:lpstr>
      <vt:lpstr>style</vt:lpstr>
      <vt:lpstr>concise writing</vt:lpstr>
      <vt:lpstr>concise writing</vt:lpstr>
      <vt:lpstr>Prezentace aplikace PowerPoint</vt:lpstr>
      <vt:lpstr>Prezentace aplikace PowerPoint</vt:lpstr>
      <vt:lpstr>Prezentace aplikace PowerPoint</vt:lpstr>
      <vt:lpstr>Prezentace aplikace PowerPoint</vt:lpstr>
      <vt:lpstr>formality</vt:lpstr>
      <vt:lpstr>formality</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titles</vt:lpstr>
      <vt:lpstr>sentences</vt:lpstr>
      <vt:lpstr>Prezentace aplikace PowerPoint</vt:lpstr>
      <vt:lpstr>paragraphs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115</cp:revision>
  <cp:lastPrinted>1601-01-01T00:00:00Z</cp:lastPrinted>
  <dcterms:created xsi:type="dcterms:W3CDTF">2015-11-23T07:04:47Z</dcterms:created>
  <dcterms:modified xsi:type="dcterms:W3CDTF">2022-11-11T19:49:43Z</dcterms:modified>
</cp:coreProperties>
</file>