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8" r:id="rId3"/>
    <p:sldId id="262" r:id="rId4"/>
    <p:sldId id="257" r:id="rId5"/>
    <p:sldId id="256" r:id="rId6"/>
    <p:sldId id="263" r:id="rId7"/>
    <p:sldId id="266" r:id="rId8"/>
    <p:sldId id="269" r:id="rId9"/>
    <p:sldId id="268" r:id="rId10"/>
    <p:sldId id="267" r:id="rId11"/>
    <p:sldId id="265" r:id="rId12"/>
    <p:sldId id="270" r:id="rId13"/>
    <p:sldId id="264" r:id="rId14"/>
    <p:sldId id="278" r:id="rId15"/>
    <p:sldId id="271" r:id="rId16"/>
    <p:sldId id="276" r:id="rId17"/>
    <p:sldId id="275" r:id="rId18"/>
    <p:sldId id="272" r:id="rId19"/>
    <p:sldId id="274" r:id="rId20"/>
    <p:sldId id="277" r:id="rId21"/>
    <p:sldId id="259" r:id="rId22"/>
    <p:sldId id="261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6600"/>
    <a:srgbClr val="663300"/>
    <a:srgbClr val="CC0000"/>
    <a:srgbClr val="FF5050"/>
    <a:srgbClr val="0000CC"/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Vlček" userId="7594eff3-5e30-4516-aea9-026b497c0905" providerId="ADAL" clId="{E151F5F8-3D19-41B8-8347-A013BB459835}"/>
    <pc:docChg chg="modSld">
      <pc:chgData name="Jakub Vlček" userId="7594eff3-5e30-4516-aea9-026b497c0905" providerId="ADAL" clId="{E151F5F8-3D19-41B8-8347-A013BB459835}" dt="2022-10-04T20:54:22.142" v="7" actId="207"/>
      <pc:docMkLst>
        <pc:docMk/>
      </pc:docMkLst>
      <pc:sldChg chg="modSp mod">
        <pc:chgData name="Jakub Vlček" userId="7594eff3-5e30-4516-aea9-026b497c0905" providerId="ADAL" clId="{E151F5F8-3D19-41B8-8347-A013BB459835}" dt="2022-10-04T20:54:22.142" v="7" actId="207"/>
        <pc:sldMkLst>
          <pc:docMk/>
          <pc:sldMk cId="3098451754" sldId="261"/>
        </pc:sldMkLst>
        <pc:spChg chg="mod">
          <ac:chgData name="Jakub Vlček" userId="7594eff3-5e30-4516-aea9-026b497c0905" providerId="ADAL" clId="{E151F5F8-3D19-41B8-8347-A013BB459835}" dt="2022-10-04T20:54:14.052" v="5" actId="2711"/>
          <ac:spMkLst>
            <pc:docMk/>
            <pc:sldMk cId="3098451754" sldId="261"/>
            <ac:spMk id="8" creationId="{FCA72356-4CFE-162D-660D-15772051FBEC}"/>
          </ac:spMkLst>
        </pc:spChg>
        <pc:spChg chg="mod">
          <ac:chgData name="Jakub Vlček" userId="7594eff3-5e30-4516-aea9-026b497c0905" providerId="ADAL" clId="{E151F5F8-3D19-41B8-8347-A013BB459835}" dt="2022-10-04T20:54:22.142" v="7" actId="207"/>
          <ac:spMkLst>
            <pc:docMk/>
            <pc:sldMk cId="3098451754" sldId="261"/>
            <ac:spMk id="10" creationId="{44413D96-B2E8-BB84-96E6-3AF8A8B8EF5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BFF5B4-6319-1A4A-2549-B53435B028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B8FE9F3-93BF-5A8D-41B6-4B5720BCC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3D5391-F2FF-DFAF-651F-B50EC166A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EA12-E8FC-442D-9B20-F96955DB792B}" type="datetimeFigureOut">
              <a:rPr lang="cs-CZ" smtClean="0"/>
              <a:t>04.10.2022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84565C-0FE0-13C7-F473-590E8A53A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11867F-1A4E-61D7-C882-5B7DAC63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BDD3-AC94-4EB9-BC78-53963F0AB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82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9B3139-3C8E-3070-EB1A-9228A3801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48E93FB-FB39-3585-C48E-5E67AC4E7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675ED9-2945-D10E-A959-CE3138BBB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EA12-E8FC-442D-9B20-F96955DB792B}" type="datetimeFigureOut">
              <a:rPr lang="cs-CZ" smtClean="0"/>
              <a:t>04.10.2022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DF49EB-8D9F-9F2D-A3E6-875CD76A3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D63A6F-9F25-3719-25FA-8307C4DFB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BDD3-AC94-4EB9-BC78-53963F0AB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70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C0A7C26-7595-4336-847E-59829D3305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598D451-1F6E-294C-6D8C-F0C758FDD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C66CEF-3865-2C24-A52C-1A7E30C3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EA12-E8FC-442D-9B20-F96955DB792B}" type="datetimeFigureOut">
              <a:rPr lang="cs-CZ" smtClean="0"/>
              <a:t>04.10.2022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A00CAD-C83B-227C-EA7B-361A268FE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6F7B8F-6E73-3F6B-6FF6-B1C61C52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BDD3-AC94-4EB9-BC78-53963F0AB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27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21A06E-0D13-7187-02B6-E1AC83981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9A6A4A-C925-CEC1-F67F-A0B7E565C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E45B67-FDA1-853E-9813-7F8F9E4A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EA12-E8FC-442D-9B20-F96955DB792B}" type="datetimeFigureOut">
              <a:rPr lang="cs-CZ" smtClean="0"/>
              <a:t>04.10.2022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F4893E-61E3-297D-940F-8731B90F7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01B541-0FB5-F013-4BE3-64CF3AD71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BDD3-AC94-4EB9-BC78-53963F0AB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50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876867-9E16-FC6F-7C5D-1C92D396F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EF77069-3BCA-D47A-BCD4-9874F9CF7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04E23E-064C-A135-DECD-7356B83E9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EA12-E8FC-442D-9B20-F96955DB792B}" type="datetimeFigureOut">
              <a:rPr lang="cs-CZ" smtClean="0"/>
              <a:t>04.10.2022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D7FE5B-A550-B62E-7F19-BA6AB8BB6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950966-CD8B-C74F-314F-E454805D6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BDD3-AC94-4EB9-BC78-53963F0AB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36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96DBF8-040C-5202-7AC7-5F4592FC3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C44554-44B5-410F-8E4D-07C9F0E5B4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3A1DB9D-306E-8EBC-28A0-F5409835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B053AD1-EC6D-FD13-C8B3-35FF6EDB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EA12-E8FC-442D-9B20-F96955DB792B}" type="datetimeFigureOut">
              <a:rPr lang="cs-CZ" smtClean="0"/>
              <a:t>04.10.2022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62A7122-B785-CF25-180F-2E793719B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E99E0AA-A87D-2C5F-113A-45FBC12A9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BDD3-AC94-4EB9-BC78-53963F0AB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3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1FEFF3-87E2-940F-D7AA-F0500C884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03F2DCE-D726-12FC-CC75-B452FF408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716A39-6146-F105-41C8-1CFDE6F32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D535C74-579B-B923-C97C-45126883B5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A2875CA-92D0-3DA0-DC8C-462D96634E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E2FD65B-F114-29A4-47D2-49908DDA4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EA12-E8FC-442D-9B20-F96955DB792B}" type="datetimeFigureOut">
              <a:rPr lang="cs-CZ" smtClean="0"/>
              <a:t>04.10.2022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E2A0461-A404-D860-DA52-1F723C99E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9B8F858-9FA7-7A39-EDC0-F50F76F2E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BDD3-AC94-4EB9-BC78-53963F0AB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17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31051B-6BA5-084F-F260-8F0F77A9D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D970476-218D-B800-29A6-5153C7F16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EA12-E8FC-442D-9B20-F96955DB792B}" type="datetimeFigureOut">
              <a:rPr lang="cs-CZ" smtClean="0"/>
              <a:t>04.10.2022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CB113D4-5DB6-DD6F-86D7-9A75F49B9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7D26856-D896-3EBA-6741-18431C4AD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BDD3-AC94-4EB9-BC78-53963F0AB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0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4654CA8-111D-F93C-170C-13DB4AD73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EA12-E8FC-442D-9B20-F96955DB792B}" type="datetimeFigureOut">
              <a:rPr lang="cs-CZ" smtClean="0"/>
              <a:t>04.10.2022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D4DF88F-36D8-C643-15E2-97DB236B0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2004057-9AFD-2DC7-5FB7-FD4296486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BDD3-AC94-4EB9-BC78-53963F0AB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21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FF7DAD-A3DA-CC28-B1CC-B781CC300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C95366-B575-D121-FADD-049D60588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52B32DF-A34A-9FE9-2F81-A2060C28F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7B38EC1-00A7-8433-B9F5-A9EAE5832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EA12-E8FC-442D-9B20-F96955DB792B}" type="datetimeFigureOut">
              <a:rPr lang="cs-CZ" smtClean="0"/>
              <a:t>04.10.2022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D97ED3F-4E4C-B905-2F77-F2CD8EAB9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4D3ED43-2AE4-37E6-E5AA-8CBA22B13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BDD3-AC94-4EB9-BC78-53963F0AB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603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89C2F-6D84-DE76-844F-1737013C3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0A8CF2-391F-92E3-A283-919E99CCFB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DCD960-4C1E-D11A-65FA-45BA748EE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29A1167-516E-605C-CBF4-61A7A376D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EA12-E8FC-442D-9B20-F96955DB792B}" type="datetimeFigureOut">
              <a:rPr lang="cs-CZ" smtClean="0"/>
              <a:t>04.10.2022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3E8C142-CC5E-4A9C-4100-4B3BD3E05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B0C6966-BB67-E8B4-C665-EEB63F742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BDD3-AC94-4EB9-BC78-53963F0AB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43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CA41CDE-3A8E-6D27-FB64-97CB9AC3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A58B5A-AF19-B627-1597-12A0AF421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672A81-7861-919F-CDAE-43BFE9EFE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CEA12-E8FC-442D-9B20-F96955DB792B}" type="datetimeFigureOut">
              <a:rPr lang="cs-CZ" smtClean="0"/>
              <a:t>04.10.2022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98EC6F-D443-1C41-F9C4-1E1E6C3F7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47A398-0C6A-32F2-F12A-6F22716CB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DBDD3-AC94-4EB9-BC78-53963F0AB8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00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jcik@mail.muni.cz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 descr="Obsah obrázku interiér, tmavé&#10;&#10;Popis byl vytvořen automaticky">
            <a:extLst>
              <a:ext uri="{FF2B5EF4-FFF2-40B4-BE49-F238E27FC236}">
                <a16:creationId xmlns:a16="http://schemas.microsoft.com/office/drawing/2014/main" id="{51747806-E98E-5A5D-DA2A-A6DBAFA07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D3002425-AFD1-F2CD-FC3D-AE7B67B35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5A88F616-6B93-D1BC-BB02-58BB8F76B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3DB6DAD-ADB7-C3A7-8EBE-BCBB622754B4}"/>
              </a:ext>
            </a:extLst>
          </p:cNvPr>
          <p:cNvSpPr txBox="1"/>
          <p:nvPr/>
        </p:nvSpPr>
        <p:spPr>
          <a:xfrm>
            <a:off x="295817" y="442991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>
                <a:solidFill>
                  <a:schemeClr val="bg1"/>
                </a:solidFill>
              </a:rPr>
              <a:t>XS050 Školní pedagogika</a:t>
            </a: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CD80011E-6B5F-62B5-8A2B-E1AA41254D37}"/>
              </a:ext>
            </a:extLst>
          </p:cNvPr>
          <p:cNvSpPr txBox="1">
            <a:spLocks/>
          </p:cNvSpPr>
          <p:nvPr/>
        </p:nvSpPr>
        <p:spPr>
          <a:xfrm>
            <a:off x="295817" y="5292728"/>
            <a:ext cx="5254752" cy="765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cs-CZ" sz="2000" b="1" dirty="0">
                <a:solidFill>
                  <a:srgbClr val="FFFFFF"/>
                </a:solidFill>
              </a:rPr>
              <a:t>Jakub Vlček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cs-CZ" sz="1800" i="1" dirty="0">
                <a:solidFill>
                  <a:srgbClr val="FFFFFF"/>
                </a:solidFill>
              </a:rPr>
              <a:t>Ústav pedagogických věd FF MU</a:t>
            </a:r>
          </a:p>
        </p:txBody>
      </p:sp>
    </p:spTree>
    <p:extLst>
      <p:ext uri="{BB962C8B-B14F-4D97-AF65-F5344CB8AC3E}">
        <p14:creationId xmlns:p14="http://schemas.microsoft.com/office/powerpoint/2010/main" val="260270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DD3981F8-D831-B294-A233-6AE436565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B554CFD-6B27-7AF4-EA26-B39CE92AC089}"/>
              </a:ext>
            </a:extLst>
          </p:cNvPr>
          <p:cNvSpPr/>
          <p:nvPr/>
        </p:nvSpPr>
        <p:spPr>
          <a:xfrm>
            <a:off x="0" y="0"/>
            <a:ext cx="12192000" cy="1971261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A6F4BDA4-E9C4-1E9E-6675-5FB802290B8F}"/>
              </a:ext>
            </a:extLst>
          </p:cNvPr>
          <p:cNvSpPr txBox="1">
            <a:spLocks/>
          </p:cNvSpPr>
          <p:nvPr/>
        </p:nvSpPr>
        <p:spPr>
          <a:xfrm>
            <a:off x="318052" y="365125"/>
            <a:ext cx="11714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Dělení pedagogických disciplín</a:t>
            </a: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3974DC9D-5FFC-A190-4E98-48CC60916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6194"/>
            <a:ext cx="10515600" cy="383098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sz="2400" b="1" dirty="0">
                <a:solidFill>
                  <a:srgbClr val="FF6600"/>
                </a:solidFill>
              </a:rPr>
              <a:t>Základní </a:t>
            </a:r>
          </a:p>
          <a:p>
            <a:pPr marL="0" indent="0" algn="just">
              <a:buNone/>
            </a:pPr>
            <a:r>
              <a:rPr lang="cs-CZ" sz="2400" dirty="0"/>
              <a:t>např. obecná pedagogika, dějiny pedagogiky, metodologie </a:t>
            </a:r>
            <a:r>
              <a:rPr lang="cs-CZ" sz="2400" dirty="0" err="1"/>
              <a:t>pg</a:t>
            </a:r>
            <a:r>
              <a:rPr lang="cs-CZ" sz="2400" dirty="0"/>
              <a:t> výzkumu, srovnávací pedagogika, pedagogické teorie, obecná didaktika… </a:t>
            </a:r>
          </a:p>
          <a:p>
            <a:pPr marL="0" indent="0" algn="just">
              <a:buNone/>
            </a:pPr>
            <a:r>
              <a:rPr lang="cs-CZ" sz="2400" b="1" dirty="0">
                <a:solidFill>
                  <a:srgbClr val="FF6600"/>
                </a:solidFill>
              </a:rPr>
              <a:t>Aplikované </a:t>
            </a:r>
          </a:p>
          <a:p>
            <a:pPr marL="0" indent="0" algn="just">
              <a:buNone/>
            </a:pPr>
            <a:r>
              <a:rPr lang="cs-CZ" sz="2400" dirty="0"/>
              <a:t>např. předškolní pedagogika, školní pedagogika, andragogika, </a:t>
            </a:r>
            <a:r>
              <a:rPr lang="cs-CZ" sz="2400" dirty="0" err="1"/>
              <a:t>gerontopedagogika</a:t>
            </a:r>
            <a:r>
              <a:rPr lang="cs-CZ" sz="2400" dirty="0"/>
              <a:t>, muzejní pedagogika, pedagogika volného času, pedagogika rodiny, speciální pedagogika, oborové didaktiky… </a:t>
            </a:r>
          </a:p>
          <a:p>
            <a:pPr marL="0" indent="0" algn="just">
              <a:buNone/>
            </a:pPr>
            <a:r>
              <a:rPr lang="cs-CZ" sz="2400" b="1" dirty="0">
                <a:solidFill>
                  <a:srgbClr val="FF6600"/>
                </a:solidFill>
              </a:rPr>
              <a:t>Hraniční</a:t>
            </a:r>
          </a:p>
          <a:p>
            <a:pPr marL="0" indent="0" algn="just">
              <a:buNone/>
            </a:pPr>
            <a:r>
              <a:rPr lang="cs-CZ" sz="2400" dirty="0"/>
              <a:t>např. sociální pedagogika, filozofie výchovy, vzdělávací politika, pedagogická psychologie…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271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339BCD3F-B61F-6C2B-DA02-FFB4309689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98ADE8-4D2E-DBBD-BC75-59D20ECB2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 algn="ctr">
              <a:buNone/>
            </a:pPr>
            <a:r>
              <a:rPr lang="cs-CZ" sz="4000" dirty="0">
                <a:solidFill>
                  <a:schemeClr val="bg1"/>
                </a:solidFill>
              </a:rPr>
              <a:t>Pedagogika je věda o </a:t>
            </a:r>
            <a:r>
              <a:rPr lang="cs-CZ" sz="4000" b="1" u="sng" dirty="0">
                <a:solidFill>
                  <a:schemeClr val="bg1"/>
                </a:solidFill>
              </a:rPr>
              <a:t>výchově</a:t>
            </a:r>
            <a:r>
              <a:rPr lang="cs-CZ" sz="4000" dirty="0">
                <a:solidFill>
                  <a:schemeClr val="bg1"/>
                </a:solidFill>
              </a:rPr>
              <a:t> a vzdělávání.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18322C88-5D1C-F428-090C-ABE4C9863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24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339BCD3F-B61F-6C2B-DA02-FFB4309689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98ADE8-4D2E-DBBD-BC75-59D20ECB2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76411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u="sng" dirty="0">
                <a:solidFill>
                  <a:schemeClr val="bg1"/>
                </a:solidFill>
              </a:rPr>
              <a:t>Výchova</a:t>
            </a:r>
            <a:r>
              <a:rPr lang="cs-CZ" dirty="0">
                <a:solidFill>
                  <a:schemeClr val="bg1"/>
                </a:solidFill>
              </a:rPr>
              <a:t> je proces záměrného a cílevědomého vytváření a ovlivňování podmínek umožňujících optimální rozvoj každého jedince v souladu s jeho individuálními dispozicemi a stimulujících jeho vlastní snahu stát se autentickou vnitřně integrovanou a socializovanou osobností.</a:t>
            </a:r>
          </a:p>
          <a:p>
            <a:pPr marL="0" indent="0" algn="ctr"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pt-BR" sz="1600" i="1" dirty="0">
                <a:solidFill>
                  <a:schemeClr val="bg1"/>
                </a:solidFill>
              </a:rPr>
              <a:t>(volně dle Průcha, Walterová, &amp; Mareš, 2003, s. 277 – 278).</a:t>
            </a:r>
            <a:endParaRPr lang="cs-CZ" sz="1600" i="1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18322C88-5D1C-F428-090C-ABE4C9863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79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339BCD3F-B61F-6C2B-DA02-FFB4309689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98ADE8-4D2E-DBBD-BC75-59D20ECB2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 algn="ctr">
              <a:buNone/>
            </a:pPr>
            <a:r>
              <a:rPr lang="cs-CZ" sz="4000" dirty="0">
                <a:solidFill>
                  <a:schemeClr val="bg1"/>
                </a:solidFill>
              </a:rPr>
              <a:t>Pedagogika je věda o výchově a </a:t>
            </a:r>
            <a:r>
              <a:rPr lang="cs-CZ" sz="4000" b="1" u="sng" dirty="0">
                <a:solidFill>
                  <a:schemeClr val="bg1"/>
                </a:solidFill>
              </a:rPr>
              <a:t>vzdělávání</a:t>
            </a:r>
            <a:r>
              <a:rPr lang="cs-CZ" sz="4000" dirty="0">
                <a:solidFill>
                  <a:schemeClr val="bg1"/>
                </a:solidFill>
              </a:rPr>
              <a:t>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18322C88-5D1C-F428-090C-ABE4C9863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29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7D814305-409D-F749-4C88-D147B0BA80E0}"/>
              </a:ext>
            </a:extLst>
          </p:cNvPr>
          <p:cNvSpPr/>
          <p:nvPr/>
        </p:nvSpPr>
        <p:spPr>
          <a:xfrm>
            <a:off x="0" y="0"/>
            <a:ext cx="12192000" cy="1971261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0275A6-3F30-283C-5ABD-0F35CC462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437062"/>
          </a:xfrm>
        </p:spPr>
        <p:txBody>
          <a:bodyPr>
            <a:normAutofit/>
          </a:bodyPr>
          <a:lstStyle/>
          <a:p>
            <a:endParaRPr lang="cs-CZ" sz="2200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138A290-21D2-EE1D-C7E5-6B8E299BF51C}"/>
              </a:ext>
            </a:extLst>
          </p:cNvPr>
          <p:cNvSpPr txBox="1">
            <a:spLocks/>
          </p:cNvSpPr>
          <p:nvPr/>
        </p:nvSpPr>
        <p:spPr>
          <a:xfrm>
            <a:off x="318052" y="365125"/>
            <a:ext cx="11714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Co si představíte pod pojmem vzdělávání?</a:t>
            </a:r>
          </a:p>
        </p:txBody>
      </p:sp>
    </p:spTree>
    <p:extLst>
      <p:ext uri="{BB962C8B-B14F-4D97-AF65-F5344CB8AC3E}">
        <p14:creationId xmlns:p14="http://schemas.microsoft.com/office/powerpoint/2010/main" val="335953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339BCD3F-B61F-6C2B-DA02-FFB4309689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98ADE8-4D2E-DBBD-BC75-59D20ECB2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51902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u="sng" dirty="0">
                <a:solidFill>
                  <a:schemeClr val="bg1"/>
                </a:solidFill>
              </a:rPr>
              <a:t>Vzdělávání</a:t>
            </a:r>
            <a:r>
              <a:rPr lang="cs-CZ" dirty="0">
                <a:solidFill>
                  <a:schemeClr val="bg1"/>
                </a:solidFill>
              </a:rPr>
              <a:t> je proces záměrného získávání a osvojování vědomostí, dovedností a postojů v dlouhodobém časovém horizontu.</a:t>
            </a:r>
          </a:p>
          <a:p>
            <a:pPr marL="0" indent="0" algn="ctr"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pt-BR" sz="1600" i="1" dirty="0">
                <a:solidFill>
                  <a:schemeClr val="bg1"/>
                </a:solidFill>
              </a:rPr>
              <a:t>(volně dle Průcha, Walterová, &amp; Mareš, 2003, s. 277 – 278).</a:t>
            </a:r>
            <a:endParaRPr lang="cs-CZ" sz="1600" i="1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18322C88-5D1C-F428-090C-ABE4C9863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36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206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Free Photo | Barman filling glass of alcohol">
            <a:extLst>
              <a:ext uri="{FF2B5EF4-FFF2-40B4-BE49-F238E27FC236}">
                <a16:creationId xmlns:a16="http://schemas.microsoft.com/office/drawing/2014/main" id="{6A759A17-42DB-C87C-AB64-15038845E7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8" b="296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44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About the invention of the light bulb - and who it really was SEGULA GmbH">
            <a:extLst>
              <a:ext uri="{FF2B5EF4-FFF2-40B4-BE49-F238E27FC236}">
                <a16:creationId xmlns:a16="http://schemas.microsoft.com/office/drawing/2014/main" id="{86240D59-B27A-2A98-61B2-DFA5F49792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72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1BD5B-BB8D-0543-560F-7872941F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F36C819-42E3-3DC6-0DDF-D2057093372C}"/>
              </a:ext>
            </a:extLst>
          </p:cNvPr>
          <p:cNvSpPr/>
          <p:nvPr/>
        </p:nvSpPr>
        <p:spPr>
          <a:xfrm>
            <a:off x="0" y="0"/>
            <a:ext cx="12192000" cy="1971261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A5790518-AC87-70CE-A36A-EAC490B06EAF}"/>
              </a:ext>
            </a:extLst>
          </p:cNvPr>
          <p:cNvSpPr txBox="1">
            <a:spLocks/>
          </p:cNvSpPr>
          <p:nvPr/>
        </p:nvSpPr>
        <p:spPr>
          <a:xfrm>
            <a:off x="318052" y="365125"/>
            <a:ext cx="11714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3 metafory pro vzdělávání…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FE929C0D-50F3-3034-1B36-641D1940A4F3}"/>
              </a:ext>
            </a:extLst>
          </p:cNvPr>
          <p:cNvSpPr txBox="1">
            <a:spLocks/>
          </p:cNvSpPr>
          <p:nvPr/>
        </p:nvSpPr>
        <p:spPr>
          <a:xfrm>
            <a:off x="838200" y="2336386"/>
            <a:ext cx="10515600" cy="3830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cs-CZ" sz="2200" b="1" dirty="0">
                <a:solidFill>
                  <a:srgbClr val="FF6600"/>
                </a:solidFill>
              </a:rPr>
              <a:t>1. Metafora osvojování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sz="2200" dirty="0"/>
              <a:t>Cílem učitele je předat žákům co největší množství vědomostí. Učení se znamená osvojování si těchto vědomostí.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sz="2200" b="1" dirty="0">
                <a:solidFill>
                  <a:srgbClr val="FF6600"/>
                </a:solidFill>
              </a:rPr>
              <a:t>2. Metafora vytváření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sz="2200" dirty="0"/>
              <a:t>Cílem učitele je vytvořit prostředí, ve kterém se mohou žáci aktivně učit. Učení pak znamená žákovské objevování a vytváření poznatků.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sz="2200" b="1" dirty="0">
                <a:solidFill>
                  <a:srgbClr val="FF6600"/>
                </a:solidFill>
              </a:rPr>
              <a:t>3. Metafora participace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sz="2200" dirty="0"/>
              <a:t>Cílem učitele je poskytnout žákům prostor, ve kterém mohou komunikovat. Učení pak znamená společné odhalování učiva žáky a učitelem.</a:t>
            </a:r>
          </a:p>
        </p:txBody>
      </p:sp>
    </p:spTree>
    <p:extLst>
      <p:ext uri="{BB962C8B-B14F-4D97-AF65-F5344CB8AC3E}">
        <p14:creationId xmlns:p14="http://schemas.microsoft.com/office/powerpoint/2010/main" val="98391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1BD5B-BB8D-0543-560F-7872941F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F36C819-42E3-3DC6-0DDF-D2057093372C}"/>
              </a:ext>
            </a:extLst>
          </p:cNvPr>
          <p:cNvSpPr/>
          <p:nvPr/>
        </p:nvSpPr>
        <p:spPr>
          <a:xfrm>
            <a:off x="0" y="0"/>
            <a:ext cx="12192000" cy="1971261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A5790518-AC87-70CE-A36A-EAC490B06EAF}"/>
              </a:ext>
            </a:extLst>
          </p:cNvPr>
          <p:cNvSpPr txBox="1">
            <a:spLocks/>
          </p:cNvSpPr>
          <p:nvPr/>
        </p:nvSpPr>
        <p:spPr>
          <a:xfrm>
            <a:off x="318052" y="365125"/>
            <a:ext cx="11714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Slovníček důležitých pedagogických pojmů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FE929C0D-50F3-3034-1B36-641D1940A4F3}"/>
              </a:ext>
            </a:extLst>
          </p:cNvPr>
          <p:cNvSpPr txBox="1">
            <a:spLocks/>
          </p:cNvSpPr>
          <p:nvPr/>
        </p:nvSpPr>
        <p:spPr>
          <a:xfrm>
            <a:off x="838200" y="2336386"/>
            <a:ext cx="10515600" cy="3830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cs-CZ" sz="2200" b="1" dirty="0">
                <a:solidFill>
                  <a:srgbClr val="FF6600"/>
                </a:solidFill>
              </a:rPr>
              <a:t>Vzdělanost: </a:t>
            </a:r>
            <a:r>
              <a:rPr lang="cs-CZ" sz="2200" dirty="0"/>
              <a:t>celkový stav vzdělání v sociální skupině.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sz="2200" b="1" dirty="0">
                <a:solidFill>
                  <a:srgbClr val="FF6600"/>
                </a:solidFill>
              </a:rPr>
              <a:t>Vzdělání: </a:t>
            </a:r>
            <a:r>
              <a:rPr lang="cs-CZ" sz="2200" dirty="0"/>
              <a:t>osvojené vědomosti, dovednosti, postoje.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sz="2200" b="1" dirty="0">
                <a:solidFill>
                  <a:srgbClr val="FF6600"/>
                </a:solidFill>
              </a:rPr>
              <a:t>Vzdělavatelnost: </a:t>
            </a:r>
            <a:r>
              <a:rPr lang="cs-CZ" sz="2200" dirty="0"/>
              <a:t>souhrn předpokladů s nimiž člověk vstupuje do procesu vzdělávání, neboli schopnost jedince vzdělávat se.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sz="2200" b="1" dirty="0">
                <a:solidFill>
                  <a:srgbClr val="FF6600"/>
                </a:solidFill>
              </a:rPr>
              <a:t>Vyučování: </a:t>
            </a:r>
            <a:r>
              <a:rPr lang="cs-CZ" sz="2200" dirty="0"/>
              <a:t>organizační struktura vyznačující se cílevědomostí, systematičností a plánovitostí.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sz="2200" b="1" dirty="0">
                <a:solidFill>
                  <a:srgbClr val="FF6600"/>
                </a:solidFill>
              </a:rPr>
              <a:t>Výuka: </a:t>
            </a:r>
            <a:r>
              <a:rPr lang="cs-CZ" sz="2200" dirty="0"/>
              <a:t>cílevědomý, záměrný, organizovaný a plánovitý proces, při kterém dochází ke zprostředkování poznání, k rozvoji schopností a dovedností.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sz="2200" b="1" dirty="0">
                <a:solidFill>
                  <a:srgbClr val="FF6600"/>
                </a:solidFill>
              </a:rPr>
              <a:t>Učení: </a:t>
            </a:r>
            <a:r>
              <a:rPr lang="cs-CZ" sz="2200" dirty="0"/>
              <a:t>záměrně navozovaná činnost s cílem systematicky získávat jisté vědomosti, dovednosti, návyky, ale také formy chování a osobních vlastností.</a:t>
            </a:r>
          </a:p>
        </p:txBody>
      </p:sp>
    </p:spTree>
    <p:extLst>
      <p:ext uri="{BB962C8B-B14F-4D97-AF65-F5344CB8AC3E}">
        <p14:creationId xmlns:p14="http://schemas.microsoft.com/office/powerpoint/2010/main" val="125341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>
            <a:extLst>
              <a:ext uri="{FF2B5EF4-FFF2-40B4-BE49-F238E27FC236}">
                <a16:creationId xmlns:a16="http://schemas.microsoft.com/office/drawing/2014/main" id="{9230956D-98BF-9B23-EA66-89F6D2932ECA}"/>
              </a:ext>
            </a:extLst>
          </p:cNvPr>
          <p:cNvSpPr/>
          <p:nvPr/>
        </p:nvSpPr>
        <p:spPr>
          <a:xfrm>
            <a:off x="838200" y="2430019"/>
            <a:ext cx="274401" cy="274401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9804E46-4E48-0B88-DFF5-5AEEB13F32B7}"/>
              </a:ext>
            </a:extLst>
          </p:cNvPr>
          <p:cNvSpPr txBox="1"/>
          <p:nvPr/>
        </p:nvSpPr>
        <p:spPr>
          <a:xfrm>
            <a:off x="1260022" y="2336386"/>
            <a:ext cx="8250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Povinná docházka - max. 2 absence + výjimky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99338E02-00F5-0070-8E9C-CCE5EC0D4450}"/>
              </a:ext>
            </a:extLst>
          </p:cNvPr>
          <p:cNvSpPr txBox="1"/>
          <p:nvPr/>
        </p:nvSpPr>
        <p:spPr>
          <a:xfrm>
            <a:off x="1260022" y="3361374"/>
            <a:ext cx="5738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Aktivita v průběhu celého semestru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4886A6E-FC31-730D-F2C0-6E8E451ECD5B}"/>
              </a:ext>
            </a:extLst>
          </p:cNvPr>
          <p:cNvSpPr txBox="1"/>
          <p:nvPr/>
        </p:nvSpPr>
        <p:spPr>
          <a:xfrm>
            <a:off x="1260022" y="4386471"/>
            <a:ext cx="8453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E-learning - Interaktivní osnovy IS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9EB0CBB9-6921-C42A-237F-8FB233B060A7}"/>
              </a:ext>
            </a:extLst>
          </p:cNvPr>
          <p:cNvSpPr/>
          <p:nvPr/>
        </p:nvSpPr>
        <p:spPr>
          <a:xfrm>
            <a:off x="838200" y="3455005"/>
            <a:ext cx="274401" cy="274401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0CE051D3-2D3D-B4F4-31F6-22F5731FE1C1}"/>
              </a:ext>
            </a:extLst>
          </p:cNvPr>
          <p:cNvSpPr/>
          <p:nvPr/>
        </p:nvSpPr>
        <p:spPr>
          <a:xfrm>
            <a:off x="838200" y="4480104"/>
            <a:ext cx="274401" cy="274401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D3981F8-D831-B294-A233-6AE436565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B554CFD-6B27-7AF4-EA26-B39CE92AC089}"/>
              </a:ext>
            </a:extLst>
          </p:cNvPr>
          <p:cNvSpPr/>
          <p:nvPr/>
        </p:nvSpPr>
        <p:spPr>
          <a:xfrm>
            <a:off x="0" y="0"/>
            <a:ext cx="12192000" cy="1971261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A6F4BDA4-E9C4-1E9E-6675-5FB802290B8F}"/>
              </a:ext>
            </a:extLst>
          </p:cNvPr>
          <p:cNvSpPr txBox="1">
            <a:spLocks/>
          </p:cNvSpPr>
          <p:nvPr/>
        </p:nvSpPr>
        <p:spPr>
          <a:xfrm>
            <a:off x="318052" y="365125"/>
            <a:ext cx="11714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Organizační informace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50DCBA9-7C02-2F69-6E14-0F5F7C368FAE}"/>
              </a:ext>
            </a:extLst>
          </p:cNvPr>
          <p:cNvSpPr txBox="1"/>
          <p:nvPr/>
        </p:nvSpPr>
        <p:spPr>
          <a:xfrm>
            <a:off x="1260022" y="5505203"/>
            <a:ext cx="5738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Písemná zkouška – předtermín?, 5/6 OOVKN</a:t>
            </a:r>
            <a:r>
              <a:rPr lang="cs-CZ" sz="2400" b="1" dirty="0"/>
              <a:t>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2084393-B073-D49E-FE5A-BD2198AE2BF4}"/>
              </a:ext>
            </a:extLst>
          </p:cNvPr>
          <p:cNvSpPr/>
          <p:nvPr/>
        </p:nvSpPr>
        <p:spPr>
          <a:xfrm>
            <a:off x="838200" y="5598834"/>
            <a:ext cx="274401" cy="274401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63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3083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Free Question Marks on Paper Crafts beside Coffee Drink Stock Photo">
            <a:extLst>
              <a:ext uri="{FF2B5EF4-FFF2-40B4-BE49-F238E27FC236}">
                <a16:creationId xmlns:a16="http://schemas.microsoft.com/office/drawing/2014/main" id="{A13FB01F-BD03-68B9-F993-F3FF1E5D93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11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6B18A6-5A50-A1AB-63F6-28735BA3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F46CA88-DA0D-B9B0-159E-CE4902272B36}"/>
              </a:ext>
            </a:extLst>
          </p:cNvPr>
          <p:cNvSpPr/>
          <p:nvPr/>
        </p:nvSpPr>
        <p:spPr>
          <a:xfrm>
            <a:off x="0" y="0"/>
            <a:ext cx="12192000" cy="1971261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F31BAECD-BF37-9D66-BE36-2900CFE1EC35}"/>
              </a:ext>
            </a:extLst>
          </p:cNvPr>
          <p:cNvSpPr txBox="1">
            <a:spLocks/>
          </p:cNvSpPr>
          <p:nvPr/>
        </p:nvSpPr>
        <p:spPr>
          <a:xfrm>
            <a:off x="318052" y="365125"/>
            <a:ext cx="11714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Seznam doporučené literatury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EDEFD4FF-CE6A-BE32-A2B5-73FA51E5C888}"/>
              </a:ext>
            </a:extLst>
          </p:cNvPr>
          <p:cNvSpPr txBox="1">
            <a:spLocks/>
          </p:cNvSpPr>
          <p:nvPr/>
        </p:nvSpPr>
        <p:spPr>
          <a:xfrm>
            <a:off x="318052" y="2433085"/>
            <a:ext cx="11423374" cy="4059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2D4B10-65CB-A127-1B6E-BAF54BB6C09F}"/>
              </a:ext>
            </a:extLst>
          </p:cNvPr>
          <p:cNvSpPr txBox="1">
            <a:spLocks/>
          </p:cNvSpPr>
          <p:nvPr/>
        </p:nvSpPr>
        <p:spPr>
          <a:xfrm>
            <a:off x="917713" y="3428586"/>
            <a:ext cx="10515600" cy="133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cs-CZ" sz="2000" dirty="0"/>
              <a:t>Průcha, J., Walterová, E., &amp; Mareš, J. (2013). Pedagogický slovník (7., </a:t>
            </a:r>
            <a:r>
              <a:rPr lang="cs-CZ" sz="2000" dirty="0" err="1"/>
              <a:t>aktualiz</a:t>
            </a:r>
            <a:r>
              <a:rPr lang="cs-CZ" sz="2000" dirty="0"/>
              <a:t>. a </a:t>
            </a:r>
            <a:r>
              <a:rPr lang="cs-CZ" sz="2000" dirty="0" err="1"/>
              <a:t>rozš</a:t>
            </a:r>
            <a:r>
              <a:rPr lang="cs-CZ" sz="2000" dirty="0"/>
              <a:t>. </a:t>
            </a:r>
            <a:r>
              <a:rPr lang="cs-CZ" sz="2000" dirty="0" err="1"/>
              <a:t>vyd</a:t>
            </a:r>
            <a:r>
              <a:rPr lang="cs-CZ" sz="2000" dirty="0"/>
              <a:t>). Portál.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cs-CZ" sz="2000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cs-CZ" sz="2000" dirty="0"/>
              <a:t>Průcha, J. (2013). Moderní pedagogika (5., </a:t>
            </a:r>
            <a:r>
              <a:rPr lang="cs-CZ" sz="2000" dirty="0" err="1"/>
              <a:t>aktualiz</a:t>
            </a:r>
            <a:r>
              <a:rPr lang="cs-CZ" sz="2000" dirty="0"/>
              <a:t>. a dopl. </a:t>
            </a:r>
            <a:r>
              <a:rPr lang="cs-CZ" sz="2000" dirty="0" err="1"/>
              <a:t>vyd</a:t>
            </a:r>
            <a:r>
              <a:rPr lang="cs-CZ" sz="2000" dirty="0"/>
              <a:t>). Portál.</a:t>
            </a:r>
          </a:p>
        </p:txBody>
      </p:sp>
    </p:spTree>
    <p:extLst>
      <p:ext uri="{BB962C8B-B14F-4D97-AF65-F5344CB8AC3E}">
        <p14:creationId xmlns:p14="http://schemas.microsoft.com/office/powerpoint/2010/main" val="64163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12BE0-1316-F6CA-DB44-34B83CE00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CB6825-1160-C945-AC87-3A1BE0C95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1">
            <a:extLst>
              <a:ext uri="{FF2B5EF4-FFF2-40B4-BE49-F238E27FC236}">
                <a16:creationId xmlns:a16="http://schemas.microsoft.com/office/drawing/2014/main" id="{00282E15-B25B-85C1-7231-814484E7FD56}"/>
              </a:ext>
            </a:extLst>
          </p:cNvPr>
          <p:cNvSpPr txBox="1">
            <a:spLocks/>
          </p:cNvSpPr>
          <p:nvPr/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0F570A4F-FC12-452C-D533-200D20CC4B07}"/>
              </a:ext>
            </a:extLst>
          </p:cNvPr>
          <p:cNvSpPr txBox="1">
            <a:spLocks/>
          </p:cNvSpPr>
          <p:nvPr/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D6C118-631F-4A80-9886-907009361577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FCF9BDD-5C81-22A4-FC97-F6D8B1370B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173" y="-701460"/>
            <a:ext cx="12438345" cy="9328759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A9AF7400-127F-C868-2AB2-A7FF17B320DD}"/>
              </a:ext>
            </a:extLst>
          </p:cNvPr>
          <p:cNvSpPr/>
          <p:nvPr/>
        </p:nvSpPr>
        <p:spPr>
          <a:xfrm>
            <a:off x="-123174" y="2852928"/>
            <a:ext cx="6823777" cy="874694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FCA72356-4CFE-162D-660D-15772051FBEC}"/>
              </a:ext>
            </a:extLst>
          </p:cNvPr>
          <p:cNvSpPr txBox="1">
            <a:spLocks/>
          </p:cNvSpPr>
          <p:nvPr/>
        </p:nvSpPr>
        <p:spPr>
          <a:xfrm>
            <a:off x="142461" y="3002642"/>
            <a:ext cx="7302673" cy="72498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>
                <a:solidFill>
                  <a:schemeClr val="bg1"/>
                </a:solidFill>
                <a:cs typeface="Calibri" panose="020F0502020204030204" pitchFamily="34" charset="0"/>
              </a:rPr>
              <a:t>Děkuji vám za pozornost.</a:t>
            </a:r>
            <a:endParaRPr lang="cs-CZ" kern="0" dirty="0">
              <a:cs typeface="Calibri" panose="020F0502020204030204" pitchFamily="34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7269EBF-7CA0-E601-93A0-04CC691ABAFF}"/>
              </a:ext>
            </a:extLst>
          </p:cNvPr>
          <p:cNvSpPr/>
          <p:nvPr/>
        </p:nvSpPr>
        <p:spPr>
          <a:xfrm>
            <a:off x="-123173" y="4180114"/>
            <a:ext cx="4018517" cy="2005675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Zástupný symbol pro text 2">
            <a:extLst>
              <a:ext uri="{FF2B5EF4-FFF2-40B4-BE49-F238E27FC236}">
                <a16:creationId xmlns:a16="http://schemas.microsoft.com/office/drawing/2014/main" id="{44413D96-B2E8-BB84-96E6-3AF8A8B8EF59}"/>
              </a:ext>
            </a:extLst>
          </p:cNvPr>
          <p:cNvSpPr txBox="1">
            <a:spLocks/>
          </p:cNvSpPr>
          <p:nvPr/>
        </p:nvSpPr>
        <p:spPr>
          <a:xfrm>
            <a:off x="142461" y="4360118"/>
            <a:ext cx="3447288" cy="164566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</a:pPr>
            <a:r>
              <a:rPr lang="cs-CZ" sz="18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Mgr. Jakub Vlček</a:t>
            </a:r>
          </a:p>
          <a:p>
            <a:pPr>
              <a:lnSpc>
                <a:spcPct val="120000"/>
              </a:lnSpc>
            </a:pPr>
            <a:r>
              <a:rPr lang="cs-CZ" sz="1800" kern="0" dirty="0">
                <a:solidFill>
                  <a:srgbClr val="66CC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jakub.vlcek@mail.muni.cz</a:t>
            </a:r>
            <a:endParaRPr lang="cs-CZ" sz="1800" kern="0" dirty="0">
              <a:solidFill>
                <a:srgbClr val="66CCFF"/>
              </a:solidFill>
              <a:latin typeface="Calibri" panose="020F0502020204030204" pitchFamily="34" charset="0"/>
              <a:cs typeface="Calibri" panose="020F050202020403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20000"/>
              </a:lnSpc>
            </a:pPr>
            <a:r>
              <a:rPr lang="cs-CZ" sz="18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Ústav pedagogických věd</a:t>
            </a:r>
          </a:p>
          <a:p>
            <a:pPr>
              <a:lnSpc>
                <a:spcPct val="120000"/>
              </a:lnSpc>
            </a:pPr>
            <a:r>
              <a:rPr lang="cs-CZ" sz="18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Filozofická fakulta</a:t>
            </a:r>
          </a:p>
          <a:p>
            <a:pPr>
              <a:lnSpc>
                <a:spcPct val="120000"/>
              </a:lnSpc>
            </a:pPr>
            <a:r>
              <a:rPr lang="cs-CZ" sz="18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Masarykova univerzita</a:t>
            </a:r>
          </a:p>
        </p:txBody>
      </p:sp>
    </p:spTree>
    <p:extLst>
      <p:ext uri="{BB962C8B-B14F-4D97-AF65-F5344CB8AC3E}">
        <p14:creationId xmlns:p14="http://schemas.microsoft.com/office/powerpoint/2010/main" val="309845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1787BD-825A-4DE7-A4E9-0717EF90D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910CC4-29B1-6600-BE72-F9A62D493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6385"/>
            <a:ext cx="10515600" cy="384057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spolupráci a aktivitu ve výuce (vč. mentální přítomnosti)</a:t>
            </a:r>
          </a:p>
          <a:p>
            <a:pPr>
              <a:lnSpc>
                <a:spcPct val="150000"/>
              </a:lnSpc>
            </a:pPr>
            <a:r>
              <a:rPr lang="cs-CZ" dirty="0"/>
              <a:t>zpětnou vazbu</a:t>
            </a:r>
          </a:p>
          <a:p>
            <a:pPr>
              <a:lnSpc>
                <a:spcPct val="150000"/>
              </a:lnSpc>
            </a:pPr>
            <a:r>
              <a:rPr lang="cs-CZ" dirty="0"/>
              <a:t>otevřenost přemýšlet a učit se</a:t>
            </a:r>
          </a:p>
          <a:p>
            <a:pPr>
              <a:lnSpc>
                <a:spcPct val="150000"/>
              </a:lnSpc>
            </a:pPr>
            <a:r>
              <a:rPr lang="cs-CZ" dirty="0"/>
              <a:t>vstřícnost a slušné chování</a:t>
            </a:r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B364808-EE0B-4B99-926D-2DB432BA2AFC}"/>
              </a:ext>
            </a:extLst>
          </p:cNvPr>
          <p:cNvSpPr/>
          <p:nvPr/>
        </p:nvSpPr>
        <p:spPr>
          <a:xfrm>
            <a:off x="0" y="0"/>
            <a:ext cx="12192000" cy="1971261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C7E2C40D-13E8-4909-A43A-3659D60BD089}"/>
              </a:ext>
            </a:extLst>
          </p:cNvPr>
          <p:cNvSpPr txBox="1">
            <a:spLocks/>
          </p:cNvSpPr>
          <p:nvPr/>
        </p:nvSpPr>
        <p:spPr>
          <a:xfrm>
            <a:off x="318052" y="365125"/>
            <a:ext cx="11714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Co od vás potřebuji..</a:t>
            </a:r>
          </a:p>
        </p:txBody>
      </p:sp>
    </p:spTree>
    <p:extLst>
      <p:ext uri="{BB962C8B-B14F-4D97-AF65-F5344CB8AC3E}">
        <p14:creationId xmlns:p14="http://schemas.microsoft.com/office/powerpoint/2010/main" val="330912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D4A28D-BAFD-F93B-0900-C90192438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2C015A-945C-D6B5-94DC-7661DA228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země, strom, exteriér, rostlina&#10;&#10;Popis byl vytvořen automaticky">
            <a:extLst>
              <a:ext uri="{FF2B5EF4-FFF2-40B4-BE49-F238E27FC236}">
                <a16:creationId xmlns:a16="http://schemas.microsoft.com/office/drawing/2014/main" id="{9C05FE36-EE85-5061-768A-990F0CB17F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1101377"/>
            <a:ext cx="12801600" cy="85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6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 descr="Obsah obrázku interiér, tmavé&#10;&#10;Popis byl vytvořen automaticky">
            <a:extLst>
              <a:ext uri="{FF2B5EF4-FFF2-40B4-BE49-F238E27FC236}">
                <a16:creationId xmlns:a16="http://schemas.microsoft.com/office/drawing/2014/main" id="{51747806-E98E-5A5D-DA2A-A6DBAFA07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D3002425-AFD1-F2CD-FC3D-AE7B67B35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5A88F616-6B93-D1BC-BB02-58BB8F76B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3DB6DAD-ADB7-C3A7-8EBE-BCBB622754B4}"/>
              </a:ext>
            </a:extLst>
          </p:cNvPr>
          <p:cNvSpPr txBox="1"/>
          <p:nvPr/>
        </p:nvSpPr>
        <p:spPr>
          <a:xfrm>
            <a:off x="295817" y="3736406"/>
            <a:ext cx="6643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>
                <a:solidFill>
                  <a:schemeClr val="bg1"/>
                </a:solidFill>
              </a:rPr>
              <a:t>ÚVOD DO PEDAGOGIKY</a:t>
            </a: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CD80011E-6B5F-62B5-8A2B-E1AA41254D37}"/>
              </a:ext>
            </a:extLst>
          </p:cNvPr>
          <p:cNvSpPr txBox="1">
            <a:spLocks/>
          </p:cNvSpPr>
          <p:nvPr/>
        </p:nvSpPr>
        <p:spPr>
          <a:xfrm>
            <a:off x="295817" y="5490877"/>
            <a:ext cx="5254752" cy="911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cs-CZ" sz="2000" b="1" dirty="0">
                <a:solidFill>
                  <a:srgbClr val="FFFFFF"/>
                </a:solidFill>
              </a:rPr>
              <a:t>XS050 Školní pedagogika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cs-CZ" sz="1800" i="1" dirty="0">
                <a:solidFill>
                  <a:srgbClr val="FFFFFF"/>
                </a:solidFill>
              </a:rPr>
              <a:t>Jakub Vlček</a:t>
            </a:r>
          </a:p>
        </p:txBody>
      </p:sp>
    </p:spTree>
    <p:extLst>
      <p:ext uri="{BB962C8B-B14F-4D97-AF65-F5344CB8AC3E}">
        <p14:creationId xmlns:p14="http://schemas.microsoft.com/office/powerpoint/2010/main" val="387931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339BCD3F-B61F-6C2B-DA02-FFB4309689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98ADE8-4D2E-DBBD-BC75-59D20ECB2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 algn="ctr">
              <a:buNone/>
            </a:pPr>
            <a:r>
              <a:rPr lang="cs-CZ" sz="4000" dirty="0">
                <a:solidFill>
                  <a:schemeClr val="bg1"/>
                </a:solidFill>
              </a:rPr>
              <a:t>Pedagogika je </a:t>
            </a:r>
            <a:r>
              <a:rPr lang="cs-CZ" sz="4000" b="1" u="sng" dirty="0">
                <a:solidFill>
                  <a:schemeClr val="bg1"/>
                </a:solidFill>
              </a:rPr>
              <a:t>věda</a:t>
            </a:r>
            <a:r>
              <a:rPr lang="cs-CZ" sz="4000" dirty="0">
                <a:solidFill>
                  <a:schemeClr val="bg1"/>
                </a:solidFill>
              </a:rPr>
              <a:t> o výchově a vzdělávání.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18322C88-5D1C-F428-090C-ABE4C9863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455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339BCD3F-B61F-6C2B-DA02-FFB4309689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98ADE8-4D2E-DBBD-BC75-59D20ECB2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 algn="ctr">
              <a:buNone/>
            </a:pPr>
            <a:r>
              <a:rPr lang="cs-CZ" sz="4000" b="1" u="sng" dirty="0">
                <a:solidFill>
                  <a:schemeClr val="bg1"/>
                </a:solidFill>
              </a:rPr>
              <a:t>Věda</a:t>
            </a:r>
            <a:r>
              <a:rPr lang="cs-CZ" sz="4000" dirty="0">
                <a:solidFill>
                  <a:schemeClr val="bg1"/>
                </a:solidFill>
              </a:rPr>
              <a:t> je systematický způsob racionálního poznávání skutečnosti.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18322C88-5D1C-F428-090C-ABE4C9863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172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DD3981F8-D831-B294-A233-6AE436565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B554CFD-6B27-7AF4-EA26-B39CE92AC089}"/>
              </a:ext>
            </a:extLst>
          </p:cNvPr>
          <p:cNvSpPr/>
          <p:nvPr/>
        </p:nvSpPr>
        <p:spPr>
          <a:xfrm>
            <a:off x="0" y="0"/>
            <a:ext cx="12192000" cy="1971261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A6F4BDA4-E9C4-1E9E-6675-5FB802290B8F}"/>
              </a:ext>
            </a:extLst>
          </p:cNvPr>
          <p:cNvSpPr txBox="1">
            <a:spLocks/>
          </p:cNvSpPr>
          <p:nvPr/>
        </p:nvSpPr>
        <p:spPr>
          <a:xfrm>
            <a:off x="318052" y="365125"/>
            <a:ext cx="11714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Pedagogika jako věda</a:t>
            </a: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3974DC9D-5FFC-A190-4E98-48CC60916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2859"/>
            <a:ext cx="10515600" cy="2217142"/>
          </a:xfrm>
        </p:spPr>
        <p:txBody>
          <a:bodyPr/>
          <a:lstStyle/>
          <a:p>
            <a:pPr marL="0" indent="0" algn="just">
              <a:buNone/>
            </a:pPr>
            <a:r>
              <a:rPr lang="cs-CZ" sz="2400" dirty="0"/>
              <a:t>Pedagogika má charakter:</a:t>
            </a:r>
          </a:p>
          <a:p>
            <a:pPr marL="0" indent="0" algn="just">
              <a:buNone/>
            </a:pPr>
            <a:r>
              <a:rPr lang="cs-CZ" sz="2200" b="1" dirty="0">
                <a:solidFill>
                  <a:srgbClr val="FF6600"/>
                </a:solidFill>
              </a:rPr>
              <a:t>a) Explorativní: </a:t>
            </a:r>
            <a:r>
              <a:rPr lang="cs-CZ" sz="2200" b="1" dirty="0">
                <a:solidFill>
                  <a:srgbClr val="663300"/>
                </a:solidFill>
              </a:rPr>
              <a:t>jaké to je: </a:t>
            </a:r>
            <a:r>
              <a:rPr lang="cs-CZ" sz="2200" dirty="0"/>
              <a:t>poskytuje data a zdůvodnění pro popis a explanaci</a:t>
            </a:r>
          </a:p>
          <a:p>
            <a:pPr marL="0" indent="0" algn="just">
              <a:buNone/>
            </a:pPr>
            <a:r>
              <a:rPr lang="cs-CZ" sz="2200" b="1" dirty="0">
                <a:solidFill>
                  <a:srgbClr val="FF6600"/>
                </a:solidFill>
              </a:rPr>
              <a:t>b) Explanační: </a:t>
            </a:r>
            <a:r>
              <a:rPr lang="cs-CZ" sz="2200" b="1" dirty="0">
                <a:solidFill>
                  <a:srgbClr val="663300"/>
                </a:solidFill>
              </a:rPr>
              <a:t>proč je to takové: </a:t>
            </a:r>
            <a:r>
              <a:rPr lang="cs-CZ" sz="2200" dirty="0"/>
              <a:t>objasňování procesů a jevů edukační reality</a:t>
            </a:r>
          </a:p>
          <a:p>
            <a:pPr marL="0" indent="0" algn="just">
              <a:buNone/>
            </a:pPr>
            <a:r>
              <a:rPr lang="cs-CZ" sz="2200" b="1" dirty="0">
                <a:solidFill>
                  <a:srgbClr val="FF6600"/>
                </a:solidFill>
              </a:rPr>
              <a:t>c) Normativní: </a:t>
            </a:r>
            <a:r>
              <a:rPr lang="cs-CZ" sz="2200" b="1" dirty="0">
                <a:solidFill>
                  <a:srgbClr val="663300"/>
                </a:solidFill>
              </a:rPr>
              <a:t>jaké by to mělo být: </a:t>
            </a:r>
            <a:r>
              <a:rPr lang="cs-CZ" sz="2200" dirty="0"/>
              <a:t>normy, ideály, vzory, doporučení, jak realizovat edukaci</a:t>
            </a:r>
          </a:p>
        </p:txBody>
      </p:sp>
    </p:spTree>
    <p:extLst>
      <p:ext uri="{BB962C8B-B14F-4D97-AF65-F5344CB8AC3E}">
        <p14:creationId xmlns:p14="http://schemas.microsoft.com/office/powerpoint/2010/main" val="221642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D186B5-8D7A-DBE0-DFEE-52F6B6A01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146" y="2521167"/>
            <a:ext cx="3914775" cy="339364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rgbClr val="FF6600"/>
                </a:solidFill>
              </a:rPr>
              <a:t>Kvalitativní výzkum</a:t>
            </a:r>
          </a:p>
          <a:p>
            <a:pPr marL="0" indent="0" algn="ctr">
              <a:buNone/>
            </a:pPr>
            <a:r>
              <a:rPr lang="cs-CZ" sz="2000" b="1" dirty="0">
                <a:solidFill>
                  <a:srgbClr val="663300"/>
                </a:solidFill>
              </a:rPr>
              <a:t>Objevování neobjeveného</a:t>
            </a:r>
          </a:p>
          <a:p>
            <a:pPr marL="0" indent="0" algn="ctr">
              <a:buNone/>
            </a:pPr>
            <a:endParaRPr lang="cs-CZ" sz="2000" b="1" dirty="0">
              <a:solidFill>
                <a:srgbClr val="663300"/>
              </a:solidFill>
            </a:endParaRPr>
          </a:p>
          <a:p>
            <a:pPr marL="0" indent="0" algn="ctr">
              <a:buNone/>
            </a:pPr>
            <a:r>
              <a:rPr lang="cs-CZ" sz="2200" dirty="0"/>
              <a:t>Rozhovory</a:t>
            </a:r>
          </a:p>
          <a:p>
            <a:pPr marL="0" indent="0" algn="ctr">
              <a:buNone/>
            </a:pPr>
            <a:r>
              <a:rPr lang="cs-CZ" sz="2200" dirty="0"/>
              <a:t>Pozorování</a:t>
            </a:r>
          </a:p>
          <a:p>
            <a:pPr marL="0" indent="0" algn="ctr">
              <a:buNone/>
            </a:pPr>
            <a:r>
              <a:rPr lang="cs-CZ" sz="2200" dirty="0"/>
              <a:t>Experiment</a:t>
            </a:r>
          </a:p>
          <a:p>
            <a:pPr marL="0" indent="0" algn="ctr">
              <a:buNone/>
            </a:pPr>
            <a:r>
              <a:rPr lang="cs-CZ" sz="2200" dirty="0"/>
              <a:t>Narace</a:t>
            </a:r>
          </a:p>
          <a:p>
            <a:pPr marL="0" indent="0" algn="ctr">
              <a:buNone/>
            </a:pPr>
            <a:r>
              <a:rPr lang="cs-CZ" sz="2200" dirty="0"/>
              <a:t>…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F1CEE52-1419-B036-040D-BCFF4D1A2B54}"/>
              </a:ext>
            </a:extLst>
          </p:cNvPr>
          <p:cNvSpPr/>
          <p:nvPr/>
        </p:nvSpPr>
        <p:spPr>
          <a:xfrm>
            <a:off x="0" y="0"/>
            <a:ext cx="12192000" cy="1971261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2B0CEFF2-F03A-62EB-A209-C62BE93AC9C0}"/>
              </a:ext>
            </a:extLst>
          </p:cNvPr>
          <p:cNvSpPr txBox="1">
            <a:spLocks/>
          </p:cNvSpPr>
          <p:nvPr/>
        </p:nvSpPr>
        <p:spPr>
          <a:xfrm>
            <a:off x="318052" y="365125"/>
            <a:ext cx="117149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Pedagogický výzkum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D20E5581-EFF3-2F9A-6364-55F8F492C020}"/>
              </a:ext>
            </a:extLst>
          </p:cNvPr>
          <p:cNvSpPr txBox="1">
            <a:spLocks/>
          </p:cNvSpPr>
          <p:nvPr/>
        </p:nvSpPr>
        <p:spPr>
          <a:xfrm>
            <a:off x="6498786" y="2521167"/>
            <a:ext cx="3914775" cy="3135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dirty="0">
                <a:solidFill>
                  <a:srgbClr val="FF6600"/>
                </a:solidFill>
              </a:rPr>
              <a:t>Kvantitativní výzkum</a:t>
            </a:r>
          </a:p>
          <a:p>
            <a:pPr marL="0" indent="0" algn="ctr">
              <a:buNone/>
            </a:pPr>
            <a:r>
              <a:rPr lang="cs-CZ" sz="2000" b="1" dirty="0">
                <a:solidFill>
                  <a:srgbClr val="663300"/>
                </a:solidFill>
              </a:rPr>
              <a:t>Ověřování objeveného</a:t>
            </a:r>
          </a:p>
          <a:p>
            <a:pPr marL="0" indent="0" algn="ctr">
              <a:buNone/>
            </a:pPr>
            <a:endParaRPr lang="cs-CZ" sz="2000" b="1" dirty="0">
              <a:solidFill>
                <a:srgbClr val="663300"/>
              </a:solidFill>
            </a:endParaRPr>
          </a:p>
          <a:p>
            <a:pPr marL="0" indent="0" algn="ctr">
              <a:buNone/>
            </a:pPr>
            <a:r>
              <a:rPr lang="cs-CZ" sz="2200" dirty="0"/>
              <a:t>Dotazníky</a:t>
            </a:r>
          </a:p>
          <a:p>
            <a:pPr marL="0" indent="0" algn="ctr">
              <a:buNone/>
            </a:pPr>
            <a:r>
              <a:rPr lang="cs-CZ" sz="2200" dirty="0"/>
              <a:t>Pozorování</a:t>
            </a:r>
          </a:p>
          <a:p>
            <a:pPr marL="0" indent="0" algn="ctr">
              <a:buNone/>
            </a:pPr>
            <a:r>
              <a:rPr lang="cs-CZ" sz="2200" dirty="0"/>
              <a:t>Experiment </a:t>
            </a:r>
          </a:p>
          <a:p>
            <a:pPr marL="0" indent="0" algn="ctr">
              <a:buNone/>
            </a:pPr>
            <a:r>
              <a:rPr lang="cs-CZ" sz="2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4310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614</Words>
  <Application>Microsoft Office PowerPoint</Application>
  <PresentationFormat>Širokoúhlá obrazovka</PresentationFormat>
  <Paragraphs>103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Úvod do pedagogiky</dc:title>
  <dc:creator>Jakub Vlček</dc:creator>
  <cp:lastModifiedBy>Jakub Vlček</cp:lastModifiedBy>
  <cp:revision>11</cp:revision>
  <dcterms:created xsi:type="dcterms:W3CDTF">2022-09-12T14:43:24Z</dcterms:created>
  <dcterms:modified xsi:type="dcterms:W3CDTF">2022-10-04T20:54:28Z</dcterms:modified>
</cp:coreProperties>
</file>