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2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6840" y="348840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52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28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1720" y="152028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684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28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1720" y="3488400"/>
            <a:ext cx="264960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6840" y="259200"/>
            <a:ext cx="8228880" cy="5029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48840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520280"/>
            <a:ext cx="401544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6840" y="3488400"/>
            <a:ext cx="8228880" cy="1797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6840" y="259200"/>
            <a:ext cx="8228880" cy="108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6840" y="1520280"/>
            <a:ext cx="8228880" cy="37681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" name="TextShape 2"/>
          <p:cNvSpPr txBox="1"/>
          <p:nvPr/>
        </p:nvSpPr>
        <p:spPr>
          <a:xfrm>
            <a:off x="2238120" y="2568960"/>
            <a:ext cx="46688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Školní psychologie</a:t>
            </a:r>
            <a:endParaRPr lang="en-US" sz="441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85" name="TextShape 2"/>
          <p:cNvSpPr txBox="1"/>
          <p:nvPr/>
        </p:nvSpPr>
        <p:spPr>
          <a:xfrm>
            <a:off x="1399680" y="329040"/>
            <a:ext cx="648396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Náplň práce ŠP – určena nejen 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3439440" y="877680"/>
            <a:ext cx="226548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legislativně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187" name="TextShape 4"/>
          <p:cNvSpPr txBox="1"/>
          <p:nvPr/>
        </p:nvSpPr>
        <p:spPr>
          <a:xfrm>
            <a:off x="548640" y="1587600"/>
            <a:ext cx="70995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Skutečná pracovní náplň je (kromě legislativy)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88" name="TextShape 5"/>
          <p:cNvSpPr txBox="1"/>
          <p:nvPr/>
        </p:nvSpPr>
        <p:spPr>
          <a:xfrm>
            <a:off x="891720" y="1916640"/>
            <a:ext cx="25365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určena zejména: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89" name="TextShape 6"/>
          <p:cNvSpPr txBox="1"/>
          <p:nvPr/>
        </p:nvSpPr>
        <p:spPr>
          <a:xfrm>
            <a:off x="548640" y="273960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0" name="TextShape 7"/>
          <p:cNvSpPr txBox="1"/>
          <p:nvPr/>
        </p:nvSpPr>
        <p:spPr>
          <a:xfrm>
            <a:off x="891720" y="2739600"/>
            <a:ext cx="66452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typem školy (základní, střední, speciální…),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1" name="TextShape 8"/>
          <p:cNvSpPr txBox="1"/>
          <p:nvPr/>
        </p:nvSpPr>
        <p:spPr>
          <a:xfrm>
            <a:off x="548640" y="315144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2" name="TextShape 9"/>
          <p:cNvSpPr txBox="1"/>
          <p:nvPr/>
        </p:nvSpPr>
        <p:spPr>
          <a:xfrm>
            <a:off x="891720" y="3151440"/>
            <a:ext cx="64335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potřebami školy a jejích aktérů (které jsou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3" name="TextShape 10"/>
          <p:cNvSpPr txBox="1"/>
          <p:nvPr/>
        </p:nvSpPr>
        <p:spPr>
          <a:xfrm>
            <a:off x="891720" y="3480840"/>
            <a:ext cx="68738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definovány dalšími specifiky a vizemi školy a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4" name="TextShape 11"/>
          <p:cNvSpPr txBox="1"/>
          <p:nvPr/>
        </p:nvSpPr>
        <p:spPr>
          <a:xfrm>
            <a:off x="891720" y="3809520"/>
            <a:ext cx="77320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formulovány v objednávkách vedení školy, učitelů,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5" name="TextShape 12"/>
          <p:cNvSpPr txBox="1"/>
          <p:nvPr/>
        </p:nvSpPr>
        <p:spPr>
          <a:xfrm>
            <a:off x="891720" y="4139640"/>
            <a:ext cx="29786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dětí a jejich rodičů),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6" name="TextShape 13"/>
          <p:cNvSpPr txBox="1"/>
          <p:nvPr/>
        </p:nvSpPr>
        <p:spPr>
          <a:xfrm>
            <a:off x="548640" y="455112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7" name="TextShape 14"/>
          <p:cNvSpPr txBox="1"/>
          <p:nvPr/>
        </p:nvSpPr>
        <p:spPr>
          <a:xfrm>
            <a:off x="891720" y="4551120"/>
            <a:ext cx="61243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zaměřením psychologa, jeho znalostmi,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8" name="TextShape 15"/>
          <p:cNvSpPr txBox="1"/>
          <p:nvPr/>
        </p:nvSpPr>
        <p:spPr>
          <a:xfrm>
            <a:off x="891720" y="4880160"/>
            <a:ext cx="73083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dovednostmi, předchozí praxí a profesionálními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199" name="TextShape 16"/>
          <p:cNvSpPr txBox="1"/>
          <p:nvPr/>
        </p:nvSpPr>
        <p:spPr>
          <a:xfrm>
            <a:off x="891720" y="5209200"/>
            <a:ext cx="9928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zájmy,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00" name="TextShape 17"/>
          <p:cNvSpPr txBox="1"/>
          <p:nvPr/>
        </p:nvSpPr>
        <p:spPr>
          <a:xfrm>
            <a:off x="548640" y="562104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01" name="TextShape 18"/>
          <p:cNvSpPr txBox="1"/>
          <p:nvPr/>
        </p:nvSpPr>
        <p:spPr>
          <a:xfrm>
            <a:off x="891720" y="5621040"/>
            <a:ext cx="23889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aktuální situací.</a:t>
            </a:r>
            <a:endParaRPr lang="en-US" sz="27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3" name="TextShape 2"/>
          <p:cNvSpPr txBox="1"/>
          <p:nvPr/>
        </p:nvSpPr>
        <p:spPr>
          <a:xfrm>
            <a:off x="593280" y="297360"/>
            <a:ext cx="79606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Skutečná náplň práce – zkušenosti z projektů VIP-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1201680" y="723960"/>
            <a:ext cx="675216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K, VIP – RŠPP a RAMPS (projekty MŠMT)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205" name="TextShape 4"/>
          <p:cNvSpPr txBox="1"/>
          <p:nvPr/>
        </p:nvSpPr>
        <p:spPr>
          <a:xfrm>
            <a:off x="548640" y="12607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06" name="TextShape 5"/>
          <p:cNvSpPr txBox="1"/>
          <p:nvPr/>
        </p:nvSpPr>
        <p:spPr>
          <a:xfrm>
            <a:off x="891720" y="1260720"/>
            <a:ext cx="66164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Nejvíce: řešení krizí (aktuální), výukové a příp.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07" name="TextShape 6"/>
          <p:cNvSpPr txBox="1"/>
          <p:nvPr/>
        </p:nvSpPr>
        <p:spPr>
          <a:xfrm>
            <a:off x="891720" y="1565640"/>
            <a:ext cx="367056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výchovné problémy žáků.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08" name="TextShape 7"/>
          <p:cNvSpPr txBox="1"/>
          <p:nvPr/>
        </p:nvSpPr>
        <p:spPr>
          <a:xfrm>
            <a:off x="548640" y="194616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09" name="TextShape 8"/>
          <p:cNvSpPr txBox="1"/>
          <p:nvPr/>
        </p:nvSpPr>
        <p:spPr>
          <a:xfrm>
            <a:off x="891720" y="1946160"/>
            <a:ext cx="66164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Již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méně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: „starost“ o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vztahy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ve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škole</a:t>
            </a:r>
            <a:endParaRPr lang="en-US" sz="2500" b="0" strike="noStrike" spc="-1" dirty="0">
              <a:latin typeface="Times New Roman"/>
            </a:endParaRPr>
          </a:p>
        </p:txBody>
      </p:sp>
      <p:sp>
        <p:nvSpPr>
          <p:cNvPr id="210" name="TextShape 9"/>
          <p:cNvSpPr txBox="1"/>
          <p:nvPr/>
        </p:nvSpPr>
        <p:spPr>
          <a:xfrm>
            <a:off x="548640" y="23281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1" name="TextShape 10"/>
          <p:cNvSpPr txBox="1"/>
          <p:nvPr/>
        </p:nvSpPr>
        <p:spPr>
          <a:xfrm>
            <a:off x="891720" y="2328120"/>
            <a:ext cx="49932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Nejméně: vzdělávání školních týmů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2" name="TextShape 11"/>
          <p:cNvSpPr txBox="1"/>
          <p:nvPr/>
        </p:nvSpPr>
        <p:spPr>
          <a:xfrm>
            <a:off x="548640" y="3089880"/>
            <a:ext cx="44996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Nejčastěji vykonávané činnosti :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3" name="TextShape 12"/>
          <p:cNvSpPr txBox="1"/>
          <p:nvPr/>
        </p:nvSpPr>
        <p:spPr>
          <a:xfrm>
            <a:off x="548640" y="34711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4" name="TextShape 13"/>
          <p:cNvSpPr txBox="1"/>
          <p:nvPr/>
        </p:nvSpPr>
        <p:spPr>
          <a:xfrm>
            <a:off x="979920" y="3471120"/>
            <a:ext cx="39722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diagnostika (nejen testová),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5" name="TextShape 14"/>
          <p:cNvSpPr txBox="1"/>
          <p:nvPr/>
        </p:nvSpPr>
        <p:spPr>
          <a:xfrm>
            <a:off x="548640" y="385236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6" name="TextShape 15"/>
          <p:cNvSpPr txBox="1"/>
          <p:nvPr/>
        </p:nvSpPr>
        <p:spPr>
          <a:xfrm>
            <a:off x="891720" y="3852360"/>
            <a:ext cx="32497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náprava poruch učení,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7" name="TextShape 16"/>
          <p:cNvSpPr txBox="1"/>
          <p:nvPr/>
        </p:nvSpPr>
        <p:spPr>
          <a:xfrm>
            <a:off x="548640" y="423324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8" name="TextShape 17"/>
          <p:cNvSpPr txBox="1"/>
          <p:nvPr/>
        </p:nvSpPr>
        <p:spPr>
          <a:xfrm>
            <a:off x="891720" y="4233240"/>
            <a:ext cx="47113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screeningové rozhovory se žáky,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19" name="TextShape 18"/>
          <p:cNvSpPr txBox="1"/>
          <p:nvPr/>
        </p:nvSpPr>
        <p:spPr>
          <a:xfrm>
            <a:off x="548640" y="46141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20" name="TextShape 19"/>
          <p:cNvSpPr txBox="1"/>
          <p:nvPr/>
        </p:nvSpPr>
        <p:spPr>
          <a:xfrm>
            <a:off x="891720" y="4614120"/>
            <a:ext cx="284148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konzultace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 s </a:t>
            </a:r>
            <a:r>
              <a:rPr lang="en-US" sz="2500" b="0" strike="noStrike" spc="-1" dirty="0" err="1">
                <a:solidFill>
                  <a:srgbClr val="000000"/>
                </a:solidFill>
                <a:latin typeface="Arial"/>
              </a:rPr>
              <a:t>učiteli</a:t>
            </a:r>
            <a:r>
              <a:rPr lang="en-US" sz="25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endParaRPr lang="en-US" sz="2500" b="0" strike="noStrike" spc="-1" dirty="0">
              <a:latin typeface="Times New Roman"/>
            </a:endParaRPr>
          </a:p>
        </p:txBody>
      </p:sp>
      <p:sp>
        <p:nvSpPr>
          <p:cNvPr id="221" name="TextShape 20"/>
          <p:cNvSpPr txBox="1"/>
          <p:nvPr/>
        </p:nvSpPr>
        <p:spPr>
          <a:xfrm>
            <a:off x="548640" y="49957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22" name="TextShape 21"/>
          <p:cNvSpPr txBox="1"/>
          <p:nvPr/>
        </p:nvSpPr>
        <p:spPr>
          <a:xfrm>
            <a:off x="891720" y="4995720"/>
            <a:ext cx="4060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individuální a rodinná terapie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23" name="TextShape 22"/>
          <p:cNvSpPr txBox="1"/>
          <p:nvPr/>
        </p:nvSpPr>
        <p:spPr>
          <a:xfrm>
            <a:off x="548640" y="537660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24" name="TextShape 23"/>
          <p:cNvSpPr txBox="1"/>
          <p:nvPr/>
        </p:nvSpPr>
        <p:spPr>
          <a:xfrm>
            <a:off x="891720" y="5376600"/>
            <a:ext cx="77839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méně pak provozní porady, supervize, ankety, projekty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225" name="TextShape 24"/>
          <p:cNvSpPr txBox="1"/>
          <p:nvPr/>
        </p:nvSpPr>
        <p:spPr>
          <a:xfrm>
            <a:off x="891720" y="5681160"/>
            <a:ext cx="7963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apod.</a:t>
            </a:r>
            <a:endParaRPr lang="en-US" sz="25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7" name="TextShape 2"/>
          <p:cNvSpPr txBox="1"/>
          <p:nvPr/>
        </p:nvSpPr>
        <p:spPr>
          <a:xfrm>
            <a:off x="990000" y="329040"/>
            <a:ext cx="729324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S kým pracuje ŠP? – podle statistik 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228" name="TextShape 3"/>
          <p:cNvSpPr txBox="1"/>
          <p:nvPr/>
        </p:nvSpPr>
        <p:spPr>
          <a:xfrm>
            <a:off x="3975840" y="877680"/>
            <a:ext cx="119412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VIP-K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229" name="TextShape 4"/>
          <p:cNvSpPr txBox="1"/>
          <p:nvPr/>
        </p:nvSpPr>
        <p:spPr>
          <a:xfrm>
            <a:off x="548640" y="122472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0" name="TextShape 5"/>
          <p:cNvSpPr txBox="1"/>
          <p:nvPr/>
        </p:nvSpPr>
        <p:spPr>
          <a:xfrm>
            <a:off x="891720" y="1224720"/>
            <a:ext cx="54428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Nejčastěji se žáky (jednotlivci, třídy)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1" name="TextShape 6"/>
          <p:cNvSpPr txBox="1"/>
          <p:nvPr/>
        </p:nvSpPr>
        <p:spPr>
          <a:xfrm>
            <a:off x="548640" y="167832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2" name="TextShape 7"/>
          <p:cNvSpPr txBox="1"/>
          <p:nvPr/>
        </p:nvSpPr>
        <p:spPr>
          <a:xfrm>
            <a:off x="891720" y="1678320"/>
            <a:ext cx="70048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případová práce (krizová intervence, terapie),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3" name="TextShape 8"/>
          <p:cNvSpPr txBox="1"/>
          <p:nvPr/>
        </p:nvSpPr>
        <p:spPr>
          <a:xfrm>
            <a:off x="891720" y="2048400"/>
            <a:ext cx="70826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diagnostika, screening, konzultace, skupinová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4" name="TextShape 9"/>
          <p:cNvSpPr txBox="1"/>
          <p:nvPr/>
        </p:nvSpPr>
        <p:spPr>
          <a:xfrm>
            <a:off x="891720" y="2418480"/>
            <a:ext cx="73663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práce, koordinace další odborné práce, poruchy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5" name="TextShape 10"/>
          <p:cNvSpPr txBox="1"/>
          <p:nvPr/>
        </p:nvSpPr>
        <p:spPr>
          <a:xfrm>
            <a:off x="891720" y="2789280"/>
            <a:ext cx="75794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učení a chování, neprospěch, žáci se speciálními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6" name="TextShape 11"/>
          <p:cNvSpPr txBox="1"/>
          <p:nvPr/>
        </p:nvSpPr>
        <p:spPr>
          <a:xfrm>
            <a:off x="891720" y="3159720"/>
            <a:ext cx="37011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vzdělávacími potřebami.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7" name="TextShape 12"/>
          <p:cNvSpPr txBox="1"/>
          <p:nvPr/>
        </p:nvSpPr>
        <p:spPr>
          <a:xfrm>
            <a:off x="548640" y="361224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8" name="TextShape 13"/>
          <p:cNvSpPr txBox="1"/>
          <p:nvPr/>
        </p:nvSpPr>
        <p:spPr>
          <a:xfrm>
            <a:off x="891720" y="3612240"/>
            <a:ext cx="69058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Málo času ŠP věnují přednáškám, besedám,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39" name="TextShape 14"/>
          <p:cNvSpPr txBox="1"/>
          <p:nvPr/>
        </p:nvSpPr>
        <p:spPr>
          <a:xfrm>
            <a:off x="891720" y="3983040"/>
            <a:ext cx="16419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vzdělávání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0" name="TextShape 15"/>
          <p:cNvSpPr txBox="1"/>
          <p:nvPr/>
        </p:nvSpPr>
        <p:spPr>
          <a:xfrm>
            <a:off x="548640" y="443556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1" name="TextShape 16"/>
          <p:cNvSpPr txBox="1"/>
          <p:nvPr/>
        </p:nvSpPr>
        <p:spPr>
          <a:xfrm>
            <a:off x="891720" y="4435560"/>
            <a:ext cx="651276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Spolupráce s učiteli – více vztahových rizik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2" name="TextShape 17"/>
          <p:cNvSpPr txBox="1"/>
          <p:nvPr/>
        </p:nvSpPr>
        <p:spPr>
          <a:xfrm>
            <a:off x="548640" y="488808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3" name="TextShape 18"/>
          <p:cNvSpPr txBox="1"/>
          <p:nvPr/>
        </p:nvSpPr>
        <p:spPr>
          <a:xfrm>
            <a:off x="891720" y="4888080"/>
            <a:ext cx="77533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Spolupráce s vedením školy zůstává spíše výzvou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4" name="TextShape 19"/>
          <p:cNvSpPr txBox="1"/>
          <p:nvPr/>
        </p:nvSpPr>
        <p:spPr>
          <a:xfrm>
            <a:off x="891720" y="5258880"/>
            <a:ext cx="65494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(autoevaluace, image školy,  kultura školy,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245" name="TextShape 20"/>
          <p:cNvSpPr txBox="1"/>
          <p:nvPr/>
        </p:nvSpPr>
        <p:spPr>
          <a:xfrm>
            <a:off x="891720" y="5629320"/>
            <a:ext cx="66391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systémy hodnocení, podpora spolupráce…)</a:t>
            </a:r>
            <a:endParaRPr lang="en-US" sz="27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7" name="TextShape 2"/>
          <p:cNvSpPr txBox="1"/>
          <p:nvPr/>
        </p:nvSpPr>
        <p:spPr>
          <a:xfrm>
            <a:off x="1433520" y="549000"/>
            <a:ext cx="628416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Kritická místa profese ŠP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248" name="TextShape 3"/>
          <p:cNvSpPr txBox="1"/>
          <p:nvPr/>
        </p:nvSpPr>
        <p:spPr>
          <a:xfrm>
            <a:off x="548640" y="167292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49" name="TextShape 4"/>
          <p:cNvSpPr txBox="1"/>
          <p:nvPr/>
        </p:nvSpPr>
        <p:spPr>
          <a:xfrm>
            <a:off x="891720" y="1672920"/>
            <a:ext cx="76788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Nepatří mezi nejoblíbenější psychologický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50" name="TextShape 5"/>
          <p:cNvSpPr txBox="1"/>
          <p:nvPr/>
        </p:nvSpPr>
        <p:spPr>
          <a:xfrm>
            <a:off x="891720" y="2160720"/>
            <a:ext cx="1946896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obor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51" name="TextShape 6"/>
          <p:cNvSpPr txBox="1"/>
          <p:nvPr/>
        </p:nvSpPr>
        <p:spPr>
          <a:xfrm>
            <a:off x="548640" y="274608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52" name="TextShape 7"/>
          <p:cNvSpPr txBox="1"/>
          <p:nvPr/>
        </p:nvSpPr>
        <p:spPr>
          <a:xfrm>
            <a:off x="891720" y="2746080"/>
            <a:ext cx="7409442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Rizika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nepřijetí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systémem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školou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53" name="TextShape 8"/>
          <p:cNvSpPr txBox="1"/>
          <p:nvPr/>
        </p:nvSpPr>
        <p:spPr>
          <a:xfrm>
            <a:off x="548640" y="333144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54" name="TextShape 9"/>
          <p:cNvSpPr txBox="1"/>
          <p:nvPr/>
        </p:nvSpPr>
        <p:spPr>
          <a:xfrm>
            <a:off x="891720" y="3331440"/>
            <a:ext cx="76788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Nevhodné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zásahy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učitelů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či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vedení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55" name="TextShape 10"/>
          <p:cNvSpPr txBox="1"/>
          <p:nvPr/>
        </p:nvSpPr>
        <p:spPr>
          <a:xfrm>
            <a:off x="548640" y="3916440"/>
            <a:ext cx="4068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56" name="TextShape 11"/>
          <p:cNvSpPr txBox="1"/>
          <p:nvPr/>
        </p:nvSpPr>
        <p:spPr>
          <a:xfrm>
            <a:off x="891719" y="3916440"/>
            <a:ext cx="5588593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Rodinná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dysfunkce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57" name="TextShape 12"/>
          <p:cNvSpPr txBox="1"/>
          <p:nvPr/>
        </p:nvSpPr>
        <p:spPr>
          <a:xfrm>
            <a:off x="548640" y="450216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58" name="TextShape 13"/>
          <p:cNvSpPr txBox="1"/>
          <p:nvPr/>
        </p:nvSpPr>
        <p:spPr>
          <a:xfrm>
            <a:off x="891720" y="4502160"/>
            <a:ext cx="25992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Řešení vztahů</a:t>
            </a:r>
            <a:endParaRPr lang="en-US" sz="3209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0" name="TextShape 2"/>
          <p:cNvSpPr txBox="1"/>
          <p:nvPr/>
        </p:nvSpPr>
        <p:spPr>
          <a:xfrm>
            <a:off x="2971440" y="549000"/>
            <a:ext cx="477313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 dirty="0">
                <a:solidFill>
                  <a:srgbClr val="000000"/>
                </a:solidFill>
                <a:latin typeface="Arial"/>
              </a:rPr>
              <a:t>Co </a:t>
            </a:r>
            <a:r>
              <a:rPr lang="en-US" sz="4410" b="0" strike="noStrike" spc="-1" dirty="0" err="1">
                <a:solidFill>
                  <a:srgbClr val="000000"/>
                </a:solidFill>
                <a:latin typeface="Arial"/>
              </a:rPr>
              <a:t>pomáhá</a:t>
            </a:r>
            <a:r>
              <a:rPr lang="en-US" sz="4410" b="0" strike="noStrike" spc="-1" dirty="0">
                <a:solidFill>
                  <a:srgbClr val="000000"/>
                </a:solidFill>
                <a:latin typeface="Arial"/>
              </a:rPr>
              <a:t>?</a:t>
            </a:r>
            <a:endParaRPr lang="en-US" sz="4410" b="0" strike="noStrike" spc="-1" dirty="0">
              <a:latin typeface="Times New Roman"/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548640" y="162612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2" name="TextShape 4"/>
          <p:cNvSpPr txBox="1"/>
          <p:nvPr/>
        </p:nvSpPr>
        <p:spPr>
          <a:xfrm>
            <a:off x="891720" y="1626120"/>
            <a:ext cx="64335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Postavení ve škole si musí psycholog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3" name="TextShape 5"/>
          <p:cNvSpPr txBox="1"/>
          <p:nvPr/>
        </p:nvSpPr>
        <p:spPr>
          <a:xfrm>
            <a:off x="891720" y="2037960"/>
            <a:ext cx="6914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vybojovat sám  - získat důvěru (dostatek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4" name="TextShape 6"/>
          <p:cNvSpPr txBox="1"/>
          <p:nvPr/>
        </p:nvSpPr>
        <p:spPr>
          <a:xfrm>
            <a:off x="891720" y="2449080"/>
            <a:ext cx="76359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asertivity, ale i pokory, nemíchat se do práce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5" name="TextShape 7"/>
          <p:cNvSpPr txBox="1"/>
          <p:nvPr/>
        </p:nvSpPr>
        <p:spPr>
          <a:xfrm>
            <a:off x="891720" y="2860920"/>
            <a:ext cx="653580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učitelům, zůstat nestranný a neutrální,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6" name="TextShape 8"/>
          <p:cNvSpPr txBox="1"/>
          <p:nvPr/>
        </p:nvSpPr>
        <p:spPr>
          <a:xfrm>
            <a:off x="891720" y="3272400"/>
            <a:ext cx="67305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dodržovat mlčenlivost, dokladovat svou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7" name="TextShape 9"/>
          <p:cNvSpPr txBox="1"/>
          <p:nvPr/>
        </p:nvSpPr>
        <p:spPr>
          <a:xfrm>
            <a:off x="891720" y="3683880"/>
            <a:ext cx="22226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užitečnost…)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8" name="TextShape 10"/>
          <p:cNvSpPr txBox="1"/>
          <p:nvPr/>
        </p:nvSpPr>
        <p:spPr>
          <a:xfrm>
            <a:off x="548640" y="418716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69" name="TextShape 11"/>
          <p:cNvSpPr txBox="1"/>
          <p:nvPr/>
        </p:nvSpPr>
        <p:spPr>
          <a:xfrm>
            <a:off x="891720" y="4187160"/>
            <a:ext cx="71528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Hodně napomůže vedení školy – příprava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70" name="TextShape 12"/>
          <p:cNvSpPr txBox="1"/>
          <p:nvPr/>
        </p:nvSpPr>
        <p:spPr>
          <a:xfrm>
            <a:off x="891720" y="4598640"/>
            <a:ext cx="6329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školy na příchod školního psychologa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71" name="TextShape 13"/>
          <p:cNvSpPr txBox="1"/>
          <p:nvPr/>
        </p:nvSpPr>
        <p:spPr>
          <a:xfrm>
            <a:off x="548640" y="5101560"/>
            <a:ext cx="380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72" name="TextShape 14"/>
          <p:cNvSpPr txBox="1"/>
          <p:nvPr/>
        </p:nvSpPr>
        <p:spPr>
          <a:xfrm>
            <a:off x="891720" y="5101560"/>
            <a:ext cx="71481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Dobré řízení, zájem a podmínky ze strany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273" name="TextShape 15"/>
          <p:cNvSpPr txBox="1"/>
          <p:nvPr/>
        </p:nvSpPr>
        <p:spPr>
          <a:xfrm>
            <a:off x="891720" y="5513400"/>
            <a:ext cx="11437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vedení</a:t>
            </a:r>
            <a:endParaRPr lang="en-US" sz="3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5" name="TextShape 2"/>
          <p:cNvSpPr txBox="1"/>
          <p:nvPr/>
        </p:nvSpPr>
        <p:spPr>
          <a:xfrm>
            <a:off x="3174120" y="628920"/>
            <a:ext cx="27986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800000"/>
                </a:solidFill>
                <a:latin typeface="Arial"/>
              </a:rPr>
              <a:t>Postoje ředitelů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76" name="Freeform 3"/>
          <p:cNvSpPr/>
          <p:nvPr/>
        </p:nvSpPr>
        <p:spPr>
          <a:xfrm>
            <a:off x="548280" y="2082960"/>
            <a:ext cx="3207240" cy="31320"/>
          </a:xfrm>
          <a:custGeom>
            <a:avLst/>
            <a:gdLst/>
            <a:ahLst/>
            <a:cxnLst/>
            <a:rect l="0" t="0" r="r" b="b"/>
            <a:pathLst>
              <a:path w="8909" h="87">
                <a:moveTo>
                  <a:pt x="0" y="0"/>
                </a:moveTo>
                <a:lnTo>
                  <a:pt x="8908" y="0"/>
                </a:lnTo>
                <a:lnTo>
                  <a:pt x="8908" y="86"/>
                </a:lnTo>
                <a:lnTo>
                  <a:pt x="0" y="86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277" name="TextShape 4"/>
          <p:cNvSpPr txBox="1"/>
          <p:nvPr/>
        </p:nvSpPr>
        <p:spPr>
          <a:xfrm>
            <a:off x="548640" y="1672920"/>
            <a:ext cx="321012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Ovlivňující faktory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78" name="TextShape 5"/>
          <p:cNvSpPr txBox="1"/>
          <p:nvPr/>
        </p:nvSpPr>
        <p:spPr>
          <a:xfrm>
            <a:off x="548640" y="284364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-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79" name="TextShape 6"/>
          <p:cNvSpPr txBox="1"/>
          <p:nvPr/>
        </p:nvSpPr>
        <p:spPr>
          <a:xfrm>
            <a:off x="891719" y="2843640"/>
            <a:ext cx="7488955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Odbornost</a:t>
            </a:r>
            <a:r>
              <a:rPr lang="en-US" sz="3209" b="0" strike="noStrike" spc="-1" dirty="0">
                <a:solidFill>
                  <a:srgbClr val="006600"/>
                </a:solidFill>
                <a:latin typeface="Arial"/>
              </a:rPr>
              <a:t> (</a:t>
            </a:r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kompetentnost</a:t>
            </a:r>
            <a:r>
              <a:rPr lang="en-US" sz="3209" b="0" strike="noStrike" spc="-1" dirty="0">
                <a:solidFill>
                  <a:srgbClr val="006600"/>
                </a:solidFill>
                <a:latin typeface="Arial"/>
              </a:rPr>
              <a:t>) </a:t>
            </a:r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ředitele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80" name="TextShape 7"/>
          <p:cNvSpPr txBox="1"/>
          <p:nvPr/>
        </p:nvSpPr>
        <p:spPr>
          <a:xfrm>
            <a:off x="548640" y="342900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-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1" name="TextShape 8"/>
          <p:cNvSpPr txBox="1"/>
          <p:nvPr/>
        </p:nvSpPr>
        <p:spPr>
          <a:xfrm>
            <a:off x="891720" y="3429000"/>
            <a:ext cx="6375772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Čas (vytížení ředitele)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2" name="TextShape 9"/>
          <p:cNvSpPr txBox="1"/>
          <p:nvPr/>
        </p:nvSpPr>
        <p:spPr>
          <a:xfrm>
            <a:off x="548640" y="401436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-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3" name="TextShape 10"/>
          <p:cNvSpPr txBox="1"/>
          <p:nvPr/>
        </p:nvSpPr>
        <p:spPr>
          <a:xfrm>
            <a:off x="891719" y="4014360"/>
            <a:ext cx="7854715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Způsob</a:t>
            </a:r>
            <a:r>
              <a:rPr lang="en-US" sz="3209" b="0" strike="noStrike" spc="-1" dirty="0">
                <a:solidFill>
                  <a:srgbClr val="0066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řízení</a:t>
            </a:r>
            <a:r>
              <a:rPr lang="en-US" sz="3209" b="0" strike="noStrike" spc="-1" dirty="0">
                <a:solidFill>
                  <a:srgbClr val="006600"/>
                </a:solidFill>
                <a:latin typeface="Arial"/>
              </a:rPr>
              <a:t> – </a:t>
            </a:r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komunikace</a:t>
            </a:r>
            <a:r>
              <a:rPr lang="en-US" sz="3209" b="0" strike="noStrike" spc="-1" dirty="0">
                <a:solidFill>
                  <a:srgbClr val="006600"/>
                </a:solidFill>
                <a:latin typeface="Arial"/>
              </a:rPr>
              <a:t>, </a:t>
            </a:r>
            <a:r>
              <a:rPr lang="en-US" sz="3209" b="0" strike="noStrike" spc="-1" dirty="0" err="1">
                <a:solidFill>
                  <a:srgbClr val="006600"/>
                </a:solidFill>
                <a:latin typeface="Arial"/>
              </a:rPr>
              <a:t>organizování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284" name="TextShape 11"/>
          <p:cNvSpPr txBox="1"/>
          <p:nvPr/>
        </p:nvSpPr>
        <p:spPr>
          <a:xfrm>
            <a:off x="548640" y="459972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-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5" name="TextShape 12"/>
          <p:cNvSpPr txBox="1"/>
          <p:nvPr/>
        </p:nvSpPr>
        <p:spPr>
          <a:xfrm>
            <a:off x="891720" y="4599720"/>
            <a:ext cx="37940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Vztah k problematice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6" name="TextShape 13"/>
          <p:cNvSpPr txBox="1"/>
          <p:nvPr/>
        </p:nvSpPr>
        <p:spPr>
          <a:xfrm>
            <a:off x="548640" y="518508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-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287" name="TextShape 14"/>
          <p:cNvSpPr txBox="1"/>
          <p:nvPr/>
        </p:nvSpPr>
        <p:spPr>
          <a:xfrm>
            <a:off x="891720" y="5185080"/>
            <a:ext cx="40752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6600"/>
                </a:solidFill>
                <a:latin typeface="Arial"/>
              </a:rPr>
              <a:t>…</a:t>
            </a:r>
            <a:endParaRPr lang="en-US" sz="3209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9" name="TextShape 2"/>
          <p:cNvSpPr txBox="1"/>
          <p:nvPr/>
        </p:nvSpPr>
        <p:spPr>
          <a:xfrm>
            <a:off x="784080" y="501840"/>
            <a:ext cx="7062840" cy="340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400" b="0" strike="noStrike" spc="-1">
                <a:solidFill>
                  <a:srgbClr val="CC3300"/>
                </a:solidFill>
                <a:latin typeface="Arial"/>
              </a:rPr>
              <a:t>Podpora pro školního psychologa: role vedení školy </a:t>
            </a:r>
            <a:endParaRPr lang="en-US" sz="2400" b="0" strike="noStrike" spc="-1">
              <a:latin typeface="Times New Roman"/>
            </a:endParaRPr>
          </a:p>
        </p:txBody>
      </p:sp>
      <p:sp>
        <p:nvSpPr>
          <p:cNvPr id="290" name="Freeform 3"/>
          <p:cNvSpPr/>
          <p:nvPr/>
        </p:nvSpPr>
        <p:spPr>
          <a:xfrm>
            <a:off x="3192480" y="1560960"/>
            <a:ext cx="2756160" cy="24840"/>
          </a:xfrm>
          <a:custGeom>
            <a:avLst/>
            <a:gdLst/>
            <a:ahLst/>
            <a:cxnLst/>
            <a:rect l="0" t="0" r="r" b="b"/>
            <a:pathLst>
              <a:path w="7656" h="69">
                <a:moveTo>
                  <a:pt x="0" y="0"/>
                </a:moveTo>
                <a:lnTo>
                  <a:pt x="7655" y="0"/>
                </a:lnTo>
                <a:lnTo>
                  <a:pt x="7655" y="68"/>
                </a:lnTo>
                <a:lnTo>
                  <a:pt x="0" y="68"/>
                </a:lnTo>
                <a:lnTo>
                  <a:pt x="0" y="0"/>
                </a:lnTo>
              </a:path>
            </a:pathLst>
          </a:custGeom>
          <a:solidFill>
            <a:srgbClr val="800000"/>
          </a:solidFill>
          <a:ln>
            <a:noFill/>
          </a:ln>
        </p:spPr>
      </p:sp>
      <p:sp>
        <p:nvSpPr>
          <p:cNvPr id="291" name="TextShape 4"/>
          <p:cNvSpPr txBox="1"/>
          <p:nvPr/>
        </p:nvSpPr>
        <p:spPr>
          <a:xfrm>
            <a:off x="3193200" y="1330200"/>
            <a:ext cx="2614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Postoje </a:t>
            </a:r>
            <a:r>
              <a:rPr lang="en-US" sz="1800" b="1" strike="noStrike" spc="-1">
                <a:solidFill>
                  <a:srgbClr val="8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editel</a:t>
            </a:r>
            <a:r>
              <a:rPr lang="en-US" sz="1800" b="1" strike="noStrike" spc="-1">
                <a:solidFill>
                  <a:srgbClr val="800000"/>
                </a:solidFill>
                <a:latin typeface="Arial"/>
              </a:rPr>
              <a:t>ů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 v</a:t>
            </a:r>
            <a:r>
              <a:rPr lang="en-US" sz="1800" b="1" strike="noStrike" spc="-1">
                <a:solidFill>
                  <a:srgbClr val="800000"/>
                </a:solidFill>
                <a:latin typeface="Arial"/>
              </a:rPr>
              <a:t>ůč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i ŠPP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2" name="TextShape 5"/>
          <p:cNvSpPr txBox="1"/>
          <p:nvPr/>
        </p:nvSpPr>
        <p:spPr>
          <a:xfrm>
            <a:off x="548640" y="16592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-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3" name="TextShape 6"/>
          <p:cNvSpPr txBox="1"/>
          <p:nvPr/>
        </p:nvSpPr>
        <p:spPr>
          <a:xfrm>
            <a:off x="891720" y="1659240"/>
            <a:ext cx="67460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editel má jiné starosti (a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ť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ŠPP dob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 funguje, nemám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č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as se tím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4" name="TextShape 7"/>
          <p:cNvSpPr txBox="1"/>
          <p:nvPr/>
        </p:nvSpPr>
        <p:spPr>
          <a:xfrm>
            <a:off x="891720" y="1933560"/>
            <a:ext cx="70002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zabývat … rád bych se staral víc, ale…) …………   </a:t>
            </a:r>
            <a:r>
              <a:rPr lang="en-US" sz="1800" b="0" strike="noStrike" spc="-1">
                <a:solidFill>
                  <a:srgbClr val="006600"/>
                </a:solidFill>
                <a:latin typeface="Arial"/>
              </a:rPr>
              <a:t>štvanec  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VZTAH: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5" name="TextShape 8"/>
          <p:cNvSpPr txBox="1"/>
          <p:nvPr/>
        </p:nvSpPr>
        <p:spPr>
          <a:xfrm>
            <a:off x="891720" y="2207520"/>
            <a:ext cx="2487584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neutrální – pozitivní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6" name="TextShape 9"/>
          <p:cNvSpPr txBox="1"/>
          <p:nvPr/>
        </p:nvSpPr>
        <p:spPr>
          <a:xfrm>
            <a:off x="548640" y="28666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-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7" name="TextShape 10"/>
          <p:cNvSpPr txBox="1"/>
          <p:nvPr/>
        </p:nvSpPr>
        <p:spPr>
          <a:xfrm>
            <a:off x="891720" y="2866680"/>
            <a:ext cx="6635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editel zaujímá negativní postoj k ŠPP (ŠPP je legislativní zát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ě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ž,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8" name="TextShape 11"/>
          <p:cNvSpPr txBox="1"/>
          <p:nvPr/>
        </p:nvSpPr>
        <p:spPr>
          <a:xfrm>
            <a:off x="891720" y="3141000"/>
            <a:ext cx="6677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poradenství nepat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í do škol, ignorování ŠPP ….</a:t>
            </a:r>
            <a:r>
              <a:rPr lang="en-US" sz="1800" b="0" strike="noStrike" spc="-1">
                <a:solidFill>
                  <a:srgbClr val="006600"/>
                </a:solidFill>
                <a:latin typeface="Arial"/>
              </a:rPr>
              <a:t>odp</a:t>
            </a:r>
            <a:r>
              <a:rPr lang="en-US" sz="1800" b="1" strike="noStrike" spc="-1">
                <a:solidFill>
                  <a:srgbClr val="006600"/>
                </a:solidFill>
                <a:latin typeface="Arial"/>
              </a:rPr>
              <a:t>ů</a:t>
            </a:r>
            <a:r>
              <a:rPr lang="en-US" sz="1800" b="0" strike="noStrike" spc="-1">
                <a:solidFill>
                  <a:srgbClr val="006600"/>
                </a:solidFill>
                <a:latin typeface="Arial"/>
              </a:rPr>
              <a:t>rce 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VZTAH: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99" name="TextShape 12"/>
          <p:cNvSpPr txBox="1"/>
          <p:nvPr/>
        </p:nvSpPr>
        <p:spPr>
          <a:xfrm>
            <a:off x="891720" y="3414960"/>
            <a:ext cx="1485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 err="1">
                <a:solidFill>
                  <a:srgbClr val="800000"/>
                </a:solidFill>
                <a:latin typeface="Arial"/>
              </a:rPr>
              <a:t>záporný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00" name="TextShape 13"/>
          <p:cNvSpPr txBox="1"/>
          <p:nvPr/>
        </p:nvSpPr>
        <p:spPr>
          <a:xfrm>
            <a:off x="548640" y="4074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-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1" name="TextShape 14"/>
          <p:cNvSpPr txBox="1"/>
          <p:nvPr/>
        </p:nvSpPr>
        <p:spPr>
          <a:xfrm>
            <a:off x="891720" y="4074120"/>
            <a:ext cx="6957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editel nekompetentn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ě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 zasahuje (kontroluje, komplikuje, na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izuje…)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2" name="TextShape 15"/>
          <p:cNvSpPr txBox="1"/>
          <p:nvPr/>
        </p:nvSpPr>
        <p:spPr>
          <a:xfrm>
            <a:off x="891720" y="4348440"/>
            <a:ext cx="357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…..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3" name="TextShape 16"/>
          <p:cNvSpPr txBox="1"/>
          <p:nvPr/>
        </p:nvSpPr>
        <p:spPr>
          <a:xfrm>
            <a:off x="1374840" y="4348440"/>
            <a:ext cx="50533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6600"/>
                </a:solidFill>
                <a:latin typeface="Arial"/>
              </a:rPr>
              <a:t>Všeználek / kontrolor  … 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VZTAH:  záporný – v</a:t>
            </a:r>
            <a:r>
              <a:rPr lang="en-US" sz="1800" b="1" strike="noStrike" spc="-1">
                <a:solidFill>
                  <a:srgbClr val="8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elý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4" name="TextShape 17"/>
          <p:cNvSpPr txBox="1"/>
          <p:nvPr/>
        </p:nvSpPr>
        <p:spPr>
          <a:xfrm>
            <a:off x="548640" y="50068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-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5" name="TextShape 18"/>
          <p:cNvSpPr txBox="1"/>
          <p:nvPr/>
        </p:nvSpPr>
        <p:spPr>
          <a:xfrm>
            <a:off x="891720" y="5006880"/>
            <a:ext cx="71164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editel vytvá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</a:rPr>
              <a:t>ř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í prostor a podmínky (sleduje práci, navrhuje)</a:t>
            </a:r>
            <a:r>
              <a:rPr lang="en-US" sz="1800" b="0" strike="noStrike" spc="-1">
                <a:solidFill>
                  <a:srgbClr val="006600"/>
                </a:solidFill>
                <a:latin typeface="Arial"/>
              </a:rPr>
              <a:t>… partner 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06" name="TextShape 19"/>
          <p:cNvSpPr txBox="1"/>
          <p:nvPr/>
        </p:nvSpPr>
        <p:spPr>
          <a:xfrm>
            <a:off x="891720" y="5281200"/>
            <a:ext cx="17154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800000"/>
                </a:solidFill>
                <a:latin typeface="Arial"/>
              </a:rPr>
              <a:t>VZTAH: pozitivní</a:t>
            </a:r>
            <a:endParaRPr lang="en-U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8" name="TextShape 2"/>
          <p:cNvSpPr txBox="1"/>
          <p:nvPr/>
        </p:nvSpPr>
        <p:spPr>
          <a:xfrm>
            <a:off x="3809880" y="549000"/>
            <a:ext cx="152640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Rizika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309" name="TextShape 3"/>
          <p:cNvSpPr txBox="1"/>
          <p:nvPr/>
        </p:nvSpPr>
        <p:spPr>
          <a:xfrm>
            <a:off x="548640" y="132840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0" name="TextShape 4"/>
          <p:cNvSpPr txBox="1"/>
          <p:nvPr/>
        </p:nvSpPr>
        <p:spPr>
          <a:xfrm>
            <a:off x="891720" y="1328400"/>
            <a:ext cx="71726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obavy učitelů (psycholog zjišťuje důvěrné věci,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1" name="TextShape 5"/>
          <p:cNvSpPr txBox="1"/>
          <p:nvPr/>
        </p:nvSpPr>
        <p:spPr>
          <a:xfrm>
            <a:off x="891720" y="1658160"/>
            <a:ext cx="60130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ubírá ze mzdového fondu školy apod.),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2" name="TextShape 6"/>
          <p:cNvSpPr txBox="1"/>
          <p:nvPr/>
        </p:nvSpPr>
        <p:spPr>
          <a:xfrm>
            <a:off x="548640" y="206964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3" name="TextShape 7"/>
          <p:cNvSpPr txBox="1"/>
          <p:nvPr/>
        </p:nvSpPr>
        <p:spPr>
          <a:xfrm>
            <a:off x="891720" y="2069640"/>
            <a:ext cx="75949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přehnaná očekávání od psychologa (učitelé např.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4" name="TextShape 8"/>
          <p:cNvSpPr txBox="1"/>
          <p:nvPr/>
        </p:nvSpPr>
        <p:spPr>
          <a:xfrm>
            <a:off x="891720" y="2398320"/>
            <a:ext cx="677340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očekávají okamžitou změnu), problematické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5" name="TextShape 9"/>
          <p:cNvSpPr txBox="1"/>
          <p:nvPr/>
        </p:nvSpPr>
        <p:spPr>
          <a:xfrm>
            <a:off x="891720" y="2728080"/>
            <a:ext cx="68695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objednávky od učitelů ( „nemožné či nejasné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6" name="TextShape 10"/>
          <p:cNvSpPr txBox="1"/>
          <p:nvPr/>
        </p:nvSpPr>
        <p:spPr>
          <a:xfrm>
            <a:off x="891720" y="3057480"/>
            <a:ext cx="19652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objednávky“)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7" name="TextShape 11"/>
          <p:cNvSpPr txBox="1"/>
          <p:nvPr/>
        </p:nvSpPr>
        <p:spPr>
          <a:xfrm>
            <a:off x="548640" y="346896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8" name="TextShape 12"/>
          <p:cNvSpPr txBox="1"/>
          <p:nvPr/>
        </p:nvSpPr>
        <p:spPr>
          <a:xfrm>
            <a:off x="986040" y="3468960"/>
            <a:ext cx="757800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rozdílné pohledy na dítě a práci s ním (psycholog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19" name="TextShape 13"/>
          <p:cNvSpPr txBox="1"/>
          <p:nvPr/>
        </p:nvSpPr>
        <p:spPr>
          <a:xfrm>
            <a:off x="891720" y="3798000"/>
            <a:ext cx="66056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řadu věcí tají, je obráncem dítěte, narušuje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0" name="TextShape 14"/>
          <p:cNvSpPr txBox="1"/>
          <p:nvPr/>
        </p:nvSpPr>
        <p:spPr>
          <a:xfrm>
            <a:off x="891720" y="4127400"/>
            <a:ext cx="58420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učitelovo „škatulkování“ dětí, odhaluje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1" name="TextShape 15"/>
          <p:cNvSpPr txBox="1"/>
          <p:nvPr/>
        </p:nvSpPr>
        <p:spPr>
          <a:xfrm>
            <a:off x="891720" y="4456800"/>
            <a:ext cx="681444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pseudopsychologické zásahy učitelů apod.).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2" name="TextShape 16"/>
          <p:cNvSpPr txBox="1"/>
          <p:nvPr/>
        </p:nvSpPr>
        <p:spPr>
          <a:xfrm>
            <a:off x="548640" y="4868280"/>
            <a:ext cx="34272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3" name="TextShape 17"/>
          <p:cNvSpPr txBox="1"/>
          <p:nvPr/>
        </p:nvSpPr>
        <p:spPr>
          <a:xfrm>
            <a:off x="891720" y="4868280"/>
            <a:ext cx="670320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(ne)poskytování určitých informací o žácích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4" name="TextShape 18"/>
          <p:cNvSpPr txBox="1"/>
          <p:nvPr/>
        </p:nvSpPr>
        <p:spPr>
          <a:xfrm>
            <a:off x="891720" y="5197680"/>
            <a:ext cx="65278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učitelům a vedení školy („Tak k čemu toho </a:t>
            </a:r>
            <a:endParaRPr lang="en-US" sz="2700" b="0" strike="noStrike" spc="-1">
              <a:latin typeface="Times New Roman"/>
            </a:endParaRPr>
          </a:p>
        </p:txBody>
      </p:sp>
      <p:sp>
        <p:nvSpPr>
          <p:cNvPr id="325" name="TextShape 19"/>
          <p:cNvSpPr txBox="1"/>
          <p:nvPr/>
        </p:nvSpPr>
        <p:spPr>
          <a:xfrm>
            <a:off x="891720" y="5527080"/>
            <a:ext cx="6965280" cy="384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700" b="0" strike="noStrike" spc="-1">
                <a:solidFill>
                  <a:srgbClr val="000000"/>
                </a:solidFill>
                <a:latin typeface="Arial"/>
              </a:rPr>
              <a:t>psychologa máme, když se nic nedozvíme?“ )</a:t>
            </a:r>
            <a:endParaRPr lang="en-US" sz="27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7" name="TextShape 2"/>
          <p:cNvSpPr txBox="1"/>
          <p:nvPr/>
        </p:nvSpPr>
        <p:spPr>
          <a:xfrm>
            <a:off x="1253520" y="357840"/>
            <a:ext cx="7288560" cy="56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000" b="0" strike="noStrike" spc="-1" dirty="0">
                <a:solidFill>
                  <a:srgbClr val="000000"/>
                </a:solidFill>
                <a:latin typeface="Arial"/>
              </a:rPr>
              <a:t>Co </a:t>
            </a:r>
            <a:r>
              <a:rPr lang="en-US" sz="4000" b="0" strike="noStrike" spc="-1" dirty="0" err="1">
                <a:solidFill>
                  <a:srgbClr val="000000"/>
                </a:solidFill>
                <a:latin typeface="Arial"/>
              </a:rPr>
              <a:t>sytí</a:t>
            </a:r>
            <a:r>
              <a:rPr lang="en-US" sz="4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4000" b="0" strike="noStrike" spc="-1" dirty="0" err="1">
                <a:solidFill>
                  <a:srgbClr val="000000"/>
                </a:solidFill>
                <a:latin typeface="Arial"/>
              </a:rPr>
              <a:t>problém</a:t>
            </a:r>
            <a:r>
              <a:rPr lang="en-US" sz="4000" b="0" strike="noStrike" spc="-1" dirty="0">
                <a:solidFill>
                  <a:srgbClr val="000000"/>
                </a:solidFill>
                <a:latin typeface="Arial"/>
              </a:rPr>
              <a:t> s „</a:t>
            </a:r>
            <a:r>
              <a:rPr lang="en-US" sz="4000" b="0" strike="noStrike" spc="-1" dirty="0" err="1">
                <a:solidFill>
                  <a:srgbClr val="000000"/>
                </a:solidFill>
                <a:latin typeface="Arial"/>
              </a:rPr>
              <a:t>identitou</a:t>
            </a:r>
            <a:r>
              <a:rPr lang="en-US" sz="4000" b="0" strike="noStrike" spc="-1" dirty="0">
                <a:solidFill>
                  <a:srgbClr val="000000"/>
                </a:solidFill>
                <a:latin typeface="Arial"/>
              </a:rPr>
              <a:t>“?</a:t>
            </a:r>
            <a:endParaRPr lang="en-US" sz="4000" b="0" strike="noStrike" spc="-1" dirty="0">
              <a:latin typeface="Times New Roman"/>
            </a:endParaRPr>
          </a:p>
        </p:txBody>
      </p:sp>
      <p:sp>
        <p:nvSpPr>
          <p:cNvPr id="328" name="TextShape 3"/>
          <p:cNvSpPr txBox="1"/>
          <p:nvPr/>
        </p:nvSpPr>
        <p:spPr>
          <a:xfrm>
            <a:off x="548640" y="11322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29" name="TextShape 4"/>
          <p:cNvSpPr txBox="1"/>
          <p:nvPr/>
        </p:nvSpPr>
        <p:spPr>
          <a:xfrm>
            <a:off x="891720" y="1132200"/>
            <a:ext cx="7686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Po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dlouhou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dobu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chyběla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již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pracujícím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školním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psychologům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legislativa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30" name="TextShape 5"/>
          <p:cNvSpPr txBox="1"/>
          <p:nvPr/>
        </p:nvSpPr>
        <p:spPr>
          <a:xfrm>
            <a:off x="548640" y="14068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1" name="TextShape 6"/>
          <p:cNvSpPr txBox="1"/>
          <p:nvPr/>
        </p:nvSpPr>
        <p:spPr>
          <a:xfrm>
            <a:off x="891720" y="1406880"/>
            <a:ext cx="7814958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Absence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povědomí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pedagogické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rodičovské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veřejnosti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roli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psychologa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32" name="TextShape 7"/>
          <p:cNvSpPr txBox="1"/>
          <p:nvPr/>
        </p:nvSpPr>
        <p:spPr>
          <a:xfrm>
            <a:off x="548640" y="16812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3" name="TextShape 8"/>
          <p:cNvSpPr txBox="1"/>
          <p:nvPr/>
        </p:nvSpPr>
        <p:spPr>
          <a:xfrm>
            <a:off x="891720" y="1681200"/>
            <a:ext cx="72442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Začínající školní psychologové mají nejasné představy o své práci, bez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4" name="TextShape 9"/>
          <p:cNvSpPr txBox="1"/>
          <p:nvPr/>
        </p:nvSpPr>
        <p:spPr>
          <a:xfrm>
            <a:off x="891720" y="1900080"/>
            <a:ext cx="42847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silné podpory v pregraduálním vzdělávání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5" name="TextShape 10"/>
          <p:cNvSpPr txBox="1"/>
          <p:nvPr/>
        </p:nvSpPr>
        <p:spPr>
          <a:xfrm>
            <a:off x="548640" y="217512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6" name="TextShape 11"/>
          <p:cNvSpPr txBox="1"/>
          <p:nvPr/>
        </p:nvSpPr>
        <p:spPr>
          <a:xfrm>
            <a:off x="891719" y="2175120"/>
            <a:ext cx="4515167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Široký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záběr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působení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psychologa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37" name="TextShape 12"/>
          <p:cNvSpPr txBox="1"/>
          <p:nvPr/>
        </p:nvSpPr>
        <p:spPr>
          <a:xfrm>
            <a:off x="548640" y="24494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38" name="TextShape 13"/>
          <p:cNvSpPr txBox="1"/>
          <p:nvPr/>
        </p:nvSpPr>
        <p:spPr>
          <a:xfrm>
            <a:off x="891720" y="2449440"/>
            <a:ext cx="8093254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Podobnost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práce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s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prací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poradenského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psychologa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odlišit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se, ale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pracovat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39" name="TextShape 14"/>
          <p:cNvSpPr txBox="1"/>
          <p:nvPr/>
        </p:nvSpPr>
        <p:spPr>
          <a:xfrm>
            <a:off x="891720" y="2669040"/>
            <a:ext cx="1026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podobně)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0" name="TextShape 15"/>
          <p:cNvSpPr txBox="1"/>
          <p:nvPr/>
        </p:nvSpPr>
        <p:spPr>
          <a:xfrm>
            <a:off x="548640" y="294336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1" name="TextShape 16"/>
          <p:cNvSpPr txBox="1"/>
          <p:nvPr/>
        </p:nvSpPr>
        <p:spPr>
          <a:xfrm>
            <a:off x="891720" y="2943360"/>
            <a:ext cx="7463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ŠP „je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pánem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svého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času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“,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sám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si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vytváří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svou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cestu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stanovuje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priority. </a:t>
            </a:r>
            <a:endParaRPr lang="en-US" sz="1800" b="0" strike="noStrike" spc="-1" dirty="0">
              <a:latin typeface="Times New Roman"/>
            </a:endParaRPr>
          </a:p>
        </p:txBody>
      </p:sp>
      <p:sp>
        <p:nvSpPr>
          <p:cNvPr id="342" name="TextShape 17"/>
          <p:cNvSpPr txBox="1"/>
          <p:nvPr/>
        </p:nvSpPr>
        <p:spPr>
          <a:xfrm>
            <a:off x="891720" y="3162240"/>
            <a:ext cx="62431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Může se také stát, že objednávky ze strany školy nepřicházejí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3" name="TextShape 18"/>
          <p:cNvSpPr txBox="1"/>
          <p:nvPr/>
        </p:nvSpPr>
        <p:spPr>
          <a:xfrm>
            <a:off x="548640" y="34372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4" name="TextShape 19"/>
          <p:cNvSpPr txBox="1"/>
          <p:nvPr/>
        </p:nvSpPr>
        <p:spPr>
          <a:xfrm>
            <a:off x="891720" y="3437280"/>
            <a:ext cx="6861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Školní psycholog je tedy relativně nezávislý, ale  je závislý na svém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5" name="TextShape 20"/>
          <p:cNvSpPr txBox="1"/>
          <p:nvPr/>
        </p:nvSpPr>
        <p:spPr>
          <a:xfrm>
            <a:off x="891720" y="3656880"/>
            <a:ext cx="164952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zaměstnavateli.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6" name="TextShape 21"/>
          <p:cNvSpPr txBox="1"/>
          <p:nvPr/>
        </p:nvSpPr>
        <p:spPr>
          <a:xfrm>
            <a:off x="548640" y="39312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7" name="TextShape 22"/>
          <p:cNvSpPr txBox="1"/>
          <p:nvPr/>
        </p:nvSpPr>
        <p:spPr>
          <a:xfrm>
            <a:off x="891720" y="3931200"/>
            <a:ext cx="73677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Nesnadné je hodnocení (efektivity) činnosti psychologa ze strany vedení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8" name="TextShape 23"/>
          <p:cNvSpPr txBox="1"/>
          <p:nvPr/>
        </p:nvSpPr>
        <p:spPr>
          <a:xfrm>
            <a:off x="891720" y="4150440"/>
            <a:ext cx="8128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školy …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49" name="TextShape 24"/>
          <p:cNvSpPr txBox="1"/>
          <p:nvPr/>
        </p:nvSpPr>
        <p:spPr>
          <a:xfrm>
            <a:off x="548640" y="4424400"/>
            <a:ext cx="2286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0" name="TextShape 25"/>
          <p:cNvSpPr txBox="1"/>
          <p:nvPr/>
        </p:nvSpPr>
        <p:spPr>
          <a:xfrm>
            <a:off x="891720" y="4424400"/>
            <a:ext cx="678708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Setkává se s nedůvěrou učitelů, řidčeji i žáků a rodičů, někdy musí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1" name="TextShape 26"/>
          <p:cNvSpPr txBox="1"/>
          <p:nvPr/>
        </p:nvSpPr>
        <p:spPr>
          <a:xfrm>
            <a:off x="891720" y="4644720"/>
            <a:ext cx="60116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překonávat i odpor - není pro psychologickou práci typické.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2" name="TextShape 27"/>
          <p:cNvSpPr txBox="1"/>
          <p:nvPr/>
        </p:nvSpPr>
        <p:spPr>
          <a:xfrm>
            <a:off x="548640" y="491904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3" name="TextShape 28"/>
          <p:cNvSpPr txBox="1"/>
          <p:nvPr/>
        </p:nvSpPr>
        <p:spPr>
          <a:xfrm>
            <a:off x="891720" y="4919040"/>
            <a:ext cx="74318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Nemůže dávat závazná doporučení (např. integrace žáků, odklady školní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4" name="TextShape 29"/>
          <p:cNvSpPr txBox="1"/>
          <p:nvPr/>
        </p:nvSpPr>
        <p:spPr>
          <a:xfrm>
            <a:off x="891720" y="5138280"/>
            <a:ext cx="2694318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docházky apod.)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5" name="TextShape 30"/>
          <p:cNvSpPr txBox="1"/>
          <p:nvPr/>
        </p:nvSpPr>
        <p:spPr>
          <a:xfrm>
            <a:off x="548640" y="541260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6" name="TextShape 31"/>
          <p:cNvSpPr txBox="1"/>
          <p:nvPr/>
        </p:nvSpPr>
        <p:spPr>
          <a:xfrm>
            <a:off x="891720" y="5412600"/>
            <a:ext cx="76863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Je pracovníkem „jiné profese“ v relativně homogenním týmu učitelů. Dilema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7" name="TextShape 32"/>
          <p:cNvSpPr txBox="1"/>
          <p:nvPr/>
        </p:nvSpPr>
        <p:spPr>
          <a:xfrm>
            <a:off x="891719" y="5631840"/>
            <a:ext cx="6550701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blízkost – odstup k učitelům. Chybí kolegiální podpora.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8" name="TextShape 33"/>
          <p:cNvSpPr txBox="1"/>
          <p:nvPr/>
        </p:nvSpPr>
        <p:spPr>
          <a:xfrm>
            <a:off x="548640" y="5906880"/>
            <a:ext cx="22824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59" name="TextShape 34"/>
          <p:cNvSpPr txBox="1"/>
          <p:nvPr/>
        </p:nvSpPr>
        <p:spPr>
          <a:xfrm>
            <a:off x="891720" y="5906880"/>
            <a:ext cx="691200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Prozatím slabá prestiž disciplíny školní psychologie, velmi omezené 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360" name="TextShape 35"/>
          <p:cNvSpPr txBox="1"/>
          <p:nvPr/>
        </p:nvSpPr>
        <p:spPr>
          <a:xfrm>
            <a:off x="891720" y="6126480"/>
            <a:ext cx="2626560" cy="256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možnosti kariérního růstu.</a:t>
            </a:r>
            <a:endParaRPr lang="en-US" sz="1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62" name="TextShape 2"/>
          <p:cNvSpPr txBox="1"/>
          <p:nvPr/>
        </p:nvSpPr>
        <p:spPr>
          <a:xfrm>
            <a:off x="1076760" y="297720"/>
            <a:ext cx="70902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Vědecko-výzkumné, publikační a vzdělávací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63" name="TextShape 3"/>
          <p:cNvSpPr txBox="1"/>
          <p:nvPr/>
        </p:nvSpPr>
        <p:spPr>
          <a:xfrm>
            <a:off x="4027680" y="725040"/>
            <a:ext cx="109044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aktivity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64" name="TextShape 4"/>
          <p:cNvSpPr txBox="1"/>
          <p:nvPr/>
        </p:nvSpPr>
        <p:spPr>
          <a:xfrm>
            <a:off x="548640" y="1366920"/>
            <a:ext cx="380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65" name="TextShape 5"/>
          <p:cNvSpPr txBox="1"/>
          <p:nvPr/>
        </p:nvSpPr>
        <p:spPr>
          <a:xfrm>
            <a:off x="891720" y="1366920"/>
            <a:ext cx="72824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Semináře: Novinky v pedagogické a školní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66" name="TextShape 6"/>
          <p:cNvSpPr txBox="1"/>
          <p:nvPr/>
        </p:nvSpPr>
        <p:spPr>
          <a:xfrm>
            <a:off x="891720" y="1779120"/>
            <a:ext cx="18874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psychologii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67" name="TextShape 7"/>
          <p:cNvSpPr txBox="1"/>
          <p:nvPr/>
        </p:nvSpPr>
        <p:spPr>
          <a:xfrm>
            <a:off x="548640" y="228204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68" name="TextShape 8"/>
          <p:cNvSpPr txBox="1"/>
          <p:nvPr/>
        </p:nvSpPr>
        <p:spPr>
          <a:xfrm>
            <a:off x="891720" y="2282040"/>
            <a:ext cx="73846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Texty v časopisech, metodiky pro práci ŠP,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69" name="TextShape 9"/>
          <p:cNvSpPr txBox="1"/>
          <p:nvPr/>
        </p:nvSpPr>
        <p:spPr>
          <a:xfrm>
            <a:off x="151075" y="2693880"/>
            <a:ext cx="8770287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dílčí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výzkumy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časopis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Škol</a:t>
            </a:r>
            <a:r>
              <a:rPr lang="cs-CZ" sz="3000" b="0" strike="noStrike" spc="-1" dirty="0">
                <a:solidFill>
                  <a:srgbClr val="000000"/>
                </a:solidFill>
                <a:latin typeface="Arial"/>
              </a:rPr>
              <a:t>ní psycholog - online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000" b="0" strike="noStrike" spc="-1" dirty="0">
              <a:latin typeface="Times New Roman"/>
            </a:endParaRPr>
          </a:p>
        </p:txBody>
      </p:sp>
      <p:sp>
        <p:nvSpPr>
          <p:cNvPr id="370" name="TextShape 10"/>
          <p:cNvSpPr txBox="1"/>
          <p:nvPr/>
        </p:nvSpPr>
        <p:spPr>
          <a:xfrm>
            <a:off x="891720" y="3105360"/>
            <a:ext cx="68191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Pedagogicko-psychologické poradenství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1" name="TextShape 11"/>
          <p:cNvSpPr txBox="1"/>
          <p:nvPr/>
        </p:nvSpPr>
        <p:spPr>
          <a:xfrm>
            <a:off x="548640" y="3607920"/>
            <a:ext cx="380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3" name="TextShape 13"/>
          <p:cNvSpPr txBox="1"/>
          <p:nvPr/>
        </p:nvSpPr>
        <p:spPr>
          <a:xfrm>
            <a:off x="548640" y="411120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4" name="TextShape 14"/>
          <p:cNvSpPr txBox="1"/>
          <p:nvPr/>
        </p:nvSpPr>
        <p:spPr>
          <a:xfrm>
            <a:off x="891720" y="4111200"/>
            <a:ext cx="25808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Přípravy metod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5" name="TextShape 15"/>
          <p:cNvSpPr txBox="1"/>
          <p:nvPr/>
        </p:nvSpPr>
        <p:spPr>
          <a:xfrm>
            <a:off x="548640" y="461448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6" name="TextShape 16"/>
          <p:cNvSpPr txBox="1"/>
          <p:nvPr/>
        </p:nvSpPr>
        <p:spPr>
          <a:xfrm>
            <a:off x="891720" y="4614480"/>
            <a:ext cx="59900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Vzdělání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vzdělávání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ŠP: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studium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000" b="0" strike="noStrike" spc="-1" dirty="0">
              <a:latin typeface="Times New Roman"/>
            </a:endParaRPr>
          </a:p>
        </p:txBody>
      </p:sp>
      <p:sp>
        <p:nvSpPr>
          <p:cNvPr id="377" name="TextShape 17"/>
          <p:cNvSpPr txBox="1"/>
          <p:nvPr/>
        </p:nvSpPr>
        <p:spPr>
          <a:xfrm>
            <a:off x="891720" y="5025600"/>
            <a:ext cx="73249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psychologie, specializační kurzy na VŠ pro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378" name="TextShape 18"/>
          <p:cNvSpPr txBox="1"/>
          <p:nvPr/>
        </p:nvSpPr>
        <p:spPr>
          <a:xfrm>
            <a:off x="891720" y="5437440"/>
            <a:ext cx="6689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psychology, supervize, další vzdělávání</a:t>
            </a:r>
            <a:endParaRPr lang="en-US" sz="3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1" name="TextShape 2"/>
          <p:cNvSpPr txBox="1"/>
          <p:nvPr/>
        </p:nvSpPr>
        <p:spPr>
          <a:xfrm>
            <a:off x="563040" y="549000"/>
            <a:ext cx="802764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Historie školní psychologie v ČR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42" name="TextShape 3"/>
          <p:cNvSpPr txBox="1"/>
          <p:nvPr/>
        </p:nvSpPr>
        <p:spPr>
          <a:xfrm>
            <a:off x="548640" y="159264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3" name="TextShape 4"/>
          <p:cNvSpPr txBox="1"/>
          <p:nvPr/>
        </p:nvSpPr>
        <p:spPr>
          <a:xfrm>
            <a:off x="891720" y="1592640"/>
            <a:ext cx="69001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Kořeny české školní psychologie - v I. Republice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4" name="TextShape 5"/>
          <p:cNvSpPr txBox="1"/>
          <p:nvPr/>
        </p:nvSpPr>
        <p:spPr>
          <a:xfrm>
            <a:off x="891720" y="1897560"/>
            <a:ext cx="432576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(Ohera, 1936; Stejskal, 1930).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5" name="TextShape 6"/>
          <p:cNvSpPr txBox="1"/>
          <p:nvPr/>
        </p:nvSpPr>
        <p:spPr>
          <a:xfrm>
            <a:off x="548640" y="227844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6" name="TextShape 7"/>
          <p:cNvSpPr txBox="1"/>
          <p:nvPr/>
        </p:nvSpPr>
        <p:spPr>
          <a:xfrm>
            <a:off x="891720" y="2278440"/>
            <a:ext cx="67795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Rozvoj podobných snah byl po 2. světové válce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7" name="TextShape 8"/>
          <p:cNvSpPr txBox="1"/>
          <p:nvPr/>
        </p:nvSpPr>
        <p:spPr>
          <a:xfrm>
            <a:off x="891720" y="2583000"/>
            <a:ext cx="73753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zastaven, školní poradenství mimo školy (Výchovné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8" name="TextShape 9"/>
          <p:cNvSpPr txBox="1"/>
          <p:nvPr/>
        </p:nvSpPr>
        <p:spPr>
          <a:xfrm>
            <a:off x="891720" y="2888640"/>
            <a:ext cx="17809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kliniky, PPP)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49" name="TextShape 10"/>
          <p:cNvSpPr txBox="1"/>
          <p:nvPr/>
        </p:nvSpPr>
        <p:spPr>
          <a:xfrm>
            <a:off x="548640" y="326952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0" name="TextShape 11"/>
          <p:cNvSpPr txBox="1"/>
          <p:nvPr/>
        </p:nvSpPr>
        <p:spPr>
          <a:xfrm>
            <a:off x="891720" y="3269520"/>
            <a:ext cx="758736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Zdroje ze Slovenska: 70. leta - O. Blaškovič, L. Ďurič,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1" name="TextShape 12"/>
          <p:cNvSpPr txBox="1"/>
          <p:nvPr/>
        </p:nvSpPr>
        <p:spPr>
          <a:xfrm>
            <a:off x="891720" y="3574440"/>
            <a:ext cx="65995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J. Hvozdík, M. Jurčo a jiní. Po roce 1975 vývoj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2" name="TextShape 13"/>
          <p:cNvSpPr txBox="1"/>
          <p:nvPr/>
        </p:nvSpPr>
        <p:spPr>
          <a:xfrm>
            <a:off x="891720" y="3879000"/>
            <a:ext cx="136008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zastaven.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3" name="TextShape 14"/>
          <p:cNvSpPr txBox="1"/>
          <p:nvPr/>
        </p:nvSpPr>
        <p:spPr>
          <a:xfrm>
            <a:off x="548640" y="426060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4" name="TextShape 15"/>
          <p:cNvSpPr txBox="1"/>
          <p:nvPr/>
        </p:nvSpPr>
        <p:spPr>
          <a:xfrm>
            <a:off x="891720" y="4260600"/>
            <a:ext cx="65858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Po roce 1989 staví  česká ŠP na zahraničních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5" name="TextShape 16"/>
          <p:cNvSpPr txBox="1"/>
          <p:nvPr/>
        </p:nvSpPr>
        <p:spPr>
          <a:xfrm>
            <a:off x="891720" y="4565160"/>
            <a:ext cx="60206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zdrojích, odvíjí se od školního poradenství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6" name="TextShape 17"/>
          <p:cNvSpPr txBox="1"/>
          <p:nvPr/>
        </p:nvSpPr>
        <p:spPr>
          <a:xfrm>
            <a:off x="891720" y="4870080"/>
            <a:ext cx="36691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realizovaného mimo školu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7" name="TextShape 18"/>
          <p:cNvSpPr txBox="1"/>
          <p:nvPr/>
        </p:nvSpPr>
        <p:spPr>
          <a:xfrm>
            <a:off x="548640" y="5250960"/>
            <a:ext cx="316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8" name="TextShape 19"/>
          <p:cNvSpPr txBox="1"/>
          <p:nvPr/>
        </p:nvSpPr>
        <p:spPr>
          <a:xfrm>
            <a:off x="891720" y="5250960"/>
            <a:ext cx="74304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V roce 1990: Asociace školní psychologie ČSFR, po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59" name="TextShape 20"/>
          <p:cNvSpPr txBox="1"/>
          <p:nvPr/>
        </p:nvSpPr>
        <p:spPr>
          <a:xfrm>
            <a:off x="891720" y="5556240"/>
            <a:ext cx="589716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odloučení asociací další těsná spolupráce</a:t>
            </a:r>
            <a:endParaRPr lang="en-US" sz="25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0" name="TextShape 2"/>
          <p:cNvSpPr txBox="1"/>
          <p:nvPr/>
        </p:nvSpPr>
        <p:spPr>
          <a:xfrm>
            <a:off x="3825000" y="366480"/>
            <a:ext cx="149580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Výzvy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381" name="TextShape 3"/>
          <p:cNvSpPr txBox="1"/>
          <p:nvPr/>
        </p:nvSpPr>
        <p:spPr>
          <a:xfrm>
            <a:off x="548640" y="96624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2" name="TextShape 4"/>
          <p:cNvSpPr txBox="1"/>
          <p:nvPr/>
        </p:nvSpPr>
        <p:spPr>
          <a:xfrm>
            <a:off x="891720" y="966240"/>
            <a:ext cx="651276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Poptávka po ŠP stoupá – problémy škol,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3" name="TextShape 5"/>
          <p:cNvSpPr txBox="1"/>
          <p:nvPr/>
        </p:nvSpPr>
        <p:spPr>
          <a:xfrm>
            <a:off x="891720" y="1307880"/>
            <a:ext cx="737064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inkluzivní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vzdělávání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dnes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zhruba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každá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10. </a:t>
            </a:r>
            <a:endParaRPr lang="en-US" sz="2800" b="0" strike="noStrike" spc="-1" dirty="0">
              <a:latin typeface="Times New Roman"/>
            </a:endParaRPr>
          </a:p>
        </p:txBody>
      </p:sp>
      <p:sp>
        <p:nvSpPr>
          <p:cNvPr id="384" name="TextShape 6"/>
          <p:cNvSpPr txBox="1"/>
          <p:nvPr/>
        </p:nvSpPr>
        <p:spPr>
          <a:xfrm>
            <a:off x="891720" y="1648800"/>
            <a:ext cx="689364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škola má školního psychologa (různé délky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5" name="TextShape 7"/>
          <p:cNvSpPr txBox="1"/>
          <p:nvPr/>
        </p:nvSpPr>
        <p:spPr>
          <a:xfrm>
            <a:off x="891720" y="1990800"/>
            <a:ext cx="524952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úvazků, různé formy financování)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6" name="TextShape 8"/>
          <p:cNvSpPr txBox="1"/>
          <p:nvPr/>
        </p:nvSpPr>
        <p:spPr>
          <a:xfrm>
            <a:off x="548640" y="241740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7" name="TextShape 9"/>
          <p:cNvSpPr txBox="1"/>
          <p:nvPr/>
        </p:nvSpPr>
        <p:spPr>
          <a:xfrm>
            <a:off x="891720" y="2417400"/>
            <a:ext cx="711036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Objem práce školních psychologů přesahuje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88" name="TextShape 10"/>
          <p:cNvSpPr txBox="1"/>
          <p:nvPr/>
        </p:nvSpPr>
        <p:spPr>
          <a:xfrm>
            <a:off x="891720" y="2758680"/>
            <a:ext cx="71514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možnosti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působení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na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půl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pracovního</a:t>
            </a: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000000"/>
                </a:solidFill>
                <a:latin typeface="Arial"/>
              </a:rPr>
              <a:t>úvazku</a:t>
            </a:r>
            <a:endParaRPr lang="en-US" sz="2800" b="0" strike="noStrike" spc="-1" dirty="0">
              <a:latin typeface="Times New Roman"/>
            </a:endParaRPr>
          </a:p>
        </p:txBody>
      </p:sp>
      <p:sp>
        <p:nvSpPr>
          <p:cNvPr id="389" name="TextShape 11"/>
          <p:cNvSpPr txBox="1"/>
          <p:nvPr/>
        </p:nvSpPr>
        <p:spPr>
          <a:xfrm>
            <a:off x="548640" y="318600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0" name="TextShape 12"/>
          <p:cNvSpPr txBox="1"/>
          <p:nvPr/>
        </p:nvSpPr>
        <p:spPr>
          <a:xfrm>
            <a:off x="891720" y="3186000"/>
            <a:ext cx="63954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Budoucnost ŠP – běžný standard školy?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1" name="TextShape 13"/>
          <p:cNvSpPr txBox="1"/>
          <p:nvPr/>
        </p:nvSpPr>
        <p:spPr>
          <a:xfrm>
            <a:off x="548640" y="361260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2" name="TextShape 14"/>
          <p:cNvSpPr txBox="1"/>
          <p:nvPr/>
        </p:nvSpPr>
        <p:spPr>
          <a:xfrm>
            <a:off x="891720" y="3612600"/>
            <a:ext cx="667584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Obor nepřitahuje zkušené psychology (do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3" name="TextShape 15"/>
          <p:cNvSpPr txBox="1"/>
          <p:nvPr/>
        </p:nvSpPr>
        <p:spPr>
          <a:xfrm>
            <a:off x="891720" y="3954240"/>
            <a:ext cx="62812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vztahově nečitelného prostředí vstupují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4" name="TextShape 16"/>
          <p:cNvSpPr txBox="1"/>
          <p:nvPr/>
        </p:nvSpPr>
        <p:spPr>
          <a:xfrm>
            <a:off x="891720" y="4295160"/>
            <a:ext cx="17244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absolventi)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5" name="TextShape 17"/>
          <p:cNvSpPr txBox="1"/>
          <p:nvPr/>
        </p:nvSpPr>
        <p:spPr>
          <a:xfrm>
            <a:off x="548640" y="472248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6" name="TextShape 18"/>
          <p:cNvSpPr txBox="1"/>
          <p:nvPr/>
        </p:nvSpPr>
        <p:spPr>
          <a:xfrm>
            <a:off x="891720" y="4722480"/>
            <a:ext cx="241488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Chybí výzkumy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7" name="TextShape 19"/>
          <p:cNvSpPr txBox="1"/>
          <p:nvPr/>
        </p:nvSpPr>
        <p:spPr>
          <a:xfrm>
            <a:off x="548640" y="5149080"/>
            <a:ext cx="35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8" name="TextShape 20"/>
          <p:cNvSpPr txBox="1"/>
          <p:nvPr/>
        </p:nvSpPr>
        <p:spPr>
          <a:xfrm>
            <a:off x="891720" y="5149080"/>
            <a:ext cx="467460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Absence evaluačních kritérií -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399" name="TextShape 21"/>
          <p:cNvSpPr txBox="1"/>
          <p:nvPr/>
        </p:nvSpPr>
        <p:spPr>
          <a:xfrm>
            <a:off x="5758560" y="5149080"/>
            <a:ext cx="241776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blok pro rozvoj </a:t>
            </a:r>
            <a:endParaRPr lang="en-US" sz="2800" b="0" strike="noStrike" spc="-1">
              <a:latin typeface="Times New Roman"/>
            </a:endParaRPr>
          </a:p>
        </p:txBody>
      </p:sp>
      <p:sp>
        <p:nvSpPr>
          <p:cNvPr id="400" name="TextShape 22"/>
          <p:cNvSpPr txBox="1"/>
          <p:nvPr/>
        </p:nvSpPr>
        <p:spPr>
          <a:xfrm>
            <a:off x="891720" y="5490360"/>
            <a:ext cx="2100960" cy="3967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profesionality</a:t>
            </a:r>
            <a:endParaRPr lang="en-US" sz="28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" name="TextShape 2"/>
          <p:cNvSpPr txBox="1"/>
          <p:nvPr/>
        </p:nvSpPr>
        <p:spPr>
          <a:xfrm>
            <a:off x="887760" y="329040"/>
            <a:ext cx="749880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Poptávka po školní psychologii v 90. 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62" name="TextShape 3"/>
          <p:cNvSpPr txBox="1"/>
          <p:nvPr/>
        </p:nvSpPr>
        <p:spPr>
          <a:xfrm>
            <a:off x="3962160" y="877680"/>
            <a:ext cx="134784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letech 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63" name="TextShape 4"/>
          <p:cNvSpPr txBox="1"/>
          <p:nvPr/>
        </p:nvSpPr>
        <p:spPr>
          <a:xfrm>
            <a:off x="548640" y="16020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4" name="TextShape 5"/>
          <p:cNvSpPr txBox="1"/>
          <p:nvPr/>
        </p:nvSpPr>
        <p:spPr>
          <a:xfrm>
            <a:off x="891720" y="1602000"/>
            <a:ext cx="33138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Školy vyjadřovaly potřebu ŠP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5" name="TextShape 6"/>
          <p:cNvSpPr txBox="1"/>
          <p:nvPr/>
        </p:nvSpPr>
        <p:spPr>
          <a:xfrm>
            <a:off x="548640" y="19069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6" name="TextShape 7"/>
          <p:cNvSpPr txBox="1"/>
          <p:nvPr/>
        </p:nvSpPr>
        <p:spPr>
          <a:xfrm>
            <a:off x="891720" y="1906920"/>
            <a:ext cx="5990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„živelné“ zaměstnávání školních psychologů (z PPP,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7" name="TextShape 8"/>
          <p:cNvSpPr txBox="1"/>
          <p:nvPr/>
        </p:nvSpPr>
        <p:spPr>
          <a:xfrm>
            <a:off x="891720" y="2150640"/>
            <a:ext cx="46213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nepsychologové ve funkci psychologa…)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8" name="TextShape 9"/>
          <p:cNvSpPr txBox="1"/>
          <p:nvPr/>
        </p:nvSpPr>
        <p:spPr>
          <a:xfrm>
            <a:off x="548640" y="24555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69" name="TextShape 10"/>
          <p:cNvSpPr txBox="1"/>
          <p:nvPr/>
        </p:nvSpPr>
        <p:spPr>
          <a:xfrm>
            <a:off x="891720" y="2455560"/>
            <a:ext cx="4703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Přenesení klasického poradenství do škol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0" name="TextShape 11"/>
          <p:cNvSpPr txBox="1"/>
          <p:nvPr/>
        </p:nvSpPr>
        <p:spPr>
          <a:xfrm>
            <a:off x="548640" y="276012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1" name="TextShape 12"/>
          <p:cNvSpPr txBox="1"/>
          <p:nvPr/>
        </p:nvSpPr>
        <p:spPr>
          <a:xfrm>
            <a:off x="891720" y="2760120"/>
            <a:ext cx="75200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Požadavky na legislativní zakotvení sílily v polovině devadesátých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2" name="TextShape 13"/>
          <p:cNvSpPr txBox="1"/>
          <p:nvPr/>
        </p:nvSpPr>
        <p:spPr>
          <a:xfrm>
            <a:off x="891720" y="3004560"/>
            <a:ext cx="1398256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let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3" name="TextShape 14"/>
          <p:cNvSpPr txBox="1"/>
          <p:nvPr/>
        </p:nvSpPr>
        <p:spPr>
          <a:xfrm>
            <a:off x="548640" y="33091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4" name="TextShape 15"/>
          <p:cNvSpPr txBox="1"/>
          <p:nvPr/>
        </p:nvSpPr>
        <p:spPr>
          <a:xfrm>
            <a:off x="891720" y="3309120"/>
            <a:ext cx="76726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2010" spc="-1" dirty="0" err="1">
                <a:solidFill>
                  <a:srgbClr val="000000"/>
                </a:solidFill>
                <a:latin typeface="Arial"/>
              </a:rPr>
              <a:t>Zmín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ky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v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médiích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v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Bílé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knize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požadavek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vyplynul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 v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souvislostí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s </a:t>
            </a:r>
            <a:endParaRPr lang="en-US" sz="2010" b="0" strike="noStrike" spc="-1" dirty="0">
              <a:latin typeface="Times New Roman"/>
            </a:endParaRPr>
          </a:p>
        </p:txBody>
      </p:sp>
      <p:sp>
        <p:nvSpPr>
          <p:cNvPr id="75" name="TextShape 16"/>
          <p:cNvSpPr txBox="1"/>
          <p:nvPr/>
        </p:nvSpPr>
        <p:spPr>
          <a:xfrm>
            <a:off x="891720" y="3553200"/>
            <a:ext cx="29041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měnící se podobou školy)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6" name="TextShape 17"/>
          <p:cNvSpPr txBox="1"/>
          <p:nvPr/>
        </p:nvSpPr>
        <p:spPr>
          <a:xfrm>
            <a:off x="548640" y="385776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7" name="TextShape 18"/>
          <p:cNvSpPr txBox="1"/>
          <p:nvPr/>
        </p:nvSpPr>
        <p:spPr>
          <a:xfrm>
            <a:off x="891720" y="3857760"/>
            <a:ext cx="77731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Sporadické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snahy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o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legitimizaci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školní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psychologie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na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lokální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10" b="0" strike="noStrike" spc="-1" dirty="0" err="1">
                <a:solidFill>
                  <a:srgbClr val="000000"/>
                </a:solidFill>
                <a:latin typeface="Arial"/>
              </a:rPr>
              <a:t>úrovni</a:t>
            </a:r>
            <a:r>
              <a:rPr lang="en-US" sz="201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2010" b="0" strike="noStrike" spc="-1" dirty="0">
              <a:latin typeface="Times New Roman"/>
            </a:endParaRPr>
          </a:p>
        </p:txBody>
      </p:sp>
      <p:sp>
        <p:nvSpPr>
          <p:cNvPr id="78" name="TextShape 19"/>
          <p:cNvSpPr txBox="1"/>
          <p:nvPr/>
        </p:nvSpPr>
        <p:spPr>
          <a:xfrm>
            <a:off x="891720" y="4102200"/>
            <a:ext cx="5691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(Metodický list 1998, Školský úřad v Brně – 6 škol)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79" name="TextShape 20"/>
          <p:cNvSpPr txBox="1"/>
          <p:nvPr/>
        </p:nvSpPr>
        <p:spPr>
          <a:xfrm>
            <a:off x="548640" y="44071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0" name="TextShape 21"/>
          <p:cNvSpPr txBox="1"/>
          <p:nvPr/>
        </p:nvSpPr>
        <p:spPr>
          <a:xfrm>
            <a:off x="891720" y="4407120"/>
            <a:ext cx="7760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Bez legislativní podpory v roce 1996 – cca 50 školních psychologů v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1" name="TextShape 22"/>
          <p:cNvSpPr txBox="1"/>
          <p:nvPr/>
        </p:nvSpPr>
        <p:spPr>
          <a:xfrm>
            <a:off x="891720" y="4650840"/>
            <a:ext cx="73814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celé ČR, v roce 2001 cca 120 školních psychologů (kvalifikovaný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2" name="TextShape 23"/>
          <p:cNvSpPr txBox="1"/>
          <p:nvPr/>
        </p:nvSpPr>
        <p:spPr>
          <a:xfrm>
            <a:off x="891720" y="4894560"/>
            <a:ext cx="79488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odhad)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3" name="TextShape 24"/>
          <p:cNvSpPr txBox="1"/>
          <p:nvPr/>
        </p:nvSpPr>
        <p:spPr>
          <a:xfrm>
            <a:off x="548640" y="519912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4" name="TextShape 25"/>
          <p:cNvSpPr txBox="1"/>
          <p:nvPr/>
        </p:nvSpPr>
        <p:spPr>
          <a:xfrm>
            <a:off x="891720" y="5199120"/>
            <a:ext cx="68709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„Maskování“ školních psychologů: učitelé – vyučovali nějaké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85" name="TextShape 26"/>
          <p:cNvSpPr txBox="1"/>
          <p:nvPr/>
        </p:nvSpPr>
        <p:spPr>
          <a:xfrm>
            <a:off x="891720" y="5443560"/>
            <a:ext cx="67446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disciplíny, vychovatelé, krácené úvazky, práce na dohody…</a:t>
            </a:r>
            <a:endParaRPr lang="en-US" sz="201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7" name="TextShape 2"/>
          <p:cNvSpPr txBox="1"/>
          <p:nvPr/>
        </p:nvSpPr>
        <p:spPr>
          <a:xfrm>
            <a:off x="2412000" y="549000"/>
            <a:ext cx="432288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Zlom v roce 2005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88" name="TextShape 3"/>
          <p:cNvSpPr txBox="1"/>
          <p:nvPr/>
        </p:nvSpPr>
        <p:spPr>
          <a:xfrm>
            <a:off x="548640" y="158040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89" name="TextShape 4"/>
          <p:cNvSpPr txBox="1"/>
          <p:nvPr/>
        </p:nvSpPr>
        <p:spPr>
          <a:xfrm>
            <a:off x="891720" y="1580400"/>
            <a:ext cx="58179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Vyhláška č. 72 Sb., o poskytování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0" name="TextShape 5"/>
          <p:cNvSpPr txBox="1"/>
          <p:nvPr/>
        </p:nvSpPr>
        <p:spPr>
          <a:xfrm>
            <a:off x="891720" y="1946520"/>
            <a:ext cx="76633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poradenských služeb ve školách a školských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1" name="TextShape 6"/>
          <p:cNvSpPr txBox="1"/>
          <p:nvPr/>
        </p:nvSpPr>
        <p:spPr>
          <a:xfrm>
            <a:off x="891720" y="2312280"/>
            <a:ext cx="75110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poradenských zařízeních, v §7 dává školám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2" name="TextShape 7"/>
          <p:cNvSpPr txBox="1"/>
          <p:nvPr/>
        </p:nvSpPr>
        <p:spPr>
          <a:xfrm>
            <a:off x="891720" y="2677680"/>
            <a:ext cx="76816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možnost zaměstnávat školního psychologa a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3" name="TextShape 8"/>
          <p:cNvSpPr txBox="1"/>
          <p:nvPr/>
        </p:nvSpPr>
        <p:spPr>
          <a:xfrm>
            <a:off x="891720" y="3043800"/>
            <a:ext cx="64155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školního speciálního pedagoga (dnes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4" name="TextShape 9"/>
          <p:cNvSpPr txBox="1"/>
          <p:nvPr/>
        </p:nvSpPr>
        <p:spPr>
          <a:xfrm>
            <a:off x="891720" y="3409560"/>
            <a:ext cx="171540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197/2016)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5" name="TextShape 10"/>
          <p:cNvSpPr txBox="1"/>
          <p:nvPr/>
        </p:nvSpPr>
        <p:spPr>
          <a:xfrm>
            <a:off x="548640" y="3866760"/>
            <a:ext cx="380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6" name="TextShape 11"/>
          <p:cNvSpPr txBox="1"/>
          <p:nvPr/>
        </p:nvSpPr>
        <p:spPr>
          <a:xfrm>
            <a:off x="891720" y="3866760"/>
            <a:ext cx="63496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„školní linie poradenství“ – Koncepce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7" name="TextShape 12"/>
          <p:cNvSpPr txBox="1"/>
          <p:nvPr/>
        </p:nvSpPr>
        <p:spPr>
          <a:xfrm>
            <a:off x="891720" y="4232880"/>
            <a:ext cx="78112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poradenských služeb poskytovaných ve škole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8" name="TextShape 13"/>
          <p:cNvSpPr txBox="1"/>
          <p:nvPr/>
        </p:nvSpPr>
        <p:spPr>
          <a:xfrm>
            <a:off x="891720" y="4598640"/>
            <a:ext cx="2792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(Věstník 7/2005)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99" name="TextShape 14"/>
          <p:cNvSpPr txBox="1"/>
          <p:nvPr/>
        </p:nvSpPr>
        <p:spPr>
          <a:xfrm>
            <a:off x="548640" y="5055840"/>
            <a:ext cx="38088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00" name="TextShape 15"/>
          <p:cNvSpPr txBox="1"/>
          <p:nvPr/>
        </p:nvSpPr>
        <p:spPr>
          <a:xfrm>
            <a:off x="891720" y="5055840"/>
            <a:ext cx="75949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Uvádí se: úvazek min. 0,5 pro školy nad 500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01" name="TextShape 16"/>
          <p:cNvSpPr txBox="1"/>
          <p:nvPr/>
        </p:nvSpPr>
        <p:spPr>
          <a:xfrm>
            <a:off x="891720" y="5421960"/>
            <a:ext cx="8053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žáků</a:t>
            </a:r>
            <a:endParaRPr lang="en-US" sz="30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3" name="TextShape 2"/>
          <p:cNvSpPr txBox="1"/>
          <p:nvPr/>
        </p:nvSpPr>
        <p:spPr>
          <a:xfrm>
            <a:off x="568800" y="603360"/>
            <a:ext cx="801072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Školní psychologie jako „nadstandard“?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104" name="TextShape 3"/>
          <p:cNvSpPr txBox="1"/>
          <p:nvPr/>
        </p:nvSpPr>
        <p:spPr>
          <a:xfrm>
            <a:off x="548640" y="167292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05" name="TextShape 4"/>
          <p:cNvSpPr txBox="1"/>
          <p:nvPr/>
        </p:nvSpPr>
        <p:spPr>
          <a:xfrm>
            <a:off x="891719" y="1672920"/>
            <a:ext cx="7003925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Legislativa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nárůst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3209" b="0" strike="noStrike" spc="-1" dirty="0">
                <a:solidFill>
                  <a:srgbClr val="000000"/>
                </a:solidFill>
                <a:latin typeface="Arial"/>
              </a:rPr>
              <a:t>příliš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neurychlila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06" name="TextShape 5"/>
          <p:cNvSpPr txBox="1"/>
          <p:nvPr/>
        </p:nvSpPr>
        <p:spPr>
          <a:xfrm>
            <a:off x="548640" y="225828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07" name="TextShape 6"/>
          <p:cNvSpPr txBox="1"/>
          <p:nvPr/>
        </p:nvSpPr>
        <p:spPr>
          <a:xfrm>
            <a:off x="891720" y="2258280"/>
            <a:ext cx="711648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Projekt VIP – K  (NUOV a IPPP – dnes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08" name="TextShape 7"/>
          <p:cNvSpPr txBox="1"/>
          <p:nvPr/>
        </p:nvSpPr>
        <p:spPr>
          <a:xfrm>
            <a:off x="891720" y="2746080"/>
            <a:ext cx="761616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cs-CZ" sz="3209" b="0" strike="noStrike" spc="-1" dirty="0">
                <a:solidFill>
                  <a:srgbClr val="000000"/>
                </a:solidFill>
                <a:latin typeface="Arial"/>
              </a:rPr>
              <a:t>PI)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Koncepce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školních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poradenských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09" name="TextShape 8"/>
          <p:cNvSpPr txBox="1"/>
          <p:nvPr/>
        </p:nvSpPr>
        <p:spPr>
          <a:xfrm>
            <a:off x="891720" y="3233880"/>
            <a:ext cx="683748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pracovišť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Zapojeno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110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, 52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10" name="TextShape 9"/>
          <p:cNvSpPr txBox="1"/>
          <p:nvPr/>
        </p:nvSpPr>
        <p:spPr>
          <a:xfrm>
            <a:off x="891719" y="3721320"/>
            <a:ext cx="6590457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volilo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školního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psychologa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11" name="TextShape 10"/>
          <p:cNvSpPr txBox="1"/>
          <p:nvPr/>
        </p:nvSpPr>
        <p:spPr>
          <a:xfrm>
            <a:off x="548640" y="430704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12" name="TextShape 11"/>
          <p:cNvSpPr txBox="1"/>
          <p:nvPr/>
        </p:nvSpPr>
        <p:spPr>
          <a:xfrm>
            <a:off x="891720" y="4307040"/>
            <a:ext cx="673056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odhad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 v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roce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2007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cca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200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školních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13" name="TextShape 12"/>
          <p:cNvSpPr txBox="1"/>
          <p:nvPr/>
        </p:nvSpPr>
        <p:spPr>
          <a:xfrm>
            <a:off x="891720" y="4794480"/>
            <a:ext cx="628128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psychologů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3209" b="0" strike="noStrike" spc="-1" dirty="0">
                <a:solidFill>
                  <a:srgbClr val="000000"/>
                </a:solidFill>
                <a:latin typeface="Arial"/>
              </a:rPr>
              <a:t>dnes odhadem 400 školních psychologů – ale na různé úvazky</a:t>
            </a:r>
            <a:endParaRPr lang="en-US" sz="3209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5" name="TextShape 2"/>
          <p:cNvSpPr txBox="1"/>
          <p:nvPr/>
        </p:nvSpPr>
        <p:spPr>
          <a:xfrm>
            <a:off x="1757880" y="549000"/>
            <a:ext cx="563040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Institucionální podpora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48640" y="158040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891720" y="1580400"/>
            <a:ext cx="63741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Asociace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školní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psychologie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891719" y="1946520"/>
            <a:ext cx="7894471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2000" spc="-1" dirty="0">
                <a:solidFill>
                  <a:srgbClr val="000000"/>
                </a:solidFill>
              </a:rPr>
              <a:t> http://www.skolnipsychologie.cz/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000" b="0" strike="noStrike" spc="-1" dirty="0">
              <a:latin typeface="Times New Roman"/>
            </a:endParaRPr>
          </a:p>
        </p:txBody>
      </p:sp>
      <p:sp>
        <p:nvSpPr>
          <p:cNvPr id="121" name="TextShape 8"/>
          <p:cNvSpPr txBox="1"/>
          <p:nvPr/>
        </p:nvSpPr>
        <p:spPr>
          <a:xfrm>
            <a:off x="548640" y="313524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22" name="TextShape 9"/>
          <p:cNvSpPr txBox="1"/>
          <p:nvPr/>
        </p:nvSpPr>
        <p:spPr>
          <a:xfrm>
            <a:off x="891719" y="2572560"/>
            <a:ext cx="643680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000" b="0" strike="noStrike" spc="-1" dirty="0">
                <a:latin typeface="Times New Roman"/>
              </a:rPr>
              <a:t>Podpora NPI (projekty APIV, KIPR – inkluzivní vzdělávání, podpora krajů</a:t>
            </a:r>
            <a:endParaRPr lang="en-US" sz="3000" b="0" strike="noStrike" spc="-1" dirty="0">
              <a:latin typeface="Times New Roman"/>
            </a:endParaRPr>
          </a:p>
        </p:txBody>
      </p:sp>
      <p:sp>
        <p:nvSpPr>
          <p:cNvPr id="125" name="TextShape 12"/>
          <p:cNvSpPr txBox="1"/>
          <p:nvPr/>
        </p:nvSpPr>
        <p:spPr>
          <a:xfrm>
            <a:off x="638420" y="382374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26" name="TextShape 13"/>
          <p:cNvSpPr txBox="1"/>
          <p:nvPr/>
        </p:nvSpPr>
        <p:spPr>
          <a:xfrm>
            <a:off x="1066648" y="3859921"/>
            <a:ext cx="54842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Etický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kodex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podle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kodexu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ISPA</a:t>
            </a:r>
            <a:endParaRPr lang="en-US" sz="3000" b="0" strike="noStrike" spc="-1" dirty="0">
              <a:latin typeface="Times New Roman"/>
            </a:endParaRPr>
          </a:p>
        </p:txBody>
      </p:sp>
      <p:sp>
        <p:nvSpPr>
          <p:cNvPr id="127" name="TextShape 14"/>
          <p:cNvSpPr txBox="1"/>
          <p:nvPr/>
        </p:nvSpPr>
        <p:spPr>
          <a:xfrm>
            <a:off x="548640" y="4781880"/>
            <a:ext cx="38052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28" name="TextShape 15"/>
          <p:cNvSpPr txBox="1"/>
          <p:nvPr/>
        </p:nvSpPr>
        <p:spPr>
          <a:xfrm>
            <a:off x="891720" y="4781880"/>
            <a:ext cx="770004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Zásady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stěžejní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témata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: 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budování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vědního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000" b="0" strike="noStrike" spc="-1" dirty="0">
              <a:latin typeface="Times New Roman"/>
            </a:endParaRPr>
          </a:p>
        </p:txBody>
      </p:sp>
      <p:sp>
        <p:nvSpPr>
          <p:cNvPr id="129" name="TextShape 16"/>
          <p:cNvSpPr txBox="1"/>
          <p:nvPr/>
        </p:nvSpPr>
        <p:spPr>
          <a:xfrm>
            <a:off x="891720" y="5147280"/>
            <a:ext cx="67521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oboru, vzdělávání školních psychologů, </a:t>
            </a:r>
            <a:endParaRPr lang="en-US" sz="3000" b="0" strike="noStrike" spc="-1">
              <a:latin typeface="Times New Roman"/>
            </a:endParaRPr>
          </a:p>
        </p:txBody>
      </p:sp>
      <p:sp>
        <p:nvSpPr>
          <p:cNvPr id="130" name="TextShape 17"/>
          <p:cNvSpPr txBox="1"/>
          <p:nvPr/>
        </p:nvSpPr>
        <p:spPr>
          <a:xfrm>
            <a:off x="891720" y="5513400"/>
            <a:ext cx="7360560" cy="425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pracovní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zařazení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ŠP</a:t>
            </a:r>
            <a:r>
              <a:rPr lang="cs-CZ" sz="3000" b="0" strike="noStrike" spc="-1" dirty="0">
                <a:solidFill>
                  <a:srgbClr val="000000"/>
                </a:solidFill>
                <a:latin typeface="Arial"/>
              </a:rPr>
              <a:t> – petice za financování ze státního rozpočtu, 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b="0" strike="noStrike" spc="-1" dirty="0" err="1">
                <a:solidFill>
                  <a:srgbClr val="000000"/>
                </a:solidFill>
                <a:latin typeface="Arial"/>
              </a:rPr>
              <a:t>koncepce</a:t>
            </a:r>
            <a:r>
              <a:rPr lang="en-US" sz="3000" b="0" strike="noStrike" spc="-1" dirty="0">
                <a:solidFill>
                  <a:srgbClr val="000000"/>
                </a:solidFill>
                <a:latin typeface="Arial"/>
              </a:rPr>
              <a:t>…</a:t>
            </a:r>
            <a:endParaRPr lang="en-US" sz="30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2" name="TextShape 2"/>
          <p:cNvSpPr txBox="1"/>
          <p:nvPr/>
        </p:nvSpPr>
        <p:spPr>
          <a:xfrm>
            <a:off x="639000" y="549000"/>
            <a:ext cx="802476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Hlavní odborná diskusní témata 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548640" y="167292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4" name="TextShape 4"/>
          <p:cNvSpPr txBox="1"/>
          <p:nvPr/>
        </p:nvSpPr>
        <p:spPr>
          <a:xfrm>
            <a:off x="891720" y="1672920"/>
            <a:ext cx="63482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vymezování náplně práce školních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5" name="TextShape 5"/>
          <p:cNvSpPr txBox="1"/>
          <p:nvPr/>
        </p:nvSpPr>
        <p:spPr>
          <a:xfrm>
            <a:off x="891720" y="2160720"/>
            <a:ext cx="216936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psychologů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6" name="TextShape 6"/>
          <p:cNvSpPr txBox="1"/>
          <p:nvPr/>
        </p:nvSpPr>
        <p:spPr>
          <a:xfrm>
            <a:off x="548640" y="2746080"/>
            <a:ext cx="40644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7" name="TextShape 7"/>
          <p:cNvSpPr txBox="1"/>
          <p:nvPr/>
        </p:nvSpPr>
        <p:spPr>
          <a:xfrm>
            <a:off x="891720" y="2746080"/>
            <a:ext cx="58500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odlišení školních psychologů od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8" name="TextShape 8"/>
          <p:cNvSpPr txBox="1"/>
          <p:nvPr/>
        </p:nvSpPr>
        <p:spPr>
          <a:xfrm>
            <a:off x="891720" y="3233880"/>
            <a:ext cx="264492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poradenských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39" name="TextShape 9"/>
          <p:cNvSpPr txBox="1"/>
          <p:nvPr/>
        </p:nvSpPr>
        <p:spPr>
          <a:xfrm>
            <a:off x="548640" y="3818880"/>
            <a:ext cx="4068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40" name="TextShape 10"/>
          <p:cNvSpPr txBox="1"/>
          <p:nvPr/>
        </p:nvSpPr>
        <p:spPr>
          <a:xfrm>
            <a:off x="891720" y="3818880"/>
            <a:ext cx="623376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otázkám profesní identity školních 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41" name="TextShape 11"/>
          <p:cNvSpPr txBox="1"/>
          <p:nvPr/>
        </p:nvSpPr>
        <p:spPr>
          <a:xfrm>
            <a:off x="891720" y="4307040"/>
            <a:ext cx="25830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psychologů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42" name="TextShape 12"/>
          <p:cNvSpPr txBox="1"/>
          <p:nvPr/>
        </p:nvSpPr>
        <p:spPr>
          <a:xfrm>
            <a:off x="548640" y="4892040"/>
            <a:ext cx="40680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3209" b="0" strike="noStrike" spc="-1">
              <a:latin typeface="Times New Roman"/>
            </a:endParaRPr>
          </a:p>
        </p:txBody>
      </p:sp>
      <p:sp>
        <p:nvSpPr>
          <p:cNvPr id="143" name="TextShape 13"/>
          <p:cNvSpPr txBox="1"/>
          <p:nvPr/>
        </p:nvSpPr>
        <p:spPr>
          <a:xfrm>
            <a:off x="891720" y="4892040"/>
            <a:ext cx="6860802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209" b="0" strike="noStrike" spc="-1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ová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diskusní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témata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se </a:t>
            </a:r>
            <a:r>
              <a:rPr lang="en-US" sz="3209" b="0" strike="noStrike" spc="-1" dirty="0" err="1">
                <a:solidFill>
                  <a:srgbClr val="000000"/>
                </a:solidFill>
                <a:latin typeface="Arial"/>
              </a:rPr>
              <a:t>postupně</a:t>
            </a:r>
            <a:r>
              <a:rPr lang="en-US" sz="3209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3209" b="0" strike="noStrike" spc="-1" dirty="0">
              <a:latin typeface="Times New Roman"/>
            </a:endParaRPr>
          </a:p>
        </p:txBody>
      </p:sp>
      <p:sp>
        <p:nvSpPr>
          <p:cNvPr id="144" name="TextShape 14"/>
          <p:cNvSpPr txBox="1"/>
          <p:nvPr/>
        </p:nvSpPr>
        <p:spPr>
          <a:xfrm>
            <a:off x="891720" y="5380200"/>
            <a:ext cx="7166520" cy="45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209" b="0" strike="noStrike" spc="-1">
                <a:solidFill>
                  <a:srgbClr val="000000"/>
                </a:solidFill>
                <a:latin typeface="Arial"/>
              </a:rPr>
              <a:t>vynořovala díky získaným zkušenostem</a:t>
            </a:r>
            <a:endParaRPr lang="en-US" sz="3209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6" name="TextShape 2"/>
          <p:cNvSpPr txBox="1"/>
          <p:nvPr/>
        </p:nvSpPr>
        <p:spPr>
          <a:xfrm>
            <a:off x="861840" y="603360"/>
            <a:ext cx="7550640" cy="51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3600" b="0" strike="noStrike" spc="-1">
                <a:solidFill>
                  <a:srgbClr val="000000"/>
                </a:solidFill>
                <a:latin typeface="Arial"/>
              </a:rPr>
              <a:t>Školní versus poradenský psycholog </a:t>
            </a:r>
            <a:endParaRPr lang="en-US" sz="3600" b="0" strike="noStrike" spc="-1">
              <a:latin typeface="Times New Roman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548640" y="16020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48" name="TextShape 4"/>
          <p:cNvSpPr txBox="1"/>
          <p:nvPr/>
        </p:nvSpPr>
        <p:spPr>
          <a:xfrm>
            <a:off x="891720" y="1602000"/>
            <a:ext cx="50587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Nejbližší aplikovaná psychologická disciplína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49" name="TextShape 5"/>
          <p:cNvSpPr txBox="1"/>
          <p:nvPr/>
        </p:nvSpPr>
        <p:spPr>
          <a:xfrm>
            <a:off x="548640" y="190692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0" name="TextShape 6"/>
          <p:cNvSpPr txBox="1"/>
          <p:nvPr/>
        </p:nvSpPr>
        <p:spPr>
          <a:xfrm>
            <a:off x="891720" y="1906920"/>
            <a:ext cx="75567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ŠP a PP pracují se stejnou klientelou, slyší podobné „objednávky“,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1" name="TextShape 7"/>
          <p:cNvSpPr txBox="1"/>
          <p:nvPr/>
        </p:nvSpPr>
        <p:spPr>
          <a:xfrm>
            <a:off x="891720" y="2150640"/>
            <a:ext cx="2675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používají stejné metody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2" name="TextShape 8"/>
          <p:cNvSpPr txBox="1"/>
          <p:nvPr/>
        </p:nvSpPr>
        <p:spPr>
          <a:xfrm>
            <a:off x="548640" y="24555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3" name="TextShape 9"/>
          <p:cNvSpPr txBox="1"/>
          <p:nvPr/>
        </p:nvSpPr>
        <p:spPr>
          <a:xfrm>
            <a:off x="891720" y="2455560"/>
            <a:ext cx="44186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Anticipace profesních zájmových střetů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4" name="TextShape 10"/>
          <p:cNvSpPr txBox="1"/>
          <p:nvPr/>
        </p:nvSpPr>
        <p:spPr>
          <a:xfrm>
            <a:off x="548640" y="2760120"/>
            <a:ext cx="25452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5" name="TextShape 11"/>
          <p:cNvSpPr txBox="1"/>
          <p:nvPr/>
        </p:nvSpPr>
        <p:spPr>
          <a:xfrm>
            <a:off x="891720" y="2760120"/>
            <a:ext cx="7337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Školní psycholog by neměl být jen „prodlouženou rukou poradny“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6" name="TextShape 12"/>
          <p:cNvSpPr txBox="1"/>
          <p:nvPr/>
        </p:nvSpPr>
        <p:spPr>
          <a:xfrm>
            <a:off x="548640" y="30654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7" name="TextShape 13"/>
          <p:cNvSpPr txBox="1"/>
          <p:nvPr/>
        </p:nvSpPr>
        <p:spPr>
          <a:xfrm>
            <a:off x="891720" y="3065400"/>
            <a:ext cx="71604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Náplň práce ŠP má podstatně širší záběr a je především méně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8" name="TextShape 14"/>
          <p:cNvSpPr txBox="1"/>
          <p:nvPr/>
        </p:nvSpPr>
        <p:spPr>
          <a:xfrm>
            <a:off x="891720" y="3309120"/>
            <a:ext cx="70812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orientovaná na diagnostiku, odklon od „medicínského“ pohledu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59" name="TextShape 15"/>
          <p:cNvSpPr txBox="1"/>
          <p:nvPr/>
        </p:nvSpPr>
        <p:spPr>
          <a:xfrm>
            <a:off x="548640" y="36140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0" name="TextShape 16"/>
          <p:cNvSpPr txBox="1"/>
          <p:nvPr/>
        </p:nvSpPr>
        <p:spPr>
          <a:xfrm>
            <a:off x="891720" y="3614040"/>
            <a:ext cx="73602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Starost o klima školy – důraz na systém, prevenci, práce s učiteli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2" name="TextShape 18"/>
          <p:cNvSpPr txBox="1"/>
          <p:nvPr/>
        </p:nvSpPr>
        <p:spPr>
          <a:xfrm>
            <a:off x="548640" y="416304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3" name="TextShape 19"/>
          <p:cNvSpPr txBox="1"/>
          <p:nvPr/>
        </p:nvSpPr>
        <p:spPr>
          <a:xfrm>
            <a:off x="891720" y="4163040"/>
            <a:ext cx="49262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Mareš: přirovnání  ŠP k praktickým lékařům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4" name="TextShape 20"/>
          <p:cNvSpPr txBox="1"/>
          <p:nvPr/>
        </p:nvSpPr>
        <p:spPr>
          <a:xfrm>
            <a:off x="548640" y="446796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5" name="TextShape 21"/>
          <p:cNvSpPr txBox="1"/>
          <p:nvPr/>
        </p:nvSpPr>
        <p:spPr>
          <a:xfrm>
            <a:off x="891720" y="4467960"/>
            <a:ext cx="692280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Tedy: širší záběr, užitečnost pro praxi, bohatost komunikace, 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6" name="TextShape 22"/>
          <p:cNvSpPr txBox="1"/>
          <p:nvPr/>
        </p:nvSpPr>
        <p:spPr>
          <a:xfrm>
            <a:off x="891720" y="4711680"/>
            <a:ext cx="545364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organizace, odpovědnost za děni po vyšetření…</a:t>
            </a:r>
            <a:endParaRPr lang="en-US" sz="2010" b="0" strike="noStrike" spc="-1">
              <a:latin typeface="Times New Roman"/>
            </a:endParaRPr>
          </a:p>
        </p:txBody>
      </p:sp>
      <p:sp>
        <p:nvSpPr>
          <p:cNvPr id="167" name="TextShape 23"/>
          <p:cNvSpPr txBox="1"/>
          <p:nvPr/>
        </p:nvSpPr>
        <p:spPr>
          <a:xfrm>
            <a:off x="548640" y="5016600"/>
            <a:ext cx="254160" cy="28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010" b="0" strike="noStrike" spc="-1">
                <a:solidFill>
                  <a:srgbClr val="000000"/>
                </a:solidFill>
                <a:latin typeface="Arial"/>
              </a:rPr>
              <a:t>•</a:t>
            </a:r>
            <a:endParaRPr lang="en-US" sz="201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Freeform 1"/>
          <p:cNvSpPr/>
          <p:nvPr/>
        </p:nvSpPr>
        <p:spPr>
          <a:xfrm>
            <a:off x="-360" y="-360"/>
            <a:ext cx="9145080" cy="6859080"/>
          </a:xfrm>
          <a:custGeom>
            <a:avLst/>
            <a:gdLst/>
            <a:ahLst/>
            <a:cxnLst/>
            <a:rect l="0" t="0" r="r" b="b"/>
            <a:pathLst>
              <a:path w="25403" h="19053">
                <a:moveTo>
                  <a:pt x="0" y="0"/>
                </a:moveTo>
                <a:lnTo>
                  <a:pt x="25402" y="0"/>
                </a:lnTo>
                <a:lnTo>
                  <a:pt x="25402" y="19052"/>
                </a:lnTo>
                <a:lnTo>
                  <a:pt x="0" y="19052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0" name="TextShape 2"/>
          <p:cNvSpPr txBox="1"/>
          <p:nvPr/>
        </p:nvSpPr>
        <p:spPr>
          <a:xfrm>
            <a:off x="1944000" y="213840"/>
            <a:ext cx="541260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Náplň práce školního 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3155760" y="884160"/>
            <a:ext cx="2832480" cy="625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4410" b="0" strike="noStrike" spc="-1">
                <a:solidFill>
                  <a:srgbClr val="000000"/>
                </a:solidFill>
                <a:latin typeface="Arial"/>
              </a:rPr>
              <a:t>psychologa</a:t>
            </a:r>
            <a:endParaRPr lang="en-US" sz="4410" b="0" strike="noStrike" spc="-1">
              <a:latin typeface="Times New Roman"/>
            </a:endParaRPr>
          </a:p>
        </p:txBody>
      </p:sp>
      <p:sp>
        <p:nvSpPr>
          <p:cNvPr id="172" name="Freeform 4"/>
          <p:cNvSpPr/>
          <p:nvPr/>
        </p:nvSpPr>
        <p:spPr>
          <a:xfrm>
            <a:off x="548280" y="1912320"/>
            <a:ext cx="2064240" cy="23760"/>
          </a:xfrm>
          <a:custGeom>
            <a:avLst/>
            <a:gdLst/>
            <a:ahLst/>
            <a:cxnLst/>
            <a:rect l="0" t="0" r="r" b="b"/>
            <a:pathLst>
              <a:path w="5734" h="66">
                <a:moveTo>
                  <a:pt x="0" y="0"/>
                </a:moveTo>
                <a:lnTo>
                  <a:pt x="5733" y="0"/>
                </a:lnTo>
                <a:lnTo>
                  <a:pt x="5733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solidFill>
            <a:srgbClr val="000000"/>
          </a:solidFill>
          <a:ln>
            <a:noFill/>
          </a:ln>
        </p:spPr>
      </p:sp>
      <p:sp>
        <p:nvSpPr>
          <p:cNvPr id="173" name="TextShape 5"/>
          <p:cNvSpPr txBox="1"/>
          <p:nvPr/>
        </p:nvSpPr>
        <p:spPr>
          <a:xfrm>
            <a:off x="548640" y="1592640"/>
            <a:ext cx="206568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3 oblasti práce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4" name="TextShape 6"/>
          <p:cNvSpPr txBox="1"/>
          <p:nvPr/>
        </p:nvSpPr>
        <p:spPr>
          <a:xfrm>
            <a:off x="548640" y="1973880"/>
            <a:ext cx="739548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Diagnostika a depistáž </a:t>
            </a:r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(např. zápisy do prvních tříd,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5" name="TextShape 7"/>
          <p:cNvSpPr txBox="1"/>
          <p:nvPr/>
        </p:nvSpPr>
        <p:spPr>
          <a:xfrm>
            <a:off x="891720" y="2278440"/>
            <a:ext cx="71665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depistáž poruch učení, diagnostika při problémech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6" name="TextShape 8"/>
          <p:cNvSpPr txBox="1"/>
          <p:nvPr/>
        </p:nvSpPr>
        <p:spPr>
          <a:xfrm>
            <a:off x="891720" y="2583000"/>
            <a:ext cx="712548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žáků, zjišťování sociálního klimatu ve třídě apod.),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7" name="TextShape 9"/>
          <p:cNvSpPr txBox="1"/>
          <p:nvPr/>
        </p:nvSpPr>
        <p:spPr>
          <a:xfrm>
            <a:off x="548640" y="2964600"/>
            <a:ext cx="73278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Konzulta</a:t>
            </a:r>
            <a:r>
              <a:rPr lang="en-US" sz="2500" b="1" strike="noStrike" spc="-1">
                <a:solidFill>
                  <a:srgbClr val="7F7F7F"/>
                </a:solidFill>
                <a:latin typeface="Arial"/>
              </a:rPr>
              <a:t>č</a:t>
            </a:r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ní, poradenské a interven</a:t>
            </a:r>
            <a:r>
              <a:rPr lang="en-US" sz="2500" b="1" strike="noStrike" spc="-1">
                <a:solidFill>
                  <a:srgbClr val="7F7F7F"/>
                </a:solidFill>
                <a:latin typeface="Arial"/>
              </a:rPr>
              <a:t>č</a:t>
            </a:r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ní práce </a:t>
            </a:r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(např.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8" name="TextShape 10"/>
          <p:cNvSpPr txBox="1"/>
          <p:nvPr/>
        </p:nvSpPr>
        <p:spPr>
          <a:xfrm>
            <a:off x="891720" y="3269520"/>
            <a:ext cx="76604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péče o integrované žáky, krizová intervence, práce se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79" name="TextShape 11"/>
          <p:cNvSpPr txBox="1"/>
          <p:nvPr/>
        </p:nvSpPr>
        <p:spPr>
          <a:xfrm>
            <a:off x="891720" y="3574440"/>
            <a:ext cx="52081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třídou, kariérové poradenství apod.),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80" name="TextShape 12"/>
          <p:cNvSpPr txBox="1"/>
          <p:nvPr/>
        </p:nvSpPr>
        <p:spPr>
          <a:xfrm>
            <a:off x="548640" y="3954960"/>
            <a:ext cx="630036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Metodická práce a vzd</a:t>
            </a:r>
            <a:r>
              <a:rPr lang="en-US" sz="2500" b="1" strike="noStrike" spc="-1">
                <a:solidFill>
                  <a:srgbClr val="7F7F7F"/>
                </a:solidFill>
                <a:latin typeface="Arial"/>
              </a:rPr>
              <a:t>ě</a:t>
            </a:r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lávací </a:t>
            </a:r>
            <a:r>
              <a:rPr lang="en-US" sz="2500" b="1" strike="noStrike" spc="-1">
                <a:solidFill>
                  <a:srgbClr val="7F7F7F"/>
                </a:solidFill>
                <a:latin typeface="Arial"/>
              </a:rPr>
              <a:t>č</a:t>
            </a:r>
            <a:r>
              <a:rPr lang="en-US" sz="2500" b="0" strike="noStrike" spc="-1">
                <a:solidFill>
                  <a:srgbClr val="7F7F7F"/>
                </a:solidFill>
                <a:latin typeface="Arial"/>
              </a:rPr>
              <a:t>innost </a:t>
            </a:r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(např.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81" name="TextShape 13"/>
          <p:cNvSpPr txBox="1"/>
          <p:nvPr/>
        </p:nvSpPr>
        <p:spPr>
          <a:xfrm>
            <a:off x="891720" y="4260600"/>
            <a:ext cx="770904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metodická pomoc třídním učitelům, pracovní semináře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82" name="TextShape 14"/>
          <p:cNvSpPr txBox="1"/>
          <p:nvPr/>
        </p:nvSpPr>
        <p:spPr>
          <a:xfrm>
            <a:off x="891720" y="4565160"/>
            <a:ext cx="607392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pro učitele, účast na poradách, koordinace </a:t>
            </a:r>
            <a:endParaRPr lang="en-US" sz="2500" b="0" strike="noStrike" spc="-1">
              <a:latin typeface="Times New Roman"/>
            </a:endParaRPr>
          </a:p>
        </p:txBody>
      </p:sp>
      <p:sp>
        <p:nvSpPr>
          <p:cNvPr id="183" name="TextShape 15"/>
          <p:cNvSpPr txBox="1"/>
          <p:nvPr/>
        </p:nvSpPr>
        <p:spPr>
          <a:xfrm>
            <a:off x="891720" y="4870080"/>
            <a:ext cx="5261400" cy="3538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en-US" sz="2500" b="0" strike="noStrike" spc="-1">
                <a:solidFill>
                  <a:srgbClr val="000000"/>
                </a:solidFill>
                <a:latin typeface="Arial"/>
              </a:rPr>
              <a:t>poradenských služeb, besedy apod.).</a:t>
            </a:r>
            <a:endParaRPr lang="en-US" sz="25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1607</Words>
  <Application>Microsoft Office PowerPoint</Application>
  <PresentationFormat>Předvádění na obrazovce (4:3)</PresentationFormat>
  <Paragraphs>333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DejaVu Sans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Admin</dc:creator>
  <dc:description/>
  <cp:lastModifiedBy>Bohumíra Lazarová</cp:lastModifiedBy>
  <cp:revision>2</cp:revision>
  <dcterms:modified xsi:type="dcterms:W3CDTF">2021-04-04T09:22:42Z</dcterms:modified>
  <dc:language>en-US</dc:language>
</cp:coreProperties>
</file>