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4" r:id="rId1"/>
  </p:sldMasterIdLst>
  <p:notesMasterIdLst>
    <p:notesMasterId r:id="rId42"/>
  </p:notesMasterIdLst>
  <p:sldIdLst>
    <p:sldId id="256" r:id="rId2"/>
    <p:sldId id="303" r:id="rId3"/>
    <p:sldId id="257" r:id="rId4"/>
    <p:sldId id="258" r:id="rId5"/>
    <p:sldId id="259" r:id="rId6"/>
    <p:sldId id="260" r:id="rId7"/>
    <p:sldId id="304" r:id="rId8"/>
    <p:sldId id="268" r:id="rId9"/>
    <p:sldId id="273" r:id="rId10"/>
    <p:sldId id="274" r:id="rId11"/>
    <p:sldId id="269" r:id="rId12"/>
    <p:sldId id="261" r:id="rId13"/>
    <p:sldId id="270" r:id="rId14"/>
    <p:sldId id="262" r:id="rId15"/>
    <p:sldId id="271" r:id="rId16"/>
    <p:sldId id="263" r:id="rId17"/>
    <p:sldId id="272" r:id="rId18"/>
    <p:sldId id="264" r:id="rId19"/>
    <p:sldId id="301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300" r:id="rId37"/>
    <p:sldId id="297" r:id="rId38"/>
    <p:sldId id="298" r:id="rId39"/>
    <p:sldId id="299" r:id="rId40"/>
    <p:sldId id="296" r:id="rId41"/>
  </p:sldIdLst>
  <p:sldSz cx="9144000" cy="6858000" type="screen4x3"/>
  <p:notesSz cx="6858000" cy="9144000"/>
  <p:defaultTextStyle>
    <a:defPPr>
      <a:defRPr lang="en-GB"/>
    </a:defPPr>
    <a:lvl1pPr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1pPr>
    <a:lvl2pPr marL="45720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2pPr>
    <a:lvl3pPr marL="91440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3pPr>
    <a:lvl4pPr marL="137160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4pPr>
    <a:lvl5pPr marL="182880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0" autoAdjust="0"/>
    <p:restoredTop sz="94660"/>
  </p:normalViewPr>
  <p:slideViewPr>
    <p:cSldViewPr>
      <p:cViewPr varScale="1">
        <p:scale>
          <a:sx n="120" d="100"/>
          <a:sy n="120" d="100"/>
        </p:scale>
        <p:origin x="1260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307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915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83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04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24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45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1"/>
          <p:cNvSpPr txBox="1">
            <a:spLocks noChangeArrowheads="1"/>
          </p:cNvSpPr>
          <p:nvPr/>
        </p:nvSpPr>
        <p:spPr bwMode="auto">
          <a:xfrm>
            <a:off x="1190625" y="877888"/>
            <a:ext cx="4476750" cy="3165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/>
          <a:p>
            <a:endParaRPr lang="cs-CZ"/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body"/>
          </p:nvPr>
        </p:nvSpPr>
        <p:spPr>
          <a:xfrm>
            <a:off x="1062038" y="4349750"/>
            <a:ext cx="4740275" cy="3514725"/>
          </a:xfrm>
          <a:noFill/>
          <a:ln/>
        </p:spPr>
        <p:txBody>
          <a:bodyPr wrap="none" anchor="ctr"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>
            <a:solidFill>
              <a:srgbClr val="000000"/>
            </a:solidFill>
            <a:miter lim="800000"/>
          </a:ln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9213" y="877888"/>
            <a:ext cx="4221162" cy="31654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983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62038" y="4349750"/>
            <a:ext cx="4741862" cy="3435350"/>
          </a:xfrm>
          <a:noFill/>
          <a:ln/>
        </p:spPr>
        <p:txBody>
          <a:bodyPr wrap="none" anchor="ctr"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190625" y="877888"/>
            <a:ext cx="4476750" cy="3165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/>
          <a:p>
            <a:endParaRPr lang="cs-CZ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/>
          </p:nvPr>
        </p:nvSpPr>
        <p:spPr>
          <a:xfrm>
            <a:off x="1062038" y="4349750"/>
            <a:ext cx="4740275" cy="3514725"/>
          </a:xfrm>
          <a:noFill/>
          <a:ln/>
        </p:spPr>
        <p:txBody>
          <a:bodyPr wrap="none" anchor="ctr"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>
            <a:solidFill>
              <a:srgbClr val="000000"/>
            </a:solidFill>
            <a:miter lim="800000"/>
          </a:ln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>
            <a:solidFill>
              <a:srgbClr val="000000"/>
            </a:solidFill>
            <a:miter lim="800000"/>
          </a:ln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>
            <a:solidFill>
              <a:srgbClr val="000000"/>
            </a:solidFill>
            <a:miter lim="800000"/>
          </a:ln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2"/>
          <p:cNvSpPr txBox="1">
            <a:spLocks noChangeArrowheads="1"/>
          </p:cNvSpPr>
          <p:nvPr/>
        </p:nvSpPr>
        <p:spPr bwMode="auto">
          <a:xfrm>
            <a:off x="1190625" y="877888"/>
            <a:ext cx="4476750" cy="3165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/>
          <a:p>
            <a:endParaRPr lang="cs-CZ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/>
          </p:nvPr>
        </p:nvSpPr>
        <p:spPr>
          <a:xfrm>
            <a:off x="1062038" y="4349750"/>
            <a:ext cx="4740275" cy="3514725"/>
          </a:xfrm>
          <a:noFill/>
          <a:ln/>
        </p:spPr>
        <p:txBody>
          <a:bodyPr wrap="none" anchor="ctr"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>
            <a:solidFill>
              <a:srgbClr val="000000"/>
            </a:solidFill>
            <a:miter lim="800000"/>
          </a:ln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1190625" y="877888"/>
            <a:ext cx="4476750" cy="3165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/>
          <a:p>
            <a:endParaRPr lang="cs-CZ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/>
          </p:nvPr>
        </p:nvSpPr>
        <p:spPr>
          <a:xfrm>
            <a:off x="1062038" y="4349750"/>
            <a:ext cx="4740275" cy="3514725"/>
          </a:xfrm>
          <a:noFill/>
          <a:ln/>
        </p:spPr>
        <p:txBody>
          <a:bodyPr wrap="none" anchor="ctr"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2"/>
          <p:cNvSpPr txBox="1">
            <a:spLocks noChangeArrowheads="1"/>
          </p:cNvSpPr>
          <p:nvPr/>
        </p:nvSpPr>
        <p:spPr bwMode="auto">
          <a:xfrm>
            <a:off x="1190625" y="877888"/>
            <a:ext cx="4476750" cy="3165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/>
          <a:p>
            <a:endParaRPr lang="cs-CZ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/>
          </p:nvPr>
        </p:nvSpPr>
        <p:spPr>
          <a:xfrm>
            <a:off x="1062038" y="4349750"/>
            <a:ext cx="4740275" cy="3514725"/>
          </a:xfrm>
          <a:noFill/>
          <a:ln/>
        </p:spPr>
        <p:txBody>
          <a:bodyPr wrap="none" anchor="ctr"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190625" y="877888"/>
            <a:ext cx="4476750" cy="3165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/>
          <a:p>
            <a:endParaRPr lang="cs-CZ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/>
          </p:nvPr>
        </p:nvSpPr>
        <p:spPr>
          <a:xfrm>
            <a:off x="1062038" y="4349750"/>
            <a:ext cx="4740275" cy="3514725"/>
          </a:xfrm>
          <a:noFill/>
          <a:ln/>
        </p:spPr>
        <p:txBody>
          <a:bodyPr wrap="none" anchor="ctr"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>
            <a:solidFill>
              <a:srgbClr val="000000"/>
            </a:solidFill>
            <a:miter lim="800000"/>
          </a:ln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017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190625" y="877888"/>
            <a:ext cx="4476750" cy="3165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/>
          <a:p>
            <a:endParaRPr lang="cs-CZ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/>
          </p:nvPr>
        </p:nvSpPr>
        <p:spPr>
          <a:xfrm>
            <a:off x="1062038" y="4349750"/>
            <a:ext cx="4740275" cy="3514725"/>
          </a:xfrm>
          <a:noFill/>
          <a:ln/>
        </p:spPr>
        <p:txBody>
          <a:bodyPr wrap="none" anchor="ctr"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 Box 2"/>
          <p:cNvSpPr txBox="1">
            <a:spLocks noChangeArrowheads="1"/>
          </p:cNvSpPr>
          <p:nvPr/>
        </p:nvSpPr>
        <p:spPr bwMode="auto">
          <a:xfrm>
            <a:off x="1190625" y="877888"/>
            <a:ext cx="4476750" cy="3165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/>
          <a:p>
            <a:endParaRPr lang="cs-CZ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/>
          </p:nvPr>
        </p:nvSpPr>
        <p:spPr>
          <a:xfrm>
            <a:off x="1062038" y="4349750"/>
            <a:ext cx="4740275" cy="3514725"/>
          </a:xfrm>
          <a:noFill/>
          <a:ln/>
        </p:spPr>
        <p:txBody>
          <a:bodyPr wrap="none" anchor="ctr"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190625" y="877888"/>
            <a:ext cx="4476750" cy="3165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/>
          <a:p>
            <a:endParaRPr lang="cs-CZ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/>
          </p:nvPr>
        </p:nvSpPr>
        <p:spPr>
          <a:xfrm>
            <a:off x="1062038" y="4349750"/>
            <a:ext cx="4740275" cy="3514725"/>
          </a:xfrm>
          <a:noFill/>
          <a:ln/>
        </p:spPr>
        <p:txBody>
          <a:bodyPr wrap="none" anchor="ctr"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ext Box 2"/>
          <p:cNvSpPr txBox="1">
            <a:spLocks noChangeArrowheads="1"/>
          </p:cNvSpPr>
          <p:nvPr/>
        </p:nvSpPr>
        <p:spPr bwMode="auto">
          <a:xfrm>
            <a:off x="1190625" y="877888"/>
            <a:ext cx="4476750" cy="3165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/>
          <a:p>
            <a:endParaRPr lang="cs-CZ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/>
          </p:nvPr>
        </p:nvSpPr>
        <p:spPr>
          <a:xfrm>
            <a:off x="1062038" y="4349750"/>
            <a:ext cx="4740275" cy="3514725"/>
          </a:xfrm>
          <a:noFill/>
          <a:ln/>
        </p:spPr>
        <p:txBody>
          <a:bodyPr wrap="none" anchor="ctr"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>
            <a:solidFill>
              <a:srgbClr val="000000"/>
            </a:solidFill>
            <a:miter lim="800000"/>
          </a:ln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120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222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325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1190625" y="877888"/>
            <a:ext cx="4476750" cy="31654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/>
          </p:nvPr>
        </p:nvSpPr>
        <p:spPr>
          <a:xfrm>
            <a:off x="1062038" y="4349750"/>
            <a:ext cx="4738687" cy="3513138"/>
          </a:xfrm>
          <a:noFill/>
          <a:ln/>
        </p:spPr>
        <p:txBody>
          <a:bodyPr wrap="none" anchor="ctr"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52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63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-9525" y="6053138"/>
            <a:ext cx="2249488" cy="712787"/>
          </a:xfrm>
          <a:prstGeom prst="rect">
            <a:avLst/>
          </a:prstGeom>
          <a:solidFill>
            <a:schemeClr val="accent2"/>
          </a:solidFill>
          <a:ln w="50800" cap="rnd" cmpd="dbl" algn="ctr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2359025" y="6043613"/>
            <a:ext cx="6784975" cy="714375"/>
          </a:xfrm>
          <a:prstGeom prst="rect">
            <a:avLst/>
          </a:prstGeom>
          <a:solidFill>
            <a:schemeClr val="accent1"/>
          </a:solidFill>
          <a:ln w="50800" cap="rnd" cmpd="dbl" algn="ctr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/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F732A7A-86DF-4427-AE06-800595E2F7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E8DEF-83BA-4D38-8ED3-9A59EE425D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algn="ctr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algn="ctr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algn="ctr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C687B-1A5E-4A80-8983-2EDBFC4A07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D633B17-1043-4F46-A0CE-16837822E3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8D9D2E-83DB-48FB-AFD0-34266E6D44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0" y="1600200"/>
            <a:ext cx="1295400" cy="990600"/>
          </a:xfrm>
          <a:prstGeom prst="rect">
            <a:avLst/>
          </a:prstGeom>
          <a:solidFill>
            <a:schemeClr val="accent2"/>
          </a:solidFill>
          <a:ln w="50800" cap="rnd" cmpd="dbl" algn="ctr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371600" y="1600200"/>
            <a:ext cx="7772400" cy="990600"/>
          </a:xfrm>
          <a:prstGeom prst="rect">
            <a:avLst/>
          </a:prstGeom>
          <a:solidFill>
            <a:schemeClr val="accent1"/>
          </a:solidFill>
          <a:ln w="50800" cap="rnd" cmpd="dbl" algn="ctr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F0ACB5B-5A1C-47EE-97D6-149B3A910B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E8B6E-01D4-483B-9D2A-1857A9F99D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D4EB1-34BA-4B88-A30C-2FC6571496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53C0A-94BD-44C6-89BF-48C24E1F32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E56F86E-8B75-4005-A8BD-B5132DF85E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46A11-7E25-404D-91EF-0919A51E63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-9525" y="4664075"/>
            <a:ext cx="1463675" cy="712788"/>
          </a:xfrm>
          <a:prstGeom prst="rect">
            <a:avLst/>
          </a:prstGeom>
          <a:solidFill>
            <a:schemeClr val="accent2"/>
          </a:solidFill>
          <a:ln w="50800" cap="rnd" cmpd="dbl" algn="ctr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544638" y="4654550"/>
            <a:ext cx="7599362" cy="712788"/>
          </a:xfrm>
          <a:prstGeom prst="rect">
            <a:avLst/>
          </a:prstGeom>
          <a:solidFill>
            <a:schemeClr val="accent1"/>
          </a:solidFill>
          <a:ln w="50800" cap="rnd" cmpd="dbl" algn="ctr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 lIns="91440" tIns="45720" rIns="91440" bIns="45720"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9C8150CC-CE6A-4530-AD32-A5D69F522A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5" rIns="91430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 bwMode="auto">
          <a:xfrm>
            <a:off x="6096000" y="6248400"/>
            <a:ext cx="26670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5" rIns="91430" bIns="45715" numCol="1" anchor="ctr" anchorCtr="0" compatLnSpc="1">
            <a:prstTxWarp prst="textNoShape">
              <a:avLst/>
            </a:prstTxWarp>
          </a:bodyPr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 bwMode="auto">
          <a:xfrm>
            <a:off x="609600" y="6248400"/>
            <a:ext cx="542131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5" rIns="91430" bIns="45715" numCol="1" anchor="ctr" anchorCtr="0" compatLnSpc="1">
            <a:prstTxWarp prst="textNoShape">
              <a:avLst/>
            </a:prstTxWarp>
          </a:bodyPr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0" y="1279525"/>
            <a:ext cx="533400" cy="228600"/>
          </a:xfrm>
          <a:prstGeom prst="rect">
            <a:avLst/>
          </a:prstGeom>
          <a:solidFill>
            <a:schemeClr val="accent2"/>
          </a:solidFill>
          <a:ln w="50800" cap="rnd" cmpd="dbl" algn="ctr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590550" y="1279525"/>
            <a:ext cx="8553450" cy="228600"/>
          </a:xfrm>
          <a:prstGeom prst="rect">
            <a:avLst/>
          </a:prstGeom>
          <a:solidFill>
            <a:schemeClr val="accent1"/>
          </a:solidFill>
          <a:ln w="50800" cap="rnd" cmpd="dbl" algn="ctr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 bwMode="auto">
          <a:xfrm>
            <a:off x="0" y="1271588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5" rIns="91430" bIns="45715" numCol="1" anchor="ctr" anchorCtr="0" compatLnSpc="1">
            <a:prstTxWarp prst="textNoShape">
              <a:avLst/>
            </a:prstTxWarp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B35FD28-5EE1-4D4F-96B8-553DF893CF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2" r:id="rId2"/>
    <p:sldLayoutId id="2147483735" r:id="rId3"/>
    <p:sldLayoutId id="2147483736" r:id="rId4"/>
    <p:sldLayoutId id="2147483737" r:id="rId5"/>
    <p:sldLayoutId id="2147483731" r:id="rId6"/>
    <p:sldLayoutId id="2147483738" r:id="rId7"/>
    <p:sldLayoutId id="2147483730" r:id="rId8"/>
    <p:sldLayoutId id="2147483739" r:id="rId9"/>
    <p:sldLayoutId id="2147483729" r:id="rId10"/>
    <p:sldLayoutId id="2147483740" r:id="rId11"/>
    <p:sldLayoutId id="214748373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nobelprize.org/educational_games/medicine/pavlov/index.html" TargetMode="Externa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ealthyinfluence.com/Primer/modeling.htm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wlink.com/~Donclark/hrd/bloom.html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smt.cz/files/doc/NHRevizeBloomovytaxonomieedukace.do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psychclassics.yorku.ca/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ite.ebrary.com/lib/masaryk/Top?channelName=masaryk&amp;cpage=2&amp;docID=10054087&amp;f00=text&amp;frm=smp.x&amp;hitsPerPage=10&amp;layout=document&amp;p00=learning+theories&amp;sortBy=score&amp;sortOrder=desc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d.com/talks/ken_robinson_changing_education_paradigms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ctrTitle"/>
          </p:nvPr>
        </p:nvSpPr>
        <p:spPr/>
        <p:txBody>
          <a:bodyPr lIns="89991" tIns="46795" rIns="89991" bIns="46795"/>
          <a:lstStyle/>
          <a:p>
            <a:pPr eaLnBrk="1" fontAlgn="auto" hangingPunct="1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sz="6000" b="1" dirty="0"/>
              <a:t>Psychologie výchovy a vzdělávání</a:t>
            </a:r>
            <a:endParaRPr lang="en-GB" sz="5500" b="1" dirty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 lIns="89991" tIns="46795" rIns="89991" bIns="46795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GB" sz="4300" dirty="0"/>
          </a:p>
          <a:p>
            <a:pPr eaLnBrk="1" fontAlgn="auto" hangingPunct="1">
              <a:spcBef>
                <a:spcPts val="400"/>
              </a:spcBef>
              <a:spcAft>
                <a:spcPts val="0"/>
              </a:spcAft>
              <a:buFont typeface="Wingdings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GB" dirty="0"/>
          </a:p>
        </p:txBody>
      </p:sp>
      <p:sp>
        <p:nvSpPr>
          <p:cNvPr id="9220" name="Obdélník 4"/>
          <p:cNvSpPr>
            <a:spLocks noChangeArrowheads="1"/>
          </p:cNvSpPr>
          <p:nvPr/>
        </p:nvSpPr>
        <p:spPr bwMode="auto">
          <a:xfrm>
            <a:off x="2428875" y="6072188"/>
            <a:ext cx="2851150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0" tIns="45715" rIns="91430" bIns="45715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3600" b="1">
                <a:solidFill>
                  <a:schemeClr val="tx1"/>
                </a:solidFill>
              </a:rPr>
              <a:t>T</a:t>
            </a:r>
            <a:r>
              <a:rPr lang="en-GB" sz="3600" b="1">
                <a:solidFill>
                  <a:schemeClr val="tx1"/>
                </a:solidFill>
              </a:rPr>
              <a:t>eorie učení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1150"/>
            <a:ext cx="8231188" cy="1108075"/>
          </a:xfrm>
        </p:spPr>
        <p:txBody>
          <a:bodyPr lIns="89991" tIns="46795" rIns="89991" bIns="46795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/>
              <a:t>Poznámky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566738" y="1752600"/>
            <a:ext cx="8001000" cy="4302125"/>
          </a:xfrm>
        </p:spPr>
        <p:txBody>
          <a:bodyPr lIns="89991" tIns="46795" rIns="89991" bIns="46795"/>
          <a:lstStyle/>
          <a:p>
            <a:pPr eaLnBrk="1" hangingPunct="1">
              <a:spcBef>
                <a:spcPts val="650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400"/>
              <a:t>Současná škola preferuje učení slovním asociacím a mnohonásobným diskriminacím (4 a 5</a:t>
            </a:r>
            <a:r>
              <a:rPr lang="cs-CZ" sz="2400"/>
              <a:t>)</a:t>
            </a:r>
            <a:endParaRPr lang="en-GB" sz="2400"/>
          </a:p>
          <a:p>
            <a:pPr eaLnBrk="1" hangingPunct="1">
              <a:spcBef>
                <a:spcPts val="650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400"/>
              <a:t>Žádoucí je usilovat v praxi o učení principům (7) a řešení problémů (8</a:t>
            </a:r>
            <a:r>
              <a:rPr lang="cs-CZ" sz="2400"/>
              <a:t>)</a:t>
            </a:r>
            <a:endParaRPr lang="en-GB" sz="2400"/>
          </a:p>
          <a:p>
            <a:pPr eaLnBrk="1" hangingPunct="1">
              <a:spcBef>
                <a:spcPts val="650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400"/>
              <a:t>Důležitým momentem jsou pro výsledky učení </a:t>
            </a:r>
            <a:r>
              <a:rPr lang="en-GB" sz="2400" b="1"/>
              <a:t>zpětnovazební informace</a:t>
            </a:r>
            <a:r>
              <a:rPr lang="en-GB" sz="2400"/>
              <a:t> - procesy kontroly, sebekontroly a autoregulece v průběhu učení</a:t>
            </a:r>
          </a:p>
          <a:p>
            <a:pPr eaLnBrk="1" hangingPunct="1">
              <a:spcBef>
                <a:spcPts val="65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endParaRPr lang="en-GB" sz="24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Asocianisté...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1150"/>
            <a:ext cx="8231188" cy="1108075"/>
          </a:xfrm>
        </p:spPr>
        <p:txBody>
          <a:bodyPr lIns="89991" tIns="46795" rIns="89991" bIns="46795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/>
              <a:t>Asocianistické teorie učení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31188" cy="4532313"/>
          </a:xfrm>
        </p:spPr>
        <p:txBody>
          <a:bodyPr lIns="89991" tIns="46795" rIns="89991" bIns="46795"/>
          <a:lstStyle/>
          <a:p>
            <a:pPr eaLnBrk="1" hangingPunct="1">
              <a:lnSpc>
                <a:spcPct val="90000"/>
              </a:lnSpc>
              <a:spcBef>
                <a:spcPts val="650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400" b="1"/>
              <a:t>učení je zpevňování asociací</a:t>
            </a:r>
            <a:r>
              <a:rPr lang="en-GB" sz="2400"/>
              <a:t> a jejich podržení v paměti</a:t>
            </a:r>
          </a:p>
          <a:p>
            <a:pPr lvl="1"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000"/>
              <a:t>Spojení mezi jednoduchými zážitky, vjemy, představami a jednoduchými city</a:t>
            </a:r>
          </a:p>
          <a:p>
            <a:pPr lvl="1"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000"/>
              <a:t>Spojuje se to, co jsme opakovaně prožívali současně nebo po sobě (</a:t>
            </a:r>
            <a:r>
              <a:rPr lang="en-GB" sz="2000" b="1"/>
              <a:t>asociace podle dotyku</a:t>
            </a:r>
            <a:r>
              <a:rPr lang="en-GB" sz="2000"/>
              <a:t>). Při vybavování se při zážitku prvním vybavuje i asociovaný druhý.</a:t>
            </a:r>
          </a:p>
          <a:p>
            <a:pPr lvl="1"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000"/>
              <a:t>Asociace se vybavují i při prožívání podobných zážitků (</a:t>
            </a:r>
            <a:r>
              <a:rPr lang="en-GB" sz="2000" b="1"/>
              <a:t>asociace podle podobnosti</a:t>
            </a:r>
            <a:r>
              <a:rPr lang="cs-CZ" sz="2000"/>
              <a:t>)</a:t>
            </a:r>
            <a:endParaRPr lang="en-GB" sz="2000"/>
          </a:p>
          <a:p>
            <a:pPr eaLnBrk="1" hangingPunct="1">
              <a:lnSpc>
                <a:spcPct val="90000"/>
              </a:lnSpc>
              <a:spcBef>
                <a:spcPts val="650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400"/>
              <a:t>důraz na receptivní stránku učení a opakování (memorování</a:t>
            </a:r>
            <a:r>
              <a:rPr lang="cs-CZ" sz="2400"/>
              <a:t>)</a:t>
            </a:r>
            <a:endParaRPr lang="en-GB" sz="2400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363" y="4781550"/>
            <a:ext cx="13335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9613" y="4811713"/>
            <a:ext cx="245745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Klasické podmiňování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1150"/>
            <a:ext cx="8231188" cy="1108075"/>
          </a:xfrm>
        </p:spPr>
        <p:txBody>
          <a:bodyPr lIns="89991" tIns="46795" rIns="89991" bIns="46795"/>
          <a:lstStyle/>
          <a:p>
            <a:pPr eaLnBrk="1" fontAlgn="auto" hangingPunct="1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4000"/>
              <a:t>Klasické podmiňování </a:t>
            </a:r>
            <a:br>
              <a:rPr lang="en-GB" sz="4000"/>
            </a:br>
            <a:r>
              <a:rPr lang="en-GB" sz="4000"/>
              <a:t>(Pavlov</a:t>
            </a:r>
            <a:r>
              <a:rPr lang="cs-CZ" sz="4000"/>
              <a:t>)</a:t>
            </a:r>
            <a:endParaRPr lang="en-GB" sz="4000"/>
          </a:p>
        </p:txBody>
      </p:sp>
      <p:sp>
        <p:nvSpPr>
          <p:cNvPr id="2048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31188" cy="4532313"/>
          </a:xfrm>
        </p:spPr>
        <p:txBody>
          <a:bodyPr lIns="89991" tIns="46795" rIns="89991" bIns="46795"/>
          <a:lstStyle/>
          <a:p>
            <a:pPr eaLnBrk="1" hangingPunct="1"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/>
              <a:t>Klasické podmiňování</a:t>
            </a:r>
          </a:p>
          <a:p>
            <a:pPr lvl="1" eaLnBrk="1" hangingPunct="1"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/>
              <a:t>Organismus se učí, že dvě události jdou za sebou nezávisle na aktivitě jedince</a:t>
            </a:r>
          </a:p>
        </p:txBody>
      </p:sp>
      <p:pic>
        <p:nvPicPr>
          <p:cNvPr id="2048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83438" y="333375"/>
            <a:ext cx="1169987" cy="16557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0485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750" y="3213100"/>
            <a:ext cx="4537075" cy="2314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0486" name="Text Box 5"/>
          <p:cNvSpPr txBox="1">
            <a:spLocks noChangeArrowheads="1"/>
          </p:cNvSpPr>
          <p:nvPr/>
        </p:nvSpPr>
        <p:spPr bwMode="auto">
          <a:xfrm>
            <a:off x="611188" y="5805488"/>
            <a:ext cx="8280400" cy="784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9991" tIns="46795" rIns="89991" bIns="46795">
            <a:spAutoFit/>
          </a:bodyPr>
          <a:lstStyle/>
          <a:p>
            <a:pPr>
              <a:lnSpc>
                <a:spcPct val="100000"/>
              </a:lnSpc>
              <a:spcBef>
                <a:spcPts val="1125"/>
              </a:spcBef>
              <a:buFont typeface="Verdan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i="1">
                <a:solidFill>
                  <a:srgbClr val="000000"/>
                </a:solidFill>
                <a:latin typeface="Verdana" pitchFamily="34" charset="0"/>
              </a:rPr>
              <a:t>Jak to funguje můžete vyzkoušet na virtuálním psovi:</a:t>
            </a:r>
          </a:p>
          <a:p>
            <a:pPr>
              <a:lnSpc>
                <a:spcPct val="100000"/>
              </a:lnSpc>
              <a:spcBef>
                <a:spcPts val="1125"/>
              </a:spcBef>
              <a:buClr>
                <a:srgbClr val="336699"/>
              </a:buClr>
              <a:buFont typeface="Verdan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i="1">
                <a:solidFill>
                  <a:srgbClr val="336699"/>
                </a:solidFill>
                <a:latin typeface="Verdana" pitchFamily="34" charset="0"/>
                <a:hlinkClick r:id="rId5"/>
              </a:rPr>
              <a:t>http://nobelprize.org/educational_games/medicine/pavlov/index.html</a:t>
            </a:r>
            <a:r>
              <a:rPr lang="en-GB" i="1">
                <a:solidFill>
                  <a:srgbClr val="000000"/>
                </a:solidFill>
                <a:latin typeface="Verdana" pitchFamily="34" charset="0"/>
              </a:rPr>
              <a:t> </a:t>
            </a:r>
          </a:p>
        </p:txBody>
      </p:sp>
      <p:sp>
        <p:nvSpPr>
          <p:cNvPr id="20487" name="Text Box 6"/>
          <p:cNvSpPr txBox="1">
            <a:spLocks noChangeArrowheads="1"/>
          </p:cNvSpPr>
          <p:nvPr/>
        </p:nvSpPr>
        <p:spPr bwMode="auto">
          <a:xfrm>
            <a:off x="5148263" y="3284538"/>
            <a:ext cx="3816350" cy="2168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9991" tIns="46795" rIns="89991" bIns="46795">
            <a:spAutoFit/>
          </a:bodyPr>
          <a:lstStyle/>
          <a:p>
            <a:pPr>
              <a:lnSpc>
                <a:spcPct val="100000"/>
              </a:lnSpc>
              <a:spcBef>
                <a:spcPts val="1125"/>
              </a:spcBef>
              <a:buFont typeface="Wingdings" pitchFamily="2" charset="2"/>
              <a:buChar char="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0000"/>
                </a:solidFill>
                <a:latin typeface="Verdana" pitchFamily="34" charset="0"/>
              </a:rPr>
              <a:t>Zvukový signál, sliny</a:t>
            </a:r>
          </a:p>
          <a:p>
            <a:pPr>
              <a:lnSpc>
                <a:spcPct val="100000"/>
              </a:lnSpc>
              <a:spcBef>
                <a:spcPts val="1125"/>
              </a:spcBef>
              <a:buFont typeface="Wingdings" pitchFamily="2" charset="2"/>
              <a:buChar char="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0000"/>
                </a:solidFill>
                <a:latin typeface="Verdana" pitchFamily="34" charset="0"/>
              </a:rPr>
              <a:t>Nepodmíněný stimul, nepodmíněná reakce</a:t>
            </a:r>
          </a:p>
          <a:p>
            <a:pPr>
              <a:lnSpc>
                <a:spcPct val="100000"/>
              </a:lnSpc>
              <a:spcBef>
                <a:spcPts val="1125"/>
              </a:spcBef>
              <a:buFont typeface="Wingdings" pitchFamily="2" charset="2"/>
              <a:buChar char="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0000"/>
                </a:solidFill>
                <a:latin typeface="Verdana" pitchFamily="34" charset="0"/>
              </a:rPr>
              <a:t>Podmíněný stimul, podmíněná reakce,</a:t>
            </a:r>
          </a:p>
          <a:p>
            <a:pPr>
              <a:lnSpc>
                <a:spcPct val="100000"/>
              </a:lnSpc>
              <a:spcBef>
                <a:spcPts val="1125"/>
              </a:spcBef>
              <a:buFont typeface="Wingdings" pitchFamily="2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Operantní podmiňování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ChangeArrowheads="1"/>
          </p:cNvSpPr>
          <p:nvPr>
            <p:ph type="title"/>
          </p:nvPr>
        </p:nvSpPr>
        <p:spPr>
          <a:xfrm>
            <a:off x="574675" y="25400"/>
            <a:ext cx="8001000" cy="1495425"/>
          </a:xfrm>
        </p:spPr>
        <p:txBody>
          <a:bodyPr lIns="89991" tIns="46795" rIns="89991" bIns="46795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/>
              <a:t>Operantní (instrumentální) podmiňování </a:t>
            </a:r>
            <a:r>
              <a:rPr lang="en-GB" sz="3200"/>
              <a:t>(Thorndike, Skinner</a:t>
            </a:r>
            <a:r>
              <a:rPr lang="cs-CZ" sz="3200"/>
              <a:t>)</a:t>
            </a:r>
            <a:endParaRPr lang="en-GB" sz="3200"/>
          </a:p>
        </p:txBody>
      </p:sp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566738" y="1752600"/>
            <a:ext cx="7677150" cy="4268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9991" tIns="46795" rIns="89991" bIns="46795"/>
          <a:lstStyle/>
          <a:p>
            <a:pPr marL="468313" indent="-468313">
              <a:lnSpc>
                <a:spcPct val="90000"/>
              </a:lnSpc>
              <a:spcBef>
                <a:spcPts val="650"/>
              </a:spcBef>
              <a:buClr>
                <a:srgbClr val="CC0000"/>
              </a:buClr>
              <a:buSzPct val="65000"/>
              <a:buFont typeface="Wingdings" pitchFamily="2" charset="2"/>
              <a:buChar char=""/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600" b="1">
                <a:solidFill>
                  <a:srgbClr val="000000"/>
                </a:solidFill>
                <a:latin typeface="Verdana" pitchFamily="34" charset="0"/>
              </a:rPr>
              <a:t>J.B. Watson</a:t>
            </a:r>
            <a:r>
              <a:rPr lang="en-GB" sz="2600">
                <a:solidFill>
                  <a:srgbClr val="000000"/>
                </a:solidFill>
                <a:latin typeface="Verdana" pitchFamily="34" charset="0"/>
              </a:rPr>
              <a:t>, behaviorismus</a:t>
            </a:r>
          </a:p>
          <a:p>
            <a:pPr marL="468313" indent="-468313">
              <a:lnSpc>
                <a:spcPct val="90000"/>
              </a:lnSpc>
              <a:spcBef>
                <a:spcPts val="500"/>
              </a:spcBef>
              <a:buClr>
                <a:srgbClr val="CC0000"/>
              </a:buClr>
              <a:buSzPct val="65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600">
                <a:solidFill>
                  <a:srgbClr val="000000"/>
                </a:solidFill>
                <a:latin typeface="Verdana" pitchFamily="34" charset="0"/>
              </a:rPr>
              <a:t>	</a:t>
            </a:r>
            <a:r>
              <a:rPr lang="en-GB" sz="2000" i="1">
                <a:solidFill>
                  <a:srgbClr val="000000"/>
                </a:solidFill>
                <a:latin typeface="Verdana" pitchFamily="34" charset="0"/>
              </a:rPr>
              <a:t>„dejte mi tucet dětí…“</a:t>
            </a:r>
          </a:p>
          <a:p>
            <a:pPr marL="468313" indent="-468313">
              <a:lnSpc>
                <a:spcPct val="90000"/>
              </a:lnSpc>
              <a:spcBef>
                <a:spcPts val="650"/>
              </a:spcBef>
              <a:buClr>
                <a:srgbClr val="CC0000"/>
              </a:buClr>
              <a:buSzPct val="65000"/>
              <a:buFont typeface="Wingdings" pitchFamily="2" charset="2"/>
              <a:buChar char=""/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600" b="1">
                <a:solidFill>
                  <a:srgbClr val="000000"/>
                </a:solidFill>
                <a:latin typeface="Verdana" pitchFamily="34" charset="0"/>
              </a:rPr>
              <a:t>E.L. Thorndike</a:t>
            </a:r>
          </a:p>
          <a:p>
            <a:pPr marL="906463" lvl="1" indent="-436563">
              <a:lnSpc>
                <a:spcPct val="90000"/>
              </a:lnSpc>
              <a:spcBef>
                <a:spcPts val="550"/>
              </a:spcBef>
              <a:buClr>
                <a:srgbClr val="CC0000"/>
              </a:buClr>
              <a:buSzPct val="6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200">
                <a:solidFill>
                  <a:srgbClr val="000000"/>
                </a:solidFill>
                <a:latin typeface="Verdana" pitchFamily="34" charset="0"/>
              </a:rPr>
              <a:t>experiment s hladovou kočkou v </a:t>
            </a:r>
          </a:p>
          <a:p>
            <a:pPr marL="1303338" lvl="2" indent="-393700">
              <a:lnSpc>
                <a:spcPct val="90000"/>
              </a:lnSpc>
              <a:spcBef>
                <a:spcPts val="525"/>
              </a:spcBef>
              <a:buClr>
                <a:srgbClr val="CC0000"/>
              </a:buClr>
              <a:buSzPct val="60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100">
                <a:solidFill>
                  <a:srgbClr val="000000"/>
                </a:solidFill>
                <a:latin typeface="Verdana" pitchFamily="34" charset="0"/>
              </a:rPr>
              <a:t>„problémové skříňce“</a:t>
            </a:r>
          </a:p>
          <a:p>
            <a:pPr marL="906463" lvl="1" indent="-436563">
              <a:lnSpc>
                <a:spcPct val="90000"/>
              </a:lnSpc>
              <a:spcBef>
                <a:spcPts val="550"/>
              </a:spcBef>
              <a:buClr>
                <a:srgbClr val="CC0000"/>
              </a:buClr>
              <a:buSzPct val="6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200" b="1">
                <a:solidFill>
                  <a:srgbClr val="000000"/>
                </a:solidFill>
                <a:latin typeface="Verdana" pitchFamily="34" charset="0"/>
              </a:rPr>
              <a:t>učení pokusem a omylem</a:t>
            </a:r>
            <a:r>
              <a:rPr lang="en-GB" sz="2200">
                <a:solidFill>
                  <a:srgbClr val="000000"/>
                </a:solidFill>
                <a:latin typeface="Verdana" pitchFamily="34" charset="0"/>
              </a:rPr>
              <a:t>; při opakování se počet neúspěšných pokusů snižuje; vzniká spoj mezi </a:t>
            </a:r>
            <a:r>
              <a:rPr lang="en-GB" sz="2200" b="1" i="1">
                <a:solidFill>
                  <a:srgbClr val="000000"/>
                </a:solidFill>
                <a:latin typeface="Verdana" pitchFamily="34" charset="0"/>
              </a:rPr>
              <a:t>stimulem</a:t>
            </a:r>
            <a:r>
              <a:rPr lang="en-GB" sz="2200">
                <a:solidFill>
                  <a:srgbClr val="000000"/>
                </a:solidFill>
                <a:latin typeface="Verdana" pitchFamily="34" charset="0"/>
              </a:rPr>
              <a:t> a </a:t>
            </a:r>
            <a:r>
              <a:rPr lang="en-GB" sz="2200" b="1" i="1">
                <a:solidFill>
                  <a:srgbClr val="000000"/>
                </a:solidFill>
                <a:latin typeface="Verdana" pitchFamily="34" charset="0"/>
              </a:rPr>
              <a:t>reakcí</a:t>
            </a:r>
            <a:r>
              <a:rPr lang="en-GB" sz="2200">
                <a:solidFill>
                  <a:srgbClr val="000000"/>
                </a:solidFill>
                <a:latin typeface="Verdana" pitchFamily="34" charset="0"/>
              </a:rPr>
              <a:t> (spoj S-R</a:t>
            </a:r>
            <a:r>
              <a:rPr lang="cs-CZ" sz="2200">
                <a:solidFill>
                  <a:srgbClr val="000000"/>
                </a:solidFill>
                <a:latin typeface="Verdana" pitchFamily="34" charset="0"/>
              </a:rPr>
              <a:t>)</a:t>
            </a:r>
            <a:endParaRPr lang="en-GB" sz="2200">
              <a:solidFill>
                <a:srgbClr val="000000"/>
              </a:solidFill>
              <a:latin typeface="Verdana" pitchFamily="34" charset="0"/>
            </a:endParaRPr>
          </a:p>
          <a:p>
            <a:pPr marL="468313" indent="-468313">
              <a:lnSpc>
                <a:spcPct val="90000"/>
              </a:lnSpc>
              <a:spcBef>
                <a:spcPts val="650"/>
              </a:spcBef>
              <a:buClr>
                <a:srgbClr val="CC0000"/>
              </a:buClr>
              <a:buSzPct val="65000"/>
              <a:buFont typeface="Wingdings" pitchFamily="2" charset="2"/>
              <a:buChar char=""/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600" b="1">
                <a:solidFill>
                  <a:srgbClr val="000000"/>
                </a:solidFill>
                <a:latin typeface="Verdana" pitchFamily="34" charset="0"/>
              </a:rPr>
              <a:t>B.F. Skinner</a:t>
            </a:r>
          </a:p>
          <a:p>
            <a:pPr marL="906463" lvl="1" indent="-436563">
              <a:lnSpc>
                <a:spcPct val="90000"/>
              </a:lnSpc>
              <a:spcBef>
                <a:spcPts val="550"/>
              </a:spcBef>
              <a:buClr>
                <a:srgbClr val="CC0000"/>
              </a:buClr>
              <a:buSzPct val="6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200">
                <a:solidFill>
                  <a:srgbClr val="000000"/>
                </a:solidFill>
                <a:latin typeface="Verdana" pitchFamily="34" charset="0"/>
              </a:rPr>
              <a:t>experimenty s </a:t>
            </a:r>
            <a:r>
              <a:rPr lang="en-GB" sz="2200" b="1">
                <a:solidFill>
                  <a:srgbClr val="000000"/>
                </a:solidFill>
                <a:latin typeface="Verdana" pitchFamily="34" charset="0"/>
              </a:rPr>
              <a:t>odměnami a tresty</a:t>
            </a:r>
          </a:p>
          <a:p>
            <a:pPr marL="906463" lvl="1" indent="-436563">
              <a:lnSpc>
                <a:spcPct val="90000"/>
              </a:lnSpc>
              <a:spcBef>
                <a:spcPts val="550"/>
              </a:spcBef>
              <a:buClr>
                <a:srgbClr val="CC0000"/>
              </a:buClr>
              <a:buSzPct val="6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200" b="1">
                <a:solidFill>
                  <a:srgbClr val="000000"/>
                </a:solidFill>
                <a:latin typeface="Verdana" pitchFamily="34" charset="0"/>
              </a:rPr>
              <a:t>posilování reakce</a:t>
            </a:r>
          </a:p>
        </p:txBody>
      </p:sp>
      <p:pic>
        <p:nvPicPr>
          <p:cNvPr id="2253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125" y="1916113"/>
            <a:ext cx="2266950" cy="1668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2533" name="Picture 4"/>
          <p:cNvPicPr>
            <a:picLocks noChangeAspect="1" noChangeArrowheads="1"/>
          </p:cNvPicPr>
          <p:nvPr/>
        </p:nvPicPr>
        <p:blipFill>
          <a:blip r:embed="rId4" cstate="print">
            <a:lum bright="6000"/>
          </a:blip>
          <a:srcRect/>
          <a:stretch>
            <a:fillRect/>
          </a:stretch>
        </p:blipFill>
        <p:spPr bwMode="auto">
          <a:xfrm>
            <a:off x="179388" y="2708275"/>
            <a:ext cx="735012" cy="935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2534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77050" y="4797425"/>
            <a:ext cx="2266950" cy="191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2535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68538" y="5872163"/>
            <a:ext cx="4510087" cy="985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2536" name="Picture 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9388" y="1700213"/>
            <a:ext cx="695325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7" name="Picture 1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9388" y="4797425"/>
            <a:ext cx="6985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Gestalt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1150"/>
            <a:ext cx="8231188" cy="1108075"/>
          </a:xfrm>
        </p:spPr>
        <p:txBody>
          <a:bodyPr lIns="89991" tIns="46795" rIns="89991" bIns="46795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/>
              <a:t>Celostní (gestalt) psychologie</a:t>
            </a:r>
          </a:p>
        </p:txBody>
      </p:sp>
      <p:sp>
        <p:nvSpPr>
          <p:cNvPr id="24579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566738" y="1752600"/>
            <a:ext cx="6958012" cy="4633913"/>
          </a:xfrm>
        </p:spPr>
        <p:txBody>
          <a:bodyPr lIns="89991" tIns="46795" rIns="89991" bIns="46795"/>
          <a:lstStyle/>
          <a:p>
            <a:pPr eaLnBrk="1" hangingPunct="1"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/>
              <a:t>Zpočátku více zaměřena na vmímání</a:t>
            </a:r>
          </a:p>
          <a:p>
            <a:pPr lvl="1" eaLnBrk="1" hangingPunct="1"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i="1"/>
              <a:t>(celek je víc, než souhrn částí</a:t>
            </a:r>
            <a:r>
              <a:rPr lang="cs-CZ" i="1"/>
              <a:t>...;)</a:t>
            </a:r>
            <a:endParaRPr lang="en-GB" i="1"/>
          </a:p>
          <a:p>
            <a:pPr eaLnBrk="1" hangingPunct="1"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/>
              <a:t>W. Köhler</a:t>
            </a:r>
          </a:p>
          <a:p>
            <a:pPr lvl="1" eaLnBrk="1" hangingPunct="1"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/>
              <a:t>Pokus se šimpanzem a banánem</a:t>
            </a:r>
          </a:p>
          <a:p>
            <a:pPr lvl="2" eaLnBrk="1" hangingPunct="1"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/>
              <a:t>podstatou „vhled“ do situace </a:t>
            </a:r>
          </a:p>
          <a:p>
            <a:pPr lvl="3" eaLnBrk="1" hangingPunct="1"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/>
              <a:t>(„aha moment“)</a:t>
            </a:r>
          </a:p>
          <a:p>
            <a:pPr lvl="2" eaLnBrk="1" hangingPunct="1"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/>
              <a:t>nová etapa ve výzkumu učení, myšlení a řešení problémů</a:t>
            </a:r>
            <a:r>
              <a:rPr lang="cs-CZ"/>
              <a:t> (mj. sociální učení – Bandura - </a:t>
            </a:r>
            <a:r>
              <a:rPr lang="en-GB" sz="1200">
                <a:hlinkClick r:id="rId3"/>
              </a:rPr>
              <a:t>http://www.healthyinfluence.com/Primer/modeling.htm</a:t>
            </a:r>
            <a:r>
              <a:rPr lang="cs-CZ"/>
              <a:t>)</a:t>
            </a:r>
            <a:endParaRPr lang="en-GB"/>
          </a:p>
          <a:p>
            <a:pPr eaLnBrk="1" hangingPunct="1"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endParaRPr lang="en-GB"/>
          </a:p>
        </p:txBody>
      </p:sp>
      <p:pic>
        <p:nvPicPr>
          <p:cNvPr id="24580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950" y="3213100"/>
            <a:ext cx="839788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4581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54850" y="3284538"/>
            <a:ext cx="2089150" cy="3573462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24582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19925" y="1557338"/>
            <a:ext cx="1800225" cy="1689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2560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34988"/>
            <a:ext cx="8231188" cy="62865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/>
              <a:t>Kontakt</a:t>
            </a:r>
          </a:p>
        </p:txBody>
      </p:sp>
      <p:sp>
        <p:nvSpPr>
          <p:cNvPr id="97283" name="Rectangle 2"/>
          <p:cNvSpPr>
            <a:spLocks noGrp="1" noChangeArrowheads="1"/>
          </p:cNvSpPr>
          <p:nvPr>
            <p:ph sz="quarter" idx="4294967295"/>
          </p:nvPr>
        </p:nvSpPr>
        <p:spPr>
          <a:xfrm>
            <a:off x="457200" y="1600200"/>
            <a:ext cx="8231188" cy="922881"/>
          </a:xfrm>
        </p:spPr>
        <p:txBody>
          <a:bodyPr lIns="0" tIns="0" rIns="0" bIns="0">
            <a:spAutoFit/>
          </a:bodyPr>
          <a:lstStyle/>
          <a:p>
            <a:pPr marL="352425" indent="-352425"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b="1" dirty="0"/>
              <a:t>Mgr. </a:t>
            </a:r>
            <a:r>
              <a:rPr lang="cs-CZ" b="1" dirty="0" err="1"/>
              <a:t>et</a:t>
            </a:r>
            <a:r>
              <a:rPr lang="cs-CZ" b="1" dirty="0"/>
              <a:t> Mgr. </a:t>
            </a:r>
            <a:r>
              <a:rPr lang="en-GB" b="1" dirty="0"/>
              <a:t>Jan </a:t>
            </a:r>
            <a:r>
              <a:rPr lang="en-GB" b="1" dirty="0" err="1"/>
              <a:t>Mareš</a:t>
            </a:r>
            <a:r>
              <a:rPr lang="cs-CZ" b="1" dirty="0"/>
              <a:t>, </a:t>
            </a:r>
            <a:r>
              <a:rPr lang="cs-CZ" b="1" dirty="0" err="1"/>
              <a:t>Ph.D</a:t>
            </a:r>
            <a:r>
              <a:rPr lang="cs-CZ" b="1" dirty="0"/>
              <a:t>.</a:t>
            </a:r>
            <a:endParaRPr lang="en-GB" b="1" dirty="0"/>
          </a:p>
          <a:p>
            <a:pPr marL="704850" lvl="1" indent="-301625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800" dirty="0"/>
              <a:t>mares@</a:t>
            </a:r>
            <a:r>
              <a:rPr lang="cs-CZ" sz="2800" dirty="0" err="1"/>
              <a:t>ped</a:t>
            </a:r>
            <a:r>
              <a:rPr lang="en-GB" sz="2800" dirty="0"/>
              <a:t>.muni.cz</a:t>
            </a:r>
            <a:endParaRPr lang="cs-CZ" sz="2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85800" y="1438275"/>
            <a:ext cx="7772400" cy="622300"/>
          </a:xfrm>
        </p:spPr>
        <p:txBody>
          <a:bodyPr lIns="0" tIns="0" rIns="0" bIns="0" anchor="ctr">
            <a:spAutoFit/>
          </a:bodyPr>
          <a:lstStyle/>
          <a:p>
            <a:pPr marL="323850" indent="-323850" eaLnBrk="1" hangingPunct="1">
              <a:lnSpc>
                <a:spcPct val="93000"/>
              </a:lnSpc>
              <a:tabLst>
                <a:tab pos="323850" algn="l"/>
                <a:tab pos="974725" algn="l"/>
                <a:tab pos="1627188" algn="l"/>
                <a:tab pos="2278063" algn="l"/>
                <a:tab pos="2930525" algn="l"/>
                <a:tab pos="3582988" algn="l"/>
                <a:tab pos="4235450" algn="l"/>
                <a:tab pos="4887913" algn="l"/>
                <a:tab pos="5540375" algn="l"/>
                <a:tab pos="6192838" algn="l"/>
                <a:tab pos="6845300" algn="l"/>
                <a:tab pos="7497763" algn="l"/>
                <a:tab pos="8150225" algn="l"/>
                <a:tab pos="8802688" algn="l"/>
                <a:tab pos="9455150" algn="l"/>
                <a:tab pos="10106025" algn="l"/>
              </a:tabLst>
              <a:defRPr/>
            </a:pPr>
            <a:r>
              <a:rPr lang="cs-CZ"/>
              <a:t>Současné trendy</a:t>
            </a:r>
            <a:endParaRPr lang="en-GB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987675" y="3981450"/>
            <a:ext cx="5829300" cy="156210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5000"/>
              </a:lnSpc>
              <a:spcBef>
                <a:spcPct val="0"/>
              </a:spcBef>
              <a:tabLst>
                <a:tab pos="388938" algn="l"/>
                <a:tab pos="844550" algn="l"/>
                <a:tab pos="1495425" algn="l"/>
                <a:tab pos="2149475" algn="l"/>
                <a:tab pos="2801938" algn="l"/>
                <a:tab pos="3454400" algn="l"/>
                <a:tab pos="4106863" algn="l"/>
                <a:tab pos="4757738" algn="l"/>
                <a:tab pos="5410200" algn="l"/>
                <a:tab pos="6062663" algn="l"/>
                <a:tab pos="6715125" algn="l"/>
                <a:tab pos="7367588" algn="l"/>
                <a:tab pos="8020050" algn="l"/>
                <a:tab pos="8672513" algn="l"/>
                <a:tab pos="9323388" algn="l"/>
                <a:tab pos="9975850" algn="l"/>
              </a:tabLst>
            </a:pPr>
            <a:r>
              <a:rPr lang="cs-CZ" sz="2700" b="1" i="1"/>
              <a:t> přehled teorií </a:t>
            </a:r>
            <a:r>
              <a:rPr lang="cs-CZ" sz="2700" i="1"/>
              <a:t>(možnosti)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tabLst>
                <a:tab pos="388938" algn="l"/>
                <a:tab pos="844550" algn="l"/>
                <a:tab pos="1495425" algn="l"/>
                <a:tab pos="2149475" algn="l"/>
                <a:tab pos="2801938" algn="l"/>
                <a:tab pos="3454400" algn="l"/>
                <a:tab pos="4106863" algn="l"/>
                <a:tab pos="4757738" algn="l"/>
                <a:tab pos="5410200" algn="l"/>
                <a:tab pos="6062663" algn="l"/>
                <a:tab pos="6715125" algn="l"/>
                <a:tab pos="7367588" algn="l"/>
                <a:tab pos="8020050" algn="l"/>
                <a:tab pos="8672513" algn="l"/>
                <a:tab pos="9323388" algn="l"/>
                <a:tab pos="9975850" algn="l"/>
              </a:tabLst>
            </a:pPr>
            <a:r>
              <a:rPr lang="cs-CZ" sz="2700" i="1"/>
              <a:t> </a:t>
            </a:r>
            <a:r>
              <a:rPr lang="cs-CZ" sz="2700" b="1" i="1"/>
              <a:t>vývojové aspekty</a:t>
            </a:r>
            <a:r>
              <a:rPr lang="cs-CZ" sz="2700" i="1"/>
              <a:t> – příklad (Piaget)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tabLst>
                <a:tab pos="388938" algn="l"/>
                <a:tab pos="844550" algn="l"/>
                <a:tab pos="1495425" algn="l"/>
                <a:tab pos="2149475" algn="l"/>
                <a:tab pos="2801938" algn="l"/>
                <a:tab pos="3454400" algn="l"/>
                <a:tab pos="4106863" algn="l"/>
                <a:tab pos="4757738" algn="l"/>
                <a:tab pos="5410200" algn="l"/>
                <a:tab pos="6062663" algn="l"/>
                <a:tab pos="6715125" algn="l"/>
                <a:tab pos="7367588" algn="l"/>
                <a:tab pos="8020050" algn="l"/>
                <a:tab pos="8672513" algn="l"/>
                <a:tab pos="9323388" algn="l"/>
                <a:tab pos="9975850" algn="l"/>
              </a:tabLst>
            </a:pPr>
            <a:r>
              <a:rPr lang="cs-CZ" sz="2700" i="1"/>
              <a:t> </a:t>
            </a:r>
            <a:r>
              <a:rPr lang="cs-CZ" sz="2700" b="1" i="1"/>
              <a:t>dětské představy o světě</a:t>
            </a:r>
            <a:r>
              <a:rPr lang="en-GB" sz="2700" b="1" i="1"/>
              <a:t> </a:t>
            </a:r>
            <a:endParaRPr lang="cs-CZ" sz="2700" b="1" i="1"/>
          </a:p>
          <a:p>
            <a:pPr eaLnBrk="1" hangingPunct="1">
              <a:lnSpc>
                <a:spcPct val="95000"/>
              </a:lnSpc>
              <a:spcBef>
                <a:spcPct val="0"/>
              </a:spcBef>
              <a:tabLst>
                <a:tab pos="388938" algn="l"/>
                <a:tab pos="844550" algn="l"/>
                <a:tab pos="1495425" algn="l"/>
                <a:tab pos="2149475" algn="l"/>
                <a:tab pos="2801938" algn="l"/>
                <a:tab pos="3454400" algn="l"/>
                <a:tab pos="4106863" algn="l"/>
                <a:tab pos="4757738" algn="l"/>
                <a:tab pos="5410200" algn="l"/>
                <a:tab pos="6062663" algn="l"/>
                <a:tab pos="6715125" algn="l"/>
                <a:tab pos="7367588" algn="l"/>
                <a:tab pos="8020050" algn="l"/>
                <a:tab pos="8672513" algn="l"/>
                <a:tab pos="9323388" algn="l"/>
                <a:tab pos="9975850" algn="l"/>
              </a:tabLst>
            </a:pPr>
            <a:r>
              <a:rPr lang="cs-CZ" sz="2700" b="1" i="1"/>
              <a:t> </a:t>
            </a:r>
            <a:endParaRPr lang="en-GB" sz="2700" b="1" i="1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Přehled současných teorií učení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95313"/>
            <a:ext cx="8232775" cy="51435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650875" algn="l"/>
                <a:tab pos="1301750" algn="l"/>
                <a:tab pos="1954213" algn="l"/>
                <a:tab pos="2606675" algn="l"/>
                <a:tab pos="3259138" algn="l"/>
                <a:tab pos="3911600" algn="l"/>
                <a:tab pos="4564063" algn="l"/>
                <a:tab pos="5216525" algn="l"/>
                <a:tab pos="5867400" algn="l"/>
                <a:tab pos="6519863" algn="l"/>
                <a:tab pos="7172325" algn="l"/>
                <a:tab pos="7824788" algn="l"/>
                <a:tab pos="8477250" algn="l"/>
                <a:tab pos="9128125" algn="l"/>
                <a:tab pos="9780588" algn="l"/>
              </a:tabLst>
            </a:pPr>
            <a:r>
              <a:rPr lang="cs-CZ" sz="3600"/>
              <a:t>Současné teorie učení – možné dělení (I)</a:t>
            </a:r>
            <a:endParaRPr lang="en-GB" sz="3600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5575" cy="4251325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/>
              <a:t>Preferování biologických vlivů</a:t>
            </a:r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/>
              <a:t>Biologicky připravené učení </a:t>
            </a:r>
            <a:r>
              <a:rPr lang="en-GB" i="1"/>
              <a:t>(struktura pojmů)</a:t>
            </a:r>
          </a:p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/>
              <a:t>Preferování sociokulturních vlivů</a:t>
            </a:r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i="1"/>
              <a:t>Situované učení</a:t>
            </a:r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i="1"/>
              <a:t>Distribuované učení (lidé vs. materiál)</a:t>
            </a:r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i="1"/>
              <a:t>Vynořující se poznání (v návaznosti na soc. </a:t>
            </a:r>
            <a:r>
              <a:rPr lang="cs-CZ" i="1"/>
              <a:t>s</a:t>
            </a:r>
            <a:r>
              <a:rPr lang="en-GB" i="1"/>
              <a:t>ituace)</a:t>
            </a:r>
          </a:p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/>
              <a:t>Učení jako dolaďování připravených struktur</a:t>
            </a:r>
            <a:endParaRPr lang="cs-CZ"/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i="1"/>
              <a:t>(L.Resnick, 1996) </a:t>
            </a:r>
            <a:r>
              <a:rPr lang="en-GB" sz="2000" i="1"/>
              <a:t>učení jako sled situací; kompetence se rozvíjejí na základě přip. </a:t>
            </a:r>
            <a:r>
              <a:rPr lang="cs-CZ" sz="2000" i="1"/>
              <a:t>s</a:t>
            </a:r>
            <a:r>
              <a:rPr lang="en-GB" sz="2000" i="1"/>
              <a:t>truktur (soc. i biol.); koherence, kontradikce; dynamické pojetí </a:t>
            </a:r>
            <a:r>
              <a:rPr lang="en-GB" sz="2000" i="1" u="sng"/>
              <a:t>transferu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z="3700"/>
              <a:t>Současné teorie vyučování (teaching) - II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600" b="1"/>
              <a:t>Akademické teorie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400"/>
              <a:t>snaha definovat takové charakteristiky obecného vzdělávání, které mají žákovi umožnit </a:t>
            </a:r>
            <a:r>
              <a:rPr lang="cs-CZ" sz="1400" b="1"/>
              <a:t>stát se všestranně kultivovaným člověkem</a:t>
            </a:r>
            <a:r>
              <a:rPr lang="cs-CZ" sz="1400"/>
              <a:t>... snaha „osvítit barbary“ (od 80. let, reakce na masmediální realitu)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400" b="1"/>
              <a:t>tradicionalistické</a:t>
            </a:r>
            <a:r>
              <a:rPr lang="cs-CZ" sz="1400"/>
              <a:t> a </a:t>
            </a:r>
            <a:r>
              <a:rPr lang="cs-CZ" sz="1400" b="1"/>
              <a:t>generalistické teorie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400"/>
              <a:t>Henry, Lévy, Bloom...</a:t>
            </a:r>
          </a:p>
          <a:p>
            <a:pPr lvl="1" eaLnBrk="1" hangingPunct="1">
              <a:lnSpc>
                <a:spcPct val="80000"/>
              </a:lnSpc>
            </a:pPr>
            <a:endParaRPr lang="cs-CZ" sz="1400"/>
          </a:p>
          <a:p>
            <a:pPr eaLnBrk="1" hangingPunct="1">
              <a:lnSpc>
                <a:spcPct val="80000"/>
              </a:lnSpc>
            </a:pPr>
            <a:r>
              <a:rPr lang="cs-CZ" sz="1600" b="1"/>
              <a:t>Personalistické a spiritualistické teorie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400"/>
              <a:t>seberealizace, naplnění potenciálu jedince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400" b="1"/>
              <a:t>individualistické, „alternativní“, „dítě je králem“</a:t>
            </a:r>
            <a:r>
              <a:rPr lang="cs-CZ" sz="1400"/>
              <a:t>; rozvoj individualismu na úkor sociálního vědomí (60. a 70. léta)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400"/>
              <a:t>Ch. Rogers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400"/>
              <a:t>konkrétní příklad – např. škola Summerhill, Anglie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400"/>
              <a:t>„Je možné zvnějšku někoho učinit svobodným?“ (Bertrand)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200"/>
              <a:t>srv. tzv. alternativní školství (Waldorf, Daltonský plán, Montessori...)</a:t>
            </a:r>
          </a:p>
          <a:p>
            <a:pPr lvl="1" eaLnBrk="1" hangingPunct="1">
              <a:lnSpc>
                <a:spcPct val="80000"/>
              </a:lnSpc>
            </a:pPr>
            <a:endParaRPr lang="cs-CZ" sz="1400"/>
          </a:p>
          <a:p>
            <a:pPr eaLnBrk="1" hangingPunct="1">
              <a:lnSpc>
                <a:spcPct val="80000"/>
              </a:lnSpc>
            </a:pPr>
            <a:r>
              <a:rPr lang="cs-CZ" sz="1600" b="1"/>
              <a:t>Kognitivně psychologické, technologické a sociokognitivní teorie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400"/>
              <a:t>Soustřeďují se hlavně na vhodné pedagogické strategie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400" b="1"/>
              <a:t>Snaha řešit konkrétní a reálné problémy učení a vyučování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400"/>
              <a:t>Zájem o konkrétní charakteristiky žáka, struktury učení, procesy poznávání, techniky komunikace, ICT, média a sociální charakteristiky učení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z="2900" b="1"/>
              <a:t>Kognitivně psychologické, technologické a sociokognitivní teorie (přehled) – teching, learning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600"/>
              <a:t>Bloomova taxonomie (1956) – cíle kognitivní, afektivní, konativní; metafora stromu</a:t>
            </a:r>
          </a:p>
          <a:p>
            <a:pPr eaLnBrk="1" hangingPunct="1">
              <a:lnSpc>
                <a:spcPct val="80000"/>
              </a:lnSpc>
            </a:pPr>
            <a:r>
              <a:rPr lang="cs-CZ" sz="1600"/>
              <a:t>Feuersteinova teorie – instrumentální obohacování (1957)</a:t>
            </a:r>
          </a:p>
          <a:p>
            <a:pPr eaLnBrk="1" hangingPunct="1">
              <a:lnSpc>
                <a:spcPct val="80000"/>
              </a:lnSpc>
            </a:pPr>
            <a:r>
              <a:rPr lang="cs-CZ" sz="1600"/>
              <a:t>Gagné – osm typů učení a pět typů naučených dovedností (1965)</a:t>
            </a:r>
          </a:p>
          <a:p>
            <a:pPr eaLnBrk="1" hangingPunct="1">
              <a:lnSpc>
                <a:spcPct val="80000"/>
              </a:lnSpc>
            </a:pPr>
            <a:r>
              <a:rPr lang="cs-CZ" sz="1600"/>
              <a:t>Ausubel a Robinson - šest hierachicky seřazených kategorií (1969)</a:t>
            </a:r>
          </a:p>
          <a:p>
            <a:pPr eaLnBrk="1" hangingPunct="1">
              <a:lnSpc>
                <a:spcPct val="80000"/>
              </a:lnSpc>
            </a:pPr>
            <a:r>
              <a:rPr lang="cs-CZ" sz="1600"/>
              <a:t>Williamsův model rozvíjející procesy myšlení a prožívání (1970)</a:t>
            </a:r>
          </a:p>
          <a:p>
            <a:pPr eaLnBrk="1" hangingPunct="1">
              <a:lnSpc>
                <a:spcPct val="80000"/>
              </a:lnSpc>
            </a:pPr>
            <a:r>
              <a:rPr lang="cs-CZ" sz="1600"/>
              <a:t>Hannah a Michaelis – souhrnný rámec výukových cílů (1977)</a:t>
            </a:r>
          </a:p>
          <a:p>
            <a:pPr eaLnBrk="1" hangingPunct="1">
              <a:lnSpc>
                <a:spcPct val="80000"/>
              </a:lnSpc>
            </a:pPr>
            <a:r>
              <a:rPr lang="cs-CZ" sz="1600"/>
              <a:t>Stahl a Murphy – taxonomie kognitivního pole (1981)</a:t>
            </a:r>
          </a:p>
          <a:p>
            <a:pPr eaLnBrk="1" hangingPunct="1">
              <a:lnSpc>
                <a:spcPct val="80000"/>
              </a:lnSpc>
            </a:pPr>
            <a:r>
              <a:rPr lang="cs-CZ" sz="1600"/>
              <a:t>Biggs a Collis – „SOLO“ taxonomie (1982)</a:t>
            </a:r>
          </a:p>
          <a:p>
            <a:pPr eaLnBrk="1" hangingPunct="1">
              <a:lnSpc>
                <a:spcPct val="80000"/>
              </a:lnSpc>
            </a:pPr>
            <a:r>
              <a:rPr lang="cs-CZ" sz="1600"/>
              <a:t>Quellmalz -  teoretické rámce myšlení (1987)</a:t>
            </a:r>
          </a:p>
          <a:p>
            <a:pPr eaLnBrk="1" hangingPunct="1">
              <a:lnSpc>
                <a:spcPct val="80000"/>
              </a:lnSpc>
            </a:pPr>
            <a:r>
              <a:rPr lang="cs-CZ" sz="1600"/>
              <a:t>Presseisen – model základních, komplexních a metakognitivních dovedností myšlení (1991)</a:t>
            </a:r>
          </a:p>
          <a:p>
            <a:pPr eaLnBrk="1" hangingPunct="1">
              <a:lnSpc>
                <a:spcPct val="80000"/>
              </a:lnSpc>
            </a:pPr>
            <a:r>
              <a:rPr lang="cs-CZ" sz="1600"/>
              <a:t>Merrill – transakční teorie výuky (1992)</a:t>
            </a:r>
          </a:p>
          <a:p>
            <a:pPr eaLnBrk="1" hangingPunct="1">
              <a:lnSpc>
                <a:spcPct val="80000"/>
              </a:lnSpc>
            </a:pPr>
            <a:r>
              <a:rPr lang="cs-CZ" sz="1600"/>
              <a:t>Andersona a Krathwohlova revize Bloomovy taxonomie (2001)</a:t>
            </a:r>
          </a:p>
          <a:p>
            <a:pPr eaLnBrk="1" hangingPunct="1">
              <a:lnSpc>
                <a:spcPct val="80000"/>
              </a:lnSpc>
            </a:pPr>
            <a:r>
              <a:rPr lang="cs-CZ" sz="1600"/>
              <a:t>Gouge a Yates – Taxonomie pro rozvoj myšlení a uvažování o umění (2002)</a:t>
            </a:r>
          </a:p>
          <a:p>
            <a:pPr eaLnBrk="1" hangingPunct="1">
              <a:lnSpc>
                <a:spcPct val="80000"/>
              </a:lnSpc>
            </a:pPr>
            <a:endParaRPr lang="cs-CZ" sz="160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500"/>
              <a:t>viz. MOSELEY, D. et al. </a:t>
            </a:r>
            <a:r>
              <a:rPr lang="en-US" sz="1500"/>
              <a:t>Frameworks for thinking: a handbook for teachers and learning</a:t>
            </a:r>
            <a:r>
              <a:rPr lang="cs-CZ" sz="1500"/>
              <a:t>. Cambridge: Cambridge Un. Press, 2005. s.44-117 </a:t>
            </a:r>
            <a:r>
              <a:rPr lang="cs-CZ" sz="1500" i="1"/>
              <a:t>(dostupmé v ISu)</a:t>
            </a:r>
            <a:endParaRPr lang="cs-CZ" sz="1600" i="1"/>
          </a:p>
          <a:p>
            <a:pPr eaLnBrk="1" hangingPunct="1">
              <a:lnSpc>
                <a:spcPct val="80000"/>
              </a:lnSpc>
            </a:pPr>
            <a:endParaRPr lang="cs-CZ" sz="16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Jak víme to co víme?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57213"/>
            <a:ext cx="7775575" cy="62230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650875" algn="l"/>
                <a:tab pos="1301750" algn="l"/>
                <a:tab pos="1954213" algn="l"/>
                <a:tab pos="2606675" algn="l"/>
                <a:tab pos="3259138" algn="l"/>
                <a:tab pos="3911600" algn="l"/>
                <a:tab pos="4564063" algn="l"/>
                <a:tab pos="5216525" algn="l"/>
                <a:tab pos="5867400" algn="l"/>
                <a:tab pos="6519863" algn="l"/>
                <a:tab pos="7172325" algn="l"/>
                <a:tab pos="7824788" algn="l"/>
                <a:tab pos="8477250" algn="l"/>
                <a:tab pos="9128125" algn="l"/>
                <a:tab pos="9780588" algn="l"/>
              </a:tabLst>
            </a:pPr>
            <a:r>
              <a:rPr lang="cs-CZ"/>
              <a:t>Vývojové aspekty učení</a:t>
            </a:r>
            <a:endParaRPr lang="en-GB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32775" cy="5297488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2000"/>
              <a:t>L.S. Vygotskij </a:t>
            </a:r>
            <a:endParaRPr lang="cs-CZ" sz="2000"/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1500" i="1"/>
              <a:t>zóna nejbližšího vývoje</a:t>
            </a:r>
            <a:endParaRPr lang="cs-CZ" sz="1500"/>
          </a:p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2000"/>
              <a:t>J.Piaget </a:t>
            </a:r>
            <a:endParaRPr lang="cs-CZ" sz="2000"/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1500" i="1"/>
              <a:t>asimilace, akomodace</a:t>
            </a:r>
            <a:endParaRPr lang="cs-CZ" sz="1500" i="1"/>
          </a:p>
          <a:p>
            <a:pPr lvl="2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cs-CZ" sz="1500" i="1"/>
              <a:t>úroveň myšlení je dána mj. nedostatečná kapacita paměti, nedostatek odborných poznatků, kontext dětského uvažování</a:t>
            </a:r>
          </a:p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2000"/>
              <a:t>J.Bruner</a:t>
            </a:r>
            <a:r>
              <a:rPr lang="cs-CZ" sz="2000"/>
              <a:t> </a:t>
            </a:r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1500" i="1"/>
              <a:t>fakty, pojmy</a:t>
            </a:r>
            <a:r>
              <a:rPr lang="cs-CZ" sz="1500" i="1"/>
              <a:t> </a:t>
            </a:r>
            <a:r>
              <a:rPr lang="en-GB" sz="1500" i="1"/>
              <a:t>(koncepty) a zobecnění</a:t>
            </a:r>
            <a:r>
              <a:rPr lang="cs-CZ" sz="1500" i="1"/>
              <a:t> (generalizace)</a:t>
            </a:r>
            <a:endParaRPr lang="en-GB" sz="1500" i="1"/>
          </a:p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cs-CZ" sz="2000"/>
              <a:t>B.Bloom</a:t>
            </a:r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cs-CZ" sz="1700"/>
              <a:t>Cíle učení: kognitivní, afektivní, pychomotorické</a:t>
            </a:r>
          </a:p>
          <a:p>
            <a:pPr lvl="2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cs-CZ" sz="1400">
                <a:hlinkClick r:id="rId3"/>
              </a:rPr>
              <a:t>http://www.nwlink.com/~Donclark/hrd/bloom.html</a:t>
            </a:r>
            <a:r>
              <a:rPr lang="cs-CZ" sz="1400"/>
              <a:t> </a:t>
            </a:r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cs-CZ" sz="1700"/>
              <a:t>Učení – metafora stromu</a:t>
            </a:r>
          </a:p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2000"/>
              <a:t>D.P.Ausubel </a:t>
            </a:r>
            <a:endParaRPr lang="cs-CZ" sz="2000"/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1500" i="1"/>
              <a:t>smysluplné učení</a:t>
            </a:r>
          </a:p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2000"/>
              <a:t>F.J.Dochy </a:t>
            </a:r>
            <a:endParaRPr lang="cs-CZ" sz="2000"/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1500" i="1"/>
              <a:t>dos</a:t>
            </a:r>
            <a:r>
              <a:rPr lang="cs-CZ" sz="1500" i="1"/>
              <a:t>a</a:t>
            </a:r>
            <a:r>
              <a:rPr lang="en-GB" sz="1500" i="1"/>
              <a:t>vadní znalosti</a:t>
            </a:r>
            <a:r>
              <a:rPr lang="cs-CZ" sz="1500" i="1"/>
              <a:t> (prior knowledge)</a:t>
            </a:r>
            <a:r>
              <a:rPr lang="en-GB" sz="1500" i="1"/>
              <a:t> </a:t>
            </a:r>
            <a:endParaRPr lang="cs-CZ" sz="1500" i="1"/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1500" i="1"/>
              <a:t>deklarativní </a:t>
            </a:r>
            <a:r>
              <a:rPr lang="cs-CZ" sz="1500" i="1"/>
              <a:t>znalosti </a:t>
            </a:r>
            <a:r>
              <a:rPr lang="en-GB" sz="1500" i="1"/>
              <a:t>a procedurální znalosti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Když se řekne Piaget...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30188"/>
            <a:ext cx="7775575" cy="124460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650875" algn="l"/>
                <a:tab pos="1301750" algn="l"/>
                <a:tab pos="1954213" algn="l"/>
                <a:tab pos="2606675" algn="l"/>
                <a:tab pos="3259138" algn="l"/>
                <a:tab pos="3911600" algn="l"/>
                <a:tab pos="4564063" algn="l"/>
                <a:tab pos="5216525" algn="l"/>
                <a:tab pos="5867400" algn="l"/>
                <a:tab pos="6519863" algn="l"/>
                <a:tab pos="7172325" algn="l"/>
                <a:tab pos="7824788" algn="l"/>
                <a:tab pos="8477250" algn="l"/>
                <a:tab pos="9128125" algn="l"/>
                <a:tab pos="9780588" algn="l"/>
              </a:tabLst>
            </a:pPr>
            <a:r>
              <a:rPr lang="en-GB"/>
              <a:t>Piagetova teorie kognitivního vývoje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673100" y="1781175"/>
            <a:ext cx="7956550" cy="304800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2400"/>
              <a:t>Zájem soustředěn na </a:t>
            </a:r>
            <a:r>
              <a:rPr lang="en-GB" sz="2400" b="1"/>
              <a:t>vztah mezi poznávajícím jedincem a objektem poznávání</a:t>
            </a:r>
            <a:r>
              <a:rPr lang="en-GB" sz="2400"/>
              <a:t> v různých obdobích života</a:t>
            </a:r>
          </a:p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2400"/>
              <a:t>Každá </a:t>
            </a:r>
            <a:r>
              <a:rPr lang="en-GB" sz="2400" b="1"/>
              <a:t>úroveň poznání je výsledkem předchozího vývoje</a:t>
            </a:r>
            <a:r>
              <a:rPr lang="en-GB" sz="2400"/>
              <a:t>; vzniká reorganizací a transformací úrovně předchozí</a:t>
            </a:r>
          </a:p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2400"/>
              <a:t>Poznání není vrozenou záležitostí; </a:t>
            </a:r>
            <a:r>
              <a:rPr lang="en-GB" sz="2400" b="1"/>
              <a:t>znalosti jedinec konstruuje svým jednáním</a:t>
            </a:r>
          </a:p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2400"/>
              <a:t>Psychologie kognitivního vývoje – </a:t>
            </a:r>
            <a:r>
              <a:rPr lang="en-GB" sz="2400" b="1"/>
              <a:t>dítě jako badatel ověřující teorie</a:t>
            </a:r>
            <a:r>
              <a:rPr lang="en-GB" sz="2400" i="1"/>
              <a:t> (schéma) asimilace; akomodace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30188"/>
            <a:ext cx="7775575" cy="124460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650875" algn="l"/>
                <a:tab pos="1301750" algn="l"/>
                <a:tab pos="1954213" algn="l"/>
                <a:tab pos="2606675" algn="l"/>
                <a:tab pos="3259138" algn="l"/>
                <a:tab pos="3911600" algn="l"/>
                <a:tab pos="4564063" algn="l"/>
                <a:tab pos="5216525" algn="l"/>
                <a:tab pos="5867400" algn="l"/>
                <a:tab pos="6519863" algn="l"/>
                <a:tab pos="7172325" algn="l"/>
                <a:tab pos="7824788" algn="l"/>
                <a:tab pos="8477250" algn="l"/>
                <a:tab pos="9128125" algn="l"/>
                <a:tab pos="9780588" algn="l"/>
              </a:tabLst>
            </a:pPr>
            <a:r>
              <a:rPr lang="en-GB"/>
              <a:t>Piagetova teorie kognitivního vývoje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32775" cy="393065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/>
              <a:t>Faktory ovlivňující přechod mezi stadii:</a:t>
            </a:r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/>
              <a:t>Biologicky podložené zrání</a:t>
            </a:r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/>
              <a:t>Učení</a:t>
            </a:r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/>
              <a:t>Předávání sociální zkušenosti</a:t>
            </a:r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/>
              <a:t>Ekvilibrace</a:t>
            </a:r>
          </a:p>
          <a:p>
            <a:pPr lvl="1" eaLnBrk="1" hangingPunct="1">
              <a:lnSpc>
                <a:spcPct val="95000"/>
              </a:lnSpc>
              <a:buFont typeface="Wingdings" pitchFamily="2" charset="2"/>
              <a:buNone/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endParaRPr lang="en-GB"/>
          </a:p>
          <a:p>
            <a:pPr lvl="1" eaLnBrk="1" hangingPunct="1">
              <a:lnSpc>
                <a:spcPct val="95000"/>
              </a:lnSpc>
              <a:buFont typeface="Wingdings" pitchFamily="2" charset="2"/>
              <a:buNone/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endParaRPr lang="en-GB"/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/>
              <a:t>Působí v součinnosti; klíčová je patrně ekvilibrace; rovnováha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1150"/>
            <a:ext cx="8231188" cy="1108075"/>
          </a:xfrm>
        </p:spPr>
        <p:txBody>
          <a:bodyPr lIns="89991" tIns="46795" rIns="89991" bIns="46795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/>
              <a:t>Úvodem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31188" cy="4532313"/>
          </a:xfrm>
        </p:spPr>
        <p:txBody>
          <a:bodyPr lIns="89991" tIns="46795" rIns="89991" bIns="46795"/>
          <a:lstStyle/>
          <a:p>
            <a:pPr eaLnBrk="1" hangingPunct="1">
              <a:lnSpc>
                <a:spcPct val="80000"/>
              </a:lnSpc>
              <a:spcBef>
                <a:spcPts val="650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400"/>
              <a:t>Učení (Čáp, 2001)</a:t>
            </a:r>
          </a:p>
          <a:p>
            <a:pPr lvl="1" eaLnBrk="1" hangingPunct="1">
              <a:lnSpc>
                <a:spcPct val="80000"/>
              </a:lnSpc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000"/>
              <a:t>Získávání zkušeností, utváření a pozměňování jedince v průběhu života.</a:t>
            </a:r>
          </a:p>
          <a:p>
            <a:pPr lvl="1" eaLnBrk="1" hangingPunct="1">
              <a:lnSpc>
                <a:spcPct val="80000"/>
              </a:lnSpc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000"/>
              <a:t>Opakem vrozeného</a:t>
            </a:r>
          </a:p>
          <a:p>
            <a:pPr lvl="1" eaLnBrk="1" hangingPunct="1">
              <a:lnSpc>
                <a:spcPct val="80000"/>
              </a:lnSpc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000"/>
              <a:t>Probíhá i na subhumánní úrovni</a:t>
            </a:r>
            <a:endParaRPr lang="cs-CZ" sz="2000"/>
          </a:p>
          <a:p>
            <a:pPr lvl="1" eaLnBrk="1" hangingPunct="1">
              <a:lnSpc>
                <a:spcPct val="80000"/>
              </a:lnSpc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endParaRPr lang="en-GB" sz="2000"/>
          </a:p>
          <a:p>
            <a:pPr eaLnBrk="1" hangingPunct="1">
              <a:lnSpc>
                <a:spcPct val="80000"/>
              </a:lnSpc>
              <a:spcBef>
                <a:spcPts val="650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400"/>
              <a:t>Funkce učení</a:t>
            </a:r>
          </a:p>
          <a:p>
            <a:pPr lvl="1" eaLnBrk="1" hangingPunct="1">
              <a:lnSpc>
                <a:spcPct val="80000"/>
              </a:lnSpc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000"/>
              <a:t>Přizpůsobování organismu k prostředí a změnám v prostředí</a:t>
            </a:r>
          </a:p>
          <a:p>
            <a:pPr lvl="1" eaLnBrk="1" hangingPunct="1">
              <a:lnSpc>
                <a:spcPct val="80000"/>
              </a:lnSpc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000"/>
              <a:t>Přizpůsobování společnosti a jejím požadavkům</a:t>
            </a:r>
          </a:p>
          <a:p>
            <a:pPr lvl="1" eaLnBrk="1" hangingPunct="1">
              <a:lnSpc>
                <a:spcPct val="80000"/>
              </a:lnSpc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000"/>
              <a:t>Nejedná se pouze o pasivní proces </a:t>
            </a:r>
          </a:p>
          <a:p>
            <a:pPr lvl="2" eaLnBrk="1" hangingPunct="1">
              <a:lnSpc>
                <a:spcPct val="80000"/>
              </a:lnSpc>
              <a:spcBef>
                <a:spcPts val="525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1800" i="1"/>
              <a:t>(srv. např. Piaget – asimilace a akomodace, Moscovichi – sociální reprezentace aj.)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8163"/>
            <a:ext cx="8232775" cy="62230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650875" algn="l"/>
                <a:tab pos="1301750" algn="l"/>
                <a:tab pos="1954213" algn="l"/>
                <a:tab pos="2606675" algn="l"/>
                <a:tab pos="3259138" algn="l"/>
                <a:tab pos="3911600" algn="l"/>
                <a:tab pos="4564063" algn="l"/>
                <a:tab pos="5216525" algn="l"/>
                <a:tab pos="5867400" algn="l"/>
                <a:tab pos="6519863" algn="l"/>
                <a:tab pos="7172325" algn="l"/>
                <a:tab pos="7824788" algn="l"/>
                <a:tab pos="8477250" algn="l"/>
                <a:tab pos="9128125" algn="l"/>
                <a:tab pos="9780588" algn="l"/>
              </a:tabLst>
            </a:pPr>
            <a:r>
              <a:rPr lang="en-GB"/>
              <a:t>Piagetovy pedagogické názory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32775" cy="361950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/>
              <a:t>Vzdělávání se má soustředit spíše na rozvíjení </a:t>
            </a:r>
            <a:r>
              <a:rPr lang="en-GB" b="1"/>
              <a:t>obecných schémat</a:t>
            </a:r>
            <a:r>
              <a:rPr lang="en-GB"/>
              <a:t>, než na rozvoj konkrétních dovedností</a:t>
            </a:r>
          </a:p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/>
              <a:t>Vzdělávání dětí se má soustředit spíše </a:t>
            </a:r>
            <a:r>
              <a:rPr lang="en-GB" b="1"/>
              <a:t>na procesy</a:t>
            </a:r>
            <a:r>
              <a:rPr lang="en-GB"/>
              <a:t> než na obsahy</a:t>
            </a:r>
          </a:p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/>
              <a:t>Vyučovací metody musí </a:t>
            </a:r>
            <a:r>
              <a:rPr lang="en-GB" b="1"/>
              <a:t>aktivizovat dítě</a:t>
            </a:r>
          </a:p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/>
              <a:t>Kurikulum by mělo </a:t>
            </a:r>
            <a:r>
              <a:rPr lang="en-GB" b="1"/>
              <a:t>respektovat</a:t>
            </a:r>
            <a:r>
              <a:rPr lang="en-GB"/>
              <a:t> kognitivní </a:t>
            </a:r>
            <a:r>
              <a:rPr lang="en-GB" b="1"/>
              <a:t>vývojová stadia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Jak vlastně tedy děti uvažují o učivu?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61950"/>
            <a:ext cx="8232775" cy="976313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650875" algn="l"/>
                <a:tab pos="1301750" algn="l"/>
                <a:tab pos="1954213" algn="l"/>
                <a:tab pos="2606675" algn="l"/>
                <a:tab pos="3259138" algn="l"/>
                <a:tab pos="3911600" algn="l"/>
                <a:tab pos="4564063" algn="l"/>
                <a:tab pos="5216525" algn="l"/>
                <a:tab pos="5867400" algn="l"/>
                <a:tab pos="6519863" algn="l"/>
                <a:tab pos="7172325" algn="l"/>
                <a:tab pos="7824788" algn="l"/>
                <a:tab pos="8477250" algn="l"/>
                <a:tab pos="9128125" algn="l"/>
                <a:tab pos="9780588" algn="l"/>
              </a:tabLst>
            </a:pPr>
            <a:r>
              <a:rPr lang="en-GB"/>
              <a:t>Dětské interpretace světa</a:t>
            </a:r>
            <a:br>
              <a:rPr lang="cs-CZ"/>
            </a:br>
            <a:r>
              <a:rPr lang="cs-CZ" sz="2500"/>
              <a:t>- řada označení:</a:t>
            </a:r>
            <a:endParaRPr lang="en-GB"/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32775" cy="4522788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2400"/>
              <a:t>Naivní teorie dítěte</a:t>
            </a:r>
            <a:r>
              <a:rPr lang="cs-CZ" sz="2400"/>
              <a:t>, ale též:</a:t>
            </a:r>
            <a:endParaRPr lang="en-GB" sz="2400"/>
          </a:p>
          <a:p>
            <a:pPr lvl="2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1800"/>
              <a:t>Implicitní teorie dítět</a:t>
            </a:r>
            <a:r>
              <a:rPr lang="cs-CZ" sz="1800"/>
              <a:t>e</a:t>
            </a:r>
          </a:p>
          <a:p>
            <a:pPr lvl="2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1800"/>
              <a:t>Dětská věda</a:t>
            </a:r>
          </a:p>
          <a:p>
            <a:pPr lvl="2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1800"/>
              <a:t>Dětské naivní koncepce</a:t>
            </a:r>
          </a:p>
          <a:p>
            <a:pPr lvl="2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1800"/>
              <a:t>Dětské implicitní koncepce</a:t>
            </a:r>
          </a:p>
          <a:p>
            <a:pPr lvl="2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1800"/>
              <a:t>Dětské prekoncepce</a:t>
            </a:r>
          </a:p>
          <a:p>
            <a:pPr lvl="2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1800"/>
              <a:t>Dětské dosavadní koncepce</a:t>
            </a:r>
          </a:p>
          <a:p>
            <a:pPr lvl="2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1800"/>
              <a:t>Dětské alternativní koncepce</a:t>
            </a:r>
          </a:p>
          <a:p>
            <a:pPr lvl="2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1800"/>
              <a:t>Dětské mylné koncepce, </a:t>
            </a:r>
            <a:endParaRPr lang="cs-CZ" sz="1800"/>
          </a:p>
          <a:p>
            <a:pPr lvl="2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cs-CZ" sz="1800"/>
              <a:t>M</a:t>
            </a:r>
            <a:r>
              <a:rPr lang="en-GB" sz="1800"/>
              <a:t>iskoncepce</a:t>
            </a:r>
            <a:r>
              <a:rPr lang="cs-CZ" sz="1800"/>
              <a:t> v procesu učení</a:t>
            </a:r>
          </a:p>
          <a:p>
            <a:pPr lvl="2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endParaRPr lang="cs-CZ" sz="1800"/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cs-CZ" sz="2000"/>
              <a:t>nepřesné či zavádějící znalosti a dovednosti, které máme „před“; „v průběhu“ či jako „nezamýšlené výsledky“ učení – srv. konstruktivistické teorie učení</a:t>
            </a:r>
            <a:endParaRPr lang="en-GB" sz="20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8163"/>
            <a:ext cx="8232775" cy="62230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650875" algn="l"/>
                <a:tab pos="1301750" algn="l"/>
                <a:tab pos="1954213" algn="l"/>
                <a:tab pos="2606675" algn="l"/>
                <a:tab pos="3259138" algn="l"/>
                <a:tab pos="3911600" algn="l"/>
                <a:tab pos="4564063" algn="l"/>
                <a:tab pos="5216525" algn="l"/>
                <a:tab pos="5867400" algn="l"/>
                <a:tab pos="6519863" algn="l"/>
                <a:tab pos="7172325" algn="l"/>
                <a:tab pos="7824788" algn="l"/>
                <a:tab pos="8477250" algn="l"/>
                <a:tab pos="9128125" algn="l"/>
                <a:tab pos="9780588" algn="l"/>
              </a:tabLst>
            </a:pPr>
            <a:r>
              <a:rPr lang="en-GB"/>
              <a:t>Dětské interpretace jevů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32775" cy="4587875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/>
              <a:t>Kognitivní složka</a:t>
            </a:r>
            <a:r>
              <a:rPr lang="cs-CZ"/>
              <a:t> </a:t>
            </a:r>
            <a:endParaRPr lang="en-GB"/>
          </a:p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/>
              <a:t>Afektivní složka</a:t>
            </a:r>
          </a:p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/>
              <a:t>Složka konativní</a:t>
            </a:r>
          </a:p>
          <a:p>
            <a:pPr eaLnBrk="1" hangingPunct="1">
              <a:lnSpc>
                <a:spcPct val="95000"/>
              </a:lnSpc>
              <a:buFont typeface="Wingdings" pitchFamily="2" charset="2"/>
              <a:buNone/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endParaRPr lang="en-GB"/>
          </a:p>
          <a:p>
            <a:pPr eaLnBrk="1" hangingPunct="1">
              <a:lnSpc>
                <a:spcPct val="95000"/>
              </a:lnSpc>
              <a:buFont typeface="Wingdings" pitchFamily="2" charset="2"/>
              <a:buNone/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endParaRPr lang="cs-CZ" i="1"/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cs-CZ" i="1"/>
              <a:t>královský dvůr je takovej ten dvorek na zámku...</a:t>
            </a:r>
          </a:p>
          <a:p>
            <a:pPr lvl="2" algn="r" eaLnBrk="1" hangingPunct="1">
              <a:lnSpc>
                <a:spcPct val="95000"/>
              </a:lnSpc>
              <a:buFont typeface="Wingdings" pitchFamily="2" charset="2"/>
              <a:buNone/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i="1"/>
              <a:t>(např. Gavora, 1992)</a:t>
            </a:r>
            <a:endParaRPr lang="cs-CZ" i="1"/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cs-CZ" i="1"/>
              <a:t>atomy jsou takoví úplně malí trpaslíci...</a:t>
            </a:r>
          </a:p>
          <a:p>
            <a:pPr lvl="2" algn="r" eaLnBrk="1" hangingPunct="1">
              <a:lnSpc>
                <a:spcPct val="95000"/>
              </a:lnSpc>
              <a:buFont typeface="Wingdings" pitchFamily="2" charset="2"/>
              <a:buNone/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cs-CZ" i="1"/>
              <a:t>(např. Ouhrabka, 1996)</a:t>
            </a:r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cs-CZ" i="1"/>
              <a:t>(...)</a:t>
            </a:r>
            <a:endParaRPr lang="en-GB" i="1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30188"/>
            <a:ext cx="7775575" cy="124460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650875" algn="l"/>
                <a:tab pos="1301750" algn="l"/>
                <a:tab pos="1954213" algn="l"/>
                <a:tab pos="2606675" algn="l"/>
                <a:tab pos="3259138" algn="l"/>
                <a:tab pos="3911600" algn="l"/>
                <a:tab pos="4564063" algn="l"/>
                <a:tab pos="5216525" algn="l"/>
                <a:tab pos="5867400" algn="l"/>
                <a:tab pos="6519863" algn="l"/>
                <a:tab pos="7172325" algn="l"/>
                <a:tab pos="7824788" algn="l"/>
                <a:tab pos="8477250" algn="l"/>
                <a:tab pos="9128125" algn="l"/>
                <a:tab pos="9780588" algn="l"/>
              </a:tabLst>
            </a:pPr>
            <a:r>
              <a:rPr lang="en-GB"/>
              <a:t>Schéma žákových dosavadních znalostí (Dochy, 1996)</a:t>
            </a:r>
          </a:p>
        </p:txBody>
      </p:sp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288" y="1508125"/>
            <a:ext cx="8091487" cy="5349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8163"/>
            <a:ext cx="8232775" cy="62230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650875" algn="l"/>
                <a:tab pos="1301750" algn="l"/>
                <a:tab pos="1954213" algn="l"/>
                <a:tab pos="2606675" algn="l"/>
                <a:tab pos="3259138" algn="l"/>
                <a:tab pos="3911600" algn="l"/>
                <a:tab pos="4564063" algn="l"/>
                <a:tab pos="5216525" algn="l"/>
                <a:tab pos="5867400" algn="l"/>
                <a:tab pos="6519863" algn="l"/>
                <a:tab pos="7172325" algn="l"/>
                <a:tab pos="7824788" algn="l"/>
                <a:tab pos="8477250" algn="l"/>
                <a:tab pos="9128125" algn="l"/>
                <a:tab pos="9780588" algn="l"/>
              </a:tabLst>
            </a:pPr>
            <a:r>
              <a:rPr lang="en-GB"/>
              <a:t>Žákovo pojetí učiva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32775" cy="4689475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/>
              <a:t>Žákovo pojetí učiva obecně</a:t>
            </a:r>
            <a:endParaRPr lang="cs-CZ"/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cs-CZ" i="1"/>
              <a:t>(„K čemu je to blbý učení?“)</a:t>
            </a:r>
            <a:endParaRPr lang="en-GB" i="1"/>
          </a:p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/>
              <a:t>Žákovo pojetí učiva v určité skupině předmětů</a:t>
            </a:r>
            <a:endParaRPr lang="cs-CZ"/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cs-CZ" i="1"/>
              <a:t>(„Nerad cokoli počítám!“)</a:t>
            </a:r>
            <a:endParaRPr lang="en-GB" i="1"/>
          </a:p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/>
              <a:t>Žákovo pojetí učiva v určitém předmětu</a:t>
            </a:r>
            <a:endParaRPr lang="cs-CZ"/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cs-CZ" i="1"/>
              <a:t>(„Matematika mi nejde.“)</a:t>
            </a:r>
            <a:endParaRPr lang="en-GB" i="1"/>
          </a:p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/>
              <a:t>Žákovo pojetí učiva v konkrétním tématu</a:t>
            </a:r>
            <a:endParaRPr lang="cs-CZ"/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cs-CZ" i="1"/>
              <a:t>(„K čemu mi jsou rovnice o dvou neznámých?“)</a:t>
            </a:r>
            <a:endParaRPr lang="en-GB" i="1"/>
          </a:p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/>
              <a:t>Žákovo pojetí učiva žákovo pojetí pojmu</a:t>
            </a:r>
            <a:endParaRPr lang="cs-CZ"/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cs-CZ" i="1"/>
              <a:t>(„Rovnice je když...“)</a:t>
            </a:r>
            <a:endParaRPr lang="en-GB" i="1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/>
              <a:t>Seminární úkol</a:t>
            </a:r>
          </a:p>
        </p:txBody>
      </p:sp>
      <p:sp>
        <p:nvSpPr>
          <p:cNvPr id="4301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cs-CZ"/>
              <a:t>Stanovte v rámci skupin výukové cíle pro konkrétní výukovou jednotku v oblasti Vaší profesní specializace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/>
              <a:t>Bloomova taxonomie výukových cílů</a:t>
            </a:r>
          </a:p>
        </p:txBody>
      </p:sp>
      <p:sp>
        <p:nvSpPr>
          <p:cNvPr id="4403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cs-CZ"/>
              <a:t>B.S. Bloom a kol. stanovili (1956) v oblasti kognitivních cílů šest hiearchicky uspořádaných kategorií členěných dále do subkategorií. </a:t>
            </a:r>
          </a:p>
          <a:p>
            <a:pPr eaLnBrk="1" hangingPunct="1"/>
            <a:r>
              <a:rPr lang="cs-CZ"/>
              <a:t>Kategorie jsou řazeny podle stoupající náročnosti psychických operací, jež mají ve svém základu. K vymezování cílů v jednotlivých kategoriích byly vytvořeny systémy aktivních sloves.</a:t>
            </a:r>
          </a:p>
          <a:p>
            <a:pPr eaLnBrk="1" hangingPunct="1"/>
            <a:r>
              <a:rPr lang="cs-CZ"/>
              <a:t>Pro dosažení vyšší cílové kategorie je třeba zvládnout učivo v rámci nižší kategorie.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err="1"/>
              <a:t>Blomova</a:t>
            </a:r>
            <a:r>
              <a:rPr lang="cs-CZ" dirty="0"/>
              <a:t> taxonomie - slovník aktivních sloves k vymezování výukových cílů</a:t>
            </a:r>
          </a:p>
        </p:txBody>
      </p:sp>
      <p:graphicFrame>
        <p:nvGraphicFramePr>
          <p:cNvPr id="45075" name="Group 19"/>
          <p:cNvGraphicFramePr>
            <a:graphicFrameLocks noGrp="1"/>
          </p:cNvGraphicFramePr>
          <p:nvPr>
            <p:ph sz="quarter" idx="1"/>
          </p:nvPr>
        </p:nvGraphicFramePr>
        <p:xfrm>
          <a:off x="233363" y="1644650"/>
          <a:ext cx="8929687" cy="5213638"/>
        </p:xfrm>
        <a:graphic>
          <a:graphicData uri="http://schemas.openxmlformats.org/drawingml/2006/table">
            <a:tbl>
              <a:tblPr/>
              <a:tblGrid>
                <a:gridCol w="44656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0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Cílová kategorie (úroveň osvojení)</a:t>
                      </a:r>
                    </a:p>
                  </a:txBody>
                  <a:tcPr marL="12845" marR="12845" marT="12843" marB="1284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Typická slovesa k vymezování cílů</a:t>
                      </a:r>
                    </a:p>
                  </a:txBody>
                  <a:tcPr marL="12845" marR="12845" marT="12843" marB="1284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6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1. Zapamatování</a:t>
                      </a:r>
                      <a:b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</a:b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termíny a fakta, jejich klasifikace a kategorizace</a:t>
                      </a:r>
                    </a:p>
                  </a:txBody>
                  <a:tcPr marL="12845" marR="12845" marT="12843" marB="1284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</a:b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definovat, doplnit, napsat, opakovat, pojmenovat, popsat, přiřadit, reprodukovat, seřadit, vybrat, vysvětlit, určit</a:t>
                      </a:r>
                    </a:p>
                  </a:txBody>
                  <a:tcPr marL="12845" marR="12845" marT="12843" marB="1284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7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2. Pochopení</a:t>
                      </a:r>
                      <a:b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</a:b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překlad z jednoho jazyka do druhého, převod z jedné formy komunikace do druhé, jednoduchá interpretace, extrapolace (vysvětlení)</a:t>
                      </a:r>
                    </a:p>
                  </a:txBody>
                  <a:tcPr marL="12845" marR="12845" marT="12843" marB="1284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</a:b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dokázat, jinak formulovat, ilustrovat, interpretovat, objasnit, odhadnout, opravit, přeložit, převést, vyjádřit vlastními slovy, vyjádřit jinou formou, vysvětlit, vypočítat, zkontrolovat, změřit</a:t>
                      </a:r>
                    </a:p>
                  </a:txBody>
                  <a:tcPr marL="12845" marR="12845" marT="12843" marB="1284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7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3. Aplikace</a:t>
                      </a:r>
                      <a:b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</a:b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použití abstrakcí a zobecnění (teorie, zákony, principy, pravidla, metody, techniky, postupy, obecné myšlenky v konkrétních situacích)</a:t>
                      </a:r>
                    </a:p>
                  </a:txBody>
                  <a:tcPr marL="12845" marR="12845" marT="12843" marB="1284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</a:b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aplikovat, demonstrovat, diskutovat, interpretovat údaje, načrtnout, navrhnout, plánovat, použít, prokázat, registrovat, řešit, uvést vztah mezi, uspořádat, vyčíslit, vyzkoušet</a:t>
                      </a:r>
                    </a:p>
                  </a:txBody>
                  <a:tcPr marL="12845" marR="12845" marT="12843" marB="1284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0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4. Analýza</a:t>
                      </a:r>
                      <a:b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</a:b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rozbor komplexní informace (systému, procesu) na prvky a části, stanovení hiearchie prvku, princip jejich organizace, vztahů a interakce mezi prvky</a:t>
                      </a:r>
                    </a:p>
                  </a:txBody>
                  <a:tcPr marL="12845" marR="12845" marT="12843" marB="1284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</a:b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analyzovat, provést rozbor, rozhodnout, rozlišit, rozčlenit, specifikovat</a:t>
                      </a:r>
                    </a:p>
                  </a:txBody>
                  <a:tcPr marL="12845" marR="12845" marT="12843" marB="1284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95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5. Syntéza</a:t>
                      </a:r>
                      <a:b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</a:b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složení prvků a jejich částí do předtím neexistujícího celku (ucelené sdělení, plán nebo řada operací nutných k vytvoření díla nebo jeho projektu, odvození souboru abstraktních vztahů k účelu klasifikace nebo objasnění jevů</a:t>
                      </a:r>
                    </a:p>
                  </a:txBody>
                  <a:tcPr marL="12845" marR="12845" marT="12843" marB="1284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</a:b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kategorizovat, klasifikovat, kombinovat, modifikovat, napsat sdělení, navrhnout, organizovat, reorganizovat, shrnout, vyvodit obecné závěry</a:t>
                      </a:r>
                    </a:p>
                  </a:txBody>
                  <a:tcPr marL="12845" marR="12845" marT="12843" marB="1284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7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6. Hodnocení</a:t>
                      </a:r>
                      <a:b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</a:b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posouzení materiálů, podkladů, metod a technik z hlediska účelu podle kritérií, která jsou dána nebo která si žák sám navrhne</a:t>
                      </a:r>
                    </a:p>
                  </a:txBody>
                  <a:tcPr marL="12845" marR="12845" marT="12843" marB="1284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</a:b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argumentovat, obhájit, ocenit, oponovat, podpořit (názory), porovnat, provést kritiku, posoudit, propvěřit, srovnat s normou, vybrat, uvést klady a zápory, zdůvodnit, zhodnotit</a:t>
                      </a:r>
                    </a:p>
                  </a:txBody>
                  <a:tcPr marL="12845" marR="12845" marT="12843" marB="1284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/>
              <a:t>Revize Bloomovy taxonomie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cs-CZ" sz="1800"/>
              <a:t>Lorin W. Anderson, David R. Krathwohl, Peter W. Airasian, Kathleen A. Cruikshank, Richard E. Mayer, Paul P. Pintrich, James Raths, Merlin Wittrock. (Eds.) </a:t>
            </a:r>
            <a:r>
              <a:rPr lang="cs-CZ" sz="1800" i="1"/>
              <a:t>A Taxonomy for Learning, Teaching a Assesing of Educational Objektives</a:t>
            </a:r>
            <a:r>
              <a:rPr lang="cs-CZ" sz="1800"/>
              <a:t>. New York: Longman, 2001. – 352 s. ISBN 0-321-08405-5.</a:t>
            </a:r>
          </a:p>
          <a:p>
            <a:pPr eaLnBrk="1" hangingPunct="1"/>
            <a:r>
              <a:rPr lang="cs-CZ" sz="1800">
                <a:hlinkClick r:id="rId2"/>
              </a:rPr>
              <a:t>http://www.msmt.cz/files/doc/NHRevizeBloomovytaxonomieedukace.doc</a:t>
            </a:r>
            <a:endParaRPr lang="cs-CZ" sz="1800"/>
          </a:p>
          <a:p>
            <a:pPr lvl="1" eaLnBrk="1" hangingPunct="1"/>
            <a:r>
              <a:rPr lang="cs-CZ" sz="2000"/>
              <a:t>Už po vydání Bloomovy  příručky se začaly ozývat hlasy vědců i učitelů upozorňující na některé aspekty edukačních cílů, které nebylo možné Bloomovou taxonomií dobře postihnout (vyvinuta primárně pro přírodovědné předměty; u humanitních diskutabilní). </a:t>
            </a:r>
          </a:p>
          <a:p>
            <a:pPr lvl="1" eaLnBrk="1" hangingPunct="1"/>
            <a:r>
              <a:rPr lang="cs-CZ" sz="2000"/>
              <a:t>Rozvoj kognitivní psychologie od r. 1956. Bloom a kol. vycházeli z behaviorismu.</a:t>
            </a:r>
          </a:p>
          <a:p>
            <a:pPr lvl="1" eaLnBrk="1" hangingPunct="1"/>
            <a:r>
              <a:rPr lang="cs-CZ" sz="2000"/>
              <a:t>Přes změny v edukačních vědách základní myšlenka taxonomie cílů zůstává inspirativní; myšlenka třídění edukačních cílů je velmi dobře prakticky využitelná (teorie i praxe)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1150"/>
            <a:ext cx="8231188" cy="1108075"/>
          </a:xfrm>
        </p:spPr>
        <p:txBody>
          <a:bodyPr lIns="89991" tIns="46795" rIns="89991" bIns="46795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/>
              <a:t>Výsledky učení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31188" cy="4532313"/>
          </a:xfrm>
        </p:spPr>
        <p:txBody>
          <a:bodyPr lIns="89991" tIns="46795" rIns="89991" bIns="46795"/>
          <a:lstStyle/>
          <a:p>
            <a:pPr marL="320040" indent="-320040" eaLnBrk="1" fontAlgn="auto" hangingPunct="1">
              <a:lnSpc>
                <a:spcPct val="80000"/>
              </a:lnSpc>
              <a:spcBef>
                <a:spcPts val="425"/>
              </a:spcBef>
              <a:spcAft>
                <a:spcPts val="0"/>
              </a:spcAft>
              <a:buFont typeface="Wingdings"/>
              <a:buChar char="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000" b="1"/>
              <a:t>Vědomosti</a:t>
            </a:r>
          </a:p>
          <a:p>
            <a:pPr marL="640080" lvl="1" indent="-274320" eaLnBrk="1" fontAlgn="auto" hangingPunct="1">
              <a:lnSpc>
                <a:spcPct val="80000"/>
              </a:lnSpc>
              <a:spcBef>
                <a:spcPts val="375"/>
              </a:spcBef>
              <a:spcAft>
                <a:spcPts val="0"/>
              </a:spcAft>
              <a:buFont typeface="Wingdings 2"/>
              <a:buChar char="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000"/>
              <a:t>Soustavy představ a pojmů</a:t>
            </a:r>
          </a:p>
          <a:p>
            <a:pPr marL="320040" indent="-320040" eaLnBrk="1" fontAlgn="auto" hangingPunct="1">
              <a:lnSpc>
                <a:spcPct val="80000"/>
              </a:lnSpc>
              <a:spcBef>
                <a:spcPts val="425"/>
              </a:spcBef>
              <a:spcAft>
                <a:spcPts val="0"/>
              </a:spcAft>
              <a:buFont typeface="Wingdings"/>
              <a:buChar char="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000" b="1"/>
              <a:t>Senzorické dovednosti</a:t>
            </a:r>
          </a:p>
          <a:p>
            <a:pPr marL="640080" lvl="1" indent="-274320" eaLnBrk="1" fontAlgn="auto" hangingPunct="1">
              <a:lnSpc>
                <a:spcPct val="80000"/>
              </a:lnSpc>
              <a:spcBef>
                <a:spcPts val="375"/>
              </a:spcBef>
              <a:spcAft>
                <a:spcPts val="0"/>
              </a:spcAft>
              <a:buFont typeface="Wingdings 2"/>
              <a:buChar char="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000"/>
              <a:t>Např. rozlišování výšky a barvy tónů, odlišení správného a špatného chodu stroje podle zvuku atd.</a:t>
            </a:r>
          </a:p>
          <a:p>
            <a:pPr marL="320040" indent="-320040" eaLnBrk="1" fontAlgn="auto" hangingPunct="1">
              <a:lnSpc>
                <a:spcPct val="80000"/>
              </a:lnSpc>
              <a:spcBef>
                <a:spcPts val="425"/>
              </a:spcBef>
              <a:spcAft>
                <a:spcPts val="0"/>
              </a:spcAft>
              <a:buFont typeface="Wingdings"/>
              <a:buChar char="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000" b="1"/>
              <a:t>Senzomotorické dovednosti</a:t>
            </a:r>
          </a:p>
          <a:p>
            <a:pPr marL="640080" lvl="1" indent="-274320" eaLnBrk="1" fontAlgn="auto" hangingPunct="1">
              <a:lnSpc>
                <a:spcPct val="80000"/>
              </a:lnSpc>
              <a:spcBef>
                <a:spcPts val="375"/>
              </a:spcBef>
              <a:spcAft>
                <a:spcPts val="0"/>
              </a:spcAft>
              <a:buFont typeface="Wingdings 2"/>
              <a:buChar char="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000"/>
              <a:t>Lepší koordinace vnímání a pohybů – např. psaní, řemeslné práce, sport</a:t>
            </a:r>
          </a:p>
          <a:p>
            <a:pPr marL="320040" indent="-320040" eaLnBrk="1" fontAlgn="auto" hangingPunct="1">
              <a:lnSpc>
                <a:spcPct val="80000"/>
              </a:lnSpc>
              <a:spcBef>
                <a:spcPts val="425"/>
              </a:spcBef>
              <a:spcAft>
                <a:spcPts val="0"/>
              </a:spcAft>
              <a:buFont typeface="Wingdings"/>
              <a:buChar char="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000" b="1"/>
              <a:t>Intelektové dovednosti a schopnosti</a:t>
            </a:r>
          </a:p>
          <a:p>
            <a:pPr marL="640080" lvl="1" indent="-274320" eaLnBrk="1" fontAlgn="auto" hangingPunct="1">
              <a:lnSpc>
                <a:spcPct val="80000"/>
              </a:lnSpc>
              <a:spcBef>
                <a:spcPts val="375"/>
              </a:spcBef>
              <a:spcAft>
                <a:spcPts val="0"/>
              </a:spcAft>
              <a:buFont typeface="Wingdings 2"/>
              <a:buChar char="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000"/>
              <a:t>Např. matematické, jazykové</a:t>
            </a:r>
          </a:p>
          <a:p>
            <a:pPr marL="320040" indent="-320040" eaLnBrk="1" fontAlgn="auto" hangingPunct="1">
              <a:lnSpc>
                <a:spcPct val="80000"/>
              </a:lnSpc>
              <a:spcBef>
                <a:spcPts val="425"/>
              </a:spcBef>
              <a:spcAft>
                <a:spcPts val="0"/>
              </a:spcAft>
              <a:buFont typeface="Wingdings"/>
              <a:buChar char="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000" b="1"/>
              <a:t>Návyky, postoje, vlastnosti osobnosti</a:t>
            </a:r>
          </a:p>
          <a:p>
            <a:pPr marL="640080" lvl="1" indent="-274320" eaLnBrk="1" fontAlgn="auto" hangingPunct="1">
              <a:lnSpc>
                <a:spcPct val="80000"/>
              </a:lnSpc>
              <a:spcBef>
                <a:spcPts val="375"/>
              </a:spcBef>
              <a:spcAft>
                <a:spcPts val="0"/>
              </a:spcAft>
              <a:buFont typeface="Wingdings 2"/>
              <a:buChar char="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000"/>
              <a:t>Např. vytrvalost, svědomitost</a:t>
            </a:r>
          </a:p>
          <a:p>
            <a:pPr marL="320040" indent="-320040" eaLnBrk="1" fontAlgn="auto" hangingPunct="1">
              <a:lnSpc>
                <a:spcPct val="80000"/>
              </a:lnSpc>
              <a:spcBef>
                <a:spcPts val="425"/>
              </a:spcBef>
              <a:spcAft>
                <a:spcPts val="0"/>
              </a:spcAft>
              <a:buFont typeface="Wingdings"/>
              <a:buChar char="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000" b="1"/>
              <a:t>Sociální dovednosti</a:t>
            </a:r>
          </a:p>
          <a:p>
            <a:pPr marL="640080" lvl="1" indent="-274320" eaLnBrk="1" fontAlgn="auto" hangingPunct="1">
              <a:lnSpc>
                <a:spcPct val="80000"/>
              </a:lnSpc>
              <a:spcBef>
                <a:spcPts val="375"/>
              </a:spcBef>
              <a:spcAft>
                <a:spcPts val="0"/>
              </a:spcAft>
              <a:buFont typeface="Wingdings 2"/>
              <a:buChar char="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000"/>
              <a:t>Komunikativní dovednosti, orientace v sociálních vztazích, schopnost obhájit vlastní názor atd.</a:t>
            </a:r>
          </a:p>
          <a:p>
            <a:pPr marL="640080" lvl="1" indent="-274320" eaLnBrk="1" fontAlgn="auto" hangingPunct="1">
              <a:lnSpc>
                <a:spcPct val="80000"/>
              </a:lnSpc>
              <a:spcBef>
                <a:spcPts val="375"/>
              </a:spcBef>
              <a:spcAft>
                <a:spcPts val="0"/>
              </a:spcAft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sz="2000"/>
          </a:p>
          <a:p>
            <a:pPr marL="320040" indent="-320040" eaLnBrk="1" fontAlgn="auto" hangingPunct="1">
              <a:lnSpc>
                <a:spcPct val="80000"/>
              </a:lnSpc>
              <a:spcBef>
                <a:spcPts val="425"/>
              </a:spcBef>
              <a:spcAft>
                <a:spcPts val="0"/>
              </a:spcAft>
              <a:buFont typeface="Wingdings"/>
              <a:buChar char="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000"/>
              <a:t>V moderní pedagogice též označovány jako </a:t>
            </a:r>
            <a:r>
              <a:rPr lang="en-GB" sz="2000" b="1"/>
              <a:t>kompetence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/>
              <a:t>Literatura (výběr)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800"/>
              <a:t>BERTRAND, Y. </a:t>
            </a:r>
            <a:r>
              <a:rPr lang="cs-CZ" sz="1800" i="1"/>
              <a:t>Soudobé teorie vzdělávání</a:t>
            </a:r>
            <a:r>
              <a:rPr lang="cs-CZ" sz="1800"/>
              <a:t>. Praha: Portál, 1998.</a:t>
            </a:r>
          </a:p>
          <a:p>
            <a:pPr eaLnBrk="1" hangingPunct="1">
              <a:lnSpc>
                <a:spcPct val="80000"/>
              </a:lnSpc>
            </a:pPr>
            <a:r>
              <a:rPr lang="cs-CZ" sz="1800"/>
              <a:t>MOSELEY, D. et al. </a:t>
            </a:r>
            <a:r>
              <a:rPr lang="en-US" sz="1800"/>
              <a:t>Frameworks for thinking: a handbook for teachers and learning</a:t>
            </a:r>
            <a:r>
              <a:rPr lang="cs-CZ" sz="1800"/>
              <a:t>. Cambridge: Cambridge Un. Press, 2005.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/>
              <a:t>Psycholgy Clasics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500">
                <a:hlinkClick r:id="rId3"/>
              </a:rPr>
              <a:t>http://psychclassics.yorku.ca/</a:t>
            </a:r>
            <a:r>
              <a:rPr lang="cs-CZ" sz="1500"/>
              <a:t> </a:t>
            </a:r>
            <a:endParaRPr lang="en-US" sz="1500"/>
          </a:p>
          <a:p>
            <a:pPr eaLnBrk="1" hangingPunct="1">
              <a:lnSpc>
                <a:spcPct val="80000"/>
              </a:lnSpc>
            </a:pPr>
            <a:r>
              <a:rPr lang="en-US" sz="1800"/>
              <a:t>Moore, Alex. Teaching and Learning: Pedagogy, Curriculum and Culture. Routledge Falmer, 2000.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500">
                <a:hlinkClick r:id="rId4"/>
              </a:rPr>
              <a:t>http://site.ebrary.com/lib/masaryk/Top?channelName=masaryk&amp;cpage=2&amp;docID=10054087&amp;f00=text&amp;frm=smp.x&amp;hitsPerPage=10&amp;layout=document&amp;p00=learning+theories&amp;sortBy=score&amp;sortOrder=desc</a:t>
            </a:r>
            <a:r>
              <a:rPr lang="cs-CZ" sz="1500"/>
              <a:t> </a:t>
            </a:r>
            <a:endParaRPr lang="en-US" sz="1500"/>
          </a:p>
          <a:p>
            <a:pPr eaLnBrk="1" hangingPunct="1">
              <a:lnSpc>
                <a:spcPct val="80000"/>
              </a:lnSpc>
            </a:pPr>
            <a:r>
              <a:rPr lang="it-IT" sz="1600"/>
              <a:t>GAVORA</a:t>
            </a:r>
            <a:r>
              <a:rPr lang="cs-CZ" sz="1600"/>
              <a:t>,</a:t>
            </a:r>
            <a:r>
              <a:rPr lang="it-IT" sz="1600"/>
              <a:t> P. </a:t>
            </a:r>
            <a:r>
              <a:rPr lang="it-IT" sz="1600" i="1"/>
              <a:t>Žiak a text</a:t>
            </a:r>
            <a:r>
              <a:rPr lang="it-IT" sz="1600"/>
              <a:t>. Bratislava</a:t>
            </a:r>
            <a:r>
              <a:rPr lang="cs-CZ" sz="1600"/>
              <a:t>:</a:t>
            </a:r>
            <a:r>
              <a:rPr lang="it-IT" sz="1600"/>
              <a:t> SPN</a:t>
            </a:r>
            <a:r>
              <a:rPr lang="cs-CZ" sz="1600"/>
              <a:t>,</a:t>
            </a:r>
            <a:r>
              <a:rPr lang="it-IT" sz="1600"/>
              <a:t> 1992</a:t>
            </a:r>
            <a:endParaRPr lang="cs-CZ" sz="1600"/>
          </a:p>
          <a:p>
            <a:pPr eaLnBrk="1" hangingPunct="1">
              <a:lnSpc>
                <a:spcPct val="80000"/>
              </a:lnSpc>
            </a:pPr>
            <a:r>
              <a:rPr lang="cs-CZ" sz="1600"/>
              <a:t>HEJNÝ, M.; KUŘINA, F. </a:t>
            </a:r>
            <a:r>
              <a:rPr lang="cs-CZ" sz="1600" i="1"/>
              <a:t>Dítě, škola, matematika. Konstruktivistické přístupy k vyučování</a:t>
            </a:r>
            <a:r>
              <a:rPr lang="cs-CZ" sz="1600"/>
              <a:t>. Praha: Portál, 2001. </a:t>
            </a:r>
          </a:p>
          <a:p>
            <a:pPr eaLnBrk="1" hangingPunct="1">
              <a:lnSpc>
                <a:spcPct val="80000"/>
              </a:lnSpc>
            </a:pPr>
            <a:r>
              <a:rPr lang="cs-CZ" sz="1600"/>
              <a:t>PAŘÍZEK, V. </a:t>
            </a:r>
            <a:r>
              <a:rPr lang="cs-CZ" sz="1600" i="1"/>
              <a:t>Jak naučit žáky myslet</a:t>
            </a:r>
            <a:r>
              <a:rPr lang="cs-CZ" sz="1600"/>
              <a:t>. Praha: Karolinum, 2000.</a:t>
            </a:r>
          </a:p>
          <a:p>
            <a:pPr eaLnBrk="1" hangingPunct="1">
              <a:lnSpc>
                <a:spcPct val="80000"/>
              </a:lnSpc>
            </a:pPr>
            <a:r>
              <a:rPr lang="cs-CZ" sz="1600"/>
              <a:t>PASCH, M. a kol. </a:t>
            </a:r>
            <a:r>
              <a:rPr lang="cs-CZ" sz="1600" i="1"/>
              <a:t>Od vzdělávacího programu k vyučovací hodině</a:t>
            </a:r>
            <a:r>
              <a:rPr lang="cs-CZ" sz="1600"/>
              <a:t>. Praha: Portál, 1998. </a:t>
            </a:r>
          </a:p>
          <a:p>
            <a:pPr eaLnBrk="1" hangingPunct="1">
              <a:lnSpc>
                <a:spcPct val="80000"/>
              </a:lnSpc>
            </a:pPr>
            <a:r>
              <a:rPr lang="fr-FR" sz="1600"/>
              <a:t>PIAGET, J. </a:t>
            </a:r>
            <a:r>
              <a:rPr lang="fr-FR" sz="1600" i="1"/>
              <a:t>Psychologie inteligence</a:t>
            </a:r>
            <a:r>
              <a:rPr lang="fr-FR" sz="1600"/>
              <a:t>. Praha: SPN, 1970. </a:t>
            </a:r>
            <a:endParaRPr lang="cs-CZ" sz="1600"/>
          </a:p>
          <a:p>
            <a:pPr eaLnBrk="1" hangingPunct="1">
              <a:lnSpc>
                <a:spcPct val="80000"/>
              </a:lnSpc>
            </a:pPr>
            <a:r>
              <a:rPr lang="cs-CZ" sz="1600"/>
              <a:t>ŠEBKOVÁ, A., VYSKOČILOVÁ, E.  Chápání prostorových vztahů u dětí mladšího školního věku. </a:t>
            </a:r>
            <a:r>
              <a:rPr lang="cs-CZ" sz="1600" i="1"/>
              <a:t>Pedagogika</a:t>
            </a:r>
            <a:r>
              <a:rPr lang="cs-CZ" sz="1600"/>
              <a:t>, roč.XLVII, 1997, s. 10-17.</a:t>
            </a:r>
          </a:p>
          <a:p>
            <a:pPr eaLnBrk="1" hangingPunct="1">
              <a:lnSpc>
                <a:spcPct val="80000"/>
              </a:lnSpc>
            </a:pPr>
            <a:r>
              <a:rPr lang="cs-CZ" sz="1600"/>
              <a:t>THAGARD, P. </a:t>
            </a:r>
            <a:r>
              <a:rPr lang="cs-CZ" sz="1600" i="1"/>
              <a:t>Úvod do kognitivní vědy. Mysl a myšlení</a:t>
            </a:r>
            <a:r>
              <a:rPr lang="cs-CZ" sz="1600"/>
              <a:t>. Praha: Portál, 2001. </a:t>
            </a:r>
          </a:p>
          <a:p>
            <a:pPr eaLnBrk="1" hangingPunct="1">
              <a:lnSpc>
                <a:spcPct val="80000"/>
              </a:lnSpc>
            </a:pPr>
            <a:r>
              <a:rPr lang="cs-CZ" sz="1600"/>
              <a:t>VYGOTSKIJ, L. S. </a:t>
            </a:r>
            <a:r>
              <a:rPr lang="cs-CZ" sz="1600" i="1"/>
              <a:t>Myšlení a řeč</a:t>
            </a:r>
            <a:r>
              <a:rPr lang="cs-CZ" sz="1600"/>
              <a:t>. Praha: SPN, 1970.</a:t>
            </a:r>
            <a:endParaRPr lang="cs-CZ" sz="1800"/>
          </a:p>
          <a:p>
            <a:pPr eaLnBrk="1" hangingPunct="1">
              <a:lnSpc>
                <a:spcPct val="80000"/>
              </a:lnSpc>
            </a:pPr>
            <a:endParaRPr lang="cs-CZ" sz="1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1150"/>
            <a:ext cx="8231188" cy="1108075"/>
          </a:xfrm>
        </p:spPr>
        <p:txBody>
          <a:bodyPr lIns="89991" tIns="46795" rIns="89991" bIns="46795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/>
              <a:t>Základní pojmy</a:t>
            </a:r>
          </a:p>
        </p:txBody>
      </p:sp>
      <p:sp>
        <p:nvSpPr>
          <p:cNvPr id="12291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31188" cy="4532313"/>
          </a:xfrm>
        </p:spPr>
        <p:txBody>
          <a:bodyPr lIns="89991" tIns="46795" rIns="89991" bIns="46795"/>
          <a:lstStyle/>
          <a:p>
            <a:pPr eaLnBrk="1" hangingPunct="1">
              <a:lnSpc>
                <a:spcPct val="80000"/>
              </a:lnSpc>
              <a:spcBef>
                <a:spcPts val="525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000" b="1"/>
              <a:t>Vědomosti</a:t>
            </a:r>
            <a:r>
              <a:rPr lang="en-GB" sz="2000"/>
              <a:t> 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1800"/>
              <a:t>osvojené soustavy informací, představ a pojmů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1800" i="1"/>
              <a:t>(srv. deklarativní znalosti</a:t>
            </a:r>
            <a:r>
              <a:rPr lang="cs-CZ" sz="1800" i="1"/>
              <a:t>)</a:t>
            </a:r>
            <a:endParaRPr lang="en-GB" sz="1800" i="1"/>
          </a:p>
          <a:p>
            <a:pPr eaLnBrk="1" hangingPunct="1">
              <a:lnSpc>
                <a:spcPct val="80000"/>
              </a:lnSpc>
              <a:spcBef>
                <a:spcPts val="525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000" b="1"/>
              <a:t>Dovednosti</a:t>
            </a:r>
            <a:r>
              <a:rPr lang="en-GB" sz="2000"/>
              <a:t> 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1800"/>
              <a:t>předpoklad pro vykonávání činnosti či její části; znalost postupu či „strategie“ určité činnosti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1800" i="1"/>
              <a:t>(srv. procedurální znalosti</a:t>
            </a:r>
            <a:r>
              <a:rPr lang="cs-CZ" sz="1800" i="1"/>
              <a:t>)</a:t>
            </a:r>
            <a:endParaRPr lang="en-GB" sz="1800" i="1"/>
          </a:p>
          <a:p>
            <a:pPr eaLnBrk="1" hangingPunct="1">
              <a:lnSpc>
                <a:spcPct val="80000"/>
              </a:lnSpc>
              <a:spcBef>
                <a:spcPts val="525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000" b="1"/>
              <a:t>Návyky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1800"/>
              <a:t>Učením získaná pobídka chovat se v určité situaci určitým způsobem a obsahuje motivační prvek</a:t>
            </a:r>
          </a:p>
          <a:p>
            <a:pPr eaLnBrk="1" hangingPunct="1">
              <a:lnSpc>
                <a:spcPct val="80000"/>
              </a:lnSpc>
              <a:spcBef>
                <a:spcPts val="5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endParaRPr lang="en-GB" sz="2000" b="1"/>
          </a:p>
          <a:p>
            <a:pPr eaLnBrk="1" hangingPunct="1">
              <a:lnSpc>
                <a:spcPct val="80000"/>
              </a:lnSpc>
              <a:spcBef>
                <a:spcPts val="525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000" b="1" u="sng"/>
              <a:t>Kompetence</a:t>
            </a:r>
            <a:r>
              <a:rPr lang="en-GB" sz="2000" b="1"/>
              <a:t> </a:t>
            </a:r>
            <a:r>
              <a:rPr lang="en-GB" sz="2000" i="1"/>
              <a:t>(v rámci ŠV</a:t>
            </a:r>
            <a:r>
              <a:rPr lang="cs-CZ" sz="2000" i="1"/>
              <a:t>P)</a:t>
            </a:r>
            <a:endParaRPr lang="en-GB" sz="2000" i="1"/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1800"/>
              <a:t>Zahrnují všechny výše uvedené; zdůrazňována praktičnost a provázanost s běžným životem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1150"/>
            <a:ext cx="8231188" cy="1108075"/>
          </a:xfrm>
        </p:spPr>
        <p:txBody>
          <a:bodyPr lIns="89991" tIns="46795" rIns="89991" bIns="46795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/>
              <a:t>Druhy učení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31188" cy="4532313"/>
          </a:xfrm>
        </p:spPr>
        <p:txBody>
          <a:bodyPr lIns="89991" tIns="46795" rIns="89991" bIns="46795"/>
          <a:lstStyle/>
          <a:p>
            <a:pPr eaLnBrk="1" hangingPunct="1">
              <a:spcBef>
                <a:spcPts val="650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400" b="1"/>
              <a:t>Elementární učení</a:t>
            </a:r>
          </a:p>
          <a:p>
            <a:pPr lvl="1" eaLnBrk="1" hangingPunct="1"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000"/>
              <a:t>Tvoření asociací nebo podmiňování</a:t>
            </a:r>
          </a:p>
          <a:p>
            <a:pPr eaLnBrk="1" hangingPunct="1">
              <a:spcBef>
                <a:spcPts val="650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400" b="1"/>
              <a:t>Komplexní učení</a:t>
            </a:r>
          </a:p>
          <a:p>
            <a:pPr lvl="1" eaLnBrk="1" hangingPunct="1"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000"/>
              <a:t>Osvojení postupů při řešení problémů, mentální mapy prostředí, osvojování principů a systémů učiva</a:t>
            </a:r>
          </a:p>
          <a:p>
            <a:pPr lvl="1" eaLnBrk="1" hangingPunct="1"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000" i="1"/>
              <a:t>(viz </a:t>
            </a:r>
            <a:r>
              <a:rPr lang="cs-CZ" sz="2000" i="1"/>
              <a:t>další přednáška</a:t>
            </a:r>
            <a:r>
              <a:rPr lang="en-GB" sz="2000" i="1"/>
              <a:t>)</a:t>
            </a:r>
          </a:p>
          <a:p>
            <a:pPr eaLnBrk="1" hangingPunct="1">
              <a:spcBef>
                <a:spcPts val="650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400" b="1"/>
              <a:t>Sociální učení</a:t>
            </a:r>
          </a:p>
          <a:p>
            <a:pPr lvl="1" eaLnBrk="1" hangingPunct="1"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000"/>
              <a:t>Komunikace, interakce a percepce, sociální role</a:t>
            </a:r>
          </a:p>
          <a:p>
            <a:pPr lvl="1" eaLnBrk="1" hangingPunct="1"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000" i="1"/>
              <a:t>(viz sociální psychologie)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Video na úvod: K. Robinson a jeho přednáška pro TED </a:t>
            </a:r>
            <a:r>
              <a:rPr lang="cs-CZ" dirty="0">
                <a:hlinkClick r:id="rId2"/>
              </a:rPr>
              <a:t>http://www.</a:t>
            </a:r>
            <a:r>
              <a:rPr lang="cs-CZ" dirty="0" err="1">
                <a:hlinkClick r:id="rId2"/>
              </a:rPr>
              <a:t>ted.com</a:t>
            </a:r>
            <a:r>
              <a:rPr lang="cs-CZ" dirty="0">
                <a:hlinkClick r:id="rId2"/>
              </a:rPr>
              <a:t>/</a:t>
            </a:r>
            <a:r>
              <a:rPr lang="cs-CZ" dirty="0" err="1">
                <a:hlinkClick r:id="rId2"/>
              </a:rPr>
              <a:t>talks</a:t>
            </a:r>
            <a:r>
              <a:rPr lang="cs-CZ" dirty="0">
                <a:hlinkClick r:id="rId2"/>
              </a:rPr>
              <a:t>/</a:t>
            </a:r>
            <a:r>
              <a:rPr lang="cs-CZ" dirty="0" err="1">
                <a:hlinkClick r:id="rId2"/>
              </a:rPr>
              <a:t>ken</a:t>
            </a:r>
            <a:r>
              <a:rPr lang="cs-CZ" dirty="0">
                <a:hlinkClick r:id="rId2"/>
              </a:rPr>
              <a:t>_</a:t>
            </a:r>
            <a:r>
              <a:rPr lang="cs-CZ" dirty="0" err="1">
                <a:hlinkClick r:id="rId2"/>
              </a:rPr>
              <a:t>robinson</a:t>
            </a:r>
            <a:r>
              <a:rPr lang="cs-CZ" dirty="0">
                <a:hlinkClick r:id="rId2"/>
              </a:rPr>
              <a:t>_</a:t>
            </a:r>
            <a:r>
              <a:rPr lang="cs-CZ" dirty="0" err="1">
                <a:hlinkClick r:id="rId2"/>
              </a:rPr>
              <a:t>changing</a:t>
            </a:r>
            <a:r>
              <a:rPr lang="cs-CZ" dirty="0">
                <a:hlinkClick r:id="rId2"/>
              </a:rPr>
              <a:t>_</a:t>
            </a:r>
            <a:r>
              <a:rPr lang="cs-CZ" dirty="0" err="1">
                <a:hlinkClick r:id="rId2"/>
              </a:rPr>
              <a:t>education</a:t>
            </a:r>
            <a:r>
              <a:rPr lang="cs-CZ" dirty="0">
                <a:hlinkClick r:id="rId2"/>
              </a:rPr>
              <a:t>_</a:t>
            </a:r>
            <a:r>
              <a:rPr lang="cs-CZ" dirty="0" err="1">
                <a:hlinkClick r:id="rId2"/>
              </a:rPr>
              <a:t>paradigms.html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73100" y="255588"/>
            <a:ext cx="7808913" cy="1147762"/>
          </a:xfrm>
        </p:spPr>
        <p:txBody>
          <a:bodyPr lIns="0" tIns="0" rIns="0" bIns="0">
            <a:normAutofit fontScale="90000"/>
          </a:bodyPr>
          <a:lstStyle/>
          <a:p>
            <a:pPr defTabSz="449263" eaLnBrk="1" fontAlgn="auto" hangingPunct="1">
              <a:lnSpc>
                <a:spcPct val="93000"/>
              </a:lnSpc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/>
              <a:t>Změny v přístupech ke školnímu učení (dle Mayer, 1992)</a:t>
            </a: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1552575"/>
            <a:ext cx="8208962" cy="5259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1150"/>
            <a:ext cx="8231188" cy="1108075"/>
          </a:xfrm>
        </p:spPr>
        <p:txBody>
          <a:bodyPr lIns="89991" tIns="46795" rIns="89991" bIns="46795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4000"/>
              <a:t>Osm typů lidského učení (Gagné</a:t>
            </a:r>
            <a:r>
              <a:rPr lang="cs-CZ" sz="4000"/>
              <a:t>)</a:t>
            </a:r>
            <a:endParaRPr lang="en-GB" sz="4000"/>
          </a:p>
        </p:txBody>
      </p:sp>
      <p:sp>
        <p:nvSpPr>
          <p:cNvPr id="1536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566738" y="1752600"/>
            <a:ext cx="8397875" cy="4556125"/>
          </a:xfrm>
        </p:spPr>
        <p:txBody>
          <a:bodyPr lIns="89991" tIns="46795" rIns="89991" bIns="46795"/>
          <a:lstStyle/>
          <a:p>
            <a:pPr marL="569913" indent="-569913" eaLnBrk="1" hangingPunct="1">
              <a:lnSpc>
                <a:spcPct val="80000"/>
              </a:lnSpc>
              <a:spcBef>
                <a:spcPts val="475"/>
              </a:spcBef>
              <a:buFont typeface="Wingdings" pitchFamily="2" charset="2"/>
              <a:buAutoNum type="arabicPeriod"/>
              <a:tabLst>
                <a:tab pos="1012825" algn="l"/>
                <a:tab pos="1927225" algn="l"/>
                <a:tab pos="2841625" algn="l"/>
                <a:tab pos="3756025" algn="l"/>
                <a:tab pos="4670425" algn="l"/>
                <a:tab pos="5584825" algn="l"/>
                <a:tab pos="6499225" algn="l"/>
                <a:tab pos="7413625" algn="l"/>
                <a:tab pos="8328025" algn="l"/>
                <a:tab pos="9242425" algn="l"/>
                <a:tab pos="10156825" algn="l"/>
              </a:tabLst>
            </a:pPr>
            <a:r>
              <a:rPr lang="en-GB" sz="1800" b="1"/>
              <a:t>Učení signálům</a:t>
            </a:r>
          </a:p>
          <a:p>
            <a:pPr marL="965200" lvl="1" indent="-508000" eaLnBrk="1" hangingPunct="1">
              <a:lnSpc>
                <a:spcPct val="80000"/>
              </a:lnSpc>
              <a:spcBef>
                <a:spcPts val="425"/>
              </a:spcBef>
              <a:buFont typeface="Wingdings" pitchFamily="2" charset="2"/>
              <a:buChar char=""/>
              <a:tabLst>
                <a:tab pos="1012825" algn="l"/>
                <a:tab pos="1927225" algn="l"/>
                <a:tab pos="2841625" algn="l"/>
                <a:tab pos="3756025" algn="l"/>
                <a:tab pos="4670425" algn="l"/>
                <a:tab pos="5584825" algn="l"/>
                <a:tab pos="6499225" algn="l"/>
                <a:tab pos="7413625" algn="l"/>
                <a:tab pos="8328025" algn="l"/>
                <a:tab pos="9242425" algn="l"/>
                <a:tab pos="10156825" algn="l"/>
              </a:tabLst>
            </a:pPr>
            <a:r>
              <a:rPr lang="en-GB" sz="1600"/>
              <a:t>Po určitém podnětu následuje něco příjemného nebo nepříjemného (Pavlov</a:t>
            </a:r>
            <a:r>
              <a:rPr lang="cs-CZ" sz="1600"/>
              <a:t>)</a:t>
            </a:r>
            <a:endParaRPr lang="en-GB" sz="1600"/>
          </a:p>
          <a:p>
            <a:pPr marL="569913" indent="-569913" eaLnBrk="1" hangingPunct="1">
              <a:lnSpc>
                <a:spcPct val="80000"/>
              </a:lnSpc>
              <a:spcBef>
                <a:spcPts val="475"/>
              </a:spcBef>
              <a:buFont typeface="Verdana" pitchFamily="34" charset="0"/>
              <a:buAutoNum type="arabicPeriod"/>
              <a:tabLst>
                <a:tab pos="1012825" algn="l"/>
                <a:tab pos="1927225" algn="l"/>
                <a:tab pos="2841625" algn="l"/>
                <a:tab pos="3756025" algn="l"/>
                <a:tab pos="4670425" algn="l"/>
                <a:tab pos="5584825" algn="l"/>
                <a:tab pos="6499225" algn="l"/>
                <a:tab pos="7413625" algn="l"/>
                <a:tab pos="8328025" algn="l"/>
                <a:tab pos="9242425" algn="l"/>
                <a:tab pos="10156825" algn="l"/>
              </a:tabLst>
            </a:pPr>
            <a:r>
              <a:rPr lang="en-GB" sz="1800" b="1"/>
              <a:t>Tvoření spojů S-R (podnět-reakce)</a:t>
            </a:r>
          </a:p>
          <a:p>
            <a:pPr marL="965200" lvl="1" indent="-508000" eaLnBrk="1" hangingPunct="1">
              <a:lnSpc>
                <a:spcPct val="80000"/>
              </a:lnSpc>
              <a:spcBef>
                <a:spcPts val="425"/>
              </a:spcBef>
              <a:buFont typeface="Wingdings" pitchFamily="2" charset="2"/>
              <a:buChar char=""/>
              <a:tabLst>
                <a:tab pos="1012825" algn="l"/>
                <a:tab pos="1927225" algn="l"/>
                <a:tab pos="2841625" algn="l"/>
                <a:tab pos="3756025" algn="l"/>
                <a:tab pos="4670425" algn="l"/>
                <a:tab pos="5584825" algn="l"/>
                <a:tab pos="6499225" algn="l"/>
                <a:tab pos="7413625" algn="l"/>
                <a:tab pos="8328025" algn="l"/>
                <a:tab pos="9242425" algn="l"/>
                <a:tab pos="10156825" algn="l"/>
              </a:tabLst>
            </a:pPr>
            <a:r>
              <a:rPr lang="en-GB" sz="1600"/>
              <a:t>Naučíme se reagovat na určitý podnět zcela určitým způsobem (Thorndike, Skinner</a:t>
            </a:r>
            <a:r>
              <a:rPr lang="cs-CZ" sz="1600"/>
              <a:t>)</a:t>
            </a:r>
            <a:endParaRPr lang="en-GB" sz="1600"/>
          </a:p>
          <a:p>
            <a:pPr marL="569913" indent="-569913" eaLnBrk="1" hangingPunct="1">
              <a:lnSpc>
                <a:spcPct val="80000"/>
              </a:lnSpc>
              <a:spcBef>
                <a:spcPts val="475"/>
              </a:spcBef>
              <a:buFont typeface="Verdana" pitchFamily="34" charset="0"/>
              <a:buAutoNum type="arabicPeriod"/>
              <a:tabLst>
                <a:tab pos="1012825" algn="l"/>
                <a:tab pos="1927225" algn="l"/>
                <a:tab pos="2841625" algn="l"/>
                <a:tab pos="3756025" algn="l"/>
                <a:tab pos="4670425" algn="l"/>
                <a:tab pos="5584825" algn="l"/>
                <a:tab pos="6499225" algn="l"/>
                <a:tab pos="7413625" algn="l"/>
                <a:tab pos="8328025" algn="l"/>
                <a:tab pos="9242425" algn="l"/>
                <a:tab pos="10156825" algn="l"/>
              </a:tabLst>
            </a:pPr>
            <a:r>
              <a:rPr lang="en-GB" sz="1800" b="1"/>
              <a:t>Řetězení</a:t>
            </a:r>
          </a:p>
          <a:p>
            <a:pPr marL="965200" lvl="1" indent="-508000" eaLnBrk="1" hangingPunct="1">
              <a:lnSpc>
                <a:spcPct val="80000"/>
              </a:lnSpc>
              <a:spcBef>
                <a:spcPts val="425"/>
              </a:spcBef>
              <a:buFont typeface="Wingdings" pitchFamily="2" charset="2"/>
              <a:buChar char=""/>
              <a:tabLst>
                <a:tab pos="1012825" algn="l"/>
                <a:tab pos="1927225" algn="l"/>
                <a:tab pos="2841625" algn="l"/>
                <a:tab pos="3756025" algn="l"/>
                <a:tab pos="4670425" algn="l"/>
                <a:tab pos="5584825" algn="l"/>
                <a:tab pos="6499225" algn="l"/>
                <a:tab pos="7413625" algn="l"/>
                <a:tab pos="8328025" algn="l"/>
                <a:tab pos="9242425" algn="l"/>
                <a:tab pos="10156825" algn="l"/>
              </a:tabLst>
            </a:pPr>
            <a:r>
              <a:rPr lang="en-GB" sz="1600"/>
              <a:t>Spojení několika S-R do řetězu</a:t>
            </a:r>
          </a:p>
          <a:p>
            <a:pPr marL="569913" indent="-569913" eaLnBrk="1" hangingPunct="1">
              <a:lnSpc>
                <a:spcPct val="80000"/>
              </a:lnSpc>
              <a:spcBef>
                <a:spcPts val="475"/>
              </a:spcBef>
              <a:buFont typeface="Verdana" pitchFamily="34" charset="0"/>
              <a:buAutoNum type="arabicPeriod"/>
              <a:tabLst>
                <a:tab pos="1012825" algn="l"/>
                <a:tab pos="1927225" algn="l"/>
                <a:tab pos="2841625" algn="l"/>
                <a:tab pos="3756025" algn="l"/>
                <a:tab pos="4670425" algn="l"/>
                <a:tab pos="5584825" algn="l"/>
                <a:tab pos="6499225" algn="l"/>
                <a:tab pos="7413625" algn="l"/>
                <a:tab pos="8328025" algn="l"/>
                <a:tab pos="9242425" algn="l"/>
                <a:tab pos="10156825" algn="l"/>
              </a:tabLst>
            </a:pPr>
            <a:r>
              <a:rPr lang="en-GB" sz="1800" b="1"/>
              <a:t>Slovní asociace</a:t>
            </a:r>
          </a:p>
          <a:p>
            <a:pPr marL="965200" lvl="1" indent="-508000" eaLnBrk="1" hangingPunct="1">
              <a:lnSpc>
                <a:spcPct val="80000"/>
              </a:lnSpc>
              <a:spcBef>
                <a:spcPts val="425"/>
              </a:spcBef>
              <a:buFont typeface="Wingdings" pitchFamily="2" charset="2"/>
              <a:buChar char=""/>
              <a:tabLst>
                <a:tab pos="1012825" algn="l"/>
                <a:tab pos="1927225" algn="l"/>
                <a:tab pos="2841625" algn="l"/>
                <a:tab pos="3756025" algn="l"/>
                <a:tab pos="4670425" algn="l"/>
                <a:tab pos="5584825" algn="l"/>
                <a:tab pos="6499225" algn="l"/>
                <a:tab pos="7413625" algn="l"/>
                <a:tab pos="8328025" algn="l"/>
                <a:tab pos="9242425" algn="l"/>
                <a:tab pos="10156825" algn="l"/>
              </a:tabLst>
            </a:pPr>
            <a:r>
              <a:rPr lang="en-GB" sz="1600"/>
              <a:t>Spojení řady hlásek či slov (viz asociace</a:t>
            </a:r>
            <a:r>
              <a:rPr lang="cs-CZ" sz="1600"/>
              <a:t>)</a:t>
            </a:r>
            <a:endParaRPr lang="en-GB" sz="1600"/>
          </a:p>
          <a:p>
            <a:pPr marL="569913" indent="-569913" eaLnBrk="1" hangingPunct="1">
              <a:lnSpc>
                <a:spcPct val="80000"/>
              </a:lnSpc>
              <a:spcBef>
                <a:spcPts val="475"/>
              </a:spcBef>
              <a:buFont typeface="Verdana" pitchFamily="34" charset="0"/>
              <a:buAutoNum type="arabicPeriod"/>
              <a:tabLst>
                <a:tab pos="1012825" algn="l"/>
                <a:tab pos="1927225" algn="l"/>
                <a:tab pos="2841625" algn="l"/>
                <a:tab pos="3756025" algn="l"/>
                <a:tab pos="4670425" algn="l"/>
                <a:tab pos="5584825" algn="l"/>
                <a:tab pos="6499225" algn="l"/>
                <a:tab pos="7413625" algn="l"/>
                <a:tab pos="8328025" algn="l"/>
                <a:tab pos="9242425" algn="l"/>
                <a:tab pos="10156825" algn="l"/>
              </a:tabLst>
            </a:pPr>
            <a:r>
              <a:rPr lang="en-GB" sz="1800" b="1"/>
              <a:t>Mnohonásobná diskriminace</a:t>
            </a:r>
          </a:p>
          <a:p>
            <a:pPr marL="965200" lvl="1" indent="-508000" eaLnBrk="1" hangingPunct="1">
              <a:lnSpc>
                <a:spcPct val="80000"/>
              </a:lnSpc>
              <a:spcBef>
                <a:spcPts val="425"/>
              </a:spcBef>
              <a:buFont typeface="Wingdings" pitchFamily="2" charset="2"/>
              <a:buChar char=""/>
              <a:tabLst>
                <a:tab pos="1012825" algn="l"/>
                <a:tab pos="1927225" algn="l"/>
                <a:tab pos="2841625" algn="l"/>
                <a:tab pos="3756025" algn="l"/>
                <a:tab pos="4670425" algn="l"/>
                <a:tab pos="5584825" algn="l"/>
                <a:tab pos="6499225" algn="l"/>
                <a:tab pos="7413625" algn="l"/>
                <a:tab pos="8328025" algn="l"/>
                <a:tab pos="9242425" algn="l"/>
                <a:tab pos="10156825" algn="l"/>
              </a:tabLst>
            </a:pPr>
            <a:r>
              <a:rPr lang="en-GB" sz="1600"/>
              <a:t>Rozlišování v souboru spojů a řetězců pohybových nebo slovních (např. rozeznávání rostlin, zvířat a jejich pojmenování</a:t>
            </a:r>
            <a:r>
              <a:rPr lang="cs-CZ" sz="1600"/>
              <a:t>)</a:t>
            </a:r>
            <a:endParaRPr lang="en-GB" sz="1600"/>
          </a:p>
          <a:p>
            <a:pPr marL="569913" indent="-569913" eaLnBrk="1" hangingPunct="1">
              <a:lnSpc>
                <a:spcPct val="80000"/>
              </a:lnSpc>
              <a:spcBef>
                <a:spcPts val="475"/>
              </a:spcBef>
              <a:buFont typeface="Wingdings" pitchFamily="2" charset="2"/>
              <a:buAutoNum type="arabicPeriod"/>
              <a:tabLst>
                <a:tab pos="1012825" algn="l"/>
                <a:tab pos="1927225" algn="l"/>
                <a:tab pos="2841625" algn="l"/>
                <a:tab pos="3756025" algn="l"/>
                <a:tab pos="4670425" algn="l"/>
                <a:tab pos="5584825" algn="l"/>
                <a:tab pos="6499225" algn="l"/>
                <a:tab pos="7413625" algn="l"/>
                <a:tab pos="8328025" algn="l"/>
                <a:tab pos="9242425" algn="l"/>
                <a:tab pos="10156825" algn="l"/>
              </a:tabLst>
            </a:pPr>
            <a:r>
              <a:rPr lang="en-GB" sz="1800" b="1"/>
              <a:t>Učení pojmům</a:t>
            </a:r>
          </a:p>
          <a:p>
            <a:pPr marL="569913" indent="-569913" eaLnBrk="1" hangingPunct="1">
              <a:lnSpc>
                <a:spcPct val="80000"/>
              </a:lnSpc>
              <a:spcBef>
                <a:spcPts val="475"/>
              </a:spcBef>
              <a:buFont typeface="Wingdings" pitchFamily="2" charset="2"/>
              <a:buAutoNum type="arabicPeriod"/>
              <a:tabLst>
                <a:tab pos="1012825" algn="l"/>
                <a:tab pos="1927225" algn="l"/>
                <a:tab pos="2841625" algn="l"/>
                <a:tab pos="3756025" algn="l"/>
                <a:tab pos="4670425" algn="l"/>
                <a:tab pos="5584825" algn="l"/>
                <a:tab pos="6499225" algn="l"/>
                <a:tab pos="7413625" algn="l"/>
                <a:tab pos="8328025" algn="l"/>
                <a:tab pos="9242425" algn="l"/>
                <a:tab pos="10156825" algn="l"/>
              </a:tabLst>
            </a:pPr>
            <a:r>
              <a:rPr lang="en-GB" sz="1800" b="1"/>
              <a:t>Učení principům a obecným vztahům</a:t>
            </a:r>
            <a:r>
              <a:rPr lang="en-GB" sz="1800"/>
              <a:t> </a:t>
            </a:r>
          </a:p>
          <a:p>
            <a:pPr marL="965200" lvl="1" indent="-508000" eaLnBrk="1" hangingPunct="1">
              <a:lnSpc>
                <a:spcPct val="80000"/>
              </a:lnSpc>
              <a:spcBef>
                <a:spcPts val="425"/>
              </a:spcBef>
              <a:buFont typeface="Wingdings" pitchFamily="2" charset="2"/>
              <a:buChar char=""/>
              <a:tabLst>
                <a:tab pos="1012825" algn="l"/>
                <a:tab pos="1927225" algn="l"/>
                <a:tab pos="2841625" algn="l"/>
                <a:tab pos="3756025" algn="l"/>
                <a:tab pos="4670425" algn="l"/>
                <a:tab pos="5584825" algn="l"/>
                <a:tab pos="6499225" algn="l"/>
                <a:tab pos="7413625" algn="l"/>
                <a:tab pos="8328025" algn="l"/>
                <a:tab pos="9242425" algn="l"/>
                <a:tab pos="10156825" algn="l"/>
              </a:tabLst>
            </a:pPr>
            <a:r>
              <a:rPr lang="en-GB" sz="1600"/>
              <a:t>(viz </a:t>
            </a:r>
            <a:r>
              <a:rPr lang="cs-CZ" sz="1600"/>
              <a:t>přednáška </a:t>
            </a:r>
            <a:r>
              <a:rPr lang="en-GB" sz="1600"/>
              <a:t>současné teorie učení</a:t>
            </a:r>
            <a:r>
              <a:rPr lang="cs-CZ" sz="1600"/>
              <a:t>)</a:t>
            </a:r>
            <a:endParaRPr lang="en-GB" sz="1600"/>
          </a:p>
          <a:p>
            <a:pPr marL="569913" indent="-569913" eaLnBrk="1" hangingPunct="1">
              <a:lnSpc>
                <a:spcPct val="80000"/>
              </a:lnSpc>
              <a:spcBef>
                <a:spcPts val="475"/>
              </a:spcBef>
              <a:buFont typeface="Verdana" pitchFamily="34" charset="0"/>
              <a:buAutoNum type="arabicPeriod"/>
              <a:tabLst>
                <a:tab pos="1012825" algn="l"/>
                <a:tab pos="1927225" algn="l"/>
                <a:tab pos="2841625" algn="l"/>
                <a:tab pos="3756025" algn="l"/>
                <a:tab pos="4670425" algn="l"/>
                <a:tab pos="5584825" algn="l"/>
                <a:tab pos="6499225" algn="l"/>
                <a:tab pos="7413625" algn="l"/>
                <a:tab pos="8328025" algn="l"/>
                <a:tab pos="9242425" algn="l"/>
                <a:tab pos="10156825" algn="l"/>
              </a:tabLst>
            </a:pPr>
            <a:r>
              <a:rPr lang="en-GB" sz="1800" b="1"/>
              <a:t>Řešení problémů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0</TotalTime>
  <Words>2553</Words>
  <Application>Microsoft Office PowerPoint</Application>
  <PresentationFormat>Předvádění na obrazovce (4:3)</PresentationFormat>
  <Paragraphs>275</Paragraphs>
  <Slides>40</Slides>
  <Notes>34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8" baseType="lpstr">
      <vt:lpstr>Arial</vt:lpstr>
      <vt:lpstr>Arial Unicode MS</vt:lpstr>
      <vt:lpstr>Times New Roman</vt:lpstr>
      <vt:lpstr>Tw Cen MT</vt:lpstr>
      <vt:lpstr>Verdana</vt:lpstr>
      <vt:lpstr>Wingdings</vt:lpstr>
      <vt:lpstr>Wingdings 2</vt:lpstr>
      <vt:lpstr>Medián</vt:lpstr>
      <vt:lpstr>Psychologie výchovy a vzdělávání</vt:lpstr>
      <vt:lpstr>Kontakt</vt:lpstr>
      <vt:lpstr>Úvodem</vt:lpstr>
      <vt:lpstr>Výsledky učení</vt:lpstr>
      <vt:lpstr>Základní pojmy</vt:lpstr>
      <vt:lpstr>Druhy učení</vt:lpstr>
      <vt:lpstr>Prezentace aplikace PowerPoint</vt:lpstr>
      <vt:lpstr>Změny v přístupech ke školnímu učení (dle Mayer, 1992)</vt:lpstr>
      <vt:lpstr>Osm typů lidského učení (Gagné)</vt:lpstr>
      <vt:lpstr>Poznámky</vt:lpstr>
      <vt:lpstr>Asocianisté...</vt:lpstr>
      <vt:lpstr>Asocianistické teorie učení</vt:lpstr>
      <vt:lpstr>Klasické podmiňování</vt:lpstr>
      <vt:lpstr>Klasické podmiňování  (Pavlov)</vt:lpstr>
      <vt:lpstr>Operantní podmiňování</vt:lpstr>
      <vt:lpstr>Operantní (instrumentální) podmiňování (Thorndike, Skinner)</vt:lpstr>
      <vt:lpstr>Gestalt</vt:lpstr>
      <vt:lpstr>Celostní (gestalt) psychologie</vt:lpstr>
      <vt:lpstr>Prezentace aplikace PowerPoint</vt:lpstr>
      <vt:lpstr>Současné trendy</vt:lpstr>
      <vt:lpstr>Přehled současných teorií učení</vt:lpstr>
      <vt:lpstr>Současné teorie učení – možné dělení (I)</vt:lpstr>
      <vt:lpstr>Současné teorie vyučování (teaching) - II</vt:lpstr>
      <vt:lpstr>Kognitivně psychologické, technologické a sociokognitivní teorie (přehled) – teching, learning</vt:lpstr>
      <vt:lpstr>Jak víme to co víme?</vt:lpstr>
      <vt:lpstr>Vývojové aspekty učení</vt:lpstr>
      <vt:lpstr>Když se řekne Piaget...</vt:lpstr>
      <vt:lpstr>Piagetova teorie kognitivního vývoje</vt:lpstr>
      <vt:lpstr>Piagetova teorie kognitivního vývoje</vt:lpstr>
      <vt:lpstr>Piagetovy pedagogické názory</vt:lpstr>
      <vt:lpstr>Jak vlastně tedy děti uvažují o učivu?</vt:lpstr>
      <vt:lpstr>Dětské interpretace světa - řada označení:</vt:lpstr>
      <vt:lpstr>Dětské interpretace jevů</vt:lpstr>
      <vt:lpstr>Schéma žákových dosavadních znalostí (Dochy, 1996)</vt:lpstr>
      <vt:lpstr>Žákovo pojetí učiva</vt:lpstr>
      <vt:lpstr>Seminární úkol</vt:lpstr>
      <vt:lpstr>Bloomova taxonomie výukových cílů</vt:lpstr>
      <vt:lpstr>Blomova taxonomie - slovník aktivních sloves k vymezování výukových cílů</vt:lpstr>
      <vt:lpstr>Revize Bloomovy taxonomie</vt:lpstr>
      <vt:lpstr>Literatura (výběr)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 „Psychologie ve školní praxi“</dc:title>
  <dc:creator>Jan Mares</dc:creator>
  <cp:lastModifiedBy>Bohumíra Lazarová</cp:lastModifiedBy>
  <cp:revision>18</cp:revision>
  <dcterms:modified xsi:type="dcterms:W3CDTF">2021-04-04T09:04:03Z</dcterms:modified>
</cp:coreProperties>
</file>