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87" r:id="rId3"/>
    <p:sldId id="261" r:id="rId4"/>
    <p:sldId id="259" r:id="rId5"/>
    <p:sldId id="286" r:id="rId6"/>
    <p:sldId id="289" r:id="rId7"/>
    <p:sldId id="283" r:id="rId8"/>
    <p:sldId id="277" r:id="rId9"/>
    <p:sldId id="291" r:id="rId10"/>
    <p:sldId id="263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00F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470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sz="3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82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32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587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20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06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46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78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3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3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230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8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185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21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89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87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00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141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471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9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lc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hyperlink" Target="mailto:simona.korenova@mail.m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3845178" y="3429000"/>
            <a:ext cx="2076855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0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endParaRPr lang="sk-SK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5897714" y="5725421"/>
            <a:ext cx="2848096" cy="81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Monika </a:t>
            </a:r>
            <a:r>
              <a:rPr lang="sk-SK" sz="1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Šulc</a:t>
            </a: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Michalková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a Simona Koreňová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841442" y="2759791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Organizační pokyny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398190" y="5722093"/>
            <a:ext cx="2594282" cy="81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299F6834-4ACA-4060-9F9D-0FE9FB84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4" y="388642"/>
            <a:ext cx="1741251" cy="8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>
                <a:latin typeface="Gill Sans MT" panose="020B0502020104020203" pitchFamily="34" charset="-18"/>
              </a:rPr>
              <a:t>Forma </a:t>
            </a:r>
            <a:r>
              <a:rPr lang="sk-SK" sz="3600" cap="small" dirty="0" err="1">
                <a:latin typeface="Gill Sans MT" panose="020B0502020104020203" pitchFamily="34" charset="-18"/>
              </a:rPr>
              <a:t>protokolů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73D3A22-4A6C-4A79-B92D-89A48BEE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1388354"/>
            <a:ext cx="7763071" cy="462487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Garamond" panose="02020404030301010803" pitchFamily="18" charset="0"/>
              </a:rPr>
              <a:t>NEUZNÁNO: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b="1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chybějící kapitoly </a:t>
            </a:r>
            <a:r>
              <a:rPr lang="cs-CZ" sz="1800" dirty="0">
                <a:latin typeface="Garamond" panose="02020404030301010803" pitchFamily="18" charset="0"/>
              </a:rPr>
              <a:t>protokolu (metodika, závěr, zdroje,...), 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jejich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zlé umístnění </a:t>
            </a:r>
            <a:r>
              <a:rPr lang="cs-CZ" sz="1800" dirty="0">
                <a:latin typeface="Garamond" panose="02020404030301010803" pitchFamily="18" charset="0"/>
              </a:rPr>
              <a:t>(popis metodiky v závěru, ...),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anebo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nedostatečná náplň </a:t>
            </a:r>
            <a:r>
              <a:rPr lang="cs-CZ" sz="1800" dirty="0">
                <a:latin typeface="Garamond" panose="02020404030301010803" pitchFamily="18" charset="0"/>
              </a:rPr>
              <a:t>(v závěru chybí interpretace výsledků, ...);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cs-CZ" sz="8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chybějící</a:t>
            </a:r>
            <a:r>
              <a:rPr lang="cs-CZ" sz="1800" dirty="0">
                <a:latin typeface="Garamond" panose="02020404030301010803" pitchFamily="18" charset="0"/>
              </a:rPr>
              <a:t> požadované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výstupy</a:t>
            </a:r>
            <a:r>
              <a:rPr lang="cs-CZ" sz="1800" dirty="0">
                <a:latin typeface="Garamond" panose="02020404030301010803" pitchFamily="18" charset="0"/>
              </a:rPr>
              <a:t> (tabulky, grafy, mapy, slovné popisy, ...),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anebo jejich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nesprávná náplň či podoba </a:t>
            </a:r>
            <a:r>
              <a:rPr lang="cs-CZ" sz="1800" dirty="0">
                <a:latin typeface="Garamond" panose="02020404030301010803" pitchFamily="18" charset="0"/>
              </a:rPr>
              <a:t>(v tabulce chybí proměnná, v mapě chybí legenda, ...);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cs-CZ" sz="800" dirty="0">
              <a:latin typeface="Garamond" panose="020204040303010108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do očí bijící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formální nedostatky </a:t>
            </a:r>
            <a:r>
              <a:rPr lang="cs-CZ" sz="1800" dirty="0">
                <a:latin typeface="Garamond" panose="02020404030301010803" pitchFamily="18" charset="0"/>
              </a:rPr>
              <a:t>(řádkování, font, zarovnaní, popisy objektů, divoké barvy textu, ...); </a:t>
            </a:r>
          </a:p>
          <a:p>
            <a:pPr>
              <a:spcBef>
                <a:spcPts val="600"/>
              </a:spcBef>
            </a:pPr>
            <a:endParaRPr lang="cs-CZ" sz="8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zlý postup, výpočty </a:t>
            </a:r>
            <a:r>
              <a:rPr lang="cs-CZ" sz="1800" dirty="0">
                <a:latin typeface="Garamond" panose="02020404030301010803" pitchFamily="18" charset="0"/>
              </a:rPr>
              <a:t>nebo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výsledky</a:t>
            </a:r>
            <a:r>
              <a:rPr lang="cs-CZ" sz="1800" dirty="0">
                <a:latin typeface="Garamond" panose="02020404030301010803" pitchFamily="18" charset="0"/>
              </a:rPr>
              <a:t>.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cs-CZ" sz="18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FAEA93-C594-4FE6-B56E-7464B14F64D0}"/>
              </a:ext>
            </a:extLst>
          </p:cNvPr>
          <p:cNvSpPr txBox="1"/>
          <p:nvPr/>
        </p:nvSpPr>
        <p:spPr>
          <a:xfrm>
            <a:off x="1066798" y="5751617"/>
            <a:ext cx="572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aramond" panose="02020404030301010803" pitchFamily="18" charset="0"/>
              </a:rPr>
              <a:t>Obsahově či formálně nedostačující protokoly nemůžu uznat.</a:t>
            </a:r>
          </a:p>
          <a:p>
            <a:r>
              <a:rPr lang="cs-CZ" sz="1400" dirty="0">
                <a:latin typeface="Garamond" panose="02020404030301010803" pitchFamily="18" charset="0"/>
              </a:rPr>
              <a:t>Dejte si na to pozor, ať já ani vy nemusíme vidět vaše cvičení víc než jednou.</a:t>
            </a:r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9F2645C3-A197-4135-8064-BB74D18DD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Organizace</a:t>
            </a:r>
            <a:r>
              <a:rPr lang="sk-SK" sz="3600" cap="small" dirty="0">
                <a:latin typeface="Gill Sans MT" panose="020B0502020104020203" pitchFamily="34" charset="-18"/>
              </a:rPr>
              <a:t> kurzu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7945D-A89E-4E0D-83FA-A0F8F75D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9064"/>
            <a:ext cx="7763071" cy="49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Garamond" panose="02020404030301010803" pitchFamily="18" charset="0"/>
              </a:rPr>
              <a:t>PŘEDNÁŠKY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ST 8:00 – 9:40, </a:t>
            </a:r>
            <a:r>
              <a:rPr lang="cs-CZ" sz="1800" u="sng" dirty="0">
                <a:latin typeface="Garamond" panose="02020404030301010803" pitchFamily="18" charset="0"/>
              </a:rPr>
              <a:t>Z4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Mgr. Monika </a:t>
            </a:r>
            <a:r>
              <a:rPr lang="cs-CZ" sz="1800" cap="small" dirty="0">
                <a:latin typeface="Garamond" panose="02020404030301010803" pitchFamily="18" charset="0"/>
              </a:rPr>
              <a:t>Šulc Michalková</a:t>
            </a:r>
            <a:r>
              <a:rPr lang="cs-CZ" sz="1800" dirty="0">
                <a:latin typeface="Garamond" panose="02020404030301010803" pitchFamily="18" charset="0"/>
              </a:rPr>
              <a:t>, Ph.D. et Ph.D.; </a:t>
            </a:r>
            <a:r>
              <a:rPr lang="cs-CZ" sz="1800" dirty="0">
                <a:latin typeface="Garamond" panose="02020404030301010803" pitchFamily="18" charset="0"/>
                <a:hlinkClick r:id="rId3"/>
              </a:rPr>
              <a:t>sulc@mail.muni.cz</a:t>
            </a:r>
            <a:r>
              <a:rPr lang="cs-CZ" sz="1800" dirty="0">
                <a:latin typeface="Garamond" panose="02020404030301010803" pitchFamily="18" charset="0"/>
              </a:rPr>
              <a:t>  </a:t>
            </a:r>
          </a:p>
          <a:p>
            <a:pPr marL="0" indent="0">
              <a:buNone/>
            </a:pPr>
            <a:endParaRPr lang="cs-CZ" sz="1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Garamond" panose="02020404030301010803" pitchFamily="18" charset="0"/>
              </a:rPr>
              <a:t>SEMINÁŘE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ST 10:00 – 12:40, </a:t>
            </a:r>
            <a:r>
              <a:rPr lang="cs-CZ" sz="1800" u="sng" dirty="0">
                <a:latin typeface="Garamond" panose="02020404030301010803" pitchFamily="18" charset="0"/>
              </a:rPr>
              <a:t>Z4</a:t>
            </a:r>
          </a:p>
          <a:p>
            <a:pPr>
              <a:buClr>
                <a:schemeClr val="tx1"/>
              </a:buClr>
            </a:pPr>
            <a:r>
              <a:rPr lang="cs-CZ" sz="1800" dirty="0">
                <a:latin typeface="Garamond" panose="02020404030301010803" pitchFamily="18" charset="0"/>
              </a:rPr>
              <a:t>Mgr. Simona Koreňová; </a:t>
            </a:r>
            <a:r>
              <a:rPr lang="cs-CZ" sz="1800" u="sng" kern="5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simona.korenova@mail.muni.cz</a:t>
            </a:r>
            <a:endParaRPr lang="sk-SK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buClr>
                <a:schemeClr val="tx1"/>
              </a:buClr>
            </a:pPr>
            <a:endParaRPr lang="cs-CZ" sz="1800" dirty="0">
              <a:latin typeface="Garamond" panose="02020404030301010803" pitchFamily="18" charset="0"/>
            </a:endParaRPr>
          </a:p>
          <a:p>
            <a:r>
              <a:rPr lang="cs-CZ" sz="1800" dirty="0">
                <a:latin typeface="Garamond" panose="02020404030301010803" pitchFamily="18" charset="0"/>
              </a:rPr>
              <a:t>- konzultace po dohodě e-mailem</a:t>
            </a:r>
            <a:endParaRPr lang="cs-CZ" sz="1800" dirty="0">
              <a:latin typeface="Gill Sans MT" panose="020B0502020104020203" pitchFamily="34" charset="-18"/>
            </a:endParaRP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0FBFAC50-5EB1-4610-B527-95E6AC9F0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Organizace</a:t>
            </a:r>
            <a:r>
              <a:rPr lang="sk-SK" sz="3600" cap="small" dirty="0">
                <a:latin typeface="Gill Sans MT" panose="020B0502020104020203" pitchFamily="34" charset="-18"/>
              </a:rPr>
              <a:t> kurzu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7945D-A89E-4E0D-83FA-A0F8F75D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27583"/>
            <a:ext cx="7763071" cy="520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Garamond" panose="02020404030301010803" pitchFamily="18" charset="0"/>
              </a:rPr>
              <a:t>ÚČEL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doplnění odpřednášeného učiva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praktické přecvičovaní hydrologických úloh (</a:t>
            </a:r>
            <a:r>
              <a:rPr lang="cs-CZ" sz="1800" i="1" dirty="0" err="1">
                <a:latin typeface="Garamond" panose="02020404030301010803" pitchFamily="18" charset="0"/>
              </a:rPr>
              <a:t>ArcMap</a:t>
            </a:r>
            <a:r>
              <a:rPr lang="cs-CZ" sz="1800" dirty="0">
                <a:latin typeface="Garamond" panose="02020404030301010803" pitchFamily="18" charset="0"/>
              </a:rPr>
              <a:t>, </a:t>
            </a:r>
            <a:r>
              <a:rPr lang="cs-CZ" sz="1800" i="1" dirty="0">
                <a:latin typeface="Garamond" panose="02020404030301010803" pitchFamily="18" charset="0"/>
              </a:rPr>
              <a:t>Excel</a:t>
            </a:r>
            <a:r>
              <a:rPr lang="cs-CZ" sz="18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cs-CZ" sz="1800" b="1" dirty="0">
                <a:latin typeface="Garamond" panose="02020404030301010803" pitchFamily="18" charset="0"/>
              </a:rPr>
              <a:t>NÁPLŇ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vypracování </a:t>
            </a:r>
            <a:r>
              <a:rPr lang="cs-CZ" sz="1800" b="1" dirty="0">
                <a:solidFill>
                  <a:srgbClr val="0070C0"/>
                </a:solidFill>
                <a:latin typeface="Garamond" panose="02020404030301010803" pitchFamily="18" charset="0"/>
              </a:rPr>
              <a:t>11 protokolů</a:t>
            </a:r>
          </a:p>
          <a:p>
            <a:r>
              <a:rPr lang="cs-CZ" sz="1800" dirty="0" err="1">
                <a:latin typeface="Garamond" panose="02020404030301010803" pitchFamily="18" charset="0"/>
              </a:rPr>
              <a:t>poznávačka</a:t>
            </a:r>
            <a:r>
              <a:rPr lang="cs-CZ" sz="1800" dirty="0">
                <a:latin typeface="Garamond" panose="02020404030301010803" pitchFamily="18" charset="0"/>
              </a:rPr>
              <a:t> řek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krátký terénní výjezd spojený s praxí </a:t>
            </a:r>
          </a:p>
          <a:p>
            <a:pPr marL="0" indent="0" algn="just">
              <a:buNone/>
            </a:pPr>
            <a:r>
              <a:rPr lang="cs-CZ" sz="1800" b="1" dirty="0">
                <a:latin typeface="Garamond" panose="02020404030301010803" pitchFamily="18" charset="0"/>
              </a:rPr>
              <a:t>UKONČENÍ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ke zkoušce budou připuštěni jen ti, kteří si splnili povinnosti na cvičeních</a:t>
            </a: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uznání všech cvičení </a:t>
            </a:r>
            <a:r>
              <a:rPr lang="cs-CZ" sz="1800" dirty="0">
                <a:latin typeface="Garamond" panose="02020404030301010803" pitchFamily="18" charset="0"/>
              </a:rPr>
              <a:t>+ </a:t>
            </a:r>
            <a:r>
              <a:rPr 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absolvování poznávačky </a:t>
            </a:r>
            <a:r>
              <a:rPr lang="cs-CZ" sz="1800" dirty="0">
                <a:latin typeface="Garamond" panose="02020404030301010803" pitchFamily="18" charset="0"/>
              </a:rPr>
              <a:t>+ </a:t>
            </a:r>
            <a:r>
              <a:rPr lang="cs-CZ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splněná docházka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latin typeface="Garamond" panose="02020404030301010803" pitchFamily="18" charset="0"/>
              </a:rPr>
              <a:t>    → zápočet = </a:t>
            </a:r>
            <a:r>
              <a:rPr lang="cs-CZ" sz="1800" b="1" dirty="0">
                <a:latin typeface="Garamond" panose="02020404030301010803" pitchFamily="18" charset="0"/>
              </a:rPr>
              <a:t>přístup ke zkoušce</a:t>
            </a:r>
            <a:endParaRPr lang="cs-CZ" sz="1800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VÃ½sledek obrÃ¡zku pro vÃ½kriÄnÃ­k">
            <a:extLst>
              <a:ext uri="{FF2B5EF4-FFF2-40B4-BE49-F238E27FC236}">
                <a16:creationId xmlns:a16="http://schemas.microsoft.com/office/drawing/2014/main" id="{127CD395-9DA0-4E6B-B480-72A0520C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072" y="5710508"/>
            <a:ext cx="612170" cy="5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4745688-EF75-462C-8C5D-9A942379AEE5}"/>
              </a:ext>
            </a:extLst>
          </p:cNvPr>
          <p:cNvSpPr/>
          <p:nvPr/>
        </p:nvSpPr>
        <p:spPr>
          <a:xfrm>
            <a:off x="828133" y="5595497"/>
            <a:ext cx="7935599" cy="74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6126EA-DC15-4CB1-AC7B-6AB5BAF64AFF}"/>
              </a:ext>
            </a:extLst>
          </p:cNvPr>
          <p:cNvSpPr txBox="1"/>
          <p:nvPr/>
        </p:nvSpPr>
        <p:spPr>
          <a:xfrm>
            <a:off x="4993456" y="2838454"/>
            <a:ext cx="3521894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prvá ½ semináře – řešení problémů</a:t>
            </a:r>
          </a:p>
          <a:p>
            <a:r>
              <a:rPr lang="cs-CZ" dirty="0">
                <a:latin typeface="Garamond" panose="02020404030301010803" pitchFamily="18" charset="0"/>
              </a:rPr>
              <a:t>druhá ½ semináře – nové cvičení </a:t>
            </a: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28A76358-1ED8-42ED-82EC-E91E8AB81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F6A0E92E-B1EA-4871-8E61-60E364A2E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  <p:sp>
        <p:nvSpPr>
          <p:cNvPr id="30" name="Obdĺžnik 29">
            <a:extLst>
              <a:ext uri="{FF2B5EF4-FFF2-40B4-BE49-F238E27FC236}">
                <a16:creationId xmlns:a16="http://schemas.microsoft.com/office/drawing/2014/main" id="{8F93944B-6A62-4017-9833-890B97ACC8FA}"/>
              </a:ext>
            </a:extLst>
          </p:cNvPr>
          <p:cNvSpPr/>
          <p:nvPr/>
        </p:nvSpPr>
        <p:spPr>
          <a:xfrm>
            <a:off x="5806444" y="1063305"/>
            <a:ext cx="2536724" cy="4082627"/>
          </a:xfrm>
          <a:prstGeom prst="rect">
            <a:avLst/>
          </a:prstGeom>
          <a:solidFill>
            <a:srgbClr val="EDF1F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9A72C51D-A426-42DA-ABCD-2E29F16467C6}"/>
              </a:ext>
            </a:extLst>
          </p:cNvPr>
          <p:cNvSpPr/>
          <p:nvPr/>
        </p:nvSpPr>
        <p:spPr>
          <a:xfrm>
            <a:off x="963569" y="1063305"/>
            <a:ext cx="3751712" cy="4082627"/>
          </a:xfrm>
          <a:prstGeom prst="rect">
            <a:avLst/>
          </a:prstGeom>
          <a:solidFill>
            <a:srgbClr val="EDF1F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C16DC10-F6DC-41A0-B0E3-40AC194852CF}"/>
              </a:ext>
            </a:extLst>
          </p:cNvPr>
          <p:cNvSpPr txBox="1"/>
          <p:nvPr/>
        </p:nvSpPr>
        <p:spPr>
          <a:xfrm>
            <a:off x="2510076" y="122281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Garamond" panose="02020404030301010803" pitchFamily="18" charset="0"/>
              </a:rPr>
              <a:t>Cvičení</a:t>
            </a:r>
            <a:endParaRPr lang="sk-SK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6ABE76D-C160-4FE7-95E8-EB3112E7D24C}"/>
              </a:ext>
            </a:extLst>
          </p:cNvPr>
          <p:cNvSpPr txBox="1"/>
          <p:nvPr/>
        </p:nvSpPr>
        <p:spPr>
          <a:xfrm>
            <a:off x="1207958" y="1729890"/>
            <a:ext cx="17000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Docházka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100% aktivní účast</a:t>
            </a:r>
          </a:p>
          <a:p>
            <a:pPr algn="ctr"/>
            <a:endParaRPr lang="sk-SK" sz="1600" dirty="0">
              <a:latin typeface="Garamond" panose="02020404030301010803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06695C8-E094-4094-9A55-4B610B176003}"/>
              </a:ext>
            </a:extLst>
          </p:cNvPr>
          <p:cNvSpPr txBox="1"/>
          <p:nvPr/>
        </p:nvSpPr>
        <p:spPr>
          <a:xfrm>
            <a:off x="1143228" y="2767280"/>
            <a:ext cx="1829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Protokoly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Odevzáno a uznáno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všech 11 protokolů</a:t>
            </a:r>
            <a:endParaRPr lang="sk-SK" sz="1600" dirty="0"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0E3A9AC-A242-4EBF-8856-A50FB7986FFE}"/>
              </a:ext>
            </a:extLst>
          </p:cNvPr>
          <p:cNvSpPr txBox="1"/>
          <p:nvPr/>
        </p:nvSpPr>
        <p:spPr>
          <a:xfrm>
            <a:off x="998900" y="3799128"/>
            <a:ext cx="2114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Poznávačka řek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Úspěšné absolvování</a:t>
            </a:r>
          </a:p>
          <a:p>
            <a:pPr algn="ctr"/>
            <a:r>
              <a:rPr lang="cs-CZ" sz="1600" dirty="0" err="1">
                <a:latin typeface="Garamond" panose="02020404030301010803" pitchFamily="18" charset="0"/>
              </a:rPr>
              <a:t>poznávačky</a:t>
            </a:r>
            <a:r>
              <a:rPr lang="cs-CZ" sz="1600" dirty="0">
                <a:latin typeface="Garamond" panose="02020404030301010803" pitchFamily="18" charset="0"/>
              </a:rPr>
              <a:t> (6 z 6 toků; 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max. 3. pokus)</a:t>
            </a:r>
            <a:endParaRPr lang="sk-SK" sz="1600" dirty="0">
              <a:latin typeface="Garamond" panose="02020404030301010803" pitchFamily="18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DF68212-8897-4789-B011-EED65C7546FC}"/>
              </a:ext>
            </a:extLst>
          </p:cNvPr>
          <p:cNvSpPr txBox="1"/>
          <p:nvPr/>
        </p:nvSpPr>
        <p:spPr>
          <a:xfrm>
            <a:off x="5725554" y="2890390"/>
            <a:ext cx="27318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Garamond" panose="02020404030301010803" pitchFamily="18" charset="0"/>
              </a:rPr>
              <a:t>Půlsemestrální</a:t>
            </a:r>
            <a:r>
              <a:rPr lang="cs-CZ" b="1" dirty="0">
                <a:latin typeface="Garamond" panose="02020404030301010803" pitchFamily="18" charset="0"/>
              </a:rPr>
              <a:t> hodnocení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Splnění na víc než 50 %</a:t>
            </a:r>
            <a:endParaRPr lang="sk-SK" sz="1600" dirty="0">
              <a:latin typeface="Garamond" panose="02020404030301010803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CDD136A-2A42-4420-9B56-95F3591CFDE4}"/>
              </a:ext>
            </a:extLst>
          </p:cNvPr>
          <p:cNvSpPr txBox="1"/>
          <p:nvPr/>
        </p:nvSpPr>
        <p:spPr>
          <a:xfrm>
            <a:off x="6442093" y="1222813"/>
            <a:ext cx="121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Garamond" panose="02020404030301010803" pitchFamily="18" charset="0"/>
              </a:rPr>
              <a:t>Přednášky</a:t>
            </a:r>
            <a:endParaRPr lang="sk-SK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490E856-5136-4232-8B5A-500E9FCE6F78}"/>
              </a:ext>
            </a:extLst>
          </p:cNvPr>
          <p:cNvSpPr txBox="1"/>
          <p:nvPr/>
        </p:nvSpPr>
        <p:spPr>
          <a:xfrm>
            <a:off x="3515520" y="301350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Zápočet</a:t>
            </a:r>
            <a:endParaRPr lang="sk-SK" b="1" dirty="0">
              <a:latin typeface="Garamond" panose="02020404030301010803" pitchFamily="18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FF7AEBC-FABF-4C90-B6B2-83B34E034901}"/>
              </a:ext>
            </a:extLst>
          </p:cNvPr>
          <p:cNvSpPr txBox="1"/>
          <p:nvPr/>
        </p:nvSpPr>
        <p:spPr>
          <a:xfrm>
            <a:off x="4222840" y="5537311"/>
            <a:ext cx="2082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Zkouška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sz="1600" dirty="0">
                <a:latin typeface="Garamond" panose="02020404030301010803" pitchFamily="18" charset="0"/>
              </a:rPr>
              <a:t>Splnění na víc než 50 %</a:t>
            </a:r>
            <a:endParaRPr lang="sk-SK" dirty="0">
              <a:latin typeface="Garamond" panose="02020404030301010803" pitchFamily="18" charset="0"/>
            </a:endParaRPr>
          </a:p>
        </p:txBody>
      </p:sp>
      <p:cxnSp>
        <p:nvCxnSpPr>
          <p:cNvPr id="14" name="Spojnica: zalomená 13">
            <a:extLst>
              <a:ext uri="{FF2B5EF4-FFF2-40B4-BE49-F238E27FC236}">
                <a16:creationId xmlns:a16="http://schemas.microsoft.com/office/drawing/2014/main" id="{C211CDF7-546A-4C1F-9856-B9FC4E594784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2907975" y="2160777"/>
            <a:ext cx="607545" cy="1037391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pojnica: zalomená 15">
            <a:extLst>
              <a:ext uri="{FF2B5EF4-FFF2-40B4-BE49-F238E27FC236}">
                <a16:creationId xmlns:a16="http://schemas.microsoft.com/office/drawing/2014/main" id="{869A1D49-6A20-4940-A879-C412C5D87ABE}"/>
              </a:ext>
            </a:extLst>
          </p:cNvPr>
          <p:cNvCxnSpPr>
            <a:stCxn id="7" idx="3"/>
            <a:endCxn id="10" idx="1"/>
          </p:cNvCxnSpPr>
          <p:nvPr/>
        </p:nvCxnSpPr>
        <p:spPr>
          <a:xfrm flipV="1">
            <a:off x="3113774" y="3198168"/>
            <a:ext cx="401746" cy="115495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4925A108-A8BB-40DE-A493-CF95AA149BE8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2972703" y="3198167"/>
            <a:ext cx="5428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pojnica: zalomená 25">
            <a:extLst>
              <a:ext uri="{FF2B5EF4-FFF2-40B4-BE49-F238E27FC236}">
                <a16:creationId xmlns:a16="http://schemas.microsoft.com/office/drawing/2014/main" id="{3336273A-D5A8-4E00-AEBF-1D6E3999037B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4503291" y="3198168"/>
            <a:ext cx="760860" cy="2339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pojnica: zalomená 27">
            <a:extLst>
              <a:ext uri="{FF2B5EF4-FFF2-40B4-BE49-F238E27FC236}">
                <a16:creationId xmlns:a16="http://schemas.microsoft.com/office/drawing/2014/main" id="{90386D2E-C668-4803-ADEA-6A4A36B215F7}"/>
              </a:ext>
            </a:extLst>
          </p:cNvPr>
          <p:cNvCxnSpPr>
            <a:stCxn id="8" idx="1"/>
            <a:endCxn id="11" idx="0"/>
          </p:cNvCxnSpPr>
          <p:nvPr/>
        </p:nvCxnSpPr>
        <p:spPr>
          <a:xfrm rot="10800000" flipV="1">
            <a:off x="5264152" y="3198167"/>
            <a:ext cx="461403" cy="23391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Organizace</a:t>
            </a:r>
            <a:r>
              <a:rPr lang="sk-SK" sz="3600" cap="small" dirty="0">
                <a:latin typeface="Gill Sans MT" panose="020B0502020104020203" pitchFamily="34" charset="-18"/>
              </a:rPr>
              <a:t> kurzu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7945D-A89E-4E0D-83FA-A0F8F75D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27583"/>
            <a:ext cx="7763071" cy="5204865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Garamond" panose="02020404030301010803" pitchFamily="18" charset="0"/>
              </a:rPr>
              <a:t>vše na jednom místě – IS</a:t>
            </a:r>
          </a:p>
          <a:p>
            <a:endParaRPr lang="cs-CZ" sz="1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Garamond" panose="02020404030301010803" pitchFamily="18" charset="0"/>
              </a:rPr>
              <a:t>studijní materiály</a:t>
            </a:r>
            <a:br>
              <a:rPr lang="cs-CZ" sz="1800" dirty="0">
                <a:latin typeface="Garamond" panose="02020404030301010803" pitchFamily="18" charset="0"/>
              </a:rPr>
            </a:br>
            <a:endParaRPr lang="cs-CZ" sz="16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Garamond" panose="02020404030301010803" pitchFamily="18" charset="0"/>
              </a:rPr>
              <a:t>odevzdávárny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600" dirty="0">
                <a:latin typeface="Garamond" panose="02020404030301010803" pitchFamily="18" charset="0"/>
              </a:rPr>
              <a:t>(cvičení)</a:t>
            </a:r>
          </a:p>
          <a:p>
            <a:pPr marL="457200" lvl="1" indent="0">
              <a:buNone/>
            </a:pPr>
            <a:r>
              <a:rPr lang="cs-CZ" sz="1800" dirty="0">
                <a:latin typeface="Garamond" panose="02020404030301010803" pitchFamily="18" charset="0"/>
              </a:rPr>
              <a:t>externí odkazy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600" dirty="0">
                <a:latin typeface="Garamond" panose="02020404030301010803" pitchFamily="18" charset="0"/>
              </a:rPr>
              <a:t>(videa, e-</a:t>
            </a:r>
            <a:r>
              <a:rPr lang="cs-CZ" sz="1600" dirty="0" err="1">
                <a:latin typeface="Garamond" panose="02020404030301010803" pitchFamily="18" charset="0"/>
              </a:rPr>
              <a:t>learningy</a:t>
            </a:r>
            <a:r>
              <a:rPr lang="cs-CZ" sz="1600" dirty="0">
                <a:latin typeface="Garamond" panose="02020404030301010803" pitchFamily="18" charset="0"/>
              </a:rPr>
              <a:t>)</a:t>
            </a:r>
          </a:p>
          <a:p>
            <a:pPr marL="457200" lvl="1" indent="0"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cs-CZ" sz="18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Garamond" panose="02020404030301010803" pitchFamily="18" charset="0"/>
              </a:rPr>
              <a:t>diskusní fóra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600" dirty="0">
                <a:latin typeface="Garamond" panose="02020404030301010803" pitchFamily="18" charset="0"/>
              </a:rPr>
              <a:t>(otázky nebo připomínky, které mohou pomoci i spolužákům)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Garamond" panose="02020404030301010803" pitchFamily="18" charset="0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9C94AF2-2734-424E-AF28-35C6C94F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D23CFB6-FACA-4950-B6D4-E55AFE3EB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5" t="7926" r="10357" b="8436"/>
          <a:stretch/>
        </p:blipFill>
        <p:spPr>
          <a:xfrm>
            <a:off x="1023391" y="3400269"/>
            <a:ext cx="308609" cy="31112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CEBCAA9-218B-4226-9F4B-C06EDBCB30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4" t="8060" r="8796" b="6848"/>
          <a:stretch/>
        </p:blipFill>
        <p:spPr>
          <a:xfrm>
            <a:off x="1014368" y="5011780"/>
            <a:ext cx="308609" cy="31673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C6863CE3-4D5C-42AA-9A98-4F1AF7AE0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0" t="5289" r="3672" b="3509"/>
          <a:stretch/>
        </p:blipFill>
        <p:spPr>
          <a:xfrm>
            <a:off x="1023392" y="2887494"/>
            <a:ext cx="308609" cy="30592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BA8819D-86E3-416E-82A9-E6574B911F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6" t="3299" r="3673" b="3100"/>
          <a:stretch/>
        </p:blipFill>
        <p:spPr>
          <a:xfrm>
            <a:off x="1019633" y="3935324"/>
            <a:ext cx="298081" cy="30592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4B4CFF06-36A1-45BA-A733-7862DBB6C7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0" t="986" r="2916" b="3179"/>
          <a:stretch/>
        </p:blipFill>
        <p:spPr>
          <a:xfrm>
            <a:off x="1023390" y="4472986"/>
            <a:ext cx="308609" cy="3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Literatura</a:t>
            </a:r>
            <a:endParaRPr lang="sk-SK" sz="4000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73D3A22-4A6C-4A79-B92D-89A48BEE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6" y="1406713"/>
            <a:ext cx="7763071" cy="46248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k přednáškám i cvičením</a:t>
            </a:r>
            <a:endParaRPr lang="cs-CZ" sz="1800" i="1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  <a:p>
            <a:pPr algn="just"/>
            <a:endParaRPr lang="cs-CZ" sz="1800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A93FB1-CCBD-45AE-8914-CA8B07747436}"/>
              </a:ext>
            </a:extLst>
          </p:cNvPr>
          <p:cNvSpPr txBox="1"/>
          <p:nvPr/>
        </p:nvSpPr>
        <p:spPr>
          <a:xfrm>
            <a:off x="1189148" y="5600700"/>
            <a:ext cx="2173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cap="small" dirty="0" err="1">
                <a:latin typeface="Garamond" panose="02020404030301010803" pitchFamily="18" charset="0"/>
              </a:rPr>
              <a:t>Trizna</a:t>
            </a:r>
            <a:r>
              <a:rPr lang="sk-SK" sz="1100" dirty="0">
                <a:latin typeface="Garamond" panose="02020404030301010803" pitchFamily="18" charset="0"/>
              </a:rPr>
              <a:t>, Milan (2012): </a:t>
            </a:r>
            <a:r>
              <a:rPr lang="sk-SK" sz="1100" i="1" dirty="0" err="1">
                <a:latin typeface="Garamond" panose="02020404030301010803" pitchFamily="18" charset="0"/>
              </a:rPr>
              <a:t>Klimageografia</a:t>
            </a:r>
            <a:r>
              <a:rPr lang="sk-SK" sz="1100" i="1" dirty="0">
                <a:latin typeface="Garamond" panose="02020404030301010803" pitchFamily="18" charset="0"/>
              </a:rPr>
              <a:t> a </a:t>
            </a:r>
            <a:r>
              <a:rPr lang="sk-SK" sz="1100" i="1" dirty="0" err="1">
                <a:latin typeface="Garamond" panose="02020404030301010803" pitchFamily="18" charset="0"/>
              </a:rPr>
              <a:t>hydrogeografia</a:t>
            </a:r>
            <a:endParaRPr lang="sk-SK" sz="1100" i="1" dirty="0">
              <a:latin typeface="Garamond" panose="02020404030301010803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FD5C7D8-601B-4D4B-9922-AAD649A1BF6D}"/>
              </a:ext>
            </a:extLst>
          </p:cNvPr>
          <p:cNvSpPr txBox="1"/>
          <p:nvPr/>
        </p:nvSpPr>
        <p:spPr>
          <a:xfrm>
            <a:off x="6380467" y="5600699"/>
            <a:ext cx="2173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cap="small" dirty="0">
                <a:latin typeface="Garamond" panose="02020404030301010803" pitchFamily="18" charset="0"/>
              </a:rPr>
              <a:t>Netopil</a:t>
            </a:r>
            <a:r>
              <a:rPr lang="sk-SK" sz="1100" dirty="0">
                <a:latin typeface="Garamond" panose="02020404030301010803" pitchFamily="18" charset="0"/>
              </a:rPr>
              <a:t>, </a:t>
            </a:r>
            <a:r>
              <a:rPr lang="sk-SK" sz="1100" dirty="0" err="1">
                <a:latin typeface="Garamond" panose="02020404030301010803" pitchFamily="18" charset="0"/>
              </a:rPr>
              <a:t>Rostislav</a:t>
            </a:r>
            <a:r>
              <a:rPr lang="sk-SK" sz="1100" dirty="0">
                <a:latin typeface="Garamond" panose="02020404030301010803" pitchFamily="18" charset="0"/>
              </a:rPr>
              <a:t> </a:t>
            </a:r>
            <a:r>
              <a:rPr lang="sk-SK" sz="1100" i="1" dirty="0">
                <a:latin typeface="Garamond" panose="02020404030301010803" pitchFamily="18" charset="0"/>
              </a:rPr>
              <a:t>et al. </a:t>
            </a:r>
            <a:r>
              <a:rPr lang="sk-SK" sz="1100" dirty="0">
                <a:latin typeface="Garamond" panose="02020404030301010803" pitchFamily="18" charset="0"/>
              </a:rPr>
              <a:t>(1984): </a:t>
            </a:r>
            <a:r>
              <a:rPr lang="sk-SK" sz="1100" i="1" dirty="0">
                <a:latin typeface="Garamond" panose="02020404030301010803" pitchFamily="18" charset="0"/>
              </a:rPr>
              <a:t>Fyzická geografie I.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8FEA1A-3295-42B2-8E52-5B6D9F1E4CA7}"/>
              </a:ext>
            </a:extLst>
          </p:cNvPr>
          <p:cNvSpPr txBox="1"/>
          <p:nvPr/>
        </p:nvSpPr>
        <p:spPr>
          <a:xfrm>
            <a:off x="3709402" y="5600700"/>
            <a:ext cx="2173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cap="small" dirty="0" err="1">
                <a:latin typeface="Garamond" panose="02020404030301010803" pitchFamily="18" charset="0"/>
              </a:rPr>
              <a:t>Trizna</a:t>
            </a:r>
            <a:r>
              <a:rPr lang="sk-SK" sz="1100" dirty="0">
                <a:latin typeface="Garamond" panose="02020404030301010803" pitchFamily="18" charset="0"/>
              </a:rPr>
              <a:t>, Milan (1996): </a:t>
            </a:r>
            <a:r>
              <a:rPr lang="sk-SK" sz="1100" i="1" dirty="0">
                <a:latin typeface="Garamond" panose="02020404030301010803" pitchFamily="18" charset="0"/>
              </a:rPr>
              <a:t>Cvičenia z hydrológie I : vybrané metódy hydrologického výskumu</a:t>
            </a:r>
          </a:p>
        </p:txBody>
      </p:sp>
      <p:pic>
        <p:nvPicPr>
          <p:cNvPr id="1026" name="Picture 2" descr="VÃ½sledek obrÃ¡zku pro Trizna, Milan (2012): Klimageografia a hydrogeografia">
            <a:extLst>
              <a:ext uri="{FF2B5EF4-FFF2-40B4-BE49-F238E27FC236}">
                <a16:creationId xmlns:a16="http://schemas.microsoft.com/office/drawing/2014/main" id="{ECA98BF4-351D-41B5-A9AC-A02A6E10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2171699"/>
            <a:ext cx="2417763" cy="342900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>
            <a:extLst>
              <a:ext uri="{FF2B5EF4-FFF2-40B4-BE49-F238E27FC236}">
                <a16:creationId xmlns:a16="http://schemas.microsoft.com/office/drawing/2014/main" id="{4BB60F74-EA09-462E-B654-B3700055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1" y="2171700"/>
            <a:ext cx="2417763" cy="3429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B6E9F00-DB83-42A6-8756-E78922971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704" y="2171699"/>
            <a:ext cx="2414588" cy="3429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9328171-702B-4BA8-BB65-A61D40EEE235}"/>
              </a:ext>
            </a:extLst>
          </p:cNvPr>
          <p:cNvSpPr txBox="1"/>
          <p:nvPr/>
        </p:nvSpPr>
        <p:spPr>
          <a:xfrm>
            <a:off x="1189147" y="5997271"/>
            <a:ext cx="217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ÚK </a:t>
            </a:r>
            <a:r>
              <a:rPr lang="sk-SK" sz="1100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PřF</a:t>
            </a:r>
            <a:r>
              <a:rPr lang="sk-SK" sz="1100" cap="small" dirty="0">
                <a:latin typeface="Garamond" panose="02020404030301010803" pitchFamily="18" charset="0"/>
              </a:rPr>
              <a:t>: 555.2-TRIZ</a:t>
            </a:r>
            <a:endParaRPr lang="sk-SK" sz="1100" i="1" dirty="0">
              <a:latin typeface="Garamond" panose="02020404030301010803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2537A87-F013-4F91-BD15-667D7321781F}"/>
              </a:ext>
            </a:extLst>
          </p:cNvPr>
          <p:cNvSpPr txBox="1"/>
          <p:nvPr/>
        </p:nvSpPr>
        <p:spPr>
          <a:xfrm>
            <a:off x="6380466" y="6022381"/>
            <a:ext cx="217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ÚK </a:t>
            </a:r>
            <a:r>
              <a:rPr lang="sk-SK" sz="1100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PřF</a:t>
            </a:r>
            <a:r>
              <a:rPr lang="sk-SK" sz="1100" cap="small" dirty="0">
                <a:latin typeface="Garamond" panose="02020404030301010803" pitchFamily="18" charset="0"/>
              </a:rPr>
              <a:t>: 555-FYZI (</a:t>
            </a:r>
            <a:r>
              <a:rPr lang="sk-SK" sz="1100" i="1" dirty="0">
                <a:latin typeface="Garamond" panose="02020404030301010803" pitchFamily="18" charset="0"/>
              </a:rPr>
              <a:t>20+ ks</a:t>
            </a:r>
            <a:r>
              <a:rPr lang="sk-SK" sz="1100" cap="small" dirty="0">
                <a:latin typeface="Garamond" panose="02020404030301010803" pitchFamily="18" charset="0"/>
              </a:rPr>
              <a:t>)</a:t>
            </a:r>
            <a:endParaRPr lang="sk-SK" sz="1100" i="1" dirty="0">
              <a:latin typeface="Garamond" panose="02020404030301010803" pitchFamily="18" charset="0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14541E72-AA50-449D-9307-C33727EE0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>
                <a:latin typeface="Gill Sans MT" panose="020B0502020104020203" pitchFamily="34" charset="-18"/>
              </a:rPr>
              <a:t>Náplň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7945D-A89E-4E0D-83FA-A0F8F75D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27583"/>
            <a:ext cx="7878728" cy="54304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cs-CZ" sz="1800" b="1" dirty="0">
                <a:latin typeface="Garamond" panose="02020404030301010803" pitchFamily="18" charset="0"/>
              </a:rPr>
              <a:t>PROTOKOLY</a:t>
            </a: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1800" dirty="0">
                <a:latin typeface="Garamond" panose="02020404030301010803" pitchFamily="18" charset="0"/>
              </a:rPr>
              <a:t>11 řádných zadaní cvičení</a:t>
            </a: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odevzdání načas </a:t>
            </a:r>
            <a:r>
              <a:rPr lang="cs-CZ" sz="1800" dirty="0">
                <a:latin typeface="Garamond" panose="02020404030301010803" pitchFamily="18" charset="0"/>
              </a:rPr>
              <a:t>do 7 dní do příslušné </a:t>
            </a:r>
            <a:r>
              <a:rPr lang="cs-CZ" sz="1800" dirty="0" err="1">
                <a:latin typeface="Garamond" panose="02020404030301010803" pitchFamily="18" charset="0"/>
              </a:rPr>
              <a:t>odevzdávárny</a:t>
            </a:r>
            <a:r>
              <a:rPr lang="cs-CZ" sz="1800" dirty="0">
                <a:latin typeface="Garamond" panose="02020404030301010803" pitchFamily="18" charset="0"/>
              </a:rPr>
              <a:t> → </a:t>
            </a:r>
            <a:r>
              <a:rPr lang="cs-CZ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nárok na 1 opravu</a:t>
            </a:r>
          </a:p>
          <a:p>
            <a:pPr marL="0" indent="0" algn="just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sz="1800" dirty="0">
                <a:latin typeface="Garamond" panose="02020404030301010803" pitchFamily="18" charset="0"/>
              </a:rPr>
              <a:t>    každého cvičení (do 1 týdne)</a:t>
            </a: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odevzdaní po termínu </a:t>
            </a:r>
            <a:r>
              <a:rPr lang="cs-CZ" sz="1800" dirty="0">
                <a:latin typeface="Garamond" panose="02020404030301010803" pitchFamily="18" charset="0"/>
              </a:rPr>
              <a:t>(do odevzdávárny s opravami) →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bez nároku na opravu </a:t>
            </a:r>
            <a:r>
              <a:rPr lang="cs-CZ" sz="1800" b="1" dirty="0">
                <a:latin typeface="Garamond" panose="02020404030301010803" pitchFamily="18" charset="0"/>
              </a:rPr>
              <a:t>!</a:t>
            </a:r>
            <a:r>
              <a:rPr lang="cs-CZ" sz="1800" dirty="0">
                <a:latin typeface="Garamond" panose="02020404030301010803" pitchFamily="18" charset="0"/>
              </a:rPr>
              <a:t> (</a:t>
            </a:r>
            <a:r>
              <a:rPr lang="cs-CZ" sz="1600" dirty="0">
                <a:latin typeface="Garamond" panose="02020404030301010803" pitchFamily="18" charset="0"/>
              </a:rPr>
              <a:t>tzn. jestli bude pozdě odevzdané cvičení </a:t>
            </a:r>
            <a:r>
              <a:rPr lang="cs-CZ" sz="1600" u="sng" dirty="0">
                <a:latin typeface="Garamond" panose="02020404030301010803" pitchFamily="18" charset="0"/>
              </a:rPr>
              <a:t>špatně, nebude vůbec uznáno</a:t>
            </a:r>
            <a:r>
              <a:rPr lang="cs-CZ" sz="1600" dirty="0">
                <a:latin typeface="Garamond" panose="02020404030301010803" pitchFamily="18" charset="0"/>
              </a:rPr>
              <a:t> → neudělení zápočtu</a:t>
            </a:r>
            <a:r>
              <a:rPr lang="cs-CZ" sz="1800" dirty="0">
                <a:latin typeface="Garamond" panose="02020404030301010803" pitchFamily="18" charset="0"/>
              </a:rPr>
              <a:t>) →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odevzdávejte včas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1800" dirty="0">
                <a:latin typeface="Garamond" panose="02020404030301010803" pitchFamily="18" charset="0"/>
              </a:rPr>
              <a:t>odevzdávat v rámci zadaných termínů do odevzdávárny;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pozdní odevzdání</a:t>
            </a:r>
            <a:r>
              <a:rPr lang="cs-CZ" sz="18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cs-CZ" sz="1800" dirty="0">
                <a:latin typeface="Garamond" panose="02020404030301010803" pitchFamily="18" charset="0"/>
              </a:rPr>
              <a:t>či odevzdání mailem (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 jakýmkoliv odůvodněním</a:t>
            </a:r>
            <a:r>
              <a:rPr lang="cs-CZ" sz="1800" dirty="0">
                <a:latin typeface="Garamond" panose="02020404030301010803" pitchFamily="18" charset="0"/>
              </a:rPr>
              <a:t>) </a:t>
            </a:r>
            <a:r>
              <a:rPr 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nebude bráno v úvahu</a:t>
            </a:r>
            <a:endParaRPr lang="cs-CZ" sz="1800" b="1" u="sng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potřebné mít odevzdané a uznané </a:t>
            </a:r>
            <a:r>
              <a:rPr lang="cs-CZ" sz="1800" u="sng" dirty="0">
                <a:latin typeface="Garamond" panose="02020404030301010803" pitchFamily="18" charset="0"/>
              </a:rPr>
              <a:t>všechna</a:t>
            </a:r>
            <a:r>
              <a:rPr lang="cs-CZ" sz="1800" dirty="0">
                <a:latin typeface="Garamond" panose="02020404030301010803" pitchFamily="18" charset="0"/>
              </a:rPr>
              <a:t> cvičení</a:t>
            </a: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na nejasnosti </a:t>
            </a:r>
            <a:r>
              <a:rPr lang="cs-CZ" sz="1800" dirty="0">
                <a:latin typeface="Garamond" panose="02020404030301010803" pitchFamily="18" charset="0"/>
              </a:rPr>
              <a:t>ve výkladu/vypracování </a:t>
            </a:r>
            <a:r>
              <a:rPr lang="cs-CZ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 ptát </a:t>
            </a:r>
            <a:r>
              <a:rPr lang="cs-CZ" sz="1800" dirty="0">
                <a:latin typeface="Garamond" panose="02020404030301010803" pitchFamily="18" charset="0"/>
              </a:rPr>
              <a:t>ihned, případně na další hodině, anebo mailem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800" b="1" dirty="0">
              <a:latin typeface="Garamond" panose="02020404030301010803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848607-9BA9-4C16-A37A-C5E053E88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848607-9BA9-4C16-A37A-C5E053E88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DD8712B-75D5-4C51-93BA-2760F08A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416" y="207818"/>
            <a:ext cx="3952958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>
                <a:latin typeface="Gill Sans MT" panose="020B0502020104020203" pitchFamily="34" charset="-18"/>
              </a:rPr>
              <a:t>Forma </a:t>
            </a:r>
            <a:r>
              <a:rPr lang="sk-SK" sz="3600" cap="small" dirty="0" err="1">
                <a:latin typeface="Gill Sans MT" panose="020B0502020104020203" pitchFamily="34" charset="-18"/>
              </a:rPr>
              <a:t>protokolů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73D3A22-4A6C-4A79-B92D-89A48BEE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789922"/>
            <a:ext cx="7763071" cy="46248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Garamond" panose="02020404030301010803" pitchFamily="18" charset="0"/>
              </a:rPr>
              <a:t>HLAVIČKA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Jméno </a:t>
            </a:r>
            <a:r>
              <a:rPr lang="cs-CZ" sz="1800" cap="small" dirty="0">
                <a:latin typeface="Garamond" panose="02020404030301010803" pitchFamily="18" charset="0"/>
              </a:rPr>
              <a:t>Příjmení</a:t>
            </a:r>
            <a:r>
              <a:rPr lang="cs-CZ" sz="1800" dirty="0">
                <a:latin typeface="Garamond" panose="02020404030301010803" pitchFamily="18" charset="0"/>
              </a:rPr>
              <a:t>, UČO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obor, ročník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Garamond" panose="02020404030301010803" pitchFamily="18" charset="0"/>
              </a:rPr>
              <a:t>STRUKTURA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zadání (</a:t>
            </a:r>
            <a:r>
              <a:rPr lang="cs-CZ" sz="1800" dirty="0" err="1">
                <a:latin typeface="Garamond" panose="02020404030301010803" pitchFamily="18" charset="0"/>
              </a:rPr>
              <a:t>Ctrl+C</a:t>
            </a:r>
            <a:r>
              <a:rPr lang="cs-CZ" sz="1800" dirty="0">
                <a:latin typeface="Garamond" panose="02020404030301010803" pitchFamily="18" charset="0"/>
              </a:rPr>
              <a:t>, </a:t>
            </a:r>
            <a:r>
              <a:rPr lang="cs-CZ" sz="1800" dirty="0" err="1">
                <a:latin typeface="Garamond" panose="02020404030301010803" pitchFamily="18" charset="0"/>
              </a:rPr>
              <a:t>Ctrl+V</a:t>
            </a:r>
            <a:r>
              <a:rPr lang="cs-CZ" sz="1800" dirty="0">
                <a:latin typeface="Garamond" panose="020204040303010108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postup / metodika – popis postupu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vypracování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závěr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zdroje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Garamond" panose="02020404030301010803" pitchFamily="18" charset="0"/>
              </a:rPr>
              <a:t>FORMÁTOVÁNÍ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jednotný font, velikost 11-12 </a:t>
            </a:r>
            <a:r>
              <a:rPr lang="cs-CZ" sz="1800" dirty="0" err="1">
                <a:latin typeface="Garamond" panose="02020404030301010803" pitchFamily="18" charset="0"/>
              </a:rPr>
              <a:t>pt</a:t>
            </a:r>
            <a:r>
              <a:rPr lang="cs-CZ" sz="1800" dirty="0">
                <a:latin typeface="Garamond" panose="02020404030301010803" pitchFamily="18" charset="0"/>
              </a:rPr>
              <a:t>., zarovnání do bloku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mapové přílohy s potřebnými mapovými náležitostmi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označení a popis tabulek (nad) a obrázků (pod objektem)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Garamond" panose="02020404030301010803" pitchFamily="18" charset="0"/>
              </a:rPr>
              <a:t>do odevzdávárny vkládat jako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aramond" panose="02020404030301010803" pitchFamily="18" charset="0"/>
            </a:endParaRPr>
          </a:p>
          <a:p>
            <a:endParaRPr lang="sk-SK" sz="18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C3E5D2F-E4D9-4953-89B9-BB334E0F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49" y="127193"/>
            <a:ext cx="1184910" cy="1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9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10275</TotalTime>
  <Words>585</Words>
  <Application>Microsoft Office PowerPoint</Application>
  <PresentationFormat>Prezentácia na obrazovke (4:3)</PresentationFormat>
  <Paragraphs>119</Paragraphs>
  <Slides>10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Motiv Office</vt:lpstr>
      <vt:lpstr>Retrospektíva</vt:lpstr>
      <vt:lpstr>Prezentácia programu PowerPoint</vt:lpstr>
      <vt:lpstr>Organizace kurzu</vt:lpstr>
      <vt:lpstr>Organizace kurzu</vt:lpstr>
      <vt:lpstr>Prezentácia programu PowerPoint</vt:lpstr>
      <vt:lpstr>Organizace kurzu</vt:lpstr>
      <vt:lpstr>Literatura</vt:lpstr>
      <vt:lpstr>Náplň kurzu</vt:lpstr>
      <vt:lpstr>Prezentácia programu PowerPoint</vt:lpstr>
      <vt:lpstr>Forma protokolů</vt:lpstr>
      <vt:lpstr>Forma protokolů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232</cp:revision>
  <dcterms:created xsi:type="dcterms:W3CDTF">2018-06-25T12:58:03Z</dcterms:created>
  <dcterms:modified xsi:type="dcterms:W3CDTF">2022-09-20T18:54:47Z</dcterms:modified>
</cp:coreProperties>
</file>