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2"/>
  </p:notesMasterIdLst>
  <p:sldIdLst>
    <p:sldId id="287" r:id="rId3"/>
    <p:sldId id="284" r:id="rId4"/>
    <p:sldId id="306" r:id="rId5"/>
    <p:sldId id="307" r:id="rId6"/>
    <p:sldId id="305" r:id="rId7"/>
    <p:sldId id="308" r:id="rId8"/>
    <p:sldId id="265" r:id="rId9"/>
    <p:sldId id="302" r:id="rId10"/>
    <p:sldId id="30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077C080A-7F80-468E-8BF9-DE07EE3EB813}">
          <p14:sldIdLst>
            <p14:sldId id="287"/>
            <p14:sldId id="284"/>
            <p14:sldId id="306"/>
            <p14:sldId id="307"/>
            <p14:sldId id="305"/>
            <p14:sldId id="308"/>
            <p14:sldId id="265"/>
            <p14:sldId id="302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00B"/>
    <a:srgbClr val="8D4949"/>
    <a:srgbClr val="CD9F9F"/>
    <a:srgbClr val="EDF1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99" autoAdjust="0"/>
    <p:restoredTop sz="95105" autoAdjust="0"/>
  </p:normalViewPr>
  <p:slideViewPr>
    <p:cSldViewPr snapToGrid="0" showGuides="1">
      <p:cViewPr varScale="1">
        <p:scale>
          <a:sx n="79" d="100"/>
          <a:sy n="79" d="100"/>
        </p:scale>
        <p:origin x="1330" y="82"/>
      </p:cViewPr>
      <p:guideLst>
        <p:guide pos="2880"/>
        <p:guide orient="horz" pos="2160"/>
      </p:guideLst>
    </p:cSldViewPr>
  </p:slideViewPr>
  <p:outlineViewPr>
    <p:cViewPr>
      <p:scale>
        <a:sx n="25" d="100"/>
        <a:sy n="25" d="100"/>
      </p:scale>
      <p:origin x="0" y="-754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87A84-BA69-4AA4-A0C3-B5D58B4C87D1}" type="datetimeFigureOut">
              <a:rPr lang="sk-SK" smtClean="0"/>
              <a:t>6. 12. 2022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8D26F-9BD7-409E-9915-B3E0744E13B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9188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6054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k-SK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9749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k-SK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0159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k-SK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5009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k-SK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1039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k-SK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82539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6. 12. 2022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674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6. 12. 2022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2948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6. 12. 2022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7274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6. 12. 2022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148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6. 12. 2022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8570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6. 12. 2022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580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6. 12. 2022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5522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6. 12. 2022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8451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6. 12. 2022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5674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6. 12. 2022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4780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C71615F-670C-4518-9013-4C614170C597}" type="datetimeFigureOut">
              <a:rPr lang="sk-SK" smtClean="0"/>
              <a:t>6. 12. 2022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9381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6. 12. 2022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1706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6. 12. 2022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78259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6. 12. 2022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7965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6. 12. 2022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3956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6. 12. 2022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4405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6. 12. 2022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564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6. 12. 2022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927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6. 12. 2022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7192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6. 12. 2022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363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6. 12. 2022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4213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6. 12. 2022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1151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6000">
              <a:srgbClr val="97AACB"/>
            </a:gs>
            <a:gs pos="10000">
              <a:schemeClr val="bg1"/>
            </a:gs>
            <a:gs pos="3000">
              <a:schemeClr val="accent1">
                <a:lumMod val="7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1615F-670C-4518-9013-4C614170C597}" type="datetimeFigureOut">
              <a:rPr lang="sk-SK" smtClean="0"/>
              <a:t>6. 12. 2022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506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C71615F-670C-4518-9013-4C614170C597}" type="datetimeFigureOut">
              <a:rPr lang="sk-SK" smtClean="0"/>
              <a:t>6. 12. 2022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143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474426@muni.cz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6000"/>
            <a:lum/>
          </a:blip>
          <a:srcRect/>
          <a:stretch>
            <a:fillRect t="-3000" b="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">
            <a:extLst>
              <a:ext uri="{FF2B5EF4-FFF2-40B4-BE49-F238E27FC236}">
                <a16:creationId xmlns:a16="http://schemas.microsoft.com/office/drawing/2014/main" id="{27B83C2E-8C04-405D-9FC9-AD7B07B02965}"/>
              </a:ext>
            </a:extLst>
          </p:cNvPr>
          <p:cNvSpPr txBox="1">
            <a:spLocks/>
          </p:cNvSpPr>
          <p:nvPr/>
        </p:nvSpPr>
        <p:spPr>
          <a:xfrm>
            <a:off x="685800" y="5526292"/>
            <a:ext cx="7772400" cy="406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2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Z0059 </a:t>
            </a:r>
            <a:r>
              <a:rPr lang="sk-SK" sz="28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Hydrologie</a:t>
            </a:r>
            <a:r>
              <a:rPr lang="sk-SK" sz="2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– Cvičení 10</a:t>
            </a:r>
          </a:p>
        </p:txBody>
      </p:sp>
      <p:sp>
        <p:nvSpPr>
          <p:cNvPr id="21" name="Podnadpis 2">
            <a:extLst>
              <a:ext uri="{FF2B5EF4-FFF2-40B4-BE49-F238E27FC236}">
                <a16:creationId xmlns:a16="http://schemas.microsoft.com/office/drawing/2014/main" id="{89324ECF-9C4E-4028-916B-B51476F97BF4}"/>
              </a:ext>
            </a:extLst>
          </p:cNvPr>
          <p:cNvSpPr txBox="1">
            <a:spLocks/>
          </p:cNvSpPr>
          <p:nvPr/>
        </p:nvSpPr>
        <p:spPr>
          <a:xfrm>
            <a:off x="6067653" y="6141488"/>
            <a:ext cx="2848096" cy="66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sk-SK" sz="1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Simona </a:t>
            </a:r>
            <a:r>
              <a:rPr lang="sk-SK" sz="1800" cap="sm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Koreňová</a:t>
            </a:r>
            <a:r>
              <a:rPr lang="sk-SK" sz="1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; 474426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sk-SK" sz="1800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474426@muni.cz</a:t>
            </a:r>
            <a:r>
              <a:rPr lang="sk-SK" sz="1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2" name="Nadpis 1">
            <a:extLst>
              <a:ext uri="{FF2B5EF4-FFF2-40B4-BE49-F238E27FC236}">
                <a16:creationId xmlns:a16="http://schemas.microsoft.com/office/drawing/2014/main" id="{D2BB2377-9989-457A-9AE4-28C22D308DD9}"/>
              </a:ext>
            </a:extLst>
          </p:cNvPr>
          <p:cNvSpPr txBox="1">
            <a:spLocks/>
          </p:cNvSpPr>
          <p:nvPr/>
        </p:nvSpPr>
        <p:spPr>
          <a:xfrm>
            <a:off x="926535" y="1928505"/>
            <a:ext cx="7772400" cy="669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sk-SK" b="1" dirty="0">
                <a:solidFill>
                  <a:schemeClr val="accent1">
                    <a:lumMod val="50000"/>
                  </a:schemeClr>
                </a:solidFill>
                <a:effectLst>
                  <a:outerShdw dist="508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Teplotní </a:t>
            </a:r>
            <a:r>
              <a:rPr lang="sk-SK" b="1" dirty="0" err="1">
                <a:solidFill>
                  <a:schemeClr val="accent1">
                    <a:lumMod val="50000"/>
                  </a:schemeClr>
                </a:solidFill>
                <a:effectLst>
                  <a:outerShdw dist="508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stratifikace</a:t>
            </a:r>
            <a:r>
              <a:rPr lang="sk-SK" b="1" dirty="0">
                <a:solidFill>
                  <a:schemeClr val="accent1">
                    <a:lumMod val="50000"/>
                  </a:schemeClr>
                </a:solidFill>
                <a:effectLst>
                  <a:outerShdw dist="508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sk-SK" b="1" dirty="0" err="1">
                <a:solidFill>
                  <a:schemeClr val="accent1">
                    <a:lumMod val="50000"/>
                  </a:schemeClr>
                </a:solidFill>
                <a:effectLst>
                  <a:outerShdw dist="508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jezera</a:t>
            </a:r>
            <a:endParaRPr lang="sk-SK" b="1" dirty="0">
              <a:solidFill>
                <a:schemeClr val="accent1">
                  <a:lumMod val="50000"/>
                </a:schemeClr>
              </a:solidFill>
              <a:effectLst>
                <a:outerShdw dist="508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23" name="Podnadpis 2">
            <a:extLst>
              <a:ext uri="{FF2B5EF4-FFF2-40B4-BE49-F238E27FC236}">
                <a16:creationId xmlns:a16="http://schemas.microsoft.com/office/drawing/2014/main" id="{F383242A-F56D-4019-BC0B-5ADB0E8386A4}"/>
              </a:ext>
            </a:extLst>
          </p:cNvPr>
          <p:cNvSpPr txBox="1">
            <a:spLocks/>
          </p:cNvSpPr>
          <p:nvPr/>
        </p:nvSpPr>
        <p:spPr>
          <a:xfrm>
            <a:off x="156740" y="6223566"/>
            <a:ext cx="2594282" cy="5803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sk-SK" sz="1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Brno</a:t>
            </a:r>
          </a:p>
          <a:p>
            <a:pPr algn="l">
              <a:spcBef>
                <a:spcPts val="0"/>
              </a:spcBef>
            </a:pPr>
            <a:r>
              <a:rPr lang="sk-SK" sz="18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Calibri" panose="020F0502020204030204" pitchFamily="34" charset="0"/>
              </a:rPr>
              <a:t>Podzim</a:t>
            </a:r>
            <a:r>
              <a:rPr lang="sk-SK" sz="1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Calibri" panose="020F0502020204030204" pitchFamily="34" charset="0"/>
              </a:rPr>
              <a:t> 2022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E7C549E3-30AE-D9A3-C143-A8FCF11EF6ED}"/>
              </a:ext>
            </a:extLst>
          </p:cNvPr>
          <p:cNvSpPr txBox="1"/>
          <p:nvPr/>
        </p:nvSpPr>
        <p:spPr>
          <a:xfrm>
            <a:off x="0" y="32070"/>
            <a:ext cx="10823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ni" panose="00000500000000000000" pitchFamily="50" charset="-18"/>
              </a:rPr>
              <a:t>MUNI</a:t>
            </a:r>
          </a:p>
          <a:p>
            <a:r>
              <a:rPr lang="sk-SK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ni" panose="00000500000000000000" pitchFamily="50" charset="-18"/>
              </a:rPr>
              <a:t>SCI</a:t>
            </a:r>
          </a:p>
        </p:txBody>
      </p:sp>
    </p:spTree>
    <p:extLst>
      <p:ext uri="{BB962C8B-B14F-4D97-AF65-F5344CB8AC3E}">
        <p14:creationId xmlns:p14="http://schemas.microsoft.com/office/powerpoint/2010/main" val="756574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6F2DBB-1F05-4EA2-9369-6282264A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898" y="817709"/>
            <a:ext cx="7600950" cy="838522"/>
          </a:xfrm>
        </p:spPr>
        <p:txBody>
          <a:bodyPr>
            <a:normAutofit fontScale="90000"/>
          </a:bodyPr>
          <a:lstStyle/>
          <a:p>
            <a:r>
              <a:rPr lang="sk-SK" sz="3600" cap="small" dirty="0">
                <a:latin typeface="Gill Sans MT" panose="020B0502020104020203" pitchFamily="34" charset="-18"/>
              </a:rPr>
              <a:t>Teplotní charakteristiky</a:t>
            </a:r>
            <a:br>
              <a:rPr lang="sk-SK" sz="3600" cap="small" dirty="0">
                <a:latin typeface="Gill Sans MT" panose="020B0502020104020203" pitchFamily="34" charset="-18"/>
              </a:rPr>
            </a:br>
            <a:r>
              <a:rPr lang="sk-SK" sz="3600" cap="small" dirty="0">
                <a:latin typeface="Gill Sans MT" panose="020B0502020104020203" pitchFamily="34" charset="-18"/>
              </a:rPr>
              <a:t>Termické stratifikácie</a:t>
            </a:r>
            <a:endParaRPr lang="sk-SK" sz="3600" dirty="0">
              <a:latin typeface="Gill Sans MT" panose="020B0502020104020203" pitchFamily="34" charset="-18"/>
            </a:endParaRP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909190E2-49E9-4672-85D5-ACEB7457D434}"/>
              </a:ext>
            </a:extLst>
          </p:cNvPr>
          <p:cNvSpPr txBox="1">
            <a:spLocks/>
          </p:cNvSpPr>
          <p:nvPr/>
        </p:nvSpPr>
        <p:spPr>
          <a:xfrm>
            <a:off x="914400" y="1957540"/>
            <a:ext cx="7600951" cy="416115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sk-SK" sz="1800" b="1" dirty="0">
              <a:latin typeface="CIDFont+F5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09EBB853-5A13-C18F-A3EA-EEFB150772CA}"/>
              </a:ext>
            </a:extLst>
          </p:cNvPr>
          <p:cNvSpPr txBox="1"/>
          <p:nvPr/>
        </p:nvSpPr>
        <p:spPr>
          <a:xfrm>
            <a:off x="649802" y="1957540"/>
            <a:ext cx="786554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sk-SK" b="1" dirty="0">
                <a:solidFill>
                  <a:srgbClr val="333333"/>
                </a:solidFill>
                <a:latin typeface="+mj-lt"/>
              </a:rPr>
              <a:t>PŘÍMÁ STRATIFIKACE (LETO) </a:t>
            </a:r>
            <a:r>
              <a:rPr lang="sk-SK" dirty="0">
                <a:solidFill>
                  <a:srgbClr val="333333"/>
                </a:solidFill>
                <a:latin typeface="+mj-lt"/>
              </a:rPr>
              <a:t>teplota vody </a:t>
            </a:r>
            <a:r>
              <a:rPr lang="sk-SK" dirty="0" err="1">
                <a:solidFill>
                  <a:srgbClr val="333333"/>
                </a:solidFill>
                <a:latin typeface="+mj-lt"/>
              </a:rPr>
              <a:t>při</a:t>
            </a:r>
            <a:r>
              <a:rPr lang="sk-SK" dirty="0">
                <a:solidFill>
                  <a:srgbClr val="333333"/>
                </a:solidFill>
                <a:latin typeface="+mj-lt"/>
              </a:rPr>
              <a:t> </a:t>
            </a:r>
            <a:r>
              <a:rPr lang="sk-SK" dirty="0" err="1">
                <a:solidFill>
                  <a:srgbClr val="333333"/>
                </a:solidFill>
                <a:latin typeface="+mj-lt"/>
              </a:rPr>
              <a:t>hladině</a:t>
            </a:r>
            <a:r>
              <a:rPr lang="sk-SK" dirty="0">
                <a:solidFill>
                  <a:srgbClr val="333333"/>
                </a:solidFill>
                <a:latin typeface="+mj-lt"/>
              </a:rPr>
              <a:t> vyšší než 4 °C           </a:t>
            </a:r>
            <a:r>
              <a:rPr lang="sk-SK" dirty="0" err="1">
                <a:solidFill>
                  <a:srgbClr val="333333"/>
                </a:solidFill>
                <a:latin typeface="+mj-lt"/>
              </a:rPr>
              <a:t>srostoucí</a:t>
            </a:r>
            <a:r>
              <a:rPr lang="sk-SK" dirty="0">
                <a:solidFill>
                  <a:srgbClr val="333333"/>
                </a:solidFill>
                <a:latin typeface="+mj-lt"/>
              </a:rPr>
              <a:t> </a:t>
            </a:r>
            <a:r>
              <a:rPr lang="sk-SK" dirty="0" err="1">
                <a:solidFill>
                  <a:srgbClr val="333333"/>
                </a:solidFill>
                <a:latin typeface="+mj-lt"/>
              </a:rPr>
              <a:t>hloubkou</a:t>
            </a:r>
            <a:r>
              <a:rPr lang="sk-SK" dirty="0">
                <a:solidFill>
                  <a:srgbClr val="333333"/>
                </a:solidFill>
                <a:latin typeface="+mj-lt"/>
              </a:rPr>
              <a:t> teplota klesá </a:t>
            </a:r>
            <a:r>
              <a:rPr lang="sk-SK" dirty="0" err="1">
                <a:solidFill>
                  <a:srgbClr val="333333"/>
                </a:solidFill>
                <a:latin typeface="+mj-lt"/>
              </a:rPr>
              <a:t>nejvíce</a:t>
            </a:r>
            <a:r>
              <a:rPr lang="sk-SK" dirty="0">
                <a:solidFill>
                  <a:srgbClr val="333333"/>
                </a:solidFill>
                <a:latin typeface="+mj-lt"/>
              </a:rPr>
              <a:t> na 4 °C</a:t>
            </a:r>
          </a:p>
          <a:p>
            <a:pPr marL="342900" indent="-342900">
              <a:buFont typeface="+mj-lt"/>
              <a:buAutoNum type="alphaUcPeriod"/>
            </a:pPr>
            <a:endParaRPr lang="sk-SK" dirty="0">
              <a:solidFill>
                <a:srgbClr val="333333"/>
              </a:solidFill>
              <a:latin typeface="+mj-lt"/>
            </a:endParaRPr>
          </a:p>
          <a:p>
            <a:pPr marL="342900" indent="-342900">
              <a:buFont typeface="+mj-lt"/>
              <a:buAutoNum type="alphaUcPeriod"/>
            </a:pPr>
            <a:r>
              <a:rPr lang="sk-SK" b="1" dirty="0">
                <a:solidFill>
                  <a:srgbClr val="333333"/>
                </a:solidFill>
                <a:latin typeface="+mj-lt"/>
              </a:rPr>
              <a:t>OBRÁCENÁ STRATIFIKACE (ZIMA) </a:t>
            </a:r>
            <a:r>
              <a:rPr lang="sk-SK" dirty="0">
                <a:solidFill>
                  <a:srgbClr val="333333"/>
                </a:solidFill>
                <a:latin typeface="+mj-lt"/>
              </a:rPr>
              <a:t>teplota vody </a:t>
            </a:r>
            <a:r>
              <a:rPr lang="sk-SK" dirty="0" err="1">
                <a:solidFill>
                  <a:srgbClr val="333333"/>
                </a:solidFill>
                <a:latin typeface="+mj-lt"/>
              </a:rPr>
              <a:t>při</a:t>
            </a:r>
            <a:r>
              <a:rPr lang="sk-SK" dirty="0">
                <a:solidFill>
                  <a:srgbClr val="333333"/>
                </a:solidFill>
                <a:latin typeface="+mj-lt"/>
              </a:rPr>
              <a:t> </a:t>
            </a:r>
            <a:r>
              <a:rPr lang="sk-SK" dirty="0" err="1">
                <a:solidFill>
                  <a:srgbClr val="333333"/>
                </a:solidFill>
                <a:latin typeface="+mj-lt"/>
              </a:rPr>
              <a:t>hladině</a:t>
            </a:r>
            <a:r>
              <a:rPr lang="sk-SK" dirty="0">
                <a:solidFill>
                  <a:srgbClr val="333333"/>
                </a:solidFill>
                <a:latin typeface="+mj-lt"/>
              </a:rPr>
              <a:t> nižší než 4 °C pod </a:t>
            </a:r>
            <a:r>
              <a:rPr lang="sk-SK" dirty="0" err="1">
                <a:solidFill>
                  <a:srgbClr val="333333"/>
                </a:solidFill>
                <a:latin typeface="+mj-lt"/>
              </a:rPr>
              <a:t>ní</a:t>
            </a:r>
            <a:r>
              <a:rPr lang="sk-SK" dirty="0">
                <a:solidFill>
                  <a:srgbClr val="333333"/>
                </a:solidFill>
                <a:latin typeface="+mj-lt"/>
              </a:rPr>
              <a:t> jen voda o </a:t>
            </a:r>
            <a:r>
              <a:rPr lang="sk-SK" dirty="0" err="1">
                <a:solidFill>
                  <a:srgbClr val="333333"/>
                </a:solidFill>
                <a:latin typeface="+mj-lt"/>
              </a:rPr>
              <a:t>teplotě</a:t>
            </a:r>
            <a:r>
              <a:rPr lang="sk-SK" dirty="0">
                <a:solidFill>
                  <a:srgbClr val="333333"/>
                </a:solidFill>
                <a:latin typeface="+mj-lt"/>
              </a:rPr>
              <a:t> </a:t>
            </a:r>
            <a:r>
              <a:rPr lang="sk-SK" dirty="0" err="1">
                <a:solidFill>
                  <a:srgbClr val="333333"/>
                </a:solidFill>
                <a:latin typeface="+mj-lt"/>
              </a:rPr>
              <a:t>nejméně</a:t>
            </a:r>
            <a:r>
              <a:rPr lang="sk-SK" dirty="0">
                <a:solidFill>
                  <a:srgbClr val="333333"/>
                </a:solidFill>
                <a:latin typeface="+mj-lt"/>
              </a:rPr>
              <a:t> 4 °C, tvorba </a:t>
            </a:r>
            <a:r>
              <a:rPr lang="sk-SK" dirty="0" err="1">
                <a:solidFill>
                  <a:srgbClr val="333333"/>
                </a:solidFill>
                <a:latin typeface="+mj-lt"/>
              </a:rPr>
              <a:t>ledových</a:t>
            </a:r>
            <a:r>
              <a:rPr lang="sk-SK" dirty="0">
                <a:solidFill>
                  <a:srgbClr val="333333"/>
                </a:solidFill>
                <a:latin typeface="+mj-lt"/>
              </a:rPr>
              <a:t> </a:t>
            </a:r>
            <a:r>
              <a:rPr lang="sk-SK" dirty="0" err="1">
                <a:solidFill>
                  <a:srgbClr val="333333"/>
                </a:solidFill>
                <a:latin typeface="+mj-lt"/>
              </a:rPr>
              <a:t>útvarů</a:t>
            </a:r>
            <a:r>
              <a:rPr lang="sk-SK" dirty="0">
                <a:solidFill>
                  <a:srgbClr val="333333"/>
                </a:solidFill>
                <a:latin typeface="+mj-lt"/>
              </a:rPr>
              <a:t> a </a:t>
            </a:r>
            <a:r>
              <a:rPr lang="sk-SK" dirty="0" err="1">
                <a:solidFill>
                  <a:srgbClr val="333333"/>
                </a:solidFill>
                <a:latin typeface="+mj-lt"/>
              </a:rPr>
              <a:t>zámrz</a:t>
            </a:r>
            <a:r>
              <a:rPr lang="sk-SK" dirty="0">
                <a:solidFill>
                  <a:srgbClr val="333333"/>
                </a:solidFill>
                <a:latin typeface="+mj-lt"/>
              </a:rPr>
              <a:t> hladiny </a:t>
            </a:r>
            <a:endParaRPr lang="sk-SK" b="1" dirty="0">
              <a:solidFill>
                <a:srgbClr val="333333"/>
              </a:solidFill>
              <a:latin typeface="+mj-lt"/>
            </a:endParaRPr>
          </a:p>
          <a:p>
            <a:pPr marL="342900" indent="-342900">
              <a:buFont typeface="+mj-lt"/>
              <a:buAutoNum type="alphaUcPeriod"/>
            </a:pPr>
            <a:endParaRPr lang="sk-SK" b="1" dirty="0">
              <a:solidFill>
                <a:srgbClr val="333333"/>
              </a:solidFill>
              <a:latin typeface="+mj-lt"/>
            </a:endParaRPr>
          </a:p>
          <a:p>
            <a:pPr marL="342900" indent="-342900">
              <a:buFont typeface="+mj-lt"/>
              <a:buAutoNum type="alphaUcPeriod"/>
            </a:pPr>
            <a:r>
              <a:rPr lang="sk-SK" b="1" dirty="0">
                <a:solidFill>
                  <a:srgbClr val="333333"/>
                </a:solidFill>
                <a:latin typeface="+mj-lt"/>
              </a:rPr>
              <a:t>HOMOTERMIE (JARO/PODZIM) </a:t>
            </a:r>
            <a:r>
              <a:rPr lang="sk-SK" dirty="0" err="1">
                <a:latin typeface="+mj-lt"/>
              </a:rPr>
              <a:t>Růst</a:t>
            </a:r>
            <a:r>
              <a:rPr lang="sk-SK" dirty="0">
                <a:latin typeface="+mj-lt"/>
              </a:rPr>
              <a:t> teploty </a:t>
            </a:r>
            <a:r>
              <a:rPr lang="sk-SK" dirty="0" err="1">
                <a:latin typeface="+mj-lt"/>
              </a:rPr>
              <a:t>svrchní</a:t>
            </a:r>
            <a:r>
              <a:rPr lang="sk-SK" dirty="0">
                <a:latin typeface="+mj-lt"/>
              </a:rPr>
              <a:t> vrstvy chladného </a:t>
            </a:r>
            <a:r>
              <a:rPr lang="sk-SK" dirty="0" err="1">
                <a:latin typeface="+mj-lt"/>
              </a:rPr>
              <a:t>jezera</a:t>
            </a:r>
            <a:r>
              <a:rPr lang="sk-SK" dirty="0">
                <a:latin typeface="+mj-lt"/>
              </a:rPr>
              <a:t> po </a:t>
            </a:r>
            <a:r>
              <a:rPr lang="sk-SK" dirty="0" err="1">
                <a:latin typeface="+mj-lt"/>
              </a:rPr>
              <a:t>roztání</a:t>
            </a:r>
            <a:r>
              <a:rPr lang="sk-SK" dirty="0">
                <a:latin typeface="+mj-lt"/>
              </a:rPr>
              <a:t> </a:t>
            </a:r>
            <a:r>
              <a:rPr lang="sk-SK" dirty="0" err="1">
                <a:latin typeface="+mj-lt"/>
              </a:rPr>
              <a:t>ledu</a:t>
            </a:r>
            <a:r>
              <a:rPr lang="sk-SK" dirty="0">
                <a:latin typeface="+mj-lt"/>
              </a:rPr>
              <a:t> </a:t>
            </a:r>
            <a:r>
              <a:rPr lang="sk-SK" dirty="0" err="1">
                <a:latin typeface="+mj-lt"/>
              </a:rPr>
              <a:t>účinkem</a:t>
            </a:r>
            <a:r>
              <a:rPr lang="sk-SK" dirty="0">
                <a:latin typeface="+mj-lt"/>
              </a:rPr>
              <a:t> </a:t>
            </a:r>
            <a:r>
              <a:rPr lang="sk-SK" dirty="0" err="1">
                <a:latin typeface="+mj-lt"/>
              </a:rPr>
              <a:t>slunečního</a:t>
            </a:r>
            <a:r>
              <a:rPr lang="sk-SK" dirty="0">
                <a:latin typeface="+mj-lt"/>
              </a:rPr>
              <a:t> </a:t>
            </a:r>
            <a:r>
              <a:rPr lang="sk-SK" dirty="0" err="1">
                <a:latin typeface="+mj-lt"/>
              </a:rPr>
              <a:t>záření</a:t>
            </a:r>
            <a:r>
              <a:rPr lang="sk-SK" dirty="0">
                <a:latin typeface="+mj-lt"/>
              </a:rPr>
              <a:t>, pokles teploty na </a:t>
            </a:r>
            <a:r>
              <a:rPr lang="sk-SK" dirty="0" err="1">
                <a:latin typeface="+mj-lt"/>
              </a:rPr>
              <a:t>podzim</a:t>
            </a:r>
            <a:r>
              <a:rPr lang="sk-SK" dirty="0">
                <a:latin typeface="+mj-lt"/>
              </a:rPr>
              <a:t> v </a:t>
            </a:r>
            <a:r>
              <a:rPr lang="sk-SK" dirty="0" err="1">
                <a:latin typeface="+mj-lt"/>
              </a:rPr>
              <a:t>důsledku</a:t>
            </a:r>
            <a:r>
              <a:rPr lang="sk-SK" dirty="0">
                <a:latin typeface="+mj-lt"/>
              </a:rPr>
              <a:t> </a:t>
            </a:r>
            <a:r>
              <a:rPr lang="sk-SK" dirty="0" err="1">
                <a:latin typeface="+mj-lt"/>
              </a:rPr>
              <a:t>konvekce</a:t>
            </a:r>
            <a:r>
              <a:rPr lang="sk-SK" dirty="0">
                <a:latin typeface="+mj-lt"/>
              </a:rPr>
              <a:t>. </a:t>
            </a:r>
            <a:r>
              <a:rPr lang="sk-SK" dirty="0" err="1">
                <a:latin typeface="+mj-lt"/>
              </a:rPr>
              <a:t>Výsledkem</a:t>
            </a:r>
            <a:r>
              <a:rPr lang="sk-SK" dirty="0">
                <a:latin typeface="+mj-lt"/>
              </a:rPr>
              <a:t> je </a:t>
            </a:r>
            <a:r>
              <a:rPr lang="sk-SK" dirty="0" err="1">
                <a:latin typeface="+mj-lt"/>
              </a:rPr>
              <a:t>vyrovnánína</a:t>
            </a:r>
            <a:r>
              <a:rPr lang="sk-SK" dirty="0">
                <a:latin typeface="+mj-lt"/>
              </a:rPr>
              <a:t> krátkou chvíli teploty </a:t>
            </a:r>
            <a:r>
              <a:rPr lang="sk-SK" dirty="0" err="1">
                <a:latin typeface="+mj-lt"/>
              </a:rPr>
              <a:t>vcelém</a:t>
            </a:r>
            <a:r>
              <a:rPr lang="sk-SK" dirty="0">
                <a:latin typeface="+mj-lt"/>
              </a:rPr>
              <a:t> </a:t>
            </a:r>
            <a:r>
              <a:rPr lang="sk-SK" dirty="0" err="1">
                <a:latin typeface="+mj-lt"/>
              </a:rPr>
              <a:t>jezeře</a:t>
            </a:r>
            <a:r>
              <a:rPr lang="sk-SK" dirty="0">
                <a:latin typeface="+mj-lt"/>
              </a:rPr>
              <a:t> na 4 °C</a:t>
            </a:r>
          </a:p>
          <a:p>
            <a:pPr marL="342900" indent="-342900">
              <a:buFont typeface="+mj-lt"/>
              <a:buAutoNum type="alphaUcPeriod"/>
            </a:pPr>
            <a:endParaRPr lang="sk-SK" dirty="0">
              <a:latin typeface="+mj-lt"/>
            </a:endParaRPr>
          </a:p>
          <a:p>
            <a:endParaRPr lang="sk-SK" dirty="0">
              <a:latin typeface="+mj-lt"/>
            </a:endParaRPr>
          </a:p>
          <a:p>
            <a:endParaRPr lang="sk-SK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5232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6F2DBB-1F05-4EA2-9369-6282264A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78862"/>
            <a:ext cx="7600950" cy="838522"/>
          </a:xfrm>
        </p:spPr>
        <p:txBody>
          <a:bodyPr>
            <a:normAutofit/>
          </a:bodyPr>
          <a:lstStyle/>
          <a:p>
            <a:r>
              <a:rPr lang="sk-SK" sz="3600" cap="small" dirty="0" err="1">
                <a:latin typeface="Gill Sans MT" panose="020B0502020104020203" pitchFamily="34" charset="-18"/>
              </a:rPr>
              <a:t>Přímá</a:t>
            </a:r>
            <a:r>
              <a:rPr lang="sk-SK" sz="3600" cap="small" dirty="0">
                <a:latin typeface="Gill Sans MT" panose="020B0502020104020203" pitchFamily="34" charset="-18"/>
              </a:rPr>
              <a:t> termická </a:t>
            </a:r>
            <a:r>
              <a:rPr lang="sk-SK" sz="3600" cap="small" dirty="0" err="1">
                <a:latin typeface="Gill Sans MT" panose="020B0502020104020203" pitchFamily="34" charset="-18"/>
              </a:rPr>
              <a:t>stratifikace</a:t>
            </a:r>
            <a:endParaRPr lang="sk-SK" sz="3600" dirty="0">
              <a:latin typeface="Gill Sans MT" panose="020B0502020104020203" pitchFamily="34" charset="-18"/>
            </a:endParaRP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909190E2-49E9-4672-85D5-ACEB7457D434}"/>
              </a:ext>
            </a:extLst>
          </p:cNvPr>
          <p:cNvSpPr txBox="1">
            <a:spLocks/>
          </p:cNvSpPr>
          <p:nvPr/>
        </p:nvSpPr>
        <p:spPr>
          <a:xfrm>
            <a:off x="914400" y="1957540"/>
            <a:ext cx="7600951" cy="416115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sk-SK" sz="1800" b="1" dirty="0">
              <a:latin typeface="CIDFont+F5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09EBB853-5A13-C18F-A3EA-EEFB150772CA}"/>
              </a:ext>
            </a:extLst>
          </p:cNvPr>
          <p:cNvSpPr txBox="1"/>
          <p:nvPr/>
        </p:nvSpPr>
        <p:spPr>
          <a:xfrm>
            <a:off x="840510" y="1770451"/>
            <a:ext cx="752763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b="1" dirty="0">
                <a:latin typeface="+mj-lt"/>
              </a:rPr>
              <a:t>Vrstvy :</a:t>
            </a:r>
          </a:p>
          <a:p>
            <a:endParaRPr lang="sk-SK" b="1" dirty="0">
              <a:latin typeface="+mj-lt"/>
            </a:endParaRPr>
          </a:p>
          <a:p>
            <a:pPr marL="342900" indent="-342900">
              <a:buFont typeface="+mj-lt"/>
              <a:buAutoNum type="alphaUcPeriod"/>
            </a:pPr>
            <a:r>
              <a:rPr lang="sk-SK" b="1" dirty="0" err="1">
                <a:latin typeface="+mj-lt"/>
              </a:rPr>
              <a:t>Epilimnion</a:t>
            </a:r>
            <a:r>
              <a:rPr lang="sk-SK" b="1" dirty="0">
                <a:latin typeface="+mj-lt"/>
              </a:rPr>
              <a:t> – </a:t>
            </a:r>
            <a:r>
              <a:rPr lang="sk-SK" dirty="0">
                <a:latin typeface="+mj-lt"/>
              </a:rPr>
              <a:t>pomalý pokles teploty vody </a:t>
            </a:r>
            <a:r>
              <a:rPr lang="sk-SK" dirty="0" err="1">
                <a:latin typeface="+mj-lt"/>
              </a:rPr>
              <a:t>shloubkou</a:t>
            </a:r>
            <a:r>
              <a:rPr lang="sk-SK" dirty="0">
                <a:latin typeface="+mj-lt"/>
              </a:rPr>
              <a:t>, &lt; 0,5 °C na 1 m </a:t>
            </a:r>
            <a:r>
              <a:rPr lang="sk-SK" dirty="0" err="1">
                <a:latin typeface="+mj-lt"/>
              </a:rPr>
              <a:t>hloubky</a:t>
            </a:r>
            <a:endParaRPr lang="sk-SK" dirty="0">
              <a:latin typeface="+mj-lt"/>
            </a:endParaRPr>
          </a:p>
          <a:p>
            <a:pPr marL="342900" indent="-342900">
              <a:buFont typeface="+mj-lt"/>
              <a:buAutoNum type="alphaUcPeriod"/>
            </a:pPr>
            <a:r>
              <a:rPr lang="sk-SK" b="1" dirty="0" err="1">
                <a:latin typeface="+mj-lt"/>
              </a:rPr>
              <a:t>Metalimnion</a:t>
            </a:r>
            <a:r>
              <a:rPr lang="sk-SK" dirty="0">
                <a:latin typeface="+mj-lt"/>
              </a:rPr>
              <a:t> (</a:t>
            </a:r>
            <a:r>
              <a:rPr lang="sk-SK" dirty="0" err="1">
                <a:latin typeface="+mj-lt"/>
              </a:rPr>
              <a:t>termoklina,skočná</a:t>
            </a:r>
            <a:r>
              <a:rPr lang="sk-SK" dirty="0">
                <a:latin typeface="+mj-lt"/>
              </a:rPr>
              <a:t> vrstva) – </a:t>
            </a:r>
            <a:r>
              <a:rPr lang="sk-SK" dirty="0" err="1">
                <a:latin typeface="+mj-lt"/>
              </a:rPr>
              <a:t>rychlý</a:t>
            </a:r>
            <a:r>
              <a:rPr lang="sk-SK" dirty="0">
                <a:latin typeface="+mj-lt"/>
              </a:rPr>
              <a:t> pokles teploty, 2 °C / 1 m</a:t>
            </a:r>
          </a:p>
          <a:p>
            <a:pPr marL="342900" indent="-342900">
              <a:buFont typeface="+mj-lt"/>
              <a:buAutoNum type="alphaUcPeriod"/>
            </a:pPr>
            <a:r>
              <a:rPr lang="sk-SK" b="1" dirty="0" err="1">
                <a:latin typeface="+mj-lt"/>
              </a:rPr>
              <a:t>Hypolimnion</a:t>
            </a:r>
            <a:r>
              <a:rPr lang="sk-SK" b="1" dirty="0">
                <a:latin typeface="+mj-lt"/>
              </a:rPr>
              <a:t> </a:t>
            </a:r>
            <a:r>
              <a:rPr lang="sk-SK" dirty="0">
                <a:latin typeface="+mj-lt"/>
              </a:rPr>
              <a:t>– pokles teploty </a:t>
            </a:r>
            <a:r>
              <a:rPr lang="sk-SK" dirty="0" err="1">
                <a:latin typeface="+mj-lt"/>
              </a:rPr>
              <a:t>velmi</a:t>
            </a:r>
            <a:r>
              <a:rPr lang="sk-SK" dirty="0">
                <a:latin typeface="+mj-lt"/>
              </a:rPr>
              <a:t> pomalý, </a:t>
            </a:r>
            <a:r>
              <a:rPr lang="sk-SK" dirty="0" err="1">
                <a:latin typeface="+mj-lt"/>
              </a:rPr>
              <a:t>desetiny</a:t>
            </a:r>
            <a:r>
              <a:rPr lang="sk-SK" dirty="0">
                <a:latin typeface="+mj-lt"/>
              </a:rPr>
              <a:t> °C / 1 m</a:t>
            </a:r>
          </a:p>
          <a:p>
            <a:pPr marL="342900" indent="-342900">
              <a:buFont typeface="+mj-lt"/>
              <a:buAutoNum type="alphaUcPeriod"/>
            </a:pPr>
            <a:endParaRPr lang="sk-SK" b="1" dirty="0">
              <a:latin typeface="+mj-lt"/>
            </a:endParaRPr>
          </a:p>
          <a:p>
            <a:endParaRPr lang="sk-SK" b="1" dirty="0">
              <a:latin typeface="+mj-lt"/>
            </a:endParaRPr>
          </a:p>
          <a:p>
            <a:endParaRPr lang="sk-SK" dirty="0">
              <a:latin typeface="+mj-lt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0E38A511-EA2B-7DD6-3936-3B3D01F8E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871" y="3387294"/>
            <a:ext cx="4188257" cy="275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05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BF44E0-55FF-144E-934C-CA303B667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B73FF26F-506E-A5F1-D16E-188948D2C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554439"/>
            <a:ext cx="7543800" cy="535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11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6F2DBB-1F05-4EA2-9369-6282264A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7"/>
            <a:ext cx="7600950" cy="838522"/>
          </a:xfrm>
        </p:spPr>
        <p:txBody>
          <a:bodyPr>
            <a:normAutofit/>
          </a:bodyPr>
          <a:lstStyle/>
          <a:p>
            <a:r>
              <a:rPr lang="sk-SK" sz="3600" cap="small" dirty="0" err="1">
                <a:latin typeface="Gill Sans MT" panose="020B0502020104020203" pitchFamily="34" charset="-18"/>
              </a:rPr>
              <a:t>Dělení</a:t>
            </a:r>
            <a:r>
              <a:rPr lang="sk-SK" sz="3600" cap="small" dirty="0">
                <a:latin typeface="Gill Sans MT" panose="020B0502020104020203" pitchFamily="34" charset="-18"/>
              </a:rPr>
              <a:t> </a:t>
            </a:r>
            <a:r>
              <a:rPr lang="sk-SK" sz="3600" cap="small" dirty="0" err="1">
                <a:latin typeface="Gill Sans MT" panose="020B0502020104020203" pitchFamily="34" charset="-18"/>
              </a:rPr>
              <a:t>jezer</a:t>
            </a:r>
            <a:endParaRPr lang="sk-SK" sz="3600" dirty="0">
              <a:latin typeface="Gill Sans MT" panose="020B0502020104020203" pitchFamily="34" charset="-18"/>
            </a:endParaRP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909190E2-49E9-4672-85D5-ACEB7457D434}"/>
              </a:ext>
            </a:extLst>
          </p:cNvPr>
          <p:cNvSpPr txBox="1">
            <a:spLocks/>
          </p:cNvSpPr>
          <p:nvPr/>
        </p:nvSpPr>
        <p:spPr>
          <a:xfrm>
            <a:off x="914400" y="1957540"/>
            <a:ext cx="7600951" cy="416115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sk-SK" sz="1800" b="1" dirty="0">
              <a:latin typeface="CIDFont+F5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C0EE29EC-AA07-77BC-8652-B4296405E1F8}"/>
              </a:ext>
            </a:extLst>
          </p:cNvPr>
          <p:cNvSpPr txBox="1"/>
          <p:nvPr/>
        </p:nvSpPr>
        <p:spPr>
          <a:xfrm>
            <a:off x="830984" y="1828232"/>
            <a:ext cx="675207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sk-SK" b="1" dirty="0">
                <a:solidFill>
                  <a:srgbClr val="333333"/>
                </a:solidFill>
                <a:latin typeface="+mj-lt"/>
              </a:rPr>
              <a:t>DLE TEPLOTNÍHO REŽIMU</a:t>
            </a:r>
          </a:p>
          <a:p>
            <a:pPr marL="342900" indent="-342900">
              <a:buFont typeface="+mj-lt"/>
              <a:buAutoNum type="alphaUcPeriod"/>
            </a:pPr>
            <a:endParaRPr lang="sk-SK" b="1" dirty="0">
              <a:solidFill>
                <a:srgbClr val="333333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333333"/>
                </a:solidFill>
                <a:latin typeface="+mj-lt"/>
              </a:rPr>
              <a:t>Teplá - </a:t>
            </a:r>
            <a:r>
              <a:rPr lang="fi-FI" dirty="0">
                <a:solidFill>
                  <a:srgbClr val="333333"/>
                </a:solidFill>
                <a:latin typeface="+mj-lt"/>
              </a:rPr>
              <a:t>teplota nad 4 °C (jezero Turkana, Afrika)</a:t>
            </a:r>
            <a:endParaRPr lang="sk-SK" dirty="0">
              <a:solidFill>
                <a:srgbClr val="333333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333333"/>
                </a:solidFill>
                <a:latin typeface="+mj-lt"/>
              </a:rPr>
              <a:t>Chladná - teplota pod 4 °C v </a:t>
            </a:r>
            <a:r>
              <a:rPr lang="sk-SK" dirty="0" err="1">
                <a:solidFill>
                  <a:srgbClr val="333333"/>
                </a:solidFill>
                <a:latin typeface="+mj-lt"/>
              </a:rPr>
              <a:t>zimě</a:t>
            </a:r>
            <a:r>
              <a:rPr lang="sk-SK" dirty="0">
                <a:solidFill>
                  <a:srgbClr val="333333"/>
                </a:solidFill>
                <a:latin typeface="+mj-lt"/>
              </a:rPr>
              <a:t> (</a:t>
            </a:r>
            <a:r>
              <a:rPr lang="sk-SK" dirty="0" err="1">
                <a:solidFill>
                  <a:srgbClr val="333333"/>
                </a:solidFill>
                <a:latin typeface="+mj-lt"/>
              </a:rPr>
              <a:t>Čudské</a:t>
            </a:r>
            <a:r>
              <a:rPr lang="sk-SK" dirty="0">
                <a:solidFill>
                  <a:srgbClr val="333333"/>
                </a:solidFill>
                <a:latin typeface="+mj-lt"/>
              </a:rPr>
              <a:t> </a:t>
            </a:r>
            <a:r>
              <a:rPr lang="sk-SK" dirty="0" err="1">
                <a:solidFill>
                  <a:srgbClr val="333333"/>
                </a:solidFill>
                <a:latin typeface="+mj-lt"/>
              </a:rPr>
              <a:t>jezero</a:t>
            </a:r>
            <a:r>
              <a:rPr lang="sk-SK" dirty="0">
                <a:solidFill>
                  <a:srgbClr val="333333"/>
                </a:solidFill>
                <a:latin typeface="+mj-lt"/>
              </a:rPr>
              <a:t>, </a:t>
            </a:r>
            <a:r>
              <a:rPr lang="sk-SK" dirty="0" err="1">
                <a:solidFill>
                  <a:srgbClr val="333333"/>
                </a:solidFill>
                <a:latin typeface="+mj-lt"/>
              </a:rPr>
              <a:t>Estonsko</a:t>
            </a:r>
            <a:r>
              <a:rPr lang="sk-SK" dirty="0">
                <a:solidFill>
                  <a:srgbClr val="333333"/>
                </a:solidFill>
                <a:latin typeface="+mj-lt"/>
              </a:rPr>
              <a:t>/Rusko)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>
                <a:solidFill>
                  <a:srgbClr val="333333"/>
                </a:solidFill>
                <a:latin typeface="+mj-lt"/>
              </a:rPr>
              <a:t>Studená - neustále pod 4 °C(</a:t>
            </a:r>
            <a:r>
              <a:rPr lang="sk-SK" dirty="0" err="1">
                <a:solidFill>
                  <a:srgbClr val="333333"/>
                </a:solidFill>
                <a:latin typeface="+mj-lt"/>
              </a:rPr>
              <a:t>jezero</a:t>
            </a:r>
            <a:r>
              <a:rPr lang="sk-SK" dirty="0">
                <a:solidFill>
                  <a:srgbClr val="333333"/>
                </a:solidFill>
                <a:latin typeface="+mj-lt"/>
              </a:rPr>
              <a:t> </a:t>
            </a:r>
            <a:r>
              <a:rPr lang="sk-SK" dirty="0" err="1">
                <a:solidFill>
                  <a:srgbClr val="333333"/>
                </a:solidFill>
                <a:latin typeface="+mj-lt"/>
              </a:rPr>
              <a:t>Vostok</a:t>
            </a:r>
            <a:r>
              <a:rPr lang="sk-SK" dirty="0">
                <a:solidFill>
                  <a:srgbClr val="333333"/>
                </a:solidFill>
                <a:latin typeface="+mj-lt"/>
              </a:rPr>
              <a:t>, </a:t>
            </a:r>
            <a:r>
              <a:rPr lang="sk-SK" dirty="0" err="1">
                <a:solidFill>
                  <a:srgbClr val="333333"/>
                </a:solidFill>
                <a:latin typeface="+mj-lt"/>
              </a:rPr>
              <a:t>Antarktida</a:t>
            </a:r>
            <a:r>
              <a:rPr lang="sk-SK" dirty="0">
                <a:solidFill>
                  <a:srgbClr val="333333"/>
                </a:solidFill>
                <a:latin typeface="+mj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>
              <a:solidFill>
                <a:srgbClr val="333333"/>
              </a:solidFill>
              <a:latin typeface="+mj-lt"/>
            </a:endParaRPr>
          </a:p>
          <a:p>
            <a:endParaRPr lang="sk-SK" dirty="0">
              <a:latin typeface="+mj-lt"/>
            </a:endParaRPr>
          </a:p>
          <a:p>
            <a:endParaRPr lang="sk-SK" dirty="0">
              <a:latin typeface="+mj-lt"/>
            </a:endParaRPr>
          </a:p>
          <a:p>
            <a:endParaRPr lang="sk-SK" dirty="0">
              <a:latin typeface="+mj-lt"/>
            </a:endParaRP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36962CE8-6D82-7A68-DE74-92217DB6F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11" y="3429000"/>
            <a:ext cx="2799084" cy="1574485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8DCF460D-7521-0137-BD13-AE10F72EF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211" y="4542863"/>
            <a:ext cx="2560572" cy="1707048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C3E8F074-D13F-2E1B-1BDB-161E1C831E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18" r="3572"/>
          <a:stretch/>
        </p:blipFill>
        <p:spPr>
          <a:xfrm>
            <a:off x="5995161" y="3515900"/>
            <a:ext cx="2931877" cy="161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14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6F2DBB-1F05-4EA2-9369-6282264A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7"/>
            <a:ext cx="7600950" cy="838522"/>
          </a:xfrm>
        </p:spPr>
        <p:txBody>
          <a:bodyPr>
            <a:normAutofit/>
          </a:bodyPr>
          <a:lstStyle/>
          <a:p>
            <a:r>
              <a:rPr lang="sk-SK" sz="3600" cap="small" dirty="0" err="1">
                <a:latin typeface="Gill Sans MT" panose="020B0502020104020203" pitchFamily="34" charset="-18"/>
              </a:rPr>
              <a:t>Dělení</a:t>
            </a:r>
            <a:r>
              <a:rPr lang="sk-SK" sz="3600" cap="small" dirty="0">
                <a:latin typeface="Gill Sans MT" panose="020B0502020104020203" pitchFamily="34" charset="-18"/>
              </a:rPr>
              <a:t> </a:t>
            </a:r>
            <a:r>
              <a:rPr lang="sk-SK" sz="3600" cap="small" dirty="0" err="1">
                <a:latin typeface="Gill Sans MT" panose="020B0502020104020203" pitchFamily="34" charset="-18"/>
              </a:rPr>
              <a:t>jezer</a:t>
            </a:r>
            <a:endParaRPr lang="sk-SK" sz="3600" dirty="0">
              <a:latin typeface="Gill Sans MT" panose="020B0502020104020203" pitchFamily="34" charset="-18"/>
            </a:endParaRP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909190E2-49E9-4672-85D5-ACEB7457D434}"/>
              </a:ext>
            </a:extLst>
          </p:cNvPr>
          <p:cNvSpPr txBox="1">
            <a:spLocks/>
          </p:cNvSpPr>
          <p:nvPr/>
        </p:nvSpPr>
        <p:spPr>
          <a:xfrm>
            <a:off x="914400" y="1957540"/>
            <a:ext cx="7600951" cy="416115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sk-SK" sz="1800" b="1" dirty="0">
              <a:latin typeface="CIDFont+F5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C0EE29EC-AA07-77BC-8652-B4296405E1F8}"/>
              </a:ext>
            </a:extLst>
          </p:cNvPr>
          <p:cNvSpPr txBox="1"/>
          <p:nvPr/>
        </p:nvSpPr>
        <p:spPr>
          <a:xfrm>
            <a:off x="830839" y="1745105"/>
            <a:ext cx="7768071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UcPeriod" startAt="2"/>
            </a:pPr>
            <a:r>
              <a:rPr lang="sk-SK" b="1" dirty="0">
                <a:solidFill>
                  <a:srgbClr val="333333"/>
                </a:solidFill>
                <a:latin typeface="+mj-lt"/>
              </a:rPr>
              <a:t>DLE ROZSAHU VÝMĚNY VODY V JEZERNÍ PÁNVY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b="1" dirty="0">
              <a:solidFill>
                <a:srgbClr val="333333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b="1" dirty="0" err="1">
                <a:solidFill>
                  <a:srgbClr val="333333"/>
                </a:solidFill>
                <a:latin typeface="+mj-lt"/>
              </a:rPr>
              <a:t>Dimiktická</a:t>
            </a:r>
            <a:r>
              <a:rPr lang="sk-SK" b="1" dirty="0">
                <a:solidFill>
                  <a:srgbClr val="333333"/>
                </a:solidFill>
                <a:latin typeface="+mj-lt"/>
              </a:rPr>
              <a:t> </a:t>
            </a:r>
            <a:r>
              <a:rPr lang="sk-SK" b="1" dirty="0" err="1">
                <a:solidFill>
                  <a:srgbClr val="333333"/>
                </a:solidFill>
                <a:latin typeface="+mj-lt"/>
              </a:rPr>
              <a:t>jezera</a:t>
            </a:r>
            <a:r>
              <a:rPr lang="sk-SK" b="1" dirty="0">
                <a:solidFill>
                  <a:srgbClr val="333333"/>
                </a:solidFill>
                <a:latin typeface="+mj-lt"/>
              </a:rPr>
              <a:t> </a:t>
            </a:r>
            <a:r>
              <a:rPr lang="sk-SK" dirty="0">
                <a:solidFill>
                  <a:srgbClr val="333333"/>
                </a:solidFill>
                <a:latin typeface="+mj-lt"/>
              </a:rPr>
              <a:t>- </a:t>
            </a:r>
            <a:r>
              <a:rPr lang="sk-SK" dirty="0" err="1">
                <a:solidFill>
                  <a:srgbClr val="333333"/>
                </a:solidFill>
                <a:latin typeface="+mj-lt"/>
              </a:rPr>
              <a:t>běžné</a:t>
            </a:r>
            <a:r>
              <a:rPr lang="sk-SK" dirty="0">
                <a:solidFill>
                  <a:srgbClr val="333333"/>
                </a:solidFill>
                <a:latin typeface="+mj-lt"/>
              </a:rPr>
              <a:t> </a:t>
            </a:r>
            <a:r>
              <a:rPr lang="sk-SK" dirty="0" err="1">
                <a:solidFill>
                  <a:srgbClr val="333333"/>
                </a:solidFill>
                <a:latin typeface="+mj-lt"/>
              </a:rPr>
              <a:t>dvě</a:t>
            </a:r>
            <a:r>
              <a:rPr lang="sk-SK" dirty="0">
                <a:solidFill>
                  <a:srgbClr val="333333"/>
                </a:solidFill>
                <a:latin typeface="+mj-lt"/>
              </a:rPr>
              <a:t> </a:t>
            </a:r>
            <a:r>
              <a:rPr lang="sk-SK" dirty="0" err="1">
                <a:solidFill>
                  <a:srgbClr val="333333"/>
                </a:solidFill>
                <a:latin typeface="+mj-lt"/>
              </a:rPr>
              <a:t>cirkulace</a:t>
            </a:r>
            <a:r>
              <a:rPr lang="sk-SK" dirty="0">
                <a:solidFill>
                  <a:srgbClr val="333333"/>
                </a:solidFill>
                <a:latin typeface="+mj-lt"/>
              </a:rPr>
              <a:t> </a:t>
            </a:r>
            <a:r>
              <a:rPr lang="sk-SK" dirty="0" err="1">
                <a:solidFill>
                  <a:srgbClr val="333333"/>
                </a:solidFill>
                <a:latin typeface="+mj-lt"/>
              </a:rPr>
              <a:t>během</a:t>
            </a:r>
            <a:r>
              <a:rPr lang="sk-SK" dirty="0">
                <a:solidFill>
                  <a:srgbClr val="333333"/>
                </a:solidFill>
                <a:latin typeface="+mj-lt"/>
              </a:rPr>
              <a:t> roku na </a:t>
            </a:r>
            <a:r>
              <a:rPr lang="sk-SK" dirty="0" err="1">
                <a:solidFill>
                  <a:srgbClr val="333333"/>
                </a:solidFill>
                <a:latin typeface="+mj-lt"/>
              </a:rPr>
              <a:t>podzim</a:t>
            </a:r>
            <a:r>
              <a:rPr lang="sk-SK" dirty="0">
                <a:solidFill>
                  <a:srgbClr val="333333"/>
                </a:solidFill>
                <a:latin typeface="+mj-lt"/>
              </a:rPr>
              <a:t> a na </a:t>
            </a:r>
            <a:r>
              <a:rPr lang="sk-SK" dirty="0" err="1">
                <a:solidFill>
                  <a:srgbClr val="333333"/>
                </a:solidFill>
                <a:latin typeface="+mj-lt"/>
              </a:rPr>
              <a:t>jaře</a:t>
            </a:r>
            <a:r>
              <a:rPr lang="sk-SK" dirty="0">
                <a:solidFill>
                  <a:srgbClr val="333333"/>
                </a:solidFill>
                <a:latin typeface="+mj-lt"/>
              </a:rPr>
              <a:t> (</a:t>
            </a:r>
            <a:r>
              <a:rPr lang="sk-SK" dirty="0" err="1">
                <a:solidFill>
                  <a:srgbClr val="333333"/>
                </a:solidFill>
                <a:latin typeface="+mj-lt"/>
              </a:rPr>
              <a:t>mírné</a:t>
            </a:r>
            <a:endParaRPr lang="sk-SK" dirty="0">
              <a:solidFill>
                <a:srgbClr val="333333"/>
              </a:solidFill>
              <a:latin typeface="+mj-lt"/>
            </a:endParaRPr>
          </a:p>
          <a:p>
            <a:r>
              <a:rPr lang="sk-SK" dirty="0">
                <a:solidFill>
                  <a:srgbClr val="333333"/>
                </a:solidFill>
                <a:latin typeface="+mj-lt"/>
              </a:rPr>
              <a:t>       pásmo severní </a:t>
            </a:r>
            <a:r>
              <a:rPr lang="sk-SK" dirty="0" err="1">
                <a:solidFill>
                  <a:srgbClr val="333333"/>
                </a:solidFill>
                <a:latin typeface="+mj-lt"/>
              </a:rPr>
              <a:t>polokoule</a:t>
            </a:r>
            <a:r>
              <a:rPr lang="sk-SK" dirty="0">
                <a:solidFill>
                  <a:srgbClr val="333333"/>
                </a:solidFill>
                <a:latin typeface="+mj-lt"/>
              </a:rPr>
              <a:t>)</a:t>
            </a:r>
          </a:p>
          <a:p>
            <a:endParaRPr lang="sk-SK" dirty="0">
              <a:solidFill>
                <a:srgbClr val="333333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b="1" dirty="0" err="1">
                <a:solidFill>
                  <a:srgbClr val="333333"/>
                </a:solidFill>
                <a:latin typeface="+mj-lt"/>
              </a:rPr>
              <a:t>Monomiktická</a:t>
            </a:r>
            <a:r>
              <a:rPr lang="sk-SK" b="1" dirty="0">
                <a:solidFill>
                  <a:srgbClr val="333333"/>
                </a:solidFill>
                <a:latin typeface="+mj-lt"/>
              </a:rPr>
              <a:t> </a:t>
            </a:r>
            <a:r>
              <a:rPr lang="sk-SK" b="1" dirty="0" err="1">
                <a:solidFill>
                  <a:srgbClr val="333333"/>
                </a:solidFill>
                <a:latin typeface="+mj-lt"/>
              </a:rPr>
              <a:t>jezera</a:t>
            </a:r>
            <a:r>
              <a:rPr lang="sk-SK" b="1" dirty="0">
                <a:solidFill>
                  <a:srgbClr val="333333"/>
                </a:solidFill>
                <a:latin typeface="+mj-lt"/>
              </a:rPr>
              <a:t> </a:t>
            </a:r>
            <a:r>
              <a:rPr lang="sk-SK" dirty="0">
                <a:solidFill>
                  <a:srgbClr val="333333"/>
                </a:solidFill>
                <a:latin typeface="+mj-lt"/>
              </a:rPr>
              <a:t>- jedna </a:t>
            </a:r>
            <a:r>
              <a:rPr lang="sk-SK" dirty="0" err="1">
                <a:solidFill>
                  <a:srgbClr val="333333"/>
                </a:solidFill>
                <a:latin typeface="+mj-lt"/>
              </a:rPr>
              <a:t>cirkulace</a:t>
            </a:r>
            <a:r>
              <a:rPr lang="sk-SK" dirty="0">
                <a:solidFill>
                  <a:srgbClr val="333333"/>
                </a:solidFill>
                <a:latin typeface="+mj-lt"/>
              </a:rPr>
              <a:t> (</a:t>
            </a:r>
            <a:r>
              <a:rPr lang="sk-SK" dirty="0" err="1">
                <a:solidFill>
                  <a:srgbClr val="333333"/>
                </a:solidFill>
                <a:latin typeface="+mj-lt"/>
              </a:rPr>
              <a:t>tropy</a:t>
            </a:r>
            <a:r>
              <a:rPr lang="sk-SK" dirty="0">
                <a:solidFill>
                  <a:srgbClr val="333333"/>
                </a:solidFill>
                <a:latin typeface="+mj-lt"/>
              </a:rPr>
              <a:t> a </a:t>
            </a:r>
            <a:r>
              <a:rPr lang="sk-SK" dirty="0" err="1">
                <a:solidFill>
                  <a:srgbClr val="333333"/>
                </a:solidFill>
                <a:latin typeface="+mj-lt"/>
              </a:rPr>
              <a:t>subtropy</a:t>
            </a:r>
            <a:r>
              <a:rPr lang="sk-SK" dirty="0">
                <a:solidFill>
                  <a:srgbClr val="333333"/>
                </a:solidFill>
                <a:latin typeface="+mj-lt"/>
              </a:rPr>
              <a:t> v čase </a:t>
            </a:r>
            <a:r>
              <a:rPr lang="sk-SK" dirty="0" err="1">
                <a:solidFill>
                  <a:srgbClr val="333333"/>
                </a:solidFill>
                <a:latin typeface="+mj-lt"/>
              </a:rPr>
              <a:t>ročního</a:t>
            </a:r>
            <a:r>
              <a:rPr lang="sk-SK" dirty="0">
                <a:solidFill>
                  <a:srgbClr val="333333"/>
                </a:solidFill>
                <a:latin typeface="+mj-lt"/>
              </a:rPr>
              <a:t> </a:t>
            </a:r>
            <a:r>
              <a:rPr lang="sk-SK" dirty="0" err="1">
                <a:solidFill>
                  <a:srgbClr val="333333"/>
                </a:solidFill>
                <a:latin typeface="+mj-lt"/>
              </a:rPr>
              <a:t>teplotního</a:t>
            </a:r>
            <a:r>
              <a:rPr lang="sk-SK" dirty="0">
                <a:solidFill>
                  <a:srgbClr val="333333"/>
                </a:solidFill>
                <a:latin typeface="+mj-lt"/>
              </a:rPr>
              <a:t> minima; </a:t>
            </a:r>
            <a:r>
              <a:rPr lang="sk-SK" dirty="0" err="1">
                <a:solidFill>
                  <a:srgbClr val="333333"/>
                </a:solidFill>
                <a:latin typeface="+mj-lt"/>
              </a:rPr>
              <a:t>polární</a:t>
            </a:r>
            <a:r>
              <a:rPr lang="sk-SK" dirty="0">
                <a:solidFill>
                  <a:srgbClr val="333333"/>
                </a:solidFill>
                <a:latin typeface="+mj-lt"/>
              </a:rPr>
              <a:t> </a:t>
            </a:r>
            <a:r>
              <a:rPr lang="sk-SK" dirty="0" err="1">
                <a:solidFill>
                  <a:srgbClr val="333333"/>
                </a:solidFill>
                <a:latin typeface="+mj-lt"/>
              </a:rPr>
              <a:t>jezera</a:t>
            </a:r>
            <a:r>
              <a:rPr lang="sk-SK" dirty="0">
                <a:solidFill>
                  <a:srgbClr val="333333"/>
                </a:solidFill>
                <a:latin typeface="+mj-lt"/>
              </a:rPr>
              <a:t> s teplotou pod 4°C v čase </a:t>
            </a:r>
            <a:r>
              <a:rPr lang="sk-SK" dirty="0" err="1">
                <a:solidFill>
                  <a:srgbClr val="333333"/>
                </a:solidFill>
                <a:latin typeface="+mj-lt"/>
              </a:rPr>
              <a:t>ročního</a:t>
            </a:r>
            <a:r>
              <a:rPr lang="sk-SK" dirty="0">
                <a:solidFill>
                  <a:srgbClr val="333333"/>
                </a:solidFill>
                <a:latin typeface="+mj-lt"/>
              </a:rPr>
              <a:t> </a:t>
            </a:r>
            <a:r>
              <a:rPr lang="sk-SK" dirty="0" err="1">
                <a:solidFill>
                  <a:srgbClr val="333333"/>
                </a:solidFill>
                <a:latin typeface="+mj-lt"/>
              </a:rPr>
              <a:t>teplotního</a:t>
            </a:r>
            <a:r>
              <a:rPr lang="sk-SK" dirty="0">
                <a:solidFill>
                  <a:srgbClr val="333333"/>
                </a:solidFill>
                <a:latin typeface="+mj-lt"/>
              </a:rPr>
              <a:t> maxima)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>
              <a:solidFill>
                <a:srgbClr val="333333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b="1" dirty="0" err="1">
                <a:solidFill>
                  <a:srgbClr val="333333"/>
                </a:solidFill>
                <a:latin typeface="+mj-lt"/>
              </a:rPr>
              <a:t>Holomiktní</a:t>
            </a:r>
            <a:r>
              <a:rPr lang="sk-SK" b="1" dirty="0">
                <a:solidFill>
                  <a:srgbClr val="333333"/>
                </a:solidFill>
                <a:latin typeface="+mj-lt"/>
              </a:rPr>
              <a:t> </a:t>
            </a:r>
            <a:r>
              <a:rPr lang="sk-SK" b="1" dirty="0" err="1">
                <a:solidFill>
                  <a:srgbClr val="333333"/>
                </a:solidFill>
                <a:latin typeface="+mj-lt"/>
              </a:rPr>
              <a:t>jezera</a:t>
            </a:r>
            <a:r>
              <a:rPr lang="sk-SK" b="1" dirty="0">
                <a:solidFill>
                  <a:srgbClr val="333333"/>
                </a:solidFill>
                <a:latin typeface="+mj-lt"/>
              </a:rPr>
              <a:t> </a:t>
            </a:r>
            <a:r>
              <a:rPr lang="sk-SK" dirty="0">
                <a:solidFill>
                  <a:srgbClr val="333333"/>
                </a:solidFill>
                <a:latin typeface="+mj-lt"/>
              </a:rPr>
              <a:t>– </a:t>
            </a:r>
            <a:r>
              <a:rPr lang="sk-SK" dirty="0" err="1">
                <a:solidFill>
                  <a:srgbClr val="333333"/>
                </a:solidFill>
                <a:latin typeface="+mj-lt"/>
              </a:rPr>
              <a:t>promíchávání</a:t>
            </a:r>
            <a:r>
              <a:rPr lang="sk-SK" dirty="0">
                <a:solidFill>
                  <a:srgbClr val="333333"/>
                </a:solidFill>
                <a:latin typeface="+mj-lt"/>
              </a:rPr>
              <a:t> vody v </a:t>
            </a:r>
            <a:r>
              <a:rPr lang="sk-SK" dirty="0" err="1">
                <a:solidFill>
                  <a:srgbClr val="333333"/>
                </a:solidFill>
                <a:latin typeface="+mj-lt"/>
              </a:rPr>
              <a:t>celém</a:t>
            </a:r>
            <a:r>
              <a:rPr lang="sk-SK" dirty="0">
                <a:solidFill>
                  <a:srgbClr val="333333"/>
                </a:solidFill>
                <a:latin typeface="+mj-lt"/>
              </a:rPr>
              <a:t> </a:t>
            </a:r>
            <a:r>
              <a:rPr lang="sk-SK" dirty="0" err="1">
                <a:solidFill>
                  <a:srgbClr val="333333"/>
                </a:solidFill>
                <a:latin typeface="+mj-lt"/>
              </a:rPr>
              <a:t>jezeře</a:t>
            </a:r>
            <a:r>
              <a:rPr lang="sk-SK" dirty="0">
                <a:solidFill>
                  <a:srgbClr val="333333"/>
                </a:solidFill>
                <a:latin typeface="+mj-lt"/>
              </a:rPr>
              <a:t> (Vápencový lom </a:t>
            </a:r>
            <a:r>
              <a:rPr lang="sk-SK" dirty="0" err="1">
                <a:solidFill>
                  <a:srgbClr val="333333"/>
                </a:solidFill>
                <a:latin typeface="+mj-lt"/>
              </a:rPr>
              <a:t>Velká</a:t>
            </a:r>
            <a:r>
              <a:rPr lang="sk-SK" dirty="0">
                <a:solidFill>
                  <a:srgbClr val="333333"/>
                </a:solidFill>
                <a:latin typeface="+mj-lt"/>
              </a:rPr>
              <a:t> Amerika)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>
              <a:solidFill>
                <a:srgbClr val="333333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b="1" dirty="0" err="1">
                <a:solidFill>
                  <a:srgbClr val="333333"/>
                </a:solidFill>
                <a:latin typeface="+mj-lt"/>
              </a:rPr>
              <a:t>Meromiktní</a:t>
            </a:r>
            <a:r>
              <a:rPr lang="sk-SK" b="1" dirty="0">
                <a:solidFill>
                  <a:srgbClr val="333333"/>
                </a:solidFill>
                <a:latin typeface="+mj-lt"/>
              </a:rPr>
              <a:t> </a:t>
            </a:r>
            <a:r>
              <a:rPr lang="sk-SK" b="1" dirty="0" err="1">
                <a:solidFill>
                  <a:srgbClr val="333333"/>
                </a:solidFill>
                <a:latin typeface="+mj-lt"/>
              </a:rPr>
              <a:t>jezera</a:t>
            </a:r>
            <a:r>
              <a:rPr lang="sk-SK" b="1" dirty="0">
                <a:solidFill>
                  <a:srgbClr val="333333"/>
                </a:solidFill>
                <a:latin typeface="+mj-lt"/>
              </a:rPr>
              <a:t>  </a:t>
            </a:r>
            <a:r>
              <a:rPr lang="sk-SK" dirty="0">
                <a:solidFill>
                  <a:srgbClr val="333333"/>
                </a:solidFill>
                <a:latin typeface="+mj-lt"/>
              </a:rPr>
              <a:t>– </a:t>
            </a:r>
            <a:r>
              <a:rPr lang="sk-SK" dirty="0" err="1">
                <a:solidFill>
                  <a:srgbClr val="333333"/>
                </a:solidFill>
                <a:latin typeface="+mj-lt"/>
              </a:rPr>
              <a:t>promíchávání</a:t>
            </a:r>
            <a:r>
              <a:rPr lang="sk-SK" dirty="0">
                <a:solidFill>
                  <a:srgbClr val="333333"/>
                </a:solidFill>
                <a:latin typeface="+mj-lt"/>
              </a:rPr>
              <a:t> vody </a:t>
            </a:r>
            <a:r>
              <a:rPr lang="sk-SK" dirty="0" err="1">
                <a:solidFill>
                  <a:srgbClr val="333333"/>
                </a:solidFill>
                <a:latin typeface="+mj-lt"/>
              </a:rPr>
              <a:t>pouze</a:t>
            </a:r>
            <a:r>
              <a:rPr lang="sk-SK" dirty="0">
                <a:solidFill>
                  <a:srgbClr val="333333"/>
                </a:solidFill>
                <a:latin typeface="+mj-lt"/>
              </a:rPr>
              <a:t> do určité </a:t>
            </a:r>
            <a:r>
              <a:rPr lang="sk-SK" dirty="0" err="1">
                <a:solidFill>
                  <a:srgbClr val="333333"/>
                </a:solidFill>
                <a:latin typeface="+mj-lt"/>
              </a:rPr>
              <a:t>hloubky</a:t>
            </a:r>
            <a:r>
              <a:rPr lang="sk-SK" dirty="0">
                <a:solidFill>
                  <a:srgbClr val="333333"/>
                </a:solidFill>
                <a:latin typeface="+mj-lt"/>
              </a:rPr>
              <a:t> (Tanganika),   u dna stagnuje </a:t>
            </a:r>
            <a:r>
              <a:rPr lang="sk-SK" dirty="0" err="1">
                <a:solidFill>
                  <a:srgbClr val="333333"/>
                </a:solidFill>
                <a:latin typeface="+mj-lt"/>
              </a:rPr>
              <a:t>anoxická</a:t>
            </a:r>
            <a:r>
              <a:rPr lang="sk-SK" dirty="0">
                <a:solidFill>
                  <a:srgbClr val="333333"/>
                </a:solidFill>
                <a:latin typeface="+mj-lt"/>
              </a:rPr>
              <a:t> vrstva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>
              <a:solidFill>
                <a:srgbClr val="333333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333333"/>
                </a:solidFill>
                <a:latin typeface="+mj-lt"/>
              </a:rPr>
              <a:t>Polymiktní jezera </a:t>
            </a:r>
            <a:r>
              <a:rPr lang="pl-PL" dirty="0">
                <a:solidFill>
                  <a:srgbClr val="333333"/>
                </a:solidFill>
                <a:latin typeface="+mj-lt"/>
              </a:rPr>
              <a:t>– mnohonásobná stratifikace za jedno léto (mělká jezera)</a:t>
            </a:r>
            <a:endParaRPr lang="sk-SK" dirty="0">
              <a:solidFill>
                <a:srgbClr val="333333"/>
              </a:solidFill>
              <a:latin typeface="+mj-lt"/>
            </a:endParaRPr>
          </a:p>
          <a:p>
            <a:pPr marL="342900" indent="-342900">
              <a:buFont typeface="+mj-lt"/>
              <a:buAutoNum type="alphaUcPeriod" startAt="2"/>
            </a:pPr>
            <a:endParaRPr lang="sk-SK" dirty="0">
              <a:latin typeface="+mj-lt"/>
            </a:endParaRPr>
          </a:p>
          <a:p>
            <a:endParaRPr lang="sk-SK" dirty="0">
              <a:latin typeface="+mj-lt"/>
            </a:endParaRPr>
          </a:p>
          <a:p>
            <a:endParaRPr lang="sk-SK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8264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6F2DBB-1F05-4EA2-9369-6282264A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30497"/>
            <a:ext cx="7600950" cy="838522"/>
          </a:xfrm>
        </p:spPr>
        <p:txBody>
          <a:bodyPr>
            <a:normAutofit fontScale="90000"/>
          </a:bodyPr>
          <a:lstStyle/>
          <a:p>
            <a:r>
              <a:rPr lang="sk-SK" sz="4000" b="1" cap="small" dirty="0">
                <a:latin typeface="Gill Sans MT" panose="020B0502020104020203" pitchFamily="34" charset="-18"/>
              </a:rPr>
              <a:t>Teplotní profil </a:t>
            </a:r>
            <a:r>
              <a:rPr lang="sk-SK" sz="4000" b="1" cap="small" dirty="0" err="1">
                <a:latin typeface="Gill Sans MT" panose="020B0502020104020203" pitchFamily="34" charset="-18"/>
              </a:rPr>
              <a:t>jezera</a:t>
            </a:r>
            <a:br>
              <a:rPr lang="sk-SK" sz="3200" b="1" cap="small" dirty="0">
                <a:latin typeface="Gill Sans MT" panose="020B0502020104020203" pitchFamily="34" charset="-18"/>
              </a:rPr>
            </a:br>
            <a:r>
              <a:rPr lang="sk-SK" sz="2000" cap="small" dirty="0" err="1">
                <a:latin typeface="Gill Sans MT" panose="020B0502020104020203" pitchFamily="34" charset="-18"/>
              </a:rPr>
              <a:t>Zadání</a:t>
            </a:r>
            <a:r>
              <a:rPr lang="sk-SK" sz="2000" cap="small" dirty="0">
                <a:latin typeface="Gill Sans MT" panose="020B0502020104020203" pitchFamily="34" charset="-18"/>
              </a:rPr>
              <a:t> cvičení č. 10</a:t>
            </a:r>
            <a:endParaRPr lang="sk-SK" sz="1600" b="1" dirty="0">
              <a:latin typeface="Gill Sans MT" panose="020B0502020104020203" pitchFamily="34" charset="-18"/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BBE7D215-44B2-4C0C-A5BB-6AC6E068E6E2}"/>
              </a:ext>
            </a:extLst>
          </p:cNvPr>
          <p:cNvSpPr txBox="1">
            <a:spLocks/>
          </p:cNvSpPr>
          <p:nvPr/>
        </p:nvSpPr>
        <p:spPr>
          <a:xfrm>
            <a:off x="895377" y="1809345"/>
            <a:ext cx="7461115" cy="40743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cs-CZ" sz="1600" b="1" dirty="0">
                <a:latin typeface="Garamond" panose="02020404030301010803" pitchFamily="18" charset="0"/>
              </a:rPr>
              <a:t>ZADÁNÍ: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1400" b="1" dirty="0">
              <a:latin typeface="Garamond" panose="020204040303010108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1600" dirty="0">
                <a:latin typeface="Garamond" panose="02020404030301010803" pitchFamily="18" charset="0"/>
              </a:rPr>
              <a:t>Na základě údajů o průměrné zimní a letní teplotě vody sestrojte grafy změn teploty s hloubkou jezera v jednotlivých obdobích a vzájemně je porovnejte. Podle zadaných údajů graficky znázorněte vertikální zvrstvení teploty vody dvou jezer. Vyznačte skočnou vrstvu a vysvětlete rozdíl mezi oběma jezery.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1600" dirty="0">
              <a:latin typeface="Garamond" panose="020204040303010108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1600" b="1" dirty="0">
                <a:latin typeface="Garamond" panose="02020404030301010803" pitchFamily="18" charset="0"/>
              </a:rPr>
              <a:t>ZDROJE: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1600" dirty="0">
              <a:latin typeface="Garamond" panose="02020404030301010803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700" dirty="0">
                <a:latin typeface="Garamond" panose="02020404030301010803" pitchFamily="18" charset="0"/>
              </a:rPr>
              <a:t>Studijní materiály IS MUNI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600" b="1" dirty="0">
              <a:latin typeface="Garamond" panose="02020404030301010803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cs-CZ" sz="1600" b="1" dirty="0">
                <a:latin typeface="Garamond" panose="02020404030301010803" pitchFamily="18" charset="0"/>
              </a:rPr>
              <a:t>VÝSTUPY: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cs-CZ" sz="1700" b="1" dirty="0">
              <a:latin typeface="Garamond" panose="02020404030301010803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700" dirty="0">
                <a:latin typeface="Garamond" panose="02020404030301010803" pitchFamily="18" charset="0"/>
              </a:rPr>
              <a:t>graf změn teploty s hloubkou v </a:t>
            </a:r>
            <a:r>
              <a:rPr lang="cs-CZ" sz="1700" dirty="0" err="1">
                <a:latin typeface="Garamond" panose="02020404030301010803" pitchFamily="18" charset="0"/>
              </a:rPr>
              <a:t>Hornom</a:t>
            </a:r>
            <a:r>
              <a:rPr lang="cs-CZ" sz="1700" dirty="0">
                <a:latin typeface="Garamond" panose="02020404030301010803" pitchFamily="18" charset="0"/>
              </a:rPr>
              <a:t> </a:t>
            </a:r>
            <a:r>
              <a:rPr lang="cs-CZ" sz="1700" dirty="0" err="1">
                <a:latin typeface="Garamond" panose="02020404030301010803" pitchFamily="18" charset="0"/>
              </a:rPr>
              <a:t>Raduňskom</a:t>
            </a:r>
            <a:r>
              <a:rPr lang="cs-CZ" sz="1700" dirty="0">
                <a:latin typeface="Garamond" panose="02020404030301010803" pitchFamily="18" charset="0"/>
              </a:rPr>
              <a:t> </a:t>
            </a:r>
            <a:r>
              <a:rPr lang="cs-CZ" sz="1700" dirty="0" err="1">
                <a:latin typeface="Garamond" panose="02020404030301010803" pitchFamily="18" charset="0"/>
              </a:rPr>
              <a:t>jazeregrafy</a:t>
            </a:r>
            <a:r>
              <a:rPr lang="cs-CZ" sz="1700" dirty="0">
                <a:latin typeface="Garamond" panose="02020404030301010803" pitchFamily="18" charset="0"/>
              </a:rPr>
              <a:t> s vydatností pramene pro jednotlivé sezony roku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700" dirty="0">
                <a:latin typeface="Garamond" panose="02020404030301010803" pitchFamily="18" charset="0"/>
              </a:rPr>
              <a:t>graf vertikálního zvrstvení vody v jezerech </a:t>
            </a:r>
            <a:r>
              <a:rPr lang="cs-CZ" sz="1700" dirty="0" err="1">
                <a:latin typeface="Garamond" panose="02020404030301010803" pitchFamily="18" charset="0"/>
              </a:rPr>
              <a:t>Morské</a:t>
            </a:r>
            <a:r>
              <a:rPr lang="cs-CZ" sz="1700" dirty="0">
                <a:latin typeface="Garamond" panose="02020404030301010803" pitchFamily="18" charset="0"/>
              </a:rPr>
              <a:t> oko a </a:t>
            </a:r>
            <a:r>
              <a:rPr lang="cs-CZ" sz="1700" dirty="0" err="1">
                <a:latin typeface="Garamond" panose="02020404030301010803" pitchFamily="18" charset="0"/>
              </a:rPr>
              <a:t>Izra</a:t>
            </a:r>
            <a:endParaRPr lang="cs-CZ" sz="1700" dirty="0">
              <a:latin typeface="Garamond" panose="02020404030301010803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700" dirty="0">
                <a:latin typeface="Garamond" panose="02020404030301010803" pitchFamily="18" charset="0"/>
              </a:rPr>
              <a:t>tabulka použitých hodnot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600" dirty="0">
              <a:latin typeface="Garamond" panose="020204040303010108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1600" b="1" dirty="0">
                <a:latin typeface="Garamond" panose="02020404030301010803" pitchFamily="18" charset="0"/>
              </a:rPr>
              <a:t>ZÁVĚR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1600" dirty="0">
              <a:latin typeface="Garamond" panose="02020404030301010803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600" dirty="0">
              <a:latin typeface="Garamond" panose="02020404030301010803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A8A5BDA-74B8-40A1-AB21-659964B00887}"/>
              </a:ext>
            </a:extLst>
          </p:cNvPr>
          <p:cNvSpPr txBox="1"/>
          <p:nvPr/>
        </p:nvSpPr>
        <p:spPr>
          <a:xfrm>
            <a:off x="1265461" y="5883647"/>
            <a:ext cx="6720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latin typeface="Garamond" panose="02020404030301010803" pitchFamily="18" charset="0"/>
              </a:rPr>
              <a:t>Cvičení 10 </a:t>
            </a:r>
            <a:r>
              <a:rPr lang="cs-CZ" dirty="0">
                <a:latin typeface="Garamond" panose="02020404030301010803" pitchFamily="18" charset="0"/>
              </a:rPr>
              <a:t>odevzdat do příslušné </a:t>
            </a:r>
            <a:r>
              <a:rPr lang="sk-SK" dirty="0" err="1">
                <a:latin typeface="Garamond" panose="02020404030301010803" pitchFamily="18" charset="0"/>
              </a:rPr>
              <a:t>odevzdávárny</a:t>
            </a:r>
            <a:r>
              <a:rPr lang="sk-SK" dirty="0">
                <a:latin typeface="Garamond" panose="02020404030301010803" pitchFamily="18" charset="0"/>
              </a:rPr>
              <a:t> </a:t>
            </a:r>
            <a:r>
              <a:rPr lang="sk-SK" b="1" dirty="0">
                <a:latin typeface="Garamond" panose="02020404030301010803" pitchFamily="18" charset="0"/>
              </a:rPr>
              <a:t>do 10:00 13.12.2022</a:t>
            </a:r>
            <a:endParaRPr lang="sk-SK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18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43983490-4027-9A96-5B7E-DE147FB3066B}"/>
              </a:ext>
            </a:extLst>
          </p:cNvPr>
          <p:cNvSpPr txBox="1">
            <a:spLocks/>
          </p:cNvSpPr>
          <p:nvPr/>
        </p:nvSpPr>
        <p:spPr>
          <a:xfrm>
            <a:off x="914400" y="569645"/>
            <a:ext cx="7600950" cy="8385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000" b="1" cap="small" dirty="0">
                <a:latin typeface="Gill Sans MT" panose="020B0502020104020203" pitchFamily="34" charset="-18"/>
              </a:rPr>
              <a:t>Horné </a:t>
            </a:r>
            <a:r>
              <a:rPr lang="sk-SK" sz="4000" b="1" cap="small" dirty="0" err="1">
                <a:latin typeface="Gill Sans MT" panose="020B0502020104020203" pitchFamily="34" charset="-18"/>
              </a:rPr>
              <a:t>Raduňské</a:t>
            </a:r>
            <a:r>
              <a:rPr lang="sk-SK" sz="4000" b="1" cap="small" dirty="0">
                <a:latin typeface="Gill Sans MT" panose="020B0502020104020203" pitchFamily="34" charset="-18"/>
              </a:rPr>
              <a:t>  </a:t>
            </a:r>
            <a:r>
              <a:rPr lang="sk-SK" sz="4000" b="1" cap="small" dirty="0" err="1">
                <a:latin typeface="Gill Sans MT" panose="020B0502020104020203" pitchFamily="34" charset="-18"/>
              </a:rPr>
              <a:t>jezero</a:t>
            </a:r>
            <a:br>
              <a:rPr lang="sk-SK" sz="3200" b="1" cap="small" dirty="0">
                <a:latin typeface="Gill Sans MT" panose="020B0502020104020203" pitchFamily="34" charset="-18"/>
              </a:rPr>
            </a:br>
            <a:r>
              <a:rPr lang="sk-SK" sz="2000" cap="small" dirty="0">
                <a:latin typeface="Gill Sans MT" panose="020B0502020104020203" pitchFamily="34" charset="-18"/>
              </a:rPr>
              <a:t>Postup cvičení č. 10</a:t>
            </a:r>
            <a:endParaRPr lang="sk-SK" sz="1600" b="1" dirty="0">
              <a:latin typeface="Gill Sans MT" panose="020B0502020104020203" pitchFamily="34" charset="-18"/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27633D85-9ECA-C3F6-0B51-64312077ECB6}"/>
              </a:ext>
            </a:extLst>
          </p:cNvPr>
          <p:cNvSpPr txBox="1"/>
          <p:nvPr/>
        </p:nvSpPr>
        <p:spPr>
          <a:xfrm>
            <a:off x="817417" y="1997839"/>
            <a:ext cx="436418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latin typeface="+mj-lt"/>
              </a:rPr>
              <a:t>V programu Excel  </a:t>
            </a:r>
            <a:r>
              <a:rPr lang="sk-SK" dirty="0" err="1">
                <a:latin typeface="+mj-lt"/>
              </a:rPr>
              <a:t>vytvořte</a:t>
            </a:r>
            <a:r>
              <a:rPr lang="sk-SK" dirty="0">
                <a:latin typeface="+mj-lt"/>
              </a:rPr>
              <a:t> bodový graf, závislosti XY, </a:t>
            </a:r>
            <a:r>
              <a:rPr lang="sk-SK" dirty="0" err="1">
                <a:latin typeface="+mj-lt"/>
              </a:rPr>
              <a:t>změn</a:t>
            </a:r>
            <a:r>
              <a:rPr lang="sk-SK" dirty="0">
                <a:latin typeface="+mj-lt"/>
              </a:rPr>
              <a:t> teploty vody s </a:t>
            </a:r>
            <a:r>
              <a:rPr lang="sk-SK" dirty="0" err="1">
                <a:latin typeface="+mj-lt"/>
              </a:rPr>
              <a:t>hloubkou</a:t>
            </a:r>
            <a:r>
              <a:rPr lang="sk-SK" dirty="0">
                <a:latin typeface="+mj-lt"/>
              </a:rPr>
              <a:t> pro </a:t>
            </a:r>
            <a:r>
              <a:rPr lang="sk-SK" dirty="0" err="1">
                <a:latin typeface="+mj-lt"/>
              </a:rPr>
              <a:t>měsíce</a:t>
            </a:r>
            <a:r>
              <a:rPr lang="sk-SK" dirty="0">
                <a:latin typeface="+mj-lt"/>
              </a:rPr>
              <a:t> </a:t>
            </a:r>
            <a:r>
              <a:rPr lang="sk-SK" dirty="0" err="1">
                <a:latin typeface="+mj-lt"/>
              </a:rPr>
              <a:t>leden</a:t>
            </a:r>
            <a:r>
              <a:rPr lang="sk-SK" dirty="0">
                <a:latin typeface="+mj-lt"/>
              </a:rPr>
              <a:t> a </a:t>
            </a:r>
            <a:r>
              <a:rPr lang="sk-SK" dirty="0" err="1">
                <a:latin typeface="+mj-lt"/>
              </a:rPr>
              <a:t>červenec</a:t>
            </a:r>
            <a:endParaRPr lang="sk-SK" dirty="0">
              <a:latin typeface="+mj-lt"/>
            </a:endParaRPr>
          </a:p>
          <a:p>
            <a:endParaRPr lang="sk-SK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latin typeface="+mj-lt"/>
              </a:rPr>
              <a:t>Na os x vyneste hodnoty </a:t>
            </a:r>
            <a:r>
              <a:rPr lang="sk-SK" dirty="0" err="1">
                <a:latin typeface="+mj-lt"/>
              </a:rPr>
              <a:t>teplot</a:t>
            </a:r>
            <a:r>
              <a:rPr lang="sk-SK" dirty="0">
                <a:latin typeface="+mj-lt"/>
              </a:rPr>
              <a:t> v °C a na os y hodnoty </a:t>
            </a:r>
            <a:r>
              <a:rPr lang="sk-SK" dirty="0" err="1">
                <a:latin typeface="+mj-lt"/>
              </a:rPr>
              <a:t>hloubky</a:t>
            </a:r>
            <a:r>
              <a:rPr lang="sk-SK" dirty="0">
                <a:latin typeface="+mj-lt"/>
              </a:rPr>
              <a:t> </a:t>
            </a:r>
            <a:r>
              <a:rPr lang="sk-SK" dirty="0" err="1">
                <a:latin typeface="+mj-lt"/>
              </a:rPr>
              <a:t>jezera</a:t>
            </a:r>
            <a:r>
              <a:rPr lang="sk-SK" dirty="0">
                <a:latin typeface="+mj-lt"/>
              </a:rPr>
              <a:t> v </a:t>
            </a:r>
            <a:r>
              <a:rPr lang="sk-SK" dirty="0" err="1">
                <a:latin typeface="+mj-lt"/>
              </a:rPr>
              <a:t>metrech</a:t>
            </a:r>
            <a:endParaRPr lang="sk-SK" dirty="0">
              <a:latin typeface="+mj-lt"/>
            </a:endParaRPr>
          </a:p>
          <a:p>
            <a:endParaRPr lang="sk-SK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latin typeface="+mj-lt"/>
              </a:rPr>
              <a:t>Graf  </a:t>
            </a:r>
            <a:r>
              <a:rPr lang="sk-SK" dirty="0" err="1">
                <a:latin typeface="+mj-lt"/>
              </a:rPr>
              <a:t>následně</a:t>
            </a:r>
            <a:r>
              <a:rPr lang="sk-SK" dirty="0">
                <a:latin typeface="+mj-lt"/>
              </a:rPr>
              <a:t> upravte do </a:t>
            </a:r>
            <a:r>
              <a:rPr lang="sk-SK" dirty="0" err="1">
                <a:latin typeface="+mj-lt"/>
              </a:rPr>
              <a:t>pěkné</a:t>
            </a:r>
            <a:r>
              <a:rPr lang="sk-SK" dirty="0">
                <a:latin typeface="+mj-lt"/>
              </a:rPr>
              <a:t> podoby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F69281C2-1354-5046-04B7-0B4C7D851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091" y="3429000"/>
            <a:ext cx="3459399" cy="249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16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43983490-4027-9A96-5B7E-DE147FB3066B}"/>
              </a:ext>
            </a:extLst>
          </p:cNvPr>
          <p:cNvSpPr txBox="1">
            <a:spLocks/>
          </p:cNvSpPr>
          <p:nvPr/>
        </p:nvSpPr>
        <p:spPr>
          <a:xfrm>
            <a:off x="914400" y="569645"/>
            <a:ext cx="7600950" cy="8385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000" b="1" cap="small" dirty="0" err="1">
                <a:latin typeface="Gill Sans MT" panose="020B0502020104020203" pitchFamily="34" charset="-18"/>
              </a:rPr>
              <a:t>Ješzero</a:t>
            </a:r>
            <a:r>
              <a:rPr lang="sk-SK" sz="4000" b="1" cap="small" dirty="0">
                <a:latin typeface="Gill Sans MT" panose="020B0502020104020203" pitchFamily="34" charset="-18"/>
              </a:rPr>
              <a:t> Morské oko a Izra</a:t>
            </a:r>
            <a:br>
              <a:rPr lang="sk-SK" sz="3200" b="1" cap="small" dirty="0">
                <a:latin typeface="Gill Sans MT" panose="020B0502020104020203" pitchFamily="34" charset="-18"/>
              </a:rPr>
            </a:br>
            <a:r>
              <a:rPr lang="sk-SK" sz="2000" cap="small" dirty="0">
                <a:latin typeface="Gill Sans MT" panose="020B0502020104020203" pitchFamily="34" charset="-18"/>
              </a:rPr>
              <a:t>Postup cvičení č. 10</a:t>
            </a:r>
            <a:endParaRPr lang="sk-SK" sz="1600" b="1" dirty="0">
              <a:latin typeface="Gill Sans MT" panose="020B0502020104020203" pitchFamily="34" charset="-18"/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27633D85-9ECA-C3F6-0B51-64312077ECB6}"/>
              </a:ext>
            </a:extLst>
          </p:cNvPr>
          <p:cNvSpPr txBox="1"/>
          <p:nvPr/>
        </p:nvSpPr>
        <p:spPr>
          <a:xfrm>
            <a:off x="817417" y="1997839"/>
            <a:ext cx="436418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latin typeface="+mj-lt"/>
              </a:rPr>
              <a:t>V programu Excel  </a:t>
            </a:r>
            <a:r>
              <a:rPr lang="sk-SK" dirty="0" err="1">
                <a:latin typeface="+mj-lt"/>
              </a:rPr>
              <a:t>vytvořte</a:t>
            </a:r>
            <a:r>
              <a:rPr lang="sk-SK" dirty="0">
                <a:latin typeface="+mj-lt"/>
              </a:rPr>
              <a:t> bodový graf, závislosti XY, </a:t>
            </a:r>
            <a:r>
              <a:rPr lang="sk-SK" dirty="0" err="1">
                <a:latin typeface="+mj-lt"/>
              </a:rPr>
              <a:t>změn</a:t>
            </a:r>
            <a:r>
              <a:rPr lang="sk-SK" dirty="0">
                <a:latin typeface="+mj-lt"/>
              </a:rPr>
              <a:t> teploty vody s </a:t>
            </a:r>
            <a:r>
              <a:rPr lang="sk-SK" dirty="0" err="1">
                <a:latin typeface="+mj-lt"/>
              </a:rPr>
              <a:t>hloubkou</a:t>
            </a:r>
            <a:r>
              <a:rPr lang="sk-SK" dirty="0">
                <a:latin typeface="+mj-lt"/>
              </a:rPr>
              <a:t> pro </a:t>
            </a:r>
            <a:r>
              <a:rPr lang="sk-SK" dirty="0" err="1">
                <a:latin typeface="+mj-lt"/>
              </a:rPr>
              <a:t>jezera</a:t>
            </a:r>
            <a:r>
              <a:rPr lang="sk-SK" dirty="0">
                <a:latin typeface="+mj-lt"/>
              </a:rPr>
              <a:t> Morské oko a Izra</a:t>
            </a:r>
          </a:p>
          <a:p>
            <a:endParaRPr lang="sk-SK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latin typeface="+mj-lt"/>
              </a:rPr>
              <a:t>Na os x vyneste hodnoty </a:t>
            </a:r>
            <a:r>
              <a:rPr lang="sk-SK" dirty="0" err="1">
                <a:latin typeface="+mj-lt"/>
              </a:rPr>
              <a:t>teplot</a:t>
            </a:r>
            <a:r>
              <a:rPr lang="sk-SK" dirty="0">
                <a:latin typeface="+mj-lt"/>
              </a:rPr>
              <a:t> v °C a na os y hodnoty </a:t>
            </a:r>
            <a:r>
              <a:rPr lang="sk-SK" dirty="0" err="1">
                <a:latin typeface="+mj-lt"/>
              </a:rPr>
              <a:t>hloubky</a:t>
            </a:r>
            <a:r>
              <a:rPr lang="sk-SK" dirty="0">
                <a:latin typeface="+mj-lt"/>
              </a:rPr>
              <a:t> </a:t>
            </a:r>
            <a:r>
              <a:rPr lang="sk-SK" dirty="0" err="1">
                <a:latin typeface="+mj-lt"/>
              </a:rPr>
              <a:t>jezera</a:t>
            </a:r>
            <a:r>
              <a:rPr lang="sk-SK" dirty="0">
                <a:latin typeface="+mj-lt"/>
              </a:rPr>
              <a:t> v </a:t>
            </a:r>
            <a:r>
              <a:rPr lang="sk-SK" dirty="0" err="1">
                <a:latin typeface="+mj-lt"/>
              </a:rPr>
              <a:t>metrech</a:t>
            </a:r>
            <a:endParaRPr lang="sk-SK" dirty="0">
              <a:latin typeface="+mj-lt"/>
            </a:endParaRPr>
          </a:p>
          <a:p>
            <a:endParaRPr lang="sk-SK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latin typeface="+mj-lt"/>
              </a:rPr>
              <a:t>Grafy  </a:t>
            </a:r>
            <a:r>
              <a:rPr lang="sk-SK" dirty="0" err="1">
                <a:latin typeface="+mj-lt"/>
              </a:rPr>
              <a:t>následně</a:t>
            </a:r>
            <a:r>
              <a:rPr lang="sk-SK" dirty="0">
                <a:latin typeface="+mj-lt"/>
              </a:rPr>
              <a:t> upravte do </a:t>
            </a:r>
            <a:r>
              <a:rPr lang="sk-SK" dirty="0" err="1">
                <a:latin typeface="+mj-lt"/>
              </a:rPr>
              <a:t>pěkné</a:t>
            </a:r>
            <a:r>
              <a:rPr lang="sk-SK" dirty="0">
                <a:latin typeface="+mj-lt"/>
              </a:rPr>
              <a:t> podoby a vložte do nich hranice jednotlivých </a:t>
            </a:r>
            <a:r>
              <a:rPr lang="sk-SK" dirty="0" err="1">
                <a:latin typeface="+mj-lt"/>
              </a:rPr>
              <a:t>vrstev</a:t>
            </a:r>
            <a:r>
              <a:rPr lang="sk-SK" dirty="0">
                <a:latin typeface="+mj-lt"/>
              </a:rPr>
              <a:t> (</a:t>
            </a:r>
            <a:r>
              <a:rPr lang="sk-SK" dirty="0" err="1">
                <a:latin typeface="+mj-lt"/>
              </a:rPr>
              <a:t>epilimnion</a:t>
            </a:r>
            <a:r>
              <a:rPr lang="sk-SK" dirty="0">
                <a:latin typeface="+mj-lt"/>
              </a:rPr>
              <a:t>, </a:t>
            </a:r>
            <a:r>
              <a:rPr lang="sk-SK" dirty="0" err="1">
                <a:latin typeface="+mj-lt"/>
              </a:rPr>
              <a:t>metalimnion</a:t>
            </a:r>
            <a:r>
              <a:rPr lang="sk-SK" dirty="0">
                <a:latin typeface="+mj-lt"/>
              </a:rPr>
              <a:t>, </a:t>
            </a:r>
            <a:r>
              <a:rPr lang="sk-SK" dirty="0" err="1">
                <a:latin typeface="+mj-lt"/>
              </a:rPr>
              <a:t>hypolimnion</a:t>
            </a:r>
            <a:r>
              <a:rPr lang="sk-SK" dirty="0">
                <a:latin typeface="+mj-lt"/>
              </a:rPr>
              <a:t>)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D31EC2F2-EDBD-1209-5E48-A8C36C93F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202" y="4034593"/>
            <a:ext cx="3332162" cy="186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3662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ktíva">
  <a:themeElements>
    <a:clrScheme name="Retrospektí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í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10492</TotalTime>
  <Words>555</Words>
  <Application>Microsoft Office PowerPoint</Application>
  <PresentationFormat>Prezentácia na obrazovke (4:3)</PresentationFormat>
  <Paragraphs>79</Paragraphs>
  <Slides>9</Slides>
  <Notes>6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CIDFont+F5</vt:lpstr>
      <vt:lpstr>Garamond</vt:lpstr>
      <vt:lpstr>Gill Sans MT</vt:lpstr>
      <vt:lpstr>Muni</vt:lpstr>
      <vt:lpstr>Wingdings</vt:lpstr>
      <vt:lpstr>Motiv Office</vt:lpstr>
      <vt:lpstr>Retrospektíva</vt:lpstr>
      <vt:lpstr>Prezentácia programu PowerPoint</vt:lpstr>
      <vt:lpstr>Teplotní charakteristiky Termické stratifikácie</vt:lpstr>
      <vt:lpstr>Přímá termická stratifikace</vt:lpstr>
      <vt:lpstr>Prezentácia programu PowerPoint</vt:lpstr>
      <vt:lpstr>Dělení jezer</vt:lpstr>
      <vt:lpstr>Dělení jezer</vt:lpstr>
      <vt:lpstr>Teplotní profil jezera Zadání cvičení č. 10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PřF:Z0026 Fyzická geografie</dc:title>
  <dc:creator>Lukáš Patrnčiak</dc:creator>
  <cp:lastModifiedBy>Simona Koreňová</cp:lastModifiedBy>
  <cp:revision>257</cp:revision>
  <dcterms:created xsi:type="dcterms:W3CDTF">2018-06-25T12:58:03Z</dcterms:created>
  <dcterms:modified xsi:type="dcterms:W3CDTF">2022-12-06T09:26:37Z</dcterms:modified>
</cp:coreProperties>
</file>