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7"/>
  </p:notesMasterIdLst>
  <p:sldIdLst>
    <p:sldId id="287" r:id="rId3"/>
    <p:sldId id="284" r:id="rId4"/>
    <p:sldId id="268" r:id="rId5"/>
    <p:sldId id="266" r:id="rId6"/>
    <p:sldId id="267" r:id="rId7"/>
    <p:sldId id="288" r:id="rId8"/>
    <p:sldId id="289" r:id="rId9"/>
    <p:sldId id="290" r:id="rId10"/>
    <p:sldId id="265" r:id="rId11"/>
    <p:sldId id="273" r:id="rId12"/>
    <p:sldId id="272" r:id="rId13"/>
    <p:sldId id="280" r:id="rId14"/>
    <p:sldId id="291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4949"/>
    <a:srgbClr val="CD9F9F"/>
    <a:srgbClr val="EDF1F9"/>
    <a:srgbClr val="00F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29" autoAdjust="0"/>
    <p:restoredTop sz="95105" autoAdjust="0"/>
  </p:normalViewPr>
  <p:slideViewPr>
    <p:cSldViewPr snapToGrid="0" showGuides="1">
      <p:cViewPr varScale="1">
        <p:scale>
          <a:sx n="79" d="100"/>
          <a:sy n="79" d="100"/>
        </p:scale>
        <p:origin x="1306" y="82"/>
      </p:cViewPr>
      <p:guideLst>
        <p:guide pos="2880"/>
        <p:guide orient="horz" pos="2160"/>
      </p:guideLst>
    </p:cSldViewPr>
  </p:slideViewPr>
  <p:outlineViewPr>
    <p:cViewPr>
      <p:scale>
        <a:sx n="25" d="100"/>
        <a:sy n="25" d="100"/>
      </p:scale>
      <p:origin x="0" y="-754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87A84-BA69-4AA4-A0C3-B5D58B4C87D1}" type="datetimeFigureOut">
              <a:rPr lang="sk-SK" smtClean="0"/>
              <a:t>4. 10. 2022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8D26F-9BD7-409E-9915-B3E0744E13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9188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6054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k-SK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9749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k-SK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9099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k-SK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3727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k-SK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174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k-SK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2539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k-SK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1959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k-SK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8725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k-SK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3299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4. 10. 2022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674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4. 10. 2022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2948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4. 10. 2022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7274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4. 10. 2022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148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4. 10. 2022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8570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4. 10. 2022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580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4. 10. 2022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5522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4. 10. 2022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8451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4. 10. 2022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567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4. 10. 2022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4780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C71615F-670C-4518-9013-4C614170C597}" type="datetimeFigureOut">
              <a:rPr lang="sk-SK" smtClean="0"/>
              <a:t>4. 10. 2022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938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4. 10. 2022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1706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4. 10. 2022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7825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4. 10. 2022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7965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4. 10. 2022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3956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4. 10. 2022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4405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4. 10. 2022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564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4. 10. 2022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927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4. 10. 2022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7192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4. 10. 2022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363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4. 10. 2022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4213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4. 10. 2022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1151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6000">
              <a:srgbClr val="97AACB"/>
            </a:gs>
            <a:gs pos="10000">
              <a:schemeClr val="bg1"/>
            </a:gs>
            <a:gs pos="3000">
              <a:schemeClr val="accent1">
                <a:lumMod val="7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1615F-670C-4518-9013-4C614170C597}" type="datetimeFigureOut">
              <a:rPr lang="sk-SK" smtClean="0"/>
              <a:t>4. 10. 2022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506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C71615F-670C-4518-9013-4C614170C597}" type="datetimeFigureOut">
              <a:rPr lang="sk-SK" smtClean="0"/>
              <a:t>4. 10. 2022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143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474426@muni.cz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2000"/>
            <a:lum/>
          </a:blip>
          <a:srcRect/>
          <a:stretch>
            <a:fillRect b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">
            <a:extLst>
              <a:ext uri="{FF2B5EF4-FFF2-40B4-BE49-F238E27FC236}">
                <a16:creationId xmlns:a16="http://schemas.microsoft.com/office/drawing/2014/main" id="{27B83C2E-8C04-405D-9FC9-AD7B07B02965}"/>
              </a:ext>
            </a:extLst>
          </p:cNvPr>
          <p:cNvSpPr txBox="1">
            <a:spLocks/>
          </p:cNvSpPr>
          <p:nvPr/>
        </p:nvSpPr>
        <p:spPr>
          <a:xfrm>
            <a:off x="541174" y="1491078"/>
            <a:ext cx="7772400" cy="406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2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Z0059 </a:t>
            </a:r>
            <a:r>
              <a:rPr lang="sk-SK" sz="28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Hydrologie</a:t>
            </a:r>
            <a:r>
              <a:rPr lang="sk-SK" sz="2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– Cvičení 2</a:t>
            </a:r>
          </a:p>
        </p:txBody>
      </p:sp>
      <p:sp>
        <p:nvSpPr>
          <p:cNvPr id="21" name="Podnadpis 2">
            <a:extLst>
              <a:ext uri="{FF2B5EF4-FFF2-40B4-BE49-F238E27FC236}">
                <a16:creationId xmlns:a16="http://schemas.microsoft.com/office/drawing/2014/main" id="{89324ECF-9C4E-4028-916B-B51476F97BF4}"/>
              </a:ext>
            </a:extLst>
          </p:cNvPr>
          <p:cNvSpPr txBox="1">
            <a:spLocks/>
          </p:cNvSpPr>
          <p:nvPr/>
        </p:nvSpPr>
        <p:spPr>
          <a:xfrm>
            <a:off x="6067653" y="6141488"/>
            <a:ext cx="2848096" cy="66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sk-SK" sz="1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Simona </a:t>
            </a:r>
            <a:r>
              <a:rPr lang="sk-SK" sz="1800" cap="sm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Koreňová</a:t>
            </a:r>
            <a:r>
              <a:rPr lang="sk-SK" sz="1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; 474426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sk-SK" sz="1800" u="sng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474426@muni</a:t>
            </a:r>
            <a:r>
              <a:rPr lang="sk-SK" sz="1800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.cz</a:t>
            </a:r>
            <a:r>
              <a:rPr lang="sk-SK" sz="1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D2BB2377-9989-457A-9AE4-28C22D308DD9}"/>
              </a:ext>
            </a:extLst>
          </p:cNvPr>
          <p:cNvSpPr txBox="1">
            <a:spLocks/>
          </p:cNvSpPr>
          <p:nvPr/>
        </p:nvSpPr>
        <p:spPr>
          <a:xfrm>
            <a:off x="541174" y="3208712"/>
            <a:ext cx="7772400" cy="669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sk-SK" b="1" dirty="0">
                <a:solidFill>
                  <a:schemeClr val="accent1">
                    <a:lumMod val="50000"/>
                  </a:schemeClr>
                </a:solidFill>
                <a:effectLst>
                  <a:outerShdw dist="508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Základní charakteristiky povodí</a:t>
            </a:r>
          </a:p>
        </p:txBody>
      </p:sp>
      <p:sp>
        <p:nvSpPr>
          <p:cNvPr id="23" name="Podnadpis 2">
            <a:extLst>
              <a:ext uri="{FF2B5EF4-FFF2-40B4-BE49-F238E27FC236}">
                <a16:creationId xmlns:a16="http://schemas.microsoft.com/office/drawing/2014/main" id="{F383242A-F56D-4019-BC0B-5ADB0E8386A4}"/>
              </a:ext>
            </a:extLst>
          </p:cNvPr>
          <p:cNvSpPr txBox="1">
            <a:spLocks/>
          </p:cNvSpPr>
          <p:nvPr/>
        </p:nvSpPr>
        <p:spPr>
          <a:xfrm>
            <a:off x="156740" y="6223566"/>
            <a:ext cx="2594282" cy="5803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sk-SK" sz="1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Brno</a:t>
            </a:r>
          </a:p>
          <a:p>
            <a:pPr algn="l">
              <a:spcBef>
                <a:spcPts val="0"/>
              </a:spcBef>
            </a:pPr>
            <a:r>
              <a:rPr lang="sk-SK" sz="18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Calibri" panose="020F0502020204030204" pitchFamily="34" charset="0"/>
              </a:rPr>
              <a:t>Podzim</a:t>
            </a:r>
            <a:r>
              <a:rPr lang="sk-SK" sz="1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Calibri" panose="020F0502020204030204" pitchFamily="34" charset="0"/>
              </a:rPr>
              <a:t> 2022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E7C549E3-30AE-D9A3-C143-A8FCF11EF6ED}"/>
              </a:ext>
            </a:extLst>
          </p:cNvPr>
          <p:cNvSpPr txBox="1"/>
          <p:nvPr/>
        </p:nvSpPr>
        <p:spPr>
          <a:xfrm>
            <a:off x="0" y="32070"/>
            <a:ext cx="10823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ni" panose="00000500000000000000" pitchFamily="50" charset="-18"/>
              </a:rPr>
              <a:t>MUNI</a:t>
            </a:r>
          </a:p>
          <a:p>
            <a:r>
              <a:rPr lang="sk-SK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ni" panose="00000500000000000000" pitchFamily="50" charset="-18"/>
              </a:rPr>
              <a:t>SCI</a:t>
            </a:r>
          </a:p>
        </p:txBody>
      </p:sp>
    </p:spTree>
    <p:extLst>
      <p:ext uri="{BB962C8B-B14F-4D97-AF65-F5344CB8AC3E}">
        <p14:creationId xmlns:p14="http://schemas.microsoft.com/office/powerpoint/2010/main" val="756574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1EAAB8D6-C635-4011-A269-5DCAC75711D9}"/>
              </a:ext>
            </a:extLst>
          </p:cNvPr>
          <p:cNvSpPr txBox="1">
            <a:spLocks/>
          </p:cNvSpPr>
          <p:nvPr/>
        </p:nvSpPr>
        <p:spPr>
          <a:xfrm>
            <a:off x="914398" y="1427584"/>
            <a:ext cx="7763071" cy="491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1800" dirty="0">
              <a:latin typeface="Gill Sans MT" panose="020B0502020104020203" pitchFamily="34" charset="-18"/>
            </a:endParaRPr>
          </a:p>
          <a:p>
            <a:endParaRPr lang="sk-SK" sz="1800" dirty="0">
              <a:latin typeface="Gill Sans MT" panose="020B0502020104020203" pitchFamily="34" charset="-18"/>
            </a:endParaRPr>
          </a:p>
          <a:p>
            <a:endParaRPr lang="sk-SK" sz="2000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F8521E40-B9A6-4DDA-A7A0-30F19CB6F554}"/>
              </a:ext>
            </a:extLst>
          </p:cNvPr>
          <p:cNvSpPr txBox="1">
            <a:spLocks/>
          </p:cNvSpPr>
          <p:nvPr/>
        </p:nvSpPr>
        <p:spPr>
          <a:xfrm>
            <a:off x="914400" y="365127"/>
            <a:ext cx="7600950" cy="838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700" b="1" cap="small" dirty="0">
                <a:latin typeface="Gill Sans MT" panose="020B0502020104020203" pitchFamily="34" charset="-18"/>
              </a:rPr>
              <a:t>Postup</a:t>
            </a:r>
            <a:endParaRPr lang="cs-CZ" sz="1600" b="1" dirty="0">
              <a:latin typeface="Gill Sans MT" panose="020B0502020104020203" pitchFamily="34" charset="-18"/>
            </a:endParaRPr>
          </a:p>
        </p:txBody>
      </p:sp>
      <p:pic>
        <p:nvPicPr>
          <p:cNvPr id="2" name="Obrázek 5">
            <a:extLst>
              <a:ext uri="{FF2B5EF4-FFF2-40B4-BE49-F238E27FC236}">
                <a16:creationId xmlns:a16="http://schemas.microsoft.com/office/drawing/2014/main" id="{25B7DFCB-DCD1-298B-6C20-F3896B62EC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678"/>
          <a:stretch/>
        </p:blipFill>
        <p:spPr>
          <a:xfrm>
            <a:off x="1037820" y="1203649"/>
            <a:ext cx="7354110" cy="5066215"/>
          </a:xfrm>
          <a:prstGeom prst="rect">
            <a:avLst/>
          </a:prstGeom>
        </p:spPr>
      </p:pic>
      <p:sp>
        <p:nvSpPr>
          <p:cNvPr id="3" name="Šipka: doprava 7">
            <a:extLst>
              <a:ext uri="{FF2B5EF4-FFF2-40B4-BE49-F238E27FC236}">
                <a16:creationId xmlns:a16="http://schemas.microsoft.com/office/drawing/2014/main" id="{702821C9-608A-3F84-380D-F63938586C13}"/>
              </a:ext>
            </a:extLst>
          </p:cNvPr>
          <p:cNvSpPr/>
          <p:nvPr/>
        </p:nvSpPr>
        <p:spPr>
          <a:xfrm>
            <a:off x="1037820" y="5574687"/>
            <a:ext cx="374074" cy="15932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997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1EAAB8D6-C635-4011-A269-5DCAC75711D9}"/>
              </a:ext>
            </a:extLst>
          </p:cNvPr>
          <p:cNvSpPr txBox="1">
            <a:spLocks/>
          </p:cNvSpPr>
          <p:nvPr/>
        </p:nvSpPr>
        <p:spPr>
          <a:xfrm>
            <a:off x="914398" y="1427584"/>
            <a:ext cx="7763071" cy="491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1800" dirty="0">
              <a:latin typeface="Gill Sans MT" panose="020B0502020104020203" pitchFamily="34" charset="-18"/>
            </a:endParaRPr>
          </a:p>
          <a:p>
            <a:endParaRPr lang="sk-SK" sz="1800" dirty="0">
              <a:latin typeface="Gill Sans MT" panose="020B0502020104020203" pitchFamily="34" charset="-18"/>
            </a:endParaRPr>
          </a:p>
          <a:p>
            <a:endParaRPr lang="sk-SK" sz="2000" dirty="0"/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DA4DBB9A-2504-4A76-891D-D6692662FB18}"/>
              </a:ext>
            </a:extLst>
          </p:cNvPr>
          <p:cNvSpPr/>
          <p:nvPr/>
        </p:nvSpPr>
        <p:spPr>
          <a:xfrm>
            <a:off x="1759979" y="1548223"/>
            <a:ext cx="374074" cy="15932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12571DF-FE5C-2510-2B72-6CBE94C4B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492132"/>
            <a:ext cx="8393349" cy="586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0889F2E4-07BA-44FF-81C5-84F45CA64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325" y="1877437"/>
            <a:ext cx="7543801" cy="4069477"/>
          </a:xfrm>
        </p:spPr>
        <p:txBody>
          <a:bodyPr/>
          <a:lstStyle/>
          <a:p>
            <a:pPr algn="l"/>
            <a:r>
              <a:rPr lang="sk-SK" sz="1800" b="0" i="0" u="none" strike="noStrike" baseline="0" dirty="0">
                <a:latin typeface="CIDFont+F4"/>
              </a:rPr>
              <a:t>• </a:t>
            </a:r>
            <a:r>
              <a:rPr lang="sk-SK" sz="1800" b="0" i="0" u="none" strike="noStrike" baseline="0" dirty="0" err="1">
                <a:latin typeface="CIDFont+F2"/>
              </a:rPr>
              <a:t>před</a:t>
            </a:r>
            <a:r>
              <a:rPr lang="sk-SK" sz="1800" b="0" i="0" u="none" strike="noStrike" baseline="0" dirty="0">
                <a:latin typeface="CIDFont+F2"/>
              </a:rPr>
              <a:t> tvorbou DMT </a:t>
            </a:r>
            <a:r>
              <a:rPr lang="sk-SK" sz="1800" b="0" i="0" u="none" strike="noStrike" baseline="0" dirty="0" err="1">
                <a:latin typeface="CIDFont+F2"/>
              </a:rPr>
              <a:t>ořezat</a:t>
            </a:r>
            <a:r>
              <a:rPr lang="sk-SK" sz="1800" b="0" i="0" u="none" strike="noStrike" baseline="0" dirty="0">
                <a:latin typeface="CIDFont+F2"/>
              </a:rPr>
              <a:t> vrstevnice (</a:t>
            </a:r>
            <a:r>
              <a:rPr lang="sk-SK" sz="1800" b="0" i="0" u="none" strike="noStrike" baseline="0" dirty="0" err="1">
                <a:latin typeface="CIDFont+F1"/>
              </a:rPr>
              <a:t>Clip</a:t>
            </a:r>
            <a:r>
              <a:rPr lang="sk-SK" sz="1800" b="0" i="0" u="none" strike="noStrike" baseline="0" dirty="0">
                <a:latin typeface="CIDFont+F2"/>
              </a:rPr>
              <a:t>) </a:t>
            </a:r>
            <a:r>
              <a:rPr lang="sk-SK" sz="1800" b="0" i="0" u="none" strike="noStrike" baseline="0" dirty="0" err="1">
                <a:latin typeface="CIDFont+F2"/>
              </a:rPr>
              <a:t>podle</a:t>
            </a:r>
            <a:r>
              <a:rPr lang="sk-SK" sz="1800" b="0" i="0" u="none" strike="noStrike" baseline="0" dirty="0">
                <a:latin typeface="CIDFont+F2"/>
              </a:rPr>
              <a:t> povodí a 100 m bufferu (</a:t>
            </a:r>
            <a:r>
              <a:rPr lang="sk-SK" sz="1800" b="0" i="0" u="none" strike="noStrike" baseline="0" dirty="0">
                <a:latin typeface="CIDFont+F1"/>
              </a:rPr>
              <a:t>Buffer</a:t>
            </a:r>
            <a:r>
              <a:rPr lang="sk-SK" sz="1800" b="0" i="0" u="none" strike="noStrike" baseline="0" dirty="0">
                <a:latin typeface="CIDFont+F2"/>
              </a:rPr>
              <a:t>) – </a:t>
            </a:r>
            <a:r>
              <a:rPr lang="sk-SK" sz="1800" b="0" i="0" u="none" strike="noStrike" baseline="0" dirty="0" err="1">
                <a:latin typeface="CIDFont+F2"/>
              </a:rPr>
              <a:t>pak</a:t>
            </a:r>
            <a:r>
              <a:rPr lang="sk-SK" sz="1800" b="0" i="0" u="none" strike="noStrike" baseline="0" dirty="0">
                <a:latin typeface="CIDFont+F2"/>
              </a:rPr>
              <a:t> </a:t>
            </a:r>
            <a:r>
              <a:rPr lang="sk-SK" sz="1800" b="0" i="0" u="none" strike="noStrike" baseline="0" dirty="0" err="1">
                <a:latin typeface="CIDFont+F1"/>
              </a:rPr>
              <a:t>Topo</a:t>
            </a:r>
            <a:r>
              <a:rPr lang="sk-SK" sz="1800" b="0" i="0" u="none" strike="noStrike" baseline="0" dirty="0">
                <a:latin typeface="CIDFont+F1"/>
              </a:rPr>
              <a:t> to Raster </a:t>
            </a:r>
            <a:r>
              <a:rPr lang="sk-SK" sz="1800" b="0" i="0" u="none" strike="noStrike" baseline="0" dirty="0">
                <a:latin typeface="CIDFont+F2"/>
              </a:rPr>
              <a:t>(</a:t>
            </a:r>
            <a:r>
              <a:rPr lang="sk-SK" sz="1800" b="0" i="0" u="none" strike="noStrike" baseline="0" dirty="0" err="1">
                <a:latin typeface="CIDFont+F2"/>
              </a:rPr>
              <a:t>Spatial</a:t>
            </a:r>
            <a:r>
              <a:rPr lang="sk-SK" sz="1800" b="0" i="0" u="none" strike="noStrike" baseline="0" dirty="0">
                <a:latin typeface="CIDFont+F2"/>
              </a:rPr>
              <a:t> </a:t>
            </a:r>
            <a:r>
              <a:rPr lang="sk-SK" sz="1800" b="0" i="0" u="none" strike="noStrike" baseline="0" dirty="0" err="1">
                <a:latin typeface="CIDFont+F2"/>
              </a:rPr>
              <a:t>Analyst</a:t>
            </a:r>
            <a:r>
              <a:rPr lang="sk-SK" sz="1800" b="0" i="0" u="none" strike="noStrike" baseline="0" dirty="0">
                <a:latin typeface="CIDFont+F2"/>
              </a:rPr>
              <a:t>)</a:t>
            </a:r>
            <a:endParaRPr lang="sk-SK" dirty="0"/>
          </a:p>
          <a:p>
            <a:endParaRPr lang="sk-SK" dirty="0"/>
          </a:p>
          <a:p>
            <a:r>
              <a:rPr lang="sk-SK" sz="1800" b="1" i="0" u="none" strike="noStrike" baseline="0" dirty="0" err="1">
                <a:latin typeface="CIDFont+F5"/>
              </a:rPr>
              <a:t>Topo</a:t>
            </a:r>
            <a:r>
              <a:rPr lang="sk-SK" sz="1800" b="1" i="0" u="none" strike="noStrike" baseline="0" dirty="0">
                <a:latin typeface="CIDFont+F5"/>
              </a:rPr>
              <a:t> to Raster </a:t>
            </a:r>
            <a:r>
              <a:rPr lang="sk-SK" sz="1800" b="1" i="0" u="none" strike="noStrike" baseline="0" dirty="0" err="1">
                <a:latin typeface="CIDFont+F5"/>
              </a:rPr>
              <a:t>troubleshooting</a:t>
            </a:r>
            <a:r>
              <a:rPr lang="sk-SK" sz="1800" b="1" i="0" u="none" strike="noStrike" baseline="0" dirty="0">
                <a:latin typeface="CIDFont+F5"/>
              </a:rPr>
              <a:t>:</a:t>
            </a:r>
          </a:p>
          <a:p>
            <a:pPr algn="l"/>
            <a:r>
              <a:rPr lang="sk-SK" sz="1800" b="0" i="0" u="none" strike="noStrike" baseline="0" dirty="0">
                <a:latin typeface="CIDFont+F4"/>
              </a:rPr>
              <a:t>• </a:t>
            </a:r>
            <a:r>
              <a:rPr lang="sk-SK" sz="1800" b="0" i="0" u="none" strike="noStrike" baseline="0" dirty="0" err="1">
                <a:latin typeface="CIDFont+F1"/>
              </a:rPr>
              <a:t>Customize</a:t>
            </a:r>
            <a:r>
              <a:rPr lang="sk-SK" sz="1800" b="0" i="0" u="none" strike="noStrike" baseline="0" dirty="0">
                <a:latin typeface="CIDFont+F1"/>
              </a:rPr>
              <a:t> </a:t>
            </a:r>
            <a:r>
              <a:rPr lang="sk-SK" sz="1800" b="0" i="0" u="none" strike="noStrike" baseline="0" dirty="0">
                <a:latin typeface="CIDFont+F2"/>
              </a:rPr>
              <a:t>→ </a:t>
            </a:r>
            <a:r>
              <a:rPr lang="sk-SK" sz="1800" b="0" i="0" u="none" strike="noStrike" baseline="0" dirty="0" err="1">
                <a:latin typeface="CIDFont+F1"/>
              </a:rPr>
              <a:t>Extensions</a:t>
            </a:r>
            <a:r>
              <a:rPr lang="sk-SK" sz="1800" b="0" i="0" u="none" strike="noStrike" baseline="0" dirty="0">
                <a:latin typeface="CIDFont+F1"/>
              </a:rPr>
              <a:t> </a:t>
            </a:r>
            <a:r>
              <a:rPr lang="sk-SK" sz="1800" b="0" i="0" u="none" strike="noStrike" baseline="0" dirty="0">
                <a:latin typeface="CIDFont+F2"/>
              </a:rPr>
              <a:t>– zaškrtnuté </a:t>
            </a:r>
            <a:r>
              <a:rPr lang="sk-SK" sz="1800" b="0" i="0" u="none" strike="noStrike" baseline="0" dirty="0" err="1">
                <a:latin typeface="CIDFont+F1"/>
              </a:rPr>
              <a:t>Spatial</a:t>
            </a:r>
            <a:r>
              <a:rPr lang="sk-SK" sz="1800" b="0" i="0" u="none" strike="noStrike" baseline="0" dirty="0">
                <a:latin typeface="CIDFont+F1"/>
              </a:rPr>
              <a:t> </a:t>
            </a:r>
            <a:r>
              <a:rPr lang="sk-SK" sz="1800" b="0" i="0" u="none" strike="noStrike" baseline="0" dirty="0" err="1">
                <a:latin typeface="CIDFont+F1"/>
              </a:rPr>
              <a:t>Analyst</a:t>
            </a:r>
            <a:r>
              <a:rPr lang="sk-SK" sz="1800" b="0" i="0" u="none" strike="noStrike" baseline="0" dirty="0">
                <a:latin typeface="CIDFont+F2"/>
              </a:rPr>
              <a:t>, resp. asi </a:t>
            </a:r>
            <a:r>
              <a:rPr lang="sk-SK" sz="1800" b="0" i="0" u="none" strike="noStrike" baseline="0" dirty="0" err="1">
                <a:latin typeface="CIDFont+F2"/>
              </a:rPr>
              <a:t>raději</a:t>
            </a:r>
            <a:r>
              <a:rPr lang="sk-SK" sz="1800" b="0" i="0" u="none" strike="noStrike" baseline="0" dirty="0">
                <a:latin typeface="CIDFont+F2"/>
              </a:rPr>
              <a:t> </a:t>
            </a:r>
            <a:r>
              <a:rPr lang="sk-SK" sz="1800" b="0" i="0" u="none" strike="noStrike" baseline="0" dirty="0" err="1">
                <a:latin typeface="CIDFont+F2"/>
              </a:rPr>
              <a:t>všechno</a:t>
            </a:r>
            <a:endParaRPr lang="sk-SK" sz="1800" b="0" i="0" u="none" strike="noStrike" baseline="0" dirty="0">
              <a:latin typeface="CIDFont+F2"/>
            </a:endParaRPr>
          </a:p>
          <a:p>
            <a:pPr algn="l"/>
            <a:r>
              <a:rPr lang="sk-SK" sz="1800" b="0" i="0" u="none" strike="noStrike" baseline="0" dirty="0">
                <a:latin typeface="CIDFont+F4"/>
              </a:rPr>
              <a:t>• </a:t>
            </a:r>
            <a:r>
              <a:rPr lang="sk-SK" sz="1800" dirty="0">
                <a:latin typeface="CIDFont+F2"/>
              </a:rPr>
              <a:t>C</a:t>
            </a:r>
            <a:r>
              <a:rPr lang="sk-SK" sz="1800" b="0" i="0" u="none" strike="noStrike" baseline="0" dirty="0">
                <a:latin typeface="CIDFont+F2"/>
              </a:rPr>
              <a:t>esta k </a:t>
            </a:r>
            <a:r>
              <a:rPr lang="sk-SK" sz="1800" b="0" i="0" u="none" strike="noStrike" baseline="0" dirty="0" err="1">
                <a:latin typeface="CIDFont+F2"/>
              </a:rPr>
              <a:t>souboru</a:t>
            </a:r>
            <a:r>
              <a:rPr lang="sk-SK" sz="1800" b="0" i="0" u="none" strike="noStrike" baseline="0" dirty="0">
                <a:latin typeface="CIDFont+F2"/>
              </a:rPr>
              <a:t> by </a:t>
            </a:r>
            <a:r>
              <a:rPr lang="sk-SK" sz="1800" b="0" i="0" u="none" strike="noStrike" baseline="0" dirty="0" err="1">
                <a:latin typeface="CIDFont+F2"/>
              </a:rPr>
              <a:t>neměla</a:t>
            </a:r>
            <a:r>
              <a:rPr lang="sk-SK" sz="1800" b="0" i="0" u="none" strike="noStrike" baseline="0" dirty="0">
                <a:latin typeface="CIDFont+F2"/>
              </a:rPr>
              <a:t> </a:t>
            </a:r>
            <a:r>
              <a:rPr lang="sk-SK" sz="1800" b="0" i="0" u="none" strike="noStrike" baseline="0" dirty="0" err="1">
                <a:latin typeface="CIDFont+F2"/>
              </a:rPr>
              <a:t>obsahovat</a:t>
            </a:r>
            <a:r>
              <a:rPr lang="sk-SK" sz="1800" b="0" i="0" u="none" strike="noStrike" baseline="0" dirty="0">
                <a:latin typeface="CIDFont+F2"/>
              </a:rPr>
              <a:t> diakritiku</a:t>
            </a:r>
          </a:p>
          <a:p>
            <a:r>
              <a:rPr lang="sk-SK" sz="1800" b="0" i="0" u="none" strike="noStrike" baseline="0" dirty="0">
                <a:latin typeface="CIDFont+F4"/>
              </a:rPr>
              <a:t>• </a:t>
            </a:r>
            <a:r>
              <a:rPr lang="sk-SK" sz="1800" dirty="0" err="1">
                <a:latin typeface="CIDFont+F2"/>
              </a:rPr>
              <a:t>Ořezání</a:t>
            </a:r>
            <a:r>
              <a:rPr lang="sk-SK" sz="1800" dirty="0">
                <a:latin typeface="CIDFont+F2"/>
              </a:rPr>
              <a:t> rastru – </a:t>
            </a:r>
            <a:r>
              <a:rPr lang="sk-SK" sz="1800" dirty="0" err="1">
                <a:latin typeface="CIDFont+F2"/>
              </a:rPr>
              <a:t>Extract</a:t>
            </a:r>
            <a:r>
              <a:rPr lang="sk-SK" sz="1800" dirty="0">
                <a:latin typeface="CIDFont+F2"/>
              </a:rPr>
              <a:t> by </a:t>
            </a:r>
            <a:r>
              <a:rPr lang="sk-SK" sz="1800" dirty="0" err="1">
                <a:latin typeface="CIDFont+F2"/>
              </a:rPr>
              <a:t>Mask</a:t>
            </a:r>
            <a:endParaRPr lang="sk-SK" sz="1800" b="0" i="0" u="none" strike="noStrike" baseline="0" dirty="0">
              <a:latin typeface="CIDFont+F2"/>
            </a:endParaRP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9138E816-9334-AAFB-1A70-9D70CF883B96}"/>
              </a:ext>
            </a:extLst>
          </p:cNvPr>
          <p:cNvSpPr txBox="1">
            <a:spLocks/>
          </p:cNvSpPr>
          <p:nvPr/>
        </p:nvSpPr>
        <p:spPr>
          <a:xfrm>
            <a:off x="881325" y="744506"/>
            <a:ext cx="7600950" cy="838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700" b="1" cap="small" dirty="0">
                <a:latin typeface="Gill Sans MT" panose="020B0502020104020203" pitchFamily="34" charset="-18"/>
              </a:rPr>
              <a:t>Tvorba DMT</a:t>
            </a:r>
            <a:endParaRPr lang="cs-CZ" sz="1600" b="1" dirty="0"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355415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0889F2E4-07BA-44FF-81C5-84F45CA64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325" y="1877437"/>
            <a:ext cx="7543801" cy="4069477"/>
          </a:xfrm>
        </p:spPr>
        <p:txBody>
          <a:bodyPr/>
          <a:lstStyle/>
          <a:p>
            <a:pPr algn="l"/>
            <a:r>
              <a:rPr lang="sk-SK" sz="1800" b="0" i="0" u="none" strike="noStrike" baseline="0" dirty="0">
                <a:latin typeface="CIDFont+F4"/>
              </a:rPr>
              <a:t>• </a:t>
            </a:r>
            <a:r>
              <a:rPr lang="sk-SK" sz="1800" b="0" i="0" u="none" strike="noStrike" baseline="0" dirty="0" err="1">
                <a:latin typeface="CIDFont+F9"/>
              </a:rPr>
              <a:t>Spatial</a:t>
            </a:r>
            <a:r>
              <a:rPr lang="sk-SK" sz="1800" b="0" i="0" u="none" strike="noStrike" baseline="0" dirty="0">
                <a:latin typeface="CIDFont+F9"/>
              </a:rPr>
              <a:t> </a:t>
            </a:r>
            <a:r>
              <a:rPr lang="sk-SK" sz="1800" b="0" i="0" u="none" strike="noStrike" baseline="0" dirty="0" err="1">
                <a:latin typeface="CIDFont+F9"/>
              </a:rPr>
              <a:t>Analyst</a:t>
            </a:r>
            <a:r>
              <a:rPr lang="sk-SK" sz="1800" b="0" i="0" u="none" strike="noStrike" baseline="0" dirty="0">
                <a:latin typeface="CIDFont+F9"/>
              </a:rPr>
              <a:t> </a:t>
            </a:r>
            <a:r>
              <a:rPr lang="sk-SK" sz="1800" dirty="0">
                <a:latin typeface="CIDFont+F10"/>
              </a:rPr>
              <a:t>- </a:t>
            </a:r>
            <a:r>
              <a:rPr lang="sk-SK" sz="1800" b="0" i="0" u="none" strike="noStrike" baseline="0" dirty="0">
                <a:latin typeface="CIDFont+F10"/>
              </a:rPr>
              <a:t> (</a:t>
            </a:r>
            <a:r>
              <a:rPr lang="sk-SK" sz="1800" b="0" i="0" u="none" strike="noStrike" baseline="0" dirty="0" err="1">
                <a:latin typeface="CIDFont+F9"/>
              </a:rPr>
              <a:t>Interpolation</a:t>
            </a:r>
            <a:r>
              <a:rPr lang="sk-SK" sz="1800" b="0" i="0" u="none" strike="noStrike" baseline="0" dirty="0">
                <a:latin typeface="CIDFont+F9"/>
              </a:rPr>
              <a:t>) </a:t>
            </a:r>
            <a:r>
              <a:rPr lang="sk-SK" sz="1800" dirty="0">
                <a:latin typeface="CIDFont+F10"/>
              </a:rPr>
              <a:t>- </a:t>
            </a:r>
            <a:r>
              <a:rPr lang="sk-SK" sz="1800" b="0" i="0" u="none" strike="noStrike" baseline="0" dirty="0" err="1">
                <a:latin typeface="CIDFont+F9"/>
              </a:rPr>
              <a:t>Topo</a:t>
            </a:r>
            <a:r>
              <a:rPr lang="sk-SK" sz="1800" b="0" i="0" u="none" strike="noStrike" baseline="0" dirty="0">
                <a:latin typeface="CIDFont+F9"/>
              </a:rPr>
              <a:t> to raster</a:t>
            </a:r>
          </a:p>
          <a:p>
            <a:pPr algn="l"/>
            <a:r>
              <a:rPr lang="sk-SK" sz="1800" b="0" i="0" u="none" strike="noStrike" baseline="0" dirty="0">
                <a:latin typeface="CIDFont+F4"/>
              </a:rPr>
              <a:t>• </a:t>
            </a:r>
            <a:r>
              <a:rPr lang="sk-SK" sz="1800" b="0" i="0" u="none" strike="noStrike" baseline="0" dirty="0" err="1">
                <a:latin typeface="CIDFont+F9"/>
              </a:rPr>
              <a:t>Spatial</a:t>
            </a:r>
            <a:r>
              <a:rPr lang="sk-SK" sz="1800" b="0" i="0" u="none" strike="noStrike" baseline="0" dirty="0">
                <a:latin typeface="CIDFont+F9"/>
              </a:rPr>
              <a:t> </a:t>
            </a:r>
            <a:r>
              <a:rPr lang="sk-SK" sz="1800" b="0" i="0" u="none" strike="noStrike" baseline="0" dirty="0" err="1">
                <a:latin typeface="CIDFont+F9"/>
              </a:rPr>
              <a:t>Analyst</a:t>
            </a:r>
            <a:r>
              <a:rPr lang="sk-SK" sz="1800" b="0" i="0" u="none" strike="noStrike" baseline="0" dirty="0">
                <a:latin typeface="CIDFont+F9"/>
              </a:rPr>
              <a:t> </a:t>
            </a:r>
            <a:r>
              <a:rPr lang="sk-SK" sz="1800" dirty="0">
                <a:latin typeface="CIDFont+F10"/>
              </a:rPr>
              <a:t>- </a:t>
            </a:r>
            <a:r>
              <a:rPr lang="sk-SK" sz="1800" b="0" i="0" u="none" strike="noStrike" baseline="0" dirty="0">
                <a:latin typeface="CIDFont+F10"/>
              </a:rPr>
              <a:t> (</a:t>
            </a:r>
            <a:r>
              <a:rPr lang="sk-SK" sz="1800" b="0" i="0" u="none" strike="noStrike" baseline="0" dirty="0" err="1">
                <a:latin typeface="CIDFont+F9"/>
              </a:rPr>
              <a:t>Surface</a:t>
            </a:r>
            <a:r>
              <a:rPr lang="sk-SK" sz="1800" b="0" i="0" u="none" strike="noStrike" baseline="0" dirty="0">
                <a:latin typeface="CIDFont+F9"/>
              </a:rPr>
              <a:t>) </a:t>
            </a:r>
            <a:r>
              <a:rPr lang="sk-SK" sz="1800" dirty="0">
                <a:latin typeface="CIDFont+F10"/>
              </a:rPr>
              <a:t>- </a:t>
            </a:r>
            <a:r>
              <a:rPr lang="sk-SK" sz="1800" b="0" i="0" u="none" strike="noStrike" baseline="0" dirty="0">
                <a:latin typeface="CIDFont+F10"/>
              </a:rPr>
              <a:t> </a:t>
            </a:r>
            <a:r>
              <a:rPr lang="sk-SK" sz="1800" b="0" i="0" u="none" strike="noStrike" baseline="0" dirty="0">
                <a:latin typeface="CIDFont+F9"/>
              </a:rPr>
              <a:t>Slope</a:t>
            </a:r>
          </a:p>
          <a:p>
            <a:pPr algn="l"/>
            <a:r>
              <a:rPr lang="sk-SK" sz="1800" b="0" i="0" u="none" strike="noStrike" baseline="0" dirty="0">
                <a:latin typeface="CIDFont+F4"/>
              </a:rPr>
              <a:t>• </a:t>
            </a:r>
            <a:r>
              <a:rPr lang="sk-SK" sz="1800" b="0" i="0" u="none" strike="noStrike" baseline="0" dirty="0" err="1">
                <a:latin typeface="CIDFont+F9"/>
              </a:rPr>
              <a:t>Spatial</a:t>
            </a:r>
            <a:r>
              <a:rPr lang="sk-SK" sz="1800" b="0" i="0" u="none" strike="noStrike" baseline="0" dirty="0">
                <a:latin typeface="CIDFont+F9"/>
              </a:rPr>
              <a:t> </a:t>
            </a:r>
            <a:r>
              <a:rPr lang="sk-SK" sz="1800" b="0" i="0" u="none" strike="noStrike" baseline="0" dirty="0" err="1">
                <a:latin typeface="CIDFont+F9"/>
              </a:rPr>
              <a:t>Analyst</a:t>
            </a:r>
            <a:r>
              <a:rPr lang="sk-SK" sz="1800" b="0" i="0" u="none" strike="noStrike" baseline="0" dirty="0">
                <a:latin typeface="CIDFont+F9"/>
              </a:rPr>
              <a:t> </a:t>
            </a:r>
            <a:r>
              <a:rPr lang="sk-SK" sz="1800" dirty="0">
                <a:latin typeface="CIDFont+F10"/>
              </a:rPr>
              <a:t>–</a:t>
            </a:r>
            <a:r>
              <a:rPr lang="sk-SK" sz="1800" b="0" i="0" u="none" strike="noStrike" baseline="0" dirty="0">
                <a:latin typeface="CIDFont+F10"/>
              </a:rPr>
              <a:t> (</a:t>
            </a:r>
            <a:r>
              <a:rPr lang="sk-SK" sz="1800" b="0" i="0" u="none" strike="noStrike" baseline="0" dirty="0" err="1">
                <a:latin typeface="CIDFont+F9"/>
              </a:rPr>
              <a:t>Surface</a:t>
            </a:r>
            <a:r>
              <a:rPr lang="sk-SK" sz="1800" b="0" i="0" u="none" strike="noStrike" baseline="0" dirty="0">
                <a:latin typeface="CIDFont+F9"/>
              </a:rPr>
              <a:t>) </a:t>
            </a:r>
            <a:r>
              <a:rPr lang="sk-SK" sz="1800" dirty="0">
                <a:latin typeface="CIDFont+F10"/>
              </a:rPr>
              <a:t>-</a:t>
            </a:r>
            <a:r>
              <a:rPr lang="sk-SK" sz="1800" b="0" i="0" u="none" strike="noStrike" baseline="0" dirty="0">
                <a:latin typeface="CIDFont+F10"/>
              </a:rPr>
              <a:t> </a:t>
            </a:r>
            <a:r>
              <a:rPr lang="sk-SK" sz="1800" b="0" i="0" u="none" strike="noStrike" baseline="0" dirty="0" err="1">
                <a:latin typeface="CIDFont+F9"/>
              </a:rPr>
              <a:t>Aspect</a:t>
            </a:r>
            <a:endParaRPr lang="sk-SK" sz="1800" b="0" i="0" u="none" strike="noStrike" baseline="0" dirty="0">
              <a:latin typeface="CIDFont+F9"/>
            </a:endParaRPr>
          </a:p>
          <a:p>
            <a:pPr algn="l"/>
            <a:r>
              <a:rPr lang="en-US" sz="1800" b="0" i="0" u="none" strike="noStrike" baseline="0" dirty="0">
                <a:latin typeface="CIDFont+F4"/>
              </a:rPr>
              <a:t>• </a:t>
            </a:r>
            <a:r>
              <a:rPr lang="en-US" sz="1800" b="0" i="0" u="none" strike="noStrike" baseline="0" dirty="0">
                <a:latin typeface="CIDFont+F9"/>
              </a:rPr>
              <a:t>Spatial Analyst </a:t>
            </a:r>
            <a:r>
              <a:rPr lang="sk-SK" sz="1800" b="0" i="0" u="none" strike="noStrike" baseline="0" dirty="0">
                <a:latin typeface="CIDFont+F10"/>
              </a:rPr>
              <a:t>–</a:t>
            </a:r>
            <a:r>
              <a:rPr lang="en-US" sz="1800" b="0" i="0" u="none" strike="noStrike" baseline="0" dirty="0">
                <a:latin typeface="CIDFont+F10"/>
              </a:rPr>
              <a:t> </a:t>
            </a:r>
            <a:r>
              <a:rPr lang="sk-SK" sz="1800" b="0" i="0" u="none" strike="noStrike" baseline="0" dirty="0">
                <a:latin typeface="CIDFont+F10"/>
              </a:rPr>
              <a:t>(</a:t>
            </a:r>
            <a:r>
              <a:rPr lang="en-US" sz="1800" b="0" i="0" u="none" strike="noStrike" baseline="0" dirty="0">
                <a:latin typeface="CIDFont+F9"/>
              </a:rPr>
              <a:t>Hydrology</a:t>
            </a:r>
            <a:r>
              <a:rPr lang="sk-SK" sz="1800" b="0" i="0" u="none" strike="noStrike" baseline="0" dirty="0">
                <a:latin typeface="CIDFont+F9"/>
              </a:rPr>
              <a:t>)</a:t>
            </a:r>
            <a:r>
              <a:rPr lang="en-US" sz="1800" b="0" i="0" u="none" strike="noStrike" baseline="0" dirty="0">
                <a:latin typeface="CIDFont+F9"/>
              </a:rPr>
              <a:t> </a:t>
            </a:r>
            <a:r>
              <a:rPr lang="sk-SK" sz="1800" dirty="0">
                <a:latin typeface="CIDFont+F10"/>
              </a:rPr>
              <a:t>-</a:t>
            </a:r>
            <a:r>
              <a:rPr lang="en-US" sz="1800" b="0" i="0" u="none" strike="noStrike" baseline="0" dirty="0">
                <a:latin typeface="CIDFont+F10"/>
              </a:rPr>
              <a:t> </a:t>
            </a:r>
            <a:r>
              <a:rPr lang="en-US" sz="1800" b="0" i="0" u="none" strike="noStrike" baseline="0" dirty="0">
                <a:latin typeface="CIDFont+F9"/>
              </a:rPr>
              <a:t>Flow Direction</a:t>
            </a:r>
          </a:p>
          <a:p>
            <a:pPr algn="l"/>
            <a:r>
              <a:rPr lang="sk-SK" sz="1800" b="0" i="0" u="none" strike="noStrike" baseline="0" dirty="0">
                <a:latin typeface="CIDFont+F4"/>
              </a:rPr>
              <a:t>• </a:t>
            </a:r>
            <a:r>
              <a:rPr lang="sk-SK" sz="1800" b="0" i="0" u="none" strike="noStrike" baseline="0" dirty="0" err="1">
                <a:latin typeface="CIDFont+F9"/>
              </a:rPr>
              <a:t>Spatial</a:t>
            </a:r>
            <a:r>
              <a:rPr lang="sk-SK" sz="1800" b="0" i="0" u="none" strike="noStrike" baseline="0" dirty="0">
                <a:latin typeface="CIDFont+F9"/>
              </a:rPr>
              <a:t> </a:t>
            </a:r>
            <a:r>
              <a:rPr lang="sk-SK" sz="1800" b="0" i="0" u="none" strike="noStrike" baseline="0" dirty="0" err="1">
                <a:latin typeface="CIDFont+F9"/>
              </a:rPr>
              <a:t>Analyst</a:t>
            </a:r>
            <a:r>
              <a:rPr lang="sk-SK" sz="1800" b="0" i="0" u="none" strike="noStrike" baseline="0" dirty="0">
                <a:latin typeface="CIDFont+F9"/>
              </a:rPr>
              <a:t> </a:t>
            </a:r>
            <a:r>
              <a:rPr lang="sk-SK" sz="1800" dirty="0">
                <a:latin typeface="CIDFont+F10"/>
              </a:rPr>
              <a:t>–</a:t>
            </a:r>
            <a:r>
              <a:rPr lang="sk-SK" sz="1800" b="0" i="0" u="none" strike="noStrike" baseline="0" dirty="0">
                <a:latin typeface="CIDFont+F10"/>
              </a:rPr>
              <a:t> (</a:t>
            </a:r>
            <a:r>
              <a:rPr lang="sk-SK" sz="1800" b="0" i="0" u="none" strike="noStrike" baseline="0" dirty="0" err="1">
                <a:latin typeface="CIDFont+F9"/>
              </a:rPr>
              <a:t>Hydrology</a:t>
            </a:r>
            <a:r>
              <a:rPr lang="sk-SK" sz="1800" b="0" i="0" u="none" strike="noStrike" baseline="0" dirty="0">
                <a:latin typeface="CIDFont+F9"/>
              </a:rPr>
              <a:t>) </a:t>
            </a:r>
            <a:r>
              <a:rPr lang="sk-SK" sz="1800" dirty="0">
                <a:latin typeface="CIDFont+F10"/>
              </a:rPr>
              <a:t>-</a:t>
            </a:r>
            <a:r>
              <a:rPr lang="sk-SK" sz="1800" b="0" i="0" u="none" strike="noStrike" baseline="0" dirty="0">
                <a:latin typeface="CIDFont+F10"/>
              </a:rPr>
              <a:t> </a:t>
            </a:r>
            <a:r>
              <a:rPr lang="sk-SK" sz="1800" b="0" i="0" u="none" strike="noStrike" baseline="0" dirty="0" err="1">
                <a:latin typeface="CIDFont+F9"/>
              </a:rPr>
              <a:t>Watershead</a:t>
            </a:r>
            <a:endParaRPr lang="sk-SK" sz="1800" b="0" i="0" u="none" strike="noStrike" baseline="0" dirty="0">
              <a:latin typeface="CIDFont+F2"/>
            </a:endParaRP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9138E816-9334-AAFB-1A70-9D70CF883B96}"/>
              </a:ext>
            </a:extLst>
          </p:cNvPr>
          <p:cNvSpPr txBox="1">
            <a:spLocks/>
          </p:cNvSpPr>
          <p:nvPr/>
        </p:nvSpPr>
        <p:spPr>
          <a:xfrm>
            <a:off x="881325" y="744506"/>
            <a:ext cx="7600950" cy="838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700" b="1" cap="small" dirty="0">
                <a:latin typeface="Gill Sans MT" panose="020B0502020104020203" pitchFamily="34" charset="-18"/>
              </a:rPr>
              <a:t>Postup – nástroje v </a:t>
            </a:r>
            <a:r>
              <a:rPr lang="cs-CZ" sz="3700" b="1" cap="small" dirty="0" err="1">
                <a:latin typeface="Gill Sans MT" panose="020B0502020104020203" pitchFamily="34" charset="-18"/>
              </a:rPr>
              <a:t>ArcMap</a:t>
            </a:r>
            <a:endParaRPr lang="cs-CZ" sz="1600" b="1" dirty="0"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698231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E64118-8F04-5F18-5D4F-94B95822802A}"/>
              </a:ext>
            </a:extLst>
          </p:cNvPr>
          <p:cNvSpPr txBox="1">
            <a:spLocks/>
          </p:cNvSpPr>
          <p:nvPr/>
        </p:nvSpPr>
        <p:spPr>
          <a:xfrm>
            <a:off x="881325" y="744506"/>
            <a:ext cx="7600950" cy="838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700" b="1" cap="small" dirty="0">
                <a:latin typeface="Gill Sans MT" panose="020B0502020104020203" pitchFamily="34" charset="-18"/>
              </a:rPr>
              <a:t>Výstupy </a:t>
            </a:r>
            <a:r>
              <a:rPr lang="cs-CZ" sz="1600" b="1" cap="small" dirty="0">
                <a:latin typeface="Gill Sans MT" panose="020B0502020104020203" pitchFamily="34" charset="-18"/>
              </a:rPr>
              <a:t>cvičení. 2</a:t>
            </a:r>
            <a:endParaRPr lang="cs-CZ" sz="1600" b="1" dirty="0">
              <a:latin typeface="Gill Sans MT" panose="020B0502020104020203" pitchFamily="34" charset="-18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7EA974D-0EBC-3861-0B5C-39373505B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627" y="1937890"/>
            <a:ext cx="5183736" cy="387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72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F2DBB-1F05-4EA2-9369-6282264A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7"/>
            <a:ext cx="7600950" cy="838522"/>
          </a:xfrm>
        </p:spPr>
        <p:txBody>
          <a:bodyPr>
            <a:normAutofit/>
          </a:bodyPr>
          <a:lstStyle/>
          <a:p>
            <a:r>
              <a:rPr lang="sk-SK" sz="3600" cap="small" dirty="0">
                <a:latin typeface="Gill Sans MT" panose="020B0502020104020203" pitchFamily="34" charset="-18"/>
              </a:rPr>
              <a:t>povodí</a:t>
            </a:r>
            <a:endParaRPr lang="sk-SK" sz="3600" dirty="0">
              <a:latin typeface="Gill Sans MT" panose="020B0502020104020203" pitchFamily="34" charset="-18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57062C6F-C461-F058-356F-A07A12675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769" y="2042808"/>
            <a:ext cx="7199553" cy="408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32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F2DBB-1F05-4EA2-9369-6282264A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7" y="649188"/>
            <a:ext cx="7600950" cy="838522"/>
          </a:xfrm>
        </p:spPr>
        <p:txBody>
          <a:bodyPr>
            <a:normAutofit/>
          </a:bodyPr>
          <a:lstStyle/>
          <a:p>
            <a:r>
              <a:rPr lang="sk-SK" sz="4400" b="0" i="0" u="none" strike="noStrike" baseline="0" dirty="0">
                <a:latin typeface="CIDFont+F3"/>
              </a:rPr>
              <a:t>M</a:t>
            </a:r>
            <a:r>
              <a:rPr lang="sk-SK" sz="3600" b="0" i="0" u="none" strike="noStrike" baseline="0" dirty="0">
                <a:latin typeface="CIDFont+F3"/>
              </a:rPr>
              <a:t>ORFOMETRE HYDROGRAFICKÉ SÍTĚ</a:t>
            </a:r>
            <a:endParaRPr lang="cs-CZ" sz="4000" dirty="0">
              <a:latin typeface="Gill Sans MT" panose="020B0502020104020203" pitchFamily="34" charset="-18"/>
            </a:endParaRP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1EAAB8D6-C635-4011-A269-5DCAC75711D9}"/>
              </a:ext>
            </a:extLst>
          </p:cNvPr>
          <p:cNvSpPr txBox="1">
            <a:spLocks/>
          </p:cNvSpPr>
          <p:nvPr/>
        </p:nvSpPr>
        <p:spPr>
          <a:xfrm>
            <a:off x="914398" y="1427584"/>
            <a:ext cx="7763071" cy="491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1800" dirty="0">
              <a:latin typeface="Gill Sans MT" panose="020B0502020104020203" pitchFamily="34" charset="-18"/>
            </a:endParaRPr>
          </a:p>
          <a:p>
            <a:endParaRPr lang="sk-SK" sz="1800" dirty="0">
              <a:latin typeface="Gill Sans MT" panose="020B0502020104020203" pitchFamily="34" charset="-18"/>
            </a:endParaRPr>
          </a:p>
          <a:p>
            <a:endParaRPr lang="sk-SK" sz="2000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BBE7D215-44B2-4C0C-A5BB-6AC6E068E6E2}"/>
              </a:ext>
            </a:extLst>
          </p:cNvPr>
          <p:cNvSpPr txBox="1">
            <a:spLocks/>
          </p:cNvSpPr>
          <p:nvPr/>
        </p:nvSpPr>
        <p:spPr>
          <a:xfrm>
            <a:off x="914397" y="2259697"/>
            <a:ext cx="7763071" cy="303215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sk-SK" sz="1800" b="1" i="0" u="none" strike="noStrike" baseline="0" dirty="0">
                <a:latin typeface="CIDFont+F5"/>
              </a:rPr>
              <a:t>Povodí</a:t>
            </a:r>
          </a:p>
          <a:p>
            <a:pPr algn="l"/>
            <a:r>
              <a:rPr lang="sk-SK" sz="1800" b="0" i="0" u="none" strike="noStrike" baseline="0" dirty="0">
                <a:latin typeface="CIDFont+F4"/>
              </a:rPr>
              <a:t> </a:t>
            </a:r>
            <a:r>
              <a:rPr lang="sk-SK" sz="1800" b="0" i="0" u="none" strike="noStrike" baseline="0" dirty="0" err="1">
                <a:latin typeface="CIDFont+F2"/>
              </a:rPr>
              <a:t>řád</a:t>
            </a:r>
            <a:r>
              <a:rPr lang="sk-SK" sz="1800" b="0" i="0" u="none" strike="noStrike" baseline="0" dirty="0">
                <a:latin typeface="CIDFont+F2"/>
              </a:rPr>
              <a:t> toku / hydrologické </a:t>
            </a:r>
            <a:r>
              <a:rPr lang="sk-SK" sz="1800" b="0" i="0" u="none" strike="noStrike" baseline="0" dirty="0" err="1">
                <a:latin typeface="CIDFont+F2"/>
              </a:rPr>
              <a:t>pořadí</a:t>
            </a:r>
            <a:endParaRPr lang="sk-SK" sz="1800" b="0" i="0" u="none" strike="noStrike" baseline="0" dirty="0">
              <a:latin typeface="CIDFont+F2"/>
            </a:endParaRPr>
          </a:p>
          <a:p>
            <a:pPr algn="l"/>
            <a:r>
              <a:rPr lang="sk-SK" sz="1800" b="0" i="0" u="none" strike="noStrike" baseline="0" dirty="0">
                <a:latin typeface="CIDFont+F4"/>
              </a:rPr>
              <a:t> </a:t>
            </a:r>
            <a:r>
              <a:rPr lang="sk-SK" sz="1800" b="0" i="0" u="none" strike="noStrike" baseline="0" dirty="0">
                <a:latin typeface="CIDFont+F2"/>
              </a:rPr>
              <a:t>plocha (</a:t>
            </a:r>
            <a:r>
              <a:rPr lang="sk-SK" sz="1800" b="0" i="0" u="none" strike="noStrike" baseline="0" dirty="0">
                <a:latin typeface="CIDFont+F1"/>
              </a:rPr>
              <a:t>F</a:t>
            </a:r>
            <a:r>
              <a:rPr lang="sk-SK" sz="1800" b="0" i="0" u="none" strike="noStrike" baseline="0" dirty="0">
                <a:latin typeface="CIDFont+F2"/>
              </a:rPr>
              <a:t>)</a:t>
            </a:r>
          </a:p>
          <a:p>
            <a:pPr algn="l"/>
            <a:r>
              <a:rPr lang="sk-SK" sz="1800" b="0" i="0" u="none" strike="noStrike" baseline="0" dirty="0">
                <a:latin typeface="CIDFont+F4"/>
              </a:rPr>
              <a:t> </a:t>
            </a:r>
            <a:r>
              <a:rPr lang="sk-SK" sz="1800" b="0" i="0" u="none" strike="noStrike" baseline="0" dirty="0">
                <a:latin typeface="CIDFont+F2"/>
              </a:rPr>
              <a:t>hustota </a:t>
            </a:r>
            <a:r>
              <a:rPr lang="sk-SK" sz="1800" b="0" i="0" u="none" strike="noStrike" baseline="0" dirty="0" err="1">
                <a:latin typeface="CIDFont+F2"/>
              </a:rPr>
              <a:t>říční</a:t>
            </a:r>
            <a:r>
              <a:rPr lang="sk-SK" sz="1800" b="0" i="0" u="none" strike="noStrike" baseline="0" dirty="0">
                <a:latin typeface="CIDFont+F2"/>
              </a:rPr>
              <a:t> </a:t>
            </a:r>
            <a:r>
              <a:rPr lang="sk-SK" sz="1800" b="0" i="0" u="none" strike="noStrike" baseline="0" dirty="0" err="1">
                <a:latin typeface="CIDFont+F2"/>
              </a:rPr>
              <a:t>sítě</a:t>
            </a:r>
            <a:r>
              <a:rPr lang="sk-SK" sz="1800" b="0" i="0" u="none" strike="noStrike" baseline="0" dirty="0">
                <a:latin typeface="CIDFont+F2"/>
              </a:rPr>
              <a:t> (</a:t>
            </a:r>
            <a:r>
              <a:rPr lang="sk-SK" sz="1800" b="0" i="0" u="none" strike="noStrike" baseline="0" dirty="0">
                <a:latin typeface="CIDFont+F1"/>
              </a:rPr>
              <a:t>r</a:t>
            </a:r>
            <a:r>
              <a:rPr lang="sk-SK" sz="1800" b="0" i="0" u="none" strike="noStrike" baseline="0" dirty="0">
                <a:latin typeface="CIDFont+F2"/>
              </a:rPr>
              <a:t>)</a:t>
            </a:r>
          </a:p>
          <a:p>
            <a:pPr algn="l"/>
            <a:r>
              <a:rPr lang="sk-SK" sz="1800" b="0" i="0" u="none" strike="noStrike" baseline="0" dirty="0">
                <a:latin typeface="CIDFont+F4"/>
              </a:rPr>
              <a:t> </a:t>
            </a:r>
            <a:r>
              <a:rPr lang="sk-SK" sz="1800" b="0" i="0" u="none" strike="noStrike" baseline="0" dirty="0" err="1">
                <a:latin typeface="CIDFont+F2"/>
              </a:rPr>
              <a:t>průměrný</a:t>
            </a:r>
            <a:r>
              <a:rPr lang="sk-SK" sz="1800" b="0" i="0" u="none" strike="noStrike" baseline="0" dirty="0">
                <a:latin typeface="CIDFont+F2"/>
              </a:rPr>
              <a:t> sklon (</a:t>
            </a:r>
            <a:r>
              <a:rPr lang="sk-SK" sz="1800" b="0" i="0" u="none" strike="noStrike" baseline="0" dirty="0" err="1">
                <a:latin typeface="CIDFont+F1"/>
              </a:rPr>
              <a:t>i</a:t>
            </a:r>
            <a:r>
              <a:rPr lang="sk-SK" sz="1200" b="0" i="0" u="none" strike="noStrike" baseline="0" dirty="0" err="1">
                <a:latin typeface="CIDFont+F1"/>
              </a:rPr>
              <a:t>F</a:t>
            </a:r>
            <a:r>
              <a:rPr lang="sk-SK" sz="1800" b="0" i="0" u="none" strike="noStrike" baseline="0" dirty="0">
                <a:latin typeface="CIDFont+F2"/>
              </a:rPr>
              <a:t>)</a:t>
            </a:r>
          </a:p>
          <a:p>
            <a:pPr algn="l"/>
            <a:r>
              <a:rPr lang="sk-SK" sz="1800" b="0" i="0" u="none" strike="noStrike" baseline="0" dirty="0">
                <a:latin typeface="CIDFont+F4"/>
              </a:rPr>
              <a:t> </a:t>
            </a:r>
            <a:r>
              <a:rPr lang="sk-SK" sz="1800" b="0" i="0" u="none" strike="noStrike" baseline="0" dirty="0" err="1">
                <a:latin typeface="CIDFont+F2"/>
              </a:rPr>
              <a:t>průměrná</a:t>
            </a:r>
            <a:r>
              <a:rPr lang="sk-SK" sz="1800" b="0" i="0" u="none" strike="noStrike" baseline="0" dirty="0">
                <a:latin typeface="CIDFont+F2"/>
              </a:rPr>
              <a:t> </a:t>
            </a:r>
            <a:r>
              <a:rPr lang="sk-SK" sz="1800" b="0" i="0" u="none" strike="noStrike" baseline="0" dirty="0" err="1">
                <a:latin typeface="CIDFont+F2"/>
              </a:rPr>
              <a:t>nadmořská</a:t>
            </a:r>
            <a:r>
              <a:rPr lang="sk-SK" sz="1800" b="0" i="0" u="none" strike="noStrike" baseline="0" dirty="0">
                <a:latin typeface="CIDFont+F2"/>
              </a:rPr>
              <a:t> výška (</a:t>
            </a:r>
            <a:r>
              <a:rPr lang="sk-SK" sz="1800" b="0" i="0" u="none" strike="noStrike" baseline="0" dirty="0">
                <a:latin typeface="CIDFont+F1"/>
              </a:rPr>
              <a:t>H</a:t>
            </a:r>
            <a:r>
              <a:rPr lang="sk-SK" sz="1800" b="0" i="0" u="none" strike="noStrike" baseline="0" dirty="0">
                <a:latin typeface="CIDFont+F2"/>
              </a:rPr>
              <a:t>)</a:t>
            </a:r>
          </a:p>
          <a:p>
            <a:pPr algn="l"/>
            <a:r>
              <a:rPr lang="sk-SK" sz="1800" b="0" i="0" u="none" strike="noStrike" baseline="0" dirty="0">
                <a:latin typeface="CIDFont+F4"/>
              </a:rPr>
              <a:t> </a:t>
            </a:r>
            <a:r>
              <a:rPr lang="sk-SK" sz="1800" b="0" i="0" u="none" strike="noStrike" baseline="0" dirty="0" err="1">
                <a:latin typeface="CIDFont+F2"/>
              </a:rPr>
              <a:t>lesnatost</a:t>
            </a:r>
            <a:r>
              <a:rPr lang="sk-SK" sz="1800" b="0" i="0" u="none" strike="noStrike" baseline="0" dirty="0">
                <a:latin typeface="CIDFont+F2"/>
              </a:rPr>
              <a:t> povodí (</a:t>
            </a:r>
            <a:r>
              <a:rPr lang="el-GR" sz="1800" b="0" i="0" u="none" strike="noStrike" baseline="0" dirty="0">
                <a:latin typeface="CIDFont+F1"/>
              </a:rPr>
              <a:t>δ</a:t>
            </a:r>
            <a:r>
              <a:rPr lang="el-GR" sz="1800" b="0" i="0" u="none" strike="noStrike" baseline="0" dirty="0">
                <a:latin typeface="CIDFont+F2"/>
              </a:rPr>
              <a:t>)</a:t>
            </a:r>
          </a:p>
          <a:p>
            <a:pPr algn="l"/>
            <a:r>
              <a:rPr lang="sk-SK" sz="1800" b="0" i="0" u="none" strike="noStrike" baseline="0" dirty="0">
                <a:latin typeface="CIDFont+F4"/>
              </a:rPr>
              <a:t> </a:t>
            </a:r>
            <a:r>
              <a:rPr lang="sk-SK" sz="1800" b="0" i="0" u="none" strike="noStrike" baseline="0" dirty="0">
                <a:latin typeface="CIDFont+F2"/>
              </a:rPr>
              <a:t>charakteristika tvaru povodí (</a:t>
            </a:r>
            <a:r>
              <a:rPr lang="el-GR" sz="1800" b="0" i="0" u="none" strike="noStrike" baseline="0" dirty="0">
                <a:latin typeface="CIDFont+F1"/>
              </a:rPr>
              <a:t>α</a:t>
            </a:r>
            <a:r>
              <a:rPr lang="el-GR" sz="1800" b="0" i="0" u="none" strike="noStrike" baseline="0" dirty="0">
                <a:latin typeface="CIDFont+F2"/>
              </a:rPr>
              <a:t>)</a:t>
            </a:r>
          </a:p>
          <a:p>
            <a:pPr marL="0" indent="0" algn="l">
              <a:buNone/>
            </a:pPr>
            <a:r>
              <a:rPr lang="sk-SK" sz="1800" b="1" i="0" u="none" strike="noStrike" baseline="0" dirty="0">
                <a:latin typeface="CIDFont+F5"/>
              </a:rPr>
              <a:t>Vodní tok</a:t>
            </a:r>
          </a:p>
          <a:p>
            <a:pPr algn="l"/>
            <a:r>
              <a:rPr lang="sk-SK" sz="1800" b="0" i="0" u="none" strike="noStrike" baseline="0" dirty="0">
                <a:latin typeface="CIDFont+F4"/>
              </a:rPr>
              <a:t> </a:t>
            </a:r>
            <a:r>
              <a:rPr lang="sk-SK" sz="1800" b="0" i="0" u="none" strike="noStrike" baseline="0" dirty="0" err="1">
                <a:latin typeface="CIDFont+F2"/>
              </a:rPr>
              <a:t>délka</a:t>
            </a:r>
            <a:r>
              <a:rPr lang="sk-SK" sz="1800" b="0" i="0" u="none" strike="noStrike" baseline="0" dirty="0">
                <a:latin typeface="CIDFont+F2"/>
              </a:rPr>
              <a:t> toku (</a:t>
            </a:r>
            <a:r>
              <a:rPr lang="sk-SK" sz="1800" b="0" i="0" u="none" strike="noStrike" baseline="0" dirty="0">
                <a:latin typeface="CIDFont+F1"/>
              </a:rPr>
              <a:t>L</a:t>
            </a:r>
            <a:r>
              <a:rPr lang="sk-SK" sz="1800" b="0" i="0" u="none" strike="noStrike" baseline="0" dirty="0">
                <a:latin typeface="CIDFont+F2"/>
              </a:rPr>
              <a:t>)</a:t>
            </a:r>
          </a:p>
          <a:p>
            <a:pPr algn="l"/>
            <a:r>
              <a:rPr lang="sk-SK" sz="1800" b="0" i="0" u="none" strike="noStrike" baseline="0" dirty="0">
                <a:latin typeface="CIDFont+F4"/>
              </a:rPr>
              <a:t> </a:t>
            </a:r>
            <a:r>
              <a:rPr lang="sk-SK" sz="1800" b="0" i="0" u="none" strike="noStrike" baseline="0" dirty="0">
                <a:latin typeface="CIDFont+F2"/>
              </a:rPr>
              <a:t>sklon toku (</a:t>
            </a:r>
            <a:r>
              <a:rPr lang="sk-SK" sz="1800" b="0" i="0" u="none" strike="noStrike" baseline="0" dirty="0" err="1">
                <a:latin typeface="CIDFont+F1"/>
              </a:rPr>
              <a:t>i</a:t>
            </a:r>
            <a:r>
              <a:rPr lang="sk-SK" sz="1200" b="0" i="0" u="none" strike="noStrike" baseline="0" dirty="0" err="1">
                <a:latin typeface="CIDFont+F1"/>
              </a:rPr>
              <a:t>T</a:t>
            </a:r>
            <a:r>
              <a:rPr lang="sk-SK" sz="1800" b="0" i="0" u="none" strike="noStrike" baseline="0" dirty="0">
                <a:latin typeface="CIDFont+F2"/>
              </a:rPr>
              <a:t>)</a:t>
            </a:r>
          </a:p>
          <a:p>
            <a:pPr algn="l"/>
            <a:r>
              <a:rPr lang="sk-SK" sz="1800" b="0" i="0" u="none" strike="noStrike" baseline="0" dirty="0">
                <a:latin typeface="CIDFont+F4"/>
              </a:rPr>
              <a:t> </a:t>
            </a:r>
            <a:r>
              <a:rPr lang="sk-SK" sz="1800" b="0" i="0" u="none" strike="noStrike" baseline="0" dirty="0">
                <a:latin typeface="CIDFont+F2"/>
              </a:rPr>
              <a:t>spád toku (H</a:t>
            </a:r>
            <a:r>
              <a:rPr lang="sk-SK" sz="1200" b="0" i="0" u="none" strike="noStrike" baseline="0" dirty="0">
                <a:latin typeface="CIDFont+F2"/>
              </a:rPr>
              <a:t>1</a:t>
            </a:r>
            <a:r>
              <a:rPr lang="sk-SK" sz="1800" b="0" i="0" u="none" strike="noStrike" baseline="0" dirty="0">
                <a:latin typeface="CIDFont+F2"/>
              </a:rPr>
              <a:t>-H</a:t>
            </a:r>
            <a:r>
              <a:rPr lang="sk-SK" sz="1200" b="0" i="0" u="none" strike="noStrike" baseline="0" dirty="0">
                <a:latin typeface="CIDFont+F2"/>
              </a:rPr>
              <a:t>2</a:t>
            </a:r>
            <a:r>
              <a:rPr lang="sk-SK" sz="1800" b="0" i="0" u="none" strike="noStrike" baseline="0" dirty="0">
                <a:latin typeface="CIDFont+F2"/>
              </a:rPr>
              <a:t>)</a:t>
            </a:r>
            <a:endParaRPr lang="cs-CZ" sz="1800" b="1" dirty="0">
              <a:latin typeface="Garamond" panose="02020404030301010803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638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F2DBB-1F05-4EA2-9369-6282264A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7"/>
            <a:ext cx="7600950" cy="838522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Gill Sans MT" panose="020B0502020104020203" pitchFamily="34" charset="-18"/>
              </a:rPr>
              <a:t>Řád toku dle: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1EAAB8D6-C635-4011-A269-5DCAC75711D9}"/>
              </a:ext>
            </a:extLst>
          </p:cNvPr>
          <p:cNvSpPr txBox="1">
            <a:spLocks/>
          </p:cNvSpPr>
          <p:nvPr/>
        </p:nvSpPr>
        <p:spPr>
          <a:xfrm>
            <a:off x="914398" y="1427584"/>
            <a:ext cx="7763071" cy="491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1800" dirty="0">
              <a:latin typeface="Gill Sans MT" panose="020B0502020104020203" pitchFamily="34" charset="-18"/>
            </a:endParaRPr>
          </a:p>
          <a:p>
            <a:endParaRPr lang="sk-SK" sz="1800" dirty="0">
              <a:latin typeface="Gill Sans MT" panose="020B0502020104020203" pitchFamily="34" charset="-18"/>
            </a:endParaRPr>
          </a:p>
          <a:p>
            <a:endParaRPr lang="sk-SK" sz="2000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FAC900EF-DCE9-4A6E-1FCC-FA7FD1995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878" y="1906902"/>
            <a:ext cx="7305472" cy="395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47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F2DBB-1F05-4EA2-9369-6282264A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7"/>
            <a:ext cx="7600950" cy="838522"/>
          </a:xfrm>
        </p:spPr>
        <p:txBody>
          <a:bodyPr>
            <a:normAutofit/>
          </a:bodyPr>
          <a:lstStyle/>
          <a:p>
            <a:r>
              <a:rPr lang="cs-CZ" sz="3600" cap="small" dirty="0">
                <a:latin typeface="Gill Sans MT" panose="020B0502020104020203" pitchFamily="34" charset="-18"/>
              </a:rPr>
              <a:t>Plocha povodí</a:t>
            </a:r>
            <a:endParaRPr lang="cs-CZ" sz="4000" dirty="0">
              <a:latin typeface="Gill Sans MT" panose="020B0502020104020203" pitchFamily="34" charset="-18"/>
            </a:endParaRP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1EAAB8D6-C635-4011-A269-5DCAC75711D9}"/>
              </a:ext>
            </a:extLst>
          </p:cNvPr>
          <p:cNvSpPr txBox="1">
            <a:spLocks/>
          </p:cNvSpPr>
          <p:nvPr/>
        </p:nvSpPr>
        <p:spPr>
          <a:xfrm>
            <a:off x="914398" y="1427584"/>
            <a:ext cx="7763071" cy="491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1800" dirty="0">
              <a:latin typeface="Gill Sans MT" panose="020B0502020104020203" pitchFamily="34" charset="-18"/>
            </a:endParaRPr>
          </a:p>
          <a:p>
            <a:endParaRPr lang="sk-SK" sz="1800" dirty="0">
              <a:latin typeface="Gill Sans MT" panose="020B0502020104020203" pitchFamily="34" charset="-18"/>
            </a:endParaRPr>
          </a:p>
          <a:p>
            <a:endParaRPr lang="sk-SK" sz="2000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3D9F185D-DC5B-62D4-9737-E5BF259FA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420" y="2383493"/>
            <a:ext cx="6880909" cy="379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26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AC5467-1938-5C59-8ED8-7286F81A4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697077"/>
            <a:ext cx="7543800" cy="748455"/>
          </a:xfrm>
        </p:spPr>
        <p:txBody>
          <a:bodyPr>
            <a:normAutofit/>
          </a:bodyPr>
          <a:lstStyle/>
          <a:p>
            <a:r>
              <a:rPr lang="sk-SK" sz="4200" b="0" i="0" u="none" strike="noStrike" baseline="0" dirty="0">
                <a:latin typeface="CIDFont+F3"/>
              </a:rPr>
              <a:t>DÉLKA TOKU / HUSTOTA ŘÍČNÍ SÍTĚ</a:t>
            </a:r>
            <a:endParaRPr lang="sk-SK" sz="42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91546C5-9337-7E54-9984-0FC48D6E9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err="1"/>
              <a:t>Délka</a:t>
            </a:r>
            <a:r>
              <a:rPr lang="sk-SK" b="1" dirty="0"/>
              <a:t> toku (l)</a:t>
            </a:r>
          </a:p>
          <a:p>
            <a:r>
              <a:rPr lang="sk-SK" dirty="0" err="1"/>
              <a:t>Zkracování</a:t>
            </a:r>
            <a:r>
              <a:rPr lang="sk-SK" dirty="0"/>
              <a:t> / </a:t>
            </a:r>
            <a:r>
              <a:rPr lang="sk-SK" dirty="0" err="1"/>
              <a:t>prodlužování</a:t>
            </a:r>
            <a:endParaRPr lang="sk-SK" dirty="0"/>
          </a:p>
          <a:p>
            <a:r>
              <a:rPr lang="sk-SK" dirty="0" err="1"/>
              <a:t>Říční</a:t>
            </a:r>
            <a:r>
              <a:rPr lang="sk-SK" dirty="0"/>
              <a:t> </a:t>
            </a:r>
            <a:r>
              <a:rPr lang="sk-SK" dirty="0" err="1"/>
              <a:t>pirátství</a:t>
            </a:r>
            <a:endParaRPr lang="sk-SK" dirty="0"/>
          </a:p>
          <a:p>
            <a:endParaRPr lang="sk-SK" dirty="0"/>
          </a:p>
          <a:p>
            <a:r>
              <a:rPr lang="sk-SK" b="1" dirty="0"/>
              <a:t>Hustota </a:t>
            </a:r>
            <a:r>
              <a:rPr lang="sk-SK" b="1" dirty="0" err="1"/>
              <a:t>říční</a:t>
            </a:r>
            <a:r>
              <a:rPr lang="sk-SK" b="1" dirty="0"/>
              <a:t> </a:t>
            </a:r>
            <a:r>
              <a:rPr lang="sk-SK" b="1" dirty="0" err="1"/>
              <a:t>sítě</a:t>
            </a:r>
            <a:r>
              <a:rPr lang="sk-SK" b="1" dirty="0"/>
              <a:t> (r)</a:t>
            </a:r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B486A92-ED5D-E85F-1F19-79F850037B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34" t="59995" r="36075" b="16073"/>
          <a:stretch/>
        </p:blipFill>
        <p:spPr>
          <a:xfrm>
            <a:off x="894944" y="4125395"/>
            <a:ext cx="2237363" cy="74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45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4315B9-8232-FE35-E8C2-15A4A2081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538515"/>
            <a:ext cx="7543800" cy="900782"/>
          </a:xfrm>
        </p:spPr>
        <p:txBody>
          <a:bodyPr>
            <a:normAutofit fontScale="90000"/>
          </a:bodyPr>
          <a:lstStyle/>
          <a:p>
            <a:r>
              <a:rPr lang="sk-SK" sz="6000" b="0" i="0" u="none" strike="noStrike" baseline="0" dirty="0">
                <a:latin typeface="CIDFont+F3"/>
              </a:rPr>
              <a:t>S</a:t>
            </a:r>
            <a:r>
              <a:rPr lang="sk-SK" sz="4800" b="0" i="0" u="none" strike="noStrike" baseline="0" dirty="0">
                <a:latin typeface="CIDFont+F3"/>
              </a:rPr>
              <a:t>KLON POVODÍ </a:t>
            </a:r>
            <a:r>
              <a:rPr lang="sk-SK" sz="6000" b="0" i="0" u="none" strike="noStrike" baseline="0" dirty="0">
                <a:latin typeface="CIDFont+F3"/>
              </a:rPr>
              <a:t>/ </a:t>
            </a:r>
            <a:r>
              <a:rPr lang="sk-SK" sz="4800" b="0" i="0" u="none" strike="noStrike" baseline="0" dirty="0">
                <a:latin typeface="CIDFont+F3"/>
              </a:rPr>
              <a:t>SKLON TOKU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BBBD18-F14E-6342-AAB4-F032A5890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Sklon povodí (</a:t>
            </a:r>
            <a:r>
              <a:rPr lang="sk-SK" b="1" dirty="0" err="1"/>
              <a:t>i</a:t>
            </a:r>
            <a:r>
              <a:rPr lang="sk-SK" b="1" baseline="-25000" dirty="0" err="1"/>
              <a:t>F</a:t>
            </a:r>
            <a:r>
              <a:rPr lang="sk-SK" b="1" dirty="0"/>
              <a:t>)</a:t>
            </a:r>
          </a:p>
          <a:p>
            <a:endParaRPr lang="sk-SK" dirty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  <a:p>
            <a:r>
              <a:rPr lang="sk-SK" b="1" dirty="0" err="1"/>
              <a:t>Průměrný</a:t>
            </a:r>
            <a:r>
              <a:rPr lang="sk-SK" b="1" dirty="0"/>
              <a:t> sklon toku (</a:t>
            </a:r>
            <a:r>
              <a:rPr lang="sk-SK" b="1" dirty="0" err="1"/>
              <a:t>i</a:t>
            </a:r>
            <a:r>
              <a:rPr lang="sk-SK" b="1" baseline="-25000" dirty="0" err="1"/>
              <a:t>T</a:t>
            </a:r>
            <a:r>
              <a:rPr lang="sk-SK" b="1" dirty="0"/>
              <a:t>)</a:t>
            </a:r>
          </a:p>
          <a:p>
            <a:endParaRPr lang="sk-SK" dirty="0"/>
          </a:p>
          <a:p>
            <a:endParaRPr lang="sk-SK" dirty="0"/>
          </a:p>
          <a:p>
            <a:r>
              <a:rPr lang="sk-SK" b="1" dirty="0"/>
              <a:t>Spád toku 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9FE93BF-0940-0EEC-6DEB-FD2443AD7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017" y="1992161"/>
            <a:ext cx="2818488" cy="1134796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D30771C2-BACF-A0B9-331F-1E38B52DE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801" y="3653376"/>
            <a:ext cx="2364901" cy="1261280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1D288362-04FC-DABA-E838-EC5C61C58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556" y="5325286"/>
            <a:ext cx="963849" cy="47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71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7D6F69-8B0D-3546-02C3-5405BA618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562834"/>
            <a:ext cx="7543800" cy="852144"/>
          </a:xfrm>
        </p:spPr>
        <p:txBody>
          <a:bodyPr>
            <a:normAutofit/>
          </a:bodyPr>
          <a:lstStyle/>
          <a:p>
            <a:r>
              <a:rPr lang="sk-SK" sz="4000" b="0" i="0" u="none" strike="noStrike" baseline="0" dirty="0">
                <a:latin typeface="CIDFont+F3"/>
              </a:rPr>
              <a:t>CHARAKTERISTIKA TVARU POVODÍ</a:t>
            </a:r>
            <a:endParaRPr lang="sk-SK" sz="40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8796713-DBC1-6355-10F3-BBDF7E4C9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err="1"/>
              <a:t>Součinitel</a:t>
            </a:r>
            <a:r>
              <a:rPr lang="sk-SK" b="1" dirty="0"/>
              <a:t> tvaru povodí (</a:t>
            </a:r>
            <a:r>
              <a:rPr lang="el-GR" b="1" dirty="0"/>
              <a:t>α</a:t>
            </a:r>
            <a:r>
              <a:rPr lang="sk-SK" b="1" dirty="0"/>
              <a:t>)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85969B8-A0E1-6EAF-A5C1-6A38C1833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745" y="1845734"/>
            <a:ext cx="2643897" cy="1459379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93914410-3D8E-2131-4EAA-1A0DDE45C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842" y="3735869"/>
            <a:ext cx="5952315" cy="228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73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F2DBB-1F05-4EA2-9369-6282264A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30497"/>
            <a:ext cx="7600950" cy="838522"/>
          </a:xfrm>
        </p:spPr>
        <p:txBody>
          <a:bodyPr>
            <a:normAutofit fontScale="90000"/>
          </a:bodyPr>
          <a:lstStyle/>
          <a:p>
            <a:r>
              <a:rPr lang="sk-SK" sz="4000" b="1" cap="small" dirty="0">
                <a:latin typeface="Gill Sans MT" panose="020B0502020104020203" pitchFamily="34" charset="-18"/>
              </a:rPr>
              <a:t>Charakteristiky povodí</a:t>
            </a:r>
            <a:br>
              <a:rPr lang="sk-SK" sz="3200" b="1" cap="small" dirty="0">
                <a:latin typeface="Gill Sans MT" panose="020B0502020104020203" pitchFamily="34" charset="-18"/>
              </a:rPr>
            </a:br>
            <a:r>
              <a:rPr lang="sk-SK" sz="2000" cap="small" dirty="0" err="1">
                <a:latin typeface="Gill Sans MT" panose="020B0502020104020203" pitchFamily="34" charset="-18"/>
              </a:rPr>
              <a:t>Zadání</a:t>
            </a:r>
            <a:r>
              <a:rPr lang="sk-SK" sz="2000" cap="small" dirty="0">
                <a:latin typeface="Gill Sans MT" panose="020B0502020104020203" pitchFamily="34" charset="-18"/>
              </a:rPr>
              <a:t> cvičení č. 2</a:t>
            </a:r>
            <a:endParaRPr lang="sk-SK" sz="1600" b="1" dirty="0">
              <a:latin typeface="Gill Sans MT" panose="020B0502020104020203" pitchFamily="34" charset="-18"/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BBE7D215-44B2-4C0C-A5BB-6AC6E068E6E2}"/>
              </a:ext>
            </a:extLst>
          </p:cNvPr>
          <p:cNvSpPr txBox="1">
            <a:spLocks/>
          </p:cNvSpPr>
          <p:nvPr/>
        </p:nvSpPr>
        <p:spPr>
          <a:xfrm>
            <a:off x="914400" y="1909437"/>
            <a:ext cx="7915469" cy="5161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cs-CZ" sz="1400" b="1" dirty="0">
                <a:latin typeface="Garamond" panose="02020404030301010803" pitchFamily="18" charset="0"/>
              </a:rPr>
              <a:t>ZADÁNÍ: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1400" dirty="0">
                <a:latin typeface="Garamond" panose="02020404030301010803" pitchFamily="18" charset="0"/>
              </a:rPr>
              <a:t>V rámci ČR si vyberte libovolné povodí z databáze DIBAVOD s plochou nejvíc cca 50 km2. V prostředí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1400" dirty="0" err="1">
                <a:latin typeface="Garamond" panose="02020404030301010803" pitchFamily="18" charset="0"/>
              </a:rPr>
              <a:t>ArcGIS</a:t>
            </a:r>
            <a:r>
              <a:rPr lang="cs-CZ" sz="1400" dirty="0">
                <a:latin typeface="Garamond" panose="02020404030301010803" pitchFamily="18" charset="0"/>
              </a:rPr>
              <a:t> pro vybrané povodí zpracujte základní morfologické a hydrologické charakteristiky.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800" dirty="0">
              <a:latin typeface="Garamond" panose="020204040303010108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400" b="1" dirty="0">
                <a:latin typeface="Garamond" panose="02020404030301010803" pitchFamily="18" charset="0"/>
              </a:rPr>
              <a:t>ZDROJE:</a:t>
            </a:r>
          </a:p>
          <a:p>
            <a:pPr lvl="0" algn="just">
              <a:spcBef>
                <a:spcPts val="0"/>
              </a:spcBef>
            </a:pPr>
            <a:r>
              <a:rPr lang="cs-CZ" sz="1400" dirty="0">
                <a:latin typeface="Garamond" panose="02020404030301010803" pitchFamily="18" charset="0"/>
              </a:rPr>
              <a:t>vrstevnice (studijní materiály)</a:t>
            </a:r>
          </a:p>
          <a:p>
            <a:pPr lvl="0" algn="just">
              <a:spcBef>
                <a:spcPts val="0"/>
              </a:spcBef>
            </a:pPr>
            <a:r>
              <a:rPr lang="cs-CZ" sz="1400" dirty="0">
                <a:latin typeface="Garamond" panose="02020404030301010803" pitchFamily="18" charset="0"/>
              </a:rPr>
              <a:t>vrstva vodních toků (A02) a povodí (A07) z databáze DIBAVOD (DIBAVOD objekty A )</a:t>
            </a:r>
          </a:p>
          <a:p>
            <a:pPr lvl="0" algn="just">
              <a:spcBef>
                <a:spcPts val="0"/>
              </a:spcBef>
            </a:pPr>
            <a:r>
              <a:rPr lang="cs-CZ" sz="1400" dirty="0">
                <a:latin typeface="Garamond" panose="02020404030301010803" pitchFamily="18" charset="0"/>
              </a:rPr>
              <a:t>WMS služby z různých portálů (INSPIRE , ČÚZK , </a:t>
            </a:r>
            <a:r>
              <a:rPr lang="cs-CZ" sz="1400" dirty="0" err="1">
                <a:latin typeface="Garamond" panose="02020404030301010803" pitchFamily="18" charset="0"/>
              </a:rPr>
              <a:t>Gepro</a:t>
            </a:r>
            <a:r>
              <a:rPr lang="cs-CZ" sz="1400" dirty="0">
                <a:latin typeface="Garamond" panose="02020404030301010803" pitchFamily="18" charset="0"/>
              </a:rPr>
              <a:t> , ...)</a:t>
            </a:r>
          </a:p>
          <a:p>
            <a:pPr lvl="0" algn="just">
              <a:spcBef>
                <a:spcPts val="0"/>
              </a:spcBef>
            </a:pPr>
            <a:endParaRPr lang="cs-CZ" sz="800" dirty="0">
              <a:latin typeface="Garamond" panose="020204040303010108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400" b="1" dirty="0">
                <a:latin typeface="Garamond" panose="02020404030301010803" pitchFamily="18" charset="0"/>
              </a:rPr>
              <a:t>VÝSTUPY:</a:t>
            </a:r>
          </a:p>
          <a:p>
            <a:pPr algn="just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accent2"/>
                </a:solidFill>
                <a:latin typeface="Garamond" panose="02020404030301010803" pitchFamily="18" charset="0"/>
              </a:rPr>
              <a:t>tabulka základních morfologických charakteristik vybraného povodí</a:t>
            </a:r>
            <a:r>
              <a:rPr lang="cs-CZ" sz="1400" dirty="0">
                <a:latin typeface="Garamond" panose="02020404030301010803" pitchFamily="18" charset="0"/>
              </a:rPr>
              <a:t>:, řád povodí, plocha, délka rozvodnice, součinitel tvaru povodí (+ typ povodí), délka hlavního toku, délka říční sítě, hustota říční sítě, spád hlavního toku, průměrný sklon svahů, průměrná nadmořská výška.</a:t>
            </a:r>
          </a:p>
          <a:p>
            <a:pPr algn="just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accent2"/>
                </a:solidFill>
                <a:latin typeface="Garamond" panose="02020404030301010803" pitchFamily="18" charset="0"/>
              </a:rPr>
              <a:t>přehledová mapa </a:t>
            </a:r>
            <a:r>
              <a:rPr lang="cs-CZ" sz="1400" dirty="0">
                <a:latin typeface="Garamond" panose="02020404030301010803" pitchFamily="18" charset="0"/>
              </a:rPr>
              <a:t>vybraného povodí (např. na podkladu základní mapy 1:10000)</a:t>
            </a:r>
          </a:p>
          <a:p>
            <a:pPr algn="just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accent2"/>
                </a:solidFill>
                <a:latin typeface="Garamond" panose="02020404030301010803" pitchFamily="18" charset="0"/>
              </a:rPr>
              <a:t>topografická mapa </a:t>
            </a:r>
            <a:r>
              <a:rPr lang="cs-CZ" sz="1400" dirty="0">
                <a:latin typeface="Garamond" panose="02020404030301010803" pitchFamily="18" charset="0"/>
              </a:rPr>
              <a:t>(DMT) vybraného povodí (+ všechny kartografické náležitosti)</a:t>
            </a:r>
          </a:p>
          <a:p>
            <a:pPr algn="just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accent2"/>
                </a:solidFill>
                <a:latin typeface="Garamond" panose="02020404030301010803" pitchFamily="18" charset="0"/>
              </a:rPr>
              <a:t>mapa analýzy sklonu svahů </a:t>
            </a:r>
            <a:r>
              <a:rPr lang="cs-CZ" sz="1400" dirty="0">
                <a:latin typeface="Garamond" panose="02020404030301010803" pitchFamily="18" charset="0"/>
              </a:rPr>
              <a:t>(+ legenda)</a:t>
            </a:r>
          </a:p>
          <a:p>
            <a:pPr algn="just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accent2"/>
                </a:solidFill>
                <a:latin typeface="Garamond" panose="02020404030301010803" pitchFamily="18" charset="0"/>
              </a:rPr>
              <a:t>mapa analýzy expozice svahů </a:t>
            </a:r>
            <a:r>
              <a:rPr lang="cs-CZ" sz="1400" dirty="0">
                <a:latin typeface="Garamond" panose="02020404030301010803" pitchFamily="18" charset="0"/>
              </a:rPr>
              <a:t>(+ legenda)</a:t>
            </a:r>
          </a:p>
          <a:p>
            <a:pPr algn="just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accent2"/>
                </a:solidFill>
                <a:latin typeface="Garamond" panose="02020404030301010803" pitchFamily="18" charset="0"/>
              </a:rPr>
              <a:t>mapa analýzy směru odtoku</a:t>
            </a:r>
            <a:r>
              <a:rPr lang="cs-CZ" sz="1400" dirty="0">
                <a:latin typeface="Garamond" panose="02020404030301010803" pitchFamily="18" charset="0"/>
              </a:rPr>
              <a:t> (+ legenda)</a:t>
            </a:r>
          </a:p>
          <a:p>
            <a:pPr algn="just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accent2"/>
                </a:solidFill>
                <a:latin typeface="Garamond" panose="02020404030301010803" pitchFamily="18" charset="0"/>
              </a:rPr>
              <a:t>mapa analýzy vykreslení povodí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A8A5BDA-74B8-40A1-AB21-659964B00887}"/>
              </a:ext>
            </a:extLst>
          </p:cNvPr>
          <p:cNvSpPr txBox="1"/>
          <p:nvPr/>
        </p:nvSpPr>
        <p:spPr>
          <a:xfrm>
            <a:off x="1265461" y="5883647"/>
            <a:ext cx="6720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Garamond" panose="02020404030301010803" pitchFamily="18" charset="0"/>
              </a:rPr>
              <a:t>Cvičení 2 </a:t>
            </a:r>
            <a:r>
              <a:rPr lang="cs-CZ" dirty="0">
                <a:latin typeface="Garamond" panose="02020404030301010803" pitchFamily="18" charset="0"/>
              </a:rPr>
              <a:t>odevzdat do příslušné </a:t>
            </a:r>
            <a:r>
              <a:rPr lang="sk-SK" dirty="0" err="1">
                <a:latin typeface="Garamond" panose="02020404030301010803" pitchFamily="18" charset="0"/>
              </a:rPr>
              <a:t>odevzdávárny</a:t>
            </a:r>
            <a:r>
              <a:rPr lang="sk-SK" dirty="0">
                <a:latin typeface="Garamond" panose="02020404030301010803" pitchFamily="18" charset="0"/>
              </a:rPr>
              <a:t> </a:t>
            </a:r>
            <a:r>
              <a:rPr lang="sk-SK" b="1" dirty="0">
                <a:latin typeface="Garamond" panose="02020404030301010803" pitchFamily="18" charset="0"/>
              </a:rPr>
              <a:t>do 10:00 18.10.2022</a:t>
            </a:r>
            <a:endParaRPr lang="sk-SK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1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ktíva">
  <a:themeElements>
    <a:clrScheme name="Retrospektí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í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9739</TotalTime>
  <Words>462</Words>
  <Application>Microsoft Office PowerPoint</Application>
  <PresentationFormat>Prezentácia na obrazovke (4:3)</PresentationFormat>
  <Paragraphs>89</Paragraphs>
  <Slides>14</Slides>
  <Notes>9</Notes>
  <HiddenSlides>0</HiddenSlides>
  <MMClips>0</MMClips>
  <ScaleCrop>false</ScaleCrop>
  <HeadingPairs>
    <vt:vector size="6" baseType="variant">
      <vt:variant>
        <vt:lpstr>Použité písma</vt:lpstr>
      </vt:variant>
      <vt:variant>
        <vt:i4>14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14</vt:i4>
      </vt:variant>
    </vt:vector>
  </HeadingPairs>
  <TitlesOfParts>
    <vt:vector size="30" baseType="lpstr">
      <vt:lpstr>Arial</vt:lpstr>
      <vt:lpstr>Calibri</vt:lpstr>
      <vt:lpstr>Calibri Light</vt:lpstr>
      <vt:lpstr>CIDFont+F1</vt:lpstr>
      <vt:lpstr>CIDFont+F10</vt:lpstr>
      <vt:lpstr>CIDFont+F2</vt:lpstr>
      <vt:lpstr>CIDFont+F3</vt:lpstr>
      <vt:lpstr>CIDFont+F4</vt:lpstr>
      <vt:lpstr>CIDFont+F5</vt:lpstr>
      <vt:lpstr>CIDFont+F9</vt:lpstr>
      <vt:lpstr>Garamond</vt:lpstr>
      <vt:lpstr>Gill Sans MT</vt:lpstr>
      <vt:lpstr>Muni</vt:lpstr>
      <vt:lpstr>Wingdings</vt:lpstr>
      <vt:lpstr>Motiv Office</vt:lpstr>
      <vt:lpstr>Retrospektíva</vt:lpstr>
      <vt:lpstr>Prezentácia programu PowerPoint</vt:lpstr>
      <vt:lpstr>povodí</vt:lpstr>
      <vt:lpstr>MORFOMETRE HYDROGRAFICKÉ SÍTĚ</vt:lpstr>
      <vt:lpstr>Řád toku dle:</vt:lpstr>
      <vt:lpstr>Plocha povodí</vt:lpstr>
      <vt:lpstr>DÉLKA TOKU / HUSTOTA ŘÍČNÍ SÍTĚ</vt:lpstr>
      <vt:lpstr>SKLON POVODÍ / SKLON TOKU</vt:lpstr>
      <vt:lpstr>CHARAKTERISTIKA TVARU POVODÍ</vt:lpstr>
      <vt:lpstr>Charakteristiky povodí Zadání cvičení č. 2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PřF:Z0026 Fyzická geografie</dc:title>
  <dc:creator>Lukáš Patrnčiak</dc:creator>
  <cp:lastModifiedBy>Simona Koreňová</cp:lastModifiedBy>
  <cp:revision>220</cp:revision>
  <dcterms:created xsi:type="dcterms:W3CDTF">2018-06-25T12:58:03Z</dcterms:created>
  <dcterms:modified xsi:type="dcterms:W3CDTF">2022-10-04T20:41:50Z</dcterms:modified>
</cp:coreProperties>
</file>