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84" r:id="rId4"/>
    <p:sldId id="295" r:id="rId5"/>
    <p:sldId id="265" r:id="rId6"/>
    <p:sldId id="273" r:id="rId7"/>
    <p:sldId id="289" r:id="rId8"/>
    <p:sldId id="290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B"/>
    <a:srgbClr val="8D4949"/>
    <a:srgbClr val="CD9F9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5105" autoAdjust="0"/>
  </p:normalViewPr>
  <p:slideViewPr>
    <p:cSldViewPr snapToGrid="0" showGuides="1">
      <p:cViewPr varScale="1">
        <p:scale>
          <a:sx n="83" d="100"/>
          <a:sy n="83" d="100"/>
        </p:scale>
        <p:origin x="1210" y="7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67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95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33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28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25. 10. 2022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mi.cz/?tab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4000" t="-8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85800" y="1328954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4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</a:t>
            </a: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851170" y="863067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Konsumpční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křivka</a:t>
            </a:r>
            <a:endParaRPr lang="sk-SK" b="1" dirty="0">
              <a:solidFill>
                <a:schemeClr val="accent1">
                  <a:lumMod val="50000"/>
                </a:schemeClr>
              </a:solidFill>
              <a:effectLst>
                <a:outerShdw dist="508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Konsumpční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křivka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626722" y="1811626"/>
            <a:ext cx="8176306" cy="30321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i="0" u="none" strike="noStrike" baseline="0" dirty="0" err="1">
                <a:latin typeface="CIDFont+F5"/>
              </a:rPr>
              <a:t>Měření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průtokú</a:t>
            </a:r>
            <a:r>
              <a:rPr lang="sk-SK" sz="1800" i="0" u="none" strike="noStrike" baseline="0" dirty="0">
                <a:latin typeface="CIDFont+F5"/>
              </a:rPr>
              <a:t> = velice problematické, náročné                    </a:t>
            </a:r>
          </a:p>
          <a:p>
            <a:r>
              <a:rPr lang="sk-SK" sz="1800" i="0" u="none" strike="noStrike" baseline="0" dirty="0" err="1">
                <a:latin typeface="CIDFont+F5"/>
              </a:rPr>
              <a:t>Konsumpční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křivka</a:t>
            </a:r>
            <a:r>
              <a:rPr lang="sk-SK" sz="1800" dirty="0">
                <a:latin typeface="CIDFont+F5"/>
              </a:rPr>
              <a:t>                           </a:t>
            </a:r>
            <a:r>
              <a:rPr lang="sk-SK" sz="1800" i="0" u="none" strike="noStrike" baseline="0" dirty="0" err="1">
                <a:latin typeface="CIDFont+F5"/>
              </a:rPr>
              <a:t>Vztah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mezi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vodním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stavem</a:t>
            </a:r>
            <a:r>
              <a:rPr lang="sk-SK" sz="1800" i="0" u="none" strike="noStrike" baseline="0" dirty="0">
                <a:latin typeface="CIDFont+F5"/>
              </a:rPr>
              <a:t> a </a:t>
            </a:r>
            <a:r>
              <a:rPr lang="sk-SK" sz="1800" i="0" u="none" strike="noStrike" baseline="0" dirty="0" err="1">
                <a:latin typeface="CIDFont+F5"/>
              </a:rPr>
              <a:t>půtokem</a:t>
            </a:r>
            <a:endParaRPr lang="sk-SK" sz="1800" i="0" u="none" strike="noStrike" baseline="0" dirty="0">
              <a:latin typeface="CIDFont+F5"/>
            </a:endParaRPr>
          </a:p>
          <a:p>
            <a:endParaRPr lang="sk-SK" sz="1800" dirty="0">
              <a:latin typeface="CIDFont+F5"/>
            </a:endParaRPr>
          </a:p>
          <a:p>
            <a:pPr algn="l"/>
            <a:r>
              <a:rPr lang="sk-SK" sz="1800" dirty="0" err="1">
                <a:latin typeface="CIDFont+F5"/>
              </a:rPr>
              <a:t>M</a:t>
            </a:r>
            <a:r>
              <a:rPr lang="sk-SK" sz="1800" b="0" i="0" u="none" strike="noStrike" baseline="0" dirty="0" err="1">
                <a:latin typeface="CIDFont+F5"/>
              </a:rPr>
              <a:t>ěrná</a:t>
            </a:r>
            <a:r>
              <a:rPr lang="sk-SK" sz="1800" b="0" i="0" u="none" strike="noStrike" baseline="0" dirty="0">
                <a:latin typeface="CIDFont+F5"/>
              </a:rPr>
              <a:t> (</a:t>
            </a:r>
            <a:r>
              <a:rPr lang="sk-SK" sz="1800" b="0" i="0" u="none" strike="noStrike" baseline="0" dirty="0" err="1">
                <a:latin typeface="CIDFont+F5"/>
              </a:rPr>
              <a:t>konsumpční</a:t>
            </a:r>
            <a:r>
              <a:rPr lang="sk-SK" sz="1800" b="0" i="0" u="none" strike="noStrike" baseline="0" dirty="0">
                <a:latin typeface="CIDFont+F5"/>
              </a:rPr>
              <a:t>) </a:t>
            </a:r>
            <a:r>
              <a:rPr lang="sk-SK" sz="1800" b="0" i="0" u="none" strike="noStrike" baseline="0" dirty="0" err="1">
                <a:latin typeface="CIDFont+F5"/>
              </a:rPr>
              <a:t>křivka</a:t>
            </a:r>
            <a:r>
              <a:rPr lang="sk-SK" sz="1800" b="0" i="0" u="none" strike="noStrike" baseline="0" dirty="0">
                <a:latin typeface="CIDFont+F5"/>
              </a:rPr>
              <a:t> </a:t>
            </a:r>
            <a:r>
              <a:rPr lang="sk-SK" sz="1800" b="0" i="0" u="none" strike="noStrike" baseline="0" dirty="0" err="1">
                <a:latin typeface="CIDFont+F5"/>
              </a:rPr>
              <a:t>průtoků</a:t>
            </a:r>
            <a:r>
              <a:rPr lang="sk-SK" sz="1800" b="0" i="0" u="none" strike="noStrike" baseline="0" dirty="0">
                <a:latin typeface="CIDFont+F5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– </a:t>
            </a:r>
            <a:r>
              <a:rPr lang="sk-SK" sz="1800" b="0" i="0" u="none" strike="noStrike" baseline="0" dirty="0" err="1">
                <a:latin typeface="CIDFont+F2"/>
              </a:rPr>
              <a:t>čára</a:t>
            </a:r>
            <a:r>
              <a:rPr lang="sk-SK" sz="1800" b="0" i="0" u="none" strike="noStrike" baseline="0" dirty="0">
                <a:latin typeface="CIDFont+F2"/>
              </a:rPr>
              <a:t> závislosti </a:t>
            </a:r>
            <a:r>
              <a:rPr lang="sk-SK" sz="1800" b="0" i="0" u="none" strike="noStrike" baseline="0" dirty="0" err="1">
                <a:latin typeface="CIDFont+F2"/>
              </a:rPr>
              <a:t>mezi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vodním</a:t>
            </a:r>
            <a:r>
              <a:rPr lang="sk-SK" sz="180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stavem</a:t>
            </a:r>
            <a:r>
              <a:rPr lang="sk-SK" sz="1800" b="0" i="0" u="none" strike="noStrike" baseline="0" dirty="0">
                <a:latin typeface="CIDFont+F2"/>
              </a:rPr>
              <a:t> a </a:t>
            </a:r>
            <a:r>
              <a:rPr lang="sk-SK" sz="1800" b="0" i="0" u="none" strike="noStrike" baseline="0" dirty="0" err="1">
                <a:latin typeface="CIDFont+F2"/>
              </a:rPr>
              <a:t>průtokem</a:t>
            </a:r>
            <a:r>
              <a:rPr lang="sk-SK" sz="1800" b="0" i="0" u="none" strike="noStrike" baseline="0" dirty="0">
                <a:latin typeface="CIDFont+F2"/>
              </a:rPr>
              <a:t> v </a:t>
            </a:r>
            <a:r>
              <a:rPr lang="sk-SK" sz="1800" b="0" i="0" u="none" strike="noStrike" baseline="0" dirty="0" err="1">
                <a:latin typeface="CIDFont+F2"/>
              </a:rPr>
              <a:t>daném</a:t>
            </a:r>
            <a:r>
              <a:rPr lang="sk-SK" sz="1800" b="0" i="0" u="none" strike="noStrike" baseline="0" dirty="0">
                <a:latin typeface="CIDFont+F2"/>
              </a:rPr>
              <a:t> profilu toku</a:t>
            </a:r>
            <a:endParaRPr lang="sk-SK" sz="1800" i="0" u="none" strike="noStrike" baseline="0" dirty="0">
              <a:latin typeface="CIDFont+F2"/>
            </a:endParaRPr>
          </a:p>
          <a:p>
            <a:pPr marL="0" indent="0" algn="l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A0165741-9ADC-A120-C135-F140EB241185}"/>
              </a:ext>
            </a:extLst>
          </p:cNvPr>
          <p:cNvCxnSpPr/>
          <p:nvPr/>
        </p:nvCxnSpPr>
        <p:spPr>
          <a:xfrm>
            <a:off x="2782111" y="2373550"/>
            <a:ext cx="11867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2A5B8EFF-00C7-A2CD-2508-461CE91F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84" y="3429000"/>
            <a:ext cx="4490126" cy="288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Konsumpční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křivka</a:t>
            </a:r>
            <a:r>
              <a:rPr lang="sk-SK" sz="3600" cap="small" dirty="0">
                <a:latin typeface="Gill Sans MT" panose="020B0502020104020203" pitchFamily="34" charset="-18"/>
              </a:rPr>
              <a:t> - Problémy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626722" y="1811626"/>
            <a:ext cx="8176306" cy="30321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CIDFont+F5"/>
              </a:rPr>
              <a:t>Změny</a:t>
            </a:r>
            <a:r>
              <a:rPr lang="sk-SK" sz="1800" dirty="0">
                <a:latin typeface="CIDFont+F5"/>
              </a:rPr>
              <a:t> </a:t>
            </a:r>
            <a:r>
              <a:rPr lang="sk-SK" sz="1800" dirty="0" err="1">
                <a:latin typeface="CIDFont+F5"/>
              </a:rPr>
              <a:t>příčního</a:t>
            </a:r>
            <a:r>
              <a:rPr lang="sk-SK" sz="1800" dirty="0">
                <a:latin typeface="CIDFont+F5"/>
              </a:rPr>
              <a:t> profilu koryta – zanesení, </a:t>
            </a:r>
            <a:r>
              <a:rPr lang="sk-SK" sz="1800" dirty="0" err="1">
                <a:latin typeface="CIDFont+F5"/>
              </a:rPr>
              <a:t>eroze</a:t>
            </a:r>
            <a:r>
              <a:rPr lang="sk-SK" sz="1800" dirty="0">
                <a:latin typeface="CIDFont+F5"/>
              </a:rPr>
              <a:t> ....</a:t>
            </a:r>
          </a:p>
          <a:p>
            <a:pPr marL="342900" indent="-342900">
              <a:buAutoNum type="arabicPeriod" startAt="2"/>
            </a:pPr>
            <a:r>
              <a:rPr lang="sk-SK" sz="1800" dirty="0" err="1">
                <a:latin typeface="CIDFont+F5"/>
              </a:rPr>
              <a:t>Proudění</a:t>
            </a:r>
            <a:r>
              <a:rPr lang="sk-SK" sz="1800" dirty="0">
                <a:latin typeface="CIDFont+F5"/>
              </a:rPr>
              <a:t> </a:t>
            </a:r>
            <a:r>
              <a:rPr lang="sk-SK" sz="1800" dirty="0" err="1">
                <a:latin typeface="CIDFont+F5"/>
              </a:rPr>
              <a:t>není</a:t>
            </a:r>
            <a:r>
              <a:rPr lang="sk-SK" sz="1800" dirty="0">
                <a:latin typeface="CIDFont+F5"/>
              </a:rPr>
              <a:t> </a:t>
            </a:r>
            <a:r>
              <a:rPr lang="sk-SK" sz="1800" dirty="0" err="1">
                <a:latin typeface="CIDFont+F5"/>
              </a:rPr>
              <a:t>stacionární</a:t>
            </a:r>
            <a:r>
              <a:rPr lang="sk-SK" sz="1800" dirty="0">
                <a:latin typeface="CIDFont+F5"/>
              </a:rPr>
              <a:t> – </a:t>
            </a:r>
            <a:r>
              <a:rPr lang="sk-SK" sz="1800" dirty="0" err="1">
                <a:latin typeface="CIDFont+F5"/>
              </a:rPr>
              <a:t>povodně</a:t>
            </a:r>
            <a:r>
              <a:rPr lang="sk-SK" sz="1800" dirty="0">
                <a:latin typeface="CIDFont+F5"/>
              </a:rPr>
              <a:t>, </a:t>
            </a:r>
            <a:r>
              <a:rPr lang="sk-SK" sz="1800" dirty="0" err="1">
                <a:latin typeface="CIDFont+F5"/>
              </a:rPr>
              <a:t>vegetace</a:t>
            </a:r>
            <a:r>
              <a:rPr lang="sk-SK" sz="1800" dirty="0">
                <a:latin typeface="CIDFont+F5"/>
              </a:rPr>
              <a:t> v </a:t>
            </a:r>
            <a:r>
              <a:rPr lang="sk-SK" sz="1800" dirty="0" err="1">
                <a:latin typeface="CIDFont+F5"/>
              </a:rPr>
              <a:t>korytě</a:t>
            </a:r>
            <a:r>
              <a:rPr lang="sk-SK" sz="1800" dirty="0">
                <a:latin typeface="CIDFont+F5"/>
              </a:rPr>
              <a:t>....</a:t>
            </a:r>
          </a:p>
          <a:p>
            <a:pPr marL="342900" indent="-342900">
              <a:buAutoNum type="arabicPeriod" startAt="2"/>
            </a:pPr>
            <a:endParaRPr lang="sk-SK" sz="1800" dirty="0">
              <a:latin typeface="CIDFont+F5"/>
            </a:endParaRPr>
          </a:p>
          <a:p>
            <a:r>
              <a:rPr lang="sk-SK" sz="1800" i="0" u="none" strike="noStrike" baseline="0" dirty="0" err="1">
                <a:latin typeface="CIDFont+F5"/>
              </a:rPr>
              <a:t>Platnost</a:t>
            </a:r>
            <a:r>
              <a:rPr lang="sk-SK" sz="1800" i="0" u="none" strike="noStrike" baseline="0" dirty="0">
                <a:latin typeface="CIDFont+F5"/>
              </a:rPr>
              <a:t> je </a:t>
            </a:r>
            <a:r>
              <a:rPr lang="sk-SK" sz="1800" i="0" u="none" strike="noStrike" baseline="0" dirty="0" err="1">
                <a:latin typeface="CIDFont+F5"/>
              </a:rPr>
              <a:t>kontrolována</a:t>
            </a:r>
            <a:r>
              <a:rPr lang="sk-SK" sz="1800" i="0" u="none" strike="noStrike" baseline="0" dirty="0">
                <a:latin typeface="CIDFont+F5"/>
              </a:rPr>
              <a:t>                          kontrolní </a:t>
            </a:r>
            <a:r>
              <a:rPr lang="sk-SK" sz="1800" i="0" u="none" strike="noStrike" baseline="0" dirty="0" err="1">
                <a:latin typeface="CIDFont+F5"/>
              </a:rPr>
              <a:t>hydrometrování</a:t>
            </a:r>
            <a:endParaRPr lang="sk-SK" sz="1800" dirty="0">
              <a:latin typeface="CIDFont+F5"/>
            </a:endParaRPr>
          </a:p>
          <a:p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A0165741-9ADC-A120-C135-F140EB241185}"/>
              </a:ext>
            </a:extLst>
          </p:cNvPr>
          <p:cNvCxnSpPr/>
          <p:nvPr/>
        </p:nvCxnSpPr>
        <p:spPr>
          <a:xfrm>
            <a:off x="3268495" y="3088533"/>
            <a:ext cx="11867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2A5B8EFF-00C7-A2CD-2508-461CE91F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05" y="3868441"/>
            <a:ext cx="3775345" cy="242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A4946DD-BC96-AE4A-03E4-BAFD6FBE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32" y="4365441"/>
            <a:ext cx="2731748" cy="14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Konsumpční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křivka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4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525293" y="1938620"/>
            <a:ext cx="8453337" cy="3625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Ze stránek ČHMÚ si vyberte měrný profil na málo regulovaném vodním toku (horský / ne v blízkosti vodní nádrže). Z dvojic vodních stavů a průtoků na evidenčním listu vybraného profilu zkonstruujte měrnou křivku průtoků. Vypočtěte průtok k nejvyššímu zaznamenanému vodnímu stavu na daném profilu.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ZDROJE: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evidenční listy profilů </a:t>
            </a:r>
            <a:r>
              <a:rPr lang="cs-CZ" sz="1700" dirty="0">
                <a:latin typeface="Garamond" panose="02020404030301010803" pitchFamily="18" charset="0"/>
                <a:hlinkClick r:id="rId3"/>
              </a:rPr>
              <a:t>https://www.chmi.cz/?tab=1</a:t>
            </a:r>
            <a:endParaRPr lang="cs-CZ" sz="17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cs-CZ" sz="1600" b="1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VÝSTUPY: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cs-CZ" sz="1700" b="1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vstupních hodnot (minimálně 7 dvojíc H-Q)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závislosti vodního stavu na logaritmu průtoku (s uvedením rovnice)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konzumpční křivky (s uvedením rovnice)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hodnota průtoku pro nejvyšší zaznamenaný vodní stav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4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2.11.2022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4" y="331384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2722051" y="535685"/>
            <a:ext cx="2724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Výběr měrného profilu</a:t>
            </a:r>
          </a:p>
          <a:p>
            <a:r>
              <a:rPr lang="cs-CZ" dirty="0"/>
              <a:t>(klik)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62829DF-4636-1F0C-D6E8-23301AAAB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0" t="8866" r="37021" b="24522"/>
          <a:stretch/>
        </p:blipFill>
        <p:spPr>
          <a:xfrm>
            <a:off x="262648" y="1157796"/>
            <a:ext cx="4173165" cy="3426199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D09B1C92-264E-BD91-70DC-BAACA677339F}"/>
              </a:ext>
            </a:extLst>
          </p:cNvPr>
          <p:cNvCxnSpPr>
            <a:cxnSpLocks/>
          </p:cNvCxnSpPr>
          <p:nvPr/>
        </p:nvCxnSpPr>
        <p:spPr>
          <a:xfrm flipH="1">
            <a:off x="2826413" y="1182016"/>
            <a:ext cx="473378" cy="1216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EE0E7F96-530C-B356-B579-71598D65D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64" t="15217" r="21196" b="27309"/>
          <a:stretch/>
        </p:blipFill>
        <p:spPr>
          <a:xfrm>
            <a:off x="3299791" y="2097156"/>
            <a:ext cx="5645428" cy="2956149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3E8D47DB-1DF3-7814-1A6B-0C1B6201F3D9}"/>
              </a:ext>
            </a:extLst>
          </p:cNvPr>
          <p:cNvSpPr txBox="1"/>
          <p:nvPr/>
        </p:nvSpPr>
        <p:spPr>
          <a:xfrm>
            <a:off x="6405238" y="1727824"/>
            <a:ext cx="247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2. Evidenční list (klik)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95A9D220-2679-11D1-4849-BE4457997538}"/>
              </a:ext>
            </a:extLst>
          </p:cNvPr>
          <p:cNvCxnSpPr>
            <a:cxnSpLocks/>
          </p:cNvCxnSpPr>
          <p:nvPr/>
        </p:nvCxnSpPr>
        <p:spPr>
          <a:xfrm>
            <a:off x="7517682" y="2039836"/>
            <a:ext cx="0" cy="2224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720112A-2A5B-6CBB-F934-9DAEEF72D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1" t="6715" r="45544" b="4782"/>
          <a:stretch/>
        </p:blipFill>
        <p:spPr>
          <a:xfrm>
            <a:off x="466531" y="1530597"/>
            <a:ext cx="3846444" cy="455212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73A4A63-F2A6-46E7-5743-40E718228E36}"/>
              </a:ext>
            </a:extLst>
          </p:cNvPr>
          <p:cNvSpPr txBox="1"/>
          <p:nvPr/>
        </p:nvSpPr>
        <p:spPr>
          <a:xfrm>
            <a:off x="4093651" y="945214"/>
            <a:ext cx="2724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Vstupní údaje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A97BC454-1672-43CB-987D-FA224AB9474F}"/>
              </a:ext>
            </a:extLst>
          </p:cNvPr>
          <p:cNvCxnSpPr>
            <a:cxnSpLocks/>
          </p:cNvCxnSpPr>
          <p:nvPr/>
        </p:nvCxnSpPr>
        <p:spPr>
          <a:xfrm flipH="1">
            <a:off x="2389753" y="1268501"/>
            <a:ext cx="1811378" cy="1683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0C260DB1-2C57-04F9-2CCE-4B4056183DDA}"/>
              </a:ext>
            </a:extLst>
          </p:cNvPr>
          <p:cNvCxnSpPr>
            <a:cxnSpLocks/>
          </p:cNvCxnSpPr>
          <p:nvPr/>
        </p:nvCxnSpPr>
        <p:spPr>
          <a:xfrm flipH="1">
            <a:off x="2389753" y="1314546"/>
            <a:ext cx="1811378" cy="23078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>
            <a:extLst>
              <a:ext uri="{FF2B5EF4-FFF2-40B4-BE49-F238E27FC236}">
                <a16:creationId xmlns:a16="http://schemas.microsoft.com/office/drawing/2014/main" id="{8398997F-F1B0-DE83-351D-8D894DA3279C}"/>
              </a:ext>
            </a:extLst>
          </p:cNvPr>
          <p:cNvSpPr/>
          <p:nvPr/>
        </p:nvSpPr>
        <p:spPr>
          <a:xfrm>
            <a:off x="1858617" y="2951922"/>
            <a:ext cx="725557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03A62CE1-7878-A460-EC29-579290807A17}"/>
              </a:ext>
            </a:extLst>
          </p:cNvPr>
          <p:cNvSpPr/>
          <p:nvPr/>
        </p:nvSpPr>
        <p:spPr>
          <a:xfrm>
            <a:off x="1500809" y="3419061"/>
            <a:ext cx="892258" cy="371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80B8EDC4-7B1A-2B74-D03A-B4628DA6F395}"/>
              </a:ext>
            </a:extLst>
          </p:cNvPr>
          <p:cNvSpPr txBox="1"/>
          <p:nvPr/>
        </p:nvSpPr>
        <p:spPr>
          <a:xfrm>
            <a:off x="4995944" y="3105834"/>
            <a:ext cx="2724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Vypočtěte Q pro maximální dosažený H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957ED5C3-6B27-9C68-FE50-860A186BCB4D}"/>
              </a:ext>
            </a:extLst>
          </p:cNvPr>
          <p:cNvSpPr/>
          <p:nvPr/>
        </p:nvSpPr>
        <p:spPr>
          <a:xfrm>
            <a:off x="581157" y="4949687"/>
            <a:ext cx="760626" cy="285244"/>
          </a:xfrm>
          <a:prstGeom prst="rect">
            <a:avLst/>
          </a:prstGeom>
          <a:noFill/>
          <a:ln>
            <a:solidFill>
              <a:srgbClr val="00F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7F948C7B-EB48-0D89-1621-C9589F4BF8D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341783" y="3429000"/>
            <a:ext cx="3654161" cy="1531602"/>
          </a:xfrm>
          <a:prstGeom prst="straightConnector1">
            <a:avLst/>
          </a:prstGeom>
          <a:ln w="38100">
            <a:solidFill>
              <a:srgbClr val="00F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6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výpočet </a:t>
            </a:r>
            <a:r>
              <a:rPr lang="sk-SK" sz="2000" cap="small" dirty="0" err="1">
                <a:latin typeface="Gill Sans MT" panose="020B0502020104020203" pitchFamily="34" charset="-18"/>
              </a:rPr>
              <a:t>měrné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křivky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průtoků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710119" y="2266106"/>
            <a:ext cx="75194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sz="1800" b="0" i="0" u="none" strike="noStrike" baseline="0" dirty="0" err="1">
                <a:latin typeface="CIDFont+F10"/>
              </a:rPr>
              <a:t>Křivka</a:t>
            </a:r>
            <a:r>
              <a:rPr lang="sk-SK" sz="1800" b="0" i="0" u="none" strike="noStrike" baseline="0" dirty="0">
                <a:latin typeface="CIDFont+F10"/>
              </a:rPr>
              <a:t> je daná </a:t>
            </a:r>
            <a:r>
              <a:rPr lang="sk-SK" sz="1800" b="0" i="0" u="none" strike="noStrike" baseline="0" dirty="0" err="1">
                <a:latin typeface="CIDFont+F10"/>
              </a:rPr>
              <a:t>rovnicí</a:t>
            </a:r>
            <a:r>
              <a:rPr lang="sk-SK" sz="1800" b="0" i="0" u="none" strike="noStrike" baseline="0" dirty="0">
                <a:latin typeface="CIDFont+F10"/>
              </a:rPr>
              <a:t>:</a:t>
            </a: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sk-SK" sz="1400" b="0" i="0" u="none" strike="noStrike" baseline="0" dirty="0">
                <a:latin typeface="CIDFont+F10"/>
              </a:rPr>
              <a:t>Q – </a:t>
            </a:r>
            <a:r>
              <a:rPr lang="sk-SK" sz="1400" b="0" i="0" u="none" strike="noStrike" baseline="0" dirty="0" err="1">
                <a:latin typeface="CIDFont+F10"/>
              </a:rPr>
              <a:t>průtok</a:t>
            </a:r>
            <a:r>
              <a:rPr lang="sk-SK" sz="1400" b="0" i="0" u="none" strike="noStrike" baseline="0" dirty="0">
                <a:latin typeface="CIDFont+F10"/>
              </a:rPr>
              <a:t> [m</a:t>
            </a:r>
            <a:r>
              <a:rPr lang="sk-SK" sz="1400" b="0" i="0" u="none" strike="noStrike" baseline="30000" dirty="0">
                <a:latin typeface="CIDFont+F10"/>
              </a:rPr>
              <a:t>3</a:t>
            </a:r>
            <a:r>
              <a:rPr lang="sk-SK" sz="1400" b="0" i="0" u="none" strike="noStrike" baseline="0" dirty="0">
                <a:latin typeface="CIDFont+F10"/>
              </a:rPr>
              <a:t>.s</a:t>
            </a:r>
            <a:r>
              <a:rPr lang="sk-SK" sz="1400" b="0" i="0" u="none" strike="noStrike" baseline="30000" dirty="0">
                <a:latin typeface="CIDFont+F10"/>
              </a:rPr>
              <a:t>-1</a:t>
            </a:r>
            <a:r>
              <a:rPr lang="sk-SK" sz="1400" b="0" i="0" u="none" strike="noStrike" baseline="0" dirty="0">
                <a:latin typeface="CIDFont+F10"/>
              </a:rPr>
              <a:t>]</a:t>
            </a:r>
            <a:endParaRPr lang="pt-BR" sz="1400" b="0" i="0" u="none" strike="noStrike" baseline="0" dirty="0">
              <a:latin typeface="CIDFont+F10"/>
            </a:endParaRP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sk-SK" sz="1400" b="0" i="0" u="none" strike="noStrike" baseline="0" dirty="0">
                <a:latin typeface="CIDFont+F10"/>
              </a:rPr>
              <a:t>h – vodní stav [cm]</a:t>
            </a:r>
            <a:endParaRPr lang="pt-BR" sz="1400" b="0" i="0" u="none" strike="noStrike" baseline="0" dirty="0">
              <a:latin typeface="CIDFont+F10"/>
            </a:endParaRP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sk-SK" sz="1400" b="0" i="0" u="none" strike="noStrike" baseline="0" dirty="0" err="1">
                <a:latin typeface="CIDFont+F10"/>
              </a:rPr>
              <a:t>a,c</a:t>
            </a:r>
            <a:r>
              <a:rPr lang="sk-SK" sz="1400" b="0" i="0" u="none" strike="noStrike" baseline="0" dirty="0">
                <a:latin typeface="CIDFont+F10"/>
              </a:rPr>
              <a:t> - </a:t>
            </a:r>
            <a:r>
              <a:rPr lang="sk-SK" sz="1400" b="0" i="0" u="none" strike="noStrike" baseline="0" dirty="0" err="1">
                <a:latin typeface="CIDFont+F10"/>
              </a:rPr>
              <a:t>konstanty</a:t>
            </a:r>
            <a:endParaRPr lang="sk-SK" sz="1400" b="0" i="0" u="none" strike="noStrike" baseline="0" dirty="0">
              <a:latin typeface="CIDFont+F10"/>
            </a:endParaRPr>
          </a:p>
          <a:p>
            <a:pPr algn="l"/>
            <a:endParaRPr lang="sk-SK" dirty="0">
              <a:latin typeface="CIDFont+F1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sz="1800" b="0" i="0" u="none" strike="noStrike" baseline="0" dirty="0" err="1">
                <a:latin typeface="CIDFont+F10"/>
              </a:rPr>
              <a:t>Seřadit</a:t>
            </a:r>
            <a:r>
              <a:rPr lang="sk-SK" sz="1800" b="0" i="0" u="none" strike="noStrike" baseline="0" dirty="0">
                <a:latin typeface="CIDFont+F10"/>
              </a:rPr>
              <a:t> dvojice H a Q do </a:t>
            </a:r>
            <a:r>
              <a:rPr lang="sk-SK" sz="1800" b="0" i="0" u="none" strike="noStrike" baseline="0" dirty="0" err="1">
                <a:latin typeface="CIDFont+F10"/>
              </a:rPr>
              <a:t>tabulky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10"/>
              </a:rPr>
              <a:t>vzestupně</a:t>
            </a:r>
            <a:endParaRPr lang="sk-SK" sz="1800" b="0" i="0" u="none" strike="noStrike" baseline="0" dirty="0">
              <a:latin typeface="CIDFont+F1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dirty="0" err="1">
                <a:latin typeface="CIDFont+F10"/>
              </a:rPr>
              <a:t>Logaritmizace</a:t>
            </a:r>
            <a:r>
              <a:rPr lang="sk-SK" dirty="0">
                <a:latin typeface="CIDFont+F10"/>
              </a:rPr>
              <a:t> </a:t>
            </a:r>
            <a:r>
              <a:rPr lang="sk-SK" dirty="0" err="1">
                <a:latin typeface="CIDFont+F10"/>
              </a:rPr>
              <a:t>členů</a:t>
            </a:r>
            <a:r>
              <a:rPr lang="sk-SK" dirty="0">
                <a:latin typeface="CIDFont+F10"/>
              </a:rPr>
              <a:t> rovnice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baseline="-25000" dirty="0">
                <a:latin typeface="CIDFont+F10"/>
              </a:rPr>
              <a:t>X – log 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baseline="-25000" dirty="0">
                <a:latin typeface="CIDFont+F10"/>
              </a:rPr>
              <a:t>Y – log Q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baseline="-25000" dirty="0">
                <a:latin typeface="CIDFont+F10"/>
              </a:rPr>
              <a:t>b – log c         </a:t>
            </a:r>
            <a:r>
              <a:rPr lang="sk-SK" baseline="-25000" dirty="0" err="1">
                <a:latin typeface="CIDFont+F10"/>
              </a:rPr>
              <a:t>c</a:t>
            </a:r>
            <a:r>
              <a:rPr lang="sk-SK" baseline="-25000" dirty="0">
                <a:latin typeface="CIDFont+F10"/>
              </a:rPr>
              <a:t> = 10</a:t>
            </a:r>
            <a:r>
              <a:rPr lang="sk-SK" baseline="30000" dirty="0">
                <a:latin typeface="CIDFont+F10"/>
              </a:rPr>
              <a:t>b</a:t>
            </a:r>
          </a:p>
          <a:p>
            <a:pPr algn="l"/>
            <a:endParaRPr lang="cs-CZ" baseline="-25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dirty="0" err="1">
                <a:latin typeface="CIDFont+F10"/>
              </a:rPr>
              <a:t>Konstrukce</a:t>
            </a:r>
            <a:r>
              <a:rPr lang="sk-SK" dirty="0">
                <a:latin typeface="CIDFont+F10"/>
              </a:rPr>
              <a:t> bodového grafu </a:t>
            </a:r>
            <a:r>
              <a:rPr lang="sk-SK" dirty="0" err="1">
                <a:latin typeface="CIDFont+F10"/>
              </a:rPr>
              <a:t>ze</a:t>
            </a:r>
            <a:r>
              <a:rPr lang="sk-SK" dirty="0">
                <a:latin typeface="CIDFont+F10"/>
              </a:rPr>
              <a:t> zlogaritmovaných </a:t>
            </a:r>
            <a:r>
              <a:rPr lang="sk-SK" dirty="0" err="1">
                <a:latin typeface="CIDFont+F10"/>
              </a:rPr>
              <a:t>hodnot</a:t>
            </a:r>
            <a:r>
              <a:rPr lang="sk-SK" dirty="0">
                <a:latin typeface="CIDFont+F10"/>
              </a:rPr>
              <a:t> H a Q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2"/>
              </a:rPr>
              <a:t>přidat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lineární</a:t>
            </a:r>
            <a:r>
              <a:rPr lang="sk-SK" sz="1800" b="0" i="0" u="none" strike="noStrike" baseline="0" dirty="0">
                <a:latin typeface="CIDFont+F2"/>
              </a:rPr>
              <a:t> spojnici trendu a zobrazte rovnici regresní </a:t>
            </a:r>
            <a:r>
              <a:rPr lang="sk-SK" sz="1800" b="0" i="0" u="none" strike="noStrike" baseline="0" dirty="0" err="1">
                <a:latin typeface="CIDFont+F2"/>
              </a:rPr>
              <a:t>přímky</a:t>
            </a:r>
            <a:r>
              <a:rPr lang="sk-SK" sz="1800" b="0" i="0" u="none" strike="noStrike" baseline="0" dirty="0">
                <a:latin typeface="CIDFont+F2"/>
              </a:rPr>
              <a:t> v grafu</a:t>
            </a:r>
          </a:p>
          <a:p>
            <a:pPr algn="l"/>
            <a:endParaRPr lang="sk-SK" dirty="0">
              <a:latin typeface="CIDFont+F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err="1">
                <a:latin typeface="CIDFont+F2"/>
              </a:rPr>
              <a:t>K</a:t>
            </a:r>
            <a:r>
              <a:rPr lang="sk-SK" sz="1800" b="0" i="0" u="none" strike="noStrike" baseline="0" dirty="0" err="1">
                <a:latin typeface="CIDFont+F2"/>
              </a:rPr>
              <a:t>e</a:t>
            </a:r>
            <a:r>
              <a:rPr lang="sk-SK" sz="1800" b="0" i="0" u="none" strike="noStrike" baseline="0" dirty="0">
                <a:latin typeface="CIDFont+F2"/>
              </a:rPr>
              <a:t> každé dvojici H a Q </a:t>
            </a:r>
            <a:r>
              <a:rPr lang="sk-SK" sz="1800" b="0" i="0" u="none" strike="noStrike" baseline="0" dirty="0" err="1">
                <a:latin typeface="CIDFont+F2"/>
              </a:rPr>
              <a:t>vypočítat</a:t>
            </a:r>
            <a:r>
              <a:rPr lang="sk-SK" sz="1800" b="0" i="0" u="none" strike="noStrike" baseline="0" dirty="0">
                <a:latin typeface="CIDFont+F2"/>
              </a:rPr>
              <a:t> rovnici </a:t>
            </a:r>
            <a:r>
              <a:rPr lang="sk-SK" sz="1800" b="0" i="0" u="none" strike="noStrike" baseline="0" dirty="0" err="1">
                <a:latin typeface="CIDFont+F2"/>
              </a:rPr>
              <a:t>měrné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křivky</a:t>
            </a:r>
            <a:endParaRPr lang="cs-CZ" baseline="-250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3333131-8EA0-3B31-A159-2917AE895E49}"/>
              </a:ext>
            </a:extLst>
          </p:cNvPr>
          <p:cNvSpPr txBox="1"/>
          <p:nvPr/>
        </p:nvSpPr>
        <p:spPr>
          <a:xfrm>
            <a:off x="3048403" y="2538640"/>
            <a:ext cx="251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0" i="0" u="none" strike="noStrike" baseline="0" dirty="0">
                <a:latin typeface="CIDFont+F5"/>
              </a:rPr>
              <a:t>Q </a:t>
            </a:r>
            <a:r>
              <a:rPr lang="sk-SK" sz="3200" b="0" i="0" u="none" strike="noStrike" baseline="0" dirty="0">
                <a:latin typeface="CIDFont+F2"/>
              </a:rPr>
              <a:t>= </a:t>
            </a:r>
            <a:r>
              <a:rPr lang="sk-SK" sz="3200" b="0" i="0" u="none" strike="noStrike" baseline="0" dirty="0" err="1">
                <a:latin typeface="CIDFont+F2"/>
              </a:rPr>
              <a:t>c.h</a:t>
            </a:r>
            <a:r>
              <a:rPr lang="sk-SK" sz="3200" b="0" i="0" u="none" strike="noStrike" baseline="30000" dirty="0" err="1">
                <a:latin typeface="CIDFont+F2"/>
              </a:rPr>
              <a:t>a</a:t>
            </a:r>
            <a:endParaRPr lang="sk-SK" sz="3200" baseline="300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A9A156D-8568-C582-8999-D52CD34D9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91" t="41207" r="27979" b="18132"/>
          <a:stretch/>
        </p:blipFill>
        <p:spPr>
          <a:xfrm>
            <a:off x="6410532" y="2018612"/>
            <a:ext cx="1819070" cy="2209605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C96D5FA1-B8B8-6CC4-E3C7-C702F0A25856}"/>
              </a:ext>
            </a:extLst>
          </p:cNvPr>
          <p:cNvSpPr/>
          <p:nvPr/>
        </p:nvSpPr>
        <p:spPr>
          <a:xfrm>
            <a:off x="6264613" y="1880715"/>
            <a:ext cx="2169268" cy="2584281"/>
          </a:xfrm>
          <a:prstGeom prst="rect">
            <a:avLst/>
          </a:prstGeom>
          <a:noFill/>
          <a:ln>
            <a:solidFill>
              <a:srgbClr val="00F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39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Výsledky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78FE902-4141-146D-21FE-5435C941F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2" t="20780" r="16064" b="25291"/>
          <a:stretch/>
        </p:blipFill>
        <p:spPr>
          <a:xfrm>
            <a:off x="764839" y="1780108"/>
            <a:ext cx="4679465" cy="199756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EA89CE8-77C9-822F-6D5B-B7AD3217D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78" t="21640" r="27021" b="7730"/>
          <a:stretch/>
        </p:blipFill>
        <p:spPr>
          <a:xfrm>
            <a:off x="4870308" y="2168534"/>
            <a:ext cx="3807161" cy="252093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3EF7A39-7EB7-40C4-3F19-8622F4676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1" t="19637" r="24255" b="9054"/>
          <a:stretch/>
        </p:blipFill>
        <p:spPr>
          <a:xfrm>
            <a:off x="1225719" y="4022580"/>
            <a:ext cx="3489154" cy="22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4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10016</TotalTime>
  <Words>339</Words>
  <Application>Microsoft Office PowerPoint</Application>
  <PresentationFormat>Prezentácia na obrazovke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CIDFont+F10</vt:lpstr>
      <vt:lpstr>CIDFont+F2</vt:lpstr>
      <vt:lpstr>CIDFont+F4</vt:lpstr>
      <vt:lpstr>CIDFont+F5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Konsumpční křivka</vt:lpstr>
      <vt:lpstr>Konsumpční křivka - Problémy</vt:lpstr>
      <vt:lpstr>Konsumpční křivka Zadání cvičení č. 4</vt:lpstr>
      <vt:lpstr>Postup </vt:lpstr>
      <vt:lpstr>Postup </vt:lpstr>
      <vt:lpstr>Postup výpočet měrné křivky průtoků</vt:lpstr>
      <vt:lpstr>Výsledky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237</cp:revision>
  <dcterms:created xsi:type="dcterms:W3CDTF">2018-06-25T12:58:03Z</dcterms:created>
  <dcterms:modified xsi:type="dcterms:W3CDTF">2022-10-25T17:23:33Z</dcterms:modified>
</cp:coreProperties>
</file>