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87" r:id="rId3"/>
    <p:sldId id="284" r:id="rId4"/>
    <p:sldId id="295" r:id="rId5"/>
    <p:sldId id="296" r:id="rId6"/>
    <p:sldId id="265" r:id="rId7"/>
    <p:sldId id="273" r:id="rId8"/>
    <p:sldId id="289" r:id="rId9"/>
    <p:sldId id="290" r:id="rId10"/>
    <p:sldId id="298" r:id="rId11"/>
    <p:sldId id="297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0B"/>
    <a:srgbClr val="8D4949"/>
    <a:srgbClr val="CD9F9F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5105" autoAdjust="0"/>
  </p:normalViewPr>
  <p:slideViewPr>
    <p:cSldViewPr snapToGrid="0" showGuides="1">
      <p:cViewPr varScale="1">
        <p:scale>
          <a:sx n="109" d="100"/>
          <a:sy n="109" d="100"/>
        </p:scale>
        <p:origin x="1374" y="10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.D.%20Geografia\Hydrol&#243;gia\Cvi&#269;enia\Cv6\Loucna_Q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55120490207179E-2"/>
          <c:y val="5.1400554097404488E-2"/>
          <c:w val="0.66743870852588572"/>
          <c:h val="0.78844301629166058"/>
        </c:manualLayout>
      </c:layout>
      <c:scatterChart>
        <c:scatterStyle val="lineMarker"/>
        <c:varyColors val="0"/>
        <c:ser>
          <c:idx val="0"/>
          <c:order val="0"/>
          <c:tx>
            <c:v>empirická krivka</c:v>
          </c:tx>
          <c:spPr>
            <a:ln w="127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Qi!$D$3:$D$32</c:f>
              <c:numCache>
                <c:formatCode>0.000</c:formatCode>
                <c:ptCount val="30"/>
                <c:pt idx="0">
                  <c:v>2.3026315789473681</c:v>
                </c:pt>
                <c:pt idx="1">
                  <c:v>5.5921052631578947</c:v>
                </c:pt>
                <c:pt idx="2">
                  <c:v>8.881578947368423</c:v>
                </c:pt>
                <c:pt idx="3">
                  <c:v>12.171052631578949</c:v>
                </c:pt>
                <c:pt idx="4">
                  <c:v>15.460526315789474</c:v>
                </c:pt>
                <c:pt idx="5">
                  <c:v>18.750000000000004</c:v>
                </c:pt>
                <c:pt idx="6">
                  <c:v>22.039473684210527</c:v>
                </c:pt>
                <c:pt idx="7">
                  <c:v>25.328947368421055</c:v>
                </c:pt>
                <c:pt idx="8">
                  <c:v>28.618421052631575</c:v>
                </c:pt>
                <c:pt idx="9">
                  <c:v>31.907894736842103</c:v>
                </c:pt>
                <c:pt idx="10">
                  <c:v>35.19736842105263</c:v>
                </c:pt>
                <c:pt idx="11">
                  <c:v>38.486842105263158</c:v>
                </c:pt>
                <c:pt idx="12">
                  <c:v>41.776315789473685</c:v>
                </c:pt>
                <c:pt idx="13">
                  <c:v>45.065789473684212</c:v>
                </c:pt>
                <c:pt idx="14">
                  <c:v>48.355263157894733</c:v>
                </c:pt>
                <c:pt idx="15">
                  <c:v>51.644736842105267</c:v>
                </c:pt>
                <c:pt idx="16">
                  <c:v>54.934210526315788</c:v>
                </c:pt>
                <c:pt idx="17">
                  <c:v>58.223684210526315</c:v>
                </c:pt>
                <c:pt idx="18">
                  <c:v>61.51315789473685</c:v>
                </c:pt>
                <c:pt idx="19">
                  <c:v>64.80263157894737</c:v>
                </c:pt>
                <c:pt idx="20">
                  <c:v>68.092105263157904</c:v>
                </c:pt>
                <c:pt idx="21">
                  <c:v>71.381578947368425</c:v>
                </c:pt>
                <c:pt idx="22">
                  <c:v>74.671052631578945</c:v>
                </c:pt>
                <c:pt idx="23">
                  <c:v>77.96052631578948</c:v>
                </c:pt>
                <c:pt idx="24">
                  <c:v>81.25</c:v>
                </c:pt>
                <c:pt idx="25">
                  <c:v>84.539473684210535</c:v>
                </c:pt>
                <c:pt idx="26">
                  <c:v>87.828947368421055</c:v>
                </c:pt>
                <c:pt idx="27">
                  <c:v>91.118421052631575</c:v>
                </c:pt>
                <c:pt idx="28">
                  <c:v>94.40789473684211</c:v>
                </c:pt>
                <c:pt idx="29">
                  <c:v>97.69736842105263</c:v>
                </c:pt>
              </c:numCache>
            </c:numRef>
          </c:xVal>
          <c:yVal>
            <c:numRef>
              <c:f>Qi!$B$3:$B$32</c:f>
              <c:numCache>
                <c:formatCode>General</c:formatCode>
                <c:ptCount val="30"/>
                <c:pt idx="0">
                  <c:v>8.69</c:v>
                </c:pt>
                <c:pt idx="1">
                  <c:v>7.31</c:v>
                </c:pt>
                <c:pt idx="2">
                  <c:v>7.29</c:v>
                </c:pt>
                <c:pt idx="3">
                  <c:v>7.17</c:v>
                </c:pt>
                <c:pt idx="4">
                  <c:v>5.8</c:v>
                </c:pt>
                <c:pt idx="5">
                  <c:v>4.91</c:v>
                </c:pt>
                <c:pt idx="6">
                  <c:v>4.91</c:v>
                </c:pt>
                <c:pt idx="7">
                  <c:v>4.9000000000000004</c:v>
                </c:pt>
                <c:pt idx="8">
                  <c:v>4.22</c:v>
                </c:pt>
                <c:pt idx="9">
                  <c:v>4.18</c:v>
                </c:pt>
                <c:pt idx="10">
                  <c:v>3.95</c:v>
                </c:pt>
                <c:pt idx="11">
                  <c:v>3.86</c:v>
                </c:pt>
                <c:pt idx="12">
                  <c:v>3.84</c:v>
                </c:pt>
                <c:pt idx="13">
                  <c:v>3.79</c:v>
                </c:pt>
                <c:pt idx="14">
                  <c:v>3.63</c:v>
                </c:pt>
                <c:pt idx="15">
                  <c:v>3.47</c:v>
                </c:pt>
                <c:pt idx="16">
                  <c:v>3.17</c:v>
                </c:pt>
                <c:pt idx="17">
                  <c:v>2.85</c:v>
                </c:pt>
                <c:pt idx="18">
                  <c:v>2.83</c:v>
                </c:pt>
                <c:pt idx="19">
                  <c:v>2.74</c:v>
                </c:pt>
                <c:pt idx="20">
                  <c:v>2.73</c:v>
                </c:pt>
                <c:pt idx="21">
                  <c:v>2.42</c:v>
                </c:pt>
                <c:pt idx="22">
                  <c:v>2.41</c:v>
                </c:pt>
                <c:pt idx="23">
                  <c:v>2.2799999999999998</c:v>
                </c:pt>
                <c:pt idx="24">
                  <c:v>2.23</c:v>
                </c:pt>
                <c:pt idx="25">
                  <c:v>2.15</c:v>
                </c:pt>
                <c:pt idx="26">
                  <c:v>1.79</c:v>
                </c:pt>
                <c:pt idx="27">
                  <c:v>1.6</c:v>
                </c:pt>
                <c:pt idx="28">
                  <c:v>1.49</c:v>
                </c:pt>
                <c:pt idx="29">
                  <c:v>1.48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E8-4102-87BA-5544A13CD4A9}"/>
            </c:ext>
          </c:extLst>
        </c:ser>
        <c:ser>
          <c:idx val="1"/>
          <c:order val="1"/>
          <c:tx>
            <c:v>teoretická krivka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Qi!$D$3:$D$32</c:f>
              <c:numCache>
                <c:formatCode>0.000</c:formatCode>
                <c:ptCount val="30"/>
                <c:pt idx="0">
                  <c:v>2.3026315789473681</c:v>
                </c:pt>
                <c:pt idx="1">
                  <c:v>5.5921052631578947</c:v>
                </c:pt>
                <c:pt idx="2">
                  <c:v>8.881578947368423</c:v>
                </c:pt>
                <c:pt idx="3">
                  <c:v>12.171052631578949</c:v>
                </c:pt>
                <c:pt idx="4">
                  <c:v>15.460526315789474</c:v>
                </c:pt>
                <c:pt idx="5">
                  <c:v>18.750000000000004</c:v>
                </c:pt>
                <c:pt idx="6">
                  <c:v>22.039473684210527</c:v>
                </c:pt>
                <c:pt idx="7">
                  <c:v>25.328947368421055</c:v>
                </c:pt>
                <c:pt idx="8">
                  <c:v>28.618421052631575</c:v>
                </c:pt>
                <c:pt idx="9">
                  <c:v>31.907894736842103</c:v>
                </c:pt>
                <c:pt idx="10">
                  <c:v>35.19736842105263</c:v>
                </c:pt>
                <c:pt idx="11">
                  <c:v>38.486842105263158</c:v>
                </c:pt>
                <c:pt idx="12">
                  <c:v>41.776315789473685</c:v>
                </c:pt>
                <c:pt idx="13">
                  <c:v>45.065789473684212</c:v>
                </c:pt>
                <c:pt idx="14">
                  <c:v>48.355263157894733</c:v>
                </c:pt>
                <c:pt idx="15">
                  <c:v>51.644736842105267</c:v>
                </c:pt>
                <c:pt idx="16">
                  <c:v>54.934210526315788</c:v>
                </c:pt>
                <c:pt idx="17">
                  <c:v>58.223684210526315</c:v>
                </c:pt>
                <c:pt idx="18">
                  <c:v>61.51315789473685</c:v>
                </c:pt>
                <c:pt idx="19">
                  <c:v>64.80263157894737</c:v>
                </c:pt>
                <c:pt idx="20">
                  <c:v>68.092105263157904</c:v>
                </c:pt>
                <c:pt idx="21">
                  <c:v>71.381578947368425</c:v>
                </c:pt>
                <c:pt idx="22">
                  <c:v>74.671052631578945</c:v>
                </c:pt>
                <c:pt idx="23">
                  <c:v>77.96052631578948</c:v>
                </c:pt>
                <c:pt idx="24">
                  <c:v>81.25</c:v>
                </c:pt>
                <c:pt idx="25">
                  <c:v>84.539473684210535</c:v>
                </c:pt>
                <c:pt idx="26">
                  <c:v>87.828947368421055</c:v>
                </c:pt>
                <c:pt idx="27">
                  <c:v>91.118421052631575</c:v>
                </c:pt>
                <c:pt idx="28">
                  <c:v>94.40789473684211</c:v>
                </c:pt>
                <c:pt idx="29">
                  <c:v>97.69736842105263</c:v>
                </c:pt>
              </c:numCache>
            </c:numRef>
          </c:xVal>
          <c:yVal>
            <c:numRef>
              <c:f>Qi!$H$3:$H$32</c:f>
              <c:numCache>
                <c:formatCode>0.000</c:formatCode>
                <c:ptCount val="30"/>
                <c:pt idx="0">
                  <c:v>8.4894224999999999</c:v>
                </c:pt>
                <c:pt idx="1">
                  <c:v>7.1814899999999993</c:v>
                </c:pt>
                <c:pt idx="2">
                  <c:v>6.5199899999999991</c:v>
                </c:pt>
                <c:pt idx="3">
                  <c:v>6.0606149999999994</c:v>
                </c:pt>
                <c:pt idx="4">
                  <c:v>5.7053650000000005</c:v>
                </c:pt>
                <c:pt idx="5">
                  <c:v>5.3501149999999988</c:v>
                </c:pt>
                <c:pt idx="6">
                  <c:v>5.0556250000000009</c:v>
                </c:pt>
                <c:pt idx="7">
                  <c:v>4.8032749999999993</c:v>
                </c:pt>
                <c:pt idx="8">
                  <c:v>4.5950249999999988</c:v>
                </c:pt>
                <c:pt idx="9">
                  <c:v>4.4045375</c:v>
                </c:pt>
                <c:pt idx="10">
                  <c:v>4.2269124999999992</c:v>
                </c:pt>
                <c:pt idx="11">
                  <c:v>4.0492874999999993</c:v>
                </c:pt>
                <c:pt idx="12">
                  <c:v>3.8848924999999994</c:v>
                </c:pt>
                <c:pt idx="13">
                  <c:v>3.7317675000000001</c:v>
                </c:pt>
                <c:pt idx="14">
                  <c:v>3.5786425000000004</c:v>
                </c:pt>
                <c:pt idx="15">
                  <c:v>3.4316424999999993</c:v>
                </c:pt>
                <c:pt idx="16">
                  <c:v>3.2907674999999998</c:v>
                </c:pt>
                <c:pt idx="17">
                  <c:v>3.1498924999999995</c:v>
                </c:pt>
                <c:pt idx="18">
                  <c:v>3.0090175000000001</c:v>
                </c:pt>
                <c:pt idx="19">
                  <c:v>2.8681425000000003</c:v>
                </c:pt>
                <c:pt idx="20">
                  <c:v>2.7272675</c:v>
                </c:pt>
                <c:pt idx="21">
                  <c:v>2.588965</c:v>
                </c:pt>
                <c:pt idx="22">
                  <c:v>2.454215</c:v>
                </c:pt>
                <c:pt idx="23">
                  <c:v>2.3084400000000018</c:v>
                </c:pt>
                <c:pt idx="24">
                  <c:v>2.1521299999999983</c:v>
                </c:pt>
                <c:pt idx="25">
                  <c:v>1.9806299999999988</c:v>
                </c:pt>
                <c:pt idx="26">
                  <c:v>1.8091299999999992</c:v>
                </c:pt>
                <c:pt idx="27">
                  <c:v>1.6168050000000009</c:v>
                </c:pt>
                <c:pt idx="28">
                  <c:v>1.3840550000000009</c:v>
                </c:pt>
                <c:pt idx="29">
                  <c:v>1.0455875000000208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E8-4102-87BA-5544A13CD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54048"/>
        <c:axId val="44548480"/>
      </c:scatterChart>
      <c:valAx>
        <c:axId val="4475404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 b="0" dirty="0" err="1"/>
                  <a:t>pravděpodobnost</a:t>
                </a:r>
                <a:r>
                  <a:rPr lang="sk-SK" b="0" dirty="0"/>
                  <a:t> </a:t>
                </a:r>
                <a:r>
                  <a:rPr lang="sk-SK" b="0" dirty="0" err="1"/>
                  <a:t>překročení</a:t>
                </a:r>
                <a:r>
                  <a:rPr lang="sk-SK" b="0" dirty="0"/>
                  <a:t> </a:t>
                </a:r>
                <a:r>
                  <a:rPr lang="sk-SK" dirty="0"/>
                  <a:t>p </a:t>
                </a:r>
                <a:r>
                  <a:rPr lang="sk-SK" b="0" dirty="0"/>
                  <a:t>[%]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4548480"/>
        <c:crosses val="autoZero"/>
        <c:crossBetween val="midCat"/>
      </c:valAx>
      <c:valAx>
        <c:axId val="44548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 b="0" dirty="0" err="1"/>
                  <a:t>průtok</a:t>
                </a:r>
                <a:r>
                  <a:rPr lang="sk-SK" dirty="0"/>
                  <a:t> Q </a:t>
                </a:r>
                <a:r>
                  <a:rPr lang="sk-SK" b="0" dirty="0"/>
                  <a:t>[m</a:t>
                </a:r>
                <a:r>
                  <a:rPr lang="sk-SK" b="0" baseline="30000" dirty="0"/>
                  <a:t>3</a:t>
                </a:r>
                <a:r>
                  <a:rPr lang="sk-SK" b="0" dirty="0"/>
                  <a:t>.S</a:t>
                </a:r>
                <a:r>
                  <a:rPr lang="sk-SK" b="0" baseline="30000" dirty="0"/>
                  <a:t>-1</a:t>
                </a:r>
                <a:r>
                  <a:rPr lang="sk-SK" b="0" dirty="0"/>
                  <a:t>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754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561701603027309"/>
          <c:y val="0.41975608270169829"/>
          <c:w val="0.24438298396972694"/>
          <c:h val="0.15207780666471538"/>
        </c:manualLayout>
      </c:layout>
      <c:overlay val="0"/>
    </c:legend>
    <c:plotVisOnly val="1"/>
    <c:dispBlanksAs val="gap"/>
    <c:showDLblsOverMax val="0"/>
  </c:chart>
  <c:spPr>
    <a:ln w="12700">
      <a:solidFill>
        <a:schemeClr val="tx1">
          <a:lumMod val="75000"/>
          <a:lumOff val="25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459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14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67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45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95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33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28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47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74426@m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17000" r="-17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685800" y="4334801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Cvičení 5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474426@muni.cz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880353" y="3490864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Hodnocení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vodnosti hydrologických let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692020D-B6FA-FA0D-6FF6-7D1C01B4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2020972"/>
            <a:ext cx="7763071" cy="4917232"/>
          </a:xfrm>
        </p:spPr>
        <p:txBody>
          <a:bodyPr>
            <a:normAutofit/>
          </a:bodyPr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</a:rPr>
              <a:t>výpočet teoretických průtoků pro hraniční pravděpodobnosti překročení (10, 40, 60, 90 %)</a:t>
            </a:r>
          </a:p>
          <a:p>
            <a:pPr algn="just"/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</a:rPr>
              <a:t>klasifikace vodnosti v závislosti na její příslušnosti do daného intervalu pravděpodobnosti</a:t>
            </a:r>
          </a:p>
          <a:p>
            <a:pPr algn="just"/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</a:rPr>
              <a:t>p [%] hraničních intervalů </a:t>
            </a:r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  <a:cs typeface="Calibri" panose="020F0502020204030204" pitchFamily="34" charset="0"/>
              </a:rPr>
              <a:t>→ výpočet hraničních teoretických průtoků </a:t>
            </a:r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</a:rPr>
              <a:t>(např. pro </a:t>
            </a:r>
            <a:r>
              <a:rPr lang="cs-CZ" sz="1400" i="1" dirty="0">
                <a:solidFill>
                  <a:schemeClr val="tx1"/>
                </a:solidFill>
                <a:latin typeface="Gill Sans MT" panose="020B0502020104020203" pitchFamily="34" charset="-18"/>
              </a:rPr>
              <a:t>p</a:t>
            </a:r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</a:rPr>
              <a:t> = 10 %: </a:t>
            </a:r>
            <a:r>
              <a:rPr lang="cs-CZ" sz="1400" i="1" dirty="0">
                <a:solidFill>
                  <a:schemeClr val="tx1"/>
                </a:solidFill>
                <a:latin typeface="Gill Sans MT" panose="020B0502020104020203" pitchFamily="34" charset="-18"/>
              </a:rPr>
              <a:t>c</a:t>
            </a:r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</a:rPr>
              <a:t> = 10, </a:t>
            </a:r>
            <a:r>
              <a:rPr lang="cs-CZ" sz="1400" i="1" dirty="0">
                <a:solidFill>
                  <a:schemeClr val="tx1"/>
                </a:solidFill>
                <a:latin typeface="Gill Sans MT" panose="020B0502020104020203" pitchFamily="34" charset="-18"/>
              </a:rPr>
              <a:t>d</a:t>
            </a:r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</a:rPr>
              <a:t> = 20) </a:t>
            </a:r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  <a:cs typeface="Calibri" panose="020F0502020204030204" pitchFamily="34" charset="0"/>
              </a:rPr>
              <a:t>→ zařazení roku do kategorie vodnosti podle toho, do kterého intervalu spadá jeho </a:t>
            </a:r>
            <a:r>
              <a:rPr lang="cs-CZ" sz="1400" u="sng" dirty="0">
                <a:solidFill>
                  <a:schemeClr val="tx1"/>
                </a:solidFill>
                <a:latin typeface="Gill Sans MT" panose="020B0502020104020203" pitchFamily="34" charset="-18"/>
                <a:cs typeface="Calibri" panose="020F0502020204030204" pitchFamily="34" charset="0"/>
              </a:rPr>
              <a:t>empirický</a:t>
            </a:r>
            <a:r>
              <a:rPr lang="cs-CZ" sz="1400" dirty="0">
                <a:solidFill>
                  <a:schemeClr val="tx1"/>
                </a:solidFill>
                <a:latin typeface="Gill Sans MT" panose="020B0502020104020203" pitchFamily="34" charset="-18"/>
                <a:cs typeface="Calibri" panose="020F0502020204030204" pitchFamily="34" charset="0"/>
              </a:rPr>
              <a:t> průtok</a:t>
            </a:r>
            <a:endParaRPr lang="cs-CZ" sz="1400" dirty="0">
              <a:solidFill>
                <a:schemeClr val="tx1"/>
              </a:solidFill>
              <a:latin typeface="Gill Sans MT" panose="020B0502020104020203" pitchFamily="34" charset="-18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62859A0-0436-9563-DFE1-4554FEC15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81" y="3886200"/>
            <a:ext cx="3920068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Výsledky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graphicFrame>
        <p:nvGraphicFramePr>
          <p:cNvPr id="2" name="Zástupný symbol pro obsah 3">
            <a:extLst>
              <a:ext uri="{FF2B5EF4-FFF2-40B4-BE49-F238E27FC236}">
                <a16:creationId xmlns:a16="http://schemas.microsoft.com/office/drawing/2014/main" id="{13B5A55F-0334-C24A-7AFD-CCA6D2B5C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974532"/>
              </p:ext>
            </p:extLst>
          </p:nvPr>
        </p:nvGraphicFramePr>
        <p:xfrm>
          <a:off x="1011649" y="2076895"/>
          <a:ext cx="4254500" cy="983615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  <a:r>
                        <a:rPr lang="cs-CZ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[m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.s</a:t>
                      </a:r>
                      <a:r>
                        <a:rPr lang="cs-CZ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pořadí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[%]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teoretický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[m3.s-1]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144B5A7-666A-969F-2D8B-9B78135DF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224810"/>
              </p:ext>
            </p:extLst>
          </p:nvPr>
        </p:nvGraphicFramePr>
        <p:xfrm>
          <a:off x="1011649" y="3466284"/>
          <a:ext cx="4881980" cy="281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0AE6023-7EA4-CAA7-C631-4958A7D74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52467"/>
              </p:ext>
            </p:extLst>
          </p:nvPr>
        </p:nvGraphicFramePr>
        <p:xfrm>
          <a:off x="6496842" y="4975677"/>
          <a:ext cx="2006600" cy="90947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061196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41421457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786582093"/>
                    </a:ext>
                  </a:extLst>
                </a:gridCol>
              </a:tblGrid>
              <a:tr h="36083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sk-SK" sz="11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[m</a:t>
                      </a:r>
                      <a:r>
                        <a:rPr lang="sk-SK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.s</a:t>
                      </a:r>
                      <a:r>
                        <a:rPr lang="sk-SK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míra</a:t>
                      </a:r>
                      <a:b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vodnosti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063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27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638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27974"/>
                  </a:ext>
                </a:extLst>
              </a:tr>
            </a:tbl>
          </a:graphicData>
        </a:graphic>
      </p:graphicFrame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54AB47E9-5EF8-E7F4-A5D7-C4C7F2DE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89786"/>
              </p:ext>
            </p:extLst>
          </p:nvPr>
        </p:nvGraphicFramePr>
        <p:xfrm>
          <a:off x="5764822" y="2444403"/>
          <a:ext cx="3009898" cy="579120"/>
        </p:xfrm>
        <a:graphic>
          <a:graphicData uri="http://schemas.openxmlformats.org/drawingml/2006/table">
            <a:tbl>
              <a:tblPr/>
              <a:tblGrid>
                <a:gridCol w="1036642">
                  <a:extLst>
                    <a:ext uri="{9D8B030D-6E8A-4147-A177-3AD203B41FA5}">
                      <a16:colId xmlns:a16="http://schemas.microsoft.com/office/drawing/2014/main" val="2791419300"/>
                    </a:ext>
                  </a:extLst>
                </a:gridCol>
                <a:gridCol w="1245788">
                  <a:extLst>
                    <a:ext uri="{9D8B030D-6E8A-4147-A177-3AD203B41FA5}">
                      <a16:colId xmlns:a16="http://schemas.microsoft.com/office/drawing/2014/main" val="2532265445"/>
                    </a:ext>
                  </a:extLst>
                </a:gridCol>
                <a:gridCol w="727468">
                  <a:extLst>
                    <a:ext uri="{9D8B030D-6E8A-4147-A177-3AD203B41FA5}">
                      <a16:colId xmlns:a16="http://schemas.microsoft.com/office/drawing/2014/main" val="3538516325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sk-SK" sz="11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[m</a:t>
                      </a:r>
                      <a:r>
                        <a:rPr lang="sk-SK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.s</a:t>
                      </a:r>
                      <a:r>
                        <a:rPr lang="sk-SK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stupeň vodnosti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značka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353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6,30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mimořádně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vodný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24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6,29 - 3,97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vodný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6953"/>
                  </a:ext>
                </a:extLst>
              </a:tr>
            </a:tbl>
          </a:graphicData>
        </a:graphic>
      </p:graphicFrame>
      <p:sp>
        <p:nvSpPr>
          <p:cNvPr id="9" name="TextovéPole 9">
            <a:extLst>
              <a:ext uri="{FF2B5EF4-FFF2-40B4-BE49-F238E27FC236}">
                <a16:creationId xmlns:a16="http://schemas.microsoft.com/office/drawing/2014/main" id="{5ACFDDC2-69AB-CE6F-8A16-D7ECEFD57FBC}"/>
              </a:ext>
            </a:extLst>
          </p:cNvPr>
          <p:cNvSpPr txBox="1"/>
          <p:nvPr/>
        </p:nvSpPr>
        <p:spPr>
          <a:xfrm>
            <a:off x="914398" y="1745404"/>
            <a:ext cx="282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ill Sans MT" panose="020B0502020104020203" pitchFamily="34" charset="-18"/>
              </a:rPr>
              <a:t>tabulka průtoků a pravděpodobnosti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94468E-9FDF-A684-038B-5951B4A76688}"/>
              </a:ext>
            </a:extLst>
          </p:cNvPr>
          <p:cNvSpPr txBox="1"/>
          <p:nvPr/>
        </p:nvSpPr>
        <p:spPr>
          <a:xfrm>
            <a:off x="5661383" y="2142134"/>
            <a:ext cx="2946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ill Sans MT" panose="020B0502020104020203" pitchFamily="34" charset="-18"/>
              </a:rPr>
              <a:t>tabulka intervalů Q k zjištění vodnosti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AC2EE5-C20B-3FB1-61DE-883082FBCF48}"/>
              </a:ext>
            </a:extLst>
          </p:cNvPr>
          <p:cNvSpPr txBox="1"/>
          <p:nvPr/>
        </p:nvSpPr>
        <p:spPr>
          <a:xfrm>
            <a:off x="988654" y="3158507"/>
            <a:ext cx="263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ill Sans MT" panose="020B0502020104020203" pitchFamily="34" charset="-18"/>
              </a:rPr>
              <a:t>graf empirické a teoretické křivky</a:t>
            </a:r>
          </a:p>
        </p:txBody>
      </p:sp>
      <p:sp>
        <p:nvSpPr>
          <p:cNvPr id="14" name="TextovéPole 12">
            <a:extLst>
              <a:ext uri="{FF2B5EF4-FFF2-40B4-BE49-F238E27FC236}">
                <a16:creationId xmlns:a16="http://schemas.microsoft.com/office/drawing/2014/main" id="{298E264E-46F5-C155-63D4-5827F067363B}"/>
              </a:ext>
            </a:extLst>
          </p:cNvPr>
          <p:cNvSpPr txBox="1"/>
          <p:nvPr/>
        </p:nvSpPr>
        <p:spPr>
          <a:xfrm>
            <a:off x="6693863" y="4667900"/>
            <a:ext cx="1612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ill Sans MT" panose="020B0502020104020203" pitchFamily="34" charset="-18"/>
              </a:rPr>
              <a:t>tabulka vodnosti let</a:t>
            </a:r>
          </a:p>
        </p:txBody>
      </p:sp>
    </p:spTree>
    <p:extLst>
      <p:ext uri="{BB962C8B-B14F-4D97-AF65-F5344CB8AC3E}">
        <p14:creationId xmlns:p14="http://schemas.microsoft.com/office/powerpoint/2010/main" val="259759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Hodnocení</a:t>
            </a:r>
            <a:r>
              <a:rPr lang="sk-SK" sz="3600" cap="small" dirty="0">
                <a:latin typeface="Gill Sans MT" panose="020B0502020104020203" pitchFamily="34" charset="-18"/>
              </a:rPr>
              <a:t>  vodnosti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909190E2-49E9-4672-85D5-ACEB7457D4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846" y="1947812"/>
                <a:ext cx="8426689" cy="416115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cs-CZ" sz="1800" dirty="0">
                    <a:latin typeface="Garamond" panose="02020404030301010803" pitchFamily="18" charset="0"/>
                  </a:rPr>
                  <a:t>Roční průtok </a:t>
                </a:r>
                <a:r>
                  <a:rPr lang="cs-CZ" sz="1800" b="1" dirty="0" err="1">
                    <a:latin typeface="Garamond" panose="02020404030301010803" pitchFamily="18" charset="0"/>
                  </a:rPr>
                  <a:t>Qr</a:t>
                </a:r>
                <a:r>
                  <a:rPr lang="cs-CZ" sz="1800" dirty="0">
                    <a:latin typeface="Garamond" panose="02020404030301010803" pitchFamily="18" charset="0"/>
                  </a:rPr>
                  <a:t> – aritmetický průměr měsíčních průtoků</a:t>
                </a:r>
              </a:p>
              <a:p>
                <a:pPr marL="0" indent="0" algn="just">
                  <a:buNone/>
                </a:pPr>
                <a:r>
                  <a:rPr lang="cs-CZ" sz="1800" dirty="0" err="1">
                    <a:latin typeface="Garamond" panose="02020404030301010803" pitchFamily="18" charset="0"/>
                  </a:rPr>
                  <a:t>Dlhoroční</a:t>
                </a:r>
                <a:r>
                  <a:rPr lang="cs-CZ" sz="1800" dirty="0">
                    <a:latin typeface="Garamond" panose="02020404030301010803" pitchFamily="18" charset="0"/>
                  </a:rPr>
                  <a:t> průměrný průtok </a:t>
                </a:r>
                <a:r>
                  <a:rPr lang="cs-CZ" sz="1800" b="1" dirty="0" err="1">
                    <a:latin typeface="Garamond" panose="02020404030301010803" pitchFamily="18" charset="0"/>
                  </a:rPr>
                  <a:t>Qa</a:t>
                </a:r>
                <a:r>
                  <a:rPr lang="cs-CZ" sz="1800" b="1" dirty="0">
                    <a:latin typeface="Garamond" panose="02020404030301010803" pitchFamily="18" charset="0"/>
                  </a:rPr>
                  <a:t> - </a:t>
                </a:r>
                <a:r>
                  <a:rPr lang="cs-CZ" sz="1800" dirty="0">
                    <a:latin typeface="Garamond" panose="02020404030301010803" pitchFamily="18" charset="0"/>
                  </a:rPr>
                  <a:t>aritmetický průměr ročních průtoků za dlouhé období</a:t>
                </a:r>
                <a:endParaRPr lang="cs-CZ" sz="1800" b="1" dirty="0">
                  <a:latin typeface="Garamond" panose="02020404030301010803" pitchFamily="18" charset="0"/>
                </a:endParaRPr>
              </a:p>
              <a:p>
                <a:pPr algn="just"/>
                <a:endParaRPr lang="cs-CZ" sz="1800" dirty="0">
                  <a:latin typeface="Garamond" panose="02020404030301010803" pitchFamily="18" charset="0"/>
                </a:endParaRPr>
              </a:p>
              <a:p>
                <a:pPr lvl="1" algn="just"/>
                <a:r>
                  <a:rPr lang="cs-CZ" sz="1800" dirty="0">
                    <a:latin typeface="Garamond" panose="02020404030301010803" pitchFamily="18" charset="0"/>
                  </a:rPr>
                  <a:t>míra vodnosti toku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𝑟𝑜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𝑡𝑜𝑘𝑦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𝑸𝒓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𝑑𝑙h𝑜𝑟𝑜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𝑟𝑛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𝑡𝑜𝑘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𝑸𝒂</m:t>
                        </m:r>
                      </m:den>
                    </m:f>
                  </m:oMath>
                </a14:m>
                <a:endParaRPr lang="cs-CZ" sz="1800" dirty="0">
                  <a:latin typeface="Garamond" panose="02020404030301010803" pitchFamily="18" charset="0"/>
                </a:endParaRPr>
              </a:p>
              <a:p>
                <a:pPr lvl="1" algn="just"/>
                <a:endParaRPr lang="cs-CZ" sz="18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cs-CZ" sz="1800" dirty="0">
                    <a:latin typeface="Garamond" panose="02020404030301010803" pitchFamily="18" charset="0"/>
                  </a:rPr>
                  <a:t>pravděpodobnost překročení; doba opakování</a:t>
                </a:r>
              </a:p>
              <a:p>
                <a:pPr marL="0" indent="0" algn="just">
                  <a:buNone/>
                </a:pPr>
                <a:endParaRPr lang="cs-CZ" sz="1800" dirty="0">
                  <a:latin typeface="Garamond" panose="02020404030301010803" pitchFamily="18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cs-CZ" sz="1800" b="1" dirty="0">
                    <a:latin typeface="Garamond" panose="02020404030301010803" pitchFamily="18" charset="0"/>
                    <a:cs typeface="Calibri" panose="020F0502020204030204" pitchFamily="34" charset="0"/>
                  </a:rPr>
                  <a:t>grafická metoda </a:t>
                </a:r>
                <a:r>
                  <a:rPr lang="cs-CZ" sz="18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– vynesení ročních průtoků seřazených sestupně do souřadnicové soustavy, které se vyrovnají plynulou křivkou</a:t>
                </a:r>
              </a:p>
              <a:p>
                <a:pPr algn="just"/>
                <a:r>
                  <a:rPr lang="cs-CZ" sz="1800" b="1" dirty="0">
                    <a:latin typeface="Garamond" panose="02020404030301010803" pitchFamily="18" charset="0"/>
                    <a:cs typeface="Calibri" panose="020F0502020204030204" pitchFamily="34" charset="0"/>
                  </a:rPr>
                  <a:t>početně-grafická metoda</a:t>
                </a:r>
                <a:r>
                  <a:rPr lang="cs-CZ" sz="18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 – určení procenta pravděpodobnosti překročení ročních průtoků seřazených sestupně, podle matematického vzorce</a:t>
                </a:r>
                <a:endParaRPr lang="cs-CZ" sz="1800" b="1" dirty="0">
                  <a:latin typeface="Garamond" panose="02020404030301010803" pitchFamily="18" charset="0"/>
                </a:endParaRPr>
              </a:p>
              <a:p>
                <a:pPr marL="0" indent="0" algn="l">
                  <a:buNone/>
                </a:pPr>
                <a:endParaRPr lang="sk-SK" sz="1800" b="1" i="0" u="none" strike="noStrike" baseline="0" dirty="0">
                  <a:latin typeface="CIDFont+F5"/>
                </a:endParaRPr>
              </a:p>
              <a:p>
                <a:pPr marL="0" indent="0" algn="l">
                  <a:buNone/>
                </a:pPr>
                <a:endParaRPr lang="sk-SK" sz="1800" b="1" dirty="0">
                  <a:latin typeface="CIDFont+F5"/>
                </a:endParaRPr>
              </a:p>
            </p:txBody>
          </p:sp>
        </mc:Choice>
        <mc:Fallback xmlns="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909190E2-49E9-4672-85D5-ACEB7457D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6" y="1947812"/>
                <a:ext cx="8426689" cy="4161158"/>
              </a:xfrm>
              <a:prstGeom prst="rect">
                <a:avLst/>
              </a:prstGeom>
              <a:blipFill>
                <a:blip r:embed="rId3"/>
                <a:stretch>
                  <a:fillRect l="-578" t="-1466" r="-57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Hodnocení</a:t>
            </a:r>
            <a:r>
              <a:rPr lang="sk-SK" sz="3600" cap="small" dirty="0">
                <a:latin typeface="Gill Sans MT" panose="020B0502020104020203" pitchFamily="34" charset="-18"/>
              </a:rPr>
              <a:t>  vodnosti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909190E2-49E9-4672-85D5-ACEB7457D4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22" y="2006179"/>
                <a:ext cx="8176306" cy="4307072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cs-CZ" sz="1800" dirty="0">
                    <a:latin typeface="Garamond" panose="02020404030301010803" pitchFamily="18" charset="0"/>
                  </a:rPr>
                  <a:t>čára průtoků – </a:t>
                </a:r>
                <a:r>
                  <a:rPr lang="cs-CZ" sz="1800" dirty="0" err="1">
                    <a:latin typeface="Garamond" panose="02020404030301010803" pitchFamily="18" charset="0"/>
                  </a:rPr>
                  <a:t>hydrogram</a:t>
                </a:r>
                <a:endParaRPr lang="cs-CZ" sz="1800" dirty="0">
                  <a:latin typeface="Garamond" panose="02020404030301010803" pitchFamily="18" charset="0"/>
                </a:endParaRPr>
              </a:p>
              <a:p>
                <a:pPr algn="just"/>
                <a:r>
                  <a:rPr lang="cs-CZ" sz="1800" dirty="0">
                    <a:latin typeface="Garamond" panose="02020404030301010803" pitchFamily="18" charset="0"/>
                  </a:rPr>
                  <a:t>čára překročení – M-denní průtoky</a:t>
                </a:r>
              </a:p>
              <a:p>
                <a:pPr algn="just"/>
                <a:endParaRPr lang="cs-CZ" sz="1800" dirty="0">
                  <a:latin typeface="Garamond" panose="02020404030301010803" pitchFamily="18" charset="0"/>
                </a:endParaRPr>
              </a:p>
              <a:p>
                <a:pPr algn="just"/>
                <a:endParaRPr lang="cs-CZ" sz="1800" dirty="0">
                  <a:latin typeface="Garamond" panose="02020404030301010803" pitchFamily="18" charset="0"/>
                </a:endParaRPr>
              </a:p>
              <a:p>
                <a:pPr marL="0" indent="0" algn="just">
                  <a:buNone/>
                </a:pPr>
                <a:r>
                  <a:rPr lang="cs-CZ" sz="1800" dirty="0">
                    <a:latin typeface="Garamond" panose="02020404030301010803" pitchFamily="18" charset="0"/>
                  </a:rPr>
                  <a:t>Směrodajná odchylka</a:t>
                </a:r>
              </a:p>
              <a:p>
                <a:pPr marL="0" indent="0" algn="just">
                  <a:buNone/>
                </a:pPr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cs-CZ" sz="1800" b="1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s</a:t>
                </a:r>
                <a:r>
                  <a:rPr lang="cs-CZ" sz="1800" b="1" baseline="-25000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x</a:t>
                </a:r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𝑥𝑖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</m:e>
                    </m:nary>
                  </m:oMath>
                </a14:m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x̄)</a:t>
                </a:r>
              </a:p>
              <a:p>
                <a:pPr marL="0" indent="0" algn="just">
                  <a:buNone/>
                </a:pPr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Decilová odchylka</a:t>
                </a:r>
              </a:p>
              <a:p>
                <a:pPr marL="0" indent="0" algn="just">
                  <a:buNone/>
                </a:pPr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cs-CZ" sz="18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D</a:t>
                </a:r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cs-CZ" sz="1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cs-CZ" sz="1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</m:d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cs-CZ" sz="1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cs-CZ" sz="1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</m:t>
                            </m:r>
                          </m:e>
                        </m:d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+.. .+(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cs-CZ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cs-CZ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cs-CZ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cs-CZ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Garamond" panose="02020404030301010803" pitchFamily="18" charset="0"/>
                  </a:rPr>
                  <a:t>Variační koeficient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Garamond" panose="02020404030301010803" pitchFamily="18" charset="0"/>
                  </a:rPr>
                  <a:t>    </a:t>
                </a:r>
                <a:r>
                  <a:rPr lang="cs-CZ" sz="1800" b="1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C</a:t>
                </a:r>
                <a:r>
                  <a:rPr lang="cs-CZ" sz="1800" b="1" baseline="-25000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cs-CZ" sz="18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cs-CZ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cs-CZ" sz="1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cs-CZ" sz="18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k-SK" sz="1800" b="1" i="0" u="none" strike="noStrike" baseline="0" dirty="0">
                  <a:latin typeface="CIDFont+F5"/>
                </a:endParaRPr>
              </a:p>
              <a:p>
                <a:pPr marL="0" indent="0" algn="l">
                  <a:buNone/>
                </a:pPr>
                <a:endParaRPr lang="sk-SK" sz="1800" b="1" dirty="0">
                  <a:latin typeface="CIDFont+F5"/>
                </a:endParaRPr>
              </a:p>
            </p:txBody>
          </p:sp>
        </mc:Choice>
        <mc:Fallback>
          <p:sp>
            <p:nvSpPr>
              <p:cNvPr id="4" name="Zástupný symbol pro obsah 2">
                <a:extLst>
                  <a:ext uri="{FF2B5EF4-FFF2-40B4-BE49-F238E27FC236}">
                    <a16:creationId xmlns:a16="http://schemas.microsoft.com/office/drawing/2014/main" id="{909190E2-49E9-4672-85D5-ACEB7457D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2" y="2006179"/>
                <a:ext cx="8176306" cy="4307072"/>
              </a:xfrm>
              <a:prstGeom prst="rect">
                <a:avLst/>
              </a:prstGeom>
              <a:blipFill>
                <a:blip r:embed="rId3"/>
                <a:stretch>
                  <a:fillRect l="-671" t="-1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ovrchový odtok | Klimatologie a hydrogeografie pro učitele | Pedagogická  fakulta Masarykovy univerzity">
            <a:extLst>
              <a:ext uri="{FF2B5EF4-FFF2-40B4-BE49-F238E27FC236}">
                <a16:creationId xmlns:a16="http://schemas.microsoft.com/office/drawing/2014/main" id="{EBF191AE-0532-8EB6-A6BA-038D2998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19" y="2006178"/>
            <a:ext cx="4457005" cy="25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A81E727D-6252-D00A-20DA-B330A1B54209}"/>
              </a:ext>
            </a:extLst>
          </p:cNvPr>
          <p:cNvCxnSpPr/>
          <p:nvPr/>
        </p:nvCxnSpPr>
        <p:spPr>
          <a:xfrm>
            <a:off x="3463047" y="2198451"/>
            <a:ext cx="90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Hodnocení</a:t>
            </a:r>
            <a:r>
              <a:rPr lang="sk-SK" sz="3600" cap="small" dirty="0">
                <a:latin typeface="Gill Sans MT" panose="020B0502020104020203" pitchFamily="34" charset="-18"/>
              </a:rPr>
              <a:t>  vodnosti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626722" y="2006179"/>
            <a:ext cx="8176306" cy="43070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>
                <a:latin typeface="Garamond" panose="02020404030301010803" pitchFamily="18" charset="0"/>
              </a:rPr>
              <a:t>teoretická křivka pravděpodobnosti překročení: </a:t>
            </a:r>
            <a:r>
              <a:rPr lang="cs-CZ" sz="1400" b="1" dirty="0" err="1">
                <a:latin typeface="Garamond" panose="02020404030301010803" pitchFamily="18" charset="0"/>
              </a:rPr>
              <a:t>Pearsonova</a:t>
            </a:r>
            <a:r>
              <a:rPr lang="cs-CZ" sz="1400" b="1" dirty="0">
                <a:latin typeface="Garamond" panose="02020404030301010803" pitchFamily="18" charset="0"/>
              </a:rPr>
              <a:t> křivka III. typu</a:t>
            </a:r>
          </a:p>
          <a:p>
            <a:pPr lvl="1" algn="just"/>
            <a:r>
              <a:rPr lang="cs-CZ" sz="1400" dirty="0">
                <a:latin typeface="Garamond" panose="02020404030301010803" pitchFamily="18" charset="0"/>
              </a:rPr>
              <a:t>průměrný dlouhodobý průtok </a:t>
            </a:r>
            <a:r>
              <a:rPr lang="cs-CZ" sz="1400" i="1" dirty="0" err="1">
                <a:latin typeface="Garamond" panose="02020404030301010803" pitchFamily="18" charset="0"/>
              </a:rPr>
              <a:t>Q</a:t>
            </a:r>
            <a:r>
              <a:rPr lang="cs-CZ" sz="1400" i="1" baseline="-25000" dirty="0" err="1">
                <a:latin typeface="Garamond" panose="02020404030301010803" pitchFamily="18" charset="0"/>
              </a:rPr>
              <a:t>a</a:t>
            </a:r>
            <a:endParaRPr lang="cs-CZ" sz="1400" i="1" baseline="-25000" dirty="0">
              <a:latin typeface="Garamond" panose="02020404030301010803" pitchFamily="18" charset="0"/>
            </a:endParaRPr>
          </a:p>
          <a:p>
            <a:pPr lvl="1" algn="just"/>
            <a:r>
              <a:rPr lang="cs-CZ" sz="1400" dirty="0">
                <a:latin typeface="Garamond" panose="02020404030301010803" pitchFamily="18" charset="0"/>
              </a:rPr>
              <a:t>variační koeficient </a:t>
            </a:r>
            <a:r>
              <a:rPr lang="cs-CZ" sz="1400" i="1" dirty="0" err="1">
                <a:latin typeface="Garamond" panose="02020404030301010803" pitchFamily="18" charset="0"/>
              </a:rPr>
              <a:t>C</a:t>
            </a:r>
            <a:r>
              <a:rPr lang="cs-CZ" sz="1400" i="1" baseline="-25000" dirty="0" err="1">
                <a:latin typeface="Garamond" panose="02020404030301010803" pitchFamily="18" charset="0"/>
              </a:rPr>
              <a:t>v</a:t>
            </a:r>
            <a:endParaRPr lang="cs-CZ" sz="1400" i="1" baseline="-25000" dirty="0">
              <a:latin typeface="Garamond" panose="02020404030301010803" pitchFamily="18" charset="0"/>
            </a:endParaRPr>
          </a:p>
          <a:p>
            <a:pPr lvl="1" algn="just"/>
            <a:r>
              <a:rPr lang="cs-CZ" sz="1400" dirty="0">
                <a:latin typeface="Garamond" panose="02020404030301010803" pitchFamily="18" charset="0"/>
              </a:rPr>
              <a:t>koeficient asymetrie </a:t>
            </a:r>
            <a:r>
              <a:rPr lang="cs-CZ" sz="1400" i="1" dirty="0">
                <a:latin typeface="Garamond" panose="02020404030301010803" pitchFamily="18" charset="0"/>
              </a:rPr>
              <a:t>C</a:t>
            </a:r>
            <a:r>
              <a:rPr lang="cs-CZ" sz="1400" i="1" baseline="-25000" dirty="0">
                <a:latin typeface="Garamond" panose="02020404030301010803" pitchFamily="18" charset="0"/>
              </a:rPr>
              <a:t>s</a:t>
            </a:r>
          </a:p>
          <a:p>
            <a:pPr algn="just"/>
            <a:r>
              <a:rPr lang="cs-CZ" sz="1400" dirty="0">
                <a:latin typeface="Garamond" panose="02020404030301010803" pitchFamily="18" charset="0"/>
              </a:rPr>
              <a:t>konstrukce pomocí </a:t>
            </a:r>
            <a:r>
              <a:rPr lang="cs-CZ" sz="1400" b="1" dirty="0" err="1">
                <a:latin typeface="Garamond" panose="02020404030301010803" pitchFamily="18" charset="0"/>
              </a:rPr>
              <a:t>Foster-Rybkinových</a:t>
            </a:r>
            <a:r>
              <a:rPr lang="cs-CZ" sz="1400" b="1" dirty="0">
                <a:latin typeface="Garamond" panose="02020404030301010803" pitchFamily="18" charset="0"/>
              </a:rPr>
              <a:t> tabulek</a:t>
            </a:r>
            <a:endParaRPr lang="cs-CZ" sz="1400" dirty="0">
              <a:latin typeface="Garamond" panose="02020404030301010803" pitchFamily="18" charset="0"/>
            </a:endParaRPr>
          </a:p>
          <a:p>
            <a:pPr lvl="1" algn="just"/>
            <a:r>
              <a:rPr lang="cs-CZ" sz="1400" dirty="0">
                <a:latin typeface="Garamond" panose="02020404030301010803" pitchFamily="18" charset="0"/>
              </a:rPr>
              <a:t>odchylky poradnic (</a:t>
            </a:r>
            <a:r>
              <a:rPr lang="cs-CZ" sz="1400" i="1" dirty="0">
                <a:latin typeface="Garamond" panose="02020404030301010803" pitchFamily="18" charset="0"/>
              </a:rPr>
              <a:t>k</a:t>
            </a:r>
            <a:r>
              <a:rPr lang="cs-CZ" sz="1400" dirty="0">
                <a:latin typeface="Garamond" panose="02020404030301010803" pitchFamily="18" charset="0"/>
              </a:rPr>
              <a:t>) křivky překročení od průměru</a:t>
            </a:r>
          </a:p>
          <a:p>
            <a:pPr marL="0" indent="0" algn="just">
              <a:buNone/>
            </a:pPr>
            <a:endParaRPr lang="cs-CZ" sz="1800" dirty="0">
              <a:latin typeface="Garamond" panose="02020404030301010803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B889B1-BC31-4F6A-9A07-B8265A29D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78" y="3646371"/>
            <a:ext cx="4448377" cy="26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0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49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 err="1">
                <a:latin typeface="Gill Sans MT" panose="020B0502020104020203" pitchFamily="34" charset="-18"/>
              </a:rPr>
              <a:t>Hodnocení</a:t>
            </a:r>
            <a:r>
              <a:rPr lang="sk-SK" sz="4000" b="1" cap="small" dirty="0">
                <a:latin typeface="Gill Sans MT" panose="020B0502020104020203" pitchFamily="34" charset="-18"/>
              </a:rPr>
              <a:t> vodnosti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5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525294" y="1938620"/>
            <a:ext cx="7859950" cy="3945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400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latin typeface="Garamond" panose="02020404030301010803" pitchFamily="18" charset="0"/>
              </a:rPr>
              <a:t>Sestrojte teoretickou a empirickou křivku pravděpodobnosti překročení průměrných ročních průtoků a definujte míru vodnosti jednotlivých let.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ZDROJE: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Excel s hodnotami ročních průtoků (Studijní materiály v </a:t>
            </a:r>
            <a:r>
              <a:rPr lang="cs-CZ" sz="1700" dirty="0" err="1">
                <a:latin typeface="Garamond" panose="02020404030301010803" pitchFamily="18" charset="0"/>
              </a:rPr>
              <a:t>ISu</a:t>
            </a:r>
            <a:r>
              <a:rPr lang="cs-CZ" sz="1700" dirty="0">
                <a:latin typeface="Garamond" panose="02020404030301010803" pitchFamily="18" charset="0"/>
              </a:rPr>
              <a:t> )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 err="1">
                <a:latin typeface="Garamond" panose="02020404030301010803" pitchFamily="18" charset="0"/>
              </a:rPr>
              <a:t>Foster-Rybkinovy</a:t>
            </a:r>
            <a:r>
              <a:rPr lang="cs-CZ" sz="1700" dirty="0">
                <a:latin typeface="Garamond" panose="02020404030301010803" pitchFamily="18" charset="0"/>
              </a:rPr>
              <a:t> tabulky (Studijní materiály v </a:t>
            </a:r>
            <a:r>
              <a:rPr lang="cs-CZ" sz="1700" dirty="0" err="1">
                <a:latin typeface="Garamond" panose="02020404030301010803" pitchFamily="18" charset="0"/>
              </a:rPr>
              <a:t>ISu</a:t>
            </a:r>
            <a:r>
              <a:rPr lang="cs-CZ" sz="1700" dirty="0">
                <a:latin typeface="Garamond" panose="02020404030301010803" pitchFamily="18" charset="0"/>
              </a:rPr>
              <a:t> 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cs-CZ" sz="1600" b="1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VÝSTUPY: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cs-CZ" sz="1700" b="1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průměrných ročných průtoků (</a:t>
            </a:r>
            <a:r>
              <a:rPr lang="cs-CZ" sz="1700" dirty="0" err="1">
                <a:latin typeface="Garamond" panose="02020404030301010803" pitchFamily="18" charset="0"/>
              </a:rPr>
              <a:t>Qi</a:t>
            </a:r>
            <a:r>
              <a:rPr lang="cs-CZ" sz="1700" dirty="0">
                <a:latin typeface="Garamond" panose="02020404030301010803" pitchFamily="18" charset="0"/>
              </a:rPr>
              <a:t>) a jejich pořadí (m) s hodnotami pravděpodobnosti překročení (p), hodnotami odchylek poradnic (k) a vypočítaného teoretického průtoku (Q)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uvedení všech použitých vzorců, získaných hodnot (</a:t>
            </a:r>
            <a:r>
              <a:rPr lang="cs-CZ" sz="1700" dirty="0" err="1">
                <a:latin typeface="Garamond" panose="02020404030301010803" pitchFamily="18" charset="0"/>
              </a:rPr>
              <a:t>Qa</a:t>
            </a:r>
            <a:r>
              <a:rPr lang="cs-CZ" sz="1700" dirty="0">
                <a:latin typeface="Garamond" panose="02020404030301010803" pitchFamily="18" charset="0"/>
              </a:rPr>
              <a:t>, </a:t>
            </a:r>
            <a:r>
              <a:rPr lang="cs-CZ" sz="1700" dirty="0" err="1">
                <a:latin typeface="Garamond" panose="02020404030301010803" pitchFamily="18" charset="0"/>
              </a:rPr>
              <a:t>Cv</a:t>
            </a:r>
            <a:r>
              <a:rPr lang="cs-CZ" sz="1700" dirty="0">
                <a:latin typeface="Garamond" panose="02020404030301010803" pitchFamily="18" charset="0"/>
              </a:rPr>
              <a:t>, Cs) a hraničních hodnot pravděpodobnosti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graf empirické a teoretické křivky pravděpodobnosti překročení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 hraničních hodnot intervalů průtoků ke zjištění vodnosti let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míry vodnosti jednotlivých hydrologických let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ZÁVĚR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7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5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9.11.2022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4" y="331384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88C5C1B-070C-2F9C-C081-3CE160D30DD8}"/>
              </a:ext>
            </a:extLst>
          </p:cNvPr>
          <p:cNvSpPr txBox="1">
            <a:spLocks/>
          </p:cNvSpPr>
          <p:nvPr/>
        </p:nvSpPr>
        <p:spPr>
          <a:xfrm>
            <a:off x="690464" y="1865328"/>
            <a:ext cx="7763071" cy="432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800" b="1" dirty="0">
                <a:latin typeface="Garamond" panose="02020404030301010803" pitchFamily="18" charset="0"/>
              </a:rPr>
              <a:t>Grafická </a:t>
            </a:r>
            <a:r>
              <a:rPr lang="sk-SK" sz="1800" b="1" dirty="0" err="1">
                <a:latin typeface="Garamond" panose="02020404030301010803" pitchFamily="18" charset="0"/>
              </a:rPr>
              <a:t>metoda</a:t>
            </a:r>
            <a:endParaRPr lang="sk-SK" sz="1800" b="1" dirty="0">
              <a:latin typeface="Garamond" panose="02020404030301010803" pitchFamily="18" charset="0"/>
            </a:endParaRPr>
          </a:p>
          <a:p>
            <a:r>
              <a:rPr lang="sk-SK" sz="1800" dirty="0">
                <a:latin typeface="Garamond" panose="02020404030301010803" pitchFamily="18" charset="0"/>
              </a:rPr>
              <a:t>os </a:t>
            </a:r>
            <a:r>
              <a:rPr lang="sk-SK" sz="1800" b="1" dirty="0">
                <a:latin typeface="Garamond" panose="02020404030301010803" pitchFamily="18" charset="0"/>
              </a:rPr>
              <a:t>x</a:t>
            </a:r>
            <a:r>
              <a:rPr lang="sk-SK" sz="1800" dirty="0">
                <a:latin typeface="Garamond" panose="02020404030301010803" pitchFamily="18" charset="0"/>
              </a:rPr>
              <a:t> – hodnoty </a:t>
            </a:r>
            <a:r>
              <a:rPr lang="sk-SK" sz="1800" dirty="0" err="1">
                <a:latin typeface="Garamond" panose="02020404030301010803" pitchFamily="18" charset="0"/>
              </a:rPr>
              <a:t>pravděpodobnosti</a:t>
            </a:r>
            <a:r>
              <a:rPr lang="sk-SK" sz="1800" dirty="0">
                <a:latin typeface="Garamond" panose="02020404030301010803" pitchFamily="18" charset="0"/>
              </a:rPr>
              <a:t> </a:t>
            </a:r>
            <a:r>
              <a:rPr lang="sk-SK" sz="1800" b="1" dirty="0">
                <a:latin typeface="Garamond" panose="02020404030301010803" pitchFamily="18" charset="0"/>
              </a:rPr>
              <a:t>p</a:t>
            </a:r>
          </a:p>
          <a:p>
            <a:pPr marL="0" indent="0">
              <a:buNone/>
            </a:pPr>
            <a:r>
              <a:rPr lang="sk-SK" sz="1800" dirty="0">
                <a:latin typeface="Garamond" panose="02020404030301010803" pitchFamily="18" charset="0"/>
              </a:rPr>
              <a:t>    </a:t>
            </a:r>
            <a:r>
              <a:rPr lang="sk-SK" sz="1400" dirty="0" err="1">
                <a:latin typeface="Garamond" panose="02020404030301010803" pitchFamily="18" charset="0"/>
              </a:rPr>
              <a:t>Čegodajevova</a:t>
            </a:r>
            <a:r>
              <a:rPr lang="sk-SK" sz="1400" dirty="0">
                <a:latin typeface="Garamond" panose="02020404030301010803" pitchFamily="18" charset="0"/>
              </a:rPr>
              <a:t> rovnice</a:t>
            </a:r>
          </a:p>
          <a:p>
            <a:endParaRPr lang="sk-SK" sz="1800" dirty="0">
              <a:latin typeface="Garamond" panose="02020404030301010803" pitchFamily="18" charset="0"/>
            </a:endParaRPr>
          </a:p>
          <a:p>
            <a:endParaRPr lang="sk-SK" sz="1800" dirty="0">
              <a:latin typeface="Garamond" panose="02020404030301010803" pitchFamily="18" charset="0"/>
            </a:endParaRPr>
          </a:p>
          <a:p>
            <a:r>
              <a:rPr lang="sk-SK" sz="1800" dirty="0">
                <a:latin typeface="Garamond" panose="02020404030301010803" pitchFamily="18" charset="0"/>
              </a:rPr>
              <a:t>osa </a:t>
            </a:r>
            <a:r>
              <a:rPr lang="sk-SK" sz="1800" b="1" dirty="0">
                <a:latin typeface="Garamond" panose="02020404030301010803" pitchFamily="18" charset="0"/>
              </a:rPr>
              <a:t>y</a:t>
            </a:r>
            <a:r>
              <a:rPr lang="sk-SK" sz="1800" dirty="0">
                <a:latin typeface="Garamond" panose="02020404030301010803" pitchFamily="18" charset="0"/>
              </a:rPr>
              <a:t> – </a:t>
            </a:r>
            <a:r>
              <a:rPr lang="sk-SK" sz="1800" dirty="0" err="1">
                <a:latin typeface="Garamond" panose="02020404030301010803" pitchFamily="18" charset="0"/>
              </a:rPr>
              <a:t>sestupně</a:t>
            </a:r>
            <a:r>
              <a:rPr lang="sk-SK" sz="1800" dirty="0">
                <a:latin typeface="Garamond" panose="02020404030301010803" pitchFamily="18" charset="0"/>
              </a:rPr>
              <a:t> (</a:t>
            </a:r>
            <a:r>
              <a:rPr lang="sk-SK" sz="1800" dirty="0">
                <a:latin typeface="Garamond" panose="02020404030301010803" pitchFamily="18" charset="0"/>
                <a:cs typeface="Calibri" panose="020F0502020204030204" pitchFamily="34" charset="0"/>
              </a:rPr>
              <a:t>↓) </a:t>
            </a:r>
            <a:r>
              <a:rPr lang="sk-SK" sz="1800" dirty="0" err="1">
                <a:latin typeface="Garamond" panose="02020404030301010803" pitchFamily="18" charset="0"/>
                <a:cs typeface="Calibri" panose="020F0502020204030204" pitchFamily="34" charset="0"/>
              </a:rPr>
              <a:t>seřazené</a:t>
            </a:r>
            <a:r>
              <a:rPr lang="sk-SK" sz="1800" dirty="0">
                <a:latin typeface="Garamond" panose="02020404030301010803" pitchFamily="18" charset="0"/>
                <a:cs typeface="Calibri" panose="020F0502020204030204" pitchFamily="34" charset="0"/>
              </a:rPr>
              <a:t> hodnoty </a:t>
            </a:r>
            <a:r>
              <a:rPr lang="sk-SK" sz="1800" b="1" dirty="0" err="1">
                <a:latin typeface="Garamond" panose="02020404030301010803" pitchFamily="18" charset="0"/>
                <a:cs typeface="Calibri" panose="020F0502020204030204" pitchFamily="34" charset="0"/>
              </a:rPr>
              <a:t>Q</a:t>
            </a:r>
            <a:r>
              <a:rPr lang="sk-SK" sz="1800" b="1" baseline="-25000" dirty="0" err="1">
                <a:latin typeface="Garamond" panose="02020404030301010803" pitchFamily="18" charset="0"/>
                <a:cs typeface="Calibri" panose="020F0502020204030204" pitchFamily="34" charset="0"/>
              </a:rPr>
              <a:t>i</a:t>
            </a:r>
            <a:endParaRPr lang="sk-SK" sz="1800" b="1" baseline="-25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sk-SK" sz="2000" b="1" baseline="-25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sk-SK" sz="2000" b="1" baseline="-25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sk-SK" sz="2000" b="1" baseline="-25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sk-SK" sz="2000" b="1" baseline="-25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000" dirty="0">
                <a:latin typeface="Garamond" panose="02020404030301010803" pitchFamily="18" charset="0"/>
                <a:cs typeface="Calibri" panose="020F0502020204030204" pitchFamily="34" charset="0"/>
              </a:rPr>
              <a:t>                    </a:t>
            </a:r>
            <a:r>
              <a:rPr lang="sk-SK" sz="8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sk-SK" sz="3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↓</a:t>
            </a:r>
            <a:r>
              <a:rPr lang="sk-SK" sz="2000" dirty="0">
                <a:latin typeface="Garamond" panose="02020404030301010803" pitchFamily="18" charset="0"/>
                <a:cs typeface="Calibri" panose="020F0502020204030204" pitchFamily="34" charset="0"/>
              </a:rPr>
              <a:t>     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↑</a:t>
            </a:r>
            <a:r>
              <a:rPr lang="sk-SK" sz="2000" dirty="0">
                <a:latin typeface="Garamond" panose="02020404030301010803" pitchFamily="18" charset="0"/>
                <a:cs typeface="Calibri" panose="020F0502020204030204" pitchFamily="34" charset="0"/>
              </a:rPr>
              <a:t>      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↓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1800" dirty="0">
              <a:latin typeface="Garamond" panose="02020404030301010803" pitchFamily="18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5E36260-DB06-30B8-3803-73FD1912603A}"/>
              </a:ext>
            </a:extLst>
          </p:cNvPr>
          <p:cNvGrpSpPr/>
          <p:nvPr/>
        </p:nvGrpSpPr>
        <p:grpSpPr>
          <a:xfrm>
            <a:off x="993293" y="3042581"/>
            <a:ext cx="5467178" cy="560032"/>
            <a:chOff x="1824038" y="2687993"/>
            <a:chExt cx="5045868" cy="560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ástupný symbol pro obsah 2">
                  <a:extLst>
                    <a:ext uri="{FF2B5EF4-FFF2-40B4-BE49-F238E27FC236}">
                      <a16:creationId xmlns:a16="http://schemas.microsoft.com/office/drawing/2014/main" id="{B29BA913-5D38-A6FF-5AAD-45C00DD5A97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24038" y="2687993"/>
                  <a:ext cx="5045868" cy="531457"/>
                </a:xfrm>
                <a:prstGeom prst="rect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sk-SK" sz="2000" b="1" dirty="0">
                      <a:latin typeface="Garamond" panose="02020404030301010803" pitchFamily="18" charset="0"/>
                      <a:ea typeface="Cambria Math" panose="02040503050406030204" pitchFamily="18" charset="0"/>
                    </a:rPr>
                    <a:t>p [%]</a:t>
                  </a:r>
                  <a:r>
                    <a:rPr lang="sk-SK" sz="2000" dirty="0">
                      <a:latin typeface="Garamond" panose="02020404030301010803" pitchFamily="18" charset="0"/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sk-SK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− 0,3</m:t>
                          </m:r>
                        </m:num>
                        <m:den>
                          <m:r>
                            <a:rPr lang="sk-SK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+ 0,4</m:t>
                          </m:r>
                        </m:den>
                      </m:f>
                    </m:oMath>
                  </a14:m>
                  <a:r>
                    <a:rPr lang="sk-SK" sz="1800" dirty="0">
                      <a:latin typeface="Garamond" panose="02020404030301010803" pitchFamily="18" charset="0"/>
                      <a:ea typeface="Cambria Math" panose="02040503050406030204" pitchFamily="18" charset="0"/>
                    </a:rPr>
                    <a:t> . 100</a:t>
                  </a:r>
                </a:p>
              </p:txBody>
            </p:sp>
          </mc:Choice>
          <mc:Fallback xmlns="">
            <p:sp>
              <p:nvSpPr>
                <p:cNvPr id="6" name="Zástupný symbol pro obsah 2">
                  <a:extLst>
                    <a:ext uri="{FF2B5EF4-FFF2-40B4-BE49-F238E27FC236}">
                      <a16:creationId xmlns:a16="http://schemas.microsoft.com/office/drawing/2014/main" id="{909812D1-93E8-4880-AC43-4247CA666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038" y="2687993"/>
                  <a:ext cx="5045868" cy="531457"/>
                </a:xfrm>
                <a:prstGeom prst="rect">
                  <a:avLst/>
                </a:prstGeom>
                <a:blipFill>
                  <a:blip r:embed="rId3"/>
                  <a:stretch>
                    <a:fillRect l="-1001" b="-1124"/>
                  </a:stretch>
                </a:blip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sk-S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Zástupný symbol pro obsah 2">
              <a:extLst>
                <a:ext uri="{FF2B5EF4-FFF2-40B4-BE49-F238E27FC236}">
                  <a16:creationId xmlns:a16="http://schemas.microsoft.com/office/drawing/2014/main" id="{1D06EBEC-6E8F-097A-5A14-40A1C0D1EB9C}"/>
                </a:ext>
              </a:extLst>
            </p:cNvPr>
            <p:cNvSpPr txBox="1">
              <a:spLocks/>
            </p:cNvSpPr>
            <p:nvPr/>
          </p:nvSpPr>
          <p:spPr>
            <a:xfrm>
              <a:off x="4226523" y="2716568"/>
              <a:ext cx="2633858" cy="5314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sk-SK" sz="1400" b="1" dirty="0">
                  <a:latin typeface="Garamond" panose="02020404030301010803" pitchFamily="18" charset="0"/>
                  <a:ea typeface="Cambria Math" panose="02040503050406030204" pitchFamily="18" charset="0"/>
                </a:rPr>
                <a:t>m</a:t>
              </a:r>
              <a:r>
                <a:rPr lang="sk-SK" sz="1400" dirty="0">
                  <a:latin typeface="Garamond" panose="02020404030301010803" pitchFamily="18" charset="0"/>
                  <a:ea typeface="Cambria Math" panose="02040503050406030204" pitchFamily="18" charset="0"/>
                </a:rPr>
                <a:t> – </a:t>
              </a:r>
              <a:r>
                <a:rPr lang="sk-SK" sz="1400" dirty="0" err="1">
                  <a:latin typeface="Garamond" panose="02020404030301010803" pitchFamily="18" charset="0"/>
                  <a:ea typeface="Cambria Math" panose="02040503050406030204" pitchFamily="18" charset="0"/>
                </a:rPr>
                <a:t>pořadové</a:t>
              </a:r>
              <a:r>
                <a:rPr lang="sk-SK" sz="1400" dirty="0">
                  <a:latin typeface="Garamond" panose="02020404030301010803" pitchFamily="18" charset="0"/>
                  <a:ea typeface="Cambria Math" panose="02040503050406030204" pitchFamily="18" charset="0"/>
                </a:rPr>
                <a:t> číslo prvku (1 – </a:t>
              </a:r>
              <a:r>
                <a:rPr lang="sk-SK" sz="1400" dirty="0" err="1">
                  <a:latin typeface="Garamond" panose="02020404030301010803" pitchFamily="18" charset="0"/>
                  <a:ea typeface="Cambria Math" panose="02040503050406030204" pitchFamily="18" charset="0"/>
                </a:rPr>
                <a:t>největší</a:t>
              </a:r>
              <a:r>
                <a:rPr lang="sk-SK" sz="1400" dirty="0">
                  <a:latin typeface="Garamond" panose="02020404030301010803" pitchFamily="18" charset="0"/>
                  <a:ea typeface="Cambria Math" panose="02040503050406030204" pitchFamily="18" charset="0"/>
                </a:rPr>
                <a:t>)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sk-SK" sz="1400" b="1" dirty="0">
                  <a:latin typeface="Garamond" panose="02020404030301010803" pitchFamily="18" charset="0"/>
                  <a:ea typeface="Cambria Math" panose="02040503050406030204" pitchFamily="18" charset="0"/>
                </a:rPr>
                <a:t>n</a:t>
              </a:r>
              <a:r>
                <a:rPr lang="sk-SK" sz="1400" dirty="0">
                  <a:latin typeface="Garamond" panose="02020404030301010803" pitchFamily="18" charset="0"/>
                  <a:ea typeface="Cambria Math" panose="02040503050406030204" pitchFamily="18" charset="0"/>
                </a:rPr>
                <a:t> – celkový počet </a:t>
              </a:r>
              <a:r>
                <a:rPr lang="sk-SK" sz="1400" dirty="0" err="1">
                  <a:latin typeface="Garamond" panose="02020404030301010803" pitchFamily="18" charset="0"/>
                  <a:ea typeface="Cambria Math" panose="02040503050406030204" pitchFamily="18" charset="0"/>
                </a:rPr>
                <a:t>prvk</a:t>
              </a:r>
              <a:r>
                <a:rPr lang="cs-CZ" sz="1400" dirty="0">
                  <a:latin typeface="Garamond" panose="02020404030301010803" pitchFamily="18" charset="0"/>
                  <a:ea typeface="Cambria Math" panose="02040503050406030204" pitchFamily="18" charset="0"/>
                </a:rPr>
                <a:t>ů</a:t>
              </a:r>
              <a:r>
                <a:rPr lang="sk-SK" sz="1400" dirty="0">
                  <a:latin typeface="Garamond" panose="02020404030301010803" pitchFamily="18" charset="0"/>
                  <a:ea typeface="Cambria Math" panose="02040503050406030204" pitchFamily="18" charset="0"/>
                </a:rPr>
                <a:t> (let)</a:t>
              </a:r>
            </a:p>
          </p:txBody>
        </p:sp>
      </p:grpSp>
      <p:graphicFrame>
        <p:nvGraphicFramePr>
          <p:cNvPr id="11" name="Tabulka 8">
            <a:extLst>
              <a:ext uri="{FF2B5EF4-FFF2-40B4-BE49-F238E27FC236}">
                <a16:creationId xmlns:a16="http://schemas.microsoft.com/office/drawing/2014/main" id="{DD4BDF5F-5011-C62D-7B01-9CA06EFA2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37391"/>
              </p:ext>
            </p:extLst>
          </p:nvPr>
        </p:nvGraphicFramePr>
        <p:xfrm>
          <a:off x="914398" y="4269460"/>
          <a:ext cx="2438400" cy="11201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9734780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264216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18445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0018824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rok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pořadí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Q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 [m</a:t>
                      </a:r>
                      <a:r>
                        <a:rPr lang="sk-SK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3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.s</a:t>
                      </a:r>
                      <a:r>
                        <a:rPr lang="sk-SK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-1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]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p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 [%]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63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1941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7.52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2.3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6339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1931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6.12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5.59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1790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1957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6.07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8.88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812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1958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5.97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12.17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311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1938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5.92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-18"/>
                        </a:rPr>
                        <a:t>15.46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0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9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4C1A817-85F6-B43F-572D-5BF1810FDBEC}"/>
              </a:ext>
            </a:extLst>
          </p:cNvPr>
          <p:cNvSpPr txBox="1">
            <a:spLocks/>
          </p:cNvSpPr>
          <p:nvPr/>
        </p:nvSpPr>
        <p:spPr>
          <a:xfrm>
            <a:off x="826849" y="2015836"/>
            <a:ext cx="7763071" cy="432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err="1">
                <a:latin typeface="Garamond" panose="02020404030301010803" pitchFamily="18" charset="0"/>
              </a:rPr>
              <a:t>Pearsonova</a:t>
            </a:r>
            <a:r>
              <a:rPr lang="cs-CZ" sz="1800" b="1" dirty="0">
                <a:latin typeface="Garamond" panose="02020404030301010803" pitchFamily="18" charset="0"/>
              </a:rPr>
              <a:t> křivka III. typu, </a:t>
            </a:r>
            <a:r>
              <a:rPr lang="cs-CZ" sz="1800" i="1" dirty="0">
                <a:latin typeface="Garamond" panose="02020404030301010803" pitchFamily="18" charset="0"/>
              </a:rPr>
              <a:t>asymetrické</a:t>
            </a:r>
            <a:r>
              <a:rPr lang="cs-CZ" sz="1800" b="1" dirty="0">
                <a:latin typeface="Garamond" panose="02020404030301010803" pitchFamily="18" charset="0"/>
              </a:rPr>
              <a:t> </a:t>
            </a:r>
            <a:r>
              <a:rPr lang="cs-CZ" sz="1800" i="1" dirty="0">
                <a:latin typeface="Garamond" panose="02020404030301010803" pitchFamily="18" charset="0"/>
              </a:rPr>
              <a:t>binomické rozdělení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osa </a:t>
            </a:r>
            <a:r>
              <a:rPr lang="cs-CZ" sz="1800" b="1" dirty="0">
                <a:latin typeface="Garamond" panose="02020404030301010803" pitchFamily="18" charset="0"/>
              </a:rPr>
              <a:t>x</a:t>
            </a:r>
            <a:r>
              <a:rPr lang="cs-CZ" sz="1800" dirty="0">
                <a:latin typeface="Garamond" panose="02020404030301010803" pitchFamily="18" charset="0"/>
              </a:rPr>
              <a:t> – hodnoty </a:t>
            </a:r>
            <a:r>
              <a:rPr lang="cs-CZ" sz="1800" b="1" dirty="0">
                <a:latin typeface="Garamond" panose="02020404030301010803" pitchFamily="18" charset="0"/>
              </a:rPr>
              <a:t>p</a:t>
            </a:r>
            <a:r>
              <a:rPr lang="cs-CZ" sz="1800" dirty="0">
                <a:latin typeface="Garamond" panose="02020404030301010803" pitchFamily="18" charset="0"/>
              </a:rPr>
              <a:t> [%]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osa </a:t>
            </a:r>
            <a:r>
              <a:rPr lang="cs-CZ" sz="1800" b="1" dirty="0">
                <a:latin typeface="Garamond" panose="02020404030301010803" pitchFamily="18" charset="0"/>
              </a:rPr>
              <a:t>y</a:t>
            </a:r>
            <a:r>
              <a:rPr lang="cs-CZ" sz="1800" dirty="0">
                <a:latin typeface="Garamond" panose="02020404030301010803" pitchFamily="18" charset="0"/>
              </a:rPr>
              <a:t> – hodnoty teoretického průtoku </a:t>
            </a:r>
            <a:r>
              <a:rPr lang="cs-CZ" sz="1800" b="1" dirty="0" err="1">
                <a:latin typeface="Garamond" panose="02020404030301010803" pitchFamily="18" charset="0"/>
              </a:rPr>
              <a:t>Q</a:t>
            </a:r>
            <a:r>
              <a:rPr lang="cs-CZ" sz="1800" b="1" baseline="-25000" dirty="0" err="1">
                <a:latin typeface="Garamond" panose="02020404030301010803" pitchFamily="18" charset="0"/>
              </a:rPr>
              <a:t>p</a:t>
            </a:r>
            <a:endParaRPr lang="cs-CZ" sz="1800" b="1" baseline="-25000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r>
              <a:rPr lang="cs-CZ" sz="1800" dirty="0" err="1">
                <a:latin typeface="Garamond" panose="02020404030301010803" pitchFamily="18" charset="0"/>
              </a:rPr>
              <a:t>C</a:t>
            </a:r>
            <a:r>
              <a:rPr lang="cs-CZ" sz="1800" baseline="-25000" dirty="0" err="1">
                <a:latin typeface="Garamond" panose="02020404030301010803" pitchFamily="18" charset="0"/>
              </a:rPr>
              <a:t>s</a:t>
            </a:r>
            <a:r>
              <a:rPr lang="cs-CZ" sz="1800" dirty="0">
                <a:latin typeface="Garamond" panose="02020404030301010803" pitchFamily="18" charset="0"/>
              </a:rPr>
              <a:t> &gt; 2C</a:t>
            </a:r>
            <a:r>
              <a:rPr lang="cs-CZ" sz="1800" baseline="-25000" dirty="0">
                <a:latin typeface="Garamond" panose="02020404030301010803" pitchFamily="18" charset="0"/>
              </a:rPr>
              <a:t>v</a:t>
            </a:r>
          </a:p>
          <a:p>
            <a:r>
              <a:rPr lang="cs-CZ" sz="1800" dirty="0" err="1">
                <a:latin typeface="Garamond" panose="02020404030301010803" pitchFamily="18" charset="0"/>
              </a:rPr>
              <a:t>C</a:t>
            </a:r>
            <a:r>
              <a:rPr lang="cs-CZ" sz="1800" baseline="-25000" dirty="0" err="1">
                <a:latin typeface="Garamond" panose="02020404030301010803" pitchFamily="18" charset="0"/>
              </a:rPr>
              <a:t>s</a:t>
            </a:r>
            <a:r>
              <a:rPr lang="cs-CZ" sz="1800" dirty="0">
                <a:latin typeface="Garamond" panose="02020404030301010803" pitchFamily="18" charset="0"/>
              </a:rPr>
              <a:t> &gt; 3C</a:t>
            </a:r>
            <a:r>
              <a:rPr lang="cs-CZ" sz="1800" baseline="-25000" dirty="0">
                <a:latin typeface="Garamond" panose="02020404030301010803" pitchFamily="18" charset="0"/>
              </a:rPr>
              <a:t>v</a:t>
            </a:r>
            <a:r>
              <a:rPr lang="cs-CZ" sz="1800" dirty="0">
                <a:latin typeface="Garamond" panose="02020404030301010803" pitchFamily="18" charset="0"/>
              </a:rPr>
              <a:t> – velká asymetrie; </a:t>
            </a:r>
            <a:r>
              <a:rPr lang="cs-CZ" sz="1800" i="1" dirty="0">
                <a:latin typeface="Garamond" panose="02020404030301010803" pitchFamily="18" charset="0"/>
              </a:rPr>
              <a:t>logaritmicko-normální rozdělení</a:t>
            </a: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1800" dirty="0">
              <a:latin typeface="Garamond" panose="02020404030301010803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92D0BFD-5DEB-E0DD-DA13-72EA4FD43D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5963" y="3119657"/>
                <a:ext cx="5781675" cy="144670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sk-SK" sz="100" b="1" dirty="0">
                  <a:solidFill>
                    <a:srgbClr val="0070C0"/>
                  </a:solidFill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k-SK" sz="2000" b="1" dirty="0" err="1">
                    <a:solidFill>
                      <a:srgbClr val="0070C0"/>
                    </a:solidFill>
                    <a:latin typeface="Garamond" panose="02020404030301010803" pitchFamily="18" charset="0"/>
                    <a:ea typeface="Cambria Math" panose="02040503050406030204" pitchFamily="18" charset="0"/>
                  </a:rPr>
                  <a:t>C</a:t>
                </a:r>
                <a:r>
                  <a:rPr lang="sk-SK" sz="2000" b="1" baseline="-25000" dirty="0" err="1">
                    <a:solidFill>
                      <a:srgbClr val="0070C0"/>
                    </a:solidFill>
                    <a:latin typeface="Garamond" panose="02020404030301010803" pitchFamily="18" charset="0"/>
                    <a:ea typeface="Cambria Math" panose="02040503050406030204" pitchFamily="18" charset="0"/>
                  </a:rPr>
                  <a:t>v</a:t>
                </a:r>
                <a:r>
                  <a:rPr lang="sk-SK" sz="2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k-SK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k-SK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𝑄𝑖</m:t>
                                        </m:r>
                                      </m:num>
                                      <m:den>
                                        <m:r>
                                          <a:rPr lang="cs-CZ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𝑄𝑎</m:t>
                                        </m:r>
                                      </m:den>
                                    </m:f>
                                    <m:r>
                                      <a:rPr lang="cs-CZ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cs-CZ" sz="2000" b="0" i="1" baseline="3000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nary>
                          </m:num>
                          <m:den>
                            <m:r>
                              <a:rPr lang="cs-CZ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sk-SK" sz="18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k-SK" sz="2000" b="1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C</a:t>
                </a:r>
                <a:r>
                  <a:rPr lang="sk-SK" sz="2000" b="1" baseline="-25000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s</a:t>
                </a:r>
                <a:r>
                  <a:rPr lang="sk-SK" sz="2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sk-SK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k-SK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sk-SK" sz="2000" i="1" baseline="-250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sk-SK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sk-SK" sz="2000" i="1" baseline="-250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sk-SK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sk-SK" sz="200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nary>
                      </m:num>
                      <m:den>
                        <m:d>
                          <m:dPr>
                            <m:ctrlP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k-SK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k-SK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sk-SK" sz="2000" b="1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sk-SK" sz="200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k-SK" sz="18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92D0BFD-5DEB-E0DD-DA13-72EA4FD43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63" y="3119657"/>
                <a:ext cx="5781675" cy="1446708"/>
              </a:xfrm>
              <a:prstGeom prst="rect">
                <a:avLst/>
              </a:prstGeom>
              <a:blipFill>
                <a:blip r:embed="rId3"/>
                <a:stretch>
                  <a:fillRect l="-947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AF08FED-35CB-075E-08A5-7306B30158A9}"/>
              </a:ext>
            </a:extLst>
          </p:cNvPr>
          <p:cNvSpPr txBox="1">
            <a:spLocks/>
          </p:cNvSpPr>
          <p:nvPr/>
        </p:nvSpPr>
        <p:spPr>
          <a:xfrm>
            <a:off x="3022169" y="3341554"/>
            <a:ext cx="4105469" cy="116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 err="1">
                <a:latin typeface="Garamond" panose="02020404030301010803" pitchFamily="18" charset="0"/>
                <a:ea typeface="Cambria Math" panose="02040503050406030204" pitchFamily="18" charset="0"/>
              </a:rPr>
              <a:t>Q</a:t>
            </a:r>
            <a:r>
              <a:rPr lang="cs-CZ" sz="1400" b="1" baseline="-25000" dirty="0" err="1">
                <a:latin typeface="Garamond" panose="02020404030301010803" pitchFamily="18" charset="0"/>
                <a:ea typeface="Cambria Math" panose="02040503050406030204" pitchFamily="18" charset="0"/>
              </a:rPr>
              <a:t>a</a:t>
            </a:r>
            <a:r>
              <a:rPr lang="cs-CZ" sz="1400" dirty="0">
                <a:latin typeface="Garamond" panose="02020404030301010803" pitchFamily="18" charset="0"/>
                <a:ea typeface="Cambria Math" panose="02040503050406030204" pitchFamily="18" charset="0"/>
              </a:rPr>
              <a:t> – průměr průměrných ročných průtoků [m</a:t>
            </a:r>
            <a:r>
              <a:rPr lang="cs-CZ" sz="1400" baseline="30000" dirty="0">
                <a:latin typeface="Garamond" panose="02020404030301010803" pitchFamily="18" charset="0"/>
                <a:ea typeface="Cambria Math" panose="02040503050406030204" pitchFamily="18" charset="0"/>
              </a:rPr>
              <a:t>3</a:t>
            </a:r>
            <a:r>
              <a:rPr lang="cs-CZ" sz="1400" dirty="0">
                <a:latin typeface="Garamond" panose="02020404030301010803" pitchFamily="18" charset="0"/>
                <a:ea typeface="Cambria Math" panose="02040503050406030204" pitchFamily="18" charset="0"/>
              </a:rPr>
              <a:t>.s</a:t>
            </a:r>
            <a:r>
              <a:rPr lang="cs-CZ" sz="1400" baseline="30000" dirty="0">
                <a:latin typeface="Garamond" panose="02020404030301010803" pitchFamily="18" charset="0"/>
                <a:ea typeface="Cambria Math" panose="02040503050406030204" pitchFamily="18" charset="0"/>
              </a:rPr>
              <a:t>-1</a:t>
            </a:r>
            <a:r>
              <a:rPr lang="cs-CZ" sz="1400" dirty="0">
                <a:latin typeface="Garamond" panose="02020404030301010803" pitchFamily="18" charset="0"/>
                <a:ea typeface="Cambria Math" panose="02040503050406030204" pitchFamily="18" charset="0"/>
              </a:rPr>
              <a:t>]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 err="1">
                <a:latin typeface="Garamond" panose="02020404030301010803" pitchFamily="18" charset="0"/>
                <a:ea typeface="Cambria Math" panose="02040503050406030204" pitchFamily="18" charset="0"/>
              </a:rPr>
              <a:t>C</a:t>
            </a:r>
            <a:r>
              <a:rPr lang="cs-CZ" sz="1400" b="1" baseline="-25000" dirty="0" err="1">
                <a:latin typeface="Garamond" panose="02020404030301010803" pitchFamily="18" charset="0"/>
                <a:ea typeface="Cambria Math" panose="02040503050406030204" pitchFamily="18" charset="0"/>
              </a:rPr>
              <a:t>v</a:t>
            </a:r>
            <a:r>
              <a:rPr lang="cs-CZ" sz="1400" dirty="0">
                <a:latin typeface="Garamond" panose="02020404030301010803" pitchFamily="18" charset="0"/>
                <a:ea typeface="Cambria Math" panose="02040503050406030204" pitchFamily="18" charset="0"/>
              </a:rPr>
              <a:t> – variační koeficient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 err="1">
                <a:latin typeface="Garamond" panose="02020404030301010803" pitchFamily="18" charset="0"/>
                <a:ea typeface="Cambria Math" panose="02040503050406030204" pitchFamily="18" charset="0"/>
              </a:rPr>
              <a:t>C</a:t>
            </a:r>
            <a:r>
              <a:rPr lang="cs-CZ" sz="1400" b="1" baseline="-25000" dirty="0" err="1">
                <a:latin typeface="Garamond" panose="02020404030301010803" pitchFamily="18" charset="0"/>
                <a:ea typeface="Cambria Math" panose="02040503050406030204" pitchFamily="18" charset="0"/>
              </a:rPr>
              <a:t>s</a:t>
            </a:r>
            <a:r>
              <a:rPr lang="cs-CZ" sz="1400" dirty="0">
                <a:latin typeface="Garamond" panose="02020404030301010803" pitchFamily="18" charset="0"/>
                <a:ea typeface="Cambria Math" panose="02040503050406030204" pitchFamily="18" charset="0"/>
              </a:rPr>
              <a:t> – koeficient asymetrie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>
                <a:latin typeface="Garamond" panose="02020404030301010803" pitchFamily="18" charset="0"/>
                <a:ea typeface="Cambria Math" panose="02040503050406030204" pitchFamily="18" charset="0"/>
              </a:rPr>
              <a:t>n</a:t>
            </a:r>
            <a:r>
              <a:rPr lang="cs-CZ" sz="1400" dirty="0">
                <a:latin typeface="Garamond" panose="02020404030301010803" pitchFamily="18" charset="0"/>
                <a:ea typeface="Cambria Math" panose="02040503050406030204" pitchFamily="18" charset="0"/>
              </a:rPr>
              <a:t> – počet let ve zkoumaném období</a:t>
            </a:r>
          </a:p>
        </p:txBody>
      </p:sp>
    </p:spTree>
    <p:extLst>
      <p:ext uri="{BB962C8B-B14F-4D97-AF65-F5344CB8AC3E}">
        <p14:creationId xmlns:p14="http://schemas.microsoft.com/office/powerpoint/2010/main" val="82826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2">
                <a:extLst>
                  <a:ext uri="{FF2B5EF4-FFF2-40B4-BE49-F238E27FC236}">
                    <a16:creationId xmlns:a16="http://schemas.microsoft.com/office/drawing/2014/main" id="{38EEDA69-E56D-56C8-1998-44C4D4A7B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531" y="1861536"/>
                <a:ext cx="7824795" cy="52164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sz="1800" b="1" dirty="0" err="1">
                    <a:latin typeface="Garamond" panose="02020404030301010803" pitchFamily="18" charset="0"/>
                  </a:rPr>
                  <a:t>Foster-Rybkinovy</a:t>
                </a:r>
                <a:r>
                  <a:rPr lang="sk-SK" sz="1800" b="1" dirty="0">
                    <a:latin typeface="Garamond" panose="02020404030301010803" pitchFamily="18" charset="0"/>
                  </a:rPr>
                  <a:t> </a:t>
                </a:r>
                <a:r>
                  <a:rPr lang="sk-SK" sz="1800" b="1" dirty="0" err="1">
                    <a:latin typeface="Garamond" panose="02020404030301010803" pitchFamily="18" charset="0"/>
                  </a:rPr>
                  <a:t>tabulky</a:t>
                </a:r>
                <a:endParaRPr lang="sk-SK" sz="1800" b="1" dirty="0">
                  <a:latin typeface="Garamond" panose="02020404030301010803" pitchFamily="18" charset="0"/>
                </a:endParaRPr>
              </a:p>
              <a:p>
                <a:endParaRPr lang="sk-SK" sz="1800" dirty="0">
                  <a:latin typeface="Garamond" panose="02020404030301010803" pitchFamily="18" charset="0"/>
                </a:endParaRPr>
              </a:p>
              <a:p>
                <a:endParaRPr lang="sk-SK" sz="1800" dirty="0">
                  <a:latin typeface="Garamond" panose="02020404030301010803" pitchFamily="18" charset="0"/>
                </a:endParaRPr>
              </a:p>
              <a:p>
                <a:endParaRPr lang="sk-SK" sz="1800" dirty="0">
                  <a:latin typeface="Garamond" panose="02020404030301010803" pitchFamily="18" charset="0"/>
                </a:endParaRPr>
              </a:p>
              <a:p>
                <a:endParaRPr lang="sk-SK" sz="1800" dirty="0">
                  <a:latin typeface="Garamond" panose="02020404030301010803" pitchFamily="18" charset="0"/>
                </a:endParaRPr>
              </a:p>
              <a:p>
                <a:endParaRPr lang="sk-SK" sz="1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sk-SK" sz="1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sk-SK" sz="1800" dirty="0">
                    <a:latin typeface="Garamond" panose="02020404030301010803" pitchFamily="18" charset="0"/>
                  </a:rPr>
                  <a:t>      </a:t>
                </a:r>
                <a:r>
                  <a:rPr lang="sk-SK" sz="1800" dirty="0" err="1">
                    <a:latin typeface="Garamond" panose="02020404030301010803" pitchFamily="18" charset="0"/>
                  </a:rPr>
                  <a:t>hledá</a:t>
                </a:r>
                <a:r>
                  <a:rPr lang="sk-SK" sz="1800" dirty="0">
                    <a:latin typeface="Garamond" panose="02020404030301010803" pitchFamily="18" charset="0"/>
                  </a:rPr>
                  <a:t> </a:t>
                </a:r>
                <a:r>
                  <a:rPr lang="sk-SK" sz="1800" dirty="0" err="1">
                    <a:latin typeface="Garamond" panose="02020404030301010803" pitchFamily="18" charset="0"/>
                  </a:rPr>
                  <a:t>se</a:t>
                </a:r>
                <a:r>
                  <a:rPr lang="sk-SK" sz="1800" dirty="0">
                    <a:latin typeface="Garamond" panose="02020404030301010803" pitchFamily="18" charset="0"/>
                  </a:rPr>
                  <a:t> hodnota </a:t>
                </a:r>
                <a:r>
                  <a:rPr lang="sk-SK" sz="1800" i="1" dirty="0">
                    <a:latin typeface="Garamond" panose="02020404030301010803" pitchFamily="18" charset="0"/>
                  </a:rPr>
                  <a:t>k</a:t>
                </a:r>
                <a:r>
                  <a:rPr lang="sk-SK" sz="1800" dirty="0">
                    <a:latin typeface="Garamond" panose="02020404030301010803" pitchFamily="18" charset="0"/>
                  </a:rPr>
                  <a:t> pro </a:t>
                </a:r>
                <a:r>
                  <a:rPr lang="sk-SK" sz="1800" b="1" dirty="0">
                    <a:latin typeface="Garamond" panose="02020404030301010803" pitchFamily="18" charset="0"/>
                  </a:rPr>
                  <a:t>p</a:t>
                </a:r>
                <a:r>
                  <a:rPr lang="sk-SK" sz="1800" dirty="0">
                    <a:latin typeface="Garamond" panose="02020404030301010803" pitchFamily="18" charset="0"/>
                  </a:rPr>
                  <a:t> = </a:t>
                </a:r>
                <a:r>
                  <a:rPr lang="sk-SK" sz="1800" dirty="0">
                    <a:solidFill>
                      <a:srgbClr val="FF33CC"/>
                    </a:solidFill>
                    <a:latin typeface="Garamond" panose="02020404030301010803" pitchFamily="18" charset="0"/>
                  </a:rPr>
                  <a:t>12,171</a:t>
                </a:r>
              </a:p>
              <a:p>
                <a:pPr marL="0" indent="0">
                  <a:buNone/>
                </a:pPr>
                <a:r>
                  <a:rPr lang="sk-SK" sz="1800" b="1" dirty="0">
                    <a:latin typeface="Garamond" panose="02020404030301010803" pitchFamily="18" charset="0"/>
                  </a:rPr>
                  <a:t>      </a:t>
                </a:r>
                <a:r>
                  <a:rPr lang="sk-SK" sz="1800" b="1" dirty="0" err="1">
                    <a:latin typeface="Garamond" panose="02020404030301010803" pitchFamily="18" charset="0"/>
                  </a:rPr>
                  <a:t>C</a:t>
                </a:r>
                <a:r>
                  <a:rPr lang="sk-SK" sz="1800" b="1" baseline="-25000" dirty="0" err="1">
                    <a:latin typeface="Garamond" panose="02020404030301010803" pitchFamily="18" charset="0"/>
                  </a:rPr>
                  <a:t>s</a:t>
                </a:r>
                <a:r>
                  <a:rPr lang="sk-SK" sz="1800" dirty="0">
                    <a:latin typeface="Garamond" panose="02020404030301010803" pitchFamily="18" charset="0"/>
                  </a:rPr>
                  <a:t> = 1,01</a:t>
                </a:r>
                <a:endParaRPr lang="sk-SK" sz="7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sk-SK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anose="02020404030301010803" pitchFamily="18" charset="0"/>
                    <a:ea typeface="Cambria Math" panose="02040503050406030204" pitchFamily="18" charset="0"/>
                  </a:rPr>
                  <a:t>k</a:t>
                </a:r>
                <a:r>
                  <a:rPr lang="sk-SK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anose="02020404030301010803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12,171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sk-SK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4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0,76</m:t>
                            </m:r>
                            <m:r>
                              <a:rPr lang="sk-SK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k-SK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k-SK" sz="2400" b="0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1,34</m:t>
                            </m:r>
                          </m:e>
                        </m:d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b="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1,34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sk-SK" sz="24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0,76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sk-SK" sz="24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k-SK" sz="24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k-SK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k-SK" sz="24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sk-SK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sk-SK" sz="8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r>
                  <a:rPr lang="sk-SK" sz="1800" i="1" dirty="0">
                    <a:latin typeface="Garamond" panose="02020404030301010803" pitchFamily="18" charset="0"/>
                  </a:rPr>
                  <a:t>k</a:t>
                </a:r>
                <a:r>
                  <a:rPr lang="sk-SK" sz="1800" dirty="0">
                    <a:latin typeface="Garamond" panose="02020404030301010803" pitchFamily="18" charset="0"/>
                  </a:rPr>
                  <a:t> </a:t>
                </a:r>
                <a:r>
                  <a:rPr lang="sk-SK" sz="1800" dirty="0" err="1">
                    <a:latin typeface="Garamond" panose="02020404030301010803" pitchFamily="18" charset="0"/>
                  </a:rPr>
                  <a:t>počítat</a:t>
                </a:r>
                <a:r>
                  <a:rPr lang="sk-SK" sz="1800" dirty="0">
                    <a:latin typeface="Garamond" panose="02020404030301010803" pitchFamily="18" charset="0"/>
                  </a:rPr>
                  <a:t> pro každý rok (</a:t>
                </a:r>
                <a:r>
                  <a:rPr lang="sk-SK" sz="1800" dirty="0" err="1">
                    <a:latin typeface="Garamond" panose="02020404030301010803" pitchFamily="18" charset="0"/>
                  </a:rPr>
                  <a:t>zůstává</a:t>
                </a:r>
                <a:r>
                  <a:rPr lang="sk-SK" sz="1800" dirty="0">
                    <a:latin typeface="Garamond" panose="02020404030301010803" pitchFamily="18" charset="0"/>
                  </a:rPr>
                  <a:t> hodnota </a:t>
                </a:r>
                <a:r>
                  <a:rPr lang="sk-SK" sz="1800" i="1" dirty="0" err="1">
                    <a:latin typeface="Garamond" panose="02020404030301010803" pitchFamily="18" charset="0"/>
                  </a:rPr>
                  <a:t>C</a:t>
                </a:r>
                <a:r>
                  <a:rPr lang="sk-SK" sz="1800" i="1" baseline="-25000" dirty="0" err="1">
                    <a:latin typeface="Garamond" panose="02020404030301010803" pitchFamily="18" charset="0"/>
                  </a:rPr>
                  <a:t>s</a:t>
                </a:r>
                <a:r>
                  <a:rPr lang="sk-SK" sz="1800" dirty="0">
                    <a:latin typeface="Garamond" panose="02020404030301010803" pitchFamily="18" charset="0"/>
                  </a:rPr>
                  <a:t>, </a:t>
                </a:r>
                <a:r>
                  <a:rPr lang="sk-SK" sz="1800" dirty="0" err="1">
                    <a:latin typeface="Garamond" panose="02020404030301010803" pitchFamily="18" charset="0"/>
                  </a:rPr>
                  <a:t>mění</a:t>
                </a:r>
                <a:r>
                  <a:rPr lang="sk-SK" sz="1800" dirty="0">
                    <a:latin typeface="Garamond" panose="02020404030301010803" pitchFamily="18" charset="0"/>
                  </a:rPr>
                  <a:t> </a:t>
                </a:r>
                <a:r>
                  <a:rPr lang="sk-SK" sz="1800" dirty="0" err="1">
                    <a:latin typeface="Garamond" panose="02020404030301010803" pitchFamily="18" charset="0"/>
                  </a:rPr>
                  <a:t>se</a:t>
                </a:r>
                <a:r>
                  <a:rPr lang="sk-SK" sz="1800" dirty="0">
                    <a:latin typeface="Garamond" panose="02020404030301010803" pitchFamily="18" charset="0"/>
                  </a:rPr>
                  <a:t> hodnota </a:t>
                </a:r>
                <a:r>
                  <a:rPr lang="sk-SK" sz="1800" i="1" dirty="0">
                    <a:latin typeface="Garamond" panose="02020404030301010803" pitchFamily="18" charset="0"/>
                  </a:rPr>
                  <a:t>p</a:t>
                </a:r>
                <a:r>
                  <a:rPr lang="sk-SK" sz="1800" dirty="0">
                    <a:latin typeface="Garamond" panose="02020404030301010803" pitchFamily="18" charset="0"/>
                  </a:rPr>
                  <a:t>)</a:t>
                </a:r>
                <a:endParaRPr lang="sk-SK" sz="1800" i="1" dirty="0">
                  <a:latin typeface="Garamond" panose="02020404030301010803" pitchFamily="18" charset="0"/>
                </a:endParaRPr>
              </a:p>
              <a:p>
                <a:endParaRPr lang="sk-SK" sz="1800" baseline="-250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k-SK" sz="1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Zástupný symbol pro obsah 2">
                <a:extLst>
                  <a:ext uri="{FF2B5EF4-FFF2-40B4-BE49-F238E27FC236}">
                    <a16:creationId xmlns:a16="http://schemas.microsoft.com/office/drawing/2014/main" id="{38EEDA69-E56D-56C8-1998-44C4D4A7B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1" y="1861536"/>
                <a:ext cx="7824795" cy="5216407"/>
              </a:xfrm>
              <a:prstGeom prst="rect">
                <a:avLst/>
              </a:prstGeom>
              <a:blipFill>
                <a:blip r:embed="rId3"/>
                <a:stretch>
                  <a:fillRect l="-1325" t="-105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2">
                <a:extLst>
                  <a:ext uri="{FF2B5EF4-FFF2-40B4-BE49-F238E27FC236}">
                    <a16:creationId xmlns:a16="http://schemas.microsoft.com/office/drawing/2014/main" id="{351C40B1-1C41-A3E3-75FE-B7BE0CB0A7F3}"/>
                  </a:ext>
                </a:extLst>
              </p:cNvPr>
              <p:cNvSpPr txBox="1"/>
              <p:nvPr/>
            </p:nvSpPr>
            <p:spPr>
              <a:xfrm>
                <a:off x="817773" y="2237510"/>
                <a:ext cx="2624927" cy="218564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k-SK" sz="2000" b="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sk-SK" sz="2000" dirty="0">
                  <a:latin typeface="Garamond" panose="02020404030301010803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sk-SK" sz="2000" dirty="0">
                    <a:latin typeface="Garamond" panose="02020404030301010803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↓</a:t>
                </a:r>
              </a:p>
              <a:p>
                <a:pPr algn="ctr"/>
                <a:endParaRPr lang="sk-SK" sz="20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sk-SK" sz="20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k</a:t>
                </a:r>
                <a:r>
                  <a:rPr lang="sk-SK" sz="2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sk-SK" sz="20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ovéPole 2">
                <a:extLst>
                  <a:ext uri="{FF2B5EF4-FFF2-40B4-BE49-F238E27FC236}">
                    <a16:creationId xmlns:a16="http://schemas.microsoft.com/office/drawing/2014/main" id="{351C40B1-1C41-A3E3-75FE-B7BE0CB0A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73" y="2237510"/>
                <a:ext cx="2624927" cy="2185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5">
            <a:extLst>
              <a:ext uri="{FF2B5EF4-FFF2-40B4-BE49-F238E27FC236}">
                <a16:creationId xmlns:a16="http://schemas.microsoft.com/office/drawing/2014/main" id="{6A2E10DC-883D-5601-C2B7-609AC1C84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535" y="1801927"/>
            <a:ext cx="3972380" cy="3386178"/>
          </a:xfrm>
          <a:prstGeom prst="rect">
            <a:avLst/>
          </a:prstGeom>
        </p:spPr>
      </p:pic>
      <p:sp>
        <p:nvSpPr>
          <p:cNvPr id="11" name="Obdélník 6">
            <a:extLst>
              <a:ext uri="{FF2B5EF4-FFF2-40B4-BE49-F238E27FC236}">
                <a16:creationId xmlns:a16="http://schemas.microsoft.com/office/drawing/2014/main" id="{B2BE2B3C-B9A1-1901-FCF8-8A7F909CCB94}"/>
              </a:ext>
            </a:extLst>
          </p:cNvPr>
          <p:cNvSpPr/>
          <p:nvPr/>
        </p:nvSpPr>
        <p:spPr>
          <a:xfrm>
            <a:off x="4843097" y="4768584"/>
            <a:ext cx="314904" cy="1435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2" name="Obdélník 7">
            <a:extLst>
              <a:ext uri="{FF2B5EF4-FFF2-40B4-BE49-F238E27FC236}">
                <a16:creationId xmlns:a16="http://schemas.microsoft.com/office/drawing/2014/main" id="{9B61E402-A187-736C-5859-482ACF9B76CC}"/>
              </a:ext>
            </a:extLst>
          </p:cNvPr>
          <p:cNvSpPr/>
          <p:nvPr/>
        </p:nvSpPr>
        <p:spPr>
          <a:xfrm>
            <a:off x="817773" y="4849889"/>
            <a:ext cx="983115" cy="338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3" name="Pravá složená závorka 8">
            <a:extLst>
              <a:ext uri="{FF2B5EF4-FFF2-40B4-BE49-F238E27FC236}">
                <a16:creationId xmlns:a16="http://schemas.microsoft.com/office/drawing/2014/main" id="{EA8CC39B-CA05-9DB3-FAFB-731257A2C114}"/>
              </a:ext>
            </a:extLst>
          </p:cNvPr>
          <p:cNvSpPr/>
          <p:nvPr/>
        </p:nvSpPr>
        <p:spPr>
          <a:xfrm rot="5400000">
            <a:off x="8035271" y="1385298"/>
            <a:ext cx="253030" cy="633648"/>
          </a:xfrm>
          <a:prstGeom prst="rightBrace">
            <a:avLst>
              <a:gd name="adj1" fmla="val 56094"/>
              <a:gd name="adj2" fmla="val 487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4" name="TextovéPole 9">
            <a:extLst>
              <a:ext uri="{FF2B5EF4-FFF2-40B4-BE49-F238E27FC236}">
                <a16:creationId xmlns:a16="http://schemas.microsoft.com/office/drawing/2014/main" id="{4AEB7F09-F1FF-227F-B4D3-C6A3AA6924DC}"/>
              </a:ext>
            </a:extLst>
          </p:cNvPr>
          <p:cNvSpPr txBox="1"/>
          <p:nvPr/>
        </p:nvSpPr>
        <p:spPr>
          <a:xfrm>
            <a:off x="7681274" y="1268291"/>
            <a:ext cx="958462" cy="30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Garamond" panose="02020404030301010803" pitchFamily="18" charset="0"/>
              </a:rPr>
              <a:t>p = </a:t>
            </a:r>
            <a:r>
              <a:rPr lang="sk-SK" sz="1400" dirty="0">
                <a:solidFill>
                  <a:srgbClr val="FF33CC"/>
                </a:solidFill>
                <a:latin typeface="Garamond" panose="02020404030301010803" pitchFamily="18" charset="0"/>
              </a:rPr>
              <a:t>12,171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7C1E3DF-F996-8F0A-7A7E-EA3B40BE824D}"/>
              </a:ext>
            </a:extLst>
          </p:cNvPr>
          <p:cNvSpPr/>
          <p:nvPr/>
        </p:nvSpPr>
        <p:spPr>
          <a:xfrm>
            <a:off x="7817851" y="4753344"/>
            <a:ext cx="314904" cy="143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FA6C92C-3DCF-13AF-C4DF-23A7D89E253C}"/>
              </a:ext>
            </a:extLst>
          </p:cNvPr>
          <p:cNvSpPr/>
          <p:nvPr/>
        </p:nvSpPr>
        <p:spPr>
          <a:xfrm>
            <a:off x="8226145" y="4753344"/>
            <a:ext cx="314904" cy="143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B2F12FB3-A83A-E0EE-5F0E-2509BCA76D69}"/>
              </a:ext>
            </a:extLst>
          </p:cNvPr>
          <p:cNvSpPr/>
          <p:nvPr/>
        </p:nvSpPr>
        <p:spPr>
          <a:xfrm>
            <a:off x="7794991" y="2040612"/>
            <a:ext cx="314904" cy="143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EB75759-3F37-DF50-3AC5-CC1FDB05D107}"/>
              </a:ext>
            </a:extLst>
          </p:cNvPr>
          <p:cNvSpPr/>
          <p:nvPr/>
        </p:nvSpPr>
        <p:spPr>
          <a:xfrm>
            <a:off x="8202427" y="2032992"/>
            <a:ext cx="314904" cy="143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9" name="TextovéPole 14">
            <a:extLst>
              <a:ext uri="{FF2B5EF4-FFF2-40B4-BE49-F238E27FC236}">
                <a16:creationId xmlns:a16="http://schemas.microsoft.com/office/drawing/2014/main" id="{DE4BF734-CBAB-382B-4D0A-FA290480F83C}"/>
              </a:ext>
            </a:extLst>
          </p:cNvPr>
          <p:cNvSpPr txBox="1"/>
          <p:nvPr/>
        </p:nvSpPr>
        <p:spPr>
          <a:xfrm>
            <a:off x="7599118" y="4688394"/>
            <a:ext cx="536591" cy="2745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1.34</a:t>
            </a:r>
            <a:endParaRPr lang="sk-SK" sz="1200" dirty="0">
              <a:latin typeface="Garamond" panose="02020404030301010803" pitchFamily="18" charset="0"/>
            </a:endParaRPr>
          </a:p>
        </p:txBody>
      </p:sp>
      <p:sp>
        <p:nvSpPr>
          <p:cNvPr id="20" name="TextovéPole 15">
            <a:extLst>
              <a:ext uri="{FF2B5EF4-FFF2-40B4-BE49-F238E27FC236}">
                <a16:creationId xmlns:a16="http://schemas.microsoft.com/office/drawing/2014/main" id="{3FBB5DC9-4E6E-B603-63C0-817BF56160D7}"/>
              </a:ext>
            </a:extLst>
          </p:cNvPr>
          <p:cNvSpPr txBox="1"/>
          <p:nvPr/>
        </p:nvSpPr>
        <p:spPr>
          <a:xfrm>
            <a:off x="7664427" y="1968042"/>
            <a:ext cx="468328" cy="2745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10</a:t>
            </a:r>
            <a:endParaRPr lang="sk-SK" sz="1200" dirty="0">
              <a:latin typeface="Garamond" panose="02020404030301010803" pitchFamily="18" charset="0"/>
            </a:endParaRPr>
          </a:p>
        </p:txBody>
      </p:sp>
      <p:sp>
        <p:nvSpPr>
          <p:cNvPr id="21" name="TextovéPole 16">
            <a:extLst>
              <a:ext uri="{FF2B5EF4-FFF2-40B4-BE49-F238E27FC236}">
                <a16:creationId xmlns:a16="http://schemas.microsoft.com/office/drawing/2014/main" id="{02CA9AE7-8985-B900-647B-D5D70601C11E}"/>
              </a:ext>
            </a:extLst>
          </p:cNvPr>
          <p:cNvSpPr txBox="1"/>
          <p:nvPr/>
        </p:nvSpPr>
        <p:spPr>
          <a:xfrm>
            <a:off x="8185850" y="1962941"/>
            <a:ext cx="526026" cy="2745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000" dirty="0">
                <a:latin typeface="Garamond" panose="02020404030301010803" pitchFamily="18" charset="0"/>
              </a:rPr>
              <a:t>20 </a:t>
            </a:r>
            <a:r>
              <a:rPr lang="sk-SK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</a:t>
            </a:r>
            <a:endParaRPr lang="sk-SK" sz="12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ovéPole 17">
            <a:extLst>
              <a:ext uri="{FF2B5EF4-FFF2-40B4-BE49-F238E27FC236}">
                <a16:creationId xmlns:a16="http://schemas.microsoft.com/office/drawing/2014/main" id="{2CB44742-ABD8-8579-2207-8BF70C83EE77}"/>
              </a:ext>
            </a:extLst>
          </p:cNvPr>
          <p:cNvSpPr txBox="1"/>
          <p:nvPr/>
        </p:nvSpPr>
        <p:spPr>
          <a:xfrm>
            <a:off x="8204145" y="4688394"/>
            <a:ext cx="526026" cy="2745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000" dirty="0">
                <a:latin typeface="Garamond" panose="02020404030301010803" pitchFamily="18" charset="0"/>
              </a:rPr>
              <a:t>0.76 </a:t>
            </a:r>
            <a:r>
              <a:rPr lang="sk-SK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</a:t>
            </a:r>
            <a:endParaRPr lang="sk-SK" sz="1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3" name="Přímá spojnice se šipkou 21">
            <a:extLst>
              <a:ext uri="{FF2B5EF4-FFF2-40B4-BE49-F238E27FC236}">
                <a16:creationId xmlns:a16="http://schemas.microsoft.com/office/drawing/2014/main" id="{0679C0E3-340F-2C0B-A888-767999E5A5A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800888" y="4849889"/>
            <a:ext cx="3042209" cy="16910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3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248693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0A2B898-9EA4-B6F6-0091-F34C346AA7EF}"/>
              </a:ext>
            </a:extLst>
          </p:cNvPr>
          <p:cNvSpPr txBox="1">
            <a:spLocks/>
          </p:cNvSpPr>
          <p:nvPr/>
        </p:nvSpPr>
        <p:spPr>
          <a:xfrm>
            <a:off x="752277" y="1894511"/>
            <a:ext cx="7763071" cy="4181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err="1">
                <a:latin typeface="Gill Sans MT" panose="020B0502020104020203" pitchFamily="34" charset="-18"/>
              </a:rPr>
              <a:t>Pearsonova</a:t>
            </a:r>
            <a:r>
              <a:rPr lang="cs-CZ" sz="1800" b="1" dirty="0">
                <a:latin typeface="Gill Sans MT" panose="020B0502020104020203" pitchFamily="34" charset="-18"/>
              </a:rPr>
              <a:t> křivka III. typu, </a:t>
            </a:r>
            <a:r>
              <a:rPr lang="cs-CZ" sz="1800" i="1" dirty="0">
                <a:latin typeface="Gill Sans MT" panose="020B0502020104020203" pitchFamily="34" charset="-18"/>
              </a:rPr>
              <a:t>asymetrické</a:t>
            </a:r>
            <a:r>
              <a:rPr lang="cs-CZ" sz="1800" b="1" dirty="0">
                <a:latin typeface="Gill Sans MT" panose="020B0502020104020203" pitchFamily="34" charset="-18"/>
              </a:rPr>
              <a:t> </a:t>
            </a:r>
            <a:r>
              <a:rPr lang="cs-CZ" sz="1800" i="1" dirty="0">
                <a:latin typeface="Gill Sans MT" panose="020B0502020104020203" pitchFamily="34" charset="-18"/>
              </a:rPr>
              <a:t>binomické rozdělení</a:t>
            </a:r>
          </a:p>
          <a:p>
            <a:pPr lvl="1"/>
            <a:r>
              <a:rPr lang="cs-CZ" sz="1800" dirty="0">
                <a:latin typeface="Gill Sans MT" panose="020B0502020104020203" pitchFamily="34" charset="-18"/>
              </a:rPr>
              <a:t>osa </a:t>
            </a:r>
            <a:r>
              <a:rPr lang="cs-CZ" sz="1800" b="1" dirty="0">
                <a:latin typeface="Gill Sans MT" panose="020B0502020104020203" pitchFamily="34" charset="-18"/>
              </a:rPr>
              <a:t>x</a:t>
            </a:r>
            <a:r>
              <a:rPr lang="cs-CZ" sz="1800" dirty="0">
                <a:latin typeface="Gill Sans MT" panose="020B0502020104020203" pitchFamily="34" charset="-18"/>
              </a:rPr>
              <a:t> – hodnoty </a:t>
            </a:r>
            <a:r>
              <a:rPr lang="cs-CZ" sz="1800" b="1" dirty="0">
                <a:latin typeface="Gill Sans MT" panose="020B0502020104020203" pitchFamily="34" charset="-18"/>
              </a:rPr>
              <a:t>p</a:t>
            </a:r>
            <a:r>
              <a:rPr lang="cs-CZ" sz="1800" dirty="0">
                <a:latin typeface="Gill Sans MT" panose="020B0502020104020203" pitchFamily="34" charset="-18"/>
              </a:rPr>
              <a:t> [%]</a:t>
            </a:r>
          </a:p>
          <a:p>
            <a:pPr lvl="1"/>
            <a:r>
              <a:rPr lang="cs-CZ" sz="1800" dirty="0">
                <a:latin typeface="Gill Sans MT" panose="020B0502020104020203" pitchFamily="34" charset="-18"/>
              </a:rPr>
              <a:t>osa </a:t>
            </a:r>
            <a:r>
              <a:rPr lang="cs-CZ" sz="1800" b="1" dirty="0">
                <a:latin typeface="Gill Sans MT" panose="020B0502020104020203" pitchFamily="34" charset="-18"/>
              </a:rPr>
              <a:t>y</a:t>
            </a:r>
            <a:r>
              <a:rPr lang="cs-CZ" sz="1800" dirty="0">
                <a:latin typeface="Gill Sans MT" panose="020B0502020104020203" pitchFamily="34" charset="-18"/>
              </a:rPr>
              <a:t> – hodnoty teoretického průtoku </a:t>
            </a:r>
            <a:r>
              <a:rPr lang="cs-CZ" sz="1800" b="1" dirty="0" err="1">
                <a:latin typeface="Gill Sans MT" panose="020B0502020104020203" pitchFamily="34" charset="-18"/>
              </a:rPr>
              <a:t>Q</a:t>
            </a:r>
            <a:r>
              <a:rPr lang="cs-CZ" sz="1800" b="1" baseline="-25000" dirty="0" err="1">
                <a:latin typeface="Gill Sans MT" panose="020B0502020104020203" pitchFamily="34" charset="-18"/>
              </a:rPr>
              <a:t>p</a:t>
            </a:r>
            <a:endParaRPr lang="cs-CZ" sz="1800" b="1" baseline="-25000" dirty="0">
              <a:latin typeface="Gill Sans MT" panose="020B0502020104020203" pitchFamily="34" charset="-18"/>
            </a:endParaRPr>
          </a:p>
          <a:p>
            <a:endParaRPr lang="cs-CZ" sz="1800" b="1" dirty="0">
              <a:latin typeface="Gill Sans MT" panose="020B0502020104020203" pitchFamily="34" charset="-18"/>
            </a:endParaRPr>
          </a:p>
          <a:p>
            <a:endParaRPr lang="cs-CZ" sz="1800" b="1" dirty="0">
              <a:latin typeface="Gill Sans MT" panose="020B0502020104020203" pitchFamily="34" charset="-18"/>
            </a:endParaRPr>
          </a:p>
          <a:p>
            <a:endParaRPr lang="cs-CZ" sz="1800" b="1" dirty="0">
              <a:latin typeface="Gill Sans MT" panose="020B0502020104020203" pitchFamily="34" charset="-18"/>
            </a:endParaRPr>
          </a:p>
          <a:p>
            <a:pPr marL="0" indent="0">
              <a:buNone/>
            </a:pPr>
            <a:endParaRPr lang="cs-CZ" sz="1800" b="1" dirty="0">
              <a:latin typeface="Gill Sans MT" panose="020B0502020104020203" pitchFamily="34" charset="-18"/>
            </a:endParaRPr>
          </a:p>
          <a:p>
            <a:r>
              <a:rPr lang="cs-CZ" sz="1800" dirty="0" err="1">
                <a:latin typeface="Gill Sans MT" panose="020B0502020104020203" pitchFamily="34" charset="-18"/>
              </a:rPr>
              <a:t>C</a:t>
            </a:r>
            <a:r>
              <a:rPr lang="cs-CZ" sz="1800" baseline="-25000" dirty="0" err="1">
                <a:latin typeface="Gill Sans MT" panose="020B0502020104020203" pitchFamily="34" charset="-18"/>
              </a:rPr>
              <a:t>s</a:t>
            </a:r>
            <a:r>
              <a:rPr lang="cs-CZ" sz="1800" dirty="0">
                <a:latin typeface="Gill Sans MT" panose="020B0502020104020203" pitchFamily="34" charset="-18"/>
              </a:rPr>
              <a:t> &gt; 2C</a:t>
            </a:r>
            <a:r>
              <a:rPr lang="cs-CZ" sz="1800" baseline="-25000" dirty="0">
                <a:latin typeface="Gill Sans MT" panose="020B0502020104020203" pitchFamily="34" charset="-18"/>
              </a:rPr>
              <a:t>v</a:t>
            </a:r>
          </a:p>
          <a:p>
            <a:r>
              <a:rPr lang="cs-CZ" sz="1800" dirty="0">
                <a:latin typeface="Gill Sans MT" panose="020B0502020104020203" pitchFamily="34" charset="-18"/>
              </a:rPr>
              <a:t>C</a:t>
            </a:r>
            <a:r>
              <a:rPr lang="cs-CZ" sz="1800" baseline="-25000" dirty="0">
                <a:latin typeface="Gill Sans MT" panose="020B0502020104020203" pitchFamily="34" charset="-18"/>
              </a:rPr>
              <a:t>s</a:t>
            </a:r>
            <a:r>
              <a:rPr lang="cs-CZ" sz="1800" dirty="0">
                <a:latin typeface="Gill Sans MT" panose="020B0502020104020203" pitchFamily="34" charset="-18"/>
              </a:rPr>
              <a:t> &gt; 3C</a:t>
            </a:r>
            <a:r>
              <a:rPr lang="cs-CZ" sz="1800" baseline="-25000" dirty="0">
                <a:latin typeface="Gill Sans MT" panose="020B0502020104020203" pitchFamily="34" charset="-18"/>
              </a:rPr>
              <a:t>v</a:t>
            </a:r>
            <a:r>
              <a:rPr lang="cs-CZ" sz="1800" dirty="0">
                <a:latin typeface="Gill Sans MT" panose="020B0502020104020203" pitchFamily="34" charset="-18"/>
              </a:rPr>
              <a:t> – velká asymetrie; </a:t>
            </a:r>
            <a:r>
              <a:rPr lang="cs-CZ" sz="1800" i="1" dirty="0">
                <a:latin typeface="Gill Sans MT" panose="020B0502020104020203" pitchFamily="34" charset="-18"/>
              </a:rPr>
              <a:t>logaritmicko-normální rozdělení</a:t>
            </a:r>
            <a:endParaRPr lang="cs-CZ" sz="1800" dirty="0">
              <a:latin typeface="Gill Sans MT" panose="020B0502020104020203" pitchFamily="34" charset="-18"/>
            </a:endParaRPr>
          </a:p>
          <a:p>
            <a:r>
              <a:rPr lang="sk-SK" sz="1800" dirty="0">
                <a:latin typeface="Gill Sans MT" panose="020B0502020104020203" pitchFamily="34" charset="-18"/>
              </a:rPr>
              <a:t>teoretický </a:t>
            </a:r>
            <a:r>
              <a:rPr lang="sk-SK" sz="1800" dirty="0" err="1">
                <a:latin typeface="Gill Sans MT" panose="020B0502020104020203" pitchFamily="34" charset="-18"/>
              </a:rPr>
              <a:t>průtok</a:t>
            </a:r>
            <a:r>
              <a:rPr lang="sk-SK" sz="1800" dirty="0">
                <a:latin typeface="Gill Sans MT" panose="020B0502020104020203" pitchFamily="34" charset="-18"/>
              </a:rPr>
              <a:t> </a:t>
            </a:r>
            <a:r>
              <a:rPr lang="sk-SK" sz="1800" dirty="0" err="1">
                <a:latin typeface="Gill Sans MT" panose="020B0502020104020203" pitchFamily="34" charset="-18"/>
              </a:rPr>
              <a:t>Q</a:t>
            </a:r>
            <a:r>
              <a:rPr lang="sk-SK" sz="1800" baseline="-25000" dirty="0" err="1">
                <a:latin typeface="Gill Sans MT" panose="020B0502020104020203" pitchFamily="34" charset="-18"/>
              </a:rPr>
              <a:t>p</a:t>
            </a:r>
            <a:endParaRPr lang="sk-SK" sz="1800" baseline="-25000" dirty="0">
              <a:latin typeface="Gill Sans MT" panose="020B0502020104020203" pitchFamily="34" charset="-18"/>
            </a:endParaRPr>
          </a:p>
          <a:p>
            <a:pPr marL="0" indent="0">
              <a:buNone/>
            </a:pPr>
            <a:r>
              <a:rPr lang="sk-SK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sk-SK" sz="1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sk-SK" sz="1800" b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k-SK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sk-SK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sk-SK" sz="18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sk-SK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. (k . </a:t>
            </a:r>
            <a:r>
              <a:rPr lang="sk-SK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k-SK" sz="18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sk-SK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+ 1)</a:t>
            </a:r>
          </a:p>
          <a:p>
            <a:endParaRPr lang="cs-CZ" sz="1800" dirty="0">
              <a:latin typeface="Gill Sans MT" panose="020B0502020104020203" pitchFamily="34" charset="-18"/>
            </a:endParaRPr>
          </a:p>
          <a:p>
            <a:endParaRPr lang="cs-CZ" sz="1800" dirty="0">
              <a:latin typeface="Gill Sans MT" panose="020B0502020104020203" pitchFamily="34" charset="-18"/>
            </a:endParaRPr>
          </a:p>
          <a:p>
            <a:endParaRPr lang="cs-CZ" sz="1800" dirty="0">
              <a:latin typeface="Gill Sans MT" panose="020B0502020104020203" pitchFamily="34" charset="-18"/>
            </a:endParaRPr>
          </a:p>
          <a:p>
            <a:endParaRPr lang="cs-CZ" sz="1800" dirty="0">
              <a:latin typeface="Gill Sans MT" panose="020B0502020104020203" pitchFamily="34" charset="-18"/>
            </a:endParaRPr>
          </a:p>
          <a:p>
            <a:endParaRPr lang="cs-CZ" sz="1800" dirty="0">
              <a:latin typeface="Gill Sans MT" panose="020B0502020104020203" pitchFamily="34" charset="-18"/>
            </a:endParaRPr>
          </a:p>
          <a:p>
            <a:pPr marL="0" indent="0">
              <a:buNone/>
            </a:pPr>
            <a:endParaRPr lang="cs-CZ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latin typeface="Gill Sans MT" panose="020B05020201040202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>
                <a:extLst>
                  <a:ext uri="{FF2B5EF4-FFF2-40B4-BE49-F238E27FC236}">
                    <a16:creationId xmlns:a16="http://schemas.microsoft.com/office/drawing/2014/main" id="{08A8465F-D6D7-6CB2-105A-85922EC90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0363" y="2983955"/>
                <a:ext cx="5781675" cy="144670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sk-SK" sz="1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k-SK" sz="2000" b="1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sk-SK" sz="2000" b="1" baseline="-25000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sk-SK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k-SK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k-SK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𝑄𝑖</m:t>
                                        </m:r>
                                      </m:num>
                                      <m:den>
                                        <m:r>
                                          <a:rPr lang="cs-CZ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𝑄𝑎</m:t>
                                        </m:r>
                                      </m:den>
                                    </m:f>
                                    <m:r>
                                      <a:rPr lang="cs-CZ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cs-CZ" sz="2000" b="0" i="1" baseline="3000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nary>
                          </m:num>
                          <m:den>
                            <m:r>
                              <a:rPr lang="cs-CZ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sk-SK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k-SK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sk-SK" sz="2000" b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sk-SK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sk-SK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k-SK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sk-SK" sz="2000" i="1" baseline="-250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sk-SK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sk-SK" sz="2000" i="1" baseline="-250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sk-SK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sk-SK" sz="200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nary>
                      </m:num>
                      <m:den>
                        <m:d>
                          <m:dPr>
                            <m:ctrlP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k-SK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k-SK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k-SK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sk-SK" sz="2000" b="1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sk-SK" sz="200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k-SK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>
                <a:extLst>
                  <a:ext uri="{FF2B5EF4-FFF2-40B4-BE49-F238E27FC236}">
                    <a16:creationId xmlns:a16="http://schemas.microsoft.com/office/drawing/2014/main" id="{08A8465F-D6D7-6CB2-105A-85922EC9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63" y="2983955"/>
                <a:ext cx="5781675" cy="1446708"/>
              </a:xfrm>
              <a:prstGeom prst="rect">
                <a:avLst/>
              </a:prstGeom>
              <a:blipFill>
                <a:blip r:embed="rId3"/>
                <a:stretch>
                  <a:fillRect l="-947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AED66D1-878A-5484-CC29-9B294584E482}"/>
              </a:ext>
            </a:extLst>
          </p:cNvPr>
          <p:cNvSpPr txBox="1">
            <a:spLocks/>
          </p:cNvSpPr>
          <p:nvPr/>
        </p:nvSpPr>
        <p:spPr>
          <a:xfrm>
            <a:off x="3834076" y="3313458"/>
            <a:ext cx="4105469" cy="116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 err="1">
                <a:latin typeface="Gill Sans MT" panose="020B0502020104020203" pitchFamily="34" charset="-18"/>
                <a:ea typeface="Cambria Math" panose="02040503050406030204" pitchFamily="18" charset="0"/>
              </a:rPr>
              <a:t>Q</a:t>
            </a:r>
            <a:r>
              <a:rPr lang="cs-CZ" sz="1400" b="1" baseline="-25000" dirty="0" err="1">
                <a:latin typeface="Gill Sans MT" panose="020B0502020104020203" pitchFamily="34" charset="-18"/>
                <a:ea typeface="Cambria Math" panose="02040503050406030204" pitchFamily="18" charset="0"/>
              </a:rPr>
              <a:t>a</a:t>
            </a:r>
            <a:r>
              <a:rPr lang="cs-CZ" sz="1400" dirty="0">
                <a:latin typeface="Gill Sans MT" panose="020B0502020104020203" pitchFamily="34" charset="-18"/>
                <a:ea typeface="Cambria Math" panose="02040503050406030204" pitchFamily="18" charset="0"/>
              </a:rPr>
              <a:t> – průměr průměrných ročných průtoků [m</a:t>
            </a:r>
            <a:r>
              <a:rPr lang="cs-CZ" sz="1400" baseline="30000" dirty="0">
                <a:latin typeface="Gill Sans MT" panose="020B0502020104020203" pitchFamily="34" charset="-18"/>
                <a:ea typeface="Cambria Math" panose="02040503050406030204" pitchFamily="18" charset="0"/>
              </a:rPr>
              <a:t>3</a:t>
            </a:r>
            <a:r>
              <a:rPr lang="cs-CZ" sz="1400" dirty="0">
                <a:latin typeface="Gill Sans MT" panose="020B0502020104020203" pitchFamily="34" charset="-18"/>
                <a:ea typeface="Cambria Math" panose="02040503050406030204" pitchFamily="18" charset="0"/>
              </a:rPr>
              <a:t>.s</a:t>
            </a:r>
            <a:r>
              <a:rPr lang="cs-CZ" sz="1400" baseline="30000" dirty="0">
                <a:latin typeface="Gill Sans MT" panose="020B0502020104020203" pitchFamily="34" charset="-18"/>
                <a:ea typeface="Cambria Math" panose="02040503050406030204" pitchFamily="18" charset="0"/>
              </a:rPr>
              <a:t>-1</a:t>
            </a:r>
            <a:r>
              <a:rPr lang="cs-CZ" sz="1400" dirty="0">
                <a:latin typeface="Gill Sans MT" panose="020B0502020104020203" pitchFamily="34" charset="-18"/>
                <a:ea typeface="Cambria Math" panose="02040503050406030204" pitchFamily="18" charset="0"/>
              </a:rPr>
              <a:t>]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 err="1">
                <a:latin typeface="Gill Sans MT" panose="020B0502020104020203" pitchFamily="34" charset="-18"/>
                <a:ea typeface="Cambria Math" panose="02040503050406030204" pitchFamily="18" charset="0"/>
              </a:rPr>
              <a:t>C</a:t>
            </a:r>
            <a:r>
              <a:rPr lang="cs-CZ" sz="1400" b="1" baseline="-25000" dirty="0" err="1">
                <a:latin typeface="Gill Sans MT" panose="020B0502020104020203" pitchFamily="34" charset="-18"/>
                <a:ea typeface="Cambria Math" panose="02040503050406030204" pitchFamily="18" charset="0"/>
              </a:rPr>
              <a:t>v</a:t>
            </a:r>
            <a:r>
              <a:rPr lang="cs-CZ" sz="1400" dirty="0">
                <a:latin typeface="Gill Sans MT" panose="020B0502020104020203" pitchFamily="34" charset="-18"/>
                <a:ea typeface="Cambria Math" panose="02040503050406030204" pitchFamily="18" charset="0"/>
              </a:rPr>
              <a:t> – variační koeficient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 err="1">
                <a:latin typeface="Gill Sans MT" panose="020B0502020104020203" pitchFamily="34" charset="-18"/>
                <a:ea typeface="Cambria Math" panose="02040503050406030204" pitchFamily="18" charset="0"/>
              </a:rPr>
              <a:t>C</a:t>
            </a:r>
            <a:r>
              <a:rPr lang="cs-CZ" sz="1400" b="1" baseline="-25000" dirty="0" err="1">
                <a:latin typeface="Gill Sans MT" panose="020B0502020104020203" pitchFamily="34" charset="-18"/>
                <a:ea typeface="Cambria Math" panose="02040503050406030204" pitchFamily="18" charset="0"/>
              </a:rPr>
              <a:t>s</a:t>
            </a:r>
            <a:r>
              <a:rPr lang="cs-CZ" sz="1400" dirty="0">
                <a:latin typeface="Gill Sans MT" panose="020B0502020104020203" pitchFamily="34" charset="-18"/>
                <a:ea typeface="Cambria Math" panose="02040503050406030204" pitchFamily="18" charset="0"/>
              </a:rPr>
              <a:t> – koeficient asymetrie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400" b="1" dirty="0">
                <a:latin typeface="Gill Sans MT" panose="020B0502020104020203" pitchFamily="34" charset="-18"/>
                <a:ea typeface="Cambria Math" panose="02040503050406030204" pitchFamily="18" charset="0"/>
              </a:rPr>
              <a:t>n</a:t>
            </a:r>
            <a:r>
              <a:rPr lang="cs-CZ" sz="1400" dirty="0">
                <a:latin typeface="Gill Sans MT" panose="020B0502020104020203" pitchFamily="34" charset="-18"/>
                <a:ea typeface="Cambria Math" panose="02040503050406030204" pitchFamily="18" charset="0"/>
              </a:rPr>
              <a:t> – počet let ve zkoumaném období</a:t>
            </a:r>
          </a:p>
        </p:txBody>
      </p:sp>
    </p:spTree>
    <p:extLst>
      <p:ext uri="{BB962C8B-B14F-4D97-AF65-F5344CB8AC3E}">
        <p14:creationId xmlns:p14="http://schemas.microsoft.com/office/powerpoint/2010/main" val="691809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10069</TotalTime>
  <Words>765</Words>
  <Application>Microsoft Office PowerPoint</Application>
  <PresentationFormat>Předvádění na obrazovce (4:3)</PresentationFormat>
  <Paragraphs>240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CIDFont+F5</vt:lpstr>
      <vt:lpstr>Garamond</vt:lpstr>
      <vt:lpstr>Gill Sans MT</vt:lpstr>
      <vt:lpstr>Muni</vt:lpstr>
      <vt:lpstr>Wingdings</vt:lpstr>
      <vt:lpstr>Motiv Office</vt:lpstr>
      <vt:lpstr>Retrospektíva</vt:lpstr>
      <vt:lpstr>Prezentace aplikace PowerPoint</vt:lpstr>
      <vt:lpstr>Hodnocení  vodnosti</vt:lpstr>
      <vt:lpstr>Hodnocení  vodnosti</vt:lpstr>
      <vt:lpstr>Hodnocení  vodnosti</vt:lpstr>
      <vt:lpstr>Hodnocení vodnosti Zadání cvičení č. 5</vt:lpstr>
      <vt:lpstr>Postup </vt:lpstr>
      <vt:lpstr>Postup </vt:lpstr>
      <vt:lpstr>Postup </vt:lpstr>
      <vt:lpstr>Postup </vt:lpstr>
      <vt:lpstr>Postup </vt:lpstr>
      <vt:lpstr>Výsledky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243</cp:revision>
  <dcterms:created xsi:type="dcterms:W3CDTF">2018-06-25T12:58:03Z</dcterms:created>
  <dcterms:modified xsi:type="dcterms:W3CDTF">2022-11-02T07:32:50Z</dcterms:modified>
</cp:coreProperties>
</file>