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1"/>
  </p:notesMasterIdLst>
  <p:sldIdLst>
    <p:sldId id="287" r:id="rId3"/>
    <p:sldId id="284" r:id="rId4"/>
    <p:sldId id="295" r:id="rId5"/>
    <p:sldId id="296" r:id="rId6"/>
    <p:sldId id="265" r:id="rId7"/>
    <p:sldId id="289" r:id="rId8"/>
    <p:sldId id="298" r:id="rId9"/>
    <p:sldId id="29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00B"/>
    <a:srgbClr val="8D4949"/>
    <a:srgbClr val="CD9F9F"/>
    <a:srgbClr val="ED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5105" autoAdjust="0"/>
  </p:normalViewPr>
  <p:slideViewPr>
    <p:cSldViewPr snapToGrid="0" showGuides="1">
      <p:cViewPr varScale="1">
        <p:scale>
          <a:sx n="79" d="100"/>
          <a:sy n="79" d="100"/>
        </p:scale>
        <p:origin x="1330" y="82"/>
      </p:cViewPr>
      <p:guideLst>
        <p:guide pos="2880"/>
        <p:guide orient="horz" pos="2160"/>
      </p:guideLst>
    </p:cSldViewPr>
  </p:slideViewPr>
  <p:outlineViewPr>
    <p:cViewPr>
      <p:scale>
        <a:sx n="25" d="100"/>
        <a:sy n="25" d="100"/>
      </p:scale>
      <p:origin x="0" y="-754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87A84-BA69-4AA4-A0C3-B5D58B4C87D1}" type="datetimeFigureOut">
              <a:rPr lang="sk-SK" smtClean="0"/>
              <a:t>9. 11. 2022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D26F-9BD7-409E-9915-B3E0744E13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918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6054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974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8672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2454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2539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k-SK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2333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F8D26F-9BD7-409E-9915-B3E0744E13B9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938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674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294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727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148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8570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580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9. 11. 2022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552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9. 11. 2022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8451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9. 11. 2022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567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9. 11. 2022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4780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C71615F-670C-4518-9013-4C614170C597}" type="datetimeFigureOut">
              <a:rPr lang="sk-SK" smtClean="0"/>
              <a:t>9. 11. 2022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938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1706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9. 11. 2022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825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7965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3956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440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9. 11. 2022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564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9. 11. 2022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92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9. 11. 2022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719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9. 11. 2022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363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9. 11. 2022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421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1615F-670C-4518-9013-4C614170C597}" type="datetimeFigureOut">
              <a:rPr lang="sk-SK" smtClean="0"/>
              <a:t>9. 11. 2022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115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6000">
              <a:srgbClr val="97AACB"/>
            </a:gs>
            <a:gs pos="10000">
              <a:schemeClr val="bg1"/>
            </a:gs>
            <a:gs pos="3000">
              <a:schemeClr val="accent1">
                <a:lumMod val="7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1615F-670C-4518-9013-4C614170C597}" type="datetimeFigureOut">
              <a:rPr lang="sk-SK" smtClean="0"/>
              <a:t>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506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71615F-670C-4518-9013-4C614170C597}" type="datetimeFigureOut">
              <a:rPr lang="sk-SK" smtClean="0"/>
              <a:t>9. 11. 2022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712E32D-BE88-4A1F-85D3-21C354317BCF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14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474426@muni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 l="-17000" t="-1000" r="-11000"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">
            <a:extLst>
              <a:ext uri="{FF2B5EF4-FFF2-40B4-BE49-F238E27FC236}">
                <a16:creationId xmlns:a16="http://schemas.microsoft.com/office/drawing/2014/main" id="{27B83C2E-8C04-405D-9FC9-AD7B07B02965}"/>
              </a:ext>
            </a:extLst>
          </p:cNvPr>
          <p:cNvSpPr txBox="1">
            <a:spLocks/>
          </p:cNvSpPr>
          <p:nvPr/>
        </p:nvSpPr>
        <p:spPr>
          <a:xfrm>
            <a:off x="685800" y="4334801"/>
            <a:ext cx="7772400" cy="406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Z0059 </a:t>
            </a:r>
            <a:r>
              <a:rPr lang="sk-SK" sz="28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Hydrologie</a:t>
            </a:r>
            <a:r>
              <a:rPr lang="sk-SK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– Cvičení 6</a:t>
            </a:r>
          </a:p>
        </p:txBody>
      </p:sp>
      <p:sp>
        <p:nvSpPr>
          <p:cNvPr id="21" name="Podnadpis 2">
            <a:extLst>
              <a:ext uri="{FF2B5EF4-FFF2-40B4-BE49-F238E27FC236}">
                <a16:creationId xmlns:a16="http://schemas.microsoft.com/office/drawing/2014/main" id="{89324ECF-9C4E-4028-916B-B51476F97BF4}"/>
              </a:ext>
            </a:extLst>
          </p:cNvPr>
          <p:cNvSpPr txBox="1">
            <a:spLocks/>
          </p:cNvSpPr>
          <p:nvPr/>
        </p:nvSpPr>
        <p:spPr>
          <a:xfrm>
            <a:off x="6067653" y="6141488"/>
            <a:ext cx="2848096" cy="66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Simona </a:t>
            </a:r>
            <a:r>
              <a:rPr lang="sk-SK" sz="1800" cap="sm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Koreňová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; 474426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sk-SK" sz="1800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474426@muni.cz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D2BB2377-9989-457A-9AE4-28C22D308DD9}"/>
              </a:ext>
            </a:extLst>
          </p:cNvPr>
          <p:cNvSpPr txBox="1">
            <a:spLocks/>
          </p:cNvSpPr>
          <p:nvPr/>
        </p:nvSpPr>
        <p:spPr>
          <a:xfrm>
            <a:off x="880353" y="3490864"/>
            <a:ext cx="7772400" cy="669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sk-SK" b="1" dirty="0" err="1">
                <a:solidFill>
                  <a:schemeClr val="accent1">
                    <a:lumMod val="50000"/>
                  </a:schemeClr>
                </a:solidFill>
                <a:effectLst>
                  <a:outerShdw dist="508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Složený</a:t>
            </a:r>
            <a:r>
              <a:rPr lang="sk-SK" b="1" dirty="0">
                <a:solidFill>
                  <a:schemeClr val="accent1">
                    <a:lumMod val="50000"/>
                  </a:schemeClr>
                </a:solidFill>
                <a:effectLst>
                  <a:outerShdw dist="508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profil</a:t>
            </a:r>
          </a:p>
        </p:txBody>
      </p:sp>
      <p:sp>
        <p:nvSpPr>
          <p:cNvPr id="23" name="Podnadpis 2">
            <a:extLst>
              <a:ext uri="{FF2B5EF4-FFF2-40B4-BE49-F238E27FC236}">
                <a16:creationId xmlns:a16="http://schemas.microsoft.com/office/drawing/2014/main" id="{F383242A-F56D-4019-BC0B-5ADB0E8386A4}"/>
              </a:ext>
            </a:extLst>
          </p:cNvPr>
          <p:cNvSpPr txBox="1">
            <a:spLocks/>
          </p:cNvSpPr>
          <p:nvPr/>
        </p:nvSpPr>
        <p:spPr>
          <a:xfrm>
            <a:off x="156740" y="6223566"/>
            <a:ext cx="2594282" cy="5803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Brno</a:t>
            </a:r>
          </a:p>
          <a:p>
            <a:pPr algn="l">
              <a:spcBef>
                <a:spcPts val="0"/>
              </a:spcBef>
            </a:pPr>
            <a:r>
              <a:rPr lang="sk-SK" sz="1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Podzim</a:t>
            </a:r>
            <a:r>
              <a:rPr lang="sk-SK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cs typeface="Calibri" panose="020F0502020204030204" pitchFamily="34" charset="0"/>
              </a:rPr>
              <a:t> 2022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E7C549E3-30AE-D9A3-C143-A8FCF11EF6ED}"/>
              </a:ext>
            </a:extLst>
          </p:cNvPr>
          <p:cNvSpPr txBox="1"/>
          <p:nvPr/>
        </p:nvSpPr>
        <p:spPr>
          <a:xfrm>
            <a:off x="0" y="32070"/>
            <a:ext cx="1082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ni" panose="00000500000000000000" pitchFamily="50" charset="-18"/>
              </a:rPr>
              <a:t>MUNI</a:t>
            </a:r>
          </a:p>
          <a:p>
            <a:r>
              <a:rPr lang="sk-SK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ni" panose="00000500000000000000" pitchFamily="50" charset="-18"/>
              </a:rPr>
              <a:t>SCI</a:t>
            </a:r>
          </a:p>
        </p:txBody>
      </p:sp>
    </p:spTree>
    <p:extLst>
      <p:ext uri="{BB962C8B-B14F-4D97-AF65-F5344CB8AC3E}">
        <p14:creationId xmlns:p14="http://schemas.microsoft.com/office/powerpoint/2010/main" val="75657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/>
          </a:bodyPr>
          <a:lstStyle/>
          <a:p>
            <a:r>
              <a:rPr lang="sk-SK" sz="3600" cap="small" dirty="0" err="1">
                <a:latin typeface="Gill Sans MT" panose="020B0502020104020203" pitchFamily="34" charset="-18"/>
              </a:rPr>
              <a:t>Složené</a:t>
            </a:r>
            <a:r>
              <a:rPr lang="sk-SK" sz="3600" cap="small" dirty="0">
                <a:latin typeface="Gill Sans MT" panose="020B0502020104020203" pitchFamily="34" charset="-18"/>
              </a:rPr>
              <a:t> koryto</a:t>
            </a:r>
            <a:endParaRPr lang="sk-SK" sz="3600" dirty="0">
              <a:latin typeface="Gill Sans MT" panose="020B0502020104020203" pitchFamily="34" charset="-18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09190E2-49E9-4672-85D5-ACEB7457D434}"/>
              </a:ext>
            </a:extLst>
          </p:cNvPr>
          <p:cNvSpPr txBox="1">
            <a:spLocks/>
          </p:cNvSpPr>
          <p:nvPr/>
        </p:nvSpPr>
        <p:spPr>
          <a:xfrm>
            <a:off x="914400" y="1957540"/>
            <a:ext cx="7600951" cy="416115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dirty="0">
                <a:latin typeface="Garamond" panose="02020404030301010803" pitchFamily="18" charset="0"/>
              </a:rPr>
              <a:t>Koryto se složeným příčným profilem:</a:t>
            </a:r>
          </a:p>
          <a:p>
            <a:pPr algn="just"/>
            <a:r>
              <a:rPr lang="cs-CZ" sz="1800" dirty="0">
                <a:latin typeface="Garamond" panose="02020404030301010803" pitchFamily="18" charset="0"/>
              </a:rPr>
              <a:t>z hlediska geometrie – profil nemá jednoduchý tvar</a:t>
            </a:r>
          </a:p>
          <a:p>
            <a:pPr algn="just"/>
            <a:r>
              <a:rPr lang="cs-CZ" sz="1800" dirty="0">
                <a:latin typeface="Garamond" panose="02020404030301010803" pitchFamily="18" charset="0"/>
              </a:rPr>
              <a:t>z hlediska hydrauliky –v jednotlivých částech profilu velké rozdíly v rychlostech </a:t>
            </a:r>
          </a:p>
          <a:p>
            <a:pPr marL="0" indent="0" algn="just">
              <a:buNone/>
            </a:pPr>
            <a:endParaRPr lang="cs-CZ" sz="1800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cs-CZ" sz="1800" dirty="0">
                <a:latin typeface="Garamond" panose="02020404030301010803" pitchFamily="18" charset="0"/>
              </a:rPr>
              <a:t>Umělá koryta - obvykle složený lichoběžníkový profil, který tvoří sekce:</a:t>
            </a:r>
          </a:p>
          <a:p>
            <a:pPr algn="just"/>
            <a:r>
              <a:rPr lang="cs-CZ" sz="1800" dirty="0">
                <a:latin typeface="Garamond" panose="02020404030301010803" pitchFamily="18" charset="0"/>
              </a:rPr>
              <a:t>prohloubená kyneta</a:t>
            </a:r>
          </a:p>
          <a:p>
            <a:pPr algn="just"/>
            <a:r>
              <a:rPr lang="cs-CZ" sz="1800" dirty="0">
                <a:latin typeface="Garamond" panose="02020404030301010803" pitchFamily="18" charset="0"/>
              </a:rPr>
              <a:t>výše položené bermy</a:t>
            </a:r>
            <a:endParaRPr lang="sk-SK" sz="1800" b="1" i="0" u="none" strike="noStrike" baseline="0" dirty="0">
              <a:latin typeface="CIDFont+F5"/>
            </a:endParaRPr>
          </a:p>
          <a:p>
            <a:pPr marL="0" indent="0" algn="l">
              <a:buNone/>
            </a:pPr>
            <a:endParaRPr lang="sk-SK" sz="1800" b="1" dirty="0">
              <a:latin typeface="CIDFont+F5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FE176E41-9C19-4E48-EF32-1139DC6E4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607" y="4505497"/>
            <a:ext cx="4814786" cy="161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3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/>
          </a:bodyPr>
          <a:lstStyle/>
          <a:p>
            <a:r>
              <a:rPr lang="sk-SK" sz="3600" cap="small" dirty="0" err="1">
                <a:latin typeface="Gill Sans MT" panose="020B0502020104020203" pitchFamily="34" charset="-18"/>
              </a:rPr>
              <a:t>Složené</a:t>
            </a:r>
            <a:r>
              <a:rPr lang="sk-SK" sz="3600" cap="small" dirty="0">
                <a:latin typeface="Gill Sans MT" panose="020B0502020104020203" pitchFamily="34" charset="-18"/>
              </a:rPr>
              <a:t> koryto</a:t>
            </a:r>
            <a:endParaRPr lang="sk-SK" sz="3600" dirty="0">
              <a:latin typeface="Gill Sans MT" panose="020B0502020104020203" pitchFamily="34" charset="-18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09190E2-49E9-4672-85D5-ACEB7457D434}"/>
              </a:ext>
            </a:extLst>
          </p:cNvPr>
          <p:cNvSpPr txBox="1">
            <a:spLocks/>
          </p:cNvSpPr>
          <p:nvPr/>
        </p:nvSpPr>
        <p:spPr>
          <a:xfrm>
            <a:off x="626722" y="2006179"/>
            <a:ext cx="8176306" cy="43070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800" b="1" i="0" u="none" strike="noStrike" baseline="0" dirty="0">
                <a:latin typeface="CIDFont+F5"/>
              </a:rPr>
              <a:t>Proč to </a:t>
            </a:r>
            <a:r>
              <a:rPr lang="sk-SK" sz="1800" b="1" i="0" u="none" strike="noStrike" baseline="0" dirty="0" err="1">
                <a:latin typeface="CIDFont+F5"/>
              </a:rPr>
              <a:t>děláme</a:t>
            </a:r>
            <a:r>
              <a:rPr lang="sk-SK" sz="1800" b="1" i="0" u="none" strike="noStrike" baseline="0" dirty="0">
                <a:latin typeface="CIDFont+F5"/>
              </a:rPr>
              <a:t>?</a:t>
            </a:r>
          </a:p>
          <a:p>
            <a:r>
              <a:rPr lang="sk-SK" sz="1800" dirty="0">
                <a:latin typeface="CIDFont+F5"/>
              </a:rPr>
              <a:t>Z</a:t>
            </a:r>
            <a:r>
              <a:rPr lang="sk-SK" sz="1800" i="0" u="none" strike="noStrike" baseline="0" dirty="0">
                <a:latin typeface="CIDFont+F5"/>
              </a:rPr>
              <a:t>výšení kapacity koryta </a:t>
            </a:r>
          </a:p>
          <a:p>
            <a:r>
              <a:rPr lang="sk-SK" sz="1800" dirty="0" err="1">
                <a:latin typeface="CIDFont+F5"/>
              </a:rPr>
              <a:t>O</a:t>
            </a:r>
            <a:r>
              <a:rPr lang="sk-SK" sz="1800" i="0" u="none" strike="noStrike" baseline="0" dirty="0" err="1">
                <a:latin typeface="CIDFont+F5"/>
              </a:rPr>
              <a:t>mezení</a:t>
            </a:r>
            <a:r>
              <a:rPr lang="sk-SK" sz="1800" i="0" u="none" strike="noStrike" baseline="0" dirty="0">
                <a:latin typeface="CIDFont+F5"/>
              </a:rPr>
              <a:t> </a:t>
            </a:r>
            <a:r>
              <a:rPr lang="sk-SK" sz="1800" i="0" u="none" strike="noStrike" baseline="0" dirty="0" err="1">
                <a:latin typeface="CIDFont+F5"/>
              </a:rPr>
              <a:t>šířky</a:t>
            </a:r>
            <a:r>
              <a:rPr lang="sk-SK" sz="1800" i="0" u="none" strike="noStrike" baseline="0" dirty="0">
                <a:latin typeface="CIDFont+F5"/>
              </a:rPr>
              <a:t> </a:t>
            </a:r>
            <a:r>
              <a:rPr lang="sk-SK" sz="1800" i="0" u="none" strike="noStrike" baseline="0" dirty="0" err="1">
                <a:latin typeface="CIDFont+F5"/>
              </a:rPr>
              <a:t>rozlivu</a:t>
            </a:r>
            <a:r>
              <a:rPr lang="sk-SK" sz="1800" i="0" u="none" strike="noStrike" baseline="0" dirty="0">
                <a:latin typeface="CIDFont+F5"/>
              </a:rPr>
              <a:t> </a:t>
            </a:r>
          </a:p>
          <a:p>
            <a:r>
              <a:rPr lang="sk-SK" sz="1800" i="0" u="none" strike="noStrike" baseline="0" dirty="0" err="1">
                <a:latin typeface="CIDFont+F5"/>
              </a:rPr>
              <a:t>Soustředění</a:t>
            </a:r>
            <a:r>
              <a:rPr lang="sk-SK" sz="1800" i="0" u="none" strike="noStrike" baseline="0" dirty="0">
                <a:latin typeface="CIDFont+F5"/>
              </a:rPr>
              <a:t> </a:t>
            </a:r>
            <a:r>
              <a:rPr lang="sk-SK" sz="1800" i="0" u="none" strike="noStrike" baseline="0" dirty="0" err="1">
                <a:latin typeface="CIDFont+F5"/>
              </a:rPr>
              <a:t>nízkých</a:t>
            </a:r>
            <a:r>
              <a:rPr lang="sk-SK" sz="1800" i="0" u="none" strike="noStrike" baseline="0" dirty="0">
                <a:latin typeface="CIDFont+F5"/>
              </a:rPr>
              <a:t> </a:t>
            </a:r>
            <a:r>
              <a:rPr lang="sk-SK" sz="1800" i="0" u="none" strike="noStrike" baseline="0" dirty="0" err="1">
                <a:latin typeface="CIDFont+F5"/>
              </a:rPr>
              <a:t>průtoků</a:t>
            </a:r>
            <a:endParaRPr lang="sk-SK" sz="1800" i="0" u="none" strike="noStrike" baseline="0" dirty="0">
              <a:latin typeface="CIDFont+F5"/>
            </a:endParaRPr>
          </a:p>
          <a:p>
            <a:r>
              <a:rPr lang="sk-SK" sz="1800" u="sng" dirty="0">
                <a:latin typeface="CIDFont+F5"/>
              </a:rPr>
              <a:t>Z</a:t>
            </a:r>
            <a:r>
              <a:rPr lang="sk-SK" sz="1800" i="0" u="sng" strike="noStrike" baseline="0" dirty="0">
                <a:latin typeface="CIDFont+F5"/>
              </a:rPr>
              <a:t>menšení </a:t>
            </a:r>
            <a:r>
              <a:rPr lang="sk-SK" sz="1800" i="0" u="sng" strike="noStrike" baseline="0" dirty="0" err="1">
                <a:latin typeface="CIDFont+F5"/>
              </a:rPr>
              <a:t>rozdílu</a:t>
            </a:r>
            <a:r>
              <a:rPr lang="sk-SK" sz="1800" i="0" u="sng" strike="noStrike" baseline="0" dirty="0">
                <a:latin typeface="CIDFont+F5"/>
              </a:rPr>
              <a:t> </a:t>
            </a:r>
            <a:r>
              <a:rPr lang="sk-SK" sz="1800" i="0" u="sng" strike="noStrike" baseline="0" dirty="0" err="1">
                <a:latin typeface="CIDFont+F5"/>
              </a:rPr>
              <a:t>mezi</a:t>
            </a:r>
            <a:r>
              <a:rPr lang="sk-SK" sz="1800" i="0" u="sng" strike="noStrike" baseline="0" dirty="0">
                <a:latin typeface="CIDFont+F5"/>
              </a:rPr>
              <a:t> hladinami</a:t>
            </a:r>
          </a:p>
          <a:p>
            <a:pPr marL="0" indent="0" algn="l">
              <a:buNone/>
            </a:pPr>
            <a:endParaRPr lang="sk-SK" sz="1800" b="1" dirty="0">
              <a:latin typeface="CIDFont+F5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E16B2AA-11FE-8D55-22BB-AC8844A636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48"/>
          <a:stretch/>
        </p:blipFill>
        <p:spPr>
          <a:xfrm>
            <a:off x="4266870" y="1879720"/>
            <a:ext cx="4248480" cy="3976332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48ED39D4-33E1-0583-ED11-D4CDC904D87F}"/>
              </a:ext>
            </a:extLst>
          </p:cNvPr>
          <p:cNvSpPr/>
          <p:nvPr/>
        </p:nvSpPr>
        <p:spPr>
          <a:xfrm>
            <a:off x="4173166" y="3219855"/>
            <a:ext cx="525294" cy="525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CBF811E1-003A-0058-7BFC-398CC5CFA61D}"/>
              </a:ext>
            </a:extLst>
          </p:cNvPr>
          <p:cNvSpPr/>
          <p:nvPr/>
        </p:nvSpPr>
        <p:spPr>
          <a:xfrm>
            <a:off x="4004223" y="4199106"/>
            <a:ext cx="525294" cy="525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0CB119E3-1FDA-882D-D842-3074C6689375}"/>
              </a:ext>
            </a:extLst>
          </p:cNvPr>
          <p:cNvSpPr/>
          <p:nvPr/>
        </p:nvSpPr>
        <p:spPr>
          <a:xfrm>
            <a:off x="3872900" y="4696178"/>
            <a:ext cx="525294" cy="5252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88D4DEB9-CAF7-6947-A5DB-66E0EF3524BA}"/>
              </a:ext>
            </a:extLst>
          </p:cNvPr>
          <p:cNvSpPr txBox="1"/>
          <p:nvPr/>
        </p:nvSpPr>
        <p:spPr>
          <a:xfrm>
            <a:off x="626722" y="4724400"/>
            <a:ext cx="40717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 err="1"/>
              <a:t>kolísání</a:t>
            </a:r>
            <a:r>
              <a:rPr lang="sk-SK" sz="1400" dirty="0"/>
              <a:t> hladiny podzemní vody na </a:t>
            </a:r>
            <a:r>
              <a:rPr lang="sk-SK" sz="1400" dirty="0" err="1"/>
              <a:t>přilehlých</a:t>
            </a:r>
            <a:r>
              <a:rPr lang="sk-SK" sz="1400" dirty="0"/>
              <a:t> </a:t>
            </a:r>
            <a:r>
              <a:rPr lang="sk-SK" sz="1400" dirty="0" err="1"/>
              <a:t>pozemcích</a:t>
            </a:r>
            <a:endParaRPr lang="sk-SK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/>
              <a:t>malé </a:t>
            </a:r>
            <a:r>
              <a:rPr lang="sk-SK" sz="1400" dirty="0" err="1"/>
              <a:t>hloubky</a:t>
            </a:r>
            <a:r>
              <a:rPr lang="sk-SK" sz="1400" dirty="0"/>
              <a:t> </a:t>
            </a:r>
            <a:r>
              <a:rPr lang="sk-SK" sz="1400" dirty="0" err="1"/>
              <a:t>při</a:t>
            </a:r>
            <a:r>
              <a:rPr lang="sk-SK" sz="1400" dirty="0"/>
              <a:t> malých </a:t>
            </a:r>
            <a:r>
              <a:rPr lang="sk-SK" sz="1400" dirty="0" err="1"/>
              <a:t>průtocích</a:t>
            </a:r>
            <a:r>
              <a:rPr lang="sk-SK" sz="1400" dirty="0"/>
              <a:t>: </a:t>
            </a:r>
            <a:r>
              <a:rPr lang="sk-SK" sz="1400" dirty="0" err="1"/>
              <a:t>rychlost</a:t>
            </a:r>
            <a:r>
              <a:rPr lang="sk-SK" sz="1400" dirty="0"/>
              <a:t> </a:t>
            </a:r>
            <a:r>
              <a:rPr lang="sk-SK" sz="1400" dirty="0" err="1"/>
              <a:t>proudění</a:t>
            </a:r>
            <a:r>
              <a:rPr lang="sk-SK" sz="1400" dirty="0"/>
              <a:t>, </a:t>
            </a:r>
            <a:r>
              <a:rPr lang="sk-SK" sz="1400" dirty="0" err="1"/>
              <a:t>zanášení</a:t>
            </a:r>
            <a:r>
              <a:rPr lang="sk-SK" sz="1400" dirty="0"/>
              <a:t> a </a:t>
            </a:r>
            <a:r>
              <a:rPr lang="sk-SK" sz="1400" dirty="0" err="1"/>
              <a:t>zarůstání</a:t>
            </a:r>
            <a:r>
              <a:rPr lang="sk-SK" sz="1400" dirty="0"/>
              <a:t>, </a:t>
            </a:r>
            <a:r>
              <a:rPr lang="sk-SK" sz="1400" dirty="0" err="1"/>
              <a:t>nadměrné</a:t>
            </a:r>
            <a:r>
              <a:rPr lang="sk-SK" sz="1400" dirty="0"/>
              <a:t> </a:t>
            </a:r>
            <a:r>
              <a:rPr lang="sk-SK" sz="1400" dirty="0" err="1"/>
              <a:t>prohřívání</a:t>
            </a:r>
            <a:r>
              <a:rPr lang="sk-SK" sz="1400" dirty="0"/>
              <a:t> vody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400" dirty="0"/>
              <a:t>v extrému i úhyn </a:t>
            </a:r>
            <a:r>
              <a:rPr lang="sk-SK" sz="1400" dirty="0" err="1"/>
              <a:t>vodních</a:t>
            </a:r>
            <a:r>
              <a:rPr lang="sk-SK" sz="1400" dirty="0"/>
              <a:t> </a:t>
            </a:r>
            <a:r>
              <a:rPr lang="sk-SK" sz="1400" dirty="0" err="1"/>
              <a:t>živočichů</a:t>
            </a:r>
            <a:endParaRPr lang="sk-SK" sz="1400" dirty="0"/>
          </a:p>
        </p:txBody>
      </p:sp>
      <p:sp>
        <p:nvSpPr>
          <p:cNvPr id="12" name="Šípka: nadol 11">
            <a:extLst>
              <a:ext uri="{FF2B5EF4-FFF2-40B4-BE49-F238E27FC236}">
                <a16:creationId xmlns:a16="http://schemas.microsoft.com/office/drawing/2014/main" id="{2DAFD00B-BF6E-90B6-62B0-C06FA5FE3B7C}"/>
              </a:ext>
            </a:extLst>
          </p:cNvPr>
          <p:cNvSpPr/>
          <p:nvPr/>
        </p:nvSpPr>
        <p:spPr>
          <a:xfrm>
            <a:off x="2344366" y="3900791"/>
            <a:ext cx="165370" cy="7953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5E96E20C-E4BC-2840-57DC-9434B43F24E8}"/>
              </a:ext>
            </a:extLst>
          </p:cNvPr>
          <p:cNvSpPr txBox="1"/>
          <p:nvPr/>
        </p:nvSpPr>
        <p:spPr>
          <a:xfrm>
            <a:off x="914400" y="1371599"/>
            <a:ext cx="78015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cs-CZ" sz="1400" dirty="0">
                <a:latin typeface="Garamond" panose="02020404030301010803" pitchFamily="18" charset="0"/>
                <a:ea typeface="Cambria Math" panose="02040503050406030204" pitchFamily="18" charset="0"/>
              </a:rPr>
              <a:t>http://hydraulika.fsv.cvut.cz/Toky/Predmety/RIN/ke_stazeni/prednasky/10/rin_10-1.pdf</a:t>
            </a:r>
          </a:p>
        </p:txBody>
      </p:sp>
    </p:spTree>
    <p:extLst>
      <p:ext uri="{BB962C8B-B14F-4D97-AF65-F5344CB8AC3E}">
        <p14:creationId xmlns:p14="http://schemas.microsoft.com/office/powerpoint/2010/main" val="317384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7"/>
            <a:ext cx="7600950" cy="838522"/>
          </a:xfrm>
        </p:spPr>
        <p:txBody>
          <a:bodyPr>
            <a:normAutofit fontScale="90000"/>
          </a:bodyPr>
          <a:lstStyle/>
          <a:p>
            <a:r>
              <a:rPr lang="sk-SK" sz="4000" b="0" i="0" u="none" strike="noStrike" baseline="0" dirty="0">
                <a:latin typeface="CIDFont+F3"/>
              </a:rPr>
              <a:t>C</a:t>
            </a:r>
            <a:r>
              <a:rPr lang="sk-SK" sz="3600" b="0" i="0" u="none" strike="noStrike" baseline="0" dirty="0">
                <a:latin typeface="CIDFont+F3"/>
              </a:rPr>
              <a:t>HARAKTERISTIKY PRŮTOČNÉHO PROFILU</a:t>
            </a:r>
            <a:endParaRPr lang="sk-SK" sz="3600" dirty="0">
              <a:latin typeface="Gill Sans MT" panose="020B0502020104020203" pitchFamily="34" charset="-18"/>
            </a:endParaRP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909190E2-49E9-4672-85D5-ACEB7457D434}"/>
              </a:ext>
            </a:extLst>
          </p:cNvPr>
          <p:cNvSpPr txBox="1">
            <a:spLocks/>
          </p:cNvSpPr>
          <p:nvPr/>
        </p:nvSpPr>
        <p:spPr>
          <a:xfrm>
            <a:off x="807395" y="1879719"/>
            <a:ext cx="8176306" cy="43070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600" dirty="0">
                <a:latin typeface="Garamond" panose="02020404030301010803" pitchFamily="18" charset="0"/>
                <a:ea typeface="Cambria Math" panose="02040503050406030204" pitchFamily="18" charset="0"/>
              </a:rPr>
              <a:t>http://hydraulika.fsv.cvut.cz/Toky/Predmety/RIN/ke_stazeni/prednasky/10/rin_10-1.pdf</a:t>
            </a:r>
          </a:p>
          <a:p>
            <a:pPr marL="0" indent="0">
              <a:buNone/>
            </a:pPr>
            <a:endParaRPr lang="sk-SK" sz="1800" b="1" i="0" u="none" strike="noStrike" baseline="0" dirty="0">
              <a:latin typeface="CIDFont+F5"/>
            </a:endParaRPr>
          </a:p>
          <a:p>
            <a:pPr marL="0" indent="0" algn="l">
              <a:buNone/>
            </a:pPr>
            <a:endParaRPr lang="sk-SK" sz="1800" b="1" dirty="0">
              <a:latin typeface="CIDFont+F5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95EA194F-EC84-1D32-A062-941D30C2D6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4"/>
          <a:stretch/>
        </p:blipFill>
        <p:spPr>
          <a:xfrm>
            <a:off x="914400" y="1500447"/>
            <a:ext cx="7830766" cy="468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0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F2DBB-1F05-4EA2-9369-6282264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0497"/>
            <a:ext cx="7600950" cy="838522"/>
          </a:xfrm>
        </p:spPr>
        <p:txBody>
          <a:bodyPr>
            <a:normAutofit fontScale="90000"/>
          </a:bodyPr>
          <a:lstStyle/>
          <a:p>
            <a:r>
              <a:rPr lang="sk-SK" sz="4000" b="1" cap="small" dirty="0" err="1">
                <a:latin typeface="Gill Sans MT" panose="020B0502020104020203" pitchFamily="34" charset="-18"/>
              </a:rPr>
              <a:t>Složené</a:t>
            </a:r>
            <a:r>
              <a:rPr lang="sk-SK" sz="4000" b="1" cap="small" dirty="0">
                <a:latin typeface="Gill Sans MT" panose="020B0502020104020203" pitchFamily="34" charset="-18"/>
              </a:rPr>
              <a:t> koryto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r>
              <a:rPr lang="sk-SK" sz="2000" cap="small" dirty="0" err="1">
                <a:latin typeface="Gill Sans MT" panose="020B0502020104020203" pitchFamily="34" charset="-18"/>
              </a:rPr>
              <a:t>Zadání</a:t>
            </a:r>
            <a:r>
              <a:rPr lang="sk-SK" sz="2000" cap="small" dirty="0">
                <a:latin typeface="Gill Sans MT" panose="020B0502020104020203" pitchFamily="34" charset="-18"/>
              </a:rPr>
              <a:t> cvičení č. 6</a:t>
            </a:r>
            <a:endParaRPr 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BE7D215-44B2-4C0C-A5BB-6AC6E068E6E2}"/>
              </a:ext>
            </a:extLst>
          </p:cNvPr>
          <p:cNvSpPr txBox="1">
            <a:spLocks/>
          </p:cNvSpPr>
          <p:nvPr/>
        </p:nvSpPr>
        <p:spPr>
          <a:xfrm>
            <a:off x="525294" y="1938620"/>
            <a:ext cx="7859950" cy="39450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>
                <a:latin typeface="Garamond" panose="02020404030301010803" pitchFamily="18" charset="0"/>
              </a:rPr>
              <a:t>ZADÁNÍ: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400" b="1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700" dirty="0">
                <a:latin typeface="Garamond" panose="02020404030301010803" pitchFamily="18" charset="0"/>
              </a:rPr>
              <a:t>Vyberte si libovolný profil složeného koryta toku kdekoliv v ČR, nejlépe v blízkosti měrného profilu ČHMÚ.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700" dirty="0">
                <a:latin typeface="Garamond" panose="02020404030301010803" pitchFamily="18" charset="0"/>
              </a:rPr>
              <a:t>Na základě informací z evidenčního listu profilu (hloubka) a základní mapy nebo DMR odhadněte/změřte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700" dirty="0">
                <a:latin typeface="Garamond" panose="02020404030301010803" pitchFamily="18" charset="0"/>
              </a:rPr>
              <a:t>parametry koryta, a doplněním do zadané tabulky vypočtěte průtok. Ten porovnejte s průtokovými hodnotami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700" dirty="0">
                <a:latin typeface="Garamond" panose="02020404030301010803" pitchFamily="18" charset="0"/>
              </a:rPr>
              <a:t>na měrném profilu.</a:t>
            </a:r>
            <a:endParaRPr lang="cs-CZ" sz="1600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>
                <a:latin typeface="Garamond" panose="02020404030301010803" pitchFamily="18" charset="0"/>
              </a:rPr>
              <a:t>ZDROJE: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>
                <a:latin typeface="Garamond" panose="02020404030301010803" pitchFamily="18" charset="0"/>
              </a:rPr>
              <a:t>Výpočetní tabulka (Studijní materiály v </a:t>
            </a:r>
            <a:r>
              <a:rPr lang="cs-CZ" sz="1700" dirty="0" err="1">
                <a:latin typeface="Garamond" panose="02020404030301010803" pitchFamily="18" charset="0"/>
              </a:rPr>
              <a:t>ISu</a:t>
            </a:r>
            <a:r>
              <a:rPr lang="cs-CZ" sz="1700" dirty="0">
                <a:latin typeface="Garamond" panose="02020404030301010803" pitchFamily="18" charset="0"/>
              </a:rPr>
              <a:t> )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>
                <a:latin typeface="Garamond" panose="02020404030301010803" pitchFamily="18" charset="0"/>
              </a:rPr>
              <a:t>DMR (například Analýzy výškopisu ), ZM 10 a pod.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>
                <a:latin typeface="Garamond" panose="02020404030301010803" pitchFamily="18" charset="0"/>
              </a:rPr>
              <a:t>Měrné profily (ČHMÚ )</a:t>
            </a:r>
            <a:endParaRPr lang="cs-CZ" sz="1600" dirty="0">
              <a:latin typeface="Garamond" panose="02020404030301010803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endParaRPr lang="cs-CZ" sz="1600" b="1" dirty="0">
              <a:latin typeface="Garamond" panose="02020404030301010803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cs-CZ" sz="1600" b="1" dirty="0">
                <a:latin typeface="Garamond" panose="02020404030301010803" pitchFamily="18" charset="0"/>
              </a:rPr>
              <a:t>VÝSTUPY: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cs-CZ" sz="1700" b="1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>
                <a:latin typeface="Garamond" panose="02020404030301010803" pitchFamily="18" charset="0"/>
              </a:rPr>
              <a:t>mapa (minimálně </a:t>
            </a:r>
            <a:r>
              <a:rPr lang="cs-CZ" sz="1700" dirty="0" err="1">
                <a:latin typeface="Garamond" panose="02020404030301010803" pitchFamily="18" charset="0"/>
              </a:rPr>
              <a:t>Print</a:t>
            </a:r>
            <a:r>
              <a:rPr lang="cs-CZ" sz="1700" dirty="0">
                <a:latin typeface="Garamond" panose="02020404030301010803" pitchFamily="18" charset="0"/>
              </a:rPr>
              <a:t> </a:t>
            </a:r>
            <a:r>
              <a:rPr lang="cs-CZ" sz="1700" dirty="0" err="1">
                <a:latin typeface="Garamond" panose="02020404030301010803" pitchFamily="18" charset="0"/>
              </a:rPr>
              <a:t>Screen</a:t>
            </a:r>
            <a:r>
              <a:rPr lang="cs-CZ" sz="1700" dirty="0">
                <a:latin typeface="Garamond" panose="02020404030301010803" pitchFamily="18" charset="0"/>
              </a:rPr>
              <a:t>) zvoleného profilu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>
                <a:latin typeface="Garamond" panose="02020404030301010803" pitchFamily="18" charset="0"/>
              </a:rPr>
              <a:t>tabulka vstupních parametrů koryta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>
                <a:latin typeface="Garamond" panose="02020404030301010803" pitchFamily="18" charset="0"/>
              </a:rPr>
              <a:t>tabulka výsledných průtoků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cs-CZ" sz="1700" dirty="0">
                <a:latin typeface="Garamond" panose="02020404030301010803" pitchFamily="18" charset="0"/>
              </a:rPr>
              <a:t>graf konzumpční křivky profilu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600" dirty="0">
              <a:latin typeface="Garamond" panose="02020404030301010803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cs-CZ" sz="1600" b="1" dirty="0">
                <a:latin typeface="Garamond" panose="02020404030301010803" pitchFamily="18" charset="0"/>
              </a:rPr>
              <a:t>ZÁVĚR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600" dirty="0">
              <a:latin typeface="Garamond" panose="02020404030301010803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cs-CZ" sz="1600" dirty="0">
              <a:latin typeface="Garamond" panose="02020404030301010803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A8A5BDA-74B8-40A1-AB21-659964B00887}"/>
              </a:ext>
            </a:extLst>
          </p:cNvPr>
          <p:cNvSpPr txBox="1"/>
          <p:nvPr/>
        </p:nvSpPr>
        <p:spPr>
          <a:xfrm>
            <a:off x="1265461" y="5883647"/>
            <a:ext cx="6720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Garamond" panose="02020404030301010803" pitchFamily="18" charset="0"/>
              </a:rPr>
              <a:t>Cvičení 6 </a:t>
            </a:r>
            <a:r>
              <a:rPr lang="cs-CZ" dirty="0">
                <a:latin typeface="Garamond" panose="02020404030301010803" pitchFamily="18" charset="0"/>
              </a:rPr>
              <a:t>odevzdat do příslušné </a:t>
            </a:r>
            <a:r>
              <a:rPr lang="sk-SK" dirty="0" err="1">
                <a:latin typeface="Garamond" panose="02020404030301010803" pitchFamily="18" charset="0"/>
              </a:rPr>
              <a:t>odevzdávárny</a:t>
            </a:r>
            <a:r>
              <a:rPr lang="sk-SK" dirty="0">
                <a:latin typeface="Garamond" panose="02020404030301010803" pitchFamily="18" charset="0"/>
              </a:rPr>
              <a:t> </a:t>
            </a:r>
            <a:r>
              <a:rPr lang="sk-SK" b="1" dirty="0">
                <a:latin typeface="Garamond" panose="02020404030301010803" pitchFamily="18" charset="0"/>
              </a:rPr>
              <a:t>do 10:00 16.11.2022</a:t>
            </a:r>
            <a:endParaRPr lang="sk-SK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AAB8D6-C635-4011-A269-5DCAC75711D9}"/>
              </a:ext>
            </a:extLst>
          </p:cNvPr>
          <p:cNvSpPr txBox="1">
            <a:spLocks/>
          </p:cNvSpPr>
          <p:nvPr/>
        </p:nvSpPr>
        <p:spPr>
          <a:xfrm>
            <a:off x="914398" y="1427584"/>
            <a:ext cx="7763071" cy="4917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1800" dirty="0">
              <a:latin typeface="Gill Sans MT" panose="020B0502020104020203" pitchFamily="34" charset="-18"/>
            </a:endParaRPr>
          </a:p>
          <a:p>
            <a:endParaRPr lang="sk-SK" sz="1800" dirty="0">
              <a:latin typeface="Gill Sans MT" panose="020B0502020104020203" pitchFamily="34" charset="-18"/>
            </a:endParaRPr>
          </a:p>
          <a:p>
            <a:endParaRPr lang="sk-SK" sz="20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3BEC48D-EF92-4145-8AB0-9ACCA002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8" y="692075"/>
            <a:ext cx="7600950" cy="838522"/>
          </a:xfrm>
        </p:spPr>
        <p:txBody>
          <a:bodyPr>
            <a:normAutofit/>
          </a:bodyPr>
          <a:lstStyle/>
          <a:p>
            <a:r>
              <a:rPr lang="sk-SK" sz="4000" b="1" cap="small" dirty="0">
                <a:latin typeface="Gill Sans MT" panose="020B0502020104020203" pitchFamily="34" charset="-18"/>
              </a:rPr>
              <a:t>Postup</a:t>
            </a:r>
            <a:br>
              <a:rPr lang="sk-SK" sz="3200" b="1" cap="small" dirty="0">
                <a:latin typeface="Gill Sans MT" panose="020B0502020104020203" pitchFamily="34" charset="-18"/>
              </a:rPr>
            </a:br>
            <a:endParaRPr lang="sk-SK" sz="1600" b="1" dirty="0">
              <a:latin typeface="Gill Sans MT" panose="020B0502020104020203" pitchFamily="34" charset="-18"/>
            </a:endParaRP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F4C1A817-85F6-B43F-572D-5BF1810FDBEC}"/>
              </a:ext>
            </a:extLst>
          </p:cNvPr>
          <p:cNvSpPr txBox="1">
            <a:spLocks/>
          </p:cNvSpPr>
          <p:nvPr/>
        </p:nvSpPr>
        <p:spPr>
          <a:xfrm>
            <a:off x="466531" y="1938014"/>
            <a:ext cx="7763071" cy="4328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1800" dirty="0">
                <a:latin typeface="Garamond" panose="02020404030301010803" pitchFamily="18" charset="0"/>
              </a:rPr>
              <a:t>výběr měrného profilu</a:t>
            </a:r>
          </a:p>
          <a:p>
            <a:pPr lvl="1"/>
            <a:r>
              <a:rPr lang="cs-CZ" sz="1800" dirty="0">
                <a:latin typeface="Garamond" panose="02020404030301010803" pitchFamily="18" charset="0"/>
              </a:rPr>
              <a:t>zaměření jeho rozměrů (šířka koryta, šířka břehů, šířka obou </a:t>
            </a:r>
            <a:r>
              <a:rPr lang="cs-CZ" sz="1800" dirty="0" err="1">
                <a:latin typeface="Garamond" panose="02020404030301010803" pitchFamily="18" charset="0"/>
              </a:rPr>
              <a:t>berem</a:t>
            </a:r>
            <a:r>
              <a:rPr lang="cs-CZ" sz="1800" dirty="0">
                <a:latin typeface="Garamond" panose="02020404030301010803" pitchFamily="18" charset="0"/>
              </a:rPr>
              <a:t>, výška břehů)</a:t>
            </a:r>
          </a:p>
          <a:p>
            <a:pPr lvl="1"/>
            <a:r>
              <a:rPr lang="cs-CZ" sz="1800" dirty="0">
                <a:latin typeface="Garamond" panose="02020404030301010803" pitchFamily="18" charset="0"/>
              </a:rPr>
              <a:t>výpočet sklonu koryta i = převýšení/vzdálenost*1000 [‰]</a:t>
            </a:r>
          </a:p>
          <a:p>
            <a:pPr lvl="1"/>
            <a:r>
              <a:rPr lang="cs-CZ" sz="1800" dirty="0">
                <a:latin typeface="Garamond" panose="02020404030301010803" pitchFamily="18" charset="0"/>
              </a:rPr>
              <a:t>dosazení (odhad) průměrné velikosti transportovaného zrna (vizuálně)</a:t>
            </a:r>
          </a:p>
          <a:p>
            <a:pPr lvl="1"/>
            <a:r>
              <a:rPr lang="cs-CZ" sz="1800" dirty="0">
                <a:latin typeface="Garamond" panose="02020404030301010803" pitchFamily="18" charset="0"/>
              </a:rPr>
              <a:t>dosazení (odhad) drsnosti svahů (tabulka)</a:t>
            </a:r>
          </a:p>
          <a:p>
            <a:endParaRPr lang="cs-CZ" sz="1800" b="1" dirty="0">
              <a:latin typeface="Garamond" panose="02020404030301010803" pitchFamily="18" charset="0"/>
            </a:endParaRPr>
          </a:p>
          <a:p>
            <a:endParaRPr lang="cs-CZ" sz="1800" b="1" dirty="0">
              <a:latin typeface="Garamond" panose="02020404030301010803" pitchFamily="18" charset="0"/>
            </a:endParaRPr>
          </a:p>
          <a:p>
            <a:endParaRPr lang="cs-CZ" sz="1800" b="1" dirty="0">
              <a:latin typeface="Garamond" panose="02020404030301010803" pitchFamily="18" charset="0"/>
            </a:endParaRPr>
          </a:p>
          <a:p>
            <a:endParaRPr lang="cs-CZ" sz="1800" b="1" dirty="0">
              <a:latin typeface="Garamond" panose="02020404030301010803" pitchFamily="18" charset="0"/>
            </a:endParaRPr>
          </a:p>
          <a:p>
            <a:endParaRPr lang="cs-CZ" sz="1800" dirty="0">
              <a:latin typeface="Garamond" panose="02020404030301010803" pitchFamily="18" charset="0"/>
            </a:endParaRPr>
          </a:p>
          <a:p>
            <a:endParaRPr lang="cs-CZ" sz="1800" dirty="0">
              <a:latin typeface="Garamond" panose="02020404030301010803" pitchFamily="18" charset="0"/>
            </a:endParaRPr>
          </a:p>
          <a:p>
            <a:endParaRPr lang="cs-CZ" sz="1800" dirty="0">
              <a:latin typeface="Garamond" panose="02020404030301010803" pitchFamily="18" charset="0"/>
            </a:endParaRPr>
          </a:p>
          <a:p>
            <a:endParaRPr lang="cs-CZ" sz="1800" dirty="0">
              <a:latin typeface="Garamond" panose="02020404030301010803" pitchFamily="18" charset="0"/>
            </a:endParaRPr>
          </a:p>
          <a:p>
            <a:endParaRPr lang="cs-CZ" sz="1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cs-CZ" sz="1800" dirty="0">
              <a:latin typeface="Garamond" panose="02020404030301010803" pitchFamily="18" charset="0"/>
              <a:ea typeface="Cambria Math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1800" dirty="0">
              <a:latin typeface="Garamond" panose="02020404030301010803" pitchFamily="18" charset="0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E35293E1-8F2A-E9F5-A81C-721AD3491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05" y="3618943"/>
            <a:ext cx="7976190" cy="29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60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8FBC4A4-06E4-7BE2-CCBF-DD4D6D681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600" dirty="0"/>
              <a:t>b1 – </a:t>
            </a:r>
            <a:r>
              <a:rPr lang="sk-SK" sz="1600" dirty="0" err="1"/>
              <a:t>šířka</a:t>
            </a:r>
            <a:r>
              <a:rPr lang="sk-SK" sz="1600" dirty="0"/>
              <a:t> dna</a:t>
            </a:r>
          </a:p>
          <a:p>
            <a:r>
              <a:rPr lang="sk-SK" sz="1600" dirty="0"/>
              <a:t>b2 – </a:t>
            </a:r>
            <a:r>
              <a:rPr lang="sk-SK" sz="1600" dirty="0" err="1"/>
              <a:t>horizontální</a:t>
            </a:r>
            <a:r>
              <a:rPr lang="sk-SK" sz="1600" dirty="0"/>
              <a:t> </a:t>
            </a:r>
            <a:r>
              <a:rPr lang="sk-SK" sz="1600" dirty="0" err="1"/>
              <a:t>šířka</a:t>
            </a:r>
            <a:r>
              <a:rPr lang="sk-SK" sz="1600" dirty="0"/>
              <a:t> </a:t>
            </a:r>
            <a:r>
              <a:rPr lang="sk-SK" sz="1600" dirty="0" err="1"/>
              <a:t>břehů</a:t>
            </a:r>
            <a:endParaRPr lang="sk-SK" sz="1600" dirty="0"/>
          </a:p>
          <a:p>
            <a:r>
              <a:rPr lang="sk-SK" sz="1600" dirty="0"/>
              <a:t>b3 – </a:t>
            </a:r>
            <a:r>
              <a:rPr lang="sk-SK" sz="1600" dirty="0" err="1"/>
              <a:t>šířka</a:t>
            </a:r>
            <a:r>
              <a:rPr lang="sk-SK" sz="1600" dirty="0"/>
              <a:t> </a:t>
            </a:r>
            <a:r>
              <a:rPr lang="sk-SK" sz="1600" dirty="0" err="1"/>
              <a:t>bermy</a:t>
            </a:r>
            <a:endParaRPr lang="sk-SK" sz="1600" dirty="0"/>
          </a:p>
          <a:p>
            <a:r>
              <a:rPr lang="sk-SK" sz="1600" dirty="0" err="1"/>
              <a:t>hk</a:t>
            </a:r>
            <a:r>
              <a:rPr lang="sk-SK" sz="1600" dirty="0"/>
              <a:t> – výška </a:t>
            </a:r>
            <a:r>
              <a:rPr lang="sk-SK" sz="1600" dirty="0" err="1"/>
              <a:t>kynety</a:t>
            </a:r>
            <a:r>
              <a:rPr lang="sk-SK" sz="1600" dirty="0"/>
              <a:t> = výška </a:t>
            </a:r>
            <a:r>
              <a:rPr lang="sk-SK" sz="1600" dirty="0" err="1"/>
              <a:t>bermy</a:t>
            </a:r>
            <a:r>
              <a:rPr lang="sk-SK" sz="1600" dirty="0"/>
              <a:t> m1</a:t>
            </a:r>
          </a:p>
          <a:p>
            <a:r>
              <a:rPr lang="sk-SK" sz="1600" dirty="0"/>
              <a:t>m2 – celková výška </a:t>
            </a:r>
            <a:r>
              <a:rPr lang="sk-SK" sz="1600" dirty="0" err="1"/>
              <a:t>složeného</a:t>
            </a:r>
            <a:r>
              <a:rPr lang="sk-SK" sz="1600" dirty="0"/>
              <a:t> koryta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13A5D084-A0C3-0923-297D-A5FCC30E0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05" y="3618943"/>
            <a:ext cx="7976190" cy="29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17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B9C4BB20-A2AB-5147-CCDC-1A32D8EAC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885" y="1845734"/>
            <a:ext cx="5525310" cy="411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2533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ktíva">
  <a:themeElements>
    <a:clrScheme name="Retrospektí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10132</TotalTime>
  <Words>385</Words>
  <Application>Microsoft Office PowerPoint</Application>
  <PresentationFormat>Prezentácia na obrazovke (4:3)</PresentationFormat>
  <Paragraphs>79</Paragraphs>
  <Slides>8</Slides>
  <Notes>7</Notes>
  <HiddenSlides>0</HiddenSlides>
  <MMClips>0</MMClips>
  <ScaleCrop>false</ScaleCrop>
  <HeadingPairs>
    <vt:vector size="6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CIDFont+F3</vt:lpstr>
      <vt:lpstr>CIDFont+F5</vt:lpstr>
      <vt:lpstr>Garamond</vt:lpstr>
      <vt:lpstr>Gill Sans MT</vt:lpstr>
      <vt:lpstr>Muni</vt:lpstr>
      <vt:lpstr>Wingdings</vt:lpstr>
      <vt:lpstr>Motiv Office</vt:lpstr>
      <vt:lpstr>Retrospektíva</vt:lpstr>
      <vt:lpstr>Prezentácia programu PowerPoint</vt:lpstr>
      <vt:lpstr>Složené koryto</vt:lpstr>
      <vt:lpstr>Složené koryto</vt:lpstr>
      <vt:lpstr>CHARAKTERISTIKY PRŮTOČNÉHO PROFILU</vt:lpstr>
      <vt:lpstr>Složené koryto Zadání cvičení č. 6</vt:lpstr>
      <vt:lpstr>Postup 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PřF:Z0026 Fyzická geografie</dc:title>
  <dc:creator>Lukáš Patrnčiak</dc:creator>
  <cp:lastModifiedBy>Simona Koreňová</cp:lastModifiedBy>
  <cp:revision>244</cp:revision>
  <dcterms:created xsi:type="dcterms:W3CDTF">2018-06-25T12:58:03Z</dcterms:created>
  <dcterms:modified xsi:type="dcterms:W3CDTF">2022-11-09T08:08:34Z</dcterms:modified>
</cp:coreProperties>
</file>