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6"/>
  </p:notesMasterIdLst>
  <p:sldIdLst>
    <p:sldId id="287" r:id="rId3"/>
    <p:sldId id="284" r:id="rId4"/>
    <p:sldId id="295" r:id="rId5"/>
    <p:sldId id="265" r:id="rId6"/>
    <p:sldId id="289" r:id="rId7"/>
    <p:sldId id="298" r:id="rId8"/>
    <p:sldId id="302" r:id="rId9"/>
    <p:sldId id="303" r:id="rId10"/>
    <p:sldId id="304" r:id="rId11"/>
    <p:sldId id="305" r:id="rId12"/>
    <p:sldId id="300" r:id="rId13"/>
    <p:sldId id="299" r:id="rId14"/>
    <p:sldId id="30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00B"/>
    <a:srgbClr val="8D4949"/>
    <a:srgbClr val="CD9F9F"/>
    <a:srgbClr val="EDF1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99" autoAdjust="0"/>
    <p:restoredTop sz="95105" autoAdjust="0"/>
  </p:normalViewPr>
  <p:slideViewPr>
    <p:cSldViewPr snapToGrid="0" showGuides="1">
      <p:cViewPr varScale="1">
        <p:scale>
          <a:sx n="67" d="100"/>
          <a:sy n="67" d="100"/>
        </p:scale>
        <p:origin x="444" y="60"/>
      </p:cViewPr>
      <p:guideLst>
        <p:guide pos="2880"/>
        <p:guide orient="horz" pos="2160"/>
      </p:guideLst>
    </p:cSldViewPr>
  </p:slideViewPr>
  <p:outlineViewPr>
    <p:cViewPr>
      <p:scale>
        <a:sx n="25" d="100"/>
        <a:sy n="25" d="100"/>
      </p:scale>
      <p:origin x="0" y="-754"/>
    </p:cViewPr>
  </p:outlin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487A84-BA69-4AA4-A0C3-B5D58B4C87D1}" type="datetimeFigureOut">
              <a:rPr lang="sk-SK" smtClean="0"/>
              <a:t>23. 11. 2022</a:t>
            </a:fld>
            <a:endParaRPr lang="sk-SK"/>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F8D26F-9BD7-409E-9915-B3E0744E13B9}" type="slidenum">
              <a:rPr lang="sk-SK" smtClean="0"/>
              <a:t>‹#›</a:t>
            </a:fld>
            <a:endParaRPr lang="sk-SK"/>
          </a:p>
        </p:txBody>
      </p:sp>
    </p:spTree>
    <p:extLst>
      <p:ext uri="{BB962C8B-B14F-4D97-AF65-F5344CB8AC3E}">
        <p14:creationId xmlns:p14="http://schemas.microsoft.com/office/powerpoint/2010/main" val="739188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E3F8D26F-9BD7-409E-9915-B3E0744E13B9}" type="slidenum">
              <a:rPr lang="sk-SK" smtClean="0"/>
              <a:t>1</a:t>
            </a:fld>
            <a:endParaRPr lang="sk-SK"/>
          </a:p>
        </p:txBody>
      </p:sp>
    </p:spTree>
    <p:extLst>
      <p:ext uri="{BB962C8B-B14F-4D97-AF65-F5344CB8AC3E}">
        <p14:creationId xmlns:p14="http://schemas.microsoft.com/office/powerpoint/2010/main" val="2206054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endParaRPr lang="sk-SK" b="1" dirty="0"/>
          </a:p>
        </p:txBody>
      </p:sp>
      <p:sp>
        <p:nvSpPr>
          <p:cNvPr id="4" name="Zástupný symbol pro číslo snímku 3"/>
          <p:cNvSpPr>
            <a:spLocks noGrp="1"/>
          </p:cNvSpPr>
          <p:nvPr>
            <p:ph type="sldNum" sz="quarter" idx="10"/>
          </p:nvPr>
        </p:nvSpPr>
        <p:spPr/>
        <p:txBody>
          <a:bodyPr/>
          <a:lstStyle/>
          <a:p>
            <a:fld id="{E3F8D26F-9BD7-409E-9915-B3E0744E13B9}" type="slidenum">
              <a:rPr lang="sk-SK" smtClean="0"/>
              <a:t>2</a:t>
            </a:fld>
            <a:endParaRPr lang="sk-SK"/>
          </a:p>
        </p:txBody>
      </p:sp>
    </p:spTree>
    <p:extLst>
      <p:ext uri="{BB962C8B-B14F-4D97-AF65-F5344CB8AC3E}">
        <p14:creationId xmlns:p14="http://schemas.microsoft.com/office/powerpoint/2010/main" val="1989749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endParaRPr lang="sk-SK" b="1" dirty="0"/>
          </a:p>
        </p:txBody>
      </p:sp>
      <p:sp>
        <p:nvSpPr>
          <p:cNvPr id="4" name="Zástupný symbol pro číslo snímku 3"/>
          <p:cNvSpPr>
            <a:spLocks noGrp="1"/>
          </p:cNvSpPr>
          <p:nvPr>
            <p:ph type="sldNum" sz="quarter" idx="10"/>
          </p:nvPr>
        </p:nvSpPr>
        <p:spPr/>
        <p:txBody>
          <a:bodyPr/>
          <a:lstStyle/>
          <a:p>
            <a:fld id="{E3F8D26F-9BD7-409E-9915-B3E0744E13B9}" type="slidenum">
              <a:rPr lang="sk-SK" smtClean="0"/>
              <a:t>3</a:t>
            </a:fld>
            <a:endParaRPr lang="sk-SK"/>
          </a:p>
        </p:txBody>
      </p:sp>
    </p:spTree>
    <p:extLst>
      <p:ext uri="{BB962C8B-B14F-4D97-AF65-F5344CB8AC3E}">
        <p14:creationId xmlns:p14="http://schemas.microsoft.com/office/powerpoint/2010/main" val="1538672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endParaRPr lang="sk-SK" b="0" dirty="0"/>
          </a:p>
        </p:txBody>
      </p:sp>
      <p:sp>
        <p:nvSpPr>
          <p:cNvPr id="4" name="Zástupný symbol pro číslo snímku 3"/>
          <p:cNvSpPr>
            <a:spLocks noGrp="1"/>
          </p:cNvSpPr>
          <p:nvPr>
            <p:ph type="sldNum" sz="quarter" idx="10"/>
          </p:nvPr>
        </p:nvSpPr>
        <p:spPr/>
        <p:txBody>
          <a:bodyPr/>
          <a:lstStyle/>
          <a:p>
            <a:fld id="{E3F8D26F-9BD7-409E-9915-B3E0744E13B9}" type="slidenum">
              <a:rPr lang="sk-SK" smtClean="0"/>
              <a:t>4</a:t>
            </a:fld>
            <a:endParaRPr lang="sk-SK"/>
          </a:p>
        </p:txBody>
      </p:sp>
    </p:spTree>
    <p:extLst>
      <p:ext uri="{BB962C8B-B14F-4D97-AF65-F5344CB8AC3E}">
        <p14:creationId xmlns:p14="http://schemas.microsoft.com/office/powerpoint/2010/main" val="1782539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endParaRPr lang="sk-SK" b="0" dirty="0"/>
          </a:p>
        </p:txBody>
      </p:sp>
      <p:sp>
        <p:nvSpPr>
          <p:cNvPr id="4" name="Zástupný symbol pro číslo snímku 3"/>
          <p:cNvSpPr>
            <a:spLocks noGrp="1"/>
          </p:cNvSpPr>
          <p:nvPr>
            <p:ph type="sldNum" sz="quarter" idx="10"/>
          </p:nvPr>
        </p:nvSpPr>
        <p:spPr/>
        <p:txBody>
          <a:bodyPr/>
          <a:lstStyle/>
          <a:p>
            <a:fld id="{E3F8D26F-9BD7-409E-9915-B3E0744E13B9}" type="slidenum">
              <a:rPr lang="sk-SK" smtClean="0"/>
              <a:t>5</a:t>
            </a:fld>
            <a:endParaRPr lang="sk-SK"/>
          </a:p>
        </p:txBody>
      </p:sp>
    </p:spTree>
    <p:extLst>
      <p:ext uri="{BB962C8B-B14F-4D97-AF65-F5344CB8AC3E}">
        <p14:creationId xmlns:p14="http://schemas.microsoft.com/office/powerpoint/2010/main" val="712333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E3F8D26F-9BD7-409E-9915-B3E0744E13B9}" type="slidenum">
              <a:rPr lang="sk-SK" smtClean="0"/>
              <a:t>6</a:t>
            </a:fld>
            <a:endParaRPr lang="sk-SK"/>
          </a:p>
        </p:txBody>
      </p:sp>
    </p:spTree>
    <p:extLst>
      <p:ext uri="{BB962C8B-B14F-4D97-AF65-F5344CB8AC3E}">
        <p14:creationId xmlns:p14="http://schemas.microsoft.com/office/powerpoint/2010/main" val="1629382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E3F8D26F-9BD7-409E-9915-B3E0744E13B9}" type="slidenum">
              <a:rPr lang="sk-SK" smtClean="0"/>
              <a:t>11</a:t>
            </a:fld>
            <a:endParaRPr lang="sk-SK"/>
          </a:p>
        </p:txBody>
      </p:sp>
    </p:spTree>
    <p:extLst>
      <p:ext uri="{BB962C8B-B14F-4D97-AF65-F5344CB8AC3E}">
        <p14:creationId xmlns:p14="http://schemas.microsoft.com/office/powerpoint/2010/main" val="2920338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E3F8D26F-9BD7-409E-9915-B3E0744E13B9}" type="slidenum">
              <a:rPr lang="sk-SK" smtClean="0"/>
              <a:t>12</a:t>
            </a:fld>
            <a:endParaRPr lang="sk-SK"/>
          </a:p>
        </p:txBody>
      </p:sp>
    </p:spTree>
    <p:extLst>
      <p:ext uri="{BB962C8B-B14F-4D97-AF65-F5344CB8AC3E}">
        <p14:creationId xmlns:p14="http://schemas.microsoft.com/office/powerpoint/2010/main" val="686889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endParaRPr lang="sk-SK" b="0" dirty="0"/>
          </a:p>
        </p:txBody>
      </p:sp>
      <p:sp>
        <p:nvSpPr>
          <p:cNvPr id="4" name="Zástupný symbol pro číslo snímku 3"/>
          <p:cNvSpPr>
            <a:spLocks noGrp="1"/>
          </p:cNvSpPr>
          <p:nvPr>
            <p:ph type="sldNum" sz="quarter" idx="10"/>
          </p:nvPr>
        </p:nvSpPr>
        <p:spPr/>
        <p:txBody>
          <a:bodyPr/>
          <a:lstStyle/>
          <a:p>
            <a:fld id="{E3F8D26F-9BD7-409E-9915-B3E0744E13B9}" type="slidenum">
              <a:rPr lang="sk-SK" smtClean="0"/>
              <a:t>13</a:t>
            </a:fld>
            <a:endParaRPr lang="sk-SK"/>
          </a:p>
        </p:txBody>
      </p:sp>
    </p:spTree>
    <p:extLst>
      <p:ext uri="{BB962C8B-B14F-4D97-AF65-F5344CB8AC3E}">
        <p14:creationId xmlns:p14="http://schemas.microsoft.com/office/powerpoint/2010/main" val="630881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0C71615F-670C-4518-9013-4C614170C597}" type="datetimeFigureOut">
              <a:rPr lang="sk-SK" smtClean="0"/>
              <a:t>23. 11. 2022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712E32D-BE88-4A1F-85D3-21C354317BCF}" type="slidenum">
              <a:rPr lang="sk-SK" smtClean="0"/>
              <a:t>‹#›</a:t>
            </a:fld>
            <a:endParaRPr lang="sk-SK"/>
          </a:p>
        </p:txBody>
      </p:sp>
    </p:spTree>
    <p:extLst>
      <p:ext uri="{BB962C8B-B14F-4D97-AF65-F5344CB8AC3E}">
        <p14:creationId xmlns:p14="http://schemas.microsoft.com/office/powerpoint/2010/main" val="2336745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0C71615F-670C-4518-9013-4C614170C597}" type="datetimeFigureOut">
              <a:rPr lang="sk-SK" smtClean="0"/>
              <a:t>23. 11. 2022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712E32D-BE88-4A1F-85D3-21C354317BCF}" type="slidenum">
              <a:rPr lang="sk-SK" smtClean="0"/>
              <a:t>‹#›</a:t>
            </a:fld>
            <a:endParaRPr lang="sk-SK"/>
          </a:p>
        </p:txBody>
      </p:sp>
    </p:spTree>
    <p:extLst>
      <p:ext uri="{BB962C8B-B14F-4D97-AF65-F5344CB8AC3E}">
        <p14:creationId xmlns:p14="http://schemas.microsoft.com/office/powerpoint/2010/main" val="3952948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0C71615F-670C-4518-9013-4C614170C597}" type="datetimeFigureOut">
              <a:rPr lang="sk-SK" smtClean="0"/>
              <a:t>23. 11. 2022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712E32D-BE88-4A1F-85D3-21C354317BCF}" type="slidenum">
              <a:rPr lang="sk-SK" smtClean="0"/>
              <a:t>‹#›</a:t>
            </a:fld>
            <a:endParaRPr lang="sk-SK"/>
          </a:p>
        </p:txBody>
      </p:sp>
    </p:spTree>
    <p:extLst>
      <p:ext uri="{BB962C8B-B14F-4D97-AF65-F5344CB8AC3E}">
        <p14:creationId xmlns:p14="http://schemas.microsoft.com/office/powerpoint/2010/main" val="3437274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sk-SK"/>
              <a:t>Kliknutím upravte štýl predlohy nadpisu</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k-SK"/>
              <a:t>Kliknutím upravte štýl predlohy podnadpisu</a:t>
            </a:r>
            <a:endParaRPr lang="en-US" dirty="0"/>
          </a:p>
        </p:txBody>
      </p:sp>
      <p:sp>
        <p:nvSpPr>
          <p:cNvPr id="4" name="Date Placeholder 3"/>
          <p:cNvSpPr>
            <a:spLocks noGrp="1"/>
          </p:cNvSpPr>
          <p:nvPr>
            <p:ph type="dt" sz="half" idx="10"/>
          </p:nvPr>
        </p:nvSpPr>
        <p:spPr/>
        <p:txBody>
          <a:bodyPr/>
          <a:lstStyle/>
          <a:p>
            <a:fld id="{0C71615F-670C-4518-9013-4C614170C597}" type="datetimeFigureOut">
              <a:rPr lang="sk-SK" smtClean="0"/>
              <a:t>23. 11. 2022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712E32D-BE88-4A1F-85D3-21C354317BCF}" type="slidenum">
              <a:rPr lang="sk-SK" smtClean="0"/>
              <a:t>‹#›</a:t>
            </a:fld>
            <a:endParaRPr lang="sk-SK"/>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9148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0C71615F-670C-4518-9013-4C614170C597}" type="datetimeFigureOut">
              <a:rPr lang="sk-SK" smtClean="0"/>
              <a:t>23. 11. 2022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712E32D-BE88-4A1F-85D3-21C354317BCF}" type="slidenum">
              <a:rPr lang="sk-SK" smtClean="0"/>
              <a:t>‹#›</a:t>
            </a:fld>
            <a:endParaRPr lang="sk-SK"/>
          </a:p>
        </p:txBody>
      </p:sp>
    </p:spTree>
    <p:extLst>
      <p:ext uri="{BB962C8B-B14F-4D97-AF65-F5344CB8AC3E}">
        <p14:creationId xmlns:p14="http://schemas.microsoft.com/office/powerpoint/2010/main" val="3528570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Hlavička sekci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sk-SK"/>
              <a:t>Kliknutím upravte štýl predlohy nadpisu</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0C71615F-670C-4518-9013-4C614170C597}" type="datetimeFigureOut">
              <a:rPr lang="sk-SK" smtClean="0"/>
              <a:t>23. 11. 2022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712E32D-BE88-4A1F-85D3-21C354317BCF}" type="slidenum">
              <a:rPr lang="sk-SK" smtClean="0"/>
              <a:t>‹#›</a:t>
            </a:fld>
            <a:endParaRPr lang="sk-SK"/>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3580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sk-SK"/>
              <a:t>Kliknutím upravte štýl predlohy nadpisu</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0C71615F-670C-4518-9013-4C614170C597}" type="datetimeFigureOut">
              <a:rPr lang="sk-SK" smtClean="0"/>
              <a:t>23. 11. 2022</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3712E32D-BE88-4A1F-85D3-21C354317BCF}" type="slidenum">
              <a:rPr lang="sk-SK" smtClean="0"/>
              <a:t>‹#›</a:t>
            </a:fld>
            <a:endParaRPr lang="sk-SK"/>
          </a:p>
        </p:txBody>
      </p:sp>
    </p:spTree>
    <p:extLst>
      <p:ext uri="{BB962C8B-B14F-4D97-AF65-F5344CB8AC3E}">
        <p14:creationId xmlns:p14="http://schemas.microsoft.com/office/powerpoint/2010/main" val="3245522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sk-SK"/>
              <a:t>Kliknutím upravte štýl predlohy nadpisu</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Content Placeholder 3"/>
          <p:cNvSpPr>
            <a:spLocks noGrp="1"/>
          </p:cNvSpPr>
          <p:nvPr>
            <p:ph sz="half" idx="2"/>
          </p:nvPr>
        </p:nvSpPr>
        <p:spPr>
          <a:xfrm>
            <a:off x="822960" y="2582335"/>
            <a:ext cx="3703320" cy="3286760"/>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Content Placeholder 5"/>
          <p:cNvSpPr>
            <a:spLocks noGrp="1"/>
          </p:cNvSpPr>
          <p:nvPr>
            <p:ph sz="quarter" idx="4"/>
          </p:nvPr>
        </p:nvSpPr>
        <p:spPr>
          <a:xfrm>
            <a:off x="4663440" y="2582334"/>
            <a:ext cx="3703320" cy="3286760"/>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0C71615F-670C-4518-9013-4C614170C597}" type="datetimeFigureOut">
              <a:rPr lang="sk-SK" smtClean="0"/>
              <a:t>23. 11. 2022</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3712E32D-BE88-4A1F-85D3-21C354317BCF}" type="slidenum">
              <a:rPr lang="sk-SK" smtClean="0"/>
              <a:t>‹#›</a:t>
            </a:fld>
            <a:endParaRPr lang="sk-SK"/>
          </a:p>
        </p:txBody>
      </p:sp>
    </p:spTree>
    <p:extLst>
      <p:ext uri="{BB962C8B-B14F-4D97-AF65-F5344CB8AC3E}">
        <p14:creationId xmlns:p14="http://schemas.microsoft.com/office/powerpoint/2010/main" val="2008451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Date Placeholder 2"/>
          <p:cNvSpPr>
            <a:spLocks noGrp="1"/>
          </p:cNvSpPr>
          <p:nvPr>
            <p:ph type="dt" sz="half" idx="10"/>
          </p:nvPr>
        </p:nvSpPr>
        <p:spPr/>
        <p:txBody>
          <a:bodyPr/>
          <a:lstStyle/>
          <a:p>
            <a:fld id="{0C71615F-670C-4518-9013-4C614170C597}" type="datetimeFigureOut">
              <a:rPr lang="sk-SK" smtClean="0"/>
              <a:t>23. 11. 2022</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3712E32D-BE88-4A1F-85D3-21C354317BCF}" type="slidenum">
              <a:rPr lang="sk-SK" smtClean="0"/>
              <a:t>‹#›</a:t>
            </a:fld>
            <a:endParaRPr lang="sk-SK"/>
          </a:p>
        </p:txBody>
      </p:sp>
    </p:spTree>
    <p:extLst>
      <p:ext uri="{BB962C8B-B14F-4D97-AF65-F5344CB8AC3E}">
        <p14:creationId xmlns:p14="http://schemas.microsoft.com/office/powerpoint/2010/main" val="418567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Prázdna">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C71615F-670C-4518-9013-4C614170C597}" type="datetimeFigureOut">
              <a:rPr lang="sk-SK" smtClean="0"/>
              <a:t>23. 11. 2022</a:t>
            </a:fld>
            <a:endParaRPr lang="sk-SK"/>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sk-SK"/>
          </a:p>
        </p:txBody>
      </p:sp>
      <p:sp>
        <p:nvSpPr>
          <p:cNvPr id="9" name="Slide Number Placeholder 8"/>
          <p:cNvSpPr>
            <a:spLocks noGrp="1"/>
          </p:cNvSpPr>
          <p:nvPr>
            <p:ph type="sldNum" sz="quarter" idx="12"/>
          </p:nvPr>
        </p:nvSpPr>
        <p:spPr/>
        <p:txBody>
          <a:bodyPr/>
          <a:lstStyle/>
          <a:p>
            <a:fld id="{3712E32D-BE88-4A1F-85D3-21C354317BCF}" type="slidenum">
              <a:rPr lang="sk-SK" smtClean="0"/>
              <a:t>‹#›</a:t>
            </a:fld>
            <a:endParaRPr lang="sk-SK"/>
          </a:p>
        </p:txBody>
      </p:sp>
    </p:spTree>
    <p:extLst>
      <p:ext uri="{BB962C8B-B14F-4D97-AF65-F5344CB8AC3E}">
        <p14:creationId xmlns:p14="http://schemas.microsoft.com/office/powerpoint/2010/main" val="3034780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Obsah s popisom">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sk-SK"/>
              <a:t>Kliknutím upravte štýl predlohy nadpisu</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0C71615F-670C-4518-9013-4C614170C597}" type="datetimeFigureOut">
              <a:rPr lang="sk-SK" smtClean="0"/>
              <a:t>23. 11. 2022</a:t>
            </a:fld>
            <a:endParaRPr lang="sk-SK"/>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sk-SK"/>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712E32D-BE88-4A1F-85D3-21C354317BCF}" type="slidenum">
              <a:rPr lang="sk-SK" smtClean="0"/>
              <a:t>‹#›</a:t>
            </a:fld>
            <a:endParaRPr lang="sk-SK"/>
          </a:p>
        </p:txBody>
      </p:sp>
    </p:spTree>
    <p:extLst>
      <p:ext uri="{BB962C8B-B14F-4D97-AF65-F5344CB8AC3E}">
        <p14:creationId xmlns:p14="http://schemas.microsoft.com/office/powerpoint/2010/main" val="479381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0C71615F-670C-4518-9013-4C614170C597}" type="datetimeFigureOut">
              <a:rPr lang="sk-SK" smtClean="0"/>
              <a:t>23. 11. 2022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712E32D-BE88-4A1F-85D3-21C354317BCF}" type="slidenum">
              <a:rPr lang="sk-SK" smtClean="0"/>
              <a:t>‹#›</a:t>
            </a:fld>
            <a:endParaRPr lang="sk-SK"/>
          </a:p>
        </p:txBody>
      </p:sp>
    </p:spTree>
    <p:extLst>
      <p:ext uri="{BB962C8B-B14F-4D97-AF65-F5344CB8AC3E}">
        <p14:creationId xmlns:p14="http://schemas.microsoft.com/office/powerpoint/2010/main" val="32017069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Kliknutím na ikonu pridáte obrázok</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0C71615F-670C-4518-9013-4C614170C597}" type="datetimeFigureOut">
              <a:rPr lang="sk-SK" smtClean="0"/>
              <a:t>23. 11. 2022</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3712E32D-BE88-4A1F-85D3-21C354317BCF}" type="slidenum">
              <a:rPr lang="sk-SK" smtClean="0"/>
              <a:t>‹#›</a:t>
            </a:fld>
            <a:endParaRPr lang="sk-SK"/>
          </a:p>
        </p:txBody>
      </p:sp>
    </p:spTree>
    <p:extLst>
      <p:ext uri="{BB962C8B-B14F-4D97-AF65-F5344CB8AC3E}">
        <p14:creationId xmlns:p14="http://schemas.microsoft.com/office/powerpoint/2010/main" val="40478259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0C71615F-670C-4518-9013-4C614170C597}" type="datetimeFigureOut">
              <a:rPr lang="sk-SK" smtClean="0"/>
              <a:t>23. 11. 2022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712E32D-BE88-4A1F-85D3-21C354317BCF}" type="slidenum">
              <a:rPr lang="sk-SK" smtClean="0"/>
              <a:t>‹#›</a:t>
            </a:fld>
            <a:endParaRPr lang="sk-SK"/>
          </a:p>
        </p:txBody>
      </p:sp>
    </p:spTree>
    <p:extLst>
      <p:ext uri="{BB962C8B-B14F-4D97-AF65-F5344CB8AC3E}">
        <p14:creationId xmlns:p14="http://schemas.microsoft.com/office/powerpoint/2010/main" val="1087965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Zvislý nadpis a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0C71615F-670C-4518-9013-4C614170C597}" type="datetimeFigureOut">
              <a:rPr lang="sk-SK" smtClean="0"/>
              <a:t>23. 11. 2022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712E32D-BE88-4A1F-85D3-21C354317BCF}" type="slidenum">
              <a:rPr lang="sk-SK" smtClean="0"/>
              <a:t>‹#›</a:t>
            </a:fld>
            <a:endParaRPr lang="sk-SK"/>
          </a:p>
        </p:txBody>
      </p:sp>
    </p:spTree>
    <p:extLst>
      <p:ext uri="{BB962C8B-B14F-4D97-AF65-F5344CB8AC3E}">
        <p14:creationId xmlns:p14="http://schemas.microsoft.com/office/powerpoint/2010/main" val="2093956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0C71615F-670C-4518-9013-4C614170C597}" type="datetimeFigureOut">
              <a:rPr lang="sk-SK" smtClean="0"/>
              <a:t>23. 11. 2022</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712E32D-BE88-4A1F-85D3-21C354317BCF}" type="slidenum">
              <a:rPr lang="sk-SK" smtClean="0"/>
              <a:t>‹#›</a:t>
            </a:fld>
            <a:endParaRPr lang="sk-SK"/>
          </a:p>
        </p:txBody>
      </p:sp>
    </p:spTree>
    <p:extLst>
      <p:ext uri="{BB962C8B-B14F-4D97-AF65-F5344CB8AC3E}">
        <p14:creationId xmlns:p14="http://schemas.microsoft.com/office/powerpoint/2010/main" val="1074405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0C71615F-670C-4518-9013-4C614170C597}" type="datetimeFigureOut">
              <a:rPr lang="sk-SK" smtClean="0"/>
              <a:t>23. 11. 2022</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3712E32D-BE88-4A1F-85D3-21C354317BCF}" type="slidenum">
              <a:rPr lang="sk-SK" smtClean="0"/>
              <a:t>‹#›</a:t>
            </a:fld>
            <a:endParaRPr lang="sk-SK"/>
          </a:p>
        </p:txBody>
      </p:sp>
    </p:spTree>
    <p:extLst>
      <p:ext uri="{BB962C8B-B14F-4D97-AF65-F5344CB8AC3E}">
        <p14:creationId xmlns:p14="http://schemas.microsoft.com/office/powerpoint/2010/main" val="3515644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629842" y="2505075"/>
            <a:ext cx="3868340"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4629150" y="2505075"/>
            <a:ext cx="3887391"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0C71615F-670C-4518-9013-4C614170C597}" type="datetimeFigureOut">
              <a:rPr lang="sk-SK" smtClean="0"/>
              <a:t>23. 11. 2022</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3712E32D-BE88-4A1F-85D3-21C354317BCF}" type="slidenum">
              <a:rPr lang="sk-SK" smtClean="0"/>
              <a:t>‹#›</a:t>
            </a:fld>
            <a:endParaRPr lang="sk-SK"/>
          </a:p>
        </p:txBody>
      </p:sp>
    </p:spTree>
    <p:extLst>
      <p:ext uri="{BB962C8B-B14F-4D97-AF65-F5344CB8AC3E}">
        <p14:creationId xmlns:p14="http://schemas.microsoft.com/office/powerpoint/2010/main" val="3739276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0C71615F-670C-4518-9013-4C614170C597}" type="datetimeFigureOut">
              <a:rPr lang="sk-SK" smtClean="0"/>
              <a:t>23. 11. 2022</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3712E32D-BE88-4A1F-85D3-21C354317BCF}" type="slidenum">
              <a:rPr lang="sk-SK" smtClean="0"/>
              <a:t>‹#›</a:t>
            </a:fld>
            <a:endParaRPr lang="sk-SK"/>
          </a:p>
        </p:txBody>
      </p:sp>
    </p:spTree>
    <p:extLst>
      <p:ext uri="{BB962C8B-B14F-4D97-AF65-F5344CB8AC3E}">
        <p14:creationId xmlns:p14="http://schemas.microsoft.com/office/powerpoint/2010/main" val="1957192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71615F-670C-4518-9013-4C614170C597}" type="datetimeFigureOut">
              <a:rPr lang="sk-SK" smtClean="0"/>
              <a:t>23. 11. 2022</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3712E32D-BE88-4A1F-85D3-21C354317BCF}" type="slidenum">
              <a:rPr lang="sk-SK" smtClean="0"/>
              <a:t>‹#›</a:t>
            </a:fld>
            <a:endParaRPr lang="sk-SK"/>
          </a:p>
        </p:txBody>
      </p:sp>
    </p:spTree>
    <p:extLst>
      <p:ext uri="{BB962C8B-B14F-4D97-AF65-F5344CB8AC3E}">
        <p14:creationId xmlns:p14="http://schemas.microsoft.com/office/powerpoint/2010/main" val="3973635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0C71615F-670C-4518-9013-4C614170C597}" type="datetimeFigureOut">
              <a:rPr lang="sk-SK" smtClean="0"/>
              <a:t>23. 11. 2022</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3712E32D-BE88-4A1F-85D3-21C354317BCF}" type="slidenum">
              <a:rPr lang="sk-SK" smtClean="0"/>
              <a:t>‹#›</a:t>
            </a:fld>
            <a:endParaRPr lang="sk-SK"/>
          </a:p>
        </p:txBody>
      </p:sp>
    </p:spTree>
    <p:extLst>
      <p:ext uri="{BB962C8B-B14F-4D97-AF65-F5344CB8AC3E}">
        <p14:creationId xmlns:p14="http://schemas.microsoft.com/office/powerpoint/2010/main" val="434213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0C71615F-670C-4518-9013-4C614170C597}" type="datetimeFigureOut">
              <a:rPr lang="sk-SK" smtClean="0"/>
              <a:t>23. 11. 2022</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3712E32D-BE88-4A1F-85D3-21C354317BCF}" type="slidenum">
              <a:rPr lang="sk-SK" smtClean="0"/>
              <a:t>‹#›</a:t>
            </a:fld>
            <a:endParaRPr lang="sk-SK"/>
          </a:p>
        </p:txBody>
      </p:sp>
    </p:spTree>
    <p:extLst>
      <p:ext uri="{BB962C8B-B14F-4D97-AF65-F5344CB8AC3E}">
        <p14:creationId xmlns:p14="http://schemas.microsoft.com/office/powerpoint/2010/main" val="2981151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6000">
              <a:srgbClr val="97AACB"/>
            </a:gs>
            <a:gs pos="10000">
              <a:schemeClr val="bg1"/>
            </a:gs>
            <a:gs pos="3000">
              <a:schemeClr val="accent1">
                <a:lumMod val="75000"/>
              </a:schemeClr>
            </a:gs>
          </a:gsLst>
          <a:lin ang="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71615F-670C-4518-9013-4C614170C597}" type="datetimeFigureOut">
              <a:rPr lang="sk-SK" smtClean="0"/>
              <a:t>23. 11. 2022</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12E32D-BE88-4A1F-85D3-21C354317BCF}" type="slidenum">
              <a:rPr lang="sk-SK" smtClean="0"/>
              <a:t>‹#›</a:t>
            </a:fld>
            <a:endParaRPr lang="sk-SK"/>
          </a:p>
        </p:txBody>
      </p:sp>
    </p:spTree>
    <p:extLst>
      <p:ext uri="{BB962C8B-B14F-4D97-AF65-F5344CB8AC3E}">
        <p14:creationId xmlns:p14="http://schemas.microsoft.com/office/powerpoint/2010/main" val="42250660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sk-SK"/>
              <a:t>Kliknutím upravte štýl predlohy nadpisu</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0C71615F-670C-4518-9013-4C614170C597}" type="datetimeFigureOut">
              <a:rPr lang="sk-SK" smtClean="0"/>
              <a:t>23. 11. 2022</a:t>
            </a:fld>
            <a:endParaRPr lang="sk-SK"/>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sk-SK"/>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3712E32D-BE88-4A1F-85D3-21C354317BCF}" type="slidenum">
              <a:rPr lang="sk-SK" smtClean="0"/>
              <a:t>‹#›</a:t>
            </a:fld>
            <a:endParaRPr lang="sk-SK"/>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1433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474426@muni.cz"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2000"/>
            <a:lum/>
          </a:blip>
          <a:srcRect/>
          <a:stretch>
            <a:fillRect t="-3000" b="12000"/>
          </a:stretch>
        </a:blipFill>
        <a:effectLst/>
      </p:bgPr>
    </p:bg>
    <p:spTree>
      <p:nvGrpSpPr>
        <p:cNvPr id="1" name=""/>
        <p:cNvGrpSpPr/>
        <p:nvPr/>
      </p:nvGrpSpPr>
      <p:grpSpPr>
        <a:xfrm>
          <a:off x="0" y="0"/>
          <a:ext cx="0" cy="0"/>
          <a:chOff x="0" y="0"/>
          <a:chExt cx="0" cy="0"/>
        </a:xfrm>
      </p:grpSpPr>
      <p:sp>
        <p:nvSpPr>
          <p:cNvPr id="20" name="Nadpis 1">
            <a:extLst>
              <a:ext uri="{FF2B5EF4-FFF2-40B4-BE49-F238E27FC236}">
                <a16:creationId xmlns:a16="http://schemas.microsoft.com/office/drawing/2014/main" id="{27B83C2E-8C04-405D-9FC9-AD7B07B02965}"/>
              </a:ext>
            </a:extLst>
          </p:cNvPr>
          <p:cNvSpPr txBox="1">
            <a:spLocks/>
          </p:cNvSpPr>
          <p:nvPr/>
        </p:nvSpPr>
        <p:spPr>
          <a:xfrm>
            <a:off x="685800" y="4334801"/>
            <a:ext cx="7772400" cy="4066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k-SK" sz="2800" b="1" i="1" dirty="0">
                <a:solidFill>
                  <a:schemeClr val="accent1">
                    <a:lumMod val="50000"/>
                  </a:schemeClr>
                </a:solidFill>
                <a:effectLst>
                  <a:outerShdw blurRad="38100" dist="38100" dir="2700000" algn="tl">
                    <a:srgbClr val="000000">
                      <a:alpha val="43137"/>
                    </a:srgbClr>
                  </a:outerShdw>
                </a:effectLst>
                <a:latin typeface="Garamond" panose="02020404030301010803" pitchFamily="18" charset="0"/>
              </a:rPr>
              <a:t>Z0059 </a:t>
            </a:r>
            <a:r>
              <a:rPr lang="sk-SK" sz="2800" b="1" i="1" dirty="0" err="1">
                <a:solidFill>
                  <a:schemeClr val="accent1">
                    <a:lumMod val="50000"/>
                  </a:schemeClr>
                </a:solidFill>
                <a:effectLst>
                  <a:outerShdw blurRad="38100" dist="38100" dir="2700000" algn="tl">
                    <a:srgbClr val="000000">
                      <a:alpha val="43137"/>
                    </a:srgbClr>
                  </a:outerShdw>
                </a:effectLst>
                <a:latin typeface="Garamond" panose="02020404030301010803" pitchFamily="18" charset="0"/>
              </a:rPr>
              <a:t>Hydrologie</a:t>
            </a:r>
            <a:r>
              <a:rPr lang="sk-SK" sz="2800" b="1" i="1" dirty="0">
                <a:solidFill>
                  <a:schemeClr val="accent1">
                    <a:lumMod val="50000"/>
                  </a:schemeClr>
                </a:solidFill>
                <a:effectLst>
                  <a:outerShdw blurRad="38100" dist="38100" dir="2700000" algn="tl">
                    <a:srgbClr val="000000">
                      <a:alpha val="43137"/>
                    </a:srgbClr>
                  </a:outerShdw>
                </a:effectLst>
                <a:latin typeface="Garamond" panose="02020404030301010803" pitchFamily="18" charset="0"/>
              </a:rPr>
              <a:t> – Cvičení 8</a:t>
            </a:r>
          </a:p>
        </p:txBody>
      </p:sp>
      <p:sp>
        <p:nvSpPr>
          <p:cNvPr id="21" name="Podnadpis 2">
            <a:extLst>
              <a:ext uri="{FF2B5EF4-FFF2-40B4-BE49-F238E27FC236}">
                <a16:creationId xmlns:a16="http://schemas.microsoft.com/office/drawing/2014/main" id="{89324ECF-9C4E-4028-916B-B51476F97BF4}"/>
              </a:ext>
            </a:extLst>
          </p:cNvPr>
          <p:cNvSpPr txBox="1">
            <a:spLocks/>
          </p:cNvSpPr>
          <p:nvPr/>
        </p:nvSpPr>
        <p:spPr>
          <a:xfrm>
            <a:off x="6067653" y="6141488"/>
            <a:ext cx="2848096" cy="6692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None/>
            </a:pPr>
            <a:r>
              <a:rPr lang="sk-SK" sz="1800" dirty="0">
                <a:solidFill>
                  <a:schemeClr val="accent1">
                    <a:lumMod val="50000"/>
                  </a:schemeClr>
                </a:solidFill>
                <a:effectLst>
                  <a:outerShdw blurRad="38100" dist="38100" dir="2700000" algn="tl">
                    <a:srgbClr val="000000">
                      <a:alpha val="43137"/>
                    </a:srgbClr>
                  </a:outerShdw>
                </a:effectLst>
                <a:latin typeface="Garamond" panose="02020404030301010803" pitchFamily="18" charset="0"/>
              </a:rPr>
              <a:t>Simona </a:t>
            </a:r>
            <a:r>
              <a:rPr lang="sk-SK" sz="1800" cap="small" dirty="0">
                <a:solidFill>
                  <a:schemeClr val="accent1">
                    <a:lumMod val="50000"/>
                  </a:schemeClr>
                </a:solidFill>
                <a:effectLst>
                  <a:outerShdw blurRad="38100" dist="38100" dir="2700000" algn="tl">
                    <a:srgbClr val="000000">
                      <a:alpha val="43137"/>
                    </a:srgbClr>
                  </a:outerShdw>
                </a:effectLst>
                <a:latin typeface="Garamond" panose="02020404030301010803" pitchFamily="18" charset="0"/>
              </a:rPr>
              <a:t>Koreňová</a:t>
            </a:r>
            <a:r>
              <a:rPr lang="sk-SK" sz="1800" dirty="0">
                <a:solidFill>
                  <a:schemeClr val="accent1">
                    <a:lumMod val="50000"/>
                  </a:schemeClr>
                </a:solidFill>
                <a:effectLst>
                  <a:outerShdw blurRad="38100" dist="38100" dir="2700000" algn="tl">
                    <a:srgbClr val="000000">
                      <a:alpha val="43137"/>
                    </a:srgbClr>
                  </a:outerShdw>
                </a:effectLst>
                <a:latin typeface="Garamond" panose="02020404030301010803" pitchFamily="18" charset="0"/>
              </a:rPr>
              <a:t>; 474426</a:t>
            </a:r>
          </a:p>
          <a:p>
            <a:pPr marL="0" indent="0" algn="r">
              <a:spcBef>
                <a:spcPts val="0"/>
              </a:spcBef>
              <a:buNone/>
            </a:pPr>
            <a:r>
              <a:rPr lang="sk-SK" sz="1800" u="sng" dirty="0">
                <a:solidFill>
                  <a:schemeClr val="accent1">
                    <a:lumMod val="50000"/>
                  </a:schemeClr>
                </a:solidFill>
                <a:effectLst>
                  <a:outerShdw blurRad="38100" dist="38100" dir="2700000" algn="tl">
                    <a:srgbClr val="000000">
                      <a:alpha val="43137"/>
                    </a:srgbClr>
                  </a:outerShdw>
                </a:effectLst>
                <a:latin typeface="Garamond" panose="02020404030301010803" pitchFamily="18" charset="0"/>
                <a:cs typeface="Calibri" panose="020F0502020204030204" pitchFamily="34" charset="0"/>
                <a:hlinkClick r:id="rId4">
                  <a:extLst>
                    <a:ext uri="{A12FA001-AC4F-418D-AE19-62706E023703}">
                      <ahyp:hlinkClr xmlns:ahyp="http://schemas.microsoft.com/office/drawing/2018/hyperlinkcolor" val="tx"/>
                    </a:ext>
                  </a:extLst>
                </a:hlinkClick>
              </a:rPr>
              <a:t>474426@muni.cz</a:t>
            </a:r>
            <a:r>
              <a:rPr lang="sk-SK" sz="1800" dirty="0">
                <a:solidFill>
                  <a:schemeClr val="accent1">
                    <a:lumMod val="50000"/>
                  </a:schemeClr>
                </a:solidFill>
                <a:effectLst>
                  <a:outerShdw blurRad="38100" dist="38100" dir="2700000" algn="tl">
                    <a:srgbClr val="000000">
                      <a:alpha val="43137"/>
                    </a:srgbClr>
                  </a:outerShdw>
                </a:effectLst>
                <a:latin typeface="Garamond" panose="02020404030301010803" pitchFamily="18" charset="0"/>
                <a:cs typeface="Calibri" panose="020F0502020204030204" pitchFamily="34" charset="0"/>
              </a:rPr>
              <a:t> </a:t>
            </a:r>
          </a:p>
        </p:txBody>
      </p:sp>
      <p:sp>
        <p:nvSpPr>
          <p:cNvPr id="22" name="Nadpis 1">
            <a:extLst>
              <a:ext uri="{FF2B5EF4-FFF2-40B4-BE49-F238E27FC236}">
                <a16:creationId xmlns:a16="http://schemas.microsoft.com/office/drawing/2014/main" id="{D2BB2377-9989-457A-9AE4-28C22D308DD9}"/>
              </a:ext>
            </a:extLst>
          </p:cNvPr>
          <p:cNvSpPr txBox="1">
            <a:spLocks/>
          </p:cNvSpPr>
          <p:nvPr/>
        </p:nvSpPr>
        <p:spPr>
          <a:xfrm>
            <a:off x="880353" y="3490864"/>
            <a:ext cx="7772400" cy="66920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1200"/>
              </a:spcBef>
            </a:pPr>
            <a:r>
              <a:rPr lang="sk-SK" b="1" dirty="0" err="1">
                <a:solidFill>
                  <a:schemeClr val="accent1">
                    <a:lumMod val="50000"/>
                  </a:schemeClr>
                </a:solidFill>
                <a:effectLst>
                  <a:outerShdw dist="50800" dir="2700000" algn="tl">
                    <a:srgbClr val="000000">
                      <a:alpha val="43137"/>
                    </a:srgbClr>
                  </a:outerShdw>
                </a:effectLst>
                <a:latin typeface="Garamond" panose="02020404030301010803" pitchFamily="18" charset="0"/>
              </a:rPr>
              <a:t>Batygrafie</a:t>
            </a:r>
            <a:r>
              <a:rPr lang="sk-SK" b="1" dirty="0">
                <a:solidFill>
                  <a:schemeClr val="accent1">
                    <a:lumMod val="50000"/>
                  </a:schemeClr>
                </a:solidFill>
                <a:effectLst>
                  <a:outerShdw dist="50800" dir="2700000" algn="tl">
                    <a:srgbClr val="000000">
                      <a:alpha val="43137"/>
                    </a:srgbClr>
                  </a:outerShdw>
                </a:effectLst>
                <a:latin typeface="Garamond" panose="02020404030301010803" pitchFamily="18" charset="0"/>
              </a:rPr>
              <a:t> vodní nádrže</a:t>
            </a:r>
          </a:p>
        </p:txBody>
      </p:sp>
      <p:sp>
        <p:nvSpPr>
          <p:cNvPr id="23" name="Podnadpis 2">
            <a:extLst>
              <a:ext uri="{FF2B5EF4-FFF2-40B4-BE49-F238E27FC236}">
                <a16:creationId xmlns:a16="http://schemas.microsoft.com/office/drawing/2014/main" id="{F383242A-F56D-4019-BC0B-5ADB0E8386A4}"/>
              </a:ext>
            </a:extLst>
          </p:cNvPr>
          <p:cNvSpPr txBox="1">
            <a:spLocks/>
          </p:cNvSpPr>
          <p:nvPr/>
        </p:nvSpPr>
        <p:spPr>
          <a:xfrm>
            <a:off x="156740" y="6223566"/>
            <a:ext cx="2594282" cy="580346"/>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sk-SK" sz="1800" dirty="0">
                <a:solidFill>
                  <a:schemeClr val="accent1">
                    <a:lumMod val="50000"/>
                  </a:schemeClr>
                </a:solidFill>
                <a:effectLst>
                  <a:outerShdw blurRad="38100" dist="38100" dir="2700000" algn="tl">
                    <a:srgbClr val="000000">
                      <a:alpha val="43137"/>
                    </a:srgbClr>
                  </a:outerShdw>
                </a:effectLst>
                <a:latin typeface="Garamond" panose="02020404030301010803" pitchFamily="18" charset="0"/>
              </a:rPr>
              <a:t>Brno</a:t>
            </a:r>
          </a:p>
          <a:p>
            <a:pPr algn="l">
              <a:spcBef>
                <a:spcPts val="0"/>
              </a:spcBef>
            </a:pPr>
            <a:r>
              <a:rPr lang="sk-SK" sz="1800" dirty="0" err="1">
                <a:solidFill>
                  <a:schemeClr val="accent1">
                    <a:lumMod val="50000"/>
                  </a:schemeClr>
                </a:solidFill>
                <a:effectLst>
                  <a:outerShdw blurRad="38100" dist="38100" dir="2700000" algn="tl">
                    <a:srgbClr val="000000">
                      <a:alpha val="43137"/>
                    </a:srgbClr>
                  </a:outerShdw>
                </a:effectLst>
                <a:latin typeface="Garamond" panose="02020404030301010803" pitchFamily="18" charset="0"/>
                <a:cs typeface="Calibri" panose="020F0502020204030204" pitchFamily="34" charset="0"/>
              </a:rPr>
              <a:t>Podzim</a:t>
            </a:r>
            <a:r>
              <a:rPr lang="sk-SK" sz="1800" dirty="0">
                <a:solidFill>
                  <a:schemeClr val="accent1">
                    <a:lumMod val="50000"/>
                  </a:schemeClr>
                </a:solidFill>
                <a:effectLst>
                  <a:outerShdw blurRad="38100" dist="38100" dir="2700000" algn="tl">
                    <a:srgbClr val="000000">
                      <a:alpha val="43137"/>
                    </a:srgbClr>
                  </a:outerShdw>
                </a:effectLst>
                <a:latin typeface="Garamond" panose="02020404030301010803" pitchFamily="18" charset="0"/>
                <a:cs typeface="Calibri" panose="020F0502020204030204" pitchFamily="34" charset="0"/>
              </a:rPr>
              <a:t> 2022</a:t>
            </a:r>
          </a:p>
        </p:txBody>
      </p:sp>
      <p:sp>
        <p:nvSpPr>
          <p:cNvPr id="2" name="BlokTextu 1">
            <a:extLst>
              <a:ext uri="{FF2B5EF4-FFF2-40B4-BE49-F238E27FC236}">
                <a16:creationId xmlns:a16="http://schemas.microsoft.com/office/drawing/2014/main" id="{E7C549E3-30AE-D9A3-C143-A8FCF11EF6ED}"/>
              </a:ext>
            </a:extLst>
          </p:cNvPr>
          <p:cNvSpPr txBox="1"/>
          <p:nvPr/>
        </p:nvSpPr>
        <p:spPr>
          <a:xfrm>
            <a:off x="0" y="32070"/>
            <a:ext cx="1082348" cy="830997"/>
          </a:xfrm>
          <a:prstGeom prst="rect">
            <a:avLst/>
          </a:prstGeom>
          <a:noFill/>
        </p:spPr>
        <p:txBody>
          <a:bodyPr wrap="none" rtlCol="0">
            <a:spAutoFit/>
          </a:bodyPr>
          <a:lstStyle/>
          <a:p>
            <a:r>
              <a:rPr lang="sk-SK" sz="2400" b="1" dirty="0">
                <a:solidFill>
                  <a:srgbClr val="00B050"/>
                </a:solidFill>
                <a:effectLst>
                  <a:outerShdw blurRad="38100" dist="38100" dir="2700000" algn="tl">
                    <a:srgbClr val="000000">
                      <a:alpha val="43137"/>
                    </a:srgbClr>
                  </a:outerShdw>
                </a:effectLst>
                <a:latin typeface="Muni" panose="00000500000000000000" pitchFamily="50" charset="-18"/>
              </a:rPr>
              <a:t>MUNI</a:t>
            </a:r>
          </a:p>
          <a:p>
            <a:r>
              <a:rPr lang="sk-SK" sz="2400" b="1" dirty="0">
                <a:solidFill>
                  <a:srgbClr val="00B050"/>
                </a:solidFill>
                <a:effectLst>
                  <a:outerShdw blurRad="38100" dist="38100" dir="2700000" algn="tl">
                    <a:srgbClr val="000000">
                      <a:alpha val="43137"/>
                    </a:srgbClr>
                  </a:outerShdw>
                </a:effectLst>
                <a:latin typeface="Muni" panose="00000500000000000000" pitchFamily="50" charset="-18"/>
              </a:rPr>
              <a:t>SCI</a:t>
            </a:r>
          </a:p>
        </p:txBody>
      </p:sp>
    </p:spTree>
    <p:extLst>
      <p:ext uri="{BB962C8B-B14F-4D97-AF65-F5344CB8AC3E}">
        <p14:creationId xmlns:p14="http://schemas.microsoft.com/office/powerpoint/2010/main" val="756574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ok 2">
            <a:extLst>
              <a:ext uri="{FF2B5EF4-FFF2-40B4-BE49-F238E27FC236}">
                <a16:creationId xmlns:a16="http://schemas.microsoft.com/office/drawing/2014/main" id="{456A36FC-41FB-EE30-879D-639DE612F5A5}"/>
              </a:ext>
            </a:extLst>
          </p:cNvPr>
          <p:cNvPicPr>
            <a:picLocks noChangeAspect="1"/>
          </p:cNvPicPr>
          <p:nvPr/>
        </p:nvPicPr>
        <p:blipFill rotWithShape="1">
          <a:blip r:embed="rId2"/>
          <a:srcRect l="12128" t="11702" r="25851" b="5839"/>
          <a:stretch/>
        </p:blipFill>
        <p:spPr>
          <a:xfrm>
            <a:off x="330739" y="116731"/>
            <a:ext cx="8311727" cy="6215975"/>
          </a:xfrm>
          <a:prstGeom prst="rect">
            <a:avLst/>
          </a:prstGeom>
        </p:spPr>
      </p:pic>
    </p:spTree>
    <p:extLst>
      <p:ext uri="{BB962C8B-B14F-4D97-AF65-F5344CB8AC3E}">
        <p14:creationId xmlns:p14="http://schemas.microsoft.com/office/powerpoint/2010/main" val="436614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28FBC4A4-06E4-7BE2-CCBF-DD4D6D681B55}"/>
              </a:ext>
            </a:extLst>
          </p:cNvPr>
          <p:cNvSpPr>
            <a:spLocks noGrp="1"/>
          </p:cNvSpPr>
          <p:nvPr>
            <p:ph idx="1"/>
          </p:nvPr>
        </p:nvSpPr>
        <p:spPr/>
        <p:txBody>
          <a:bodyPr>
            <a:normAutofit/>
          </a:bodyPr>
          <a:lstStyle/>
          <a:p>
            <a:pPr marL="0" indent="0" algn="just">
              <a:buNone/>
            </a:pPr>
            <a:r>
              <a:rPr lang="cs-CZ" sz="1600" b="1" dirty="0" err="1">
                <a:latin typeface="Garamond" panose="02020404030301010803" pitchFamily="18" charset="0"/>
              </a:rPr>
              <a:t>Batygrafická</a:t>
            </a:r>
            <a:r>
              <a:rPr lang="cs-CZ" sz="1600" b="1" dirty="0">
                <a:latin typeface="Garamond" panose="02020404030301010803" pitchFamily="18" charset="0"/>
              </a:rPr>
              <a:t> křivka</a:t>
            </a:r>
          </a:p>
          <a:p>
            <a:pPr algn="just">
              <a:buFont typeface="Arial" panose="020B0604020202020204" pitchFamily="34" charset="0"/>
              <a:buChar char="•"/>
            </a:pPr>
            <a:r>
              <a:rPr lang="cs-CZ" sz="1600" dirty="0">
                <a:latin typeface="Garamond" panose="02020404030301010803" pitchFamily="18" charset="0"/>
              </a:rPr>
              <a:t>  úrovně hloubky jezera se neudávají v metrech pod hladinou, ale v metrech nadmořské výšky, t.j. číselné hodnoty nestoupají od nuly směrem do hloubky, ale směrem k hladině</a:t>
            </a:r>
          </a:p>
          <a:p>
            <a:pPr algn="just">
              <a:buFont typeface="Arial" panose="020B0604020202020204" pitchFamily="34" charset="0"/>
              <a:buChar char="•"/>
            </a:pPr>
            <a:r>
              <a:rPr lang="cs-CZ" sz="1600" dirty="0">
                <a:latin typeface="Garamond" panose="02020404030301010803" pitchFamily="18" charset="0"/>
              </a:rPr>
              <a:t>  plochy seřaďte od nejnižší </a:t>
            </a:r>
            <a:r>
              <a:rPr lang="cs-CZ" sz="1600" dirty="0" err="1">
                <a:latin typeface="Garamond" panose="02020404030301010803" pitchFamily="18" charset="0"/>
              </a:rPr>
              <a:t>izobaty</a:t>
            </a:r>
            <a:r>
              <a:rPr lang="cs-CZ" sz="1600" dirty="0">
                <a:latin typeface="Garamond" panose="02020404030301010803" pitchFamily="18" charset="0"/>
              </a:rPr>
              <a:t> k nejvyšší a kumulativně je sečtěte</a:t>
            </a:r>
          </a:p>
          <a:p>
            <a:pPr marL="0" indent="0" algn="just">
              <a:buNone/>
            </a:pPr>
            <a:r>
              <a:rPr lang="cs-CZ" sz="1600" b="1" dirty="0">
                <a:latin typeface="Garamond" panose="02020404030301010803" pitchFamily="18" charset="0"/>
              </a:rPr>
              <a:t>Čára zatopených objemů</a:t>
            </a:r>
          </a:p>
          <a:p>
            <a:pPr marL="342900" indent="-342900">
              <a:buFont typeface="+mj-lt"/>
              <a:buAutoNum type="arabicPeriod"/>
            </a:pPr>
            <a:endParaRPr lang="cs-CZ" sz="1600" dirty="0"/>
          </a:p>
          <a:p>
            <a:pPr marL="342900" indent="-342900">
              <a:buFont typeface="+mj-lt"/>
              <a:buAutoNum type="arabicPeriod"/>
            </a:pPr>
            <a:endParaRPr lang="sk-SK" sz="1600" dirty="0"/>
          </a:p>
        </p:txBody>
      </p:sp>
      <p:sp>
        <p:nvSpPr>
          <p:cNvPr id="2" name="Nadpis 1">
            <a:extLst>
              <a:ext uri="{FF2B5EF4-FFF2-40B4-BE49-F238E27FC236}">
                <a16:creationId xmlns:a16="http://schemas.microsoft.com/office/drawing/2014/main" id="{26AC9ADB-32B4-D28E-19CB-DE9AFA8EB433}"/>
              </a:ext>
            </a:extLst>
          </p:cNvPr>
          <p:cNvSpPr>
            <a:spLocks noGrp="1"/>
          </p:cNvSpPr>
          <p:nvPr>
            <p:ph type="title"/>
          </p:nvPr>
        </p:nvSpPr>
        <p:spPr>
          <a:xfrm>
            <a:off x="914398" y="692075"/>
            <a:ext cx="7600950" cy="838522"/>
          </a:xfrm>
        </p:spPr>
        <p:txBody>
          <a:bodyPr>
            <a:normAutofit/>
          </a:bodyPr>
          <a:lstStyle/>
          <a:p>
            <a:r>
              <a:rPr lang="sk-SK" sz="4000" b="1" cap="small" dirty="0" err="1">
                <a:latin typeface="Gill Sans MT" panose="020B0502020104020203" pitchFamily="34" charset="-18"/>
              </a:rPr>
              <a:t>Batygrafie</a:t>
            </a:r>
            <a:r>
              <a:rPr lang="sk-SK" sz="4000" b="1" cap="small" dirty="0">
                <a:latin typeface="Gill Sans MT" panose="020B0502020104020203" pitchFamily="34" charset="-18"/>
              </a:rPr>
              <a:t> vodní nádrže</a:t>
            </a:r>
            <a:br>
              <a:rPr lang="sk-SK" sz="3200" b="1" cap="small" dirty="0">
                <a:latin typeface="Gill Sans MT" panose="020B0502020104020203" pitchFamily="34" charset="-18"/>
              </a:rPr>
            </a:br>
            <a:endParaRPr lang="sk-SK" sz="1600" b="1" dirty="0">
              <a:latin typeface="Gill Sans MT" panose="020B0502020104020203" pitchFamily="34" charset="-18"/>
            </a:endParaRPr>
          </a:p>
        </p:txBody>
      </p:sp>
      <p:pic>
        <p:nvPicPr>
          <p:cNvPr id="5" name="Obrázok 4">
            <a:extLst>
              <a:ext uri="{FF2B5EF4-FFF2-40B4-BE49-F238E27FC236}">
                <a16:creationId xmlns:a16="http://schemas.microsoft.com/office/drawing/2014/main" id="{4F77291D-20C8-70CE-92BB-7412553307CC}"/>
              </a:ext>
            </a:extLst>
          </p:cNvPr>
          <p:cNvPicPr>
            <a:picLocks noChangeAspect="1"/>
          </p:cNvPicPr>
          <p:nvPr/>
        </p:nvPicPr>
        <p:blipFill rotWithShape="1">
          <a:blip r:embed="rId3"/>
          <a:srcRect t="4799" b="4079"/>
          <a:stretch/>
        </p:blipFill>
        <p:spPr>
          <a:xfrm>
            <a:off x="1700260" y="3670246"/>
            <a:ext cx="6130505" cy="2622138"/>
          </a:xfrm>
          <a:prstGeom prst="rect">
            <a:avLst/>
          </a:prstGeom>
        </p:spPr>
      </p:pic>
    </p:spTree>
    <p:extLst>
      <p:ext uri="{BB962C8B-B14F-4D97-AF65-F5344CB8AC3E}">
        <p14:creationId xmlns:p14="http://schemas.microsoft.com/office/powerpoint/2010/main" val="1758898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28FBC4A4-06E4-7BE2-CCBF-DD4D6D681B55}"/>
              </a:ext>
            </a:extLst>
          </p:cNvPr>
          <p:cNvSpPr>
            <a:spLocks noGrp="1"/>
          </p:cNvSpPr>
          <p:nvPr>
            <p:ph idx="1"/>
          </p:nvPr>
        </p:nvSpPr>
        <p:spPr/>
        <p:txBody>
          <a:bodyPr>
            <a:normAutofit/>
          </a:bodyPr>
          <a:lstStyle/>
          <a:p>
            <a:pPr marL="0" indent="0" algn="just">
              <a:buNone/>
            </a:pPr>
            <a:endParaRPr lang="cs-CZ" sz="1600" dirty="0">
              <a:latin typeface="Garamond" panose="02020404030301010803" pitchFamily="18" charset="0"/>
            </a:endParaRPr>
          </a:p>
          <a:p>
            <a:pPr marL="342900" indent="-342900">
              <a:buFont typeface="+mj-lt"/>
              <a:buAutoNum type="arabicPeriod"/>
            </a:pPr>
            <a:endParaRPr lang="cs-CZ" sz="1600" dirty="0"/>
          </a:p>
          <a:p>
            <a:pPr marL="342900" indent="-342900">
              <a:buFont typeface="+mj-lt"/>
              <a:buAutoNum type="arabicPeriod"/>
            </a:pPr>
            <a:endParaRPr lang="sk-SK" sz="1600" dirty="0"/>
          </a:p>
        </p:txBody>
      </p:sp>
      <p:sp>
        <p:nvSpPr>
          <p:cNvPr id="2" name="Nadpis 1">
            <a:extLst>
              <a:ext uri="{FF2B5EF4-FFF2-40B4-BE49-F238E27FC236}">
                <a16:creationId xmlns:a16="http://schemas.microsoft.com/office/drawing/2014/main" id="{26AC9ADB-32B4-D28E-19CB-DE9AFA8EB433}"/>
              </a:ext>
            </a:extLst>
          </p:cNvPr>
          <p:cNvSpPr>
            <a:spLocks noGrp="1"/>
          </p:cNvSpPr>
          <p:nvPr>
            <p:ph type="title"/>
          </p:nvPr>
        </p:nvSpPr>
        <p:spPr>
          <a:xfrm>
            <a:off x="914398" y="692075"/>
            <a:ext cx="7600950" cy="838522"/>
          </a:xfrm>
        </p:spPr>
        <p:txBody>
          <a:bodyPr>
            <a:normAutofit/>
          </a:bodyPr>
          <a:lstStyle/>
          <a:p>
            <a:r>
              <a:rPr lang="sk-SK" sz="4000" b="1" cap="small" dirty="0" err="1">
                <a:latin typeface="Gill Sans MT" panose="020B0502020104020203" pitchFamily="34" charset="-18"/>
              </a:rPr>
              <a:t>Batygrafie</a:t>
            </a:r>
            <a:r>
              <a:rPr lang="sk-SK" sz="4000" b="1" cap="small" dirty="0">
                <a:latin typeface="Gill Sans MT" panose="020B0502020104020203" pitchFamily="34" charset="-18"/>
              </a:rPr>
              <a:t> vodní nádrže</a:t>
            </a:r>
            <a:br>
              <a:rPr lang="sk-SK" sz="3200" b="1" cap="small" dirty="0">
                <a:latin typeface="Gill Sans MT" panose="020B0502020104020203" pitchFamily="34" charset="-18"/>
              </a:rPr>
            </a:br>
            <a:endParaRPr lang="sk-SK" sz="1600" b="1" dirty="0">
              <a:latin typeface="Gill Sans MT" panose="020B0502020104020203" pitchFamily="34" charset="-18"/>
            </a:endParaRPr>
          </a:p>
        </p:txBody>
      </p:sp>
      <p:pic>
        <p:nvPicPr>
          <p:cNvPr id="5" name="Obrázok 4">
            <a:extLst>
              <a:ext uri="{FF2B5EF4-FFF2-40B4-BE49-F238E27FC236}">
                <a16:creationId xmlns:a16="http://schemas.microsoft.com/office/drawing/2014/main" id="{C5014FA9-E298-A5F7-CFD6-2B42E5B7F15F}"/>
              </a:ext>
            </a:extLst>
          </p:cNvPr>
          <p:cNvPicPr>
            <a:picLocks noChangeAspect="1"/>
          </p:cNvPicPr>
          <p:nvPr/>
        </p:nvPicPr>
        <p:blipFill>
          <a:blip r:embed="rId3"/>
          <a:stretch>
            <a:fillRect/>
          </a:stretch>
        </p:blipFill>
        <p:spPr>
          <a:xfrm>
            <a:off x="3095623" y="1985751"/>
            <a:ext cx="5419725" cy="3743325"/>
          </a:xfrm>
          <a:prstGeom prst="rect">
            <a:avLst/>
          </a:prstGeom>
        </p:spPr>
      </p:pic>
      <p:sp>
        <p:nvSpPr>
          <p:cNvPr id="6" name="BlokTextu 5">
            <a:extLst>
              <a:ext uri="{FF2B5EF4-FFF2-40B4-BE49-F238E27FC236}">
                <a16:creationId xmlns:a16="http://schemas.microsoft.com/office/drawing/2014/main" id="{9C31094B-E6E3-8A9B-A86D-E5256E100CD7}"/>
              </a:ext>
            </a:extLst>
          </p:cNvPr>
          <p:cNvSpPr txBox="1"/>
          <p:nvPr/>
        </p:nvSpPr>
        <p:spPr>
          <a:xfrm>
            <a:off x="914398" y="3190672"/>
            <a:ext cx="1738040" cy="923330"/>
          </a:xfrm>
          <a:prstGeom prst="rect">
            <a:avLst/>
          </a:prstGeom>
          <a:noFill/>
        </p:spPr>
        <p:txBody>
          <a:bodyPr wrap="none" rtlCol="0">
            <a:spAutoFit/>
          </a:bodyPr>
          <a:lstStyle/>
          <a:p>
            <a:r>
              <a:rPr lang="sk-SK" b="1" dirty="0" err="1"/>
              <a:t>Tabulka</a:t>
            </a:r>
            <a:r>
              <a:rPr lang="sk-SK" b="1" dirty="0"/>
              <a:t> v Excelu</a:t>
            </a:r>
          </a:p>
          <a:p>
            <a:pPr marL="285750" indent="-285750">
              <a:buFontTx/>
              <a:buChar char="-"/>
            </a:pPr>
            <a:r>
              <a:rPr lang="sk-SK" dirty="0" err="1"/>
              <a:t>Součet</a:t>
            </a:r>
            <a:r>
              <a:rPr lang="sk-SK" dirty="0"/>
              <a:t> </a:t>
            </a:r>
            <a:r>
              <a:rPr lang="sk-SK" dirty="0" err="1"/>
              <a:t>ploch</a:t>
            </a:r>
            <a:endParaRPr lang="sk-SK" dirty="0"/>
          </a:p>
          <a:p>
            <a:pPr marL="285750" indent="-285750">
              <a:buFontTx/>
              <a:buChar char="-"/>
            </a:pPr>
            <a:r>
              <a:rPr lang="sk-SK" dirty="0"/>
              <a:t>Objemy</a:t>
            </a:r>
          </a:p>
        </p:txBody>
      </p:sp>
    </p:spTree>
    <p:extLst>
      <p:ext uri="{BB962C8B-B14F-4D97-AF65-F5344CB8AC3E}">
        <p14:creationId xmlns:p14="http://schemas.microsoft.com/office/powerpoint/2010/main" val="3909899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6F2DBB-1F05-4EA2-9369-6282264A04C2}"/>
              </a:ext>
            </a:extLst>
          </p:cNvPr>
          <p:cNvSpPr>
            <a:spLocks noGrp="1"/>
          </p:cNvSpPr>
          <p:nvPr>
            <p:ph type="title"/>
          </p:nvPr>
        </p:nvSpPr>
        <p:spPr>
          <a:xfrm>
            <a:off x="914400" y="530497"/>
            <a:ext cx="7600950" cy="838522"/>
          </a:xfrm>
        </p:spPr>
        <p:txBody>
          <a:bodyPr>
            <a:normAutofit fontScale="90000"/>
          </a:bodyPr>
          <a:lstStyle/>
          <a:p>
            <a:r>
              <a:rPr lang="sk-SK" sz="4000" b="1" cap="small" dirty="0" err="1">
                <a:latin typeface="Gill Sans MT" panose="020B0502020104020203" pitchFamily="34" charset="-18"/>
              </a:rPr>
              <a:t>Batygrafie</a:t>
            </a:r>
            <a:r>
              <a:rPr lang="sk-SK" sz="4000" b="1" cap="small" dirty="0">
                <a:latin typeface="Gill Sans MT" panose="020B0502020104020203" pitchFamily="34" charset="-18"/>
              </a:rPr>
              <a:t> vodní nádrže</a:t>
            </a:r>
            <a:br>
              <a:rPr lang="sk-SK" sz="3200" b="1" cap="small" dirty="0">
                <a:latin typeface="Gill Sans MT" panose="020B0502020104020203" pitchFamily="34" charset="-18"/>
              </a:rPr>
            </a:br>
            <a:r>
              <a:rPr lang="sk-SK" sz="2000" cap="small" dirty="0">
                <a:latin typeface="Gill Sans MT" panose="020B0502020104020203" pitchFamily="34" charset="-18"/>
              </a:rPr>
              <a:t>Výstupy cvičení č. 8</a:t>
            </a:r>
            <a:endParaRPr lang="sk-SK" sz="1600" b="1" dirty="0">
              <a:latin typeface="Gill Sans MT" panose="020B0502020104020203" pitchFamily="34" charset="-18"/>
            </a:endParaRPr>
          </a:p>
        </p:txBody>
      </p:sp>
      <p:pic>
        <p:nvPicPr>
          <p:cNvPr id="4" name="Obrázok 3">
            <a:extLst>
              <a:ext uri="{FF2B5EF4-FFF2-40B4-BE49-F238E27FC236}">
                <a16:creationId xmlns:a16="http://schemas.microsoft.com/office/drawing/2014/main" id="{9F784E7B-4D0A-3CD4-9C8C-9A0B8E1E9B8A}"/>
              </a:ext>
            </a:extLst>
          </p:cNvPr>
          <p:cNvPicPr>
            <a:picLocks noChangeAspect="1"/>
          </p:cNvPicPr>
          <p:nvPr/>
        </p:nvPicPr>
        <p:blipFill>
          <a:blip r:embed="rId3"/>
          <a:stretch>
            <a:fillRect/>
          </a:stretch>
        </p:blipFill>
        <p:spPr>
          <a:xfrm>
            <a:off x="1506166" y="1780062"/>
            <a:ext cx="6218609" cy="4547441"/>
          </a:xfrm>
          <a:prstGeom prst="rect">
            <a:avLst/>
          </a:prstGeom>
        </p:spPr>
      </p:pic>
    </p:spTree>
    <p:extLst>
      <p:ext uri="{BB962C8B-B14F-4D97-AF65-F5344CB8AC3E}">
        <p14:creationId xmlns:p14="http://schemas.microsoft.com/office/powerpoint/2010/main" val="3848701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6F2DBB-1F05-4EA2-9369-6282264A04C2}"/>
              </a:ext>
            </a:extLst>
          </p:cNvPr>
          <p:cNvSpPr>
            <a:spLocks noGrp="1"/>
          </p:cNvSpPr>
          <p:nvPr>
            <p:ph type="title"/>
          </p:nvPr>
        </p:nvSpPr>
        <p:spPr>
          <a:xfrm>
            <a:off x="914400" y="365127"/>
            <a:ext cx="7600950" cy="838522"/>
          </a:xfrm>
        </p:spPr>
        <p:txBody>
          <a:bodyPr>
            <a:normAutofit/>
          </a:bodyPr>
          <a:lstStyle/>
          <a:p>
            <a:r>
              <a:rPr lang="sk-SK" sz="3600" cap="small" dirty="0">
                <a:latin typeface="Gill Sans MT" panose="020B0502020104020203" pitchFamily="34" charset="-18"/>
              </a:rPr>
              <a:t>Vodní nádrž</a:t>
            </a:r>
            <a:endParaRPr lang="sk-SK" sz="3600" dirty="0">
              <a:latin typeface="Gill Sans MT" panose="020B0502020104020203" pitchFamily="34" charset="-18"/>
            </a:endParaRPr>
          </a:p>
        </p:txBody>
      </p:sp>
      <p:sp>
        <p:nvSpPr>
          <p:cNvPr id="4" name="Zástupný symbol pro obsah 2">
            <a:extLst>
              <a:ext uri="{FF2B5EF4-FFF2-40B4-BE49-F238E27FC236}">
                <a16:creationId xmlns:a16="http://schemas.microsoft.com/office/drawing/2014/main" id="{909190E2-49E9-4672-85D5-ACEB7457D434}"/>
              </a:ext>
            </a:extLst>
          </p:cNvPr>
          <p:cNvSpPr txBox="1">
            <a:spLocks/>
          </p:cNvSpPr>
          <p:nvPr/>
        </p:nvSpPr>
        <p:spPr>
          <a:xfrm>
            <a:off x="914400" y="1957540"/>
            <a:ext cx="7600951" cy="4161158"/>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cs-CZ" sz="1800" dirty="0">
                <a:latin typeface="Garamond" panose="02020404030301010803" pitchFamily="18" charset="0"/>
              </a:rPr>
              <a:t>Vodní nádrž – přirozený nebo uměle vytvořený prostor vyplněný vodou</a:t>
            </a:r>
          </a:p>
          <a:p>
            <a:pPr marL="0" indent="0" algn="just">
              <a:buNone/>
            </a:pPr>
            <a:r>
              <a:rPr lang="cs-CZ" sz="1800" dirty="0">
                <a:latin typeface="Garamond" panose="02020404030301010803" pitchFamily="18" charset="0"/>
              </a:rPr>
              <a:t>Přírodní nádrž</a:t>
            </a:r>
          </a:p>
          <a:p>
            <a:pPr marL="0" indent="0" algn="just">
              <a:buNone/>
            </a:pPr>
            <a:r>
              <a:rPr lang="cs-CZ" sz="1800" dirty="0">
                <a:latin typeface="Garamond" panose="02020404030301010803" pitchFamily="18" charset="0"/>
              </a:rPr>
              <a:t>• jezero – zpomalený oběh vody</a:t>
            </a:r>
          </a:p>
          <a:p>
            <a:pPr marL="0" indent="0" algn="just">
              <a:buNone/>
            </a:pPr>
            <a:r>
              <a:rPr lang="cs-CZ" sz="1800" dirty="0">
                <a:latin typeface="Garamond" panose="02020404030301010803" pitchFamily="18" charset="0"/>
              </a:rPr>
              <a:t>Umělá nádrž</a:t>
            </a:r>
          </a:p>
          <a:p>
            <a:pPr marL="0" indent="0" algn="just">
              <a:buNone/>
            </a:pPr>
            <a:r>
              <a:rPr lang="cs-CZ" sz="1800" dirty="0">
                <a:latin typeface="Garamond" panose="02020404030301010803" pitchFamily="18" charset="0"/>
              </a:rPr>
              <a:t>• přehrady</a:t>
            </a:r>
          </a:p>
          <a:p>
            <a:pPr marL="0" indent="0" algn="just">
              <a:buNone/>
            </a:pPr>
            <a:r>
              <a:rPr lang="cs-CZ" sz="1800" dirty="0">
                <a:latin typeface="Garamond" panose="02020404030301010803" pitchFamily="18" charset="0"/>
              </a:rPr>
              <a:t>• rybníky</a:t>
            </a:r>
          </a:p>
          <a:p>
            <a:pPr marL="0" indent="0" algn="just">
              <a:buNone/>
            </a:pPr>
            <a:r>
              <a:rPr lang="cs-CZ" sz="1800" dirty="0">
                <a:latin typeface="Garamond" panose="02020404030301010803" pitchFamily="18" charset="0"/>
              </a:rPr>
              <a:t>• poldry</a:t>
            </a:r>
          </a:p>
          <a:p>
            <a:pPr marL="0" indent="0" algn="just">
              <a:buNone/>
            </a:pPr>
            <a:endParaRPr lang="cs-CZ" sz="1800" dirty="0">
              <a:latin typeface="Garamond" panose="02020404030301010803" pitchFamily="18" charset="0"/>
            </a:endParaRPr>
          </a:p>
          <a:p>
            <a:pPr marL="0" indent="0" algn="just">
              <a:buNone/>
            </a:pPr>
            <a:r>
              <a:rPr lang="cs-CZ" sz="1800" dirty="0">
                <a:latin typeface="Garamond" panose="02020404030301010803" pitchFamily="18" charset="0"/>
              </a:rPr>
              <a:t>• tvar, plocha hladiny, délka, šířka</a:t>
            </a:r>
          </a:p>
          <a:p>
            <a:pPr marL="0" indent="0" algn="just">
              <a:buNone/>
            </a:pPr>
            <a:r>
              <a:rPr lang="cs-CZ" sz="1800" dirty="0">
                <a:latin typeface="Garamond" panose="02020404030301010803" pitchFamily="18" charset="0"/>
              </a:rPr>
              <a:t>• </a:t>
            </a:r>
            <a:r>
              <a:rPr lang="cs-CZ" sz="1800" b="1" dirty="0">
                <a:latin typeface="Garamond" panose="02020404030301010803" pitchFamily="18" charset="0"/>
              </a:rPr>
              <a:t>význam, </a:t>
            </a:r>
            <a:r>
              <a:rPr lang="cs-CZ" sz="1800" b="1" dirty="0" err="1">
                <a:latin typeface="Garamond" panose="02020404030301010803" pitchFamily="18" charset="0"/>
              </a:rPr>
              <a:t>aký</a:t>
            </a:r>
            <a:r>
              <a:rPr lang="cs-CZ" sz="1800" b="1" dirty="0">
                <a:latin typeface="Garamond" panose="02020404030301010803" pitchFamily="18" charset="0"/>
              </a:rPr>
              <a:t>?</a:t>
            </a:r>
            <a:endParaRPr lang="sk-SK" sz="1800" b="1" dirty="0">
              <a:latin typeface="CIDFont+F5"/>
            </a:endParaRPr>
          </a:p>
        </p:txBody>
      </p:sp>
    </p:spTree>
    <p:extLst>
      <p:ext uri="{BB962C8B-B14F-4D97-AF65-F5344CB8AC3E}">
        <p14:creationId xmlns:p14="http://schemas.microsoft.com/office/powerpoint/2010/main" val="1255232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6F2DBB-1F05-4EA2-9369-6282264A04C2}"/>
              </a:ext>
            </a:extLst>
          </p:cNvPr>
          <p:cNvSpPr>
            <a:spLocks noGrp="1"/>
          </p:cNvSpPr>
          <p:nvPr>
            <p:ph type="title"/>
          </p:nvPr>
        </p:nvSpPr>
        <p:spPr>
          <a:xfrm>
            <a:off x="914400" y="365127"/>
            <a:ext cx="7600950" cy="838522"/>
          </a:xfrm>
        </p:spPr>
        <p:txBody>
          <a:bodyPr>
            <a:normAutofit/>
          </a:bodyPr>
          <a:lstStyle/>
          <a:p>
            <a:r>
              <a:rPr lang="sk-SK" sz="3600" cap="small" dirty="0">
                <a:latin typeface="Gill Sans MT" panose="020B0502020104020203" pitchFamily="34" charset="-18"/>
              </a:rPr>
              <a:t>Objem nádrže</a:t>
            </a:r>
            <a:endParaRPr lang="sk-SK" sz="3600" dirty="0">
              <a:latin typeface="Gill Sans MT" panose="020B0502020104020203" pitchFamily="34" charset="-18"/>
            </a:endParaRPr>
          </a:p>
        </p:txBody>
      </p:sp>
      <p:sp>
        <p:nvSpPr>
          <p:cNvPr id="4" name="Zástupný symbol pro obsah 2">
            <a:extLst>
              <a:ext uri="{FF2B5EF4-FFF2-40B4-BE49-F238E27FC236}">
                <a16:creationId xmlns:a16="http://schemas.microsoft.com/office/drawing/2014/main" id="{909190E2-49E9-4672-85D5-ACEB7457D434}"/>
              </a:ext>
            </a:extLst>
          </p:cNvPr>
          <p:cNvSpPr txBox="1">
            <a:spLocks/>
          </p:cNvSpPr>
          <p:nvPr/>
        </p:nvSpPr>
        <p:spPr>
          <a:xfrm>
            <a:off x="626722" y="1831081"/>
            <a:ext cx="8176306" cy="4307072"/>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sk-SK" sz="1600" b="0" i="0" u="none" strike="noStrike" baseline="0" dirty="0" err="1">
                <a:latin typeface="Garamond" panose="02020404030301010803" pitchFamily="18" charset="0"/>
              </a:rPr>
              <a:t>Batygrafie</a:t>
            </a:r>
            <a:r>
              <a:rPr lang="sk-SK" sz="1600" b="0" i="0" u="none" strike="noStrike" baseline="0" dirty="0">
                <a:latin typeface="Garamond" panose="02020404030301010803" pitchFamily="18" charset="0"/>
              </a:rPr>
              <a:t> – vykreslení </a:t>
            </a:r>
            <a:r>
              <a:rPr lang="sk-SK" sz="1600" b="0" i="0" u="none" strike="noStrike" baseline="0" dirty="0" err="1">
                <a:latin typeface="Garamond" panose="02020404030301010803" pitchFamily="18" charset="0"/>
              </a:rPr>
              <a:t>hloubky</a:t>
            </a:r>
            <a:r>
              <a:rPr lang="sk-SK" sz="1600" b="0" i="0" u="none" strike="noStrike" baseline="0" dirty="0">
                <a:latin typeface="Garamond" panose="02020404030301010803" pitchFamily="18" charset="0"/>
              </a:rPr>
              <a:t> nádrže</a:t>
            </a:r>
          </a:p>
          <a:p>
            <a:pPr marL="0" indent="0" algn="l">
              <a:buNone/>
            </a:pPr>
            <a:r>
              <a:rPr lang="sk-SK" sz="1600" dirty="0" err="1">
                <a:latin typeface="Garamond" panose="02020404030301010803" pitchFamily="18" charset="0"/>
              </a:rPr>
              <a:t>I</a:t>
            </a:r>
            <a:r>
              <a:rPr lang="sk-SK" sz="1600" b="0" i="0" u="none" strike="noStrike" baseline="0" dirty="0" err="1">
                <a:latin typeface="Garamond" panose="02020404030301010803" pitchFamily="18" charset="0"/>
              </a:rPr>
              <a:t>zobata</a:t>
            </a:r>
            <a:r>
              <a:rPr lang="sk-SK" sz="1600" b="0" i="0" u="none" strike="noStrike" baseline="0" dirty="0">
                <a:latin typeface="Garamond" panose="02020404030301010803" pitchFamily="18" charset="0"/>
              </a:rPr>
              <a:t> – </a:t>
            </a:r>
            <a:r>
              <a:rPr lang="sk-SK" sz="1600" b="0" i="0" u="none" strike="noStrike" baseline="0" dirty="0" err="1">
                <a:latin typeface="Garamond" panose="02020404030301010803" pitchFamily="18" charset="0"/>
              </a:rPr>
              <a:t>izolinie</a:t>
            </a:r>
            <a:r>
              <a:rPr lang="sk-SK" sz="1600" b="0" i="0" u="none" strike="noStrike" baseline="0" dirty="0">
                <a:latin typeface="Garamond" panose="02020404030301010803" pitchFamily="18" charset="0"/>
              </a:rPr>
              <a:t> </a:t>
            </a:r>
            <a:r>
              <a:rPr lang="sk-SK" sz="1600" b="0" i="0" u="none" strike="noStrike" baseline="0" dirty="0" err="1">
                <a:latin typeface="Garamond" panose="02020404030301010803" pitchFamily="18" charset="0"/>
              </a:rPr>
              <a:t>stejných</a:t>
            </a:r>
            <a:r>
              <a:rPr lang="sk-SK" sz="1600" b="0" i="0" u="none" strike="noStrike" baseline="0" dirty="0">
                <a:latin typeface="Garamond" panose="02020404030301010803" pitchFamily="18" charset="0"/>
              </a:rPr>
              <a:t> </a:t>
            </a:r>
            <a:r>
              <a:rPr lang="sk-SK" sz="1600" b="0" i="0" u="none" strike="noStrike" baseline="0" dirty="0" err="1">
                <a:latin typeface="Garamond" panose="02020404030301010803" pitchFamily="18" charset="0"/>
              </a:rPr>
              <a:t>hloubek</a:t>
            </a:r>
            <a:endParaRPr lang="sk-SK" sz="1600" b="0" i="0" u="none" strike="noStrike" baseline="0" dirty="0">
              <a:latin typeface="Garamond" panose="02020404030301010803" pitchFamily="18" charset="0"/>
            </a:endParaRPr>
          </a:p>
          <a:p>
            <a:pPr marL="0" indent="0" algn="l">
              <a:buNone/>
            </a:pPr>
            <a:r>
              <a:rPr lang="sk-SK" sz="1600" dirty="0" err="1">
                <a:latin typeface="Garamond" panose="02020404030301010803" pitchFamily="18" charset="0"/>
              </a:rPr>
              <a:t>H</a:t>
            </a:r>
            <a:r>
              <a:rPr lang="sk-SK" sz="1600" b="0" i="0" u="none" strike="noStrike" baseline="0" dirty="0" err="1">
                <a:latin typeface="Garamond" panose="02020404030301010803" pitchFamily="18" charset="0"/>
              </a:rPr>
              <a:t>loubka</a:t>
            </a:r>
            <a:r>
              <a:rPr lang="sk-SK" sz="1600" b="0" i="0" u="none" strike="noStrike" baseline="0" dirty="0">
                <a:latin typeface="Garamond" panose="02020404030301010803" pitchFamily="18" charset="0"/>
              </a:rPr>
              <a:t> nádrže – </a:t>
            </a:r>
            <a:r>
              <a:rPr lang="sk-SK" sz="1600" b="0" i="0" u="none" strike="noStrike" baseline="0" dirty="0" err="1">
                <a:latin typeface="Garamond" panose="02020404030301010803" pitchFamily="18" charset="0"/>
              </a:rPr>
              <a:t>batygrafické</a:t>
            </a:r>
            <a:r>
              <a:rPr lang="sk-SK" sz="1600" b="0" i="0" u="none" strike="noStrike" baseline="0" dirty="0">
                <a:latin typeface="Garamond" panose="02020404030301010803" pitchFamily="18" charset="0"/>
              </a:rPr>
              <a:t> </a:t>
            </a:r>
            <a:r>
              <a:rPr lang="sk-SK" sz="1600" b="0" i="0" u="none" strike="noStrike" baseline="0" dirty="0" err="1">
                <a:latin typeface="Garamond" panose="02020404030301010803" pitchFamily="18" charset="0"/>
              </a:rPr>
              <a:t>čáry</a:t>
            </a:r>
            <a:endParaRPr lang="sk-SK" sz="1600" b="0" i="0" u="none" strike="noStrike" baseline="0" dirty="0">
              <a:latin typeface="Garamond" panose="02020404030301010803" pitchFamily="18" charset="0"/>
            </a:endParaRPr>
          </a:p>
          <a:p>
            <a:pPr marL="0" indent="0" algn="l">
              <a:buNone/>
            </a:pPr>
            <a:r>
              <a:rPr lang="sk-SK" sz="1600" dirty="0" err="1">
                <a:latin typeface="Garamond" panose="02020404030301010803" pitchFamily="18" charset="0"/>
              </a:rPr>
              <a:t>H</a:t>
            </a:r>
            <a:r>
              <a:rPr lang="sk-SK" sz="1600" b="0" i="0" u="none" strike="noStrike" baseline="0" dirty="0" err="1">
                <a:latin typeface="Garamond" panose="02020404030301010803" pitchFamily="18" charset="0"/>
              </a:rPr>
              <a:t>loubkoměr</a:t>
            </a:r>
            <a:r>
              <a:rPr lang="sk-SK" sz="1600" b="0" i="0" u="none" strike="noStrike" baseline="0" dirty="0">
                <a:latin typeface="Garamond" panose="02020404030301010803" pitchFamily="18" charset="0"/>
              </a:rPr>
              <a:t>, </a:t>
            </a:r>
            <a:r>
              <a:rPr lang="sk-SK" sz="1600" b="0" i="0" u="none" strike="noStrike" baseline="0" dirty="0" err="1">
                <a:latin typeface="Garamond" panose="02020404030301010803" pitchFamily="18" charset="0"/>
              </a:rPr>
              <a:t>echolot</a:t>
            </a:r>
            <a:r>
              <a:rPr lang="sk-SK" sz="1600" b="0" i="0" u="none" strike="noStrike" baseline="0" dirty="0">
                <a:latin typeface="Garamond" panose="02020404030301010803" pitchFamily="18" charset="0"/>
              </a:rPr>
              <a:t>, topografické plány → </a:t>
            </a:r>
            <a:r>
              <a:rPr lang="sk-SK" sz="1600" b="0" i="0" u="none" strike="noStrike" baseline="0" dirty="0" err="1">
                <a:latin typeface="Garamond" panose="02020404030301010803" pitchFamily="18" charset="0"/>
              </a:rPr>
              <a:t>batygrafický</a:t>
            </a:r>
            <a:r>
              <a:rPr lang="sk-SK" sz="1600" b="0" i="0" u="none" strike="noStrike" baseline="0" dirty="0">
                <a:latin typeface="Garamond" panose="02020404030301010803" pitchFamily="18" charset="0"/>
              </a:rPr>
              <a:t> plán (</a:t>
            </a:r>
            <a:r>
              <a:rPr lang="sk-SK" sz="1600" b="0" i="0" u="none" strike="noStrike" baseline="0" dirty="0" err="1">
                <a:latin typeface="Garamond" panose="02020404030301010803" pitchFamily="18" charset="0"/>
              </a:rPr>
              <a:t>síť</a:t>
            </a:r>
            <a:r>
              <a:rPr lang="sk-SK" sz="1600" b="0" i="0" u="none" strike="noStrike" baseline="0" dirty="0">
                <a:latin typeface="Garamond" panose="02020404030301010803" pitchFamily="18" charset="0"/>
              </a:rPr>
              <a:t> </a:t>
            </a:r>
            <a:r>
              <a:rPr lang="sk-SK" sz="1600" b="0" i="0" u="none" strike="noStrike" baseline="0" dirty="0" err="1">
                <a:latin typeface="Garamond" panose="02020404030301010803" pitchFamily="18" charset="0"/>
              </a:rPr>
              <a:t>izobat</a:t>
            </a:r>
            <a:r>
              <a:rPr lang="sk-SK" sz="1600" b="0" i="0" u="none" strike="noStrike" baseline="0" dirty="0">
                <a:latin typeface="Garamond" panose="02020404030301010803" pitchFamily="18" charset="0"/>
              </a:rPr>
              <a:t>)</a:t>
            </a:r>
            <a:endParaRPr lang="sk-SK" sz="1600" dirty="0">
              <a:latin typeface="Garamond" panose="02020404030301010803" pitchFamily="18" charset="0"/>
            </a:endParaRPr>
          </a:p>
          <a:p>
            <a:r>
              <a:rPr lang="sk-SK" sz="1600" dirty="0" err="1">
                <a:latin typeface="Garamond" panose="02020404030301010803" pitchFamily="18" charset="0"/>
              </a:rPr>
              <a:t>K</a:t>
            </a:r>
            <a:r>
              <a:rPr lang="sk-SK" sz="1600" b="0" i="0" u="none" strike="noStrike" baseline="0" dirty="0" err="1">
                <a:latin typeface="Garamond" panose="02020404030301010803" pitchFamily="18" charset="0"/>
              </a:rPr>
              <a:t>onstrukce</a:t>
            </a:r>
            <a:r>
              <a:rPr lang="sk-SK" sz="1600" b="0" i="0" u="none" strike="noStrike" baseline="0" dirty="0">
                <a:latin typeface="Garamond" panose="02020404030301010803" pitchFamily="18" charset="0"/>
              </a:rPr>
              <a:t> </a:t>
            </a:r>
            <a:r>
              <a:rPr lang="sk-SK" sz="1600" b="0" i="0" u="none" strike="noStrike" baseline="0" dirty="0" err="1">
                <a:latin typeface="Garamond" panose="02020404030301010803" pitchFamily="18" charset="0"/>
              </a:rPr>
              <a:t>batygrafické</a:t>
            </a:r>
            <a:r>
              <a:rPr lang="sk-SK" sz="1600" b="0" i="0" u="none" strike="noStrike" baseline="0" dirty="0">
                <a:latin typeface="Garamond" panose="02020404030301010803" pitchFamily="18" charset="0"/>
              </a:rPr>
              <a:t> </a:t>
            </a:r>
            <a:r>
              <a:rPr lang="sk-SK" sz="1600" b="0" i="0" u="none" strike="noStrike" baseline="0" dirty="0" err="1">
                <a:latin typeface="Garamond" panose="02020404030301010803" pitchFamily="18" charset="0"/>
              </a:rPr>
              <a:t>křivky</a:t>
            </a:r>
            <a:r>
              <a:rPr lang="sk-SK" sz="1600" b="0" i="0" u="none" strike="noStrike" baseline="0" dirty="0">
                <a:latin typeface="Garamond" panose="02020404030301010803" pitchFamily="18" charset="0"/>
              </a:rPr>
              <a:t> (</a:t>
            </a:r>
            <a:r>
              <a:rPr lang="sk-SK" sz="1600" b="0" i="0" u="none" strike="noStrike" baseline="0" dirty="0" err="1">
                <a:latin typeface="Garamond" panose="02020404030301010803" pitchFamily="18" charset="0"/>
              </a:rPr>
              <a:t>čára</a:t>
            </a:r>
            <a:r>
              <a:rPr lang="sk-SK" sz="1600" b="0" i="0" u="none" strike="noStrike" baseline="0" dirty="0">
                <a:latin typeface="Garamond" panose="02020404030301010803" pitchFamily="18" charset="0"/>
              </a:rPr>
              <a:t> zatopených </a:t>
            </a:r>
            <a:r>
              <a:rPr lang="sk-SK" sz="1600" b="0" i="0" u="none" strike="noStrike" baseline="0" dirty="0" err="1">
                <a:latin typeface="Garamond" panose="02020404030301010803" pitchFamily="18" charset="0"/>
              </a:rPr>
              <a:t>ploch</a:t>
            </a:r>
            <a:r>
              <a:rPr lang="sk-SK" sz="1600" b="0" i="0" u="none" strike="noStrike" baseline="0" dirty="0">
                <a:latin typeface="Garamond" panose="02020404030301010803" pitchFamily="18" charset="0"/>
              </a:rPr>
              <a:t>) nádrže – </a:t>
            </a:r>
            <a:r>
              <a:rPr lang="sk-SK" sz="1600" b="0" i="0" u="none" strike="noStrike" baseline="0" dirty="0" err="1">
                <a:latin typeface="Garamond" panose="02020404030301010803" pitchFamily="18" charset="0"/>
              </a:rPr>
              <a:t>závislost</a:t>
            </a:r>
            <a:r>
              <a:rPr lang="sk-SK" sz="1600" dirty="0">
                <a:latin typeface="Garamond" panose="02020404030301010803" pitchFamily="18" charset="0"/>
              </a:rPr>
              <a:t> </a:t>
            </a:r>
            <a:r>
              <a:rPr lang="sk-SK" sz="1600" b="0" i="0" u="none" strike="noStrike" baseline="0" dirty="0">
                <a:latin typeface="Garamond" panose="02020404030301010803" pitchFamily="18" charset="0"/>
              </a:rPr>
              <a:t>zatopené plochy od výšky hladiny</a:t>
            </a:r>
          </a:p>
          <a:p>
            <a:pPr algn="l"/>
            <a:r>
              <a:rPr lang="sk-SK" sz="1600" b="0" i="0" u="none" strike="noStrike" baseline="0" dirty="0">
                <a:latin typeface="Garamond" panose="02020404030301010803" pitchFamily="18" charset="0"/>
              </a:rPr>
              <a:t>odvození </a:t>
            </a:r>
            <a:r>
              <a:rPr lang="sk-SK" sz="1600" b="0" i="0" u="none" strike="noStrike" baseline="0" dirty="0" err="1">
                <a:latin typeface="Garamond" panose="02020404030301010803" pitchFamily="18" charset="0"/>
              </a:rPr>
              <a:t>čáry</a:t>
            </a:r>
            <a:r>
              <a:rPr lang="sk-SK" sz="1600" b="0" i="0" u="none" strike="noStrike" baseline="0" dirty="0">
                <a:latin typeface="Garamond" panose="02020404030301010803" pitchFamily="18" charset="0"/>
              </a:rPr>
              <a:t> </a:t>
            </a:r>
            <a:r>
              <a:rPr lang="sk-SK" sz="1600" b="0" i="0" u="none" strike="noStrike" baseline="0" dirty="0" err="1">
                <a:latin typeface="Garamond" panose="02020404030301010803" pitchFamily="18" charset="0"/>
              </a:rPr>
              <a:t>objemů</a:t>
            </a:r>
            <a:r>
              <a:rPr lang="sk-SK" sz="1600" b="0" i="0" u="none" strike="noStrike" baseline="0" dirty="0">
                <a:latin typeface="Garamond" panose="02020404030301010803" pitchFamily="18" charset="0"/>
              </a:rPr>
              <a:t> (</a:t>
            </a:r>
            <a:r>
              <a:rPr lang="sk-SK" sz="1600" b="0" i="0" u="none" strike="noStrike" baseline="0" dirty="0" err="1">
                <a:latin typeface="Garamond" panose="02020404030301010803" pitchFamily="18" charset="0"/>
              </a:rPr>
              <a:t>čára</a:t>
            </a:r>
            <a:r>
              <a:rPr lang="sk-SK" sz="1600" b="0" i="0" u="none" strike="noStrike" baseline="0" dirty="0">
                <a:latin typeface="Garamond" panose="02020404030301010803" pitchFamily="18" charset="0"/>
              </a:rPr>
              <a:t> zatopených </a:t>
            </a:r>
            <a:r>
              <a:rPr lang="sk-SK" sz="1600" b="0" i="0" u="none" strike="noStrike" baseline="0" dirty="0" err="1">
                <a:latin typeface="Garamond" panose="02020404030301010803" pitchFamily="18" charset="0"/>
              </a:rPr>
              <a:t>objemů</a:t>
            </a:r>
            <a:r>
              <a:rPr lang="sk-SK" sz="1600" b="0" i="0" u="none" strike="noStrike" baseline="0" dirty="0">
                <a:latin typeface="Garamond" panose="02020404030301010803" pitchFamily="18" charset="0"/>
              </a:rPr>
              <a:t>) nádrže – </a:t>
            </a:r>
            <a:r>
              <a:rPr lang="sk-SK" sz="1600" b="0" i="0" u="none" strike="noStrike" baseline="0" dirty="0" err="1">
                <a:latin typeface="Garamond" panose="02020404030301010803" pitchFamily="18" charset="0"/>
              </a:rPr>
              <a:t>závislost</a:t>
            </a:r>
            <a:r>
              <a:rPr lang="sk-SK" sz="1600" b="0" i="0" u="none" strike="noStrike" baseline="0" dirty="0">
                <a:latin typeface="Garamond" panose="02020404030301010803" pitchFamily="18" charset="0"/>
              </a:rPr>
              <a:t> objemu nádrže od výšky hladiny</a:t>
            </a:r>
            <a:endParaRPr lang="sk-SK" sz="1600" b="1" dirty="0">
              <a:latin typeface="Garamond" panose="02020404030301010803" pitchFamily="18" charset="0"/>
            </a:endParaRPr>
          </a:p>
        </p:txBody>
      </p:sp>
      <p:pic>
        <p:nvPicPr>
          <p:cNvPr id="8" name="Obrázok 7">
            <a:extLst>
              <a:ext uri="{FF2B5EF4-FFF2-40B4-BE49-F238E27FC236}">
                <a16:creationId xmlns:a16="http://schemas.microsoft.com/office/drawing/2014/main" id="{43ABBACD-99ED-30A1-022C-7D142B4932D6}"/>
              </a:ext>
            </a:extLst>
          </p:cNvPr>
          <p:cNvPicPr>
            <a:picLocks noChangeAspect="1"/>
          </p:cNvPicPr>
          <p:nvPr/>
        </p:nvPicPr>
        <p:blipFill>
          <a:blip r:embed="rId3"/>
          <a:stretch>
            <a:fillRect/>
          </a:stretch>
        </p:blipFill>
        <p:spPr>
          <a:xfrm>
            <a:off x="2530356" y="4197544"/>
            <a:ext cx="3908189" cy="2383215"/>
          </a:xfrm>
          <a:prstGeom prst="rect">
            <a:avLst/>
          </a:prstGeom>
        </p:spPr>
      </p:pic>
    </p:spTree>
    <p:extLst>
      <p:ext uri="{BB962C8B-B14F-4D97-AF65-F5344CB8AC3E}">
        <p14:creationId xmlns:p14="http://schemas.microsoft.com/office/powerpoint/2010/main" val="3173845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6F2DBB-1F05-4EA2-9369-6282264A04C2}"/>
              </a:ext>
            </a:extLst>
          </p:cNvPr>
          <p:cNvSpPr>
            <a:spLocks noGrp="1"/>
          </p:cNvSpPr>
          <p:nvPr>
            <p:ph type="title"/>
          </p:nvPr>
        </p:nvSpPr>
        <p:spPr>
          <a:xfrm>
            <a:off x="914400" y="530497"/>
            <a:ext cx="7600950" cy="838522"/>
          </a:xfrm>
        </p:spPr>
        <p:txBody>
          <a:bodyPr>
            <a:normAutofit fontScale="90000"/>
          </a:bodyPr>
          <a:lstStyle/>
          <a:p>
            <a:r>
              <a:rPr lang="sk-SK" sz="4000" b="1" cap="small" dirty="0" err="1">
                <a:latin typeface="Gill Sans MT" panose="020B0502020104020203" pitchFamily="34" charset="-18"/>
              </a:rPr>
              <a:t>Batygrafie</a:t>
            </a:r>
            <a:r>
              <a:rPr lang="sk-SK" sz="4000" b="1" cap="small" dirty="0">
                <a:latin typeface="Gill Sans MT" panose="020B0502020104020203" pitchFamily="34" charset="-18"/>
              </a:rPr>
              <a:t> vodní nádrže</a:t>
            </a:r>
            <a:br>
              <a:rPr lang="sk-SK" sz="3200" b="1" cap="small" dirty="0">
                <a:latin typeface="Gill Sans MT" panose="020B0502020104020203" pitchFamily="34" charset="-18"/>
              </a:rPr>
            </a:br>
            <a:r>
              <a:rPr lang="sk-SK" sz="2000" cap="small" dirty="0" err="1">
                <a:latin typeface="Gill Sans MT" panose="020B0502020104020203" pitchFamily="34" charset="-18"/>
              </a:rPr>
              <a:t>Zadání</a:t>
            </a:r>
            <a:r>
              <a:rPr lang="sk-SK" sz="2000" cap="small" dirty="0">
                <a:latin typeface="Gill Sans MT" panose="020B0502020104020203" pitchFamily="34" charset="-18"/>
              </a:rPr>
              <a:t> cvičení č. 8</a:t>
            </a:r>
            <a:endParaRPr lang="sk-SK" sz="1600" b="1" dirty="0">
              <a:latin typeface="Gill Sans MT" panose="020B0502020104020203" pitchFamily="34" charset="-18"/>
            </a:endParaRPr>
          </a:p>
        </p:txBody>
      </p:sp>
      <p:sp>
        <p:nvSpPr>
          <p:cNvPr id="5" name="Zástupný symbol pro obsah 2">
            <a:extLst>
              <a:ext uri="{FF2B5EF4-FFF2-40B4-BE49-F238E27FC236}">
                <a16:creationId xmlns:a16="http://schemas.microsoft.com/office/drawing/2014/main" id="{BBE7D215-44B2-4C0C-A5BB-6AC6E068E6E2}"/>
              </a:ext>
            </a:extLst>
          </p:cNvPr>
          <p:cNvSpPr txBox="1">
            <a:spLocks/>
          </p:cNvSpPr>
          <p:nvPr/>
        </p:nvSpPr>
        <p:spPr>
          <a:xfrm>
            <a:off x="895377" y="1809345"/>
            <a:ext cx="7461115" cy="407430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None/>
            </a:pPr>
            <a:r>
              <a:rPr lang="cs-CZ" sz="1600" b="1" dirty="0">
                <a:latin typeface="Garamond" panose="02020404030301010803" pitchFamily="18" charset="0"/>
              </a:rPr>
              <a:t>ZADÁNÍ:</a:t>
            </a:r>
          </a:p>
          <a:p>
            <a:pPr marL="0" indent="0" algn="just">
              <a:spcBef>
                <a:spcPts val="0"/>
              </a:spcBef>
              <a:buNone/>
            </a:pPr>
            <a:endParaRPr lang="cs-CZ" sz="1400" b="1" dirty="0">
              <a:latin typeface="Garamond" panose="02020404030301010803" pitchFamily="18" charset="0"/>
            </a:endParaRPr>
          </a:p>
          <a:p>
            <a:pPr marL="0" indent="0" algn="just">
              <a:spcBef>
                <a:spcPts val="0"/>
              </a:spcBef>
              <a:buNone/>
            </a:pPr>
            <a:r>
              <a:rPr lang="cs-CZ" sz="1600" dirty="0">
                <a:latin typeface="Garamond" panose="02020404030301010803" pitchFamily="18" charset="0"/>
              </a:rPr>
              <a:t>Na podkladu ZM 10 si zvolte údolí libovolného vodního toku, kde se pokuste navrhnout výstavbu malé vodní nádrže. Korunu hráze veďte jako myšlenou úsečku (rovnou zeď) ve výšce alespoň 50 metrů nad dnem údolí. Zkonstruujte </a:t>
            </a:r>
            <a:r>
              <a:rPr lang="cs-CZ" sz="1600" dirty="0" err="1">
                <a:latin typeface="Garamond" panose="02020404030301010803" pitchFamily="18" charset="0"/>
              </a:rPr>
              <a:t>batygrafickou</a:t>
            </a:r>
            <a:r>
              <a:rPr lang="cs-CZ" sz="1600" dirty="0">
                <a:latin typeface="Garamond" panose="02020404030301010803" pitchFamily="18" charset="0"/>
              </a:rPr>
              <a:t> křivku a čáru objemů nádrže.</a:t>
            </a:r>
          </a:p>
          <a:p>
            <a:pPr marL="0" indent="0" algn="just">
              <a:spcBef>
                <a:spcPts val="0"/>
              </a:spcBef>
              <a:buNone/>
            </a:pPr>
            <a:endParaRPr lang="cs-CZ" sz="1600" dirty="0">
              <a:latin typeface="Garamond" panose="02020404030301010803" pitchFamily="18" charset="0"/>
            </a:endParaRPr>
          </a:p>
          <a:p>
            <a:pPr marL="0" indent="0" algn="just">
              <a:spcBef>
                <a:spcPts val="0"/>
              </a:spcBef>
              <a:buNone/>
            </a:pPr>
            <a:r>
              <a:rPr lang="cs-CZ" sz="1600" b="1" dirty="0">
                <a:latin typeface="Garamond" panose="02020404030301010803" pitchFamily="18" charset="0"/>
              </a:rPr>
              <a:t>ZDROJE:</a:t>
            </a:r>
          </a:p>
          <a:p>
            <a:pPr marL="0" indent="0" algn="just">
              <a:spcBef>
                <a:spcPts val="0"/>
              </a:spcBef>
              <a:buNone/>
            </a:pPr>
            <a:endParaRPr lang="cs-CZ" sz="1600" dirty="0">
              <a:latin typeface="Garamond" panose="02020404030301010803" pitchFamily="18" charset="0"/>
            </a:endParaRPr>
          </a:p>
          <a:p>
            <a:pPr algn="just">
              <a:spcBef>
                <a:spcPts val="0"/>
              </a:spcBef>
              <a:buFont typeface="Wingdings" panose="05000000000000000000" pitchFamily="2" charset="2"/>
              <a:buChar char="Ø"/>
            </a:pPr>
            <a:r>
              <a:rPr lang="cs-CZ" sz="1700" dirty="0">
                <a:latin typeface="Garamond" panose="02020404030301010803" pitchFamily="18" charset="0"/>
              </a:rPr>
              <a:t>ZM 10 (WMS)</a:t>
            </a:r>
          </a:p>
          <a:p>
            <a:pPr algn="just">
              <a:spcBef>
                <a:spcPts val="0"/>
              </a:spcBef>
              <a:buFont typeface="Wingdings" panose="05000000000000000000" pitchFamily="2" charset="2"/>
              <a:buChar char="Ø"/>
            </a:pPr>
            <a:endParaRPr lang="cs-CZ" sz="1600" b="1" dirty="0">
              <a:latin typeface="Garamond" panose="02020404030301010803" pitchFamily="18" charset="0"/>
            </a:endParaRPr>
          </a:p>
          <a:p>
            <a:pPr marL="0" lvl="0" indent="0" algn="just">
              <a:spcBef>
                <a:spcPts val="0"/>
              </a:spcBef>
              <a:buNone/>
            </a:pPr>
            <a:r>
              <a:rPr lang="cs-CZ" sz="1600" b="1" dirty="0">
                <a:latin typeface="Garamond" panose="02020404030301010803" pitchFamily="18" charset="0"/>
              </a:rPr>
              <a:t>VÝSTUPY:</a:t>
            </a:r>
          </a:p>
          <a:p>
            <a:pPr marL="0" lvl="0" indent="0" algn="just">
              <a:spcBef>
                <a:spcPts val="0"/>
              </a:spcBef>
              <a:buNone/>
            </a:pPr>
            <a:endParaRPr lang="cs-CZ" sz="1700" b="1" dirty="0">
              <a:latin typeface="Garamond" panose="02020404030301010803" pitchFamily="18" charset="0"/>
            </a:endParaRPr>
          </a:p>
          <a:p>
            <a:pPr algn="just">
              <a:spcBef>
                <a:spcPts val="0"/>
              </a:spcBef>
              <a:buFont typeface="Wingdings" panose="05000000000000000000" pitchFamily="2" charset="2"/>
              <a:buChar char="Ø"/>
            </a:pPr>
            <a:r>
              <a:rPr lang="cs-CZ" sz="1700" dirty="0">
                <a:latin typeface="Garamond" panose="02020404030301010803" pitchFamily="18" charset="0"/>
              </a:rPr>
              <a:t>mapa (</a:t>
            </a:r>
            <a:r>
              <a:rPr lang="cs-CZ" sz="1700" dirty="0" err="1">
                <a:latin typeface="Garamond" panose="02020404030301010803" pitchFamily="18" charset="0"/>
              </a:rPr>
              <a:t>batygrafický</a:t>
            </a:r>
            <a:r>
              <a:rPr lang="cs-CZ" sz="1700" dirty="0">
                <a:latin typeface="Garamond" panose="02020404030301010803" pitchFamily="18" charset="0"/>
              </a:rPr>
              <a:t> plán) hloubkové stratifikace nádrže (plochy mezi </a:t>
            </a:r>
            <a:r>
              <a:rPr lang="cs-CZ" sz="1700" dirty="0" err="1">
                <a:latin typeface="Garamond" panose="02020404030301010803" pitchFamily="18" charset="0"/>
              </a:rPr>
              <a:t>izobatami</a:t>
            </a:r>
            <a:r>
              <a:rPr lang="cs-CZ" sz="1700" dirty="0">
                <a:latin typeface="Garamond" panose="02020404030301010803" pitchFamily="18" charset="0"/>
              </a:rPr>
              <a:t>)</a:t>
            </a:r>
          </a:p>
          <a:p>
            <a:pPr algn="just">
              <a:spcBef>
                <a:spcPts val="0"/>
              </a:spcBef>
              <a:buFont typeface="Wingdings" panose="05000000000000000000" pitchFamily="2" charset="2"/>
              <a:buChar char="Ø"/>
            </a:pPr>
            <a:r>
              <a:rPr lang="cs-CZ" sz="1700" dirty="0">
                <a:latin typeface="Garamond" panose="02020404030301010803" pitchFamily="18" charset="0"/>
              </a:rPr>
              <a:t>tabulka kumulativních ploch a objemů vody v nádrži</a:t>
            </a:r>
          </a:p>
          <a:p>
            <a:pPr algn="just">
              <a:spcBef>
                <a:spcPts val="0"/>
              </a:spcBef>
              <a:buFont typeface="Wingdings" panose="05000000000000000000" pitchFamily="2" charset="2"/>
              <a:buChar char="Ø"/>
            </a:pPr>
            <a:r>
              <a:rPr lang="cs-CZ" sz="1700" dirty="0">
                <a:latin typeface="Garamond" panose="02020404030301010803" pitchFamily="18" charset="0"/>
              </a:rPr>
              <a:t>graf </a:t>
            </a:r>
            <a:r>
              <a:rPr lang="cs-CZ" sz="1700" dirty="0" err="1">
                <a:latin typeface="Garamond" panose="02020404030301010803" pitchFamily="18" charset="0"/>
              </a:rPr>
              <a:t>batygrafické</a:t>
            </a:r>
            <a:r>
              <a:rPr lang="cs-CZ" sz="1700" dirty="0">
                <a:latin typeface="Garamond" panose="02020404030301010803" pitchFamily="18" charset="0"/>
              </a:rPr>
              <a:t> křivky </a:t>
            </a:r>
          </a:p>
          <a:p>
            <a:pPr algn="just">
              <a:spcBef>
                <a:spcPts val="0"/>
              </a:spcBef>
              <a:buFont typeface="Wingdings" panose="05000000000000000000" pitchFamily="2" charset="2"/>
              <a:buChar char="Ø"/>
            </a:pPr>
            <a:r>
              <a:rPr lang="cs-CZ" sz="1700" dirty="0">
                <a:latin typeface="Garamond" panose="02020404030301010803" pitchFamily="18" charset="0"/>
              </a:rPr>
              <a:t>graf čáry objemů nádrže</a:t>
            </a:r>
          </a:p>
          <a:p>
            <a:pPr algn="just">
              <a:spcBef>
                <a:spcPts val="0"/>
              </a:spcBef>
              <a:buFont typeface="Wingdings" panose="05000000000000000000" pitchFamily="2" charset="2"/>
              <a:buChar char="Ø"/>
            </a:pPr>
            <a:r>
              <a:rPr lang="cs-CZ" sz="1700" dirty="0">
                <a:latin typeface="Garamond" panose="02020404030301010803" pitchFamily="18" charset="0"/>
              </a:rPr>
              <a:t>Zapracovaní odpovědí na otázky v závěru</a:t>
            </a:r>
          </a:p>
          <a:p>
            <a:pPr algn="just">
              <a:spcBef>
                <a:spcPts val="0"/>
              </a:spcBef>
              <a:buFont typeface="Wingdings" panose="05000000000000000000" pitchFamily="2" charset="2"/>
              <a:buChar char="Ø"/>
            </a:pPr>
            <a:endParaRPr lang="cs-CZ" sz="1600" dirty="0">
              <a:latin typeface="Garamond" panose="02020404030301010803" pitchFamily="18" charset="0"/>
            </a:endParaRPr>
          </a:p>
          <a:p>
            <a:pPr marL="0" indent="0" algn="just">
              <a:spcBef>
                <a:spcPts val="0"/>
              </a:spcBef>
              <a:buNone/>
            </a:pPr>
            <a:r>
              <a:rPr lang="cs-CZ" sz="1600" b="1" dirty="0">
                <a:latin typeface="Garamond" panose="02020404030301010803" pitchFamily="18" charset="0"/>
              </a:rPr>
              <a:t>ZÁVĚR</a:t>
            </a:r>
          </a:p>
          <a:p>
            <a:pPr marL="0" indent="0" algn="just">
              <a:spcBef>
                <a:spcPts val="0"/>
              </a:spcBef>
              <a:buNone/>
            </a:pPr>
            <a:endParaRPr lang="cs-CZ" sz="1600" dirty="0">
              <a:latin typeface="Garamond" panose="02020404030301010803" pitchFamily="18" charset="0"/>
            </a:endParaRPr>
          </a:p>
          <a:p>
            <a:pPr algn="just">
              <a:spcBef>
                <a:spcPts val="0"/>
              </a:spcBef>
              <a:buFont typeface="Wingdings" panose="05000000000000000000" pitchFamily="2" charset="2"/>
              <a:buChar char="Ø"/>
            </a:pPr>
            <a:endParaRPr lang="cs-CZ" sz="1600" dirty="0">
              <a:latin typeface="Garamond" panose="02020404030301010803" pitchFamily="18" charset="0"/>
            </a:endParaRPr>
          </a:p>
        </p:txBody>
      </p:sp>
      <p:sp>
        <p:nvSpPr>
          <p:cNvPr id="8" name="TextovéPole 7">
            <a:extLst>
              <a:ext uri="{FF2B5EF4-FFF2-40B4-BE49-F238E27FC236}">
                <a16:creationId xmlns:a16="http://schemas.microsoft.com/office/drawing/2014/main" id="{EA8A5BDA-74B8-40A1-AB21-659964B00887}"/>
              </a:ext>
            </a:extLst>
          </p:cNvPr>
          <p:cNvSpPr txBox="1"/>
          <p:nvPr/>
        </p:nvSpPr>
        <p:spPr>
          <a:xfrm>
            <a:off x="1265460" y="5883647"/>
            <a:ext cx="7249889" cy="369332"/>
          </a:xfrm>
          <a:prstGeom prst="rect">
            <a:avLst/>
          </a:prstGeom>
          <a:noFill/>
        </p:spPr>
        <p:txBody>
          <a:bodyPr wrap="square" rtlCol="0">
            <a:spAutoFit/>
          </a:bodyPr>
          <a:lstStyle/>
          <a:p>
            <a:r>
              <a:rPr lang="sk-SK" dirty="0">
                <a:latin typeface="Garamond" panose="02020404030301010803" pitchFamily="18" charset="0"/>
              </a:rPr>
              <a:t>Cvičení 8 </a:t>
            </a:r>
            <a:r>
              <a:rPr lang="cs-CZ" dirty="0">
                <a:latin typeface="Garamond" panose="02020404030301010803" pitchFamily="18" charset="0"/>
              </a:rPr>
              <a:t>odevzdat do příslušné </a:t>
            </a:r>
            <a:r>
              <a:rPr lang="sk-SK" dirty="0" err="1">
                <a:latin typeface="Garamond" panose="02020404030301010803" pitchFamily="18" charset="0"/>
              </a:rPr>
              <a:t>odevzdávárny</a:t>
            </a:r>
            <a:r>
              <a:rPr lang="sk-SK" dirty="0">
                <a:latin typeface="Garamond" panose="02020404030301010803" pitchFamily="18" charset="0"/>
              </a:rPr>
              <a:t> </a:t>
            </a:r>
            <a:r>
              <a:rPr lang="sk-SK" b="1" dirty="0">
                <a:latin typeface="Garamond" panose="02020404030301010803" pitchFamily="18" charset="0"/>
              </a:rPr>
              <a:t>do 10:00 7.12.2022</a:t>
            </a:r>
            <a:endParaRPr lang="sk-SK" dirty="0">
              <a:latin typeface="Garamond" panose="02020404030301010803" pitchFamily="18" charset="0"/>
            </a:endParaRPr>
          </a:p>
        </p:txBody>
      </p:sp>
    </p:spTree>
    <p:extLst>
      <p:ext uri="{BB962C8B-B14F-4D97-AF65-F5344CB8AC3E}">
        <p14:creationId xmlns:p14="http://schemas.microsoft.com/office/powerpoint/2010/main" val="217118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a:extLst>
              <a:ext uri="{FF2B5EF4-FFF2-40B4-BE49-F238E27FC236}">
                <a16:creationId xmlns:a16="http://schemas.microsoft.com/office/drawing/2014/main" id="{1EAAB8D6-C635-4011-A269-5DCAC75711D9}"/>
              </a:ext>
            </a:extLst>
          </p:cNvPr>
          <p:cNvSpPr txBox="1">
            <a:spLocks/>
          </p:cNvSpPr>
          <p:nvPr/>
        </p:nvSpPr>
        <p:spPr>
          <a:xfrm>
            <a:off x="914398" y="1427584"/>
            <a:ext cx="7763071" cy="49172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sk-SK" sz="1800" dirty="0">
              <a:latin typeface="Gill Sans MT" panose="020B0502020104020203" pitchFamily="34" charset="-18"/>
            </a:endParaRPr>
          </a:p>
          <a:p>
            <a:endParaRPr lang="sk-SK" sz="1800" dirty="0">
              <a:latin typeface="Gill Sans MT" panose="020B0502020104020203" pitchFamily="34" charset="-18"/>
            </a:endParaRPr>
          </a:p>
          <a:p>
            <a:endParaRPr lang="sk-SK" sz="2000" dirty="0"/>
          </a:p>
        </p:txBody>
      </p:sp>
      <p:sp>
        <p:nvSpPr>
          <p:cNvPr id="5" name="Nadpis 1">
            <a:extLst>
              <a:ext uri="{FF2B5EF4-FFF2-40B4-BE49-F238E27FC236}">
                <a16:creationId xmlns:a16="http://schemas.microsoft.com/office/drawing/2014/main" id="{E3BEC48D-EF92-4145-8AB0-9ACCA00289E3}"/>
              </a:ext>
            </a:extLst>
          </p:cNvPr>
          <p:cNvSpPr>
            <a:spLocks noGrp="1"/>
          </p:cNvSpPr>
          <p:nvPr>
            <p:ph type="title"/>
          </p:nvPr>
        </p:nvSpPr>
        <p:spPr>
          <a:xfrm>
            <a:off x="914398" y="692075"/>
            <a:ext cx="7600950" cy="838522"/>
          </a:xfrm>
        </p:spPr>
        <p:txBody>
          <a:bodyPr>
            <a:normAutofit/>
          </a:bodyPr>
          <a:lstStyle/>
          <a:p>
            <a:r>
              <a:rPr lang="sk-SK" sz="4000" b="1" cap="small" dirty="0" err="1">
                <a:latin typeface="Gill Sans MT" panose="020B0502020104020203" pitchFamily="34" charset="-18"/>
              </a:rPr>
              <a:t>Batygrafie</a:t>
            </a:r>
            <a:r>
              <a:rPr lang="sk-SK" sz="4000" b="1" cap="small" dirty="0">
                <a:latin typeface="Gill Sans MT" panose="020B0502020104020203" pitchFamily="34" charset="-18"/>
              </a:rPr>
              <a:t> vodní nádrže</a:t>
            </a:r>
            <a:br>
              <a:rPr lang="sk-SK" sz="3200" b="1" cap="small" dirty="0">
                <a:latin typeface="Gill Sans MT" panose="020B0502020104020203" pitchFamily="34" charset="-18"/>
              </a:rPr>
            </a:br>
            <a:endParaRPr lang="sk-SK" sz="1600" b="1" dirty="0">
              <a:latin typeface="Gill Sans MT" panose="020B0502020104020203" pitchFamily="34" charset="-18"/>
            </a:endParaRPr>
          </a:p>
        </p:txBody>
      </p:sp>
      <p:sp>
        <p:nvSpPr>
          <p:cNvPr id="2" name="Zástupný symbol pro obsah 2">
            <a:extLst>
              <a:ext uri="{FF2B5EF4-FFF2-40B4-BE49-F238E27FC236}">
                <a16:creationId xmlns:a16="http://schemas.microsoft.com/office/drawing/2014/main" id="{F4C1A817-85F6-B43F-572D-5BF1810FDBEC}"/>
              </a:ext>
            </a:extLst>
          </p:cNvPr>
          <p:cNvSpPr txBox="1">
            <a:spLocks/>
          </p:cNvSpPr>
          <p:nvPr/>
        </p:nvSpPr>
        <p:spPr>
          <a:xfrm>
            <a:off x="466531" y="1938014"/>
            <a:ext cx="8298090" cy="43289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cs-CZ" sz="1800" b="1" dirty="0">
                <a:latin typeface="Garamond" panose="02020404030301010803" pitchFamily="18" charset="0"/>
              </a:rPr>
              <a:t>OTÁZKY NA ZAMYŠLENÍ (a zapracování do protokolu)</a:t>
            </a:r>
          </a:p>
          <a:p>
            <a:pPr lvl="1"/>
            <a:r>
              <a:rPr lang="cs-CZ" sz="1800" dirty="0">
                <a:latin typeface="Garamond" panose="02020404030301010803" pitchFamily="18" charset="0"/>
              </a:rPr>
              <a:t>Nachází se na vašem toku měrný profil evidovaný na ČHMÚ? Podle průměrného průtoku toku, jak dlouho by vaši nádrž napouštěl?</a:t>
            </a:r>
          </a:p>
          <a:p>
            <a:pPr lvl="1"/>
            <a:r>
              <a:rPr lang="cs-CZ" sz="1800" dirty="0">
                <a:latin typeface="Garamond" panose="02020404030301010803" pitchFamily="18" charset="0"/>
              </a:rPr>
              <a:t>Jaké druhy území vaše nádrž zaplaví? Lesy? Pole? Komunikace? Nebo bude nutno vystěhovat celou obec?</a:t>
            </a:r>
          </a:p>
          <a:p>
            <a:pPr lvl="1"/>
            <a:r>
              <a:rPr lang="cs-CZ" sz="1800" dirty="0">
                <a:latin typeface="Garamond" panose="02020404030301010803" pitchFamily="18" charset="0"/>
              </a:rPr>
              <a:t>Kolik to asi bude obyvatel (doporučuji nahlédnout třeba do ČSÚ)? Kdo zaplaví chráněné území ať si mě nepřeje ;)</a:t>
            </a:r>
          </a:p>
          <a:p>
            <a:pPr lvl="1"/>
            <a:r>
              <a:rPr lang="cs-CZ" sz="1800" dirty="0">
                <a:latin typeface="Garamond" panose="02020404030301010803" pitchFamily="18" charset="0"/>
              </a:rPr>
              <a:t>Podle polohy a vlastností vaši nádrže, k čemu se bude využívat? K rekreaci? Ke tvorbě energie? Zásobárna pitné vody? Zmírnění povodňové vlny?</a:t>
            </a:r>
          </a:p>
          <a:p>
            <a:pPr lvl="1"/>
            <a:r>
              <a:rPr lang="cs-CZ" sz="1800" dirty="0">
                <a:latin typeface="Garamond" panose="02020404030301010803" pitchFamily="18" charset="0"/>
              </a:rPr>
              <a:t>Jak může vaše nádrž ovlivnit okolí? Stoupající PZV ze studní? Plastický výzdvih reliéfu v okolí? Nová erozní báze? Může zachytávání sedimentů toku vést k zahlubování toku pod přehradou? Může kolísání vody v nádrži podmývat břehy?</a:t>
            </a:r>
            <a:endParaRPr lang="cs-CZ" sz="1800" b="1" dirty="0">
              <a:latin typeface="Garamond" panose="02020404030301010803" pitchFamily="18" charset="0"/>
            </a:endParaRPr>
          </a:p>
          <a:p>
            <a:endParaRPr lang="cs-CZ" sz="1800" b="1" dirty="0">
              <a:latin typeface="Garamond" panose="02020404030301010803" pitchFamily="18" charset="0"/>
            </a:endParaRPr>
          </a:p>
          <a:p>
            <a:endParaRPr lang="cs-CZ" sz="1800" b="1" dirty="0">
              <a:latin typeface="Garamond" panose="02020404030301010803" pitchFamily="18" charset="0"/>
            </a:endParaRPr>
          </a:p>
          <a:p>
            <a:endParaRPr lang="cs-CZ" sz="1800" b="1" dirty="0">
              <a:latin typeface="Garamond" panose="02020404030301010803" pitchFamily="18" charset="0"/>
            </a:endParaRPr>
          </a:p>
          <a:p>
            <a:endParaRPr lang="cs-CZ" sz="1800" dirty="0">
              <a:latin typeface="Garamond" panose="02020404030301010803" pitchFamily="18" charset="0"/>
            </a:endParaRPr>
          </a:p>
          <a:p>
            <a:endParaRPr lang="cs-CZ" sz="1800" dirty="0">
              <a:latin typeface="Garamond" panose="02020404030301010803" pitchFamily="18" charset="0"/>
            </a:endParaRPr>
          </a:p>
          <a:p>
            <a:endParaRPr lang="cs-CZ" sz="1800" dirty="0">
              <a:latin typeface="Garamond" panose="02020404030301010803" pitchFamily="18" charset="0"/>
            </a:endParaRPr>
          </a:p>
          <a:p>
            <a:endParaRPr lang="cs-CZ" sz="1800" dirty="0">
              <a:latin typeface="Garamond" panose="02020404030301010803" pitchFamily="18" charset="0"/>
            </a:endParaRPr>
          </a:p>
          <a:p>
            <a:endParaRPr lang="cs-CZ" sz="1800" dirty="0">
              <a:latin typeface="Garamond" panose="02020404030301010803" pitchFamily="18" charset="0"/>
            </a:endParaRPr>
          </a:p>
          <a:p>
            <a:pPr marL="0" indent="0">
              <a:buNone/>
            </a:pPr>
            <a:endParaRPr lang="cs-CZ" sz="1800" dirty="0">
              <a:latin typeface="Garamond" panose="02020404030301010803" pitchFamily="18" charset="0"/>
              <a:ea typeface="Cambria Math" panose="02040503050406030204" pitchFamily="18" charset="0"/>
            </a:endParaRPr>
          </a:p>
          <a:p>
            <a:pPr marL="0" indent="0">
              <a:buFont typeface="Arial" panose="020B0604020202020204" pitchFamily="34" charset="0"/>
              <a:buNone/>
            </a:pPr>
            <a:endParaRPr lang="cs-CZ" sz="1800" dirty="0">
              <a:latin typeface="Garamond" panose="02020404030301010803" pitchFamily="18" charset="0"/>
            </a:endParaRPr>
          </a:p>
        </p:txBody>
      </p:sp>
    </p:spTree>
    <p:extLst>
      <p:ext uri="{BB962C8B-B14F-4D97-AF65-F5344CB8AC3E}">
        <p14:creationId xmlns:p14="http://schemas.microsoft.com/office/powerpoint/2010/main" val="828260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28FBC4A4-06E4-7BE2-CCBF-DD4D6D681B55}"/>
              </a:ext>
            </a:extLst>
          </p:cNvPr>
          <p:cNvSpPr>
            <a:spLocks noGrp="1"/>
          </p:cNvSpPr>
          <p:nvPr>
            <p:ph idx="1"/>
          </p:nvPr>
        </p:nvSpPr>
        <p:spPr/>
        <p:txBody>
          <a:bodyPr>
            <a:normAutofit/>
          </a:bodyPr>
          <a:lstStyle/>
          <a:p>
            <a:pPr marL="342900" indent="-342900" algn="just">
              <a:buFont typeface="+mj-lt"/>
              <a:buAutoNum type="arabicPeriod"/>
            </a:pPr>
            <a:r>
              <a:rPr lang="cs-CZ" sz="1600" dirty="0">
                <a:latin typeface="Garamond" panose="02020404030301010803" pitchFamily="18" charset="0"/>
              </a:rPr>
              <a:t>Najděte vhodné místo pro umístnění své hráze na mapě ZM10</a:t>
            </a:r>
          </a:p>
          <a:p>
            <a:pPr marL="342900" indent="-342900" algn="just">
              <a:buFont typeface="+mj-lt"/>
              <a:buAutoNum type="arabicPeriod"/>
            </a:pPr>
            <a:r>
              <a:rPr lang="cs-CZ" sz="1600" dirty="0">
                <a:latin typeface="Garamond" panose="02020404030301010803" pitchFamily="18" charset="0"/>
              </a:rPr>
              <a:t>Umístit hráz (New </a:t>
            </a:r>
            <a:r>
              <a:rPr lang="cs-CZ" sz="1600" dirty="0" err="1">
                <a:latin typeface="Garamond" panose="02020404030301010803" pitchFamily="18" charset="0"/>
              </a:rPr>
              <a:t>Shapefile</a:t>
            </a:r>
            <a:r>
              <a:rPr lang="cs-CZ" sz="1600" dirty="0">
                <a:latin typeface="Garamond" panose="02020404030301010803" pitchFamily="18" charset="0"/>
              </a:rPr>
              <a:t> → </a:t>
            </a:r>
            <a:r>
              <a:rPr lang="cs-CZ" sz="1600" dirty="0" err="1">
                <a:latin typeface="Garamond" panose="02020404030301010803" pitchFamily="18" charset="0"/>
              </a:rPr>
              <a:t>Polyline</a:t>
            </a:r>
            <a:r>
              <a:rPr lang="cs-CZ" sz="1600" dirty="0">
                <a:latin typeface="Garamond" panose="02020404030301010803" pitchFamily="18" charset="0"/>
              </a:rPr>
              <a:t> → Editor → </a:t>
            </a:r>
            <a:r>
              <a:rPr lang="cs-CZ" sz="1600" dirty="0" err="1">
                <a:latin typeface="Garamond" panose="02020404030301010803" pitchFamily="18" charset="0"/>
              </a:rPr>
              <a:t>Create</a:t>
            </a:r>
            <a:r>
              <a:rPr lang="cs-CZ" sz="1600" dirty="0">
                <a:latin typeface="Garamond" panose="02020404030301010803" pitchFamily="18" charset="0"/>
              </a:rPr>
              <a:t> </a:t>
            </a:r>
            <a:r>
              <a:rPr lang="cs-CZ" sz="1600" dirty="0" err="1">
                <a:latin typeface="Garamond" panose="02020404030301010803" pitchFamily="18" charset="0"/>
              </a:rPr>
              <a:t>Features</a:t>
            </a:r>
            <a:r>
              <a:rPr lang="cs-CZ" sz="1600" dirty="0">
                <a:latin typeface="Garamond" panose="02020404030301010803" pitchFamily="18" charset="0"/>
              </a:rPr>
              <a:t>) tak, aby byla výška dna údolí snadno identifikovatelná (nejlépe aby se hráz dotýkala špičky známé vrstevnice. K tomuto bodu přičtěte alespoň 60 výškových metrů → tato vrstevnice bude určovat nejvyšší kapacitu nádrže – koruna hráze tak bude sahat od této vrstevnice na jedné straně údolí ke stejné vrstevnici na druhé straně. Nezaplavte si pramen.</a:t>
            </a:r>
          </a:p>
          <a:p>
            <a:pPr marL="342900" indent="-342900" algn="just">
              <a:buFont typeface="+mj-lt"/>
              <a:buAutoNum type="arabicPeriod"/>
            </a:pPr>
            <a:r>
              <a:rPr lang="cs-CZ" sz="1600" dirty="0">
                <a:latin typeface="Garamond" panose="02020404030301010803" pitchFamily="18" charset="0"/>
              </a:rPr>
              <a:t>V Editor-u </a:t>
            </a:r>
            <a:r>
              <a:rPr lang="cs-CZ" sz="1600" dirty="0" err="1">
                <a:latin typeface="Garamond" panose="02020404030301010803" pitchFamily="18" charset="0"/>
              </a:rPr>
              <a:t>vyklikat</a:t>
            </a:r>
            <a:r>
              <a:rPr lang="cs-CZ" sz="1600" dirty="0">
                <a:latin typeface="Garamond" panose="02020404030301010803" pitchFamily="18" charset="0"/>
              </a:rPr>
              <a:t> linie zesílených vrstevnic, linie se vám musí perfektně dotýkat nebo se křížit a hrází. Konvertujte linie na polygony (</a:t>
            </a:r>
            <a:r>
              <a:rPr lang="cs-CZ" sz="1600" dirty="0" err="1">
                <a:latin typeface="Garamond" panose="02020404030301010803" pitchFamily="18" charset="0"/>
              </a:rPr>
              <a:t>Feature</a:t>
            </a:r>
            <a:r>
              <a:rPr lang="cs-CZ" sz="1600" dirty="0">
                <a:latin typeface="Garamond" panose="02020404030301010803" pitchFamily="18" charset="0"/>
              </a:rPr>
              <a:t> to polygon). V atributové tabulce vrstvy polygonů přidejte dva sloupce (</a:t>
            </a:r>
            <a:r>
              <a:rPr lang="cs-CZ" sz="1600" dirty="0" err="1">
                <a:latin typeface="Garamond" panose="02020404030301010803" pitchFamily="18" charset="0"/>
              </a:rPr>
              <a:t>Add</a:t>
            </a:r>
            <a:r>
              <a:rPr lang="cs-CZ" sz="1600" dirty="0">
                <a:latin typeface="Garamond" panose="02020404030301010803" pitchFamily="18" charset="0"/>
              </a:rPr>
              <a:t> </a:t>
            </a:r>
            <a:r>
              <a:rPr lang="cs-CZ" sz="1600" dirty="0" err="1">
                <a:latin typeface="Garamond" panose="02020404030301010803" pitchFamily="18" charset="0"/>
              </a:rPr>
              <a:t>field</a:t>
            </a:r>
            <a:r>
              <a:rPr lang="cs-CZ" sz="1600" dirty="0">
                <a:latin typeface="Garamond" panose="02020404030301010803" pitchFamily="18" charset="0"/>
              </a:rPr>
              <a:t>) – v jednom vypočtěte plochu (</a:t>
            </a:r>
            <a:r>
              <a:rPr lang="cs-CZ" sz="1600" dirty="0" err="1">
                <a:latin typeface="Garamond" panose="02020404030301010803" pitchFamily="18" charset="0"/>
              </a:rPr>
              <a:t>Calculate</a:t>
            </a:r>
            <a:r>
              <a:rPr lang="cs-CZ" sz="1600" dirty="0">
                <a:latin typeface="Garamond" panose="02020404030301010803" pitchFamily="18" charset="0"/>
              </a:rPr>
              <a:t> geometry) a do druhého zadejte údaj o výšce dané hladiny (v metrech nadmořské výšky – tedy hodnotu vrstevnice, která ohraničuje daný polygon).</a:t>
            </a:r>
          </a:p>
          <a:p>
            <a:pPr marL="342900" indent="-342900" algn="just">
              <a:buFont typeface="+mj-lt"/>
              <a:buAutoNum type="arabicPeriod"/>
            </a:pPr>
            <a:r>
              <a:rPr lang="cs-CZ" sz="1600" dirty="0">
                <a:latin typeface="Garamond" panose="02020404030301010803" pitchFamily="18" charset="0"/>
              </a:rPr>
              <a:t>Zvolte vhodnou </a:t>
            </a:r>
            <a:r>
              <a:rPr lang="cs-CZ" sz="1600" dirty="0" err="1">
                <a:latin typeface="Garamond" panose="02020404030301010803" pitchFamily="18" charset="0"/>
              </a:rPr>
              <a:t>farebnou</a:t>
            </a:r>
            <a:r>
              <a:rPr lang="cs-CZ" sz="1600" dirty="0">
                <a:latin typeface="Garamond" panose="02020404030301010803" pitchFamily="18" charset="0"/>
              </a:rPr>
              <a:t> škálu k odstupňování hloubek (chladné barvy). K identifikaci hloubek přidejte buď </a:t>
            </a:r>
            <a:r>
              <a:rPr lang="cs-CZ" sz="1600" dirty="0" err="1">
                <a:latin typeface="Garamond" panose="02020404030301010803" pitchFamily="18" charset="0"/>
              </a:rPr>
              <a:t>Labels</a:t>
            </a:r>
            <a:r>
              <a:rPr lang="cs-CZ" sz="1600" dirty="0">
                <a:latin typeface="Garamond" panose="02020404030301010803" pitchFamily="18" charset="0"/>
              </a:rPr>
              <a:t> hodnot jednotlivých </a:t>
            </a:r>
            <a:r>
              <a:rPr lang="cs-CZ" sz="1600" dirty="0" err="1">
                <a:latin typeface="Garamond" panose="02020404030301010803" pitchFamily="18" charset="0"/>
              </a:rPr>
              <a:t>izobat</a:t>
            </a:r>
            <a:r>
              <a:rPr lang="cs-CZ" sz="1600" dirty="0">
                <a:latin typeface="Garamond" panose="02020404030301010803" pitchFamily="18" charset="0"/>
              </a:rPr>
              <a:t> nebo příslušnou barevnou legendu.</a:t>
            </a:r>
          </a:p>
          <a:p>
            <a:pPr marL="342900" indent="-342900" algn="just">
              <a:buFont typeface="+mj-lt"/>
              <a:buAutoNum type="arabicPeriod"/>
            </a:pPr>
            <a:r>
              <a:rPr lang="cs-CZ" sz="1600" dirty="0">
                <a:latin typeface="Garamond" panose="02020404030301010803" pitchFamily="18" charset="0"/>
              </a:rPr>
              <a:t>Sestrojte </a:t>
            </a:r>
            <a:r>
              <a:rPr lang="cs-CZ" sz="1600" dirty="0" err="1">
                <a:latin typeface="Garamond" panose="02020404030301010803" pitchFamily="18" charset="0"/>
              </a:rPr>
              <a:t>batygrafickou</a:t>
            </a:r>
            <a:r>
              <a:rPr lang="cs-CZ" sz="1600" dirty="0">
                <a:latin typeface="Garamond" panose="02020404030301010803" pitchFamily="18" charset="0"/>
              </a:rPr>
              <a:t> křivku a čáru zatopených objemů nádrže</a:t>
            </a:r>
          </a:p>
          <a:p>
            <a:pPr marL="342900" indent="-342900" algn="just">
              <a:buFont typeface="+mj-lt"/>
              <a:buAutoNum type="arabicPeriod"/>
            </a:pPr>
            <a:endParaRPr lang="cs-CZ" sz="1600" dirty="0">
              <a:latin typeface="Garamond" panose="02020404030301010803" pitchFamily="18" charset="0"/>
            </a:endParaRPr>
          </a:p>
          <a:p>
            <a:pPr marL="342900" indent="-342900">
              <a:buFont typeface="+mj-lt"/>
              <a:buAutoNum type="arabicPeriod"/>
            </a:pPr>
            <a:endParaRPr lang="cs-CZ" sz="1600" dirty="0"/>
          </a:p>
          <a:p>
            <a:pPr marL="342900" indent="-342900">
              <a:buFont typeface="+mj-lt"/>
              <a:buAutoNum type="arabicPeriod"/>
            </a:pPr>
            <a:endParaRPr lang="sk-SK" sz="1600" dirty="0"/>
          </a:p>
        </p:txBody>
      </p:sp>
      <p:sp>
        <p:nvSpPr>
          <p:cNvPr id="2" name="Nadpis 1">
            <a:extLst>
              <a:ext uri="{FF2B5EF4-FFF2-40B4-BE49-F238E27FC236}">
                <a16:creationId xmlns:a16="http://schemas.microsoft.com/office/drawing/2014/main" id="{26AC9ADB-32B4-D28E-19CB-DE9AFA8EB433}"/>
              </a:ext>
            </a:extLst>
          </p:cNvPr>
          <p:cNvSpPr>
            <a:spLocks noGrp="1"/>
          </p:cNvSpPr>
          <p:nvPr>
            <p:ph type="title"/>
          </p:nvPr>
        </p:nvSpPr>
        <p:spPr>
          <a:xfrm>
            <a:off x="914398" y="692075"/>
            <a:ext cx="7600950" cy="838522"/>
          </a:xfrm>
        </p:spPr>
        <p:txBody>
          <a:bodyPr>
            <a:normAutofit/>
          </a:bodyPr>
          <a:lstStyle/>
          <a:p>
            <a:r>
              <a:rPr lang="sk-SK" sz="4000" b="1" cap="small" dirty="0" err="1">
                <a:latin typeface="Gill Sans MT" panose="020B0502020104020203" pitchFamily="34" charset="-18"/>
              </a:rPr>
              <a:t>Batygrafie</a:t>
            </a:r>
            <a:r>
              <a:rPr lang="sk-SK" sz="4000" b="1" cap="small" dirty="0">
                <a:latin typeface="Gill Sans MT" panose="020B0502020104020203" pitchFamily="34" charset="-18"/>
              </a:rPr>
              <a:t> vodní nádrže</a:t>
            </a:r>
            <a:br>
              <a:rPr lang="sk-SK" sz="3200" b="1" cap="small" dirty="0">
                <a:latin typeface="Gill Sans MT" panose="020B0502020104020203" pitchFamily="34" charset="-18"/>
              </a:rPr>
            </a:br>
            <a:endParaRPr lang="sk-SK" sz="1600" b="1" dirty="0">
              <a:latin typeface="Gill Sans MT" panose="020B0502020104020203" pitchFamily="34" charset="-18"/>
            </a:endParaRPr>
          </a:p>
        </p:txBody>
      </p:sp>
    </p:spTree>
    <p:extLst>
      <p:ext uri="{BB962C8B-B14F-4D97-AF65-F5344CB8AC3E}">
        <p14:creationId xmlns:p14="http://schemas.microsoft.com/office/powerpoint/2010/main" val="3202917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id="{05AF3185-242C-27B4-B0F9-9796693EAB0E}"/>
              </a:ext>
            </a:extLst>
          </p:cNvPr>
          <p:cNvPicPr>
            <a:picLocks noChangeAspect="1"/>
          </p:cNvPicPr>
          <p:nvPr/>
        </p:nvPicPr>
        <p:blipFill rotWithShape="1">
          <a:blip r:embed="rId2"/>
          <a:srcRect l="11384" t="8866" r="22765" b="6028"/>
          <a:stretch/>
        </p:blipFill>
        <p:spPr>
          <a:xfrm>
            <a:off x="256649" y="0"/>
            <a:ext cx="8630702" cy="6274340"/>
          </a:xfrm>
          <a:prstGeom prst="rect">
            <a:avLst/>
          </a:prstGeom>
        </p:spPr>
      </p:pic>
      <p:sp>
        <p:nvSpPr>
          <p:cNvPr id="2" name="Obdĺžnik 1">
            <a:extLst>
              <a:ext uri="{FF2B5EF4-FFF2-40B4-BE49-F238E27FC236}">
                <a16:creationId xmlns:a16="http://schemas.microsoft.com/office/drawing/2014/main" id="{842693FD-FEAA-294A-8AE9-A8BB8DAE4808}"/>
              </a:ext>
            </a:extLst>
          </p:cNvPr>
          <p:cNvSpPr/>
          <p:nvPr/>
        </p:nvSpPr>
        <p:spPr>
          <a:xfrm>
            <a:off x="3861881" y="972766"/>
            <a:ext cx="359924" cy="1945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200" dirty="0">
                <a:solidFill>
                  <a:schemeClr val="tx1"/>
                </a:solidFill>
              </a:rPr>
              <a:t>50</a:t>
            </a:r>
          </a:p>
        </p:txBody>
      </p:sp>
    </p:spTree>
    <p:extLst>
      <p:ext uri="{BB962C8B-B14F-4D97-AF65-F5344CB8AC3E}">
        <p14:creationId xmlns:p14="http://schemas.microsoft.com/office/powerpoint/2010/main" val="3115677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id="{449A3C0D-7930-D39E-10FC-2603674BA90D}"/>
              </a:ext>
            </a:extLst>
          </p:cNvPr>
          <p:cNvPicPr>
            <a:picLocks noChangeAspect="1"/>
          </p:cNvPicPr>
          <p:nvPr/>
        </p:nvPicPr>
        <p:blipFill rotWithShape="1">
          <a:blip r:embed="rId2"/>
          <a:srcRect l="11170" t="10190" r="24468" b="6407"/>
          <a:stretch/>
        </p:blipFill>
        <p:spPr>
          <a:xfrm>
            <a:off x="401624" y="214007"/>
            <a:ext cx="8340752" cy="6079788"/>
          </a:xfrm>
          <a:prstGeom prst="rect">
            <a:avLst/>
          </a:prstGeom>
        </p:spPr>
      </p:pic>
    </p:spTree>
    <p:extLst>
      <p:ext uri="{BB962C8B-B14F-4D97-AF65-F5344CB8AC3E}">
        <p14:creationId xmlns:p14="http://schemas.microsoft.com/office/powerpoint/2010/main" val="236079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id="{9094C10D-A608-A894-D2C4-8B8E7037CA34}"/>
              </a:ext>
            </a:extLst>
          </p:cNvPr>
          <p:cNvPicPr>
            <a:picLocks noChangeAspect="1"/>
          </p:cNvPicPr>
          <p:nvPr/>
        </p:nvPicPr>
        <p:blipFill rotWithShape="1">
          <a:blip r:embed="rId2"/>
          <a:srcRect l="11809" t="10378" r="25000" b="6407"/>
          <a:stretch/>
        </p:blipFill>
        <p:spPr>
          <a:xfrm>
            <a:off x="349954" y="97275"/>
            <a:ext cx="8444092" cy="6254885"/>
          </a:xfrm>
          <a:prstGeom prst="rect">
            <a:avLst/>
          </a:prstGeom>
        </p:spPr>
      </p:pic>
    </p:spTree>
    <p:extLst>
      <p:ext uri="{BB962C8B-B14F-4D97-AF65-F5344CB8AC3E}">
        <p14:creationId xmlns:p14="http://schemas.microsoft.com/office/powerpoint/2010/main" val="1864239314"/>
      </p:ext>
    </p:extLst>
  </p:cSld>
  <p:clrMapOvr>
    <a:masterClrMapping/>
  </p:clrMapOvr>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ktíva">
  <a:themeElements>
    <a:clrScheme name="Retrospektíva">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ktí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í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10311</TotalTime>
  <Words>659</Words>
  <Application>Microsoft Office PowerPoint</Application>
  <PresentationFormat>Předvádění na obrazovce (4:3)</PresentationFormat>
  <Paragraphs>89</Paragraphs>
  <Slides>13</Slides>
  <Notes>9</Notes>
  <HiddenSlides>0</HiddenSlides>
  <MMClips>0</MMClips>
  <ScaleCrop>false</ScaleCrop>
  <HeadingPairs>
    <vt:vector size="6" baseType="variant">
      <vt:variant>
        <vt:lpstr>Použitá písma</vt:lpstr>
      </vt:variant>
      <vt:variant>
        <vt:i4>8</vt:i4>
      </vt:variant>
      <vt:variant>
        <vt:lpstr>Motiv</vt:lpstr>
      </vt:variant>
      <vt:variant>
        <vt:i4>2</vt:i4>
      </vt:variant>
      <vt:variant>
        <vt:lpstr>Nadpisy snímků</vt:lpstr>
      </vt:variant>
      <vt:variant>
        <vt:i4>13</vt:i4>
      </vt:variant>
    </vt:vector>
  </HeadingPairs>
  <TitlesOfParts>
    <vt:vector size="23" baseType="lpstr">
      <vt:lpstr>Arial</vt:lpstr>
      <vt:lpstr>Calibri</vt:lpstr>
      <vt:lpstr>Calibri Light</vt:lpstr>
      <vt:lpstr>CIDFont+F5</vt:lpstr>
      <vt:lpstr>Garamond</vt:lpstr>
      <vt:lpstr>Gill Sans MT</vt:lpstr>
      <vt:lpstr>Muni</vt:lpstr>
      <vt:lpstr>Wingdings</vt:lpstr>
      <vt:lpstr>Motiv Office</vt:lpstr>
      <vt:lpstr>Retrospektíva</vt:lpstr>
      <vt:lpstr>Prezentace aplikace PowerPoint</vt:lpstr>
      <vt:lpstr>Vodní nádrž</vt:lpstr>
      <vt:lpstr>Objem nádrže</vt:lpstr>
      <vt:lpstr>Batygrafie vodní nádrže Zadání cvičení č. 8</vt:lpstr>
      <vt:lpstr>Batygrafie vodní nádrže </vt:lpstr>
      <vt:lpstr>Batygrafie vodní nádrže </vt:lpstr>
      <vt:lpstr>Prezentace aplikace PowerPoint</vt:lpstr>
      <vt:lpstr>Prezentace aplikace PowerPoint</vt:lpstr>
      <vt:lpstr>Prezentace aplikace PowerPoint</vt:lpstr>
      <vt:lpstr>Prezentace aplikace PowerPoint</vt:lpstr>
      <vt:lpstr>Batygrafie vodní nádrže </vt:lpstr>
      <vt:lpstr>Batygrafie vodní nádrže </vt:lpstr>
      <vt:lpstr>Batygrafie vodní nádrže Výstupy cvičení č. 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PřF:Z0026 Fyzická geografie</dc:title>
  <dc:creator>Lukáš Patrnčiak</dc:creator>
  <cp:lastModifiedBy>Simona Koreňová</cp:lastModifiedBy>
  <cp:revision>250</cp:revision>
  <dcterms:created xsi:type="dcterms:W3CDTF">2018-06-25T12:58:03Z</dcterms:created>
  <dcterms:modified xsi:type="dcterms:W3CDTF">2022-11-23T09:37:05Z</dcterms:modified>
</cp:coreProperties>
</file>