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1"/>
  </p:notesMasterIdLst>
  <p:sldIdLst>
    <p:sldId id="287" r:id="rId3"/>
    <p:sldId id="284" r:id="rId4"/>
    <p:sldId id="305" r:id="rId5"/>
    <p:sldId id="265" r:id="rId6"/>
    <p:sldId id="302" r:id="rId7"/>
    <p:sldId id="303" r:id="rId8"/>
    <p:sldId id="304" r:id="rId9"/>
    <p:sldId id="30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077C080A-7F80-468E-8BF9-DE07EE3EB813}">
          <p14:sldIdLst>
            <p14:sldId id="287"/>
            <p14:sldId id="284"/>
            <p14:sldId id="305"/>
            <p14:sldId id="265"/>
            <p14:sldId id="302"/>
            <p14:sldId id="303"/>
            <p14:sldId id="304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00B"/>
    <a:srgbClr val="8D4949"/>
    <a:srgbClr val="CD9F9F"/>
    <a:srgbClr val="EDF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9" autoAdjust="0"/>
    <p:restoredTop sz="95105" autoAdjust="0"/>
  </p:normalViewPr>
  <p:slideViewPr>
    <p:cSldViewPr snapToGrid="0" showGuides="1">
      <p:cViewPr varScale="1">
        <p:scale>
          <a:sx n="79" d="100"/>
          <a:sy n="79" d="100"/>
        </p:scale>
        <p:origin x="1330" y="82"/>
      </p:cViewPr>
      <p:guideLst>
        <p:guide pos="2880"/>
        <p:guide orient="horz" pos="2160"/>
      </p:guideLst>
    </p:cSldViewPr>
  </p:slideViewPr>
  <p:outlineViewPr>
    <p:cViewPr>
      <p:scale>
        <a:sx n="25" d="100"/>
        <a:sy n="25" d="100"/>
      </p:scale>
      <p:origin x="0" y="-754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87A84-BA69-4AA4-A0C3-B5D58B4C87D1}" type="datetimeFigureOut">
              <a:rPr lang="sk-SK" smtClean="0"/>
              <a:t>30. 11. 2022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8D26F-9BD7-409E-9915-B3E0744E13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9188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6054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k-SK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9749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k-SK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5009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k-SK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2539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k-SK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0881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30. 11. 2022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674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30. 11. 2022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2948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30. 11. 2022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7274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30. 11. 2022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148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30. 11. 2022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8570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30. 11. 2022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580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30. 11. 2022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5522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30. 11. 2022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8451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30. 11. 2022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567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30. 11. 2022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4780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C71615F-670C-4518-9013-4C614170C597}" type="datetimeFigureOut">
              <a:rPr lang="sk-SK" smtClean="0"/>
              <a:t>30. 11. 2022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938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30. 11. 2022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1706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30. 11. 2022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7825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30. 11. 2022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7965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30. 11. 2022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395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30. 11. 2022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4405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30. 11. 2022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564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30. 11. 2022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927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30. 11. 2022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7192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30. 11. 2022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363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30. 11. 2022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4213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30. 11. 2022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1151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6000">
              <a:srgbClr val="97AACB"/>
            </a:gs>
            <a:gs pos="10000">
              <a:schemeClr val="bg1"/>
            </a:gs>
            <a:gs pos="3000">
              <a:schemeClr val="accent1">
                <a:lumMod val="7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1615F-670C-4518-9013-4C614170C597}" type="datetimeFigureOut">
              <a:rPr lang="sk-SK" smtClean="0"/>
              <a:t>30. 11. 2022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506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C71615F-670C-4518-9013-4C614170C597}" type="datetimeFigureOut">
              <a:rPr lang="sk-SK" smtClean="0"/>
              <a:t>30. 11. 2022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143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474426@muni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6000"/>
            <a:lum/>
          </a:blip>
          <a:srcRect/>
          <a:stretch>
            <a:fillRect l="-6000" t="-2000" r="-6000" b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">
            <a:extLst>
              <a:ext uri="{FF2B5EF4-FFF2-40B4-BE49-F238E27FC236}">
                <a16:creationId xmlns:a16="http://schemas.microsoft.com/office/drawing/2014/main" id="{27B83C2E-8C04-405D-9FC9-AD7B07B02965}"/>
              </a:ext>
            </a:extLst>
          </p:cNvPr>
          <p:cNvSpPr txBox="1">
            <a:spLocks/>
          </p:cNvSpPr>
          <p:nvPr/>
        </p:nvSpPr>
        <p:spPr>
          <a:xfrm>
            <a:off x="685800" y="4334801"/>
            <a:ext cx="7772400" cy="406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2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Z0059 </a:t>
            </a:r>
            <a:r>
              <a:rPr lang="sk-SK" sz="28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Hydrologie</a:t>
            </a:r>
            <a:r>
              <a:rPr lang="sk-SK" sz="2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– Cvičení 9</a:t>
            </a:r>
          </a:p>
        </p:txBody>
      </p:sp>
      <p:sp>
        <p:nvSpPr>
          <p:cNvPr id="21" name="Podnadpis 2">
            <a:extLst>
              <a:ext uri="{FF2B5EF4-FFF2-40B4-BE49-F238E27FC236}">
                <a16:creationId xmlns:a16="http://schemas.microsoft.com/office/drawing/2014/main" id="{89324ECF-9C4E-4028-916B-B51476F97BF4}"/>
              </a:ext>
            </a:extLst>
          </p:cNvPr>
          <p:cNvSpPr txBox="1">
            <a:spLocks/>
          </p:cNvSpPr>
          <p:nvPr/>
        </p:nvSpPr>
        <p:spPr>
          <a:xfrm>
            <a:off x="6067653" y="6141488"/>
            <a:ext cx="2848096" cy="66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sk-SK" sz="1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Simona </a:t>
            </a:r>
            <a:r>
              <a:rPr lang="sk-SK" sz="1800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Koreňová</a:t>
            </a:r>
            <a:r>
              <a:rPr lang="sk-SK" sz="1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; 474426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sk-SK" sz="1800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474426@muni.cz</a:t>
            </a:r>
            <a:r>
              <a:rPr lang="sk-SK" sz="1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D2BB2377-9989-457A-9AE4-28C22D308DD9}"/>
              </a:ext>
            </a:extLst>
          </p:cNvPr>
          <p:cNvSpPr txBox="1">
            <a:spLocks/>
          </p:cNvSpPr>
          <p:nvPr/>
        </p:nvSpPr>
        <p:spPr>
          <a:xfrm>
            <a:off x="880353" y="3490864"/>
            <a:ext cx="7772400" cy="669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sk-SK" b="1" dirty="0" err="1">
                <a:solidFill>
                  <a:schemeClr val="accent1">
                    <a:lumMod val="50000"/>
                  </a:schemeClr>
                </a:solidFill>
                <a:effectLst>
                  <a:outerShdw dist="508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Hodnocení</a:t>
            </a:r>
            <a:r>
              <a:rPr lang="sk-SK" b="1" dirty="0">
                <a:solidFill>
                  <a:schemeClr val="accent1">
                    <a:lumMod val="50000"/>
                  </a:schemeClr>
                </a:solidFill>
                <a:effectLst>
                  <a:outerShdw dist="508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sk-SK" b="1" dirty="0" err="1">
                <a:solidFill>
                  <a:schemeClr val="accent1">
                    <a:lumMod val="50000"/>
                  </a:schemeClr>
                </a:solidFill>
                <a:effectLst>
                  <a:outerShdw dist="508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vydatnosti</a:t>
            </a:r>
            <a:r>
              <a:rPr lang="sk-SK" b="1" dirty="0">
                <a:solidFill>
                  <a:schemeClr val="accent1">
                    <a:lumMod val="50000"/>
                  </a:schemeClr>
                </a:solidFill>
                <a:effectLst>
                  <a:outerShdw dist="508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sk-SK" b="1" dirty="0" err="1">
                <a:solidFill>
                  <a:schemeClr val="accent1">
                    <a:lumMod val="50000"/>
                  </a:schemeClr>
                </a:solidFill>
                <a:effectLst>
                  <a:outerShdw dist="508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pramenů</a:t>
            </a:r>
            <a:endParaRPr lang="sk-SK" b="1" dirty="0">
              <a:solidFill>
                <a:schemeClr val="accent1">
                  <a:lumMod val="50000"/>
                </a:schemeClr>
              </a:solidFill>
              <a:effectLst>
                <a:outerShdw dist="508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23" name="Podnadpis 2">
            <a:extLst>
              <a:ext uri="{FF2B5EF4-FFF2-40B4-BE49-F238E27FC236}">
                <a16:creationId xmlns:a16="http://schemas.microsoft.com/office/drawing/2014/main" id="{F383242A-F56D-4019-BC0B-5ADB0E8386A4}"/>
              </a:ext>
            </a:extLst>
          </p:cNvPr>
          <p:cNvSpPr txBox="1">
            <a:spLocks/>
          </p:cNvSpPr>
          <p:nvPr/>
        </p:nvSpPr>
        <p:spPr>
          <a:xfrm>
            <a:off x="156740" y="6223566"/>
            <a:ext cx="2594282" cy="5803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sk-SK" sz="1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Brno</a:t>
            </a:r>
          </a:p>
          <a:p>
            <a:pPr algn="l">
              <a:spcBef>
                <a:spcPts val="0"/>
              </a:spcBef>
            </a:pPr>
            <a:r>
              <a:rPr lang="sk-SK" sz="18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Calibri" panose="020F0502020204030204" pitchFamily="34" charset="0"/>
              </a:rPr>
              <a:t>Podzim</a:t>
            </a:r>
            <a:r>
              <a:rPr lang="sk-SK" sz="1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Calibri" panose="020F0502020204030204" pitchFamily="34" charset="0"/>
              </a:rPr>
              <a:t> 2022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E7C549E3-30AE-D9A3-C143-A8FCF11EF6ED}"/>
              </a:ext>
            </a:extLst>
          </p:cNvPr>
          <p:cNvSpPr txBox="1"/>
          <p:nvPr/>
        </p:nvSpPr>
        <p:spPr>
          <a:xfrm>
            <a:off x="0" y="32070"/>
            <a:ext cx="10823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ni" panose="00000500000000000000" pitchFamily="50" charset="-18"/>
              </a:rPr>
              <a:t>MUNI</a:t>
            </a:r>
          </a:p>
          <a:p>
            <a:r>
              <a:rPr lang="sk-SK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ni" panose="00000500000000000000" pitchFamily="50" charset="-18"/>
              </a:rPr>
              <a:t>SCI</a:t>
            </a:r>
          </a:p>
        </p:txBody>
      </p:sp>
    </p:spTree>
    <p:extLst>
      <p:ext uri="{BB962C8B-B14F-4D97-AF65-F5344CB8AC3E}">
        <p14:creationId xmlns:p14="http://schemas.microsoft.com/office/powerpoint/2010/main" val="756574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F2DBB-1F05-4EA2-9369-6282264A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7"/>
            <a:ext cx="7600950" cy="838522"/>
          </a:xfrm>
        </p:spPr>
        <p:txBody>
          <a:bodyPr>
            <a:normAutofit/>
          </a:bodyPr>
          <a:lstStyle/>
          <a:p>
            <a:r>
              <a:rPr lang="sk-SK" sz="3600" cap="small" dirty="0" err="1">
                <a:latin typeface="Gill Sans MT" panose="020B0502020104020203" pitchFamily="34" charset="-18"/>
              </a:rPr>
              <a:t>Prameny</a:t>
            </a:r>
            <a:endParaRPr lang="sk-SK" sz="3600" dirty="0">
              <a:latin typeface="Gill Sans MT" panose="020B0502020104020203" pitchFamily="34" charset="-18"/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909190E2-49E9-4672-85D5-ACEB7457D434}"/>
              </a:ext>
            </a:extLst>
          </p:cNvPr>
          <p:cNvSpPr txBox="1">
            <a:spLocks/>
          </p:cNvSpPr>
          <p:nvPr/>
        </p:nvSpPr>
        <p:spPr>
          <a:xfrm>
            <a:off x="914400" y="1957540"/>
            <a:ext cx="7600951" cy="416115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sk-SK" sz="1800" b="1" dirty="0">
              <a:latin typeface="CIDFont+F5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09EBB853-5A13-C18F-A3EA-EEFB150772CA}"/>
              </a:ext>
            </a:extLst>
          </p:cNvPr>
          <p:cNvSpPr txBox="1"/>
          <p:nvPr/>
        </p:nvSpPr>
        <p:spPr>
          <a:xfrm>
            <a:off x="807396" y="1957540"/>
            <a:ext cx="770795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b="1" i="0" dirty="0" err="1">
                <a:solidFill>
                  <a:srgbClr val="333333"/>
                </a:solidFill>
                <a:effectLst/>
                <a:latin typeface="+mj-lt"/>
              </a:rPr>
              <a:t>Pramen</a:t>
            </a:r>
            <a:r>
              <a:rPr lang="sk-SK" b="0" i="0" dirty="0">
                <a:solidFill>
                  <a:srgbClr val="333333"/>
                </a:solidFill>
                <a:effectLst/>
                <a:latin typeface="+mj-lt"/>
              </a:rPr>
              <a:t> - </a:t>
            </a:r>
            <a:r>
              <a:rPr lang="sk-SK" dirty="0" err="1">
                <a:solidFill>
                  <a:srgbClr val="333333"/>
                </a:solidFill>
                <a:latin typeface="+mj-lt"/>
              </a:rPr>
              <a:t>p</a:t>
            </a:r>
            <a:r>
              <a:rPr lang="sk-SK" b="0" i="0" dirty="0" err="1">
                <a:solidFill>
                  <a:srgbClr val="333333"/>
                </a:solidFill>
                <a:effectLst/>
                <a:latin typeface="+mj-lt"/>
              </a:rPr>
              <a:t>řirozený</a:t>
            </a:r>
            <a:r>
              <a:rPr lang="sk-SK" b="0" i="0" dirty="0">
                <a:solidFill>
                  <a:srgbClr val="333333"/>
                </a:solidFill>
                <a:effectLst/>
                <a:latin typeface="+mj-lt"/>
              </a:rPr>
              <a:t> výtok podzemní vody na zemský povrch</a:t>
            </a:r>
          </a:p>
          <a:p>
            <a:r>
              <a:rPr lang="sk-SK" b="1" dirty="0" err="1">
                <a:latin typeface="+mj-lt"/>
              </a:rPr>
              <a:t>Vydatnost</a:t>
            </a:r>
            <a:r>
              <a:rPr lang="sk-SK" b="1" dirty="0">
                <a:latin typeface="+mj-lt"/>
              </a:rPr>
              <a:t> pramene</a:t>
            </a:r>
            <a:r>
              <a:rPr lang="sk-SK" dirty="0">
                <a:latin typeface="+mj-lt"/>
              </a:rPr>
              <a:t> - </a:t>
            </a:r>
            <a:r>
              <a:rPr lang="sk-SK" dirty="0" err="1">
                <a:latin typeface="+mj-lt"/>
              </a:rPr>
              <a:t>množství</a:t>
            </a:r>
            <a:r>
              <a:rPr lang="sk-SK" dirty="0">
                <a:latin typeface="+mj-lt"/>
              </a:rPr>
              <a:t> vody </a:t>
            </a:r>
            <a:r>
              <a:rPr lang="sk-SK" dirty="0" err="1">
                <a:latin typeface="+mj-lt"/>
              </a:rPr>
              <a:t>vytékající</a:t>
            </a:r>
            <a:r>
              <a:rPr lang="sk-SK" dirty="0">
                <a:latin typeface="+mj-lt"/>
              </a:rPr>
              <a:t> z pramene (L/s, m</a:t>
            </a:r>
            <a:r>
              <a:rPr lang="sk-SK" baseline="30000" dirty="0">
                <a:latin typeface="+mj-lt"/>
              </a:rPr>
              <a:t>3</a:t>
            </a:r>
            <a:r>
              <a:rPr lang="sk-SK" dirty="0">
                <a:latin typeface="+mj-lt"/>
              </a:rPr>
              <a:t>/s)</a:t>
            </a:r>
          </a:p>
          <a:p>
            <a:endParaRPr lang="sk-SK" dirty="0">
              <a:latin typeface="+mj-lt"/>
            </a:endParaRPr>
          </a:p>
          <a:p>
            <a:endParaRPr lang="sk-SK" dirty="0">
              <a:latin typeface="+mj-lt"/>
            </a:endParaRPr>
          </a:p>
          <a:p>
            <a:r>
              <a:rPr lang="sk-SK" b="1" dirty="0" err="1">
                <a:latin typeface="+mj-lt"/>
              </a:rPr>
              <a:t>Dělení</a:t>
            </a:r>
            <a:r>
              <a:rPr lang="sk-SK" b="1" dirty="0">
                <a:latin typeface="+mj-lt"/>
              </a:rPr>
              <a:t> </a:t>
            </a:r>
            <a:r>
              <a:rPr lang="sk-SK" b="1" dirty="0" err="1">
                <a:latin typeface="+mj-lt"/>
              </a:rPr>
              <a:t>pramenů</a:t>
            </a:r>
            <a:r>
              <a:rPr lang="sk-SK" b="1" dirty="0">
                <a:latin typeface="+mj-lt"/>
              </a:rPr>
              <a:t> </a:t>
            </a:r>
            <a:r>
              <a:rPr lang="sk-SK" b="1" dirty="0" err="1">
                <a:latin typeface="+mj-lt"/>
              </a:rPr>
              <a:t>dle</a:t>
            </a:r>
            <a:r>
              <a:rPr lang="sk-SK" b="1" dirty="0">
                <a:latin typeface="+mj-lt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latin typeface="+mj-lt"/>
              </a:rPr>
              <a:t>způsobu výtoku vody z podzemí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latin typeface="+mj-lt"/>
              </a:rPr>
              <a:t>vydatnosti </a:t>
            </a:r>
          </a:p>
          <a:p>
            <a:pPr marL="342900" indent="-342900">
              <a:buFont typeface="+mj-lt"/>
              <a:buAutoNum type="arabicPeriod"/>
            </a:pPr>
            <a:r>
              <a:rPr lang="sk-SK" b="0" i="0" dirty="0">
                <a:solidFill>
                  <a:srgbClr val="333333"/>
                </a:solidFill>
                <a:effectLst/>
                <a:latin typeface="+mj-lt"/>
              </a:rPr>
              <a:t>vlastností horninového </a:t>
            </a:r>
            <a:r>
              <a:rPr lang="sk-SK" b="0" i="0" dirty="0" err="1">
                <a:solidFill>
                  <a:srgbClr val="333333"/>
                </a:solidFill>
                <a:effectLst/>
                <a:latin typeface="+mj-lt"/>
              </a:rPr>
              <a:t>prostředí</a:t>
            </a:r>
            <a:endParaRPr lang="pl-PL" b="0" i="0" dirty="0">
              <a:solidFill>
                <a:srgbClr val="333333"/>
              </a:solidFill>
              <a:effectLst/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sk-SK" b="0" i="0" dirty="0">
                <a:solidFill>
                  <a:srgbClr val="333333"/>
                </a:solidFill>
                <a:effectLst/>
                <a:latin typeface="+mj-lt"/>
              </a:rPr>
              <a:t>teploty vody</a:t>
            </a:r>
            <a:endParaRPr lang="pl-PL" dirty="0">
              <a:solidFill>
                <a:srgbClr val="333333"/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sk-SK" b="0" i="0" dirty="0">
                <a:solidFill>
                  <a:srgbClr val="333333"/>
                </a:solidFill>
                <a:effectLst/>
                <a:latin typeface="+mj-lt"/>
              </a:rPr>
              <a:t>obsahu </a:t>
            </a:r>
            <a:r>
              <a:rPr lang="sk-SK" b="0" i="0" dirty="0" err="1">
                <a:solidFill>
                  <a:srgbClr val="333333"/>
                </a:solidFill>
                <a:effectLst/>
                <a:latin typeface="+mj-lt"/>
              </a:rPr>
              <a:t>minerálních</a:t>
            </a:r>
            <a:r>
              <a:rPr lang="sk-SK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sk-SK" b="0" i="0" dirty="0" err="1">
                <a:solidFill>
                  <a:srgbClr val="333333"/>
                </a:solidFill>
                <a:effectLst/>
                <a:latin typeface="+mj-lt"/>
              </a:rPr>
              <a:t>látek</a:t>
            </a:r>
            <a:endParaRPr lang="pl-PL" b="0" i="0" dirty="0">
              <a:solidFill>
                <a:srgbClr val="333333"/>
              </a:solidFill>
              <a:effectLst/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sk-SK" b="0" i="0" dirty="0" err="1">
                <a:solidFill>
                  <a:srgbClr val="333333"/>
                </a:solidFill>
                <a:effectLst/>
                <a:latin typeface="+mj-lt"/>
              </a:rPr>
              <a:t>převládajícího</a:t>
            </a:r>
            <a:r>
              <a:rPr lang="sk-SK" b="0" i="0" dirty="0">
                <a:solidFill>
                  <a:srgbClr val="333333"/>
                </a:solidFill>
                <a:effectLst/>
                <a:latin typeface="+mj-lt"/>
              </a:rPr>
              <a:t> obsahu </a:t>
            </a:r>
            <a:r>
              <a:rPr lang="sk-SK" b="0" i="0" dirty="0" err="1">
                <a:solidFill>
                  <a:srgbClr val="333333"/>
                </a:solidFill>
                <a:effectLst/>
                <a:latin typeface="+mj-lt"/>
              </a:rPr>
              <a:t>minerálních</a:t>
            </a:r>
            <a:endParaRPr lang="sk-SK" dirty="0">
              <a:latin typeface="+mj-lt"/>
            </a:endParaRP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4E6E2E81-CCA3-B7DD-E8E9-701D9DCFC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793" y="3025314"/>
            <a:ext cx="3444807" cy="2583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5232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F2DBB-1F05-4EA2-9369-6282264A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7"/>
            <a:ext cx="7600950" cy="838522"/>
          </a:xfrm>
        </p:spPr>
        <p:txBody>
          <a:bodyPr>
            <a:normAutofit/>
          </a:bodyPr>
          <a:lstStyle/>
          <a:p>
            <a:r>
              <a:rPr lang="sk-SK" sz="3600" cap="small" dirty="0" err="1">
                <a:latin typeface="Gill Sans MT" panose="020B0502020104020203" pitchFamily="34" charset="-18"/>
              </a:rPr>
              <a:t>Metody</a:t>
            </a:r>
            <a:r>
              <a:rPr lang="sk-SK" sz="3600" cap="small" dirty="0">
                <a:latin typeface="Gill Sans MT" panose="020B0502020104020203" pitchFamily="34" charset="-18"/>
              </a:rPr>
              <a:t> </a:t>
            </a:r>
            <a:r>
              <a:rPr lang="sk-SK" sz="3600" cap="small" dirty="0" err="1">
                <a:latin typeface="Gill Sans MT" panose="020B0502020104020203" pitchFamily="34" charset="-18"/>
              </a:rPr>
              <a:t>hodnocení</a:t>
            </a:r>
            <a:r>
              <a:rPr lang="sk-SK" sz="3600" cap="small" dirty="0">
                <a:latin typeface="Gill Sans MT" panose="020B0502020104020203" pitchFamily="34" charset="-18"/>
              </a:rPr>
              <a:t> </a:t>
            </a:r>
            <a:r>
              <a:rPr lang="sk-SK" sz="3600" cap="small" dirty="0" err="1">
                <a:latin typeface="Gill Sans MT" panose="020B0502020104020203" pitchFamily="34" charset="-18"/>
              </a:rPr>
              <a:t>pramenů</a:t>
            </a:r>
            <a:endParaRPr lang="sk-SK" sz="3600" dirty="0">
              <a:latin typeface="Gill Sans MT" panose="020B0502020104020203" pitchFamily="34" charset="-18"/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909190E2-49E9-4672-85D5-ACEB7457D434}"/>
              </a:ext>
            </a:extLst>
          </p:cNvPr>
          <p:cNvSpPr txBox="1">
            <a:spLocks/>
          </p:cNvSpPr>
          <p:nvPr/>
        </p:nvSpPr>
        <p:spPr>
          <a:xfrm>
            <a:off x="914400" y="1957540"/>
            <a:ext cx="7600951" cy="416115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sk-SK" sz="1800" b="1" dirty="0">
              <a:latin typeface="CIDFont+F5"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4D4CC174-8F18-08DA-E58C-1295EB650F84}"/>
              </a:ext>
            </a:extLst>
          </p:cNvPr>
          <p:cNvSpPr txBox="1"/>
          <p:nvPr/>
        </p:nvSpPr>
        <p:spPr>
          <a:xfrm>
            <a:off x="345331" y="1959820"/>
            <a:ext cx="845333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+mj-lt"/>
              <a:buAutoNum type="arabicParenR"/>
            </a:pPr>
            <a:r>
              <a:rPr lang="sk-SK" dirty="0" err="1">
                <a:latin typeface="+mj-lt"/>
              </a:rPr>
              <a:t>P</a:t>
            </a:r>
            <a:r>
              <a:rPr lang="sk-SK" sz="1800" b="0" i="0" u="none" strike="noStrike" baseline="0" dirty="0" err="1">
                <a:latin typeface="+mj-lt"/>
              </a:rPr>
              <a:t>ramen</a:t>
            </a:r>
            <a:r>
              <a:rPr lang="sk-SK" sz="1800" b="0" i="0" u="none" strike="noStrike" baseline="0" dirty="0">
                <a:latin typeface="+mj-lt"/>
              </a:rPr>
              <a:t>                      povrchový vodný útvar                                              </a:t>
            </a:r>
            <a:r>
              <a:rPr lang="sk-SK" sz="1800" b="0" i="0" u="none" strike="noStrike" baseline="0" dirty="0" err="1">
                <a:latin typeface="+mj-lt"/>
              </a:rPr>
              <a:t>těžce</a:t>
            </a:r>
            <a:r>
              <a:rPr lang="sk-SK" sz="1800" b="0" i="0" u="none" strike="noStrike" baseline="0" dirty="0">
                <a:latin typeface="+mj-lt"/>
              </a:rPr>
              <a:t> </a:t>
            </a:r>
            <a:r>
              <a:rPr lang="sk-SK" sz="1800" b="0" i="0" u="none" strike="noStrike" baseline="0" dirty="0" err="1">
                <a:latin typeface="+mj-lt"/>
              </a:rPr>
              <a:t>měřitelný</a:t>
            </a:r>
            <a:endParaRPr lang="sk-SK" sz="1800" b="0" i="0" u="none" strike="noStrike" baseline="0" dirty="0">
              <a:latin typeface="+mj-lt"/>
            </a:endParaRPr>
          </a:p>
          <a:p>
            <a:pPr marL="342900" indent="-342900" algn="l">
              <a:buFont typeface="+mj-lt"/>
              <a:buAutoNum type="arabicParenR"/>
            </a:pPr>
            <a:r>
              <a:rPr lang="sk-SK" dirty="0" err="1">
                <a:latin typeface="+mj-lt"/>
              </a:rPr>
              <a:t>Pramen</a:t>
            </a:r>
            <a:r>
              <a:rPr lang="sk-SK" dirty="0">
                <a:latin typeface="+mj-lt"/>
              </a:rPr>
              <a:t>                      zemský povrch        </a:t>
            </a:r>
            <a:r>
              <a:rPr lang="sk-SK" b="1" dirty="0">
                <a:latin typeface="+mj-lt"/>
              </a:rPr>
              <a:t>+</a:t>
            </a:r>
            <a:r>
              <a:rPr lang="sk-SK" dirty="0">
                <a:latin typeface="+mj-lt"/>
              </a:rPr>
              <a:t>       technické úpravy              </a:t>
            </a:r>
            <a:r>
              <a:rPr lang="sk-SK" dirty="0" err="1">
                <a:latin typeface="+mj-lt"/>
              </a:rPr>
              <a:t>měření</a:t>
            </a:r>
            <a:endParaRPr lang="sk-SK" sz="1800" b="0" i="0" u="none" strike="noStrike" baseline="0" dirty="0">
              <a:latin typeface="+mj-lt"/>
            </a:endParaRPr>
          </a:p>
          <a:p>
            <a:endParaRPr lang="sk-SK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sk-SK" b="1" dirty="0" err="1">
                <a:latin typeface="+mj-lt"/>
              </a:rPr>
              <a:t>Vydatnost</a:t>
            </a:r>
            <a:r>
              <a:rPr lang="sk-SK" dirty="0">
                <a:latin typeface="+mj-lt"/>
              </a:rPr>
              <a:t> - </a:t>
            </a:r>
            <a:r>
              <a:rPr lang="sk-SK" dirty="0" err="1">
                <a:latin typeface="+mj-lt"/>
              </a:rPr>
              <a:t>Stejné</a:t>
            </a:r>
            <a:r>
              <a:rPr lang="sk-SK" dirty="0">
                <a:latin typeface="+mj-lt"/>
              </a:rPr>
              <a:t> </a:t>
            </a:r>
            <a:r>
              <a:rPr lang="sk-SK" dirty="0" err="1">
                <a:latin typeface="+mj-lt"/>
              </a:rPr>
              <a:t>metody</a:t>
            </a:r>
            <a:r>
              <a:rPr lang="sk-SK" dirty="0">
                <a:latin typeface="+mj-lt"/>
              </a:rPr>
              <a:t> </a:t>
            </a:r>
            <a:r>
              <a:rPr lang="sk-SK" dirty="0" err="1">
                <a:latin typeface="+mj-lt"/>
              </a:rPr>
              <a:t>spracování</a:t>
            </a:r>
            <a:r>
              <a:rPr lang="sk-SK" dirty="0">
                <a:latin typeface="+mj-lt"/>
              </a:rPr>
              <a:t> </a:t>
            </a:r>
            <a:r>
              <a:rPr lang="sk-SK" dirty="0" err="1">
                <a:latin typeface="+mj-lt"/>
              </a:rPr>
              <a:t>dat</a:t>
            </a:r>
            <a:r>
              <a:rPr lang="sk-SK" dirty="0">
                <a:latin typeface="+mj-lt"/>
              </a:rPr>
              <a:t> </a:t>
            </a:r>
            <a:r>
              <a:rPr lang="sk-SK" dirty="0" err="1">
                <a:latin typeface="+mj-lt"/>
              </a:rPr>
              <a:t>jako</a:t>
            </a:r>
            <a:r>
              <a:rPr lang="sk-SK" dirty="0">
                <a:latin typeface="+mj-lt"/>
              </a:rPr>
              <a:t> </a:t>
            </a:r>
            <a:r>
              <a:rPr lang="sk-SK" dirty="0" err="1">
                <a:latin typeface="+mj-lt"/>
              </a:rPr>
              <a:t>při</a:t>
            </a:r>
            <a:r>
              <a:rPr lang="sk-SK" dirty="0">
                <a:latin typeface="+mj-lt"/>
              </a:rPr>
              <a:t> </a:t>
            </a:r>
            <a:r>
              <a:rPr lang="sk-SK" dirty="0" err="1">
                <a:latin typeface="+mj-lt"/>
              </a:rPr>
              <a:t>hodnocení</a:t>
            </a:r>
            <a:r>
              <a:rPr lang="sk-SK" dirty="0">
                <a:latin typeface="+mj-lt"/>
              </a:rPr>
              <a:t> povrchových </a:t>
            </a:r>
            <a:r>
              <a:rPr lang="sk-SK" dirty="0" err="1">
                <a:latin typeface="+mj-lt"/>
              </a:rPr>
              <a:t>vod</a:t>
            </a:r>
            <a:endParaRPr lang="sk-SK" dirty="0">
              <a:latin typeface="+mj-lt"/>
            </a:endParaRPr>
          </a:p>
          <a:p>
            <a:pPr marL="285750" indent="-285750">
              <a:buFontTx/>
              <a:buChar char="-"/>
            </a:pPr>
            <a:endParaRPr lang="sk-SK" b="1" dirty="0">
              <a:latin typeface="+mj-lt"/>
            </a:endParaRPr>
          </a:p>
          <a:p>
            <a:r>
              <a:rPr lang="sk-SK" b="1" dirty="0" err="1">
                <a:latin typeface="+mj-lt"/>
              </a:rPr>
              <a:t>Měření</a:t>
            </a:r>
            <a:r>
              <a:rPr lang="sk-SK" b="1" dirty="0">
                <a:latin typeface="+mj-lt"/>
              </a:rPr>
              <a:t> </a:t>
            </a:r>
            <a:r>
              <a:rPr lang="sk-SK" b="1" dirty="0" err="1">
                <a:latin typeface="+mj-lt"/>
              </a:rPr>
              <a:t>vydatnosti</a:t>
            </a:r>
            <a:r>
              <a:rPr lang="sk-SK" b="1" dirty="0">
                <a:latin typeface="+mj-lt"/>
              </a:rPr>
              <a:t> </a:t>
            </a:r>
            <a:r>
              <a:rPr lang="sk-SK" b="1" dirty="0" err="1">
                <a:latin typeface="+mj-lt"/>
              </a:rPr>
              <a:t>pramenů</a:t>
            </a:r>
            <a:r>
              <a:rPr lang="sk-SK" b="1" dirty="0">
                <a:latin typeface="+mj-lt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latin typeface="+mj-lt"/>
              </a:rPr>
              <a:t>Automatizované stanice (ČHMÚ)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>
                <a:latin typeface="+mj-lt"/>
              </a:rPr>
              <a:t>Dobrovolníci</a:t>
            </a:r>
            <a:r>
              <a:rPr lang="sk-SK" dirty="0">
                <a:latin typeface="+mj-lt"/>
              </a:rPr>
              <a:t> – </a:t>
            </a:r>
            <a:r>
              <a:rPr lang="sk-SK" dirty="0" err="1">
                <a:latin typeface="+mj-lt"/>
              </a:rPr>
              <a:t>pozorovatelé</a:t>
            </a:r>
            <a:endParaRPr lang="sk-SK" dirty="0">
              <a:latin typeface="+mj-lt"/>
            </a:endParaRPr>
          </a:p>
          <a:p>
            <a:r>
              <a:rPr lang="sk-SK" dirty="0">
                <a:latin typeface="+mj-lt"/>
              </a:rPr>
              <a:t>(1x za </a:t>
            </a:r>
            <a:r>
              <a:rPr lang="sk-SK" dirty="0" err="1">
                <a:latin typeface="+mj-lt"/>
              </a:rPr>
              <a:t>týden</a:t>
            </a:r>
            <a:r>
              <a:rPr lang="sk-SK" dirty="0">
                <a:latin typeface="+mj-lt"/>
              </a:rPr>
              <a:t> – </a:t>
            </a:r>
            <a:r>
              <a:rPr lang="sk-SK" dirty="0" err="1">
                <a:latin typeface="+mj-lt"/>
              </a:rPr>
              <a:t>teploměr</a:t>
            </a:r>
            <a:r>
              <a:rPr lang="sk-SK" dirty="0">
                <a:latin typeface="+mj-lt"/>
              </a:rPr>
              <a:t>, stopky, plechová vanička)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>
              <a:latin typeface="+mj-lt"/>
            </a:endParaRPr>
          </a:p>
          <a:p>
            <a:pPr marL="285750" indent="-285750">
              <a:buFontTx/>
              <a:buChar char="-"/>
            </a:pPr>
            <a:endParaRPr lang="sk-SK" dirty="0">
              <a:latin typeface="+mj-lt"/>
            </a:endParaRPr>
          </a:p>
        </p:txBody>
      </p:sp>
      <p:cxnSp>
        <p:nvCxnSpPr>
          <p:cNvPr id="6" name="Rovná spojovacia šípka 5">
            <a:extLst>
              <a:ext uri="{FF2B5EF4-FFF2-40B4-BE49-F238E27FC236}">
                <a16:creationId xmlns:a16="http://schemas.microsoft.com/office/drawing/2014/main" id="{858EE664-CC6A-0820-1350-AB073320377C}"/>
              </a:ext>
            </a:extLst>
          </p:cNvPr>
          <p:cNvCxnSpPr>
            <a:cxnSpLocks/>
          </p:cNvCxnSpPr>
          <p:nvPr/>
        </p:nvCxnSpPr>
        <p:spPr>
          <a:xfrm>
            <a:off x="1614792" y="2441642"/>
            <a:ext cx="97276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CE84AE8A-BF13-2E82-C3B7-4CD3209C1280}"/>
              </a:ext>
            </a:extLst>
          </p:cNvPr>
          <p:cNvCxnSpPr>
            <a:cxnSpLocks/>
          </p:cNvCxnSpPr>
          <p:nvPr/>
        </p:nvCxnSpPr>
        <p:spPr>
          <a:xfrm>
            <a:off x="1614792" y="2185480"/>
            <a:ext cx="97276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>
            <a:extLst>
              <a:ext uri="{FF2B5EF4-FFF2-40B4-BE49-F238E27FC236}">
                <a16:creationId xmlns:a16="http://schemas.microsoft.com/office/drawing/2014/main" id="{7EFA407F-6A96-1AA8-120F-4817202E998D}"/>
              </a:ext>
            </a:extLst>
          </p:cNvPr>
          <p:cNvCxnSpPr>
            <a:cxnSpLocks/>
          </p:cNvCxnSpPr>
          <p:nvPr/>
        </p:nvCxnSpPr>
        <p:spPr>
          <a:xfrm>
            <a:off x="4792494" y="2172509"/>
            <a:ext cx="2286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2">
            <a:extLst>
              <a:ext uri="{FF2B5EF4-FFF2-40B4-BE49-F238E27FC236}">
                <a16:creationId xmlns:a16="http://schemas.microsoft.com/office/drawing/2014/main" id="{CACD82C6-9ED3-1A1A-674B-8820C866DAA1}"/>
              </a:ext>
            </a:extLst>
          </p:cNvPr>
          <p:cNvCxnSpPr>
            <a:cxnSpLocks/>
          </p:cNvCxnSpPr>
          <p:nvPr/>
        </p:nvCxnSpPr>
        <p:spPr>
          <a:xfrm>
            <a:off x="6472138" y="2441642"/>
            <a:ext cx="606356" cy="0"/>
          </a:xfrm>
          <a:prstGeom prst="straightConnector1">
            <a:avLst/>
          </a:prstGeom>
          <a:ln w="57150">
            <a:solidFill>
              <a:srgbClr val="00F00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ok 17">
            <a:extLst>
              <a:ext uri="{FF2B5EF4-FFF2-40B4-BE49-F238E27FC236}">
                <a16:creationId xmlns:a16="http://schemas.microsoft.com/office/drawing/2014/main" id="{5E89BF63-17A3-4446-39DE-7EB46A994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114" y="3229128"/>
            <a:ext cx="3852760" cy="2889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7314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F2DBB-1F05-4EA2-9369-6282264A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30497"/>
            <a:ext cx="7600950" cy="838522"/>
          </a:xfrm>
        </p:spPr>
        <p:txBody>
          <a:bodyPr>
            <a:normAutofit fontScale="90000"/>
          </a:bodyPr>
          <a:lstStyle/>
          <a:p>
            <a:r>
              <a:rPr lang="sk-SK" sz="4000" b="1" cap="small" dirty="0" err="1">
                <a:latin typeface="Gill Sans MT" panose="020B0502020104020203" pitchFamily="34" charset="-18"/>
              </a:rPr>
              <a:t>Hodnocení</a:t>
            </a:r>
            <a:r>
              <a:rPr lang="sk-SK" sz="4000" b="1" cap="small" dirty="0">
                <a:latin typeface="Gill Sans MT" panose="020B0502020104020203" pitchFamily="34" charset="-18"/>
              </a:rPr>
              <a:t> </a:t>
            </a:r>
            <a:r>
              <a:rPr lang="sk-SK" sz="4000" b="1" cap="small" dirty="0" err="1">
                <a:latin typeface="Gill Sans MT" panose="020B0502020104020203" pitchFamily="34" charset="-18"/>
              </a:rPr>
              <a:t>vydatnosti</a:t>
            </a:r>
            <a:r>
              <a:rPr lang="sk-SK" sz="4000" b="1" cap="small" dirty="0">
                <a:latin typeface="Gill Sans MT" panose="020B0502020104020203" pitchFamily="34" charset="-18"/>
              </a:rPr>
              <a:t> </a:t>
            </a:r>
            <a:r>
              <a:rPr lang="sk-SK" sz="4000" b="1" cap="small" dirty="0" err="1">
                <a:latin typeface="Gill Sans MT" panose="020B0502020104020203" pitchFamily="34" charset="-18"/>
              </a:rPr>
              <a:t>pramenů</a:t>
            </a:r>
            <a:br>
              <a:rPr lang="sk-SK" sz="3200" b="1" cap="small" dirty="0">
                <a:latin typeface="Gill Sans MT" panose="020B0502020104020203" pitchFamily="34" charset="-18"/>
              </a:rPr>
            </a:br>
            <a:r>
              <a:rPr lang="sk-SK" sz="2000" cap="small" dirty="0" err="1">
                <a:latin typeface="Gill Sans MT" panose="020B0502020104020203" pitchFamily="34" charset="-18"/>
              </a:rPr>
              <a:t>Zadání</a:t>
            </a:r>
            <a:r>
              <a:rPr lang="sk-SK" sz="2000" cap="small" dirty="0">
                <a:latin typeface="Gill Sans MT" panose="020B0502020104020203" pitchFamily="34" charset="-18"/>
              </a:rPr>
              <a:t> cvičení č. 9</a:t>
            </a:r>
            <a:endParaRPr lang="sk-SK" sz="1600" b="1" dirty="0">
              <a:latin typeface="Gill Sans MT" panose="020B0502020104020203" pitchFamily="34" charset="-18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BBE7D215-44B2-4C0C-A5BB-6AC6E068E6E2}"/>
              </a:ext>
            </a:extLst>
          </p:cNvPr>
          <p:cNvSpPr txBox="1">
            <a:spLocks/>
          </p:cNvSpPr>
          <p:nvPr/>
        </p:nvSpPr>
        <p:spPr>
          <a:xfrm>
            <a:off x="895377" y="1809345"/>
            <a:ext cx="7461115" cy="40743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cs-CZ" sz="1600" b="1" dirty="0">
                <a:latin typeface="Garamond" panose="02020404030301010803" pitchFamily="18" charset="0"/>
              </a:rPr>
              <a:t>ZADÁNÍ: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400" b="1" dirty="0">
              <a:latin typeface="Garamond" panose="020204040303010108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600" dirty="0">
                <a:latin typeface="Garamond" panose="02020404030301010803" pitchFamily="18" charset="0"/>
              </a:rPr>
              <a:t>Vyhodnoťte vydatnost Pohádkového pramene na základě naměřených denních hodnot pro rok 2020-2021 (min, max, průměr). Sestrojte kombinovaný graf chronologické čáry vydatnosti a srážkových úhrnů pro období listopad 2020 až říjen 2021. Dále vytvořte grafy vydatnosti pramene pro jednotlivé sezony roku (jar, léto, podzim, zima). Určete charakter pramene dle stupně rozkolísanosti a také určete stupeň spolehlivosti pramene a typ pramene dle míry proměnlivosti vydatnosti pramene.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Garamond" panose="020204040303010108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600" b="1" dirty="0">
                <a:latin typeface="Garamond" panose="02020404030301010803" pitchFamily="18" charset="0"/>
              </a:rPr>
              <a:t>ZDROJE: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Garamond" panose="02020404030301010803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700" dirty="0">
                <a:latin typeface="Garamond" panose="02020404030301010803" pitchFamily="18" charset="0"/>
              </a:rPr>
              <a:t>Studijní materiály IS MUNI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600" b="1" dirty="0">
              <a:latin typeface="Garamond" panose="02020404030301010803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cs-CZ" sz="1600" b="1" dirty="0">
                <a:latin typeface="Garamond" panose="02020404030301010803" pitchFamily="18" charset="0"/>
              </a:rPr>
              <a:t>VÝSTUPY: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cs-CZ" sz="1600" b="1" dirty="0">
              <a:latin typeface="Garamond" panose="02020404030301010803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700" dirty="0">
                <a:latin typeface="Garamond" panose="02020404030301010803" pitchFamily="18" charset="0"/>
              </a:rPr>
              <a:t>tabulka nebo slovní popis základních statistik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700" dirty="0">
                <a:latin typeface="Garamond" panose="02020404030301010803" pitchFamily="18" charset="0"/>
              </a:rPr>
              <a:t>kombinovaný graf chronologické čáry vydatnosti Pohádkového pramene a srážkových úhrnů na stanici Čertova skála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700" dirty="0">
                <a:latin typeface="Garamond" panose="02020404030301010803" pitchFamily="18" charset="0"/>
              </a:rPr>
              <a:t>grafy s vydatností pramene pro jednotlivé sezony roku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700" dirty="0">
                <a:latin typeface="Garamond" panose="02020404030301010803" pitchFamily="18" charset="0"/>
              </a:rPr>
              <a:t>tabulka shrnující informace o charakteru pramene dle stupně rozkolísanosti, stupeň spolehlivosti a míru proměnlivosti vydatnosti pramen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600" dirty="0">
              <a:latin typeface="Garamond" panose="020204040303010108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600" b="1" dirty="0">
                <a:latin typeface="Garamond" panose="02020404030301010803" pitchFamily="18" charset="0"/>
              </a:rPr>
              <a:t>ZÁVĚR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Garamond" panose="02020404030301010803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600" dirty="0">
              <a:latin typeface="Garamond" panose="02020404030301010803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A8A5BDA-74B8-40A1-AB21-659964B00887}"/>
              </a:ext>
            </a:extLst>
          </p:cNvPr>
          <p:cNvSpPr txBox="1"/>
          <p:nvPr/>
        </p:nvSpPr>
        <p:spPr>
          <a:xfrm>
            <a:off x="1265461" y="5883647"/>
            <a:ext cx="6720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Garamond" panose="02020404030301010803" pitchFamily="18" charset="0"/>
              </a:rPr>
              <a:t>Cvičení 9 </a:t>
            </a:r>
            <a:r>
              <a:rPr lang="cs-CZ" dirty="0">
                <a:latin typeface="Garamond" panose="02020404030301010803" pitchFamily="18" charset="0"/>
              </a:rPr>
              <a:t>odevzdat do příslušné </a:t>
            </a:r>
            <a:r>
              <a:rPr lang="sk-SK" dirty="0" err="1">
                <a:latin typeface="Garamond" panose="02020404030301010803" pitchFamily="18" charset="0"/>
              </a:rPr>
              <a:t>odevzdávárny</a:t>
            </a:r>
            <a:r>
              <a:rPr lang="sk-SK" dirty="0">
                <a:latin typeface="Garamond" panose="02020404030301010803" pitchFamily="18" charset="0"/>
              </a:rPr>
              <a:t> </a:t>
            </a:r>
            <a:r>
              <a:rPr lang="sk-SK" b="1" dirty="0">
                <a:latin typeface="Garamond" panose="02020404030301010803" pitchFamily="18" charset="0"/>
              </a:rPr>
              <a:t>do 10:00 7.12.2022</a:t>
            </a:r>
            <a:endParaRPr lang="sk-SK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18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43983490-4027-9A96-5B7E-DE147FB3066B}"/>
              </a:ext>
            </a:extLst>
          </p:cNvPr>
          <p:cNvSpPr txBox="1">
            <a:spLocks/>
          </p:cNvSpPr>
          <p:nvPr/>
        </p:nvSpPr>
        <p:spPr>
          <a:xfrm>
            <a:off x="914400" y="569645"/>
            <a:ext cx="7600950" cy="8385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000" b="1" cap="small" dirty="0" err="1">
                <a:latin typeface="Gill Sans MT" panose="020B0502020104020203" pitchFamily="34" charset="-18"/>
              </a:rPr>
              <a:t>Hodnocení</a:t>
            </a:r>
            <a:r>
              <a:rPr lang="sk-SK" sz="4000" b="1" cap="small" dirty="0">
                <a:latin typeface="Gill Sans MT" panose="020B0502020104020203" pitchFamily="34" charset="-18"/>
              </a:rPr>
              <a:t> </a:t>
            </a:r>
            <a:r>
              <a:rPr lang="sk-SK" sz="4000" b="1" cap="small" dirty="0" err="1">
                <a:latin typeface="Gill Sans MT" panose="020B0502020104020203" pitchFamily="34" charset="-18"/>
              </a:rPr>
              <a:t>vydatnosti</a:t>
            </a:r>
            <a:r>
              <a:rPr lang="sk-SK" sz="4000" b="1" cap="small" dirty="0">
                <a:latin typeface="Gill Sans MT" panose="020B0502020104020203" pitchFamily="34" charset="-18"/>
              </a:rPr>
              <a:t> </a:t>
            </a:r>
            <a:r>
              <a:rPr lang="sk-SK" sz="4000" b="1" cap="small" dirty="0" err="1">
                <a:latin typeface="Gill Sans MT" panose="020B0502020104020203" pitchFamily="34" charset="-18"/>
              </a:rPr>
              <a:t>pramenů</a:t>
            </a:r>
            <a:br>
              <a:rPr lang="sk-SK" sz="3200" b="1" cap="small" dirty="0">
                <a:latin typeface="Gill Sans MT" panose="020B0502020104020203" pitchFamily="34" charset="-18"/>
              </a:rPr>
            </a:br>
            <a:r>
              <a:rPr lang="sk-SK" sz="2000" cap="small" dirty="0">
                <a:latin typeface="Gill Sans MT" panose="020B0502020104020203" pitchFamily="34" charset="-18"/>
              </a:rPr>
              <a:t>Postup cvičení č. 9</a:t>
            </a:r>
            <a:endParaRPr lang="sk-SK" sz="1600" b="1" dirty="0">
              <a:latin typeface="Gill Sans MT" panose="020B0502020104020203" pitchFamily="34" charset="-18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670E3D23-0B37-1726-CE94-55969785D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292" y="3842392"/>
            <a:ext cx="5807415" cy="1883241"/>
          </a:xfrm>
          <a:prstGeom prst="rect">
            <a:avLst/>
          </a:prstGeom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id="{59FD3407-1346-EA5E-C954-90FD57191A1A}"/>
              </a:ext>
            </a:extLst>
          </p:cNvPr>
          <p:cNvSpPr txBox="1"/>
          <p:nvPr/>
        </p:nvSpPr>
        <p:spPr>
          <a:xfrm>
            <a:off x="914400" y="2190509"/>
            <a:ext cx="50808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/>
              <a:t>STUPEŇ ROZKOLÍSANOSTI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08809849-EAF7-0230-C354-B2C8FF2B12DA}"/>
              </a:ext>
            </a:extLst>
          </p:cNvPr>
          <p:cNvSpPr txBox="1"/>
          <p:nvPr/>
        </p:nvSpPr>
        <p:spPr>
          <a:xfrm>
            <a:off x="4767874" y="2209476"/>
            <a:ext cx="2114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dirty="0" err="1">
                <a:latin typeface="+mj-lt"/>
              </a:rPr>
              <a:t>Q</a:t>
            </a:r>
            <a:r>
              <a:rPr lang="sk-SK" sz="3600" baseline="-25000" dirty="0" err="1">
                <a:latin typeface="+mj-lt"/>
              </a:rPr>
              <a:t>max</a:t>
            </a:r>
            <a:r>
              <a:rPr lang="sk-SK" sz="3600" dirty="0">
                <a:latin typeface="+mj-lt"/>
              </a:rPr>
              <a:t> : </a:t>
            </a:r>
            <a:r>
              <a:rPr lang="sk-SK" sz="3600" dirty="0" err="1">
                <a:latin typeface="+mj-lt"/>
              </a:rPr>
              <a:t>Q</a:t>
            </a:r>
            <a:r>
              <a:rPr lang="sk-SK" sz="3600" baseline="-25000" dirty="0" err="1">
                <a:latin typeface="+mj-lt"/>
              </a:rPr>
              <a:t>min</a:t>
            </a:r>
            <a:endParaRPr lang="sk-SK" sz="3600" baseline="-25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5316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43983490-4027-9A96-5B7E-DE147FB3066B}"/>
              </a:ext>
            </a:extLst>
          </p:cNvPr>
          <p:cNvSpPr txBox="1">
            <a:spLocks/>
          </p:cNvSpPr>
          <p:nvPr/>
        </p:nvSpPr>
        <p:spPr>
          <a:xfrm>
            <a:off x="914400" y="569645"/>
            <a:ext cx="7600950" cy="8385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000" b="1" cap="small" dirty="0" err="1">
                <a:latin typeface="Gill Sans MT" panose="020B0502020104020203" pitchFamily="34" charset="-18"/>
              </a:rPr>
              <a:t>Hodnocení</a:t>
            </a:r>
            <a:r>
              <a:rPr lang="sk-SK" sz="4000" b="1" cap="small" dirty="0">
                <a:latin typeface="Gill Sans MT" panose="020B0502020104020203" pitchFamily="34" charset="-18"/>
              </a:rPr>
              <a:t> </a:t>
            </a:r>
            <a:r>
              <a:rPr lang="sk-SK" sz="4000" b="1" cap="small" dirty="0" err="1">
                <a:latin typeface="Gill Sans MT" panose="020B0502020104020203" pitchFamily="34" charset="-18"/>
              </a:rPr>
              <a:t>vydatnosti</a:t>
            </a:r>
            <a:r>
              <a:rPr lang="sk-SK" sz="4000" b="1" cap="small" dirty="0">
                <a:latin typeface="Gill Sans MT" panose="020B0502020104020203" pitchFamily="34" charset="-18"/>
              </a:rPr>
              <a:t> </a:t>
            </a:r>
            <a:r>
              <a:rPr lang="sk-SK" sz="4000" b="1" cap="small" dirty="0" err="1">
                <a:latin typeface="Gill Sans MT" panose="020B0502020104020203" pitchFamily="34" charset="-18"/>
              </a:rPr>
              <a:t>pramenů</a:t>
            </a:r>
            <a:br>
              <a:rPr lang="sk-SK" sz="3200" b="1" cap="small" dirty="0">
                <a:latin typeface="Gill Sans MT" panose="020B0502020104020203" pitchFamily="34" charset="-18"/>
              </a:rPr>
            </a:br>
            <a:r>
              <a:rPr lang="sk-SK" sz="2000" cap="small" dirty="0">
                <a:latin typeface="Gill Sans MT" panose="020B0502020104020203" pitchFamily="34" charset="-18"/>
              </a:rPr>
              <a:t>Postup cvičení č. 9</a:t>
            </a:r>
            <a:endParaRPr lang="sk-SK" sz="1600" b="1" dirty="0">
              <a:latin typeface="Gill Sans MT" panose="020B0502020104020203" pitchFamily="34" charset="-18"/>
            </a:endParaRP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34D3A52D-B161-2067-2E95-321039E0F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723" y="3704345"/>
            <a:ext cx="4533310" cy="2404625"/>
          </a:xfrm>
          <a:prstGeom prst="rect">
            <a:avLst/>
          </a:prstGeom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F408D1A6-39D7-72E7-5315-7B3A602E9CE3}"/>
              </a:ext>
            </a:extLst>
          </p:cNvPr>
          <p:cNvSpPr txBox="1"/>
          <p:nvPr/>
        </p:nvSpPr>
        <p:spPr>
          <a:xfrm>
            <a:off x="914400" y="2186924"/>
            <a:ext cx="50808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/>
              <a:t>STUPEŇ SPOLEHLIVOSTI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88916B72-9433-CA7A-A0F3-304D0470B7ED}"/>
              </a:ext>
            </a:extLst>
          </p:cNvPr>
          <p:cNvSpPr txBox="1"/>
          <p:nvPr/>
        </p:nvSpPr>
        <p:spPr>
          <a:xfrm>
            <a:off x="4767874" y="2209476"/>
            <a:ext cx="2124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dirty="0" err="1">
                <a:latin typeface="+mj-lt"/>
              </a:rPr>
              <a:t>Q</a:t>
            </a:r>
            <a:r>
              <a:rPr lang="sk-SK" sz="3600" baseline="-25000" dirty="0" err="1">
                <a:latin typeface="+mj-lt"/>
              </a:rPr>
              <a:t>min</a:t>
            </a:r>
            <a:r>
              <a:rPr lang="sk-SK" sz="3600" baseline="-25000" dirty="0">
                <a:latin typeface="+mj-lt"/>
              </a:rPr>
              <a:t> </a:t>
            </a:r>
            <a:r>
              <a:rPr lang="sk-SK" sz="3600" dirty="0">
                <a:latin typeface="+mj-lt"/>
              </a:rPr>
              <a:t>/ </a:t>
            </a:r>
            <a:r>
              <a:rPr lang="sk-SK" sz="3600" dirty="0" err="1">
                <a:latin typeface="+mj-lt"/>
              </a:rPr>
              <a:t>Q</a:t>
            </a:r>
            <a:r>
              <a:rPr lang="sk-SK" sz="3600" baseline="-25000" dirty="0" err="1">
                <a:latin typeface="+mj-lt"/>
              </a:rPr>
              <a:t>max</a:t>
            </a:r>
            <a:endParaRPr lang="sk-SK" sz="3600" baseline="-25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8551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43983490-4027-9A96-5B7E-DE147FB3066B}"/>
              </a:ext>
            </a:extLst>
          </p:cNvPr>
          <p:cNvSpPr txBox="1">
            <a:spLocks/>
          </p:cNvSpPr>
          <p:nvPr/>
        </p:nvSpPr>
        <p:spPr>
          <a:xfrm>
            <a:off x="914400" y="569645"/>
            <a:ext cx="7600950" cy="8385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000" b="1" cap="small" dirty="0" err="1">
                <a:latin typeface="Gill Sans MT" panose="020B0502020104020203" pitchFamily="34" charset="-18"/>
              </a:rPr>
              <a:t>Hodnocení</a:t>
            </a:r>
            <a:r>
              <a:rPr lang="sk-SK" sz="4000" b="1" cap="small" dirty="0">
                <a:latin typeface="Gill Sans MT" panose="020B0502020104020203" pitchFamily="34" charset="-18"/>
              </a:rPr>
              <a:t> </a:t>
            </a:r>
            <a:r>
              <a:rPr lang="sk-SK" sz="4000" b="1" cap="small" dirty="0" err="1">
                <a:latin typeface="Gill Sans MT" panose="020B0502020104020203" pitchFamily="34" charset="-18"/>
              </a:rPr>
              <a:t>vydatnosti</a:t>
            </a:r>
            <a:r>
              <a:rPr lang="sk-SK" sz="4000" b="1" cap="small" dirty="0">
                <a:latin typeface="Gill Sans MT" panose="020B0502020104020203" pitchFamily="34" charset="-18"/>
              </a:rPr>
              <a:t> </a:t>
            </a:r>
            <a:r>
              <a:rPr lang="sk-SK" sz="4000" b="1" cap="small" dirty="0" err="1">
                <a:latin typeface="Gill Sans MT" panose="020B0502020104020203" pitchFamily="34" charset="-18"/>
              </a:rPr>
              <a:t>pramenů</a:t>
            </a:r>
            <a:br>
              <a:rPr lang="sk-SK" sz="3200" b="1" cap="small" dirty="0">
                <a:latin typeface="Gill Sans MT" panose="020B0502020104020203" pitchFamily="34" charset="-18"/>
              </a:rPr>
            </a:br>
            <a:r>
              <a:rPr lang="sk-SK" sz="2000" cap="small" dirty="0">
                <a:latin typeface="Gill Sans MT" panose="020B0502020104020203" pitchFamily="34" charset="-18"/>
              </a:rPr>
              <a:t>Postup cvičení č. 9</a:t>
            </a:r>
            <a:endParaRPr lang="sk-SK" sz="1600" b="1" dirty="0">
              <a:latin typeface="Gill Sans MT" panose="020B0502020104020203" pitchFamily="34" charset="-18"/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20FA2F41-4ECB-407A-36ED-29D008280029}"/>
              </a:ext>
            </a:extLst>
          </p:cNvPr>
          <p:cNvSpPr txBox="1"/>
          <p:nvPr/>
        </p:nvSpPr>
        <p:spPr>
          <a:xfrm>
            <a:off x="1076730" y="4818382"/>
            <a:ext cx="72762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b="1" dirty="0"/>
              <a:t>1. </a:t>
            </a:r>
            <a:r>
              <a:rPr lang="sk-SK" b="1" dirty="0" err="1"/>
              <a:t>Prameny</a:t>
            </a:r>
            <a:r>
              <a:rPr lang="sk-SK" b="1" dirty="0"/>
              <a:t> </a:t>
            </a:r>
            <a:r>
              <a:rPr lang="sk-SK" b="1" dirty="0" err="1"/>
              <a:t>stálé</a:t>
            </a:r>
            <a:r>
              <a:rPr lang="sk-SK" dirty="0"/>
              <a:t> s </a:t>
            </a:r>
            <a:r>
              <a:rPr lang="sk-SK" dirty="0" err="1"/>
              <a:t>mírou</a:t>
            </a:r>
            <a:r>
              <a:rPr lang="sk-SK" dirty="0"/>
              <a:t> </a:t>
            </a:r>
            <a:r>
              <a:rPr lang="sk-SK" dirty="0" err="1"/>
              <a:t>proměnlivostí</a:t>
            </a:r>
            <a:r>
              <a:rPr lang="sk-SK" dirty="0"/>
              <a:t> </a:t>
            </a:r>
            <a:r>
              <a:rPr lang="sk-SK" dirty="0" err="1"/>
              <a:t>vydatnosti</a:t>
            </a:r>
            <a:r>
              <a:rPr lang="sk-SK" dirty="0"/>
              <a:t> do 25%.</a:t>
            </a:r>
          </a:p>
          <a:p>
            <a:r>
              <a:rPr lang="sk-SK" b="1" dirty="0"/>
              <a:t>2. </a:t>
            </a:r>
            <a:r>
              <a:rPr lang="sk-SK" b="1" dirty="0" err="1"/>
              <a:t>Prameny</a:t>
            </a:r>
            <a:r>
              <a:rPr lang="sk-SK" b="1" dirty="0"/>
              <a:t> </a:t>
            </a:r>
            <a:r>
              <a:rPr lang="sk-SK" b="1" dirty="0" err="1"/>
              <a:t>subvariabilní</a:t>
            </a:r>
            <a:r>
              <a:rPr lang="sk-SK" b="1" dirty="0"/>
              <a:t> </a:t>
            </a:r>
            <a:r>
              <a:rPr lang="sk-SK" dirty="0"/>
              <a:t>s </a:t>
            </a:r>
            <a:r>
              <a:rPr lang="sk-SK" dirty="0" err="1"/>
              <a:t>mírou</a:t>
            </a:r>
            <a:r>
              <a:rPr lang="sk-SK" dirty="0"/>
              <a:t> </a:t>
            </a:r>
            <a:r>
              <a:rPr lang="sk-SK" dirty="0" err="1"/>
              <a:t>proměnlivosti</a:t>
            </a:r>
            <a:r>
              <a:rPr lang="sk-SK" dirty="0"/>
              <a:t> </a:t>
            </a:r>
            <a:r>
              <a:rPr lang="sk-SK" dirty="0" err="1"/>
              <a:t>vydatnosti</a:t>
            </a:r>
            <a:r>
              <a:rPr lang="sk-SK" dirty="0"/>
              <a:t> od 25 do 100%.</a:t>
            </a:r>
          </a:p>
          <a:p>
            <a:r>
              <a:rPr lang="sk-SK" b="1" dirty="0"/>
              <a:t>3. </a:t>
            </a:r>
            <a:r>
              <a:rPr lang="sk-SK" b="1" dirty="0" err="1"/>
              <a:t>Prameny</a:t>
            </a:r>
            <a:r>
              <a:rPr lang="sk-SK" b="1" dirty="0"/>
              <a:t> variabilní</a:t>
            </a:r>
            <a:r>
              <a:rPr lang="sk-SK" dirty="0"/>
              <a:t>, </a:t>
            </a:r>
            <a:r>
              <a:rPr lang="sk-SK" dirty="0" err="1"/>
              <a:t>kterých</a:t>
            </a:r>
            <a:r>
              <a:rPr lang="sk-SK" dirty="0"/>
              <a:t> </a:t>
            </a:r>
            <a:r>
              <a:rPr lang="sk-SK" dirty="0" err="1"/>
              <a:t>míra</a:t>
            </a:r>
            <a:r>
              <a:rPr lang="sk-SK" dirty="0"/>
              <a:t> </a:t>
            </a:r>
            <a:r>
              <a:rPr lang="sk-SK" dirty="0" err="1"/>
              <a:t>proměnlivosti</a:t>
            </a:r>
            <a:r>
              <a:rPr lang="sk-SK" dirty="0"/>
              <a:t> </a:t>
            </a:r>
            <a:r>
              <a:rPr lang="sk-SK" dirty="0" err="1"/>
              <a:t>přesahuje</a:t>
            </a:r>
            <a:r>
              <a:rPr lang="sk-SK" dirty="0"/>
              <a:t> 100 %.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1FEF60C3-3D0F-DF28-44B1-A819D6CE55D8}"/>
              </a:ext>
            </a:extLst>
          </p:cNvPr>
          <p:cNvSpPr txBox="1"/>
          <p:nvPr/>
        </p:nvSpPr>
        <p:spPr>
          <a:xfrm>
            <a:off x="914400" y="2190509"/>
            <a:ext cx="50808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/>
              <a:t>MÍRA PROMĚNLIVOSTI VYDATNOSTI PRAMENE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20A083C9-2524-F5B8-F89D-2F1073BD7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2871787"/>
            <a:ext cx="3767644" cy="97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08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F2DBB-1F05-4EA2-9369-6282264A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25050"/>
            <a:ext cx="7600950" cy="838522"/>
          </a:xfrm>
        </p:spPr>
        <p:txBody>
          <a:bodyPr>
            <a:normAutofit fontScale="90000"/>
          </a:bodyPr>
          <a:lstStyle/>
          <a:p>
            <a:r>
              <a:rPr lang="sk-SK" sz="4000" b="1" cap="small" dirty="0" err="1">
                <a:latin typeface="Gill Sans MT" panose="020B0502020104020203" pitchFamily="34" charset="-18"/>
              </a:rPr>
              <a:t>Hodnocení</a:t>
            </a:r>
            <a:r>
              <a:rPr lang="sk-SK" sz="4000" b="1" cap="small" dirty="0">
                <a:latin typeface="Gill Sans MT" panose="020B0502020104020203" pitchFamily="34" charset="-18"/>
              </a:rPr>
              <a:t> </a:t>
            </a:r>
            <a:r>
              <a:rPr lang="sk-SK" sz="4000" b="1" cap="small">
                <a:latin typeface="Gill Sans MT" panose="020B0502020104020203" pitchFamily="34" charset="-18"/>
              </a:rPr>
              <a:t>vydatnosti</a:t>
            </a:r>
            <a:r>
              <a:rPr lang="sk-SK" sz="4000" b="1" cap="small" dirty="0">
                <a:latin typeface="Gill Sans MT" panose="020B0502020104020203" pitchFamily="34" charset="-18"/>
              </a:rPr>
              <a:t> </a:t>
            </a:r>
            <a:r>
              <a:rPr lang="sk-SK" sz="4000" b="1" cap="small" dirty="0" err="1">
                <a:latin typeface="Gill Sans MT" panose="020B0502020104020203" pitchFamily="34" charset="-18"/>
              </a:rPr>
              <a:t>pramenů</a:t>
            </a:r>
            <a:br>
              <a:rPr lang="sk-SK" sz="3200" b="1" cap="small" dirty="0">
                <a:latin typeface="Gill Sans MT" panose="020B0502020104020203" pitchFamily="34" charset="-18"/>
              </a:rPr>
            </a:br>
            <a:r>
              <a:rPr lang="sk-SK" sz="2000" cap="small" dirty="0">
                <a:latin typeface="Gill Sans MT" panose="020B0502020104020203" pitchFamily="34" charset="-18"/>
              </a:rPr>
              <a:t>Výstupy cvičení č. 9</a:t>
            </a:r>
            <a:endParaRPr lang="sk-SK" sz="1600" b="1" dirty="0">
              <a:latin typeface="Gill Sans MT" panose="020B0502020104020203" pitchFamily="34" charset="-18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44CB9155-9F60-DBA6-7B6F-8FE78A0A0243}"/>
              </a:ext>
            </a:extLst>
          </p:cNvPr>
          <p:cNvSpPr txBox="1"/>
          <p:nvPr/>
        </p:nvSpPr>
        <p:spPr>
          <a:xfrm>
            <a:off x="791588" y="2228671"/>
            <a:ext cx="77237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/>
              <a:t>Grafická úprava výstupů je na Vás </a:t>
            </a:r>
            <a:r>
              <a:rPr lang="cs-CZ" dirty="0">
                <a:sym typeface="Wingdings" panose="05000000000000000000" pitchFamily="2" charset="2"/>
              </a:rPr>
              <a:t></a:t>
            </a:r>
          </a:p>
          <a:p>
            <a:pPr marL="342900" indent="-342900">
              <a:buAutoNum type="arabicPeriod"/>
            </a:pPr>
            <a:r>
              <a:rPr lang="cs-CZ" dirty="0">
                <a:sym typeface="Wingdings" panose="05000000000000000000" pitchFamily="2" charset="2"/>
              </a:rPr>
              <a:t>U každé charakteristiky uveďte postup výpočtu a výslednou hodnotu</a:t>
            </a:r>
          </a:p>
          <a:p>
            <a:pPr marL="342900" indent="-342900">
              <a:buAutoNum type="arabicPeriod"/>
            </a:pPr>
            <a:r>
              <a:rPr lang="cs-CZ" dirty="0"/>
              <a:t>Slovně zhodnoťte vydatnost Pohádkového pramene a pokuste se zdůvodnit případné kolísaní jeho vydatnosti</a:t>
            </a:r>
          </a:p>
          <a:p>
            <a:pPr marL="342900" indent="-342900">
              <a:buAutoNum type="arabicPeriod"/>
            </a:pPr>
            <a:r>
              <a:rPr lang="cs-CZ" dirty="0"/>
              <a:t>Porovnejte vydatnost pramene v jednotlivých sezonách</a:t>
            </a:r>
          </a:p>
          <a:p>
            <a:pPr marL="342900" indent="-342900">
              <a:buAutoNum type="arabicPeriod"/>
            </a:pPr>
            <a:r>
              <a:rPr lang="cs-CZ" dirty="0"/>
              <a:t>Porovnejte vývoj srážkových úhrnů na nejbližší stanici (Čertova skála – 0,85 km od pramene) a vydatnosti pramene. Je zde patrná shoda mezi těmito dvěma charakteristikami či nikoliv? Pokud ne pokuste se zdůvodnit proč tomu tak může být.</a:t>
            </a:r>
          </a:p>
        </p:txBody>
      </p:sp>
    </p:spTree>
    <p:extLst>
      <p:ext uri="{BB962C8B-B14F-4D97-AF65-F5344CB8AC3E}">
        <p14:creationId xmlns:p14="http://schemas.microsoft.com/office/powerpoint/2010/main" val="38487012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ktíva">
  <a:themeElements>
    <a:clrScheme name="Retrospektí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í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10407</TotalTime>
  <Words>437</Words>
  <Application>Microsoft Office PowerPoint</Application>
  <PresentationFormat>Prezentácia na obrazovke (4:3)</PresentationFormat>
  <Paragraphs>70</Paragraphs>
  <Slides>8</Slides>
  <Notes>5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CIDFont+F5</vt:lpstr>
      <vt:lpstr>Garamond</vt:lpstr>
      <vt:lpstr>Gill Sans MT</vt:lpstr>
      <vt:lpstr>Muni</vt:lpstr>
      <vt:lpstr>Wingdings</vt:lpstr>
      <vt:lpstr>Motiv Office</vt:lpstr>
      <vt:lpstr>Retrospektíva</vt:lpstr>
      <vt:lpstr>Prezentácia programu PowerPoint</vt:lpstr>
      <vt:lpstr>Prameny</vt:lpstr>
      <vt:lpstr>Metody hodnocení pramenů</vt:lpstr>
      <vt:lpstr>Hodnocení vydatnosti pramenů Zadání cvičení č. 9</vt:lpstr>
      <vt:lpstr>Prezentácia programu PowerPoint</vt:lpstr>
      <vt:lpstr>Prezentácia programu PowerPoint</vt:lpstr>
      <vt:lpstr>Prezentácia programu PowerPoint</vt:lpstr>
      <vt:lpstr>Hodnocení vydatnosti pramenů Výstupy cvičení č. 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PřF:Z0026 Fyzická geografie</dc:title>
  <dc:creator>Lukáš Patrnčiak</dc:creator>
  <cp:lastModifiedBy>Simona Koreňová</cp:lastModifiedBy>
  <cp:revision>255</cp:revision>
  <dcterms:created xsi:type="dcterms:W3CDTF">2018-06-25T12:58:03Z</dcterms:created>
  <dcterms:modified xsi:type="dcterms:W3CDTF">2022-11-30T08:07:36Z</dcterms:modified>
</cp:coreProperties>
</file>