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63" r:id="rId7"/>
    <p:sldId id="259" r:id="rId8"/>
    <p:sldId id="261" r:id="rId9"/>
    <p:sldId id="258" r:id="rId10"/>
    <p:sldId id="262" r:id="rId11"/>
    <p:sldId id="260" r:id="rId12"/>
    <p:sldId id="264" r:id="rId13"/>
    <p:sldId id="266" r:id="rId14"/>
    <p:sldId id="265" r:id="rId15"/>
    <p:sldId id="270" r:id="rId16"/>
    <p:sldId id="271" r:id="rId17"/>
    <p:sldId id="268" r:id="rId18"/>
    <p:sldId id="274" r:id="rId19"/>
    <p:sldId id="273" r:id="rId20"/>
    <p:sldId id="275" r:id="rId21"/>
    <p:sldId id="276" r:id="rId22"/>
    <p:sldId id="267" r:id="rId23"/>
    <p:sldId id="277" r:id="rId24"/>
    <p:sldId id="278" r:id="rId25"/>
    <p:sldId id="27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A3EA6E3-6DE0-4BFF-B3C0-2D9880DBFEA6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4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6E3-6DE0-4BFF-B3C0-2D9880DBFEA6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33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A3EA6E3-6DE0-4BFF-B3C0-2D9880DBFEA6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92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6E3-6DE0-4BFF-B3C0-2D9880DBFEA6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16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A3EA6E3-6DE0-4BFF-B3C0-2D9880DBFEA6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40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6E3-6DE0-4BFF-B3C0-2D9880DBFEA6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41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6E3-6DE0-4BFF-B3C0-2D9880DBFEA6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6E3-6DE0-4BFF-B3C0-2D9880DBFEA6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976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6E3-6DE0-4BFF-B3C0-2D9880DBFEA6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705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A3EA6E3-6DE0-4BFF-B3C0-2D9880DBFEA6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43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A6E3-6DE0-4BFF-B3C0-2D9880DBFEA6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5358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A3EA6E3-6DE0-4BFF-B3C0-2D9880DBFEA6}" type="datetimeFigureOut">
              <a:rPr lang="cs-CZ" smtClean="0"/>
              <a:t>01.11.2022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92E93C5-FB41-4389-B5AA-B03C2858350B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4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orny.david@mail.m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uburbanizace.cz/dokumenty/suburbanizace_brozura150.pdf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zso.cz/csu/czso/databaze-demografickych-udaju-za-obce-c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FEE77D-B294-45B6-8794-A4194BB65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4" y="809632"/>
            <a:ext cx="10993549" cy="1737360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 </a:t>
            </a:r>
            <a:br>
              <a:rPr lang="cs-CZ" dirty="0"/>
            </a:b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Humánní geografie – 6. cvičení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31.10. 2022 – 1.11. 2022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F382493-A921-438A-9DAE-C55CE9897A8C}"/>
              </a:ext>
            </a:extLst>
          </p:cNvPr>
          <p:cNvSpPr txBox="1"/>
          <p:nvPr/>
        </p:nvSpPr>
        <p:spPr>
          <a:xfrm>
            <a:off x="1727430" y="3636262"/>
            <a:ext cx="8737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Cvičení vede: Mgr. David Gorný (460 634)     –  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gorny.david@mail.muni.cz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7F8C890C-DBA3-42B8-8F54-2649D1C5DA0B}"/>
              </a:ext>
            </a:extLst>
          </p:cNvPr>
          <p:cNvSpPr/>
          <p:nvPr/>
        </p:nvSpPr>
        <p:spPr>
          <a:xfrm>
            <a:off x="0" y="4673360"/>
            <a:ext cx="11777472" cy="1737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369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840DAF-97FD-46C5-854F-836BA0573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Suburbanizace – optika populačního růstu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ED073B7-085A-4C7E-84F7-AB744CA4E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Pojem suburbanizace odkazuje na relativně rychlejší populační růst příměstských oblastí ve srovnání s centrálními městy v městských aglomeracích. 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TAMMARU (2001) </a:t>
            </a:r>
          </a:p>
        </p:txBody>
      </p:sp>
    </p:spTree>
    <p:extLst>
      <p:ext uri="{BB962C8B-B14F-4D97-AF65-F5344CB8AC3E}">
        <p14:creationId xmlns:p14="http://schemas.microsoft.com/office/powerpoint/2010/main" val="2380504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49DC07-87F3-4AF3-B139-47C9CCE13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SUBURBANIZACE – optika funkčního využívání území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C51D1E-7CC0-4BE4-90F9-EDF0B2DDA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Suburbanizaci lze definovat jako přesun obyvatel, jejich AKTIVIT a některých FUNKCÍ z jádrového města do zázemí.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OUŘEDNÍČEK (2008)</a:t>
            </a:r>
          </a:p>
        </p:txBody>
      </p:sp>
    </p:spTree>
    <p:extLst>
      <p:ext uri="{BB962C8B-B14F-4D97-AF65-F5344CB8AC3E}">
        <p14:creationId xmlns:p14="http://schemas.microsoft.com/office/powerpoint/2010/main" val="2569224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ál 2"/>
          <p:cNvSpPr/>
          <p:nvPr/>
        </p:nvSpPr>
        <p:spPr>
          <a:xfrm>
            <a:off x="5140816" y="3923567"/>
            <a:ext cx="1017431" cy="54091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vál 3"/>
          <p:cNvSpPr/>
          <p:nvPr/>
        </p:nvSpPr>
        <p:spPr>
          <a:xfrm>
            <a:off x="5293216" y="4075967"/>
            <a:ext cx="1017431" cy="54091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445616" y="4228367"/>
            <a:ext cx="1017431" cy="54091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5479959" y="5782418"/>
            <a:ext cx="1017431" cy="54091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>
            <a:off x="8661041" y="5241505"/>
            <a:ext cx="1017431" cy="540913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4" y="0"/>
            <a:ext cx="10518265" cy="6858000"/>
          </a:xfrm>
          <a:prstGeom prst="rect">
            <a:avLst/>
          </a:prstGeom>
          <a:solidFill>
            <a:srgbClr val="0070C0"/>
          </a:solidFill>
        </p:spPr>
      </p:pic>
      <p:sp>
        <p:nvSpPr>
          <p:cNvPr id="13" name="Volný tvar 12"/>
          <p:cNvSpPr/>
          <p:nvPr/>
        </p:nvSpPr>
        <p:spPr>
          <a:xfrm>
            <a:off x="3820731" y="1218900"/>
            <a:ext cx="4675031" cy="1996329"/>
          </a:xfrm>
          <a:custGeom>
            <a:avLst/>
            <a:gdLst>
              <a:gd name="connsiteX0" fmla="*/ 0 w 4675031"/>
              <a:gd name="connsiteY0" fmla="*/ 219044 h 1996329"/>
              <a:gd name="connsiteX1" fmla="*/ 64394 w 4675031"/>
              <a:gd name="connsiteY1" fmla="*/ 270560 h 1996329"/>
              <a:gd name="connsiteX2" fmla="*/ 128789 w 4675031"/>
              <a:gd name="connsiteY2" fmla="*/ 373591 h 1996329"/>
              <a:gd name="connsiteX3" fmla="*/ 167425 w 4675031"/>
              <a:gd name="connsiteY3" fmla="*/ 425106 h 1996329"/>
              <a:gd name="connsiteX4" fmla="*/ 206062 w 4675031"/>
              <a:gd name="connsiteY4" fmla="*/ 502380 h 1996329"/>
              <a:gd name="connsiteX5" fmla="*/ 257577 w 4675031"/>
              <a:gd name="connsiteY5" fmla="*/ 579653 h 1996329"/>
              <a:gd name="connsiteX6" fmla="*/ 321972 w 4675031"/>
              <a:gd name="connsiteY6" fmla="*/ 656926 h 1996329"/>
              <a:gd name="connsiteX7" fmla="*/ 399245 w 4675031"/>
              <a:gd name="connsiteY7" fmla="*/ 785715 h 1996329"/>
              <a:gd name="connsiteX8" fmla="*/ 450760 w 4675031"/>
              <a:gd name="connsiteY8" fmla="*/ 862988 h 1996329"/>
              <a:gd name="connsiteX9" fmla="*/ 476518 w 4675031"/>
              <a:gd name="connsiteY9" fmla="*/ 914504 h 1996329"/>
              <a:gd name="connsiteX10" fmla="*/ 566670 w 4675031"/>
              <a:gd name="connsiteY10" fmla="*/ 1017535 h 1996329"/>
              <a:gd name="connsiteX11" fmla="*/ 631065 w 4675031"/>
              <a:gd name="connsiteY11" fmla="*/ 1107687 h 1996329"/>
              <a:gd name="connsiteX12" fmla="*/ 721217 w 4675031"/>
              <a:gd name="connsiteY12" fmla="*/ 1210718 h 1996329"/>
              <a:gd name="connsiteX13" fmla="*/ 772732 w 4675031"/>
              <a:gd name="connsiteY13" fmla="*/ 1249354 h 1996329"/>
              <a:gd name="connsiteX14" fmla="*/ 862884 w 4675031"/>
              <a:gd name="connsiteY14" fmla="*/ 1352385 h 1996329"/>
              <a:gd name="connsiteX15" fmla="*/ 901521 w 4675031"/>
              <a:gd name="connsiteY15" fmla="*/ 1378143 h 1996329"/>
              <a:gd name="connsiteX16" fmla="*/ 953036 w 4675031"/>
              <a:gd name="connsiteY16" fmla="*/ 1416780 h 1996329"/>
              <a:gd name="connsiteX17" fmla="*/ 991673 w 4675031"/>
              <a:gd name="connsiteY17" fmla="*/ 1468295 h 1996329"/>
              <a:gd name="connsiteX18" fmla="*/ 1043189 w 4675031"/>
              <a:gd name="connsiteY18" fmla="*/ 1494053 h 1996329"/>
              <a:gd name="connsiteX19" fmla="*/ 1081825 w 4675031"/>
              <a:gd name="connsiteY19" fmla="*/ 1519811 h 1996329"/>
              <a:gd name="connsiteX20" fmla="*/ 1171977 w 4675031"/>
              <a:gd name="connsiteY20" fmla="*/ 1558447 h 1996329"/>
              <a:gd name="connsiteX21" fmla="*/ 1210614 w 4675031"/>
              <a:gd name="connsiteY21" fmla="*/ 1584205 h 1996329"/>
              <a:gd name="connsiteX22" fmla="*/ 1262129 w 4675031"/>
              <a:gd name="connsiteY22" fmla="*/ 1609963 h 1996329"/>
              <a:gd name="connsiteX23" fmla="*/ 1300766 w 4675031"/>
              <a:gd name="connsiteY23" fmla="*/ 1635721 h 1996329"/>
              <a:gd name="connsiteX24" fmla="*/ 1352281 w 4675031"/>
              <a:gd name="connsiteY24" fmla="*/ 1661478 h 1996329"/>
              <a:gd name="connsiteX25" fmla="*/ 1390918 w 4675031"/>
              <a:gd name="connsiteY25" fmla="*/ 1687236 h 1996329"/>
              <a:gd name="connsiteX26" fmla="*/ 1481070 w 4675031"/>
              <a:gd name="connsiteY26" fmla="*/ 1712994 h 1996329"/>
              <a:gd name="connsiteX27" fmla="*/ 1571222 w 4675031"/>
              <a:gd name="connsiteY27" fmla="*/ 1764509 h 1996329"/>
              <a:gd name="connsiteX28" fmla="*/ 1648496 w 4675031"/>
              <a:gd name="connsiteY28" fmla="*/ 1790267 h 1996329"/>
              <a:gd name="connsiteX29" fmla="*/ 1725769 w 4675031"/>
              <a:gd name="connsiteY29" fmla="*/ 1841783 h 1996329"/>
              <a:gd name="connsiteX30" fmla="*/ 1790163 w 4675031"/>
              <a:gd name="connsiteY30" fmla="*/ 1880419 h 1996329"/>
              <a:gd name="connsiteX31" fmla="*/ 1828800 w 4675031"/>
              <a:gd name="connsiteY31" fmla="*/ 1919056 h 1996329"/>
              <a:gd name="connsiteX32" fmla="*/ 1867436 w 4675031"/>
              <a:gd name="connsiteY32" fmla="*/ 1931935 h 1996329"/>
              <a:gd name="connsiteX33" fmla="*/ 1996225 w 4675031"/>
              <a:gd name="connsiteY33" fmla="*/ 1944813 h 1996329"/>
              <a:gd name="connsiteX34" fmla="*/ 2112135 w 4675031"/>
              <a:gd name="connsiteY34" fmla="*/ 1983450 h 1996329"/>
              <a:gd name="connsiteX35" fmla="*/ 2150772 w 4675031"/>
              <a:gd name="connsiteY35" fmla="*/ 1996329 h 1996329"/>
              <a:gd name="connsiteX36" fmla="*/ 2356834 w 4675031"/>
              <a:gd name="connsiteY36" fmla="*/ 1970571 h 1996329"/>
              <a:gd name="connsiteX37" fmla="*/ 2459865 w 4675031"/>
              <a:gd name="connsiteY37" fmla="*/ 1944813 h 1996329"/>
              <a:gd name="connsiteX38" fmla="*/ 2511380 w 4675031"/>
              <a:gd name="connsiteY38" fmla="*/ 1931935 h 1996329"/>
              <a:gd name="connsiteX39" fmla="*/ 2562896 w 4675031"/>
              <a:gd name="connsiteY39" fmla="*/ 1906177 h 1996329"/>
              <a:gd name="connsiteX40" fmla="*/ 2653048 w 4675031"/>
              <a:gd name="connsiteY40" fmla="*/ 1880419 h 1996329"/>
              <a:gd name="connsiteX41" fmla="*/ 2756079 w 4675031"/>
              <a:gd name="connsiteY41" fmla="*/ 1841783 h 1996329"/>
              <a:gd name="connsiteX42" fmla="*/ 2859110 w 4675031"/>
              <a:gd name="connsiteY42" fmla="*/ 1803146 h 1996329"/>
              <a:gd name="connsiteX43" fmla="*/ 2936383 w 4675031"/>
              <a:gd name="connsiteY43" fmla="*/ 1777388 h 1996329"/>
              <a:gd name="connsiteX44" fmla="*/ 3013656 w 4675031"/>
              <a:gd name="connsiteY44" fmla="*/ 1751630 h 1996329"/>
              <a:gd name="connsiteX45" fmla="*/ 3090929 w 4675031"/>
              <a:gd name="connsiteY45" fmla="*/ 1725873 h 1996329"/>
              <a:gd name="connsiteX46" fmla="*/ 3206839 w 4675031"/>
              <a:gd name="connsiteY46" fmla="*/ 1674357 h 1996329"/>
              <a:gd name="connsiteX47" fmla="*/ 3296991 w 4675031"/>
              <a:gd name="connsiteY47" fmla="*/ 1609963 h 1996329"/>
              <a:gd name="connsiteX48" fmla="*/ 3335628 w 4675031"/>
              <a:gd name="connsiteY48" fmla="*/ 1571326 h 1996329"/>
              <a:gd name="connsiteX49" fmla="*/ 3412901 w 4675031"/>
              <a:gd name="connsiteY49" fmla="*/ 1545568 h 1996329"/>
              <a:gd name="connsiteX50" fmla="*/ 3477296 w 4675031"/>
              <a:gd name="connsiteY50" fmla="*/ 1506932 h 1996329"/>
              <a:gd name="connsiteX51" fmla="*/ 3515932 w 4675031"/>
              <a:gd name="connsiteY51" fmla="*/ 1481174 h 1996329"/>
              <a:gd name="connsiteX52" fmla="*/ 3606084 w 4675031"/>
              <a:gd name="connsiteY52" fmla="*/ 1429659 h 1996329"/>
              <a:gd name="connsiteX53" fmla="*/ 3709115 w 4675031"/>
              <a:gd name="connsiteY53" fmla="*/ 1365264 h 1996329"/>
              <a:gd name="connsiteX54" fmla="*/ 3799267 w 4675031"/>
              <a:gd name="connsiteY54" fmla="*/ 1275112 h 1996329"/>
              <a:gd name="connsiteX55" fmla="*/ 3850783 w 4675031"/>
              <a:gd name="connsiteY55" fmla="*/ 1223597 h 1996329"/>
              <a:gd name="connsiteX56" fmla="*/ 3902298 w 4675031"/>
              <a:gd name="connsiteY56" fmla="*/ 1184960 h 1996329"/>
              <a:gd name="connsiteX57" fmla="*/ 3928056 w 4675031"/>
              <a:gd name="connsiteY57" fmla="*/ 1146323 h 1996329"/>
              <a:gd name="connsiteX58" fmla="*/ 4031087 w 4675031"/>
              <a:gd name="connsiteY58" fmla="*/ 1043292 h 1996329"/>
              <a:gd name="connsiteX59" fmla="*/ 4121239 w 4675031"/>
              <a:gd name="connsiteY59" fmla="*/ 914504 h 1996329"/>
              <a:gd name="connsiteX60" fmla="*/ 4172755 w 4675031"/>
              <a:gd name="connsiteY60" fmla="*/ 875867 h 1996329"/>
              <a:gd name="connsiteX61" fmla="*/ 4198512 w 4675031"/>
              <a:gd name="connsiteY61" fmla="*/ 824352 h 1996329"/>
              <a:gd name="connsiteX62" fmla="*/ 4237149 w 4675031"/>
              <a:gd name="connsiteY62" fmla="*/ 772836 h 1996329"/>
              <a:gd name="connsiteX63" fmla="*/ 4262907 w 4675031"/>
              <a:gd name="connsiteY63" fmla="*/ 734199 h 1996329"/>
              <a:gd name="connsiteX64" fmla="*/ 4301543 w 4675031"/>
              <a:gd name="connsiteY64" fmla="*/ 682684 h 1996329"/>
              <a:gd name="connsiteX65" fmla="*/ 4327301 w 4675031"/>
              <a:gd name="connsiteY65" fmla="*/ 644047 h 1996329"/>
              <a:gd name="connsiteX66" fmla="*/ 4391696 w 4675031"/>
              <a:gd name="connsiteY66" fmla="*/ 553895 h 1996329"/>
              <a:gd name="connsiteX67" fmla="*/ 4430332 w 4675031"/>
              <a:gd name="connsiteY67" fmla="*/ 489501 h 1996329"/>
              <a:gd name="connsiteX68" fmla="*/ 4481848 w 4675031"/>
              <a:gd name="connsiteY68" fmla="*/ 425106 h 1996329"/>
              <a:gd name="connsiteX69" fmla="*/ 4507605 w 4675031"/>
              <a:gd name="connsiteY69" fmla="*/ 386470 h 1996329"/>
              <a:gd name="connsiteX70" fmla="*/ 4584879 w 4675031"/>
              <a:gd name="connsiteY70" fmla="*/ 283439 h 1996329"/>
              <a:gd name="connsiteX71" fmla="*/ 4623515 w 4675031"/>
              <a:gd name="connsiteY71" fmla="*/ 206166 h 1996329"/>
              <a:gd name="connsiteX72" fmla="*/ 4662152 w 4675031"/>
              <a:gd name="connsiteY72" fmla="*/ 77377 h 1996329"/>
              <a:gd name="connsiteX73" fmla="*/ 4675031 w 4675031"/>
              <a:gd name="connsiteY73" fmla="*/ 38740 h 1996329"/>
              <a:gd name="connsiteX74" fmla="*/ 4649273 w 4675031"/>
              <a:gd name="connsiteY74" fmla="*/ 104 h 1996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675031" h="1996329">
                <a:moveTo>
                  <a:pt x="0" y="219044"/>
                </a:moveTo>
                <a:cubicBezTo>
                  <a:pt x="21465" y="236216"/>
                  <a:pt x="44957" y="251123"/>
                  <a:pt x="64394" y="270560"/>
                </a:cubicBezTo>
                <a:cubicBezTo>
                  <a:pt x="113041" y="319207"/>
                  <a:pt x="94782" y="319179"/>
                  <a:pt x="128789" y="373591"/>
                </a:cubicBezTo>
                <a:cubicBezTo>
                  <a:pt x="140165" y="391793"/>
                  <a:pt x="156382" y="406700"/>
                  <a:pt x="167425" y="425106"/>
                </a:cubicBezTo>
                <a:cubicBezTo>
                  <a:pt x="182242" y="449800"/>
                  <a:pt x="191551" y="477505"/>
                  <a:pt x="206062" y="502380"/>
                </a:cubicBezTo>
                <a:cubicBezTo>
                  <a:pt x="221660" y="529120"/>
                  <a:pt x="235687" y="557763"/>
                  <a:pt x="257577" y="579653"/>
                </a:cubicBezTo>
                <a:cubicBezTo>
                  <a:pt x="293090" y="615166"/>
                  <a:pt x="298067" y="615092"/>
                  <a:pt x="321972" y="656926"/>
                </a:cubicBezTo>
                <a:cubicBezTo>
                  <a:pt x="401181" y="795542"/>
                  <a:pt x="273214" y="596670"/>
                  <a:pt x="399245" y="785715"/>
                </a:cubicBezTo>
                <a:cubicBezTo>
                  <a:pt x="399246" y="785717"/>
                  <a:pt x="450759" y="862985"/>
                  <a:pt x="450760" y="862988"/>
                </a:cubicBezTo>
                <a:cubicBezTo>
                  <a:pt x="459346" y="880160"/>
                  <a:pt x="466343" y="898223"/>
                  <a:pt x="476518" y="914504"/>
                </a:cubicBezTo>
                <a:cubicBezTo>
                  <a:pt x="506076" y="961796"/>
                  <a:pt x="526735" y="977599"/>
                  <a:pt x="566670" y="1017535"/>
                </a:cubicBezTo>
                <a:cubicBezTo>
                  <a:pt x="586921" y="1098539"/>
                  <a:pt x="562762" y="1047922"/>
                  <a:pt x="631065" y="1107687"/>
                </a:cubicBezTo>
                <a:cubicBezTo>
                  <a:pt x="791587" y="1248144"/>
                  <a:pt x="585074" y="1074575"/>
                  <a:pt x="721217" y="1210718"/>
                </a:cubicBezTo>
                <a:cubicBezTo>
                  <a:pt x="736395" y="1225896"/>
                  <a:pt x="756578" y="1235220"/>
                  <a:pt x="772732" y="1249354"/>
                </a:cubicBezTo>
                <a:cubicBezTo>
                  <a:pt x="933263" y="1389818"/>
                  <a:pt x="726738" y="1216239"/>
                  <a:pt x="862884" y="1352385"/>
                </a:cubicBezTo>
                <a:cubicBezTo>
                  <a:pt x="873829" y="1363330"/>
                  <a:pt x="888926" y="1369146"/>
                  <a:pt x="901521" y="1378143"/>
                </a:cubicBezTo>
                <a:cubicBezTo>
                  <a:pt x="918988" y="1390619"/>
                  <a:pt x="937858" y="1401602"/>
                  <a:pt x="953036" y="1416780"/>
                </a:cubicBezTo>
                <a:cubicBezTo>
                  <a:pt x="968214" y="1431958"/>
                  <a:pt x="975376" y="1454326"/>
                  <a:pt x="991673" y="1468295"/>
                </a:cubicBezTo>
                <a:cubicBezTo>
                  <a:pt x="1006250" y="1480789"/>
                  <a:pt x="1026520" y="1484528"/>
                  <a:pt x="1043189" y="1494053"/>
                </a:cubicBezTo>
                <a:cubicBezTo>
                  <a:pt x="1056628" y="1501732"/>
                  <a:pt x="1067981" y="1512889"/>
                  <a:pt x="1081825" y="1519811"/>
                </a:cubicBezTo>
                <a:cubicBezTo>
                  <a:pt x="1226328" y="1592063"/>
                  <a:pt x="984363" y="1451240"/>
                  <a:pt x="1171977" y="1558447"/>
                </a:cubicBezTo>
                <a:cubicBezTo>
                  <a:pt x="1185416" y="1566127"/>
                  <a:pt x="1197175" y="1576525"/>
                  <a:pt x="1210614" y="1584205"/>
                </a:cubicBezTo>
                <a:cubicBezTo>
                  <a:pt x="1227283" y="1593730"/>
                  <a:pt x="1245460" y="1600438"/>
                  <a:pt x="1262129" y="1609963"/>
                </a:cubicBezTo>
                <a:cubicBezTo>
                  <a:pt x="1275568" y="1617643"/>
                  <a:pt x="1287327" y="1628041"/>
                  <a:pt x="1300766" y="1635721"/>
                </a:cubicBezTo>
                <a:cubicBezTo>
                  <a:pt x="1317435" y="1645246"/>
                  <a:pt x="1335612" y="1651953"/>
                  <a:pt x="1352281" y="1661478"/>
                </a:cubicBezTo>
                <a:cubicBezTo>
                  <a:pt x="1365720" y="1669158"/>
                  <a:pt x="1377073" y="1680314"/>
                  <a:pt x="1390918" y="1687236"/>
                </a:cubicBezTo>
                <a:cubicBezTo>
                  <a:pt x="1409394" y="1696474"/>
                  <a:pt x="1464565" y="1708868"/>
                  <a:pt x="1481070" y="1712994"/>
                </a:cubicBezTo>
                <a:cubicBezTo>
                  <a:pt x="1515921" y="1736228"/>
                  <a:pt x="1530371" y="1748169"/>
                  <a:pt x="1571222" y="1764509"/>
                </a:cubicBezTo>
                <a:cubicBezTo>
                  <a:pt x="1596431" y="1774593"/>
                  <a:pt x="1648496" y="1790267"/>
                  <a:pt x="1648496" y="1790267"/>
                </a:cubicBezTo>
                <a:cubicBezTo>
                  <a:pt x="1674254" y="1807439"/>
                  <a:pt x="1699224" y="1825856"/>
                  <a:pt x="1725769" y="1841783"/>
                </a:cubicBezTo>
                <a:cubicBezTo>
                  <a:pt x="1747234" y="1854662"/>
                  <a:pt x="1770138" y="1865400"/>
                  <a:pt x="1790163" y="1880419"/>
                </a:cubicBezTo>
                <a:cubicBezTo>
                  <a:pt x="1804734" y="1891347"/>
                  <a:pt x="1813645" y="1908953"/>
                  <a:pt x="1828800" y="1919056"/>
                </a:cubicBezTo>
                <a:cubicBezTo>
                  <a:pt x="1840095" y="1926586"/>
                  <a:pt x="1854019" y="1929871"/>
                  <a:pt x="1867436" y="1931935"/>
                </a:cubicBezTo>
                <a:cubicBezTo>
                  <a:pt x="1910078" y="1938495"/>
                  <a:pt x="1953295" y="1940520"/>
                  <a:pt x="1996225" y="1944813"/>
                </a:cubicBezTo>
                <a:lnTo>
                  <a:pt x="2112135" y="1983450"/>
                </a:lnTo>
                <a:lnTo>
                  <a:pt x="2150772" y="1996329"/>
                </a:lnTo>
                <a:cubicBezTo>
                  <a:pt x="2448803" y="1973403"/>
                  <a:pt x="2236702" y="2003334"/>
                  <a:pt x="2356834" y="1970571"/>
                </a:cubicBezTo>
                <a:cubicBezTo>
                  <a:pt x="2390987" y="1961256"/>
                  <a:pt x="2425521" y="1953399"/>
                  <a:pt x="2459865" y="1944813"/>
                </a:cubicBezTo>
                <a:lnTo>
                  <a:pt x="2511380" y="1931935"/>
                </a:lnTo>
                <a:cubicBezTo>
                  <a:pt x="2528552" y="1923349"/>
                  <a:pt x="2544920" y="1912918"/>
                  <a:pt x="2562896" y="1906177"/>
                </a:cubicBezTo>
                <a:cubicBezTo>
                  <a:pt x="2650027" y="1873503"/>
                  <a:pt x="2580404" y="1911553"/>
                  <a:pt x="2653048" y="1880419"/>
                </a:cubicBezTo>
                <a:cubicBezTo>
                  <a:pt x="2837478" y="1801377"/>
                  <a:pt x="2577991" y="1901145"/>
                  <a:pt x="2756079" y="1841783"/>
                </a:cubicBezTo>
                <a:cubicBezTo>
                  <a:pt x="2790876" y="1830184"/>
                  <a:pt x="2824568" y="1815483"/>
                  <a:pt x="2859110" y="1803146"/>
                </a:cubicBezTo>
                <a:cubicBezTo>
                  <a:pt x="2884679" y="1794014"/>
                  <a:pt x="2910625" y="1785974"/>
                  <a:pt x="2936383" y="1777388"/>
                </a:cubicBezTo>
                <a:lnTo>
                  <a:pt x="3013656" y="1751630"/>
                </a:lnTo>
                <a:cubicBezTo>
                  <a:pt x="3039414" y="1743044"/>
                  <a:pt x="3066645" y="1738015"/>
                  <a:pt x="3090929" y="1725873"/>
                </a:cubicBezTo>
                <a:cubicBezTo>
                  <a:pt x="3180345" y="1681165"/>
                  <a:pt x="3140883" y="1696343"/>
                  <a:pt x="3206839" y="1674357"/>
                </a:cubicBezTo>
                <a:cubicBezTo>
                  <a:pt x="3307302" y="1573897"/>
                  <a:pt x="3178326" y="1694725"/>
                  <a:pt x="3296991" y="1609963"/>
                </a:cubicBezTo>
                <a:cubicBezTo>
                  <a:pt x="3311812" y="1599376"/>
                  <a:pt x="3319706" y="1580171"/>
                  <a:pt x="3335628" y="1571326"/>
                </a:cubicBezTo>
                <a:cubicBezTo>
                  <a:pt x="3359362" y="1558140"/>
                  <a:pt x="3389619" y="1559537"/>
                  <a:pt x="3412901" y="1545568"/>
                </a:cubicBezTo>
                <a:cubicBezTo>
                  <a:pt x="3434366" y="1532689"/>
                  <a:pt x="3456069" y="1520199"/>
                  <a:pt x="3477296" y="1506932"/>
                </a:cubicBezTo>
                <a:cubicBezTo>
                  <a:pt x="3490422" y="1498729"/>
                  <a:pt x="3502659" y="1489138"/>
                  <a:pt x="3515932" y="1481174"/>
                </a:cubicBezTo>
                <a:cubicBezTo>
                  <a:pt x="3545611" y="1463367"/>
                  <a:pt x="3577286" y="1448858"/>
                  <a:pt x="3606084" y="1429659"/>
                </a:cubicBezTo>
                <a:cubicBezTo>
                  <a:pt x="3711079" y="1359662"/>
                  <a:pt x="3629586" y="1391774"/>
                  <a:pt x="3709115" y="1365264"/>
                </a:cubicBezTo>
                <a:lnTo>
                  <a:pt x="3799267" y="1275112"/>
                </a:lnTo>
                <a:cubicBezTo>
                  <a:pt x="3816439" y="1257940"/>
                  <a:pt x="3831355" y="1238168"/>
                  <a:pt x="3850783" y="1223597"/>
                </a:cubicBezTo>
                <a:cubicBezTo>
                  <a:pt x="3867955" y="1210718"/>
                  <a:pt x="3887120" y="1200138"/>
                  <a:pt x="3902298" y="1184960"/>
                </a:cubicBezTo>
                <a:cubicBezTo>
                  <a:pt x="3913243" y="1174015"/>
                  <a:pt x="3917644" y="1157776"/>
                  <a:pt x="3928056" y="1146323"/>
                </a:cubicBezTo>
                <a:cubicBezTo>
                  <a:pt x="3960727" y="1110385"/>
                  <a:pt x="4006098" y="1084940"/>
                  <a:pt x="4031087" y="1043292"/>
                </a:cubicBezTo>
                <a:cubicBezTo>
                  <a:pt x="4060933" y="993549"/>
                  <a:pt x="4079270" y="956473"/>
                  <a:pt x="4121239" y="914504"/>
                </a:cubicBezTo>
                <a:cubicBezTo>
                  <a:pt x="4136417" y="899326"/>
                  <a:pt x="4155583" y="888746"/>
                  <a:pt x="4172755" y="875867"/>
                </a:cubicBezTo>
                <a:cubicBezTo>
                  <a:pt x="4181341" y="858695"/>
                  <a:pt x="4188337" y="840632"/>
                  <a:pt x="4198512" y="824352"/>
                </a:cubicBezTo>
                <a:cubicBezTo>
                  <a:pt x="4209888" y="806150"/>
                  <a:pt x="4224673" y="790303"/>
                  <a:pt x="4237149" y="772836"/>
                </a:cubicBezTo>
                <a:cubicBezTo>
                  <a:pt x="4246146" y="760241"/>
                  <a:pt x="4253910" y="746794"/>
                  <a:pt x="4262907" y="734199"/>
                </a:cubicBezTo>
                <a:cubicBezTo>
                  <a:pt x="4275383" y="716733"/>
                  <a:pt x="4289067" y="700150"/>
                  <a:pt x="4301543" y="682684"/>
                </a:cubicBezTo>
                <a:cubicBezTo>
                  <a:pt x="4310540" y="670089"/>
                  <a:pt x="4318304" y="656642"/>
                  <a:pt x="4327301" y="644047"/>
                </a:cubicBezTo>
                <a:cubicBezTo>
                  <a:pt x="4365086" y="591148"/>
                  <a:pt x="4361343" y="602460"/>
                  <a:pt x="4391696" y="553895"/>
                </a:cubicBezTo>
                <a:cubicBezTo>
                  <a:pt x="4404963" y="532668"/>
                  <a:pt x="4415977" y="510008"/>
                  <a:pt x="4430332" y="489501"/>
                </a:cubicBezTo>
                <a:cubicBezTo>
                  <a:pt x="4446096" y="466981"/>
                  <a:pt x="4465355" y="447097"/>
                  <a:pt x="4481848" y="425106"/>
                </a:cubicBezTo>
                <a:cubicBezTo>
                  <a:pt x="4491135" y="412723"/>
                  <a:pt x="4498318" y="398853"/>
                  <a:pt x="4507605" y="386470"/>
                </a:cubicBezTo>
                <a:cubicBezTo>
                  <a:pt x="4599392" y="264086"/>
                  <a:pt x="4526641" y="370793"/>
                  <a:pt x="4584879" y="283439"/>
                </a:cubicBezTo>
                <a:cubicBezTo>
                  <a:pt x="4631850" y="142527"/>
                  <a:pt x="4556939" y="355964"/>
                  <a:pt x="4623515" y="206166"/>
                </a:cubicBezTo>
                <a:cubicBezTo>
                  <a:pt x="4647999" y="151075"/>
                  <a:pt x="4647167" y="129824"/>
                  <a:pt x="4662152" y="77377"/>
                </a:cubicBezTo>
                <a:cubicBezTo>
                  <a:pt x="4665882" y="64324"/>
                  <a:pt x="4670738" y="51619"/>
                  <a:pt x="4675031" y="38740"/>
                </a:cubicBezTo>
                <a:cubicBezTo>
                  <a:pt x="4660794" y="-3969"/>
                  <a:pt x="4675727" y="104"/>
                  <a:pt x="4649273" y="104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7804597" y="1700011"/>
            <a:ext cx="691165" cy="64394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6875172" y="2375366"/>
            <a:ext cx="311240" cy="107148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4658801" y="2435225"/>
            <a:ext cx="482015" cy="85771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ál 19"/>
          <p:cNvSpPr/>
          <p:nvPr/>
        </p:nvSpPr>
        <p:spPr>
          <a:xfrm>
            <a:off x="5598016" y="4380767"/>
            <a:ext cx="1017431" cy="54091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4224270" y="4887140"/>
            <a:ext cx="1017431" cy="54091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>
            <a:off x="8247972" y="3625010"/>
            <a:ext cx="1017431" cy="54091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/>
          <p:cNvSpPr/>
          <p:nvPr/>
        </p:nvSpPr>
        <p:spPr>
          <a:xfrm>
            <a:off x="5866326" y="6240592"/>
            <a:ext cx="1017431" cy="54091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>
            <a:off x="8475499" y="1791040"/>
            <a:ext cx="1017431" cy="54091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/>
          <p:cNvSpPr/>
          <p:nvPr/>
        </p:nvSpPr>
        <p:spPr>
          <a:xfrm>
            <a:off x="3611318" y="3701894"/>
            <a:ext cx="1017431" cy="54091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502209" y="1175118"/>
            <a:ext cx="2534668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4000" b="1" dirty="0"/>
              <a:t>2010-2021 </a:t>
            </a: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3847432" y="5210155"/>
            <a:ext cx="781317" cy="7770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Exkurze do Rajhradu | ZŠ Židlochov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634" y="4333151"/>
            <a:ext cx="3353745" cy="241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Přímá spojnice se šipkou 31"/>
          <p:cNvCxnSpPr/>
          <p:nvPr/>
        </p:nvCxnSpPr>
        <p:spPr>
          <a:xfrm>
            <a:off x="6040192" y="4616880"/>
            <a:ext cx="1903241" cy="59327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délník 35"/>
          <p:cNvSpPr/>
          <p:nvPr/>
        </p:nvSpPr>
        <p:spPr>
          <a:xfrm>
            <a:off x="0" y="141682"/>
            <a:ext cx="4498848" cy="107721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3200" b="1" dirty="0"/>
              <a:t>RESIDENTIAL </a:t>
            </a:r>
          </a:p>
          <a:p>
            <a:pPr algn="ctr"/>
            <a:r>
              <a:rPr lang="cs-CZ" sz="3200" b="1" dirty="0"/>
              <a:t>SUBURBANIZATION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909849" y="2195848"/>
            <a:ext cx="212702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Municipalities: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RAJHRAD</a:t>
            </a:r>
          </a:p>
          <a:p>
            <a:pPr algn="ctr"/>
            <a:r>
              <a:rPr lang="cs-CZ" b="1" dirty="0"/>
              <a:t>SYROVICE</a:t>
            </a:r>
          </a:p>
          <a:p>
            <a:pPr algn="ctr"/>
            <a:r>
              <a:rPr lang="cs-CZ" b="1" dirty="0"/>
              <a:t>ŽIDLOCHOVICE</a:t>
            </a:r>
          </a:p>
          <a:p>
            <a:pPr algn="ctr"/>
            <a:r>
              <a:rPr lang="cs-CZ" b="1" dirty="0"/>
              <a:t>ŠLAPANICE</a:t>
            </a:r>
          </a:p>
          <a:p>
            <a:pPr algn="ctr"/>
            <a:r>
              <a:rPr lang="cs-CZ" b="1" dirty="0"/>
              <a:t>SOKOLNICE</a:t>
            </a:r>
          </a:p>
        </p:txBody>
      </p:sp>
      <p:sp>
        <p:nvSpPr>
          <p:cNvPr id="38" name="Obdélník 37"/>
          <p:cNvSpPr/>
          <p:nvPr/>
        </p:nvSpPr>
        <p:spPr>
          <a:xfrm>
            <a:off x="3167256" y="10194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/>
              <a:t>CENTRE </a:t>
            </a:r>
          </a:p>
          <a:p>
            <a:pPr algn="ctr"/>
            <a:r>
              <a:rPr lang="cs-CZ" b="1" dirty="0"/>
              <a:t>OF THE CITY</a:t>
            </a:r>
          </a:p>
        </p:txBody>
      </p:sp>
      <p:pic>
        <p:nvPicPr>
          <p:cNvPr id="47" name="Obrázek 4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14" y="4713838"/>
            <a:ext cx="2841938" cy="2161268"/>
          </a:xfrm>
          <a:prstGeom prst="rect">
            <a:avLst/>
          </a:prstGeom>
        </p:spPr>
      </p:pic>
      <p:sp>
        <p:nvSpPr>
          <p:cNvPr id="48" name="Šipka nahoru 47"/>
          <p:cNvSpPr/>
          <p:nvPr/>
        </p:nvSpPr>
        <p:spPr>
          <a:xfrm>
            <a:off x="11698374" y="525439"/>
            <a:ext cx="231820" cy="49403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TextovéPole 48"/>
          <p:cNvSpPr txBox="1"/>
          <p:nvPr/>
        </p:nvSpPr>
        <p:spPr>
          <a:xfrm>
            <a:off x="11647411" y="156107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09903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5" y="0"/>
            <a:ext cx="10681130" cy="6874415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6625234" y="3560615"/>
            <a:ext cx="1102090" cy="57350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296" y="1851807"/>
            <a:ext cx="2647196" cy="1927805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5738722" y="5657725"/>
            <a:ext cx="327937" cy="57350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/>
          <p:cNvSpPr/>
          <p:nvPr/>
        </p:nvSpPr>
        <p:spPr>
          <a:xfrm>
            <a:off x="6297297" y="5052901"/>
            <a:ext cx="327937" cy="57350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92" y="4424596"/>
            <a:ext cx="2617413" cy="2449819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871" y="4132288"/>
            <a:ext cx="2219182" cy="2389452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5761968" y="4444556"/>
            <a:ext cx="327937" cy="573503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43" y="1698283"/>
            <a:ext cx="1898260" cy="2796591"/>
          </a:xfrm>
          <a:prstGeom prst="rect">
            <a:avLst/>
          </a:prstGeom>
        </p:spPr>
      </p:pic>
      <p:cxnSp>
        <p:nvCxnSpPr>
          <p:cNvPr id="20" name="Přímá spojnice se šipkou 19"/>
          <p:cNvCxnSpPr/>
          <p:nvPr/>
        </p:nvCxnSpPr>
        <p:spPr>
          <a:xfrm flipV="1">
            <a:off x="7176279" y="3268784"/>
            <a:ext cx="881043" cy="57858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6426792" y="5325389"/>
            <a:ext cx="1133107" cy="918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 flipV="1">
            <a:off x="2754091" y="2910442"/>
            <a:ext cx="3184839" cy="1747922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 flipV="1">
            <a:off x="5404278" y="5938406"/>
            <a:ext cx="521658" cy="15661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entrum obchodu a služeb, OLYMPIA I BRNO - MODŘICE - Projekční kancelář  Centroprojek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052" y="4580553"/>
            <a:ext cx="2297947" cy="149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Černovické terasy | RTP Spol. s r. o. - měření, regulac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692" y="0"/>
            <a:ext cx="2647196" cy="201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TPARK BRNO – MODŘICE - Pronájem skladů | Cushman &amp;amp; Wakefiel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" y="4860227"/>
            <a:ext cx="2752197" cy="159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ál 38"/>
          <p:cNvSpPr/>
          <p:nvPr/>
        </p:nvSpPr>
        <p:spPr>
          <a:xfrm>
            <a:off x="4018573" y="3812708"/>
            <a:ext cx="327937" cy="27561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7" name="TextovéPole 1026"/>
          <p:cNvSpPr txBox="1"/>
          <p:nvPr/>
        </p:nvSpPr>
        <p:spPr>
          <a:xfrm>
            <a:off x="10006276" y="5888808"/>
            <a:ext cx="210038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/>
              <a:t>SHOPPING CENTRE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169044" y="4299844"/>
            <a:ext cx="1906619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CTPark MODŘICE</a:t>
            </a:r>
          </a:p>
        </p:txBody>
      </p:sp>
      <p:sp>
        <p:nvSpPr>
          <p:cNvPr id="42" name="TextovéPole 41"/>
          <p:cNvSpPr txBox="1"/>
          <p:nvPr/>
        </p:nvSpPr>
        <p:spPr>
          <a:xfrm>
            <a:off x="8375602" y="3508859"/>
            <a:ext cx="229794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ČERNOVICKÁ TERASA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788595" y="1482475"/>
            <a:ext cx="2053535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LOGISTIC CENTRE</a:t>
            </a:r>
          </a:p>
        </p:txBody>
      </p:sp>
      <p:sp>
        <p:nvSpPr>
          <p:cNvPr id="1029" name="TextovéPole 1028"/>
          <p:cNvSpPr txBox="1"/>
          <p:nvPr/>
        </p:nvSpPr>
        <p:spPr>
          <a:xfrm>
            <a:off x="-12252" y="323594"/>
            <a:ext cx="4442089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COMMERCIAL </a:t>
            </a:r>
          </a:p>
          <a:p>
            <a:pPr algn="ctr"/>
            <a:r>
              <a:rPr lang="cs-CZ" sz="3200" b="1" dirty="0"/>
              <a:t>SUBURBANIZATION </a:t>
            </a:r>
          </a:p>
        </p:txBody>
      </p:sp>
      <p:sp>
        <p:nvSpPr>
          <p:cNvPr id="1031" name="TextovéPole 1030"/>
          <p:cNvSpPr txBox="1"/>
          <p:nvPr/>
        </p:nvSpPr>
        <p:spPr>
          <a:xfrm>
            <a:off x="5586512" y="2650248"/>
            <a:ext cx="1340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CENTRE </a:t>
            </a:r>
          </a:p>
          <a:p>
            <a:pPr algn="ctr"/>
            <a:r>
              <a:rPr lang="cs-CZ" b="1" dirty="0"/>
              <a:t>OF THE CITY</a:t>
            </a:r>
          </a:p>
        </p:txBody>
      </p:sp>
      <p:pic>
        <p:nvPicPr>
          <p:cNvPr id="1034" name="Picture 10" descr="Spielberk Office Center | Studio ach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02" y="513164"/>
            <a:ext cx="2332204" cy="15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Ovál 48"/>
          <p:cNvSpPr/>
          <p:nvPr/>
        </p:nvSpPr>
        <p:spPr>
          <a:xfrm>
            <a:off x="5925936" y="3593893"/>
            <a:ext cx="197923" cy="322592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0" name="Přímá spojnice se šipkou 49"/>
          <p:cNvCxnSpPr/>
          <p:nvPr/>
        </p:nvCxnSpPr>
        <p:spPr>
          <a:xfrm flipH="1" flipV="1">
            <a:off x="4741315" y="2133532"/>
            <a:ext cx="1248323" cy="1612285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/>
          <p:cNvSpPr txBox="1"/>
          <p:nvPr/>
        </p:nvSpPr>
        <p:spPr>
          <a:xfrm>
            <a:off x="4225274" y="-10368"/>
            <a:ext cx="2768071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/>
              <a:t>SPIELBERG OFFICE CENTRE</a:t>
            </a:r>
          </a:p>
        </p:txBody>
      </p:sp>
      <p:sp>
        <p:nvSpPr>
          <p:cNvPr id="1037" name="Šipka nahoru 1036"/>
          <p:cNvSpPr/>
          <p:nvPr/>
        </p:nvSpPr>
        <p:spPr>
          <a:xfrm>
            <a:off x="11578107" y="513164"/>
            <a:ext cx="231820" cy="494030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8" name="TextovéPole 1037"/>
          <p:cNvSpPr txBox="1"/>
          <p:nvPr/>
        </p:nvSpPr>
        <p:spPr>
          <a:xfrm>
            <a:off x="11527144" y="16360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354312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886E030-9E68-42C9-B2AC-049B39191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723" y="91440"/>
            <a:ext cx="4836519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3B3A5C5D-CEA8-4666-B3F5-3B5350EA7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481" y="0"/>
            <a:ext cx="4718242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9770E3F-B076-43CF-BE41-44FCAAF36D24}"/>
              </a:ext>
            </a:extLst>
          </p:cNvPr>
          <p:cNvSpPr txBox="1"/>
          <p:nvPr/>
        </p:nvSpPr>
        <p:spPr>
          <a:xfrm>
            <a:off x="2535402" y="6397228"/>
            <a:ext cx="688464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http://www.suburbanizace.cz/dokumenty/suburbanizace_brozura150.pdf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9788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56D1FE-4F7A-4B07-8B47-219D4BF30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SUBURBANIZACE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C6BE35-8869-4BA3-B6EA-7B301AEFF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Neprobíhá pouze kolem největších měst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(Praha, Brno), ale i v okolí menších měst se vytváří určité suburbanizační zóny.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Má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mnoho podob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 závislosti na konkrétním území – velikost zdrojového města, reliéf, regionální struktura.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Vznik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nových sociálně homogenních čtvrtí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(impulz ze strany developerů x spontánně), ale v určitých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lokalitách dochází k míchání původní a nové zástavby. 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Suburbanizací mohou být ovlivněny malé obce o stovkách obyvatel, i větší obce.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Konkrétní podoba suburbanizace v konkrétním území pak ovlivňuje to, jaký má příchod nových obyvatel vliv na fungování obce (1), život obce (2), sociální vztahy (3), … </a:t>
            </a:r>
          </a:p>
        </p:txBody>
      </p:sp>
    </p:spTree>
    <p:extLst>
      <p:ext uri="{BB962C8B-B14F-4D97-AF65-F5344CB8AC3E}">
        <p14:creationId xmlns:p14="http://schemas.microsoft.com/office/powerpoint/2010/main" val="27269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7C64F99-C156-428A-8E00-2A996EF35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343" y="902541"/>
            <a:ext cx="9420225" cy="557212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A69342C-5659-42BF-9769-065938832771}"/>
              </a:ext>
            </a:extLst>
          </p:cNvPr>
          <p:cNvSpPr txBox="1"/>
          <p:nvPr/>
        </p:nvSpPr>
        <p:spPr>
          <a:xfrm>
            <a:off x="2898648" y="331927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Suburbia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8654F11-83D6-4E1D-9B39-9EFE96D69EC4}"/>
              </a:ext>
            </a:extLst>
          </p:cNvPr>
          <p:cNvSpPr/>
          <p:nvPr/>
        </p:nvSpPr>
        <p:spPr>
          <a:xfrm>
            <a:off x="8745246" y="3867911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Suburbia</a:t>
            </a:r>
            <a:endParaRPr lang="cs-CZ" dirty="0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46EE2084-D427-4472-85DF-81DEBFC01214}"/>
              </a:ext>
            </a:extLst>
          </p:cNvPr>
          <p:cNvSpPr/>
          <p:nvPr/>
        </p:nvSpPr>
        <p:spPr>
          <a:xfrm>
            <a:off x="2642488" y="1234440"/>
            <a:ext cx="1408304" cy="804672"/>
          </a:xfrm>
          <a:custGeom>
            <a:avLst/>
            <a:gdLst>
              <a:gd name="connsiteX0" fmla="*/ 1307720 w 1408304"/>
              <a:gd name="connsiteY0" fmla="*/ 155448 h 804672"/>
              <a:gd name="connsiteX1" fmla="*/ 1225424 w 1408304"/>
              <a:gd name="connsiteY1" fmla="*/ 82296 h 804672"/>
              <a:gd name="connsiteX2" fmla="*/ 1197992 w 1408304"/>
              <a:gd name="connsiteY2" fmla="*/ 73152 h 804672"/>
              <a:gd name="connsiteX3" fmla="*/ 1170560 w 1408304"/>
              <a:gd name="connsiteY3" fmla="*/ 54864 h 804672"/>
              <a:gd name="connsiteX4" fmla="*/ 1088264 w 1408304"/>
              <a:gd name="connsiteY4" fmla="*/ 36576 h 804672"/>
              <a:gd name="connsiteX5" fmla="*/ 1033400 w 1408304"/>
              <a:gd name="connsiteY5" fmla="*/ 18288 h 804672"/>
              <a:gd name="connsiteX6" fmla="*/ 868808 w 1408304"/>
              <a:gd name="connsiteY6" fmla="*/ 0 h 804672"/>
              <a:gd name="connsiteX7" fmla="*/ 603632 w 1408304"/>
              <a:gd name="connsiteY7" fmla="*/ 9144 h 804672"/>
              <a:gd name="connsiteX8" fmla="*/ 576200 w 1408304"/>
              <a:gd name="connsiteY8" fmla="*/ 18288 h 804672"/>
              <a:gd name="connsiteX9" fmla="*/ 503048 w 1408304"/>
              <a:gd name="connsiteY9" fmla="*/ 36576 h 804672"/>
              <a:gd name="connsiteX10" fmla="*/ 466472 w 1408304"/>
              <a:gd name="connsiteY10" fmla="*/ 54864 h 804672"/>
              <a:gd name="connsiteX11" fmla="*/ 384176 w 1408304"/>
              <a:gd name="connsiteY11" fmla="*/ 82296 h 804672"/>
              <a:gd name="connsiteX12" fmla="*/ 356744 w 1408304"/>
              <a:gd name="connsiteY12" fmla="*/ 91440 h 804672"/>
              <a:gd name="connsiteX13" fmla="*/ 329312 w 1408304"/>
              <a:gd name="connsiteY13" fmla="*/ 109728 h 804672"/>
              <a:gd name="connsiteX14" fmla="*/ 274448 w 1408304"/>
              <a:gd name="connsiteY14" fmla="*/ 128016 h 804672"/>
              <a:gd name="connsiteX15" fmla="*/ 201296 w 1408304"/>
              <a:gd name="connsiteY15" fmla="*/ 173736 h 804672"/>
              <a:gd name="connsiteX16" fmla="*/ 109856 w 1408304"/>
              <a:gd name="connsiteY16" fmla="*/ 210312 h 804672"/>
              <a:gd name="connsiteX17" fmla="*/ 82424 w 1408304"/>
              <a:gd name="connsiteY17" fmla="*/ 237744 h 804672"/>
              <a:gd name="connsiteX18" fmla="*/ 18416 w 1408304"/>
              <a:gd name="connsiteY18" fmla="*/ 283464 h 804672"/>
              <a:gd name="connsiteX19" fmla="*/ 128 w 1408304"/>
              <a:gd name="connsiteY19" fmla="*/ 338328 h 804672"/>
              <a:gd name="connsiteX20" fmla="*/ 9272 w 1408304"/>
              <a:gd name="connsiteY20" fmla="*/ 448056 h 804672"/>
              <a:gd name="connsiteX21" fmla="*/ 18416 w 1408304"/>
              <a:gd name="connsiteY21" fmla="*/ 475488 h 804672"/>
              <a:gd name="connsiteX22" fmla="*/ 36704 w 1408304"/>
              <a:gd name="connsiteY22" fmla="*/ 521208 h 804672"/>
              <a:gd name="connsiteX23" fmla="*/ 64136 w 1408304"/>
              <a:gd name="connsiteY23" fmla="*/ 557784 h 804672"/>
              <a:gd name="connsiteX24" fmla="*/ 82424 w 1408304"/>
              <a:gd name="connsiteY24" fmla="*/ 594360 h 804672"/>
              <a:gd name="connsiteX25" fmla="*/ 91568 w 1408304"/>
              <a:gd name="connsiteY25" fmla="*/ 621792 h 804672"/>
              <a:gd name="connsiteX26" fmla="*/ 119000 w 1408304"/>
              <a:gd name="connsiteY26" fmla="*/ 630936 h 804672"/>
              <a:gd name="connsiteX27" fmla="*/ 201296 w 1408304"/>
              <a:gd name="connsiteY27" fmla="*/ 722376 h 804672"/>
              <a:gd name="connsiteX28" fmla="*/ 283592 w 1408304"/>
              <a:gd name="connsiteY28" fmla="*/ 758952 h 804672"/>
              <a:gd name="connsiteX29" fmla="*/ 338456 w 1408304"/>
              <a:gd name="connsiteY29" fmla="*/ 777240 h 804672"/>
              <a:gd name="connsiteX30" fmla="*/ 365888 w 1408304"/>
              <a:gd name="connsiteY30" fmla="*/ 786384 h 804672"/>
              <a:gd name="connsiteX31" fmla="*/ 439040 w 1408304"/>
              <a:gd name="connsiteY31" fmla="*/ 804672 h 804672"/>
              <a:gd name="connsiteX32" fmla="*/ 594488 w 1408304"/>
              <a:gd name="connsiteY32" fmla="*/ 795528 h 804672"/>
              <a:gd name="connsiteX33" fmla="*/ 749936 w 1408304"/>
              <a:gd name="connsiteY33" fmla="*/ 768096 h 804672"/>
              <a:gd name="connsiteX34" fmla="*/ 786512 w 1408304"/>
              <a:gd name="connsiteY34" fmla="*/ 758952 h 804672"/>
              <a:gd name="connsiteX35" fmla="*/ 813944 w 1408304"/>
              <a:gd name="connsiteY35" fmla="*/ 749808 h 804672"/>
              <a:gd name="connsiteX36" fmla="*/ 887096 w 1408304"/>
              <a:gd name="connsiteY36" fmla="*/ 740664 h 804672"/>
              <a:gd name="connsiteX37" fmla="*/ 914528 w 1408304"/>
              <a:gd name="connsiteY37" fmla="*/ 731520 h 804672"/>
              <a:gd name="connsiteX38" fmla="*/ 969392 w 1408304"/>
              <a:gd name="connsiteY38" fmla="*/ 704088 h 804672"/>
              <a:gd name="connsiteX39" fmla="*/ 1042544 w 1408304"/>
              <a:gd name="connsiteY39" fmla="*/ 658368 h 804672"/>
              <a:gd name="connsiteX40" fmla="*/ 1079120 w 1408304"/>
              <a:gd name="connsiteY40" fmla="*/ 630936 h 804672"/>
              <a:gd name="connsiteX41" fmla="*/ 1152272 w 1408304"/>
              <a:gd name="connsiteY41" fmla="*/ 594360 h 804672"/>
              <a:gd name="connsiteX42" fmla="*/ 1179704 w 1408304"/>
              <a:gd name="connsiteY42" fmla="*/ 557784 h 804672"/>
              <a:gd name="connsiteX43" fmla="*/ 1207136 w 1408304"/>
              <a:gd name="connsiteY43" fmla="*/ 548640 h 804672"/>
              <a:gd name="connsiteX44" fmla="*/ 1298576 w 1408304"/>
              <a:gd name="connsiteY44" fmla="*/ 438912 h 804672"/>
              <a:gd name="connsiteX45" fmla="*/ 1344296 w 1408304"/>
              <a:gd name="connsiteY45" fmla="*/ 384048 h 804672"/>
              <a:gd name="connsiteX46" fmla="*/ 1362584 w 1408304"/>
              <a:gd name="connsiteY46" fmla="*/ 347472 h 804672"/>
              <a:gd name="connsiteX47" fmla="*/ 1390016 w 1408304"/>
              <a:gd name="connsiteY47" fmla="*/ 265176 h 804672"/>
              <a:gd name="connsiteX48" fmla="*/ 1399160 w 1408304"/>
              <a:gd name="connsiteY48" fmla="*/ 237744 h 804672"/>
              <a:gd name="connsiteX49" fmla="*/ 1408304 w 1408304"/>
              <a:gd name="connsiteY49" fmla="*/ 210312 h 804672"/>
              <a:gd name="connsiteX50" fmla="*/ 1371728 w 1408304"/>
              <a:gd name="connsiteY50" fmla="*/ 137160 h 804672"/>
              <a:gd name="connsiteX51" fmla="*/ 1362584 w 1408304"/>
              <a:gd name="connsiteY51" fmla="*/ 109728 h 804672"/>
              <a:gd name="connsiteX52" fmla="*/ 1335152 w 1408304"/>
              <a:gd name="connsiteY52" fmla="*/ 91440 h 804672"/>
              <a:gd name="connsiteX53" fmla="*/ 1225424 w 1408304"/>
              <a:gd name="connsiteY53" fmla="*/ 64008 h 804672"/>
              <a:gd name="connsiteX54" fmla="*/ 1179704 w 1408304"/>
              <a:gd name="connsiteY54" fmla="*/ 54864 h 804672"/>
              <a:gd name="connsiteX55" fmla="*/ 1161416 w 1408304"/>
              <a:gd name="connsiteY55" fmla="*/ 27432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408304" h="804672">
                <a:moveTo>
                  <a:pt x="1307720" y="155448"/>
                </a:moveTo>
                <a:cubicBezTo>
                  <a:pt x="1283486" y="131214"/>
                  <a:pt x="1258058" y="98613"/>
                  <a:pt x="1225424" y="82296"/>
                </a:cubicBezTo>
                <a:cubicBezTo>
                  <a:pt x="1216803" y="77985"/>
                  <a:pt x="1206613" y="77463"/>
                  <a:pt x="1197992" y="73152"/>
                </a:cubicBezTo>
                <a:cubicBezTo>
                  <a:pt x="1188162" y="68237"/>
                  <a:pt x="1180661" y="59193"/>
                  <a:pt x="1170560" y="54864"/>
                </a:cubicBezTo>
                <a:cubicBezTo>
                  <a:pt x="1156190" y="48706"/>
                  <a:pt x="1100198" y="39831"/>
                  <a:pt x="1088264" y="36576"/>
                </a:cubicBezTo>
                <a:cubicBezTo>
                  <a:pt x="1069666" y="31504"/>
                  <a:pt x="1052559" y="20417"/>
                  <a:pt x="1033400" y="18288"/>
                </a:cubicBezTo>
                <a:lnTo>
                  <a:pt x="868808" y="0"/>
                </a:lnTo>
                <a:cubicBezTo>
                  <a:pt x="780416" y="3048"/>
                  <a:pt x="691904" y="3627"/>
                  <a:pt x="603632" y="9144"/>
                </a:cubicBezTo>
                <a:cubicBezTo>
                  <a:pt x="594012" y="9745"/>
                  <a:pt x="585499" y="15752"/>
                  <a:pt x="576200" y="18288"/>
                </a:cubicBezTo>
                <a:cubicBezTo>
                  <a:pt x="551951" y="24901"/>
                  <a:pt x="527432" y="30480"/>
                  <a:pt x="503048" y="36576"/>
                </a:cubicBezTo>
                <a:cubicBezTo>
                  <a:pt x="489824" y="39882"/>
                  <a:pt x="479194" y="49971"/>
                  <a:pt x="466472" y="54864"/>
                </a:cubicBezTo>
                <a:cubicBezTo>
                  <a:pt x="439484" y="65244"/>
                  <a:pt x="411608" y="73152"/>
                  <a:pt x="384176" y="82296"/>
                </a:cubicBezTo>
                <a:cubicBezTo>
                  <a:pt x="375032" y="85344"/>
                  <a:pt x="364764" y="86093"/>
                  <a:pt x="356744" y="91440"/>
                </a:cubicBezTo>
                <a:cubicBezTo>
                  <a:pt x="347600" y="97536"/>
                  <a:pt x="339355" y="105265"/>
                  <a:pt x="329312" y="109728"/>
                </a:cubicBezTo>
                <a:cubicBezTo>
                  <a:pt x="311696" y="117557"/>
                  <a:pt x="274448" y="128016"/>
                  <a:pt x="274448" y="128016"/>
                </a:cubicBezTo>
                <a:cubicBezTo>
                  <a:pt x="239441" y="154271"/>
                  <a:pt x="240346" y="157000"/>
                  <a:pt x="201296" y="173736"/>
                </a:cubicBezTo>
                <a:cubicBezTo>
                  <a:pt x="171122" y="186668"/>
                  <a:pt x="109856" y="210312"/>
                  <a:pt x="109856" y="210312"/>
                </a:cubicBezTo>
                <a:cubicBezTo>
                  <a:pt x="100712" y="219456"/>
                  <a:pt x="92242" y="229328"/>
                  <a:pt x="82424" y="237744"/>
                </a:cubicBezTo>
                <a:cubicBezTo>
                  <a:pt x="62576" y="254757"/>
                  <a:pt x="40126" y="268991"/>
                  <a:pt x="18416" y="283464"/>
                </a:cubicBezTo>
                <a:cubicBezTo>
                  <a:pt x="12320" y="301752"/>
                  <a:pt x="-1473" y="319117"/>
                  <a:pt x="128" y="338328"/>
                </a:cubicBezTo>
                <a:cubicBezTo>
                  <a:pt x="3176" y="374904"/>
                  <a:pt x="4421" y="411675"/>
                  <a:pt x="9272" y="448056"/>
                </a:cubicBezTo>
                <a:cubicBezTo>
                  <a:pt x="10546" y="457610"/>
                  <a:pt x="15032" y="466463"/>
                  <a:pt x="18416" y="475488"/>
                </a:cubicBezTo>
                <a:cubicBezTo>
                  <a:pt x="24179" y="490857"/>
                  <a:pt x="28733" y="506860"/>
                  <a:pt x="36704" y="521208"/>
                </a:cubicBezTo>
                <a:cubicBezTo>
                  <a:pt x="44105" y="534530"/>
                  <a:pt x="56059" y="544861"/>
                  <a:pt x="64136" y="557784"/>
                </a:cubicBezTo>
                <a:cubicBezTo>
                  <a:pt x="71360" y="569343"/>
                  <a:pt x="77054" y="581831"/>
                  <a:pt x="82424" y="594360"/>
                </a:cubicBezTo>
                <a:cubicBezTo>
                  <a:pt x="86221" y="603219"/>
                  <a:pt x="84752" y="614976"/>
                  <a:pt x="91568" y="621792"/>
                </a:cubicBezTo>
                <a:cubicBezTo>
                  <a:pt x="98384" y="628608"/>
                  <a:pt x="109856" y="627888"/>
                  <a:pt x="119000" y="630936"/>
                </a:cubicBezTo>
                <a:cubicBezTo>
                  <a:pt x="139086" y="661066"/>
                  <a:pt x="170534" y="712122"/>
                  <a:pt x="201296" y="722376"/>
                </a:cubicBezTo>
                <a:cubicBezTo>
                  <a:pt x="278052" y="747961"/>
                  <a:pt x="156622" y="706048"/>
                  <a:pt x="283592" y="758952"/>
                </a:cubicBezTo>
                <a:cubicBezTo>
                  <a:pt x="301386" y="766366"/>
                  <a:pt x="320168" y="771144"/>
                  <a:pt x="338456" y="777240"/>
                </a:cubicBezTo>
                <a:cubicBezTo>
                  <a:pt x="347600" y="780288"/>
                  <a:pt x="356437" y="784494"/>
                  <a:pt x="365888" y="786384"/>
                </a:cubicBezTo>
                <a:cubicBezTo>
                  <a:pt x="421059" y="797418"/>
                  <a:pt x="396864" y="790613"/>
                  <a:pt x="439040" y="804672"/>
                </a:cubicBezTo>
                <a:cubicBezTo>
                  <a:pt x="490856" y="801624"/>
                  <a:pt x="542858" y="800869"/>
                  <a:pt x="594488" y="795528"/>
                </a:cubicBezTo>
                <a:cubicBezTo>
                  <a:pt x="616343" y="793267"/>
                  <a:pt x="711112" y="776724"/>
                  <a:pt x="749936" y="768096"/>
                </a:cubicBezTo>
                <a:cubicBezTo>
                  <a:pt x="762204" y="765370"/>
                  <a:pt x="774428" y="762404"/>
                  <a:pt x="786512" y="758952"/>
                </a:cubicBezTo>
                <a:cubicBezTo>
                  <a:pt x="795780" y="756304"/>
                  <a:pt x="804461" y="751532"/>
                  <a:pt x="813944" y="749808"/>
                </a:cubicBezTo>
                <a:cubicBezTo>
                  <a:pt x="838121" y="745412"/>
                  <a:pt x="862712" y="743712"/>
                  <a:pt x="887096" y="740664"/>
                </a:cubicBezTo>
                <a:cubicBezTo>
                  <a:pt x="896240" y="737616"/>
                  <a:pt x="905907" y="735831"/>
                  <a:pt x="914528" y="731520"/>
                </a:cubicBezTo>
                <a:cubicBezTo>
                  <a:pt x="985432" y="696068"/>
                  <a:pt x="900441" y="727072"/>
                  <a:pt x="969392" y="704088"/>
                </a:cubicBezTo>
                <a:cubicBezTo>
                  <a:pt x="1073006" y="626377"/>
                  <a:pt x="942130" y="721127"/>
                  <a:pt x="1042544" y="658368"/>
                </a:cubicBezTo>
                <a:cubicBezTo>
                  <a:pt x="1055467" y="650291"/>
                  <a:pt x="1065956" y="638615"/>
                  <a:pt x="1079120" y="630936"/>
                </a:cubicBezTo>
                <a:cubicBezTo>
                  <a:pt x="1102668" y="617199"/>
                  <a:pt x="1152272" y="594360"/>
                  <a:pt x="1152272" y="594360"/>
                </a:cubicBezTo>
                <a:cubicBezTo>
                  <a:pt x="1161416" y="582168"/>
                  <a:pt x="1167996" y="567540"/>
                  <a:pt x="1179704" y="557784"/>
                </a:cubicBezTo>
                <a:cubicBezTo>
                  <a:pt x="1187109" y="551614"/>
                  <a:pt x="1199528" y="554558"/>
                  <a:pt x="1207136" y="548640"/>
                </a:cubicBezTo>
                <a:cubicBezTo>
                  <a:pt x="1341956" y="443780"/>
                  <a:pt x="1192912" y="544576"/>
                  <a:pt x="1298576" y="438912"/>
                </a:cubicBezTo>
                <a:cubicBezTo>
                  <a:pt x="1323792" y="413696"/>
                  <a:pt x="1327322" y="413753"/>
                  <a:pt x="1344296" y="384048"/>
                </a:cubicBezTo>
                <a:cubicBezTo>
                  <a:pt x="1351059" y="372213"/>
                  <a:pt x="1357522" y="360128"/>
                  <a:pt x="1362584" y="347472"/>
                </a:cubicBezTo>
                <a:lnTo>
                  <a:pt x="1390016" y="265176"/>
                </a:lnTo>
                <a:lnTo>
                  <a:pt x="1399160" y="237744"/>
                </a:lnTo>
                <a:lnTo>
                  <a:pt x="1408304" y="210312"/>
                </a:lnTo>
                <a:cubicBezTo>
                  <a:pt x="1390027" y="118928"/>
                  <a:pt x="1415639" y="203026"/>
                  <a:pt x="1371728" y="137160"/>
                </a:cubicBezTo>
                <a:cubicBezTo>
                  <a:pt x="1366381" y="129140"/>
                  <a:pt x="1368605" y="117254"/>
                  <a:pt x="1362584" y="109728"/>
                </a:cubicBezTo>
                <a:cubicBezTo>
                  <a:pt x="1355719" y="101146"/>
                  <a:pt x="1345195" y="95903"/>
                  <a:pt x="1335152" y="91440"/>
                </a:cubicBezTo>
                <a:cubicBezTo>
                  <a:pt x="1288921" y="70893"/>
                  <a:pt x="1274084" y="72855"/>
                  <a:pt x="1225424" y="64008"/>
                </a:cubicBezTo>
                <a:cubicBezTo>
                  <a:pt x="1210133" y="61228"/>
                  <a:pt x="1194944" y="57912"/>
                  <a:pt x="1179704" y="54864"/>
                </a:cubicBezTo>
                <a:lnTo>
                  <a:pt x="1161416" y="274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6B6B669-07C3-4BB6-AB90-FEDDB05E05E8}"/>
              </a:ext>
            </a:extLst>
          </p:cNvPr>
          <p:cNvSpPr txBox="1"/>
          <p:nvPr/>
        </p:nvSpPr>
        <p:spPr>
          <a:xfrm>
            <a:off x="374904" y="1115782"/>
            <a:ext cx="1069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OBEC V</a:t>
            </a:r>
          </a:p>
          <a:p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ZÁZEMÍ</a:t>
            </a:r>
          </a:p>
          <a:p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PRAHY</a:t>
            </a:r>
          </a:p>
        </p:txBody>
      </p:sp>
    </p:spTree>
    <p:extLst>
      <p:ext uri="{BB962C8B-B14F-4D97-AF65-F5344CB8AC3E}">
        <p14:creationId xmlns:p14="http://schemas.microsoft.com/office/powerpoint/2010/main" val="791865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29CA45E-C897-4EF8-BD28-FCD88E146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21754" cy="6858000"/>
          </a:xfrm>
          <a:prstGeom prst="rect">
            <a:avLst/>
          </a:prstGeom>
        </p:spPr>
      </p:pic>
      <p:pic>
        <p:nvPicPr>
          <p:cNvPr id="3074" name="Picture 2" descr="10 důvodů, proč je bydlení v satelitech absolutní opruz – G.cz">
            <a:extLst>
              <a:ext uri="{FF2B5EF4-FFF2-40B4-BE49-F238E27FC236}">
                <a16:creationId xmlns:a16="http://schemas.microsoft.com/office/drawing/2014/main" id="{3CD92257-C6D1-43F1-A8C1-14563786B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223" y="3200400"/>
            <a:ext cx="4160010" cy="30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112E5EF-ED59-4B58-AF94-22090A9EAF53}"/>
              </a:ext>
            </a:extLst>
          </p:cNvPr>
          <p:cNvSpPr txBox="1"/>
          <p:nvPr/>
        </p:nvSpPr>
        <p:spPr>
          <a:xfrm>
            <a:off x="8867405" y="1824639"/>
            <a:ext cx="96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2631F3DB-DCDF-4215-8960-E389F6A4ECFF}"/>
              </a:ext>
            </a:extLst>
          </p:cNvPr>
          <p:cNvSpPr/>
          <p:nvPr/>
        </p:nvSpPr>
        <p:spPr>
          <a:xfrm rot="5400000">
            <a:off x="8839455" y="2452985"/>
            <a:ext cx="649224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B589E29-1918-406C-9824-4A59D825C4B9}"/>
              </a:ext>
            </a:extLst>
          </p:cNvPr>
          <p:cNvSpPr txBox="1"/>
          <p:nvPr/>
        </p:nvSpPr>
        <p:spPr>
          <a:xfrm>
            <a:off x="7187184" y="761845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PŘÍKLAD SUBURBANIZACE </a:t>
            </a:r>
          </a:p>
          <a:p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TŘINECKU</a:t>
            </a:r>
          </a:p>
        </p:txBody>
      </p:sp>
      <p:sp>
        <p:nvSpPr>
          <p:cNvPr id="6" name="Šipka: doprava 5">
            <a:extLst>
              <a:ext uri="{FF2B5EF4-FFF2-40B4-BE49-F238E27FC236}">
                <a16:creationId xmlns:a16="http://schemas.microsoft.com/office/drawing/2014/main" id="{B7FF13D1-2F02-4B63-99E7-13623FB87B7C}"/>
              </a:ext>
            </a:extLst>
          </p:cNvPr>
          <p:cNvSpPr/>
          <p:nvPr/>
        </p:nvSpPr>
        <p:spPr>
          <a:xfrm rot="10800000">
            <a:off x="6155181" y="868562"/>
            <a:ext cx="798576" cy="432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2876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656BE52-C4FE-4349-B8F3-41D0B7728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1104328"/>
            <a:ext cx="8791575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14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8BB1D8-974E-4349-9486-1BF9ED4C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NEGATIVNÍ STRÁNKY SUBURBANIZACE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30FDC8E-6FCE-4A7A-B625-ADE389E06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40751"/>
            <a:ext cx="11029615" cy="3678303"/>
          </a:xfrm>
        </p:spPr>
        <p:txBody>
          <a:bodyPr>
            <a:no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Závislost na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automobilové dopravě (posilování dojížďkových vazeb)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Nedostatečné uspokojení potřeb (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nedostatek základních služeb, zaplněné školky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Sociální konflikty – odlišné způsoby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trávení volného času, odlišný životní styl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</a:t>
            </a:r>
            <a:r>
              <a:rPr lang="cs-CZ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pálení listí  -   nedělní klid   -   zimní údržba chodníků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Oslabování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tradiční venkovské komunity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sociální soudržnosti obyvatel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Konflikty na úrovni politické sféry (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vedení obce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zastupitelstvo).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Posilování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individualizace.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Narušení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tradiční infrastruktury.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Absence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veřejných prostor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(staví developer – zástavba zahuštěná s důvodu maximalizace peněžního užitku pozemku).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275462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E8B07-DF11-49A5-BD51-D99CE4BEB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02156"/>
            <a:ext cx="11029616" cy="1013800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ZADÁNÍ CVIČENÍ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F57170-3D0E-4654-BF35-B261BDE86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324862" cy="3678303"/>
          </a:xfrm>
        </p:spPr>
        <p:txBody>
          <a:bodyPr/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 základě dat z Databáze demografických údajů za obce ČR (</a:t>
            </a:r>
            <a:r>
              <a:rPr lang="cs-CZ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https://www.czso.cz/</a:t>
            </a:r>
            <a:r>
              <a:rPr lang="cs-CZ" sz="16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csu</a:t>
            </a:r>
            <a:r>
              <a:rPr lang="cs-CZ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16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czso</a:t>
            </a:r>
            <a:r>
              <a:rPr lang="cs-CZ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16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databaze</a:t>
            </a:r>
            <a:r>
              <a:rPr lang="cs-CZ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16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demografickych</a:t>
            </a:r>
            <a:r>
              <a:rPr lang="cs-CZ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sz="16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udaju</a:t>
            </a:r>
            <a:r>
              <a:rPr lang="cs-CZ" sz="1600" u="sng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-za-obce-</a:t>
            </a:r>
            <a:r>
              <a:rPr lang="cs-CZ" sz="1600" u="sng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 v rámci libovolně vybraného okresu identifikujte 5 obcí s nejvyšším relativním/absolutním přírůstkem obyvatel mezi roky 1995 a 2020. </a:t>
            </a:r>
          </a:p>
          <a:p>
            <a:pPr marL="0" indent="0">
              <a:buNone/>
            </a:pP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Je tento přírůstek sycen spíše přirozenou měnou či stěhováním?</a:t>
            </a:r>
          </a:p>
          <a:p>
            <a:pPr lvl="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Lze přírůstek alespoň částečně zdůvodnit jako důsledek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suburbanizačních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procesů?</a:t>
            </a:r>
          </a:p>
          <a:p>
            <a:pPr lvl="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Pokud ano, jaké město je nejpravděpodobnějším zdrojem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suburbánní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migrace?</a:t>
            </a:r>
          </a:p>
          <a:p>
            <a:pPr lvl="0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Lze při pohledu na letecký snímek identifikovat známky nové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suburbánní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zástavby?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33836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48588C-7528-4004-A8B6-5270F7D9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PŘÍKLAD REÁLNÝCH DOPADŮ SUBURBANIZACE V OBCI BYSTŘICE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6323FF6-572C-467F-BB6E-F16C29DE4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84312"/>
          </a:xfrm>
        </p:spPr>
        <p:txBody>
          <a:bodyPr/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Početně velká obec – přes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5 300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obyvatel, nárůst,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projevuje se zde suburbanizace.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Dostupnost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základního zboží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(obchody) </a:t>
            </a:r>
            <a:r>
              <a:rPr lang="cs-CZ" sz="1600" b="1" dirty="0">
                <a:latin typeface="Arial" panose="020B0604020202020204" pitchFamily="34" charset="0"/>
                <a:cs typeface="Arial" panose="020B0604020202020204" pitchFamily="34" charset="0"/>
              </a:rPr>
              <a:t>i služeb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(DDM, volnočasové středisko, …).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Také pracovní místa (např. firma Mrózek) + existence spolku (kulturní život). </a:t>
            </a: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Promítá se to prostorového pohybu původních rezidentů a nově přistěhovalých obyvatel. 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Původní obyvatelé i nově přistěhovalí – někteří nemají důvod vůbec vyjíždět z obce. </a:t>
            </a:r>
          </a:p>
          <a:p>
            <a:endParaRPr lang="cs-CZ" sz="1600" dirty="0"/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Řada obcí v zázemí Prahy – početně menší, s nižší občanskou vybaveností   („satelity“)</a:t>
            </a:r>
            <a:b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600" b="1" u="sng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Vyjížďkové proudy z obcí za všemi druhy aktivit. </a:t>
            </a:r>
          </a:p>
          <a:p>
            <a:endParaRPr lang="cs-CZ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32BAD4DA-9340-40FB-9F4D-736990FA03C7}"/>
              </a:ext>
            </a:extLst>
          </p:cNvPr>
          <p:cNvCxnSpPr>
            <a:cxnSpLocks/>
          </p:cNvCxnSpPr>
          <p:nvPr/>
        </p:nvCxnSpPr>
        <p:spPr>
          <a:xfrm>
            <a:off x="4346829" y="4754723"/>
            <a:ext cx="422910" cy="10806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D953C7D9-BBCA-4F7A-9285-036194A4EEEC}"/>
              </a:ext>
            </a:extLst>
          </p:cNvPr>
          <p:cNvCxnSpPr>
            <a:cxnSpLocks/>
          </p:cNvCxnSpPr>
          <p:nvPr/>
        </p:nvCxnSpPr>
        <p:spPr>
          <a:xfrm flipV="1">
            <a:off x="4346829" y="4670089"/>
            <a:ext cx="283464" cy="27733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121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7C64F99-C156-428A-8E00-2A996EF35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343" y="902541"/>
            <a:ext cx="9420225" cy="557212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A69342C-5659-42BF-9769-065938832771}"/>
              </a:ext>
            </a:extLst>
          </p:cNvPr>
          <p:cNvSpPr txBox="1"/>
          <p:nvPr/>
        </p:nvSpPr>
        <p:spPr>
          <a:xfrm>
            <a:off x="2898648" y="331927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Suburbia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D8654F11-83D6-4E1D-9B39-9EFE96D69EC4}"/>
              </a:ext>
            </a:extLst>
          </p:cNvPr>
          <p:cNvSpPr/>
          <p:nvPr/>
        </p:nvSpPr>
        <p:spPr>
          <a:xfrm>
            <a:off x="8745246" y="3867911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Suburbia</a:t>
            </a:r>
            <a:endParaRPr lang="cs-CZ" dirty="0"/>
          </a:p>
        </p:txBody>
      </p:sp>
      <p:sp>
        <p:nvSpPr>
          <p:cNvPr id="5" name="Volný tvar: obrazec 4">
            <a:extLst>
              <a:ext uri="{FF2B5EF4-FFF2-40B4-BE49-F238E27FC236}">
                <a16:creationId xmlns:a16="http://schemas.microsoft.com/office/drawing/2014/main" id="{46EE2084-D427-4472-85DF-81DEBFC01214}"/>
              </a:ext>
            </a:extLst>
          </p:cNvPr>
          <p:cNvSpPr/>
          <p:nvPr/>
        </p:nvSpPr>
        <p:spPr>
          <a:xfrm>
            <a:off x="2642488" y="1234440"/>
            <a:ext cx="1408304" cy="804672"/>
          </a:xfrm>
          <a:custGeom>
            <a:avLst/>
            <a:gdLst>
              <a:gd name="connsiteX0" fmla="*/ 1307720 w 1408304"/>
              <a:gd name="connsiteY0" fmla="*/ 155448 h 804672"/>
              <a:gd name="connsiteX1" fmla="*/ 1225424 w 1408304"/>
              <a:gd name="connsiteY1" fmla="*/ 82296 h 804672"/>
              <a:gd name="connsiteX2" fmla="*/ 1197992 w 1408304"/>
              <a:gd name="connsiteY2" fmla="*/ 73152 h 804672"/>
              <a:gd name="connsiteX3" fmla="*/ 1170560 w 1408304"/>
              <a:gd name="connsiteY3" fmla="*/ 54864 h 804672"/>
              <a:gd name="connsiteX4" fmla="*/ 1088264 w 1408304"/>
              <a:gd name="connsiteY4" fmla="*/ 36576 h 804672"/>
              <a:gd name="connsiteX5" fmla="*/ 1033400 w 1408304"/>
              <a:gd name="connsiteY5" fmla="*/ 18288 h 804672"/>
              <a:gd name="connsiteX6" fmla="*/ 868808 w 1408304"/>
              <a:gd name="connsiteY6" fmla="*/ 0 h 804672"/>
              <a:gd name="connsiteX7" fmla="*/ 603632 w 1408304"/>
              <a:gd name="connsiteY7" fmla="*/ 9144 h 804672"/>
              <a:gd name="connsiteX8" fmla="*/ 576200 w 1408304"/>
              <a:gd name="connsiteY8" fmla="*/ 18288 h 804672"/>
              <a:gd name="connsiteX9" fmla="*/ 503048 w 1408304"/>
              <a:gd name="connsiteY9" fmla="*/ 36576 h 804672"/>
              <a:gd name="connsiteX10" fmla="*/ 466472 w 1408304"/>
              <a:gd name="connsiteY10" fmla="*/ 54864 h 804672"/>
              <a:gd name="connsiteX11" fmla="*/ 384176 w 1408304"/>
              <a:gd name="connsiteY11" fmla="*/ 82296 h 804672"/>
              <a:gd name="connsiteX12" fmla="*/ 356744 w 1408304"/>
              <a:gd name="connsiteY12" fmla="*/ 91440 h 804672"/>
              <a:gd name="connsiteX13" fmla="*/ 329312 w 1408304"/>
              <a:gd name="connsiteY13" fmla="*/ 109728 h 804672"/>
              <a:gd name="connsiteX14" fmla="*/ 274448 w 1408304"/>
              <a:gd name="connsiteY14" fmla="*/ 128016 h 804672"/>
              <a:gd name="connsiteX15" fmla="*/ 201296 w 1408304"/>
              <a:gd name="connsiteY15" fmla="*/ 173736 h 804672"/>
              <a:gd name="connsiteX16" fmla="*/ 109856 w 1408304"/>
              <a:gd name="connsiteY16" fmla="*/ 210312 h 804672"/>
              <a:gd name="connsiteX17" fmla="*/ 82424 w 1408304"/>
              <a:gd name="connsiteY17" fmla="*/ 237744 h 804672"/>
              <a:gd name="connsiteX18" fmla="*/ 18416 w 1408304"/>
              <a:gd name="connsiteY18" fmla="*/ 283464 h 804672"/>
              <a:gd name="connsiteX19" fmla="*/ 128 w 1408304"/>
              <a:gd name="connsiteY19" fmla="*/ 338328 h 804672"/>
              <a:gd name="connsiteX20" fmla="*/ 9272 w 1408304"/>
              <a:gd name="connsiteY20" fmla="*/ 448056 h 804672"/>
              <a:gd name="connsiteX21" fmla="*/ 18416 w 1408304"/>
              <a:gd name="connsiteY21" fmla="*/ 475488 h 804672"/>
              <a:gd name="connsiteX22" fmla="*/ 36704 w 1408304"/>
              <a:gd name="connsiteY22" fmla="*/ 521208 h 804672"/>
              <a:gd name="connsiteX23" fmla="*/ 64136 w 1408304"/>
              <a:gd name="connsiteY23" fmla="*/ 557784 h 804672"/>
              <a:gd name="connsiteX24" fmla="*/ 82424 w 1408304"/>
              <a:gd name="connsiteY24" fmla="*/ 594360 h 804672"/>
              <a:gd name="connsiteX25" fmla="*/ 91568 w 1408304"/>
              <a:gd name="connsiteY25" fmla="*/ 621792 h 804672"/>
              <a:gd name="connsiteX26" fmla="*/ 119000 w 1408304"/>
              <a:gd name="connsiteY26" fmla="*/ 630936 h 804672"/>
              <a:gd name="connsiteX27" fmla="*/ 201296 w 1408304"/>
              <a:gd name="connsiteY27" fmla="*/ 722376 h 804672"/>
              <a:gd name="connsiteX28" fmla="*/ 283592 w 1408304"/>
              <a:gd name="connsiteY28" fmla="*/ 758952 h 804672"/>
              <a:gd name="connsiteX29" fmla="*/ 338456 w 1408304"/>
              <a:gd name="connsiteY29" fmla="*/ 777240 h 804672"/>
              <a:gd name="connsiteX30" fmla="*/ 365888 w 1408304"/>
              <a:gd name="connsiteY30" fmla="*/ 786384 h 804672"/>
              <a:gd name="connsiteX31" fmla="*/ 439040 w 1408304"/>
              <a:gd name="connsiteY31" fmla="*/ 804672 h 804672"/>
              <a:gd name="connsiteX32" fmla="*/ 594488 w 1408304"/>
              <a:gd name="connsiteY32" fmla="*/ 795528 h 804672"/>
              <a:gd name="connsiteX33" fmla="*/ 749936 w 1408304"/>
              <a:gd name="connsiteY33" fmla="*/ 768096 h 804672"/>
              <a:gd name="connsiteX34" fmla="*/ 786512 w 1408304"/>
              <a:gd name="connsiteY34" fmla="*/ 758952 h 804672"/>
              <a:gd name="connsiteX35" fmla="*/ 813944 w 1408304"/>
              <a:gd name="connsiteY35" fmla="*/ 749808 h 804672"/>
              <a:gd name="connsiteX36" fmla="*/ 887096 w 1408304"/>
              <a:gd name="connsiteY36" fmla="*/ 740664 h 804672"/>
              <a:gd name="connsiteX37" fmla="*/ 914528 w 1408304"/>
              <a:gd name="connsiteY37" fmla="*/ 731520 h 804672"/>
              <a:gd name="connsiteX38" fmla="*/ 969392 w 1408304"/>
              <a:gd name="connsiteY38" fmla="*/ 704088 h 804672"/>
              <a:gd name="connsiteX39" fmla="*/ 1042544 w 1408304"/>
              <a:gd name="connsiteY39" fmla="*/ 658368 h 804672"/>
              <a:gd name="connsiteX40" fmla="*/ 1079120 w 1408304"/>
              <a:gd name="connsiteY40" fmla="*/ 630936 h 804672"/>
              <a:gd name="connsiteX41" fmla="*/ 1152272 w 1408304"/>
              <a:gd name="connsiteY41" fmla="*/ 594360 h 804672"/>
              <a:gd name="connsiteX42" fmla="*/ 1179704 w 1408304"/>
              <a:gd name="connsiteY42" fmla="*/ 557784 h 804672"/>
              <a:gd name="connsiteX43" fmla="*/ 1207136 w 1408304"/>
              <a:gd name="connsiteY43" fmla="*/ 548640 h 804672"/>
              <a:gd name="connsiteX44" fmla="*/ 1298576 w 1408304"/>
              <a:gd name="connsiteY44" fmla="*/ 438912 h 804672"/>
              <a:gd name="connsiteX45" fmla="*/ 1344296 w 1408304"/>
              <a:gd name="connsiteY45" fmla="*/ 384048 h 804672"/>
              <a:gd name="connsiteX46" fmla="*/ 1362584 w 1408304"/>
              <a:gd name="connsiteY46" fmla="*/ 347472 h 804672"/>
              <a:gd name="connsiteX47" fmla="*/ 1390016 w 1408304"/>
              <a:gd name="connsiteY47" fmla="*/ 265176 h 804672"/>
              <a:gd name="connsiteX48" fmla="*/ 1399160 w 1408304"/>
              <a:gd name="connsiteY48" fmla="*/ 237744 h 804672"/>
              <a:gd name="connsiteX49" fmla="*/ 1408304 w 1408304"/>
              <a:gd name="connsiteY49" fmla="*/ 210312 h 804672"/>
              <a:gd name="connsiteX50" fmla="*/ 1371728 w 1408304"/>
              <a:gd name="connsiteY50" fmla="*/ 137160 h 804672"/>
              <a:gd name="connsiteX51" fmla="*/ 1362584 w 1408304"/>
              <a:gd name="connsiteY51" fmla="*/ 109728 h 804672"/>
              <a:gd name="connsiteX52" fmla="*/ 1335152 w 1408304"/>
              <a:gd name="connsiteY52" fmla="*/ 91440 h 804672"/>
              <a:gd name="connsiteX53" fmla="*/ 1225424 w 1408304"/>
              <a:gd name="connsiteY53" fmla="*/ 64008 h 804672"/>
              <a:gd name="connsiteX54" fmla="*/ 1179704 w 1408304"/>
              <a:gd name="connsiteY54" fmla="*/ 54864 h 804672"/>
              <a:gd name="connsiteX55" fmla="*/ 1161416 w 1408304"/>
              <a:gd name="connsiteY55" fmla="*/ 27432 h 80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408304" h="804672">
                <a:moveTo>
                  <a:pt x="1307720" y="155448"/>
                </a:moveTo>
                <a:cubicBezTo>
                  <a:pt x="1283486" y="131214"/>
                  <a:pt x="1258058" y="98613"/>
                  <a:pt x="1225424" y="82296"/>
                </a:cubicBezTo>
                <a:cubicBezTo>
                  <a:pt x="1216803" y="77985"/>
                  <a:pt x="1206613" y="77463"/>
                  <a:pt x="1197992" y="73152"/>
                </a:cubicBezTo>
                <a:cubicBezTo>
                  <a:pt x="1188162" y="68237"/>
                  <a:pt x="1180661" y="59193"/>
                  <a:pt x="1170560" y="54864"/>
                </a:cubicBezTo>
                <a:cubicBezTo>
                  <a:pt x="1156190" y="48706"/>
                  <a:pt x="1100198" y="39831"/>
                  <a:pt x="1088264" y="36576"/>
                </a:cubicBezTo>
                <a:cubicBezTo>
                  <a:pt x="1069666" y="31504"/>
                  <a:pt x="1052559" y="20417"/>
                  <a:pt x="1033400" y="18288"/>
                </a:cubicBezTo>
                <a:lnTo>
                  <a:pt x="868808" y="0"/>
                </a:lnTo>
                <a:cubicBezTo>
                  <a:pt x="780416" y="3048"/>
                  <a:pt x="691904" y="3627"/>
                  <a:pt x="603632" y="9144"/>
                </a:cubicBezTo>
                <a:cubicBezTo>
                  <a:pt x="594012" y="9745"/>
                  <a:pt x="585499" y="15752"/>
                  <a:pt x="576200" y="18288"/>
                </a:cubicBezTo>
                <a:cubicBezTo>
                  <a:pt x="551951" y="24901"/>
                  <a:pt x="527432" y="30480"/>
                  <a:pt x="503048" y="36576"/>
                </a:cubicBezTo>
                <a:cubicBezTo>
                  <a:pt x="489824" y="39882"/>
                  <a:pt x="479194" y="49971"/>
                  <a:pt x="466472" y="54864"/>
                </a:cubicBezTo>
                <a:cubicBezTo>
                  <a:pt x="439484" y="65244"/>
                  <a:pt x="411608" y="73152"/>
                  <a:pt x="384176" y="82296"/>
                </a:cubicBezTo>
                <a:cubicBezTo>
                  <a:pt x="375032" y="85344"/>
                  <a:pt x="364764" y="86093"/>
                  <a:pt x="356744" y="91440"/>
                </a:cubicBezTo>
                <a:cubicBezTo>
                  <a:pt x="347600" y="97536"/>
                  <a:pt x="339355" y="105265"/>
                  <a:pt x="329312" y="109728"/>
                </a:cubicBezTo>
                <a:cubicBezTo>
                  <a:pt x="311696" y="117557"/>
                  <a:pt x="274448" y="128016"/>
                  <a:pt x="274448" y="128016"/>
                </a:cubicBezTo>
                <a:cubicBezTo>
                  <a:pt x="239441" y="154271"/>
                  <a:pt x="240346" y="157000"/>
                  <a:pt x="201296" y="173736"/>
                </a:cubicBezTo>
                <a:cubicBezTo>
                  <a:pt x="171122" y="186668"/>
                  <a:pt x="109856" y="210312"/>
                  <a:pt x="109856" y="210312"/>
                </a:cubicBezTo>
                <a:cubicBezTo>
                  <a:pt x="100712" y="219456"/>
                  <a:pt x="92242" y="229328"/>
                  <a:pt x="82424" y="237744"/>
                </a:cubicBezTo>
                <a:cubicBezTo>
                  <a:pt x="62576" y="254757"/>
                  <a:pt x="40126" y="268991"/>
                  <a:pt x="18416" y="283464"/>
                </a:cubicBezTo>
                <a:cubicBezTo>
                  <a:pt x="12320" y="301752"/>
                  <a:pt x="-1473" y="319117"/>
                  <a:pt x="128" y="338328"/>
                </a:cubicBezTo>
                <a:cubicBezTo>
                  <a:pt x="3176" y="374904"/>
                  <a:pt x="4421" y="411675"/>
                  <a:pt x="9272" y="448056"/>
                </a:cubicBezTo>
                <a:cubicBezTo>
                  <a:pt x="10546" y="457610"/>
                  <a:pt x="15032" y="466463"/>
                  <a:pt x="18416" y="475488"/>
                </a:cubicBezTo>
                <a:cubicBezTo>
                  <a:pt x="24179" y="490857"/>
                  <a:pt x="28733" y="506860"/>
                  <a:pt x="36704" y="521208"/>
                </a:cubicBezTo>
                <a:cubicBezTo>
                  <a:pt x="44105" y="534530"/>
                  <a:pt x="56059" y="544861"/>
                  <a:pt x="64136" y="557784"/>
                </a:cubicBezTo>
                <a:cubicBezTo>
                  <a:pt x="71360" y="569343"/>
                  <a:pt x="77054" y="581831"/>
                  <a:pt x="82424" y="594360"/>
                </a:cubicBezTo>
                <a:cubicBezTo>
                  <a:pt x="86221" y="603219"/>
                  <a:pt x="84752" y="614976"/>
                  <a:pt x="91568" y="621792"/>
                </a:cubicBezTo>
                <a:cubicBezTo>
                  <a:pt x="98384" y="628608"/>
                  <a:pt x="109856" y="627888"/>
                  <a:pt x="119000" y="630936"/>
                </a:cubicBezTo>
                <a:cubicBezTo>
                  <a:pt x="139086" y="661066"/>
                  <a:pt x="170534" y="712122"/>
                  <a:pt x="201296" y="722376"/>
                </a:cubicBezTo>
                <a:cubicBezTo>
                  <a:pt x="278052" y="747961"/>
                  <a:pt x="156622" y="706048"/>
                  <a:pt x="283592" y="758952"/>
                </a:cubicBezTo>
                <a:cubicBezTo>
                  <a:pt x="301386" y="766366"/>
                  <a:pt x="320168" y="771144"/>
                  <a:pt x="338456" y="777240"/>
                </a:cubicBezTo>
                <a:cubicBezTo>
                  <a:pt x="347600" y="780288"/>
                  <a:pt x="356437" y="784494"/>
                  <a:pt x="365888" y="786384"/>
                </a:cubicBezTo>
                <a:cubicBezTo>
                  <a:pt x="421059" y="797418"/>
                  <a:pt x="396864" y="790613"/>
                  <a:pt x="439040" y="804672"/>
                </a:cubicBezTo>
                <a:cubicBezTo>
                  <a:pt x="490856" y="801624"/>
                  <a:pt x="542858" y="800869"/>
                  <a:pt x="594488" y="795528"/>
                </a:cubicBezTo>
                <a:cubicBezTo>
                  <a:pt x="616343" y="793267"/>
                  <a:pt x="711112" y="776724"/>
                  <a:pt x="749936" y="768096"/>
                </a:cubicBezTo>
                <a:cubicBezTo>
                  <a:pt x="762204" y="765370"/>
                  <a:pt x="774428" y="762404"/>
                  <a:pt x="786512" y="758952"/>
                </a:cubicBezTo>
                <a:cubicBezTo>
                  <a:pt x="795780" y="756304"/>
                  <a:pt x="804461" y="751532"/>
                  <a:pt x="813944" y="749808"/>
                </a:cubicBezTo>
                <a:cubicBezTo>
                  <a:pt x="838121" y="745412"/>
                  <a:pt x="862712" y="743712"/>
                  <a:pt x="887096" y="740664"/>
                </a:cubicBezTo>
                <a:cubicBezTo>
                  <a:pt x="896240" y="737616"/>
                  <a:pt x="905907" y="735831"/>
                  <a:pt x="914528" y="731520"/>
                </a:cubicBezTo>
                <a:cubicBezTo>
                  <a:pt x="985432" y="696068"/>
                  <a:pt x="900441" y="727072"/>
                  <a:pt x="969392" y="704088"/>
                </a:cubicBezTo>
                <a:cubicBezTo>
                  <a:pt x="1073006" y="626377"/>
                  <a:pt x="942130" y="721127"/>
                  <a:pt x="1042544" y="658368"/>
                </a:cubicBezTo>
                <a:cubicBezTo>
                  <a:pt x="1055467" y="650291"/>
                  <a:pt x="1065956" y="638615"/>
                  <a:pt x="1079120" y="630936"/>
                </a:cubicBezTo>
                <a:cubicBezTo>
                  <a:pt x="1102668" y="617199"/>
                  <a:pt x="1152272" y="594360"/>
                  <a:pt x="1152272" y="594360"/>
                </a:cubicBezTo>
                <a:cubicBezTo>
                  <a:pt x="1161416" y="582168"/>
                  <a:pt x="1167996" y="567540"/>
                  <a:pt x="1179704" y="557784"/>
                </a:cubicBezTo>
                <a:cubicBezTo>
                  <a:pt x="1187109" y="551614"/>
                  <a:pt x="1199528" y="554558"/>
                  <a:pt x="1207136" y="548640"/>
                </a:cubicBezTo>
                <a:cubicBezTo>
                  <a:pt x="1341956" y="443780"/>
                  <a:pt x="1192912" y="544576"/>
                  <a:pt x="1298576" y="438912"/>
                </a:cubicBezTo>
                <a:cubicBezTo>
                  <a:pt x="1323792" y="413696"/>
                  <a:pt x="1327322" y="413753"/>
                  <a:pt x="1344296" y="384048"/>
                </a:cubicBezTo>
                <a:cubicBezTo>
                  <a:pt x="1351059" y="372213"/>
                  <a:pt x="1357522" y="360128"/>
                  <a:pt x="1362584" y="347472"/>
                </a:cubicBezTo>
                <a:lnTo>
                  <a:pt x="1390016" y="265176"/>
                </a:lnTo>
                <a:lnTo>
                  <a:pt x="1399160" y="237744"/>
                </a:lnTo>
                <a:lnTo>
                  <a:pt x="1408304" y="210312"/>
                </a:lnTo>
                <a:cubicBezTo>
                  <a:pt x="1390027" y="118928"/>
                  <a:pt x="1415639" y="203026"/>
                  <a:pt x="1371728" y="137160"/>
                </a:cubicBezTo>
                <a:cubicBezTo>
                  <a:pt x="1366381" y="129140"/>
                  <a:pt x="1368605" y="117254"/>
                  <a:pt x="1362584" y="109728"/>
                </a:cubicBezTo>
                <a:cubicBezTo>
                  <a:pt x="1355719" y="101146"/>
                  <a:pt x="1345195" y="95903"/>
                  <a:pt x="1335152" y="91440"/>
                </a:cubicBezTo>
                <a:cubicBezTo>
                  <a:pt x="1288921" y="70893"/>
                  <a:pt x="1274084" y="72855"/>
                  <a:pt x="1225424" y="64008"/>
                </a:cubicBezTo>
                <a:cubicBezTo>
                  <a:pt x="1210133" y="61228"/>
                  <a:pt x="1194944" y="57912"/>
                  <a:pt x="1179704" y="54864"/>
                </a:cubicBezTo>
                <a:lnTo>
                  <a:pt x="1161416" y="2743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215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F97532-592E-4D0A-80CB-F35CCB477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674724"/>
            <a:ext cx="11029616" cy="1013800"/>
          </a:xfrm>
        </p:spPr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REGULOVAT NEBO NEREGULOVAT SUBURBANIZACI?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CC9B8B-ABC3-4139-BFF8-C797E186A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Obec –&gt; balík peněz ze státního rozpočtu podle počtu trvale bydlícího obyvatelstva. 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Příchod nových obyvatel = nárůst trvale žijících obyvatel -&gt; </a:t>
            </a: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peněz.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Více peněz -&gt; možnost </a:t>
            </a:r>
            <a:r>
              <a:rPr lang="cs-CZ" sz="1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větších investic a rozvoje obce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ALE taky … vyšší nároky … potřeba, aby byla </a:t>
            </a:r>
            <a:r>
              <a:rPr lang="cs-CZ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kvalitní technická infrastruktura (vodovody, kanalizace, dopravní komunikace, školy, školky)</a:t>
            </a:r>
            <a:br>
              <a:rPr lang="cs-CZ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ALE taky … </a:t>
            </a:r>
            <a:r>
              <a:rPr lang="cs-CZ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hrozící sociální polarizace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cs-CZ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konflikty mezi obyvateli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cs-CZ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ztráta původní „vesnické atmosféry“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10A2EA1-1193-4C20-88BB-2EC6F1D9CFBD}"/>
              </a:ext>
            </a:extLst>
          </p:cNvPr>
          <p:cNvSpPr txBox="1"/>
          <p:nvPr/>
        </p:nvSpPr>
        <p:spPr>
          <a:xfrm>
            <a:off x="581191" y="5704440"/>
            <a:ext cx="11227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KDYBYS BYL/A STAROSTOU TAKOVÉ OBCE, PODPOROVAL/A BYS SUBURBANIZACI NEBO NE, 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PROČ?</a:t>
            </a:r>
          </a:p>
        </p:txBody>
      </p:sp>
    </p:spTree>
    <p:extLst>
      <p:ext uri="{BB962C8B-B14F-4D97-AF65-F5344CB8AC3E}">
        <p14:creationId xmlns:p14="http://schemas.microsoft.com/office/powerpoint/2010/main" val="1620403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A86C907-BADB-4751-8283-4E8F59FBA5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877" y="0"/>
            <a:ext cx="8304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0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866F66-D04C-4251-BACF-31EA4614B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POSTUP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130720-4920-4460-A81D-D73C743A2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1) Vyberete si </a:t>
            </a:r>
            <a:r>
              <a:rPr lang="cs-CZ" sz="1400" u="sng" dirty="0">
                <a:latin typeface="Arial" panose="020B0604020202020204" pitchFamily="34" charset="0"/>
                <a:cs typeface="Arial" panose="020B0604020202020204" pitchFamily="34" charset="0"/>
              </a:rPr>
              <a:t>okres.</a:t>
            </a:r>
          </a:p>
          <a:p>
            <a:endParaRPr lang="cs-CZ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2) Pomocí dat z ČSÚ (viz odkaz) vyhledáte 5 obcí s nejvyšším </a:t>
            </a: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absolutním přírůstkem obyvatel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(rok 2020 oproti roku 1995) – </a:t>
            </a:r>
            <a:r>
              <a:rPr lang="cs-CZ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1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3) Pomocí dat z ČSÚ (viz odkaz) vyhledáte 5 obcí s nejvyšším </a:t>
            </a: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relativním přírůstkem obyvatel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(rok 2020 oproti roku 1995) – </a:t>
            </a:r>
            <a:r>
              <a:rPr lang="cs-CZ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Tab. 2</a:t>
            </a:r>
          </a:p>
          <a:p>
            <a:endParaRPr lang="cs-CZ" sz="1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3) Pro 5 obcí s nejvyšším relativním přírůstkem zjistíte </a:t>
            </a: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přirozený přírůstek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migrační přírůstek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po letech (1995, 1996, … 2020) a vytvoříte </a:t>
            </a:r>
            <a:r>
              <a:rPr lang="cs-CZ" sz="1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Tabulku 3</a:t>
            </a:r>
            <a:r>
              <a:rPr lang="cs-CZ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4) Okomentujete </a:t>
            </a:r>
            <a:r>
              <a:rPr lang="cs-CZ" sz="14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 ve vašich obcích (půl strany)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+ odpovězte na </a:t>
            </a:r>
            <a:r>
              <a:rPr lang="cs-CZ" sz="1400" b="1" u="sng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otázky z předchozího slajdu (půl strany)</a:t>
            </a:r>
            <a:r>
              <a:rPr lang="cs-CZ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626A42CA-5EB4-4439-AE75-7C7339F267D4}"/>
              </a:ext>
            </a:extLst>
          </p:cNvPr>
          <p:cNvCxnSpPr/>
          <p:nvPr/>
        </p:nvCxnSpPr>
        <p:spPr>
          <a:xfrm flipH="1">
            <a:off x="4754880" y="4019647"/>
            <a:ext cx="1481328" cy="19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9B0A5AB2-CEE5-4462-A272-29731E6D7716}"/>
              </a:ext>
            </a:extLst>
          </p:cNvPr>
          <p:cNvSpPr txBox="1"/>
          <p:nvPr/>
        </p:nvSpPr>
        <p:spPr>
          <a:xfrm>
            <a:off x="2066544" y="5749442"/>
            <a:ext cx="8339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Které obce mají největší / nejmenší přírůstek absolutně a relativně.</a:t>
            </a:r>
            <a:b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kolik se počet obyvatel snížil / zvýšil. Zvýšil se díky migraci nebo pouze vyššími počty narozených než zemřelých?</a:t>
            </a:r>
            <a:b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Čím to může být způsobeno?</a:t>
            </a:r>
            <a:b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Jaká města se nachází nedaleko, jsou konkurencí / nejsou?</a:t>
            </a:r>
          </a:p>
          <a:p>
            <a:r>
              <a:rPr lang="cs-CZ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Atd. atd. atd. </a:t>
            </a:r>
          </a:p>
        </p:txBody>
      </p:sp>
      <p:pic>
        <p:nvPicPr>
          <p:cNvPr id="4098" name="Picture 2" descr="Hashtag - frwiki.wiki">
            <a:extLst>
              <a:ext uri="{FF2B5EF4-FFF2-40B4-BE49-F238E27FC236}">
                <a16:creationId xmlns:a16="http://schemas.microsoft.com/office/drawing/2014/main" id="{E8F948A2-0F32-4F84-AE84-0B11DB9B7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91" y="5827058"/>
            <a:ext cx="766953" cy="79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21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36798C3-16F0-4C39-9964-B10F7F9C5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8362"/>
            <a:ext cx="12192000" cy="608127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41FF1D2-3EAD-489B-9958-3627E4E8F401}"/>
              </a:ext>
            </a:extLst>
          </p:cNvPr>
          <p:cNvSpPr txBox="1"/>
          <p:nvPr/>
        </p:nvSpPr>
        <p:spPr>
          <a:xfrm>
            <a:off x="8930640" y="2734056"/>
            <a:ext cx="1109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latin typeface="Arial" panose="020B0604020202020204" pitchFamily="34" charset="0"/>
                <a:cs typeface="Arial" panose="020B0604020202020204" pitchFamily="34" charset="0"/>
              </a:rPr>
              <a:t>Tab.1 + Tab. 2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22298957-D2DA-4838-A54F-22008BD1C014}"/>
              </a:ext>
            </a:extLst>
          </p:cNvPr>
          <p:cNvSpPr/>
          <p:nvPr/>
        </p:nvSpPr>
        <p:spPr>
          <a:xfrm>
            <a:off x="8930640" y="2359152"/>
            <a:ext cx="1356360" cy="7406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A6186296-7F81-4D14-B8EB-E084A8CA8E0A}"/>
              </a:ext>
            </a:extLst>
          </p:cNvPr>
          <p:cNvSpPr/>
          <p:nvPr/>
        </p:nvSpPr>
        <p:spPr>
          <a:xfrm>
            <a:off x="8805672" y="1472184"/>
            <a:ext cx="3264408" cy="740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13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12C7FF-06A9-4E9A-A0C9-752527B67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OBSAH PROTOKOLU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BE028FB-3B13-4A5D-A969-AB52541D9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2670064"/>
            <a:ext cx="4276725" cy="1352550"/>
          </a:xfrm>
          <a:prstGeom prst="rect">
            <a:avLst/>
          </a:prstGeom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F5230BFD-5FE5-4CE0-80B2-CB179143D5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360065"/>
              </p:ext>
            </p:extLst>
          </p:nvPr>
        </p:nvGraphicFramePr>
        <p:xfrm>
          <a:off x="581192" y="4353322"/>
          <a:ext cx="4254500" cy="1333500"/>
        </p:xfrm>
        <a:graphic>
          <a:graphicData uri="http://schemas.openxmlformats.org/drawingml/2006/table">
            <a:tbl>
              <a:tblPr/>
              <a:tblGrid>
                <a:gridCol w="1455611">
                  <a:extLst>
                    <a:ext uri="{9D8B030D-6E8A-4147-A177-3AD203B41FA5}">
                      <a16:colId xmlns:a16="http://schemas.microsoft.com/office/drawing/2014/main" val="366100432"/>
                    </a:ext>
                  </a:extLst>
                </a:gridCol>
                <a:gridCol w="687491">
                  <a:extLst>
                    <a:ext uri="{9D8B030D-6E8A-4147-A177-3AD203B41FA5}">
                      <a16:colId xmlns:a16="http://schemas.microsoft.com/office/drawing/2014/main" val="1443241111"/>
                    </a:ext>
                  </a:extLst>
                </a:gridCol>
                <a:gridCol w="713310">
                  <a:extLst>
                    <a:ext uri="{9D8B030D-6E8A-4147-A177-3AD203B41FA5}">
                      <a16:colId xmlns:a16="http://schemas.microsoft.com/office/drawing/2014/main" val="2565834213"/>
                    </a:ext>
                  </a:extLst>
                </a:gridCol>
                <a:gridCol w="1398088">
                  <a:extLst>
                    <a:ext uri="{9D8B030D-6E8A-4147-A177-3AD203B41FA5}">
                      <a16:colId xmlns:a16="http://schemas.microsoft.com/office/drawing/2014/main" val="237587951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OBEC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Relativní přírůstek [%]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470127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8496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Horní Lhota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9515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Dolní Lhota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6752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Prostřední Lhota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94423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Ivančice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0560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Kyjov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63497"/>
                  </a:ext>
                </a:extLst>
              </a:tr>
            </a:tbl>
          </a:graphicData>
        </a:graphic>
      </p:graphicFrame>
      <p:graphicFrame>
        <p:nvGraphicFramePr>
          <p:cNvPr id="21" name="Zástupný symbol pro obsah 20">
            <a:extLst>
              <a:ext uri="{FF2B5EF4-FFF2-40B4-BE49-F238E27FC236}">
                <a16:creationId xmlns:a16="http://schemas.microsoft.com/office/drawing/2014/main" id="{BF5C9096-A5AF-4D3C-A18B-5B83893B3F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432661"/>
              </p:ext>
            </p:extLst>
          </p:nvPr>
        </p:nvGraphicFramePr>
        <p:xfrm>
          <a:off x="5230368" y="2185416"/>
          <a:ext cx="6635589" cy="4165149"/>
        </p:xfrm>
        <a:graphic>
          <a:graphicData uri="http://schemas.openxmlformats.org/drawingml/2006/table">
            <a:tbl>
              <a:tblPr/>
              <a:tblGrid>
                <a:gridCol w="445310">
                  <a:extLst>
                    <a:ext uri="{9D8B030D-6E8A-4147-A177-3AD203B41FA5}">
                      <a16:colId xmlns:a16="http://schemas.microsoft.com/office/drawing/2014/main" val="3564847155"/>
                    </a:ext>
                  </a:extLst>
                </a:gridCol>
                <a:gridCol w="575193">
                  <a:extLst>
                    <a:ext uri="{9D8B030D-6E8A-4147-A177-3AD203B41FA5}">
                      <a16:colId xmlns:a16="http://schemas.microsoft.com/office/drawing/2014/main" val="2900097548"/>
                    </a:ext>
                  </a:extLst>
                </a:gridCol>
                <a:gridCol w="640133">
                  <a:extLst>
                    <a:ext uri="{9D8B030D-6E8A-4147-A177-3AD203B41FA5}">
                      <a16:colId xmlns:a16="http://schemas.microsoft.com/office/drawing/2014/main" val="1276330337"/>
                    </a:ext>
                  </a:extLst>
                </a:gridCol>
                <a:gridCol w="556638">
                  <a:extLst>
                    <a:ext uri="{9D8B030D-6E8A-4147-A177-3AD203B41FA5}">
                      <a16:colId xmlns:a16="http://schemas.microsoft.com/office/drawing/2014/main" val="864764439"/>
                    </a:ext>
                  </a:extLst>
                </a:gridCol>
                <a:gridCol w="575193">
                  <a:extLst>
                    <a:ext uri="{9D8B030D-6E8A-4147-A177-3AD203B41FA5}">
                      <a16:colId xmlns:a16="http://schemas.microsoft.com/office/drawing/2014/main" val="3291462455"/>
                    </a:ext>
                  </a:extLst>
                </a:gridCol>
                <a:gridCol w="575193">
                  <a:extLst>
                    <a:ext uri="{9D8B030D-6E8A-4147-A177-3AD203B41FA5}">
                      <a16:colId xmlns:a16="http://schemas.microsoft.com/office/drawing/2014/main" val="2799614571"/>
                    </a:ext>
                  </a:extLst>
                </a:gridCol>
                <a:gridCol w="649410">
                  <a:extLst>
                    <a:ext uri="{9D8B030D-6E8A-4147-A177-3AD203B41FA5}">
                      <a16:colId xmlns:a16="http://schemas.microsoft.com/office/drawing/2014/main" val="1640580482"/>
                    </a:ext>
                  </a:extLst>
                </a:gridCol>
                <a:gridCol w="649410">
                  <a:extLst>
                    <a:ext uri="{9D8B030D-6E8A-4147-A177-3AD203B41FA5}">
                      <a16:colId xmlns:a16="http://schemas.microsoft.com/office/drawing/2014/main" val="542151855"/>
                    </a:ext>
                  </a:extLst>
                </a:gridCol>
                <a:gridCol w="584470">
                  <a:extLst>
                    <a:ext uri="{9D8B030D-6E8A-4147-A177-3AD203B41FA5}">
                      <a16:colId xmlns:a16="http://schemas.microsoft.com/office/drawing/2014/main" val="322962267"/>
                    </a:ext>
                  </a:extLst>
                </a:gridCol>
                <a:gridCol w="661009">
                  <a:extLst>
                    <a:ext uri="{9D8B030D-6E8A-4147-A177-3AD203B41FA5}">
                      <a16:colId xmlns:a16="http://schemas.microsoft.com/office/drawing/2014/main" val="2246831372"/>
                    </a:ext>
                  </a:extLst>
                </a:gridCol>
                <a:gridCol w="723630">
                  <a:extLst>
                    <a:ext uri="{9D8B030D-6E8A-4147-A177-3AD203B41FA5}">
                      <a16:colId xmlns:a16="http://schemas.microsoft.com/office/drawing/2014/main" val="757082591"/>
                    </a:ext>
                  </a:extLst>
                </a:gridCol>
              </a:tblGrid>
              <a:tr h="28092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Rok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Přirozený přírůstek 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Migrační přírůstek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Přirozený přírůstek 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Migrační přírůstek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Přirozený přírůstek 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Migrační přírůstek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Přirozený přírůstek 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Migrační přírůstek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Přirozený přírůstek 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Migrační přírůstek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0425371"/>
                  </a:ext>
                </a:extLst>
              </a:tr>
              <a:tr h="14386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Dolní Lhota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Horní Lhota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Prostřední Lhota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Ivančice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Kyjov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905149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6040" marR="6040" marT="60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945730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00783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196512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529187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483977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170514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296791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374952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609576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602369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427346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232540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15766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703797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577909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459134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058925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8779168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6943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590781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6462334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592423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05580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712220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818105"/>
                  </a:ext>
                </a:extLst>
              </a:tr>
              <a:tr h="143860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0" marR="6040" marT="604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45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43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B56392-6A47-498B-AAFC-D6D27E37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DEADLINE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A4C3F3-9E3B-4B40-A9F9-07B48E645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878744"/>
            <a:ext cx="11029615" cy="3678303"/>
          </a:xfrm>
        </p:spPr>
        <p:txBody>
          <a:bodyPr>
            <a:normAutofit/>
          </a:bodyPr>
          <a:lstStyle/>
          <a:p>
            <a:pPr algn="ctr"/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6.11. 2022 23:59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(pondělní skupiny), </a:t>
            </a:r>
            <a:r>
              <a:rPr lang="cs-CZ" sz="20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7.11. 2022 23:59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(úterní skupiny) </a:t>
            </a:r>
          </a:p>
          <a:p>
            <a:pPr algn="ct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The dos and don'ts of training contract deadline day - Legal Cheek">
            <a:extLst>
              <a:ext uri="{FF2B5EF4-FFF2-40B4-BE49-F238E27FC236}">
                <a16:creationId xmlns:a16="http://schemas.microsoft.com/office/drawing/2014/main" id="{9FECC24D-62B3-47D4-998D-41A06F301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3264408"/>
            <a:ext cx="6667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26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209699-9873-4135-8B8A-FDDB840F7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SUBURBANIZACE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00FFDB7-6B12-4D3B-AC95-1A480E7D7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56" y="2253648"/>
            <a:ext cx="11029615" cy="3678303"/>
          </a:xfrm>
        </p:spPr>
        <p:txBody>
          <a:bodyPr>
            <a:normAutofit/>
          </a:bodyPr>
          <a:lstStyle/>
          <a:p>
            <a:pPr lvl="1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Jak byste definovali proces suburbanizace?</a:t>
            </a:r>
          </a:p>
          <a:p>
            <a:pPr lvl="1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52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214C5-44FF-4FD8-BCB6-D034041D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SUBURbANIZACE - OPTIKA zástavby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FA5179D-31F4-4C9A-9ABA-3205CDA9C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Růst města prostorovým rozpínáním do okolní venkovské a přírodní krajiny. Nejde však o rozšiřování zastavěného území, ale o takový rozvoj v okolí měst, který charakterizují přívlastky rozvolněný, rozptýlený či roztroušený.</a:t>
            </a:r>
          </a:p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cs-CZ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SÝKORA (2003)</a:t>
            </a:r>
          </a:p>
        </p:txBody>
      </p:sp>
    </p:spTree>
    <p:extLst>
      <p:ext uri="{BB962C8B-B14F-4D97-AF65-F5344CB8AC3E}">
        <p14:creationId xmlns:p14="http://schemas.microsoft.com/office/powerpoint/2010/main" val="230525390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a">
  <a:themeElements>
    <a:clrScheme name="Dividenda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a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a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287AF66F725F488780A43562BAF94A" ma:contentTypeVersion="5" ma:contentTypeDescription="Vytvoří nový dokument" ma:contentTypeScope="" ma:versionID="7120a9bc62c383fd0f2279d3165285d7">
  <xsd:schema xmlns:xsd="http://www.w3.org/2001/XMLSchema" xmlns:xs="http://www.w3.org/2001/XMLSchema" xmlns:p="http://schemas.microsoft.com/office/2006/metadata/properties" xmlns:ns3="2b2ac763-2a82-42d3-894b-8c19e4f57a2a" xmlns:ns4="45fb4870-e8c9-4f9e-95f4-cc79c406e0f1" targetNamespace="http://schemas.microsoft.com/office/2006/metadata/properties" ma:root="true" ma:fieldsID="adf8dd17a309e0fefa1cd38068e87601" ns3:_="" ns4:_="">
    <xsd:import namespace="2b2ac763-2a82-42d3-894b-8c19e4f57a2a"/>
    <xsd:import namespace="45fb4870-e8c9-4f9e-95f4-cc79c406e0f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2ac763-2a82-42d3-894b-8c19e4f57a2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4870-e8c9-4f9e-95f4-cc79c406e0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60168F-986A-4532-ACF7-5E75AF1464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2ac763-2a82-42d3-894b-8c19e4f57a2a"/>
    <ds:schemaRef ds:uri="45fb4870-e8c9-4f9e-95f4-cc79c406e0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6E64EE8-E493-4662-9EEE-98B18F638CC9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45fb4870-e8c9-4f9e-95f4-cc79c406e0f1"/>
    <ds:schemaRef ds:uri="http://schemas.openxmlformats.org/package/2006/metadata/core-properties"/>
    <ds:schemaRef ds:uri="2b2ac763-2a82-42d3-894b-8c19e4f57a2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9E6BA47-87C2-4C02-BF62-13456AC51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TM03457464[[fn=Dividenda]]</Template>
  <TotalTime>1437</TotalTime>
  <Words>1258</Words>
  <Application>Microsoft Office PowerPoint</Application>
  <PresentationFormat>Širokoúhlá obrazovka</PresentationFormat>
  <Paragraphs>446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Wingdings 2</vt:lpstr>
      <vt:lpstr>Dividenda</vt:lpstr>
      <vt:lpstr>  Humánní geografie – 6. cvičení 31.10. 2022 – 1.11. 2022</vt:lpstr>
      <vt:lpstr>ZADÁNÍ CVIČENÍ </vt:lpstr>
      <vt:lpstr>Prezentace aplikace PowerPoint</vt:lpstr>
      <vt:lpstr>POSTUP </vt:lpstr>
      <vt:lpstr>Prezentace aplikace PowerPoint</vt:lpstr>
      <vt:lpstr>OBSAH PROTOKOLU</vt:lpstr>
      <vt:lpstr>DEADLINE</vt:lpstr>
      <vt:lpstr>SUBURBANIZACE</vt:lpstr>
      <vt:lpstr>SUBURbANIZACE - OPTIKA zástavby</vt:lpstr>
      <vt:lpstr>Suburbanizace – optika populačního růstu</vt:lpstr>
      <vt:lpstr>SUBURBANIZACE – optika funkčního využívání území</vt:lpstr>
      <vt:lpstr>Prezentace aplikace PowerPoint</vt:lpstr>
      <vt:lpstr>Prezentace aplikace PowerPoint</vt:lpstr>
      <vt:lpstr>Prezentace aplikace PowerPoint</vt:lpstr>
      <vt:lpstr>SUBURBANIZACE</vt:lpstr>
      <vt:lpstr>Prezentace aplikace PowerPoint</vt:lpstr>
      <vt:lpstr>Prezentace aplikace PowerPoint</vt:lpstr>
      <vt:lpstr>Prezentace aplikace PowerPoint</vt:lpstr>
      <vt:lpstr>NEGATIVNÍ STRÁNKY SUBURBANIZACE </vt:lpstr>
      <vt:lpstr>PŘÍKLAD REÁLNÝCH DOPADŮ SUBURBANIZACE V OBCI BYSTŘICE</vt:lpstr>
      <vt:lpstr>Prezentace aplikace PowerPoint</vt:lpstr>
      <vt:lpstr>REGULOVAT NEBO NEREGULOVAT SUBURBANIZACI?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Gorný</dc:creator>
  <cp:lastModifiedBy>David Gorný</cp:lastModifiedBy>
  <cp:revision>83</cp:revision>
  <dcterms:created xsi:type="dcterms:W3CDTF">2022-09-20T14:17:00Z</dcterms:created>
  <dcterms:modified xsi:type="dcterms:W3CDTF">2022-11-01T05:27:39Z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0x0101009E287AF66F725F488780A43562BAF94A</vt:lpwstr>
  </property>
</Properties>
</file>