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23"/>
  </p:notesMasterIdLst>
  <p:sldIdLst>
    <p:sldId id="256" r:id="rId5"/>
    <p:sldId id="268" r:id="rId6"/>
    <p:sldId id="269" r:id="rId7"/>
    <p:sldId id="271" r:id="rId8"/>
    <p:sldId id="270" r:id="rId9"/>
    <p:sldId id="273" r:id="rId10"/>
    <p:sldId id="274" r:id="rId11"/>
    <p:sldId id="276" r:id="rId12"/>
    <p:sldId id="280" r:id="rId13"/>
    <p:sldId id="281" r:id="rId14"/>
    <p:sldId id="277" r:id="rId15"/>
    <p:sldId id="278" r:id="rId16"/>
    <p:sldId id="283" r:id="rId17"/>
    <p:sldId id="279" r:id="rId18"/>
    <p:sldId id="284" r:id="rId19"/>
    <p:sldId id="285" r:id="rId20"/>
    <p:sldId id="287" r:id="rId21"/>
    <p:sldId id="282" r:id="rId22"/>
  </p:sldIdLst>
  <p:sldSz cx="12192000" cy="6858000"/>
  <p:notesSz cx="6858000" cy="9947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323404-FC9A-4E1F-BDF8-924F595B42AA}" type="datetimeFigureOut">
              <a:rPr lang="cs-CZ" smtClean="0"/>
              <a:t>14.11.2022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1DEE1C-8A19-4FA7-9C82-B07F0EE392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4225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DEE1C-8A19-4FA7-9C82-B07F0EE392C2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7333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A3EA6E3-6DE0-4BFF-B3C0-2D9880DBFEA6}" type="datetimeFigureOut">
              <a:rPr lang="cs-CZ" smtClean="0"/>
              <a:t>14.11.2022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92E93C5-FB41-4389-B5AA-B03C285835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145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EA6E3-6DE0-4BFF-B3C0-2D9880DBFEA6}" type="datetimeFigureOut">
              <a:rPr lang="cs-CZ" smtClean="0"/>
              <a:t>14.11.2022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93C5-FB41-4389-B5AA-B03C285835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336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A3EA6E3-6DE0-4BFF-B3C0-2D9880DBFEA6}" type="datetimeFigureOut">
              <a:rPr lang="cs-CZ" smtClean="0"/>
              <a:t>14.11.2022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92E93C5-FB41-4389-B5AA-B03C285835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8929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EA6E3-6DE0-4BFF-B3C0-2D9880DBFEA6}" type="datetimeFigureOut">
              <a:rPr lang="cs-CZ" smtClean="0"/>
              <a:t>14.11.2022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B92E93C5-FB41-4389-B5AA-B03C285835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016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A3EA6E3-6DE0-4BFF-B3C0-2D9880DBFEA6}" type="datetimeFigureOut">
              <a:rPr lang="cs-CZ" smtClean="0"/>
              <a:t>14.11.2022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92E93C5-FB41-4389-B5AA-B03C285835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1405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EA6E3-6DE0-4BFF-B3C0-2D9880DBFEA6}" type="datetimeFigureOut">
              <a:rPr lang="cs-CZ" smtClean="0"/>
              <a:t>14.11.2022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93C5-FB41-4389-B5AA-B03C285835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8415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EA6E3-6DE0-4BFF-B3C0-2D9880DBFEA6}" type="datetimeFigureOut">
              <a:rPr lang="cs-CZ" smtClean="0"/>
              <a:t>14.11.2022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93C5-FB41-4389-B5AA-B03C285835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11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EA6E3-6DE0-4BFF-B3C0-2D9880DBFEA6}" type="datetimeFigureOut">
              <a:rPr lang="cs-CZ" smtClean="0"/>
              <a:t>14.11.2022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93C5-FB41-4389-B5AA-B03C285835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9766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EA6E3-6DE0-4BFF-B3C0-2D9880DBFEA6}" type="datetimeFigureOut">
              <a:rPr lang="cs-CZ" smtClean="0"/>
              <a:t>14.11.2022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93C5-FB41-4389-B5AA-B03C285835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7705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A3EA6E3-6DE0-4BFF-B3C0-2D9880DBFEA6}" type="datetimeFigureOut">
              <a:rPr lang="cs-CZ" smtClean="0"/>
              <a:t>14.11.2022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92E93C5-FB41-4389-B5AA-B03C285835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5432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EA6E3-6DE0-4BFF-B3C0-2D9880DBFEA6}" type="datetimeFigureOut">
              <a:rPr lang="cs-CZ" smtClean="0"/>
              <a:t>14.11.2022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93C5-FB41-4389-B5AA-B03C285835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5358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A3EA6E3-6DE0-4BFF-B3C0-2D9880DBFEA6}" type="datetimeFigureOut">
              <a:rPr lang="cs-CZ" smtClean="0"/>
              <a:t>14.11.2022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92E93C5-FB41-4389-B5AA-B03C2858350B}" type="slidenum">
              <a:rPr lang="cs-CZ" smtClean="0"/>
              <a:t>‹#›</a:t>
            </a:fld>
            <a:endParaRPr lang="cs-CZ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3430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gorny.david@mail.muni.cz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dsjmk.cz/index" TargetMode="External"/><Relationship Id="rId2" Type="http://schemas.openxmlformats.org/officeDocument/2006/relationships/hyperlink" Target="https://gis.brno.cz/ags/dopravni-dostupnost-mhd/?org=mestobrno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mapa.idsjmk.cz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FEE77D-B294-45B6-8794-A4194BB65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224" y="809632"/>
            <a:ext cx="10993549" cy="1737360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 </a:t>
            </a:r>
            <a:br>
              <a:rPr lang="cs-CZ" dirty="0"/>
            </a:b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Humánní geografie – 8. cvičení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14.11. 2022 – 15.11. 2022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F382493-A921-438A-9DAE-C55CE9897A8C}"/>
              </a:ext>
            </a:extLst>
          </p:cNvPr>
          <p:cNvSpPr txBox="1"/>
          <p:nvPr/>
        </p:nvSpPr>
        <p:spPr>
          <a:xfrm>
            <a:off x="1727430" y="3636262"/>
            <a:ext cx="87371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Cvičení vede: Mgr. David Gorný (460 634)     –  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gorny.david@mail.muni.cz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7F8C890C-DBA3-42B8-8F54-2649D1C5DA0B}"/>
              </a:ext>
            </a:extLst>
          </p:cNvPr>
          <p:cNvSpPr/>
          <p:nvPr/>
        </p:nvSpPr>
        <p:spPr>
          <a:xfrm>
            <a:off x="0" y="4673360"/>
            <a:ext cx="11777472" cy="1737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36919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FBC80B4D-D40E-45F7-B5B5-A780960F6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250" y="0"/>
            <a:ext cx="8651499" cy="685800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0170197E-F390-488D-AD99-5477358252F1}"/>
              </a:ext>
            </a:extLst>
          </p:cNvPr>
          <p:cNvSpPr txBox="1"/>
          <p:nvPr/>
        </p:nvSpPr>
        <p:spPr>
          <a:xfrm>
            <a:off x="8183880" y="2514600"/>
            <a:ext cx="3497752" cy="36933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INTERVENUJÍCÍ PŘÍLEŽITOST</a:t>
            </a:r>
          </a:p>
        </p:txBody>
      </p:sp>
      <p:pic>
        <p:nvPicPr>
          <p:cNvPr id="2050" name="Picture 2" descr="Left Exit 12 Off Ramp Meme Generator - Imgflip">
            <a:extLst>
              <a:ext uri="{FF2B5EF4-FFF2-40B4-BE49-F238E27FC236}">
                <a16:creationId xmlns:a16="http://schemas.microsoft.com/office/drawing/2014/main" id="{52C621F9-B494-44AA-B076-792614F73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205" y="2881146"/>
            <a:ext cx="2741101" cy="261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228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185EDF-034D-4100-8735-A0D5C9A3F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896112"/>
            <a:ext cx="11029616" cy="582100"/>
          </a:xfrm>
        </p:spPr>
        <p:txBody>
          <a:bodyPr/>
          <a:lstStyle/>
          <a:p>
            <a:pPr algn="ctr"/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DOPRAVNÍ NÁKLADY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AE3051E-82AC-4385-99FA-0565D31FC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FIXNÍ: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náklady na výstavbu dopravní infrastruktury (</a:t>
            </a:r>
            <a:r>
              <a:rPr lang="cs-CZ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cesty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terminály – </a:t>
            </a:r>
            <a:r>
              <a:rPr lang="cs-CZ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zastávka, stanoviště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náklady na </a:t>
            </a:r>
            <a:r>
              <a:rPr lang="cs-CZ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pořízení vozidel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0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PROVOZNÍ: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náklady na vlastní přepravu osob a nákladu. 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náklady na </a:t>
            </a:r>
            <a:r>
              <a:rPr lang="cs-CZ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pohonné hmoty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zaměstnanců (pracovní síla), </a:t>
            </a:r>
            <a:r>
              <a:rPr lang="cs-CZ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údržbu komunikací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a dopravních prostředků.</a:t>
            </a:r>
          </a:p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8880BD5-E3AE-450D-9FD1-5F7BB593A9B5}"/>
              </a:ext>
            </a:extLst>
          </p:cNvPr>
          <p:cNvSpPr txBox="1"/>
          <p:nvPr/>
        </p:nvSpPr>
        <p:spPr>
          <a:xfrm>
            <a:off x="2692824" y="5961888"/>
            <a:ext cx="6806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Otázka: JAKÉ FAKTORY OVLIVŇUJÍ DOPRAVNÍ NÁKLADY?</a:t>
            </a:r>
          </a:p>
        </p:txBody>
      </p:sp>
    </p:spTree>
    <p:extLst>
      <p:ext uri="{BB962C8B-B14F-4D97-AF65-F5344CB8AC3E}">
        <p14:creationId xmlns:p14="http://schemas.microsoft.com/office/powerpoint/2010/main" val="2061444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CBC293-6E67-420A-860E-7ECD1CADD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1" y="877824"/>
            <a:ext cx="11029616" cy="591244"/>
          </a:xfrm>
        </p:spPr>
        <p:txBody>
          <a:bodyPr/>
          <a:lstStyle/>
          <a:p>
            <a:pPr algn="ctr"/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FAKTORY OVLIVŇUJÍCÍ DOPRAVNÍ NÁKLADY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AAECABC-1F95-4012-88CC-23972E24D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819656"/>
            <a:ext cx="11029615" cy="4654296"/>
          </a:xfrm>
        </p:spPr>
        <p:txBody>
          <a:bodyPr>
            <a:no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Čistě geografické faktory (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vzdálenost, terén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Druh dopravní cesty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(dálnice x okresní cesta).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Efektivita a kapacita dopravní infrastruktury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Rozsah přepravy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(zvýšení množství přepravované komodity zpravidla snižuje jednotkové náklady na přepravu = </a:t>
            </a:r>
            <a:r>
              <a:rPr lang="cs-CZ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úspory z rozsahu = economies of scale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Vyrovnanost přepravních proudů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(nevyrovnanost přepravních proudů zvyšuje dopravní náklady - </a:t>
            </a:r>
            <a:r>
              <a:rPr lang="cs-CZ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nutná jízda prázdného vozidla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Vlastnosti přepravované komodity    -     </a:t>
            </a:r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Potřebuje nějaké zvláštní zacházení?</a:t>
            </a: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Energetická náročnost druhu dopravy   -    </a:t>
            </a:r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Elektrobusy nebo „nafťáky“?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Specifika jednotlivých druhů dopravy daných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odlišnými terminálními a přepravními náklady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(postavit letiště nebo přístav je nákladná záležitost).</a:t>
            </a:r>
          </a:p>
        </p:txBody>
      </p:sp>
    </p:spTree>
    <p:extLst>
      <p:ext uri="{BB962C8B-B14F-4D97-AF65-F5344CB8AC3E}">
        <p14:creationId xmlns:p14="http://schemas.microsoft.com/office/powerpoint/2010/main" val="2472470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B093E5-12EF-44D7-8D50-08171374B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832104"/>
            <a:ext cx="11029616" cy="636964"/>
          </a:xfrm>
        </p:spPr>
        <p:txBody>
          <a:bodyPr/>
          <a:lstStyle/>
          <a:p>
            <a:pPr algn="ctr"/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RODRIGUE (2020)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03F2B36-57CC-4090-8D52-929B57CB5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22741"/>
            <a:ext cx="8124825" cy="4276725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67F2EB0B-3F1A-495A-9F9F-40E8529F8AD7}"/>
              </a:ext>
            </a:extLst>
          </p:cNvPr>
          <p:cNvSpPr txBox="1"/>
          <p:nvPr/>
        </p:nvSpPr>
        <p:spPr>
          <a:xfrm>
            <a:off x="7895157" y="2935224"/>
            <a:ext cx="38781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PLATÍ TENTO MODEL VŽDYCKY?</a:t>
            </a:r>
          </a:p>
          <a:p>
            <a:endParaRPr lang="cs-CZ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SITUACE V REÁLNÉM SVĚTĚ?</a:t>
            </a:r>
          </a:p>
        </p:txBody>
      </p:sp>
    </p:spTree>
    <p:extLst>
      <p:ext uri="{BB962C8B-B14F-4D97-AF65-F5344CB8AC3E}">
        <p14:creationId xmlns:p14="http://schemas.microsoft.com/office/powerpoint/2010/main" val="21491869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40B239-43AC-4902-AC95-C76A794C7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941832"/>
            <a:ext cx="11029616" cy="563812"/>
          </a:xfrm>
        </p:spPr>
        <p:txBody>
          <a:bodyPr/>
          <a:lstStyle/>
          <a:p>
            <a:pPr algn="ctr"/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Zajímavosti (v oblasti dopravy)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411177E-E7CA-4F3F-9F3B-8FA6A31EB8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4412328"/>
          </a:xfrm>
        </p:spPr>
        <p:txBody>
          <a:bodyPr/>
          <a:lstStyle/>
          <a:p>
            <a:r>
              <a:rPr lang="cs-CZ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https://gis.brno.cz/ags/dopravni-dostupnost-mhd/?org=mestobrno</a:t>
            </a:r>
            <a:r>
              <a:rPr lang="cs-CZ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cs-CZ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KORDIS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– krajský koordinátor dopravy JMK, obdobně jiné kraje (ODIS MSK, …)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https://www.idsjmk.cz/index</a:t>
            </a:r>
            <a:endParaRPr lang="cs-CZ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DPMB, DPP, DPO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– koordinátoři městské dopravy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Správa silnic: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Dálnice a silnice 1.třídy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– spravuje Ředitelství silnic a dálnic, spadající pod Ministerstvo dopravy 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Silnice 2. a 3. třídy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– spravuje kraj, zřizuje si k tomu příspěvkové organizace 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(Správa a údržba silnice Jihomoravského kraje, p. o.)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Místní komunikace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– v majetku obcí, spravuje obec (nábřeží, parkoviště, místní cesty)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0C33940-89CE-4459-9BAC-2F5193636E05}"/>
              </a:ext>
            </a:extLst>
          </p:cNvPr>
          <p:cNvSpPr txBox="1"/>
          <p:nvPr/>
        </p:nvSpPr>
        <p:spPr>
          <a:xfrm>
            <a:off x="9729216" y="3429000"/>
            <a:ext cx="2260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C00000"/>
                </a:solidFill>
              </a:rPr>
              <a:t># uplatnění sociálních </a:t>
            </a:r>
          </a:p>
          <a:p>
            <a:pPr algn="ctr"/>
            <a:r>
              <a:rPr lang="cs-CZ" dirty="0">
                <a:solidFill>
                  <a:srgbClr val="C00000"/>
                </a:solidFill>
              </a:rPr>
              <a:t>geografů </a:t>
            </a:r>
          </a:p>
        </p:txBody>
      </p:sp>
    </p:spTree>
    <p:extLst>
      <p:ext uri="{BB962C8B-B14F-4D97-AF65-F5344CB8AC3E}">
        <p14:creationId xmlns:p14="http://schemas.microsoft.com/office/powerpoint/2010/main" val="3790337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81E821B-A891-4D88-853C-86269259D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528057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EEB35127-6E0F-4497-8EA8-E36C9BC62315}"/>
              </a:ext>
            </a:extLst>
          </p:cNvPr>
          <p:cNvSpPr/>
          <p:nvPr/>
        </p:nvSpPr>
        <p:spPr>
          <a:xfrm>
            <a:off x="4533900" y="4413427"/>
            <a:ext cx="3124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C00000"/>
                </a:solidFill>
              </a:rPr>
              <a:t># uplatnění sociálních geografů </a:t>
            </a:r>
          </a:p>
        </p:txBody>
      </p:sp>
    </p:spTree>
    <p:extLst>
      <p:ext uri="{BB962C8B-B14F-4D97-AF65-F5344CB8AC3E}">
        <p14:creationId xmlns:p14="http://schemas.microsoft.com/office/powerpoint/2010/main" val="17505996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12855FDD-2F07-4243-9347-1269EAC63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595" y="0"/>
            <a:ext cx="10806810" cy="6858000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41E2A739-7E0E-444F-98ED-B61CA7360DF3}"/>
              </a:ext>
            </a:extLst>
          </p:cNvPr>
          <p:cNvSpPr/>
          <p:nvPr/>
        </p:nvSpPr>
        <p:spPr>
          <a:xfrm>
            <a:off x="11499405" y="173736"/>
            <a:ext cx="369507" cy="8046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F0694269-89BF-4C47-9B88-29B7292320A8}"/>
              </a:ext>
            </a:extLst>
          </p:cNvPr>
          <p:cNvSpPr/>
          <p:nvPr/>
        </p:nvSpPr>
        <p:spPr>
          <a:xfrm>
            <a:off x="323088" y="173736"/>
            <a:ext cx="369507" cy="8046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56141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12855FDD-2F07-4243-9347-1269EAC63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595" y="0"/>
            <a:ext cx="10806810" cy="6858000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41E2A739-7E0E-444F-98ED-B61CA7360DF3}"/>
              </a:ext>
            </a:extLst>
          </p:cNvPr>
          <p:cNvSpPr/>
          <p:nvPr/>
        </p:nvSpPr>
        <p:spPr>
          <a:xfrm>
            <a:off x="11499405" y="173736"/>
            <a:ext cx="369507" cy="8046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F0694269-89BF-4C47-9B88-29B7292320A8}"/>
              </a:ext>
            </a:extLst>
          </p:cNvPr>
          <p:cNvSpPr/>
          <p:nvPr/>
        </p:nvSpPr>
        <p:spPr>
          <a:xfrm>
            <a:off x="323088" y="310896"/>
            <a:ext cx="369507" cy="8046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F30FED5-9B39-421C-A8D8-2721E23335FF}"/>
              </a:ext>
            </a:extLst>
          </p:cNvPr>
          <p:cNvSpPr txBox="1"/>
          <p:nvPr/>
        </p:nvSpPr>
        <p:spPr>
          <a:xfrm rot="20738354">
            <a:off x="1316736" y="2835307"/>
            <a:ext cx="9162288" cy="156966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TOHLE DĚLAT? – MUSÍTE CHÁPAT MIMO JINÉ ZÁKLADNÍ PRINCIPY OBSAŽENÉ V TOMTO CVIČENÍ. </a:t>
            </a:r>
          </a:p>
        </p:txBody>
      </p:sp>
    </p:spTree>
    <p:extLst>
      <p:ext uri="{BB962C8B-B14F-4D97-AF65-F5344CB8AC3E}">
        <p14:creationId xmlns:p14="http://schemas.microsoft.com/office/powerpoint/2010/main" val="18798733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60B62D-051B-4862-B5C9-C24E1B94A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923544"/>
            <a:ext cx="11029616" cy="536380"/>
          </a:xfrm>
        </p:spPr>
        <p:txBody>
          <a:bodyPr/>
          <a:lstStyle/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ONLINE MAPA LINEK -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https://mapa.idsjmk.cz/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07A0818-2C40-4B78-BA6A-1615DB3E9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560" y="1789415"/>
            <a:ext cx="9467088" cy="506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174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117685-67A9-A0E4-20D3-ABACF5FE1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77240"/>
            <a:ext cx="11029616" cy="682684"/>
          </a:xfrm>
        </p:spPr>
        <p:txBody>
          <a:bodyPr>
            <a:normAutofit/>
          </a:bodyPr>
          <a:lstStyle/>
          <a:p>
            <a:pPr algn="ctr"/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Zadání 8. cvičení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BBD35B8-1E22-EC48-86A5-0778CB52F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066544"/>
            <a:ext cx="11029615" cy="4864608"/>
          </a:xfrm>
        </p:spPr>
        <p:txBody>
          <a:bodyPr/>
          <a:lstStyle/>
          <a:p>
            <a:pPr algn="just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 rámci ČR (nebo SR) identifikujte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dvojici měst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která jsou od sebe vzdálena minimálně 120 km (měřeno nejkratší silniční kilometrickou vzdáleností).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Obě města by měla být obsluhována železniční dopravou !! </a:t>
            </a:r>
          </a:p>
          <a:p>
            <a:pPr marL="0" indent="0">
              <a:buNone/>
            </a:pP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1) Zjistěte </a:t>
            </a:r>
            <a:r>
              <a:rPr lang="cs-CZ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kilometrickou vzdálenost mezi městy (A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při použití osobního automobilu, autobusového a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   vlakového spojení. </a:t>
            </a: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2) Pro tytéž dopravní módy (osobní automobil, autobus, vlak) zjistěte i </a:t>
            </a:r>
            <a:r>
              <a:rPr lang="cs-CZ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vzdálenost časovou (B).</a:t>
            </a:r>
            <a:b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auta podle „navigace v mapě“.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   U autobusu a železnice počítejte s </a:t>
            </a:r>
            <a:r>
              <a:rPr lang="cs-CZ" u="sng" dirty="0">
                <a:latin typeface="Arial" panose="020B0604020202020204" pitchFamily="34" charset="0"/>
                <a:cs typeface="Arial" panose="020B0604020202020204" pitchFamily="34" charset="0"/>
              </a:rPr>
              <a:t>průměrným časem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souboru vyhledaných spojení za jeden den !! </a:t>
            </a: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3) Pro tytéž dopravní módy (osobní automobil, autobus, vlak) zjistěte i </a:t>
            </a:r>
            <a:r>
              <a:rPr lang="cs-CZ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vzdálenost finanční (C).</a:t>
            </a:r>
            <a:b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U auta počítejte se spotřebou 7,5 l/100 km.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   U autobusu a železnice počítejte s </a:t>
            </a:r>
            <a:r>
              <a:rPr lang="cs-CZ" u="sng" dirty="0">
                <a:latin typeface="Arial" panose="020B0604020202020204" pitchFamily="34" charset="0"/>
                <a:cs typeface="Arial" panose="020B0604020202020204" pitchFamily="34" charset="0"/>
              </a:rPr>
              <a:t>průměrnou cenou normální nezlevněné jízdenky. </a:t>
            </a: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4) V případě autobusu a železnice dále zjistěte </a:t>
            </a:r>
            <a:r>
              <a:rPr lang="cs-CZ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frekvenci spojení mezi danými městy (D)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jejich</a:t>
            </a:r>
            <a:br>
              <a:rPr lang="cs-CZ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rozložení v průběhu dne (E)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stejně tak zjistěte </a:t>
            </a:r>
            <a:r>
              <a:rPr lang="cs-CZ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počet přestupů (F).</a:t>
            </a:r>
            <a:b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   Dané hodnoty musí být opět </a:t>
            </a:r>
            <a:r>
              <a:rPr lang="cs-CZ" u="sng" dirty="0">
                <a:latin typeface="Arial" panose="020B0604020202020204" pitchFamily="34" charset="0"/>
                <a:cs typeface="Arial" panose="020B0604020202020204" pitchFamily="34" charset="0"/>
              </a:rPr>
              <a:t>průměr souboru vyhledaných spojení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za den !!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097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FBB753-990B-40F4-908B-C7CE9664D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86384"/>
            <a:ext cx="11029616" cy="673540"/>
          </a:xfrm>
        </p:spPr>
        <p:txBody>
          <a:bodyPr/>
          <a:lstStyle/>
          <a:p>
            <a:pPr algn="ctr"/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Zadání 8. cvičení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5FA1914-EF78-4F2F-B09D-0A8B926C9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43026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Okomentovat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jednotlivé zjištěné výsledky a tabulky = popsat údaje z tabulek (to, co jste zjistili).</a:t>
            </a:r>
          </a:p>
          <a:p>
            <a:pPr marL="0" indent="0">
              <a:buNone/>
            </a:pPr>
            <a:r>
              <a:rPr lang="cs-CZ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Zhodnotit (interpretovat) dopravní vazbu mezi městy (čím to je, apod.)</a:t>
            </a:r>
            <a:r>
              <a:rPr lang="cs-CZ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a okomentovat </a:t>
            </a:r>
            <a:r>
              <a:rPr lang="cs-CZ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výhody, resp. nevýhody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jednotlivých dopravních módů u vašeho konkrétního případu.</a:t>
            </a:r>
          </a:p>
          <a:p>
            <a:pPr marL="0" indent="0">
              <a:buNone/>
            </a:pPr>
            <a:r>
              <a:rPr lang="cs-CZ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Kdybyste jeli mezi danými města, jakou byste zvolili dopravu, a proč?</a:t>
            </a: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Věnujte pozornost také </a:t>
            </a:r>
            <a:r>
              <a:rPr lang="cs-CZ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zhodnocení pozice měst v rámci silniční, resp. železniční dopravní sítě.</a:t>
            </a: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Leží na nějakém železničním uzlu? Nebo na periferii? Jak dobře je město propojené s ostatními městy v okolí?  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                (atd. atd.) </a:t>
            </a:r>
          </a:p>
          <a:p>
            <a:pPr marL="0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ZÁVĚR – MINIMÁLNĚ 1 A4 TEXTU. 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Vhodné je doplnit i průběžné komentáře mezi tabulky a závěr pak vzít v obecnějším duchu.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 předchozím cvičení krátké závěry – nyní už to nebudu uznávat a protokoly s kratším závěrem vracím. 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Spoje veřejné dopravy vyhledávejte ideálně pro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neprázdninovou / nesváteční středu.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59015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67370570-D895-444D-9BC5-7340798FB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068" y="0"/>
            <a:ext cx="9719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38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317ADF-A831-4255-A427-F654CD667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21570"/>
            <a:ext cx="11029616" cy="716755"/>
          </a:xfrm>
        </p:spPr>
        <p:txBody>
          <a:bodyPr/>
          <a:lstStyle/>
          <a:p>
            <a:pPr algn="ctr"/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DEADLINE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FFAB79A-AAA9-439A-8FC3-8D03A1FF36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Pondělní skupina – </a:t>
            </a:r>
            <a:r>
              <a:rPr lang="cs-CZ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20.11. 2022 23:59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Úterní skupina – </a:t>
            </a:r>
            <a:r>
              <a:rPr lang="cs-CZ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21.11. 2022 23:59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CFF242-976F-4407-873A-326D3386A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596896"/>
            <a:ext cx="5838023" cy="314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798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27BE3BDE-5110-4E74-B933-DFC6BABB0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6185" y="0"/>
            <a:ext cx="8205815" cy="685800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EBD486F-3B8C-4142-884F-788E4EADDA30}"/>
              </a:ext>
            </a:extLst>
          </p:cNvPr>
          <p:cNvSpPr txBox="1"/>
          <p:nvPr/>
        </p:nvSpPr>
        <p:spPr>
          <a:xfrm>
            <a:off x="576072" y="740664"/>
            <a:ext cx="32461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Výchozí obec: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MOSTY U JABLUNKOVA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Cílová spádová obec: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TŘINEC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Obce „po cestě“: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Jablunkov</a:t>
            </a:r>
            <a:b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Bocanovice</a:t>
            </a:r>
            <a:b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Milíkov</a:t>
            </a:r>
            <a:b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Košařiska</a:t>
            </a:r>
            <a:b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Návsí</a:t>
            </a:r>
            <a:b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Hrádek</a:t>
            </a:r>
            <a:b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Bystřice</a:t>
            </a:r>
            <a:b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Vendryně 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JAKOU TRASOU BYSTE VEDLI AUTOBUSOVOU LINKU? A PROČ?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B8328B51-DD60-4910-8B84-D16605B1C0D2}"/>
              </a:ext>
            </a:extLst>
          </p:cNvPr>
          <p:cNvSpPr/>
          <p:nvPr/>
        </p:nvSpPr>
        <p:spPr>
          <a:xfrm>
            <a:off x="283464" y="246888"/>
            <a:ext cx="3685032" cy="393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4753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3B5D53-2C20-42A2-B28F-46EC495F2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859536"/>
            <a:ext cx="11029616" cy="618676"/>
          </a:xfrm>
        </p:spPr>
        <p:txBody>
          <a:bodyPr/>
          <a:lstStyle/>
          <a:p>
            <a:pPr algn="ctr"/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PRINCIP MINIMALIZACE („LEAST-EFFORT“ PRINCIPLE)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FCEECEC-B0CD-4E69-BF25-4ED1728BF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903747"/>
            <a:ext cx="11029615" cy="2144616"/>
          </a:xfrm>
        </p:spPr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Při výběru trasy se snažíte: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1) minimalizovat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náklady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spojené s dopravou 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2) minimalizovat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vzdálenost 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3) minimalizovat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cestovní dobu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(řešíte i konkrétní dopravní tahy v území)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4) minimalizovat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spotřebu paliva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(řešíte i terén – odlišná spotřeba do kopce/ z kopce)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E6B19A9-0341-4F81-9A49-96D78EA00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1" y="3980400"/>
            <a:ext cx="12192000" cy="350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0750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1DF669-F3C7-4EF9-8DEF-B1B3B601D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868680"/>
            <a:ext cx="11029616" cy="609532"/>
          </a:xfrm>
        </p:spPr>
        <p:txBody>
          <a:bodyPr/>
          <a:lstStyle/>
          <a:p>
            <a:pPr algn="ctr"/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OPTIMÁLNÍ TRASA (OPTIMUM ROUTE)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7D15137-B65C-480F-8160-1479EB55F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7"/>
            <a:ext cx="11029615" cy="1013800"/>
          </a:xfrm>
        </p:spPr>
        <p:txBody>
          <a:bodyPr/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Optimální trasa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= kompromis = posouzení všech faktorů. </a:t>
            </a:r>
          </a:p>
        </p:txBody>
      </p:sp>
      <p:pic>
        <p:nvPicPr>
          <p:cNvPr id="1028" name="Picture 4" descr="Popis není dostupný.">
            <a:extLst>
              <a:ext uri="{FF2B5EF4-FFF2-40B4-BE49-F238E27FC236}">
                <a16:creationId xmlns:a16="http://schemas.microsoft.com/office/drawing/2014/main" id="{29F76DC3-DE63-4E5F-B18B-4653C29E6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090" y="3286529"/>
            <a:ext cx="6167819" cy="333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092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04A8F1E3-9F46-456C-97B1-27E08B6CF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092" y="0"/>
            <a:ext cx="8385815" cy="685800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2D472A7-78B4-401D-97BB-C94B5434AF4A}"/>
              </a:ext>
            </a:extLst>
          </p:cNvPr>
          <p:cNvSpPr txBox="1"/>
          <p:nvPr/>
        </p:nvSpPr>
        <p:spPr>
          <a:xfrm>
            <a:off x="8458200" y="377690"/>
            <a:ext cx="2497222" cy="36933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KOMPLEMENTARITA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D2FF406-6540-4378-A0A1-FA85CCDE2E70}"/>
              </a:ext>
            </a:extLst>
          </p:cNvPr>
          <p:cNvSpPr txBox="1"/>
          <p:nvPr/>
        </p:nvSpPr>
        <p:spPr>
          <a:xfrm>
            <a:off x="8497409" y="1891022"/>
            <a:ext cx="2418804" cy="36933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TRANSFERABILITA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9ABCE86-9A20-4121-8012-7298B761AE11}"/>
              </a:ext>
            </a:extLst>
          </p:cNvPr>
          <p:cNvSpPr txBox="1"/>
          <p:nvPr/>
        </p:nvSpPr>
        <p:spPr>
          <a:xfrm>
            <a:off x="8497409" y="4597647"/>
            <a:ext cx="2501519" cy="36933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FRICTION OF SPACE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6D2CB72C-1E49-4391-9826-F562C89ED153}"/>
              </a:ext>
            </a:extLst>
          </p:cNvPr>
          <p:cNvSpPr/>
          <p:nvPr/>
        </p:nvSpPr>
        <p:spPr>
          <a:xfrm>
            <a:off x="10955422" y="164592"/>
            <a:ext cx="940922" cy="8778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E85FA417-3D43-43B2-8055-AA7990745076}"/>
              </a:ext>
            </a:extLst>
          </p:cNvPr>
          <p:cNvSpPr/>
          <p:nvPr/>
        </p:nvSpPr>
        <p:spPr>
          <a:xfrm>
            <a:off x="295656" y="123444"/>
            <a:ext cx="1607436" cy="8778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4599460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a">
  <a:themeElements>
    <a:clrScheme name="Dividenda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65359"/>
      </a:accent1>
      <a:accent2>
        <a:srgbClr val="ED8428"/>
      </a:accent2>
      <a:accent3>
        <a:srgbClr val="E6C46D"/>
      </a:accent3>
      <a:accent4>
        <a:srgbClr val="969FA7"/>
      </a:accent4>
      <a:accent5>
        <a:srgbClr val="A9C37C"/>
      </a:accent5>
      <a:accent6>
        <a:srgbClr val="5A8071"/>
      </a:accent6>
      <a:hlink>
        <a:srgbClr val="828282"/>
      </a:hlink>
      <a:folHlink>
        <a:srgbClr val="A5A5A5"/>
      </a:folHlink>
    </a:clrScheme>
    <a:fontScheme name="Dividenda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a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5D8C9649-FBE1-4B5B-8258-8A170F9843A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E287AF66F725F488780A43562BAF94A" ma:contentTypeVersion="5" ma:contentTypeDescription="Vytvoří nový dokument" ma:contentTypeScope="" ma:versionID="7120a9bc62c383fd0f2279d3165285d7">
  <xsd:schema xmlns:xsd="http://www.w3.org/2001/XMLSchema" xmlns:xs="http://www.w3.org/2001/XMLSchema" xmlns:p="http://schemas.microsoft.com/office/2006/metadata/properties" xmlns:ns3="2b2ac763-2a82-42d3-894b-8c19e4f57a2a" xmlns:ns4="45fb4870-e8c9-4f9e-95f4-cc79c406e0f1" targetNamespace="http://schemas.microsoft.com/office/2006/metadata/properties" ma:root="true" ma:fieldsID="adf8dd17a309e0fefa1cd38068e87601" ns3:_="" ns4:_="">
    <xsd:import namespace="2b2ac763-2a82-42d3-894b-8c19e4f57a2a"/>
    <xsd:import namespace="45fb4870-e8c9-4f9e-95f4-cc79c406e0f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2ac763-2a82-42d3-894b-8c19e4f57a2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fb4870-e8c9-4f9e-95f4-cc79c406e0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9E6BA47-87C2-4C02-BF62-13456AC512C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660168F-986A-4532-ACF7-5E75AF1464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b2ac763-2a82-42d3-894b-8c19e4f57a2a"/>
    <ds:schemaRef ds:uri="45fb4870-e8c9-4f9e-95f4-cc79c406e0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6E64EE8-E493-4662-9EEE-98B18F638CC9}">
  <ds:schemaRefs>
    <ds:schemaRef ds:uri="http://schemas.microsoft.com/office/2006/metadata/properties"/>
    <ds:schemaRef ds:uri="45fb4870-e8c9-4f9e-95f4-cc79c406e0f1"/>
    <ds:schemaRef ds:uri="http://schemas.openxmlformats.org/package/2006/metadata/core-properties"/>
    <ds:schemaRef ds:uri="2b2ac763-2a82-42d3-894b-8c19e4f57a2a"/>
    <ds:schemaRef ds:uri="http://purl.org/dc/elements/1.1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TM03457464[[fn=Dividenda]]</Template>
  <TotalTime>959</TotalTime>
  <Words>895</Words>
  <Application>Microsoft Office PowerPoint</Application>
  <PresentationFormat>Širokoúhlá obrazovka</PresentationFormat>
  <Paragraphs>71</Paragraphs>
  <Slides>18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3" baseType="lpstr">
      <vt:lpstr>Arial</vt:lpstr>
      <vt:lpstr>Calibri</vt:lpstr>
      <vt:lpstr>Gill Sans MT</vt:lpstr>
      <vt:lpstr>Wingdings 2</vt:lpstr>
      <vt:lpstr>Dividenda</vt:lpstr>
      <vt:lpstr>  Humánní geografie – 8. cvičení 14.11. 2022 – 15.11. 2022</vt:lpstr>
      <vt:lpstr>Zadání 8. cvičení</vt:lpstr>
      <vt:lpstr>Zadání 8. cvičení</vt:lpstr>
      <vt:lpstr>Prezentace aplikace PowerPoint</vt:lpstr>
      <vt:lpstr>DEADLINE</vt:lpstr>
      <vt:lpstr>Prezentace aplikace PowerPoint</vt:lpstr>
      <vt:lpstr>PRINCIP MINIMALIZACE („LEAST-EFFORT“ PRINCIPLE)</vt:lpstr>
      <vt:lpstr>OPTIMÁLNÍ TRASA (OPTIMUM ROUTE) </vt:lpstr>
      <vt:lpstr>Prezentace aplikace PowerPoint</vt:lpstr>
      <vt:lpstr>Prezentace aplikace PowerPoint</vt:lpstr>
      <vt:lpstr>DOPRAVNÍ NÁKLADY</vt:lpstr>
      <vt:lpstr>FAKTORY OVLIVŇUJÍCÍ DOPRAVNÍ NÁKLADY </vt:lpstr>
      <vt:lpstr>RODRIGUE (2020)</vt:lpstr>
      <vt:lpstr>Zajímavosti (v oblasti dopravy) </vt:lpstr>
      <vt:lpstr>Prezentace aplikace PowerPoint</vt:lpstr>
      <vt:lpstr>Prezentace aplikace PowerPoint</vt:lpstr>
      <vt:lpstr>Prezentace aplikace PowerPoint</vt:lpstr>
      <vt:lpstr>ONLINE MAPA LINEK - https://mapa.idsjmk.cz/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David Gorný</dc:creator>
  <cp:lastModifiedBy>David Gorný</cp:lastModifiedBy>
  <cp:revision>61</cp:revision>
  <cp:lastPrinted>2022-11-14T08:04:49Z</cp:lastPrinted>
  <dcterms:created xsi:type="dcterms:W3CDTF">2022-09-20T14:17:00Z</dcterms:created>
  <dcterms:modified xsi:type="dcterms:W3CDTF">2022-11-14T09:15:56Z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0x0101009E287AF66F725F488780A43562BAF94A</vt:lpwstr>
  </property>
</Properties>
</file>