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6"/>
  </p:notesMasterIdLst>
  <p:handoutMasterIdLst>
    <p:handoutMasterId r:id="rId47"/>
  </p:handoutMasterIdLst>
  <p:sldIdLst>
    <p:sldId id="256" r:id="rId2"/>
    <p:sldId id="277" r:id="rId3"/>
    <p:sldId id="304" r:id="rId4"/>
    <p:sldId id="305" r:id="rId5"/>
    <p:sldId id="306" r:id="rId6"/>
    <p:sldId id="308" r:id="rId7"/>
    <p:sldId id="307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4" r:id="rId23"/>
    <p:sldId id="328" r:id="rId24"/>
    <p:sldId id="325" r:id="rId25"/>
    <p:sldId id="326" r:id="rId26"/>
    <p:sldId id="327" r:id="rId27"/>
    <p:sldId id="329" r:id="rId28"/>
    <p:sldId id="330" r:id="rId29"/>
    <p:sldId id="333" r:id="rId30"/>
    <p:sldId id="331" r:id="rId31"/>
    <p:sldId id="332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03" r:id="rId45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11" d="100"/>
          <a:sy n="111" d="100"/>
        </p:scale>
        <p:origin x="1098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3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3. a 5. října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4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3. a 5. října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8069" y="6129339"/>
            <a:ext cx="1126967" cy="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33744" y="2477312"/>
            <a:ext cx="567226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77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3. a 5. října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1695077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3. a 5. října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80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3. a 5. října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4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80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4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9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6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1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4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5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3. a 5. října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692153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3. a 5. října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5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5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4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ondrej.sery@mail.muni.cz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1454" y="3085217"/>
            <a:ext cx="8522680" cy="687566"/>
          </a:xfrm>
        </p:spPr>
        <p:txBody>
          <a:bodyPr/>
          <a:lstStyle/>
          <a:p>
            <a:pPr algn="ctr"/>
            <a:r>
              <a:rPr lang="cs-CZ" sz="4050" dirty="0"/>
              <a:t>Ekonomická geografie</a:t>
            </a:r>
            <a:br>
              <a:rPr lang="cs-CZ" sz="405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8499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92" y="577971"/>
            <a:ext cx="8259205" cy="52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8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3" y="629358"/>
            <a:ext cx="8997043" cy="44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5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Fordismus a </a:t>
            </a:r>
            <a:r>
              <a:rPr lang="cs-CZ" sz="3600" dirty="0" err="1"/>
              <a:t>postfordismus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31619"/>
            <a:ext cx="8129452" cy="46829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fordismus</a:t>
            </a:r>
          </a:p>
          <a:p>
            <a:pPr marL="72000" indent="0">
              <a:buNone/>
            </a:pPr>
            <a:r>
              <a:rPr lang="cs-CZ" sz="1600" dirty="0"/>
              <a:t>– masová výroba a masová spotřeba</a:t>
            </a:r>
          </a:p>
          <a:p>
            <a:pPr marL="72000" indent="0">
              <a:buNone/>
            </a:pPr>
            <a:r>
              <a:rPr lang="cs-CZ" sz="1600" dirty="0"/>
              <a:t>– výrobní pásy, resp. pásová výroba; „vědecký“ styl řízení výroby (tzv. taylorismus)</a:t>
            </a:r>
          </a:p>
          <a:p>
            <a:pPr marL="72000" indent="0">
              <a:buNone/>
            </a:pPr>
            <a:r>
              <a:rPr lang="cs-CZ" sz="1600" dirty="0"/>
              <a:t>– snaha snížit náklady a lidské zásahy, naopak zvýšit produktivitu</a:t>
            </a:r>
          </a:p>
          <a:p>
            <a:pPr marL="72000" indent="0">
              <a:buNone/>
            </a:pPr>
            <a:r>
              <a:rPr lang="cs-CZ" sz="1600" dirty="0"/>
              <a:t>– platová konvergence</a:t>
            </a:r>
          </a:p>
          <a:p>
            <a:pPr marL="72000" indent="0">
              <a:buNone/>
            </a:pPr>
            <a:r>
              <a:rPr lang="cs-CZ" sz="1600" dirty="0"/>
              <a:t>– sektorová regionální specializace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/>
              <a:t>postfordismus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řízen požadavky trhu, resp. zákazníků = diferencovaná spotřeba, využití big data</a:t>
            </a:r>
          </a:p>
          <a:p>
            <a:pPr marL="72000" indent="0">
              <a:buNone/>
            </a:pPr>
            <a:r>
              <a:rPr lang="cs-CZ" sz="1600" dirty="0"/>
              <a:t>– reakce na spotřební preference s minimální prodlevou</a:t>
            </a:r>
          </a:p>
          <a:p>
            <a:pPr marL="72000" indent="0">
              <a:buNone/>
            </a:pPr>
            <a:r>
              <a:rPr lang="cs-CZ" sz="1600" dirty="0"/>
              <a:t>– platová divergence</a:t>
            </a:r>
          </a:p>
          <a:p>
            <a:pPr marL="72000" indent="0">
              <a:buNone/>
            </a:pPr>
            <a:r>
              <a:rPr lang="cs-CZ" sz="1600" dirty="0"/>
              <a:t>– regionalizace pracovní síly</a:t>
            </a:r>
          </a:p>
          <a:p>
            <a:pPr marL="72000" indent="0">
              <a:buNone/>
            </a:pPr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0341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Proměny světových ekonomik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31619"/>
            <a:ext cx="8129452" cy="46829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pokles zaměstnanosti v průmyslu = </a:t>
            </a:r>
            <a:r>
              <a:rPr lang="cs-CZ" sz="2000" dirty="0" err="1"/>
              <a:t>deindustrializace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pozitivní </a:t>
            </a:r>
            <a:r>
              <a:rPr lang="cs-CZ" sz="1600" dirty="0" err="1"/>
              <a:t>deindustrializace</a:t>
            </a:r>
            <a:r>
              <a:rPr lang="cs-CZ" sz="1600" dirty="0"/>
              <a:t>: průmyslu se zvyšuje produktivita, uvolněná pracovní síla se přesouvá do služeb</a:t>
            </a:r>
          </a:p>
          <a:p>
            <a:pPr marL="72000" indent="0">
              <a:buNone/>
            </a:pPr>
            <a:r>
              <a:rPr lang="cs-CZ" sz="1600" dirty="0"/>
              <a:t>– negativní </a:t>
            </a:r>
            <a:r>
              <a:rPr lang="cs-CZ" sz="1600" dirty="0" err="1"/>
              <a:t>deindustrializace</a:t>
            </a:r>
            <a:r>
              <a:rPr lang="cs-CZ" sz="1600" dirty="0"/>
              <a:t>: úpadek odvětví, lidé se stávají nezaměstnanými</a:t>
            </a:r>
          </a:p>
          <a:p>
            <a:pPr marL="72000" indent="0">
              <a:buNone/>
            </a:pPr>
            <a:r>
              <a:rPr lang="cs-CZ" sz="1600" dirty="0"/>
              <a:t>– netýká se progresivních průmyslových odvětví (farmacie, jaderná energetika atd.)</a:t>
            </a:r>
          </a:p>
          <a:p>
            <a:pPr marL="72000" indent="0">
              <a:buNone/>
            </a:pPr>
            <a:r>
              <a:rPr lang="cs-CZ" sz="1600" dirty="0"/>
              <a:t>– nejvíce zasáhlo regiony a ekonomiky s </a:t>
            </a:r>
            <a:r>
              <a:rPr lang="cs-CZ" sz="1600" dirty="0" err="1"/>
              <a:t>fordistickým</a:t>
            </a:r>
            <a:r>
              <a:rPr lang="cs-CZ" sz="1600" dirty="0"/>
              <a:t> způsobem výroby</a:t>
            </a:r>
          </a:p>
          <a:p>
            <a:pPr marL="72000" indent="0">
              <a:buNone/>
            </a:pPr>
            <a:r>
              <a:rPr lang="cs-CZ" sz="1600" dirty="0"/>
              <a:t>– často i úpadek provázaných odvětví, vznik třídy „nezaměstnatelných lidí“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nárůst zaměstnanosti ve službách = </a:t>
            </a:r>
            <a:r>
              <a:rPr lang="cs-CZ" sz="2000" dirty="0" err="1"/>
              <a:t>terciarizace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podpořeno rozvojem průmyslu a obchodem (služby pro podniky)</a:t>
            </a:r>
          </a:p>
          <a:p>
            <a:pPr marL="72000" indent="0">
              <a:buNone/>
            </a:pPr>
            <a:r>
              <a:rPr lang="cs-CZ" sz="1600" dirty="0"/>
              <a:t>– větší vliv spotřebitelských služeb v každodenním životě lidí</a:t>
            </a:r>
          </a:p>
          <a:p>
            <a:pPr marL="72000" indent="0">
              <a:buNone/>
            </a:pPr>
            <a:r>
              <a:rPr lang="cs-CZ" sz="1600" dirty="0"/>
              <a:t>– nárůst veřejného sektoru v souvislosti s veřejnými politikami (sociální, zdravotní, ...)</a:t>
            </a:r>
          </a:p>
        </p:txBody>
      </p:sp>
    </p:spTree>
    <p:extLst>
      <p:ext uri="{BB962C8B-B14F-4D97-AF65-F5344CB8AC3E}">
        <p14:creationId xmlns:p14="http://schemas.microsoft.com/office/powerpoint/2010/main" val="2806554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Proměny světových ekonomik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31619"/>
            <a:ext cx="8129452" cy="46829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polarizace mezi kvalifikovanou a nekvalifikovanou pracovní sílou</a:t>
            </a:r>
          </a:p>
          <a:p>
            <a:pPr marL="72000" indent="0">
              <a:buNone/>
            </a:pPr>
            <a:r>
              <a:rPr lang="cs-CZ" sz="1600" dirty="0"/>
              <a:t>– obecně pokles dělnických profesí a nárůst nedělnických profesí, ALE:</a:t>
            </a:r>
          </a:p>
          <a:p>
            <a:pPr marL="72000" indent="0">
              <a:buNone/>
            </a:pPr>
            <a:r>
              <a:rPr lang="cs-CZ" sz="1600" dirty="0"/>
              <a:t>– „</a:t>
            </a:r>
            <a:r>
              <a:rPr lang="cs-CZ" sz="1600" dirty="0" err="1"/>
              <a:t>white</a:t>
            </a:r>
            <a:r>
              <a:rPr lang="cs-CZ" sz="1600" dirty="0"/>
              <a:t> </a:t>
            </a:r>
            <a:r>
              <a:rPr lang="cs-CZ" sz="1600" dirty="0" err="1"/>
              <a:t>collars</a:t>
            </a:r>
            <a:r>
              <a:rPr lang="cs-CZ" sz="1600" dirty="0"/>
              <a:t>“: vrcholní manažeři vs. rutinní administrativní pracovníci </a:t>
            </a:r>
          </a:p>
          <a:p>
            <a:pPr marL="72000" indent="0">
              <a:buNone/>
            </a:pPr>
            <a:r>
              <a:rPr lang="cs-CZ" sz="1600" dirty="0"/>
              <a:t>– „blue </a:t>
            </a:r>
            <a:r>
              <a:rPr lang="cs-CZ" sz="1600" dirty="0" err="1"/>
              <a:t>collars</a:t>
            </a:r>
            <a:r>
              <a:rPr lang="cs-CZ" sz="1600" dirty="0"/>
              <a:t>“: vývojáři strojů vs. rutinní obsluha strojů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flexibilní pracovní trh</a:t>
            </a:r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err="1"/>
              <a:t>brazilianizace</a:t>
            </a:r>
            <a:r>
              <a:rPr lang="cs-CZ" sz="1600" dirty="0"/>
              <a:t> práce = práce smluvně vázaná k určitému projektu</a:t>
            </a:r>
          </a:p>
          <a:p>
            <a:pPr marL="72000" indent="0">
              <a:buNone/>
            </a:pPr>
            <a:r>
              <a:rPr lang="cs-CZ" sz="1600" dirty="0"/>
              <a:t>– práce na částečný úvazek</a:t>
            </a:r>
          </a:p>
        </p:txBody>
      </p:sp>
      <p:sp>
        <p:nvSpPr>
          <p:cNvPr id="6" name="AutoShape 2" descr="Real Time AND Granular Labour Market Data for Careers Adviso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19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Prostorově nerovnoměrný rozvoj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31619"/>
            <a:ext cx="8129452" cy="46829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ekonomický systém se vyvíjí z prostorového hlediska nerovnoměrně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4 provázané základní faktory podmiňující rozvoj (Paul </a:t>
            </a:r>
            <a:r>
              <a:rPr lang="cs-CZ" sz="2000" dirty="0" err="1"/>
              <a:t>Samuelson</a:t>
            </a:r>
            <a:r>
              <a:rPr lang="cs-CZ" sz="2000" dirty="0"/>
              <a:t>)</a:t>
            </a:r>
          </a:p>
          <a:p>
            <a:pPr marL="72000" indent="0">
              <a:buNone/>
            </a:pPr>
            <a:r>
              <a:rPr lang="cs-CZ" sz="1600" dirty="0"/>
              <a:t>– obyvatelstvo: věková struktura, fáze demografického přechodu</a:t>
            </a:r>
          </a:p>
          <a:p>
            <a:pPr marL="72000" indent="0">
              <a:buNone/>
            </a:pPr>
            <a:r>
              <a:rPr lang="cs-CZ" sz="1600" dirty="0"/>
              <a:t>– přírodní zdroje: (ne)dostatek, politické či kulturní bariéry využívání</a:t>
            </a:r>
          </a:p>
          <a:p>
            <a:pPr marL="72000" indent="0">
              <a:buNone/>
            </a:pPr>
            <a:r>
              <a:rPr lang="cs-CZ" sz="1600" dirty="0"/>
              <a:t>– kapitál: chudoba, nízká úroveň vkladů, omezení pro zahraniční investice</a:t>
            </a:r>
          </a:p>
          <a:p>
            <a:pPr marL="72000" indent="0">
              <a:buNone/>
            </a:pPr>
            <a:r>
              <a:rPr lang="cs-CZ" sz="1600" dirty="0"/>
              <a:t>– technologie: inovační schopnosti, schopnost uplatnit importované technologie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důvody nerovnoměrného vývoje</a:t>
            </a:r>
          </a:p>
          <a:p>
            <a:pPr marL="72000" indent="0">
              <a:buNone/>
            </a:pPr>
            <a:r>
              <a:rPr lang="cs-CZ" sz="1600" dirty="0"/>
              <a:t>– hustota</a:t>
            </a:r>
          </a:p>
          <a:p>
            <a:pPr marL="72000" indent="0">
              <a:buNone/>
            </a:pPr>
            <a:r>
              <a:rPr lang="cs-CZ" sz="1600" dirty="0"/>
              <a:t>– vzdálenost</a:t>
            </a:r>
          </a:p>
          <a:p>
            <a:pPr marL="72000" indent="0">
              <a:buNone/>
            </a:pPr>
            <a:r>
              <a:rPr lang="cs-CZ" sz="1600" dirty="0"/>
              <a:t>– rozdělení</a:t>
            </a:r>
          </a:p>
          <a:p>
            <a:pPr marL="72000" indent="0">
              <a:buNone/>
            </a:pPr>
            <a:endParaRPr lang="cs-CZ" sz="1600" dirty="0"/>
          </a:p>
        </p:txBody>
      </p:sp>
      <p:sp>
        <p:nvSpPr>
          <p:cNvPr id="6" name="AutoShape 2" descr="Real Time AND Granular Labour Market Data for Careers Adviso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389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Rozvoj a „hustota“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31619"/>
            <a:ext cx="8129452" cy="46829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typickým rysem ekonomických aktivit je prostorová koncentrace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vznikají ekonomické aglomerace, mají aglomerační výhody:</a:t>
            </a:r>
          </a:p>
          <a:p>
            <a:pPr marL="72000" indent="0">
              <a:buNone/>
            </a:pPr>
            <a:r>
              <a:rPr lang="cs-CZ" sz="1600" dirty="0"/>
              <a:t>– urbanizační výhody (koncentrace ve městech a urbanizovaných regionech): lidi, firmy i aktivity využívají velké městské trhy a infrastrukturu</a:t>
            </a:r>
          </a:p>
          <a:p>
            <a:pPr marL="72000" indent="0">
              <a:buNone/>
            </a:pPr>
            <a:r>
              <a:rPr lang="cs-CZ" sz="1600" dirty="0"/>
              <a:t>– lokalizační výhody (firmy z podobného či stejného odvětví na jednom místě): využívání nabídky specificky kvalifikované pracovní síly, specifických služeb a sdílení inovací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vazba: urbanizace – ekonomická úroveň</a:t>
            </a:r>
          </a:p>
          <a:p>
            <a:pPr marL="72000" indent="0">
              <a:buNone/>
            </a:pPr>
            <a:endParaRPr lang="cs-CZ" sz="1600" dirty="0"/>
          </a:p>
        </p:txBody>
      </p:sp>
      <p:sp>
        <p:nvSpPr>
          <p:cNvPr id="6" name="AutoShape 2" descr="Real Time AND Granular Labour Market Data for Careers Adviso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23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Rozvoj a „hustota“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31619"/>
            <a:ext cx="8129452" cy="46829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typologie ekonomických aglomerací</a:t>
            </a:r>
            <a:endParaRPr lang="cs-CZ" sz="500" dirty="0"/>
          </a:p>
          <a:p>
            <a:pPr marL="414900" indent="-342900">
              <a:buAutoNum type="arabicParenR"/>
            </a:pPr>
            <a:r>
              <a:rPr lang="cs-CZ" sz="1600" dirty="0"/>
              <a:t>shluky pracovně intenzivních řemeslných aktivit (např. módní a oděvní průmysl), město </a:t>
            </a:r>
            <a:r>
              <a:rPr lang="cs-CZ" sz="1600" dirty="0" err="1"/>
              <a:t>Boulder</a:t>
            </a:r>
            <a:r>
              <a:rPr lang="cs-CZ" sz="1600" dirty="0"/>
              <a:t> ve státě Colorado v USA</a:t>
            </a:r>
          </a:p>
          <a:p>
            <a:pPr marL="414900" indent="-342900">
              <a:buAutoNum type="arabicParenR"/>
            </a:pPr>
            <a:r>
              <a:rPr lang="cs-CZ" sz="1600" dirty="0"/>
              <a:t>shluky </a:t>
            </a:r>
            <a:r>
              <a:rPr lang="cs-CZ" sz="1600" dirty="0" err="1"/>
              <a:t>designově</a:t>
            </a:r>
            <a:r>
              <a:rPr lang="cs-CZ" sz="1600" dirty="0"/>
              <a:t> / vývojově intenzivních aktivit (vysoká kvalita), keramika a obuv v Emilia-</a:t>
            </a:r>
            <a:r>
              <a:rPr lang="cs-CZ" sz="1600" dirty="0" err="1"/>
              <a:t>Romagna</a:t>
            </a:r>
            <a:r>
              <a:rPr lang="cs-CZ" sz="1600" dirty="0"/>
              <a:t> v Itálii či obráběcí stroje v Bádensku-</a:t>
            </a:r>
            <a:r>
              <a:rPr lang="cs-CZ" sz="1600" dirty="0" err="1"/>
              <a:t>Würtembersku</a:t>
            </a:r>
            <a:r>
              <a:rPr lang="cs-CZ" sz="1600" dirty="0"/>
              <a:t> v Německu</a:t>
            </a:r>
          </a:p>
          <a:p>
            <a:pPr marL="414900" indent="-342900">
              <a:buAutoNum type="arabicParenR"/>
            </a:pPr>
            <a:r>
              <a:rPr lang="cs-CZ" sz="1600" dirty="0"/>
              <a:t>shluky vysokých technologií (VVI, kvalifikovaná síla), </a:t>
            </a:r>
            <a:r>
              <a:rPr lang="cs-CZ" sz="1600" dirty="0" err="1"/>
              <a:t>Sillicon</a:t>
            </a:r>
            <a:r>
              <a:rPr lang="cs-CZ" sz="1600" dirty="0"/>
              <a:t> </a:t>
            </a:r>
            <a:r>
              <a:rPr lang="cs-CZ" sz="1600" dirty="0" err="1"/>
              <a:t>Valley</a:t>
            </a:r>
            <a:r>
              <a:rPr lang="cs-CZ" sz="1600" dirty="0"/>
              <a:t> v USA</a:t>
            </a:r>
          </a:p>
          <a:p>
            <a:pPr marL="414900" indent="-342900">
              <a:buAutoNum type="arabicParenR"/>
            </a:pPr>
            <a:r>
              <a:rPr lang="cs-CZ" sz="1600" dirty="0"/>
              <a:t>hub-and-</a:t>
            </a:r>
            <a:r>
              <a:rPr lang="cs-CZ" sz="1600" dirty="0" err="1"/>
              <a:t>spoke</a:t>
            </a:r>
            <a:r>
              <a:rPr lang="cs-CZ" sz="1600" dirty="0"/>
              <a:t> shluky flexibilní výroby (velká firma a její subdodavatelé), Boeing v Seattlu v USA či Škoda Auto v Mladé Boleslavi</a:t>
            </a:r>
          </a:p>
          <a:p>
            <a:pPr marL="414900" indent="-342900">
              <a:buAutoNum type="arabicParenR"/>
            </a:pPr>
            <a:r>
              <a:rPr lang="cs-CZ" sz="1600" dirty="0"/>
              <a:t>satelitní shluky výroby (externě vlastněné výrobní závody), výrobní zóny na JV Číny</a:t>
            </a:r>
          </a:p>
          <a:p>
            <a:pPr marL="414900" indent="-342900">
              <a:buAutoNum type="arabicParenR"/>
            </a:pPr>
            <a:r>
              <a:rPr lang="cs-CZ" sz="1600" dirty="0"/>
              <a:t>shluky služeb pro podniky (v městských jádrech metropolí), </a:t>
            </a:r>
            <a:r>
              <a:rPr lang="cs-CZ" sz="1600" dirty="0" err="1"/>
              <a:t>Docklands</a:t>
            </a:r>
            <a:r>
              <a:rPr lang="cs-CZ" sz="1600" dirty="0"/>
              <a:t> v Londýně</a:t>
            </a:r>
          </a:p>
          <a:p>
            <a:pPr marL="414900" indent="-342900">
              <a:buAutoNum type="arabicParenR"/>
            </a:pPr>
            <a:r>
              <a:rPr lang="cs-CZ" sz="1600" dirty="0"/>
              <a:t>veřejným sektorem ukotvené shluky (důsledek veřejné investice), technologický park Sophia </a:t>
            </a:r>
            <a:r>
              <a:rPr lang="cs-CZ" sz="1600" dirty="0" err="1"/>
              <a:t>Antipolis</a:t>
            </a:r>
            <a:r>
              <a:rPr lang="cs-CZ" sz="1600" dirty="0"/>
              <a:t> ve Francii</a:t>
            </a:r>
          </a:p>
        </p:txBody>
      </p:sp>
      <p:sp>
        <p:nvSpPr>
          <p:cNvPr id="6" name="AutoShape 2" descr="Real Time AND Granular Labour Market Data for Careers Adviso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968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Rozvoj a „vzdálenost“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31619"/>
            <a:ext cx="8129452" cy="46829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koncept ekonomické vzdálenosti</a:t>
            </a:r>
          </a:p>
          <a:p>
            <a:pPr marL="72000" indent="0">
              <a:buNone/>
            </a:pPr>
            <a:r>
              <a:rPr lang="cs-CZ" sz="1600" dirty="0"/>
              <a:t>– vzdálenost k trhům, zdrojům či inovacím</a:t>
            </a:r>
          </a:p>
          <a:p>
            <a:pPr marL="72000" indent="0">
              <a:buNone/>
            </a:pPr>
            <a:r>
              <a:rPr lang="cs-CZ" sz="1600" dirty="0"/>
              <a:t>– vzdálenost jako ukazatel možnosti toků zboží, služeb, surovin, informací a pracovní síly</a:t>
            </a:r>
          </a:p>
          <a:p>
            <a:pPr marL="72000" indent="0">
              <a:buNone/>
            </a:pPr>
            <a:endParaRPr lang="cs-CZ" sz="500" dirty="0"/>
          </a:p>
        </p:txBody>
      </p:sp>
      <p:sp>
        <p:nvSpPr>
          <p:cNvPr id="6" name="AutoShape 2" descr="Real Time AND Granular Labour Market Data for Careers Adviso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93" y="2881537"/>
            <a:ext cx="6550086" cy="381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90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Rozvoj a „rozdělení“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31619"/>
            <a:ext cx="8129452" cy="46829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hranice (bariéry) vs. integrace</a:t>
            </a:r>
          </a:p>
          <a:p>
            <a:pPr marL="72000" indent="0">
              <a:buNone/>
            </a:pPr>
            <a:r>
              <a:rPr lang="cs-CZ" sz="1600" dirty="0"/>
              <a:t>– různých hranic v čase přibývá, hranice znamenají pro obchod a ekonomiku bariéry</a:t>
            </a:r>
          </a:p>
          <a:p>
            <a:pPr marL="72000" indent="0">
              <a:buNone/>
            </a:pPr>
            <a:r>
              <a:rPr lang="cs-CZ" sz="1600" dirty="0"/>
              <a:t>– negativní vliv hranic se snaží překonat globální / nadnárodní ekonomická uskupení (Evropská unie, ASEAN, Svaz Ruska a Běloruska atd.)</a:t>
            </a:r>
          </a:p>
          <a:p>
            <a:pPr marL="72000" indent="0">
              <a:buNone/>
            </a:pPr>
            <a:endParaRPr lang="cs-CZ" sz="500" dirty="0"/>
          </a:p>
        </p:txBody>
      </p:sp>
      <p:sp>
        <p:nvSpPr>
          <p:cNvPr id="6" name="AutoShape 2" descr="Real Time AND Granular Labour Market Data for Careers Adviso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93" y="3324006"/>
            <a:ext cx="3721356" cy="29039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66215"/>
          <a:stretch/>
        </p:blipFill>
        <p:spPr>
          <a:xfrm>
            <a:off x="6481126" y="4516609"/>
            <a:ext cx="2661224" cy="234139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r="65786"/>
          <a:stretch/>
        </p:blipFill>
        <p:spPr>
          <a:xfrm>
            <a:off x="4261449" y="3358584"/>
            <a:ext cx="2603771" cy="226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86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Definice a zaměření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ekonomická geografie</a:t>
            </a:r>
          </a:p>
          <a:p>
            <a:pPr marL="72000" indent="0">
              <a:buNone/>
            </a:pPr>
            <a:r>
              <a:rPr lang="cs-CZ" sz="1600" dirty="0"/>
              <a:t>= zabývá se ekonomickými aktivitami a vztahy odehrávajícími se v (</a:t>
            </a:r>
            <a:r>
              <a:rPr lang="cs-CZ" sz="1600" dirty="0" err="1"/>
              <a:t>časo</a:t>
            </a:r>
            <a:r>
              <a:rPr lang="cs-CZ" sz="1600" dirty="0"/>
              <a:t>)prostoru</a:t>
            </a:r>
          </a:p>
          <a:p>
            <a:pPr marL="72000" indent="0">
              <a:buNone/>
            </a:pPr>
            <a:r>
              <a:rPr lang="cs-CZ" sz="1600" dirty="0"/>
              <a:t>– ekonomické aspekty jsou i v řadě dalších geografických subdisciplín</a:t>
            </a:r>
          </a:p>
          <a:p>
            <a:pPr marL="72000" indent="0">
              <a:buNone/>
            </a:pPr>
            <a:endParaRPr lang="cs-CZ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soustředí se na popis a vysvětlení</a:t>
            </a:r>
          </a:p>
          <a:p>
            <a:pPr marL="72000" indent="0">
              <a:buNone/>
            </a:pPr>
            <a:r>
              <a:rPr lang="cs-CZ" sz="1600" dirty="0"/>
              <a:t>– produkčních (výrobních) aktivit: hmotné výrobky i nehmotné služby</a:t>
            </a:r>
          </a:p>
          <a:p>
            <a:pPr marL="72000" indent="0">
              <a:buNone/>
            </a:pPr>
            <a:r>
              <a:rPr lang="cs-CZ" sz="1600" dirty="0"/>
              <a:t>– spotřeby</a:t>
            </a:r>
          </a:p>
          <a:p>
            <a:pPr marL="72000" indent="0">
              <a:buNone/>
            </a:pPr>
            <a:r>
              <a:rPr lang="cs-CZ" sz="1600" dirty="0"/>
              <a:t>– výměny (především formou obchodu)</a:t>
            </a:r>
            <a:endParaRPr lang="cs-CZ" sz="2000" dirty="0"/>
          </a:p>
          <a:p>
            <a:pPr marL="7200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79855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2171" y="720000"/>
            <a:ext cx="8301247" cy="451576"/>
          </a:xfrm>
        </p:spPr>
        <p:txBody>
          <a:bodyPr/>
          <a:lstStyle/>
          <a:p>
            <a:r>
              <a:rPr lang="cs-CZ" sz="3600" dirty="0"/>
              <a:t>Faktory podoby regionální ekonomiky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31619"/>
            <a:ext cx="8129452" cy="4682919"/>
          </a:xfrm>
        </p:spPr>
        <p:txBody>
          <a:bodyPr/>
          <a:lstStyle/>
          <a:p>
            <a:pPr marL="529200" indent="-457200">
              <a:buAutoNum type="arabicParenR"/>
            </a:pPr>
            <a:r>
              <a:rPr lang="cs-CZ" sz="2000" dirty="0"/>
              <a:t>lokalizace firem</a:t>
            </a:r>
          </a:p>
          <a:p>
            <a:pPr marL="72000" indent="0">
              <a:buNone/>
            </a:pPr>
            <a:r>
              <a:rPr lang="cs-CZ" sz="1600" dirty="0"/>
              <a:t>– vliv na (ne)zaměstnanost a výši průměrných peněžních příjmů v regionu</a:t>
            </a:r>
          </a:p>
          <a:p>
            <a:pPr marL="72000" indent="0">
              <a:buNone/>
            </a:pPr>
            <a:r>
              <a:rPr lang="cs-CZ" sz="1600" dirty="0"/>
              <a:t>– stabilizace obyvatelstva v regionu (zejména v případě služeb)</a:t>
            </a:r>
          </a:p>
          <a:p>
            <a:pPr marL="72000" indent="0">
              <a:buNone/>
            </a:pPr>
            <a:r>
              <a:rPr lang="cs-CZ" sz="1600" dirty="0"/>
              <a:t>– důležitá je sektorová příslušnost firem (stagnující či progresivní odvětví)</a:t>
            </a:r>
          </a:p>
          <a:p>
            <a:pPr marL="72000" indent="0">
              <a:buNone/>
            </a:pPr>
            <a:endParaRPr lang="cs-CZ" sz="500" dirty="0"/>
          </a:p>
          <a:p>
            <a:pPr marL="529200" indent="-457200">
              <a:buFont typeface="+mj-lt"/>
              <a:buAutoNum type="arabicParenR" startAt="2"/>
            </a:pPr>
            <a:r>
              <a:rPr lang="cs-CZ" sz="2000" dirty="0"/>
              <a:t>intenzita </a:t>
            </a:r>
            <a:r>
              <a:rPr lang="cs-CZ" sz="2000" dirty="0" err="1"/>
              <a:t>vnitroregionálních</a:t>
            </a:r>
            <a:r>
              <a:rPr lang="cs-CZ" sz="2000" dirty="0"/>
              <a:t> vazeb</a:t>
            </a:r>
          </a:p>
          <a:p>
            <a:pPr marL="72000" indent="0">
              <a:buNone/>
            </a:pPr>
            <a:r>
              <a:rPr lang="cs-CZ" sz="1600" dirty="0"/>
              <a:t>– vazby mezi jednotlivými podniky a institucemi v regionu</a:t>
            </a:r>
          </a:p>
          <a:p>
            <a:pPr marL="72000" indent="0">
              <a:buNone/>
            </a:pPr>
            <a:r>
              <a:rPr lang="cs-CZ" sz="1600" dirty="0"/>
              <a:t>– přispívá k multiplikačnímu efektu (může působit kladně i záporně)</a:t>
            </a:r>
          </a:p>
          <a:p>
            <a:pPr marL="72000" indent="0">
              <a:buNone/>
            </a:pPr>
            <a:endParaRPr lang="cs-CZ" sz="500" dirty="0"/>
          </a:p>
          <a:p>
            <a:pPr marL="529200" indent="-457200">
              <a:buFont typeface="+mj-lt"/>
              <a:buAutoNum type="arabicParenR" startAt="3"/>
            </a:pPr>
            <a:r>
              <a:rPr lang="cs-CZ" sz="2000" dirty="0"/>
              <a:t>organizační forma firem</a:t>
            </a:r>
          </a:p>
          <a:p>
            <a:pPr marL="72000" indent="0">
              <a:buNone/>
            </a:pPr>
            <a:r>
              <a:rPr lang="cs-CZ" sz="1600" dirty="0"/>
              <a:t>– úzce spojena s velikostí firmy a mírou její autonomie (ředitelství vs. pobočka)</a:t>
            </a:r>
          </a:p>
          <a:p>
            <a:pPr marL="72000" indent="0">
              <a:buNone/>
            </a:pPr>
            <a:r>
              <a:rPr lang="cs-CZ" sz="1600" dirty="0"/>
              <a:t>– málo výhodné jsou pouze pobočky velkých firem</a:t>
            </a:r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500" dirty="0"/>
          </a:p>
        </p:txBody>
      </p:sp>
      <p:sp>
        <p:nvSpPr>
          <p:cNvPr id="6" name="AutoShape 2" descr="Real Time AND Granular Labour Market Data for Careers Adviso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49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2171" y="720000"/>
            <a:ext cx="8301247" cy="451576"/>
          </a:xfrm>
        </p:spPr>
        <p:txBody>
          <a:bodyPr/>
          <a:lstStyle/>
          <a:p>
            <a:r>
              <a:rPr lang="cs-CZ" sz="3600" dirty="0"/>
              <a:t>Faktory podoby regionální ekonomiky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31619"/>
            <a:ext cx="8129452" cy="4682919"/>
          </a:xfrm>
        </p:spPr>
        <p:txBody>
          <a:bodyPr/>
          <a:lstStyle/>
          <a:p>
            <a:pPr marL="529200" indent="-457200">
              <a:buFont typeface="+mj-lt"/>
              <a:buAutoNum type="arabicParenR" startAt="4"/>
            </a:pPr>
            <a:r>
              <a:rPr lang="cs-CZ" sz="2000" dirty="0"/>
              <a:t>demografická situace</a:t>
            </a:r>
          </a:p>
          <a:p>
            <a:pPr marL="72000" indent="0">
              <a:buNone/>
            </a:pPr>
            <a:r>
              <a:rPr lang="cs-CZ" sz="1600" dirty="0"/>
              <a:t>– vývoj počtu obyvatel (přirozená měna i migrace) a věková struktura</a:t>
            </a:r>
          </a:p>
          <a:p>
            <a:pPr marL="72000" indent="0">
              <a:buNone/>
            </a:pPr>
            <a:r>
              <a:rPr lang="cs-CZ" sz="1600" dirty="0"/>
              <a:t>– poměr emigrace a imigrace</a:t>
            </a:r>
          </a:p>
          <a:p>
            <a:pPr marL="72000" indent="0">
              <a:buNone/>
            </a:pPr>
            <a:endParaRPr lang="cs-CZ" sz="500" dirty="0"/>
          </a:p>
          <a:p>
            <a:pPr marL="529200" indent="-457200">
              <a:buFont typeface="+mj-lt"/>
              <a:buAutoNum type="arabicParenR" startAt="5"/>
            </a:pPr>
            <a:r>
              <a:rPr lang="cs-CZ" sz="2000" dirty="0"/>
              <a:t>hospodářská politika státu</a:t>
            </a:r>
          </a:p>
          <a:p>
            <a:pPr marL="72000" indent="0">
              <a:buNone/>
            </a:pPr>
            <a:r>
              <a:rPr lang="cs-CZ" sz="1600" dirty="0"/>
              <a:t>– na regiony dopadá monetární (zvýhodňování úrokových sazeb pro malé a střední podniky) i fiskální (meziregionální přerozdělování státního rozpočtu) politika státu</a:t>
            </a:r>
          </a:p>
          <a:p>
            <a:pPr marL="72000" indent="0">
              <a:buNone/>
            </a:pPr>
            <a:r>
              <a:rPr lang="cs-CZ" sz="1600" dirty="0"/>
              <a:t>– různé regionální a sektorové politiky (např. otázka těžby či útlumu uhlí)</a:t>
            </a:r>
          </a:p>
          <a:p>
            <a:pPr marL="72000" indent="0">
              <a:buNone/>
            </a:pPr>
            <a:r>
              <a:rPr lang="cs-CZ" sz="1600" dirty="0"/>
              <a:t>– příkladem může být i protekcionismus</a:t>
            </a:r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500" dirty="0"/>
          </a:p>
        </p:txBody>
      </p:sp>
      <p:sp>
        <p:nvSpPr>
          <p:cNvPr id="6" name="AutoShape 2" descr="Real Time AND Granular Labour Market Data for Careers Adviso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285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Jak měřit (ekonomický) rozvoj?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31619"/>
            <a:ext cx="8129452" cy="46829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rozvoj (</a:t>
            </a:r>
            <a:r>
              <a:rPr lang="cs-CZ" sz="2000" dirty="0" err="1"/>
              <a:t>development</a:t>
            </a:r>
            <a:r>
              <a:rPr lang="cs-CZ" sz="2000" dirty="0"/>
              <a:t>)</a:t>
            </a:r>
          </a:p>
          <a:p>
            <a:pPr marL="72000" indent="0">
              <a:buNone/>
            </a:pPr>
            <a:r>
              <a:rPr lang="cs-CZ" sz="1600" dirty="0"/>
              <a:t>– velmi komplexní slovo, často chápán rozvoj jako růst, vazba na modernitu/modernizaci</a:t>
            </a:r>
          </a:p>
          <a:p>
            <a:pPr marL="72000" indent="0">
              <a:buNone/>
            </a:pPr>
            <a:r>
              <a:rPr lang="cs-CZ" sz="1600" dirty="0"/>
              <a:t>– výrazně eurocentrické slovo (dělení světa na rozvinuté a rozvojové země)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trvale udržitelný rozvoj (</a:t>
            </a:r>
            <a:r>
              <a:rPr lang="cs-CZ" sz="2000" dirty="0" err="1"/>
              <a:t>sustainable</a:t>
            </a:r>
            <a:r>
              <a:rPr lang="cs-CZ" sz="2000" dirty="0"/>
              <a:t> </a:t>
            </a:r>
            <a:r>
              <a:rPr lang="cs-CZ" sz="2000" dirty="0" err="1"/>
              <a:t>development</a:t>
            </a:r>
            <a:r>
              <a:rPr lang="cs-CZ" sz="2000" dirty="0"/>
              <a:t>)</a:t>
            </a:r>
          </a:p>
          <a:p>
            <a:pPr marL="72000" indent="0">
              <a:buNone/>
            </a:pPr>
            <a:r>
              <a:rPr lang="cs-CZ" sz="1600" dirty="0"/>
              <a:t>– v souvislosti s globálním zatížením životního prostředí</a:t>
            </a:r>
          </a:p>
          <a:p>
            <a:pPr marL="72000" indent="0">
              <a:buNone/>
            </a:pPr>
            <a:r>
              <a:rPr lang="cs-CZ" sz="1600" dirty="0"/>
              <a:t>– ale též odmítnutí normalizace a standardizace, tj. respekt vůči kulturní diverzitě, lokálním a regionálním tradicím, tradičnímu způsobu života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ne pouze ekonomický rozvoj, ale komplexní </a:t>
            </a:r>
            <a:r>
              <a:rPr lang="cs-CZ" sz="2000" dirty="0" err="1"/>
              <a:t>socio</a:t>
            </a:r>
            <a:r>
              <a:rPr lang="cs-CZ" sz="2000" dirty="0"/>
              <a:t>-ekonomický rozvoj</a:t>
            </a:r>
          </a:p>
          <a:p>
            <a:pPr marL="72000" indent="0">
              <a:buNone/>
            </a:pPr>
            <a:r>
              <a:rPr lang="cs-CZ" sz="1600" dirty="0"/>
              <a:t>– dilema mezi ekonomickou efektivitou a sociální rovností</a:t>
            </a:r>
          </a:p>
          <a:p>
            <a:pPr marL="72000" indent="0">
              <a:buNone/>
            </a:pPr>
            <a:r>
              <a:rPr lang="cs-CZ" sz="1600" dirty="0"/>
              <a:t>– u řady odvětví ani není možné akcentovat pouze ekonomický rozvoj (zdravotnictví atd.)</a:t>
            </a:r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endParaRPr lang="cs-CZ" sz="500" dirty="0"/>
          </a:p>
        </p:txBody>
      </p:sp>
      <p:sp>
        <p:nvSpPr>
          <p:cNvPr id="6" name="AutoShape 2" descr="Real Time AND Granular Labour Market Data for Careers Adviso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532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20482" name="Picture 2" descr="File:Sustainable Development Goals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6" y="-1"/>
            <a:ext cx="8358996" cy="645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029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Jak měřit (ekonomický) rozvoj?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31619"/>
            <a:ext cx="8129452" cy="46829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HDP = hrubý domácí produkt (GDP = gross </a:t>
            </a:r>
            <a:r>
              <a:rPr lang="cs-CZ" sz="2000" dirty="0" err="1"/>
              <a:t>domestic</a:t>
            </a:r>
            <a:r>
              <a:rPr lang="cs-CZ" sz="2000" dirty="0"/>
              <a:t> </a:t>
            </a:r>
            <a:r>
              <a:rPr lang="cs-CZ" sz="2000" dirty="0" err="1"/>
              <a:t>products</a:t>
            </a:r>
            <a:r>
              <a:rPr lang="cs-CZ" sz="2000" dirty="0"/>
              <a:t>)</a:t>
            </a:r>
          </a:p>
          <a:p>
            <a:pPr marL="72000" indent="0">
              <a:buNone/>
            </a:pPr>
            <a:r>
              <a:rPr lang="cs-CZ" sz="1600" dirty="0"/>
              <a:t>– nejčastěji používaný ukazatel</a:t>
            </a:r>
          </a:p>
          <a:p>
            <a:pPr marL="72000" indent="0">
              <a:buNone/>
            </a:pPr>
            <a:r>
              <a:rPr lang="cs-CZ" sz="1600" dirty="0"/>
              <a:t>– peněžní hodnota zboží a služeb vytvořených za dané období na určitém území</a:t>
            </a:r>
          </a:p>
          <a:p>
            <a:pPr marL="72000" indent="0">
              <a:buNone/>
            </a:pPr>
            <a:r>
              <a:rPr lang="cs-CZ" sz="1600" dirty="0"/>
              <a:t>– pro komparaci mezi státy a regiony nepříliš vhodný ukazatel (odlišné definice, dostupnost údajů, nepostihuje veškeré aktivity)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PPP = parita kupní síly (</a:t>
            </a:r>
            <a:r>
              <a:rPr lang="cs-CZ" sz="2000" dirty="0" err="1"/>
              <a:t>purchasing</a:t>
            </a:r>
            <a:r>
              <a:rPr lang="cs-CZ" sz="2000" dirty="0"/>
              <a:t> </a:t>
            </a:r>
            <a:r>
              <a:rPr lang="cs-CZ" sz="2000" dirty="0" err="1"/>
              <a:t>power</a:t>
            </a:r>
            <a:r>
              <a:rPr lang="cs-CZ" sz="2000" dirty="0"/>
              <a:t> parity)</a:t>
            </a:r>
          </a:p>
          <a:p>
            <a:pPr marL="72000" indent="0">
              <a:buNone/>
            </a:pPr>
            <a:r>
              <a:rPr lang="cs-CZ" sz="1600" dirty="0"/>
              <a:t>– počet jednotek národní měny, za který lze koupit stejné množství výrobků a služeb na výchozím vnitrostátním trhu</a:t>
            </a:r>
          </a:p>
          <a:p>
            <a:pPr marL="72000" indent="0">
              <a:buNone/>
            </a:pPr>
            <a:r>
              <a:rPr lang="cs-CZ" sz="1600" dirty="0"/>
              <a:t>– Světová banka má společné měřítko založené na americkém dolaru</a:t>
            </a:r>
          </a:p>
          <a:p>
            <a:pPr marL="72000" indent="0">
              <a:buNone/>
            </a:pPr>
            <a:r>
              <a:rPr lang="cs-CZ" sz="1600" dirty="0"/>
              <a:t>– snaha zohlednit rozdíly v cenové hladině mezi státy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přepočet na obyvatele a změny v % (meziroční)</a:t>
            </a:r>
            <a:endParaRPr lang="cs-CZ" sz="1600" dirty="0"/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endParaRPr lang="cs-CZ" sz="500" dirty="0"/>
          </a:p>
        </p:txBody>
      </p:sp>
      <p:sp>
        <p:nvSpPr>
          <p:cNvPr id="6" name="AutoShape 2" descr="Real Time AND Granular Labour Market Data for Careers Adviso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969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5" y="400311"/>
            <a:ext cx="4320000" cy="23661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033" y="198217"/>
            <a:ext cx="4320000" cy="28659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5" y="2907099"/>
            <a:ext cx="4191000" cy="3276600"/>
          </a:xfrm>
          <a:prstGeom prst="rect">
            <a:avLst/>
          </a:prstGeom>
        </p:spPr>
      </p:pic>
      <p:pic>
        <p:nvPicPr>
          <p:cNvPr id="10242" name="Picture 2" descr="Svět ve třech grafech: Dává tohle smysl?! | Investiční we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552" y="3125766"/>
            <a:ext cx="2986288" cy="29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323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Jak měřit (ekonomický) rozvoj?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31619"/>
            <a:ext cx="8250222" cy="46829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alternativní: indikátor tzv. sociálního bohatství (</a:t>
            </a:r>
            <a:r>
              <a:rPr lang="cs-CZ" sz="2000" dirty="0" err="1"/>
              <a:t>social</a:t>
            </a:r>
            <a:r>
              <a:rPr lang="cs-CZ" sz="2000" dirty="0"/>
              <a:t> </a:t>
            </a:r>
            <a:r>
              <a:rPr lang="cs-CZ" sz="2000" dirty="0" err="1"/>
              <a:t>welfare</a:t>
            </a:r>
            <a:r>
              <a:rPr lang="cs-CZ" sz="2000" dirty="0"/>
              <a:t> </a:t>
            </a:r>
            <a:r>
              <a:rPr lang="cs-CZ" sz="2000" dirty="0" err="1"/>
              <a:t>indicator</a:t>
            </a:r>
            <a:r>
              <a:rPr lang="cs-CZ" sz="2000" dirty="0"/>
              <a:t>) </a:t>
            </a:r>
          </a:p>
          <a:p>
            <a:pPr marL="72000" indent="0">
              <a:buNone/>
            </a:pPr>
            <a:r>
              <a:rPr lang="cs-CZ" sz="1600" dirty="0"/>
              <a:t>– nejednotná definice </a:t>
            </a:r>
          </a:p>
          <a:p>
            <a:pPr marL="72000" indent="0">
              <a:buNone/>
            </a:pPr>
            <a:r>
              <a:rPr lang="cs-CZ" sz="1600" dirty="0"/>
              <a:t>– sledování příjmu na osobu, úroveň vyššího vzdělání, průměrná nezaměstnanost, ekonomická aktivita, rasová rovnoprávnost, úroveň demokracie, technologické změny, zdraví a blahobyt, ....</a:t>
            </a:r>
            <a:endParaRPr lang="cs-CZ" sz="500" dirty="0"/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index fyzické kvality života (</a:t>
            </a:r>
            <a:r>
              <a:rPr lang="cs-CZ" sz="2000" dirty="0" err="1"/>
              <a:t>physical</a:t>
            </a:r>
            <a:r>
              <a:rPr lang="cs-CZ" sz="2000" dirty="0"/>
              <a:t> </a:t>
            </a:r>
            <a:r>
              <a:rPr lang="cs-CZ" sz="2000" dirty="0" err="1"/>
              <a:t>quality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life</a:t>
            </a:r>
            <a:r>
              <a:rPr lang="cs-CZ" sz="2000" dirty="0"/>
              <a:t> index, PQLI)</a:t>
            </a:r>
          </a:p>
          <a:p>
            <a:pPr marL="72000" indent="0">
              <a:buNone/>
            </a:pPr>
            <a:r>
              <a:rPr lang="cs-CZ" sz="1600" dirty="0"/>
              <a:t>– základní gramotnost, kojenecká úmrtnost, naděje dožití ve věku jednoho roku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nulový ekonomický růst (</a:t>
            </a:r>
            <a:r>
              <a:rPr lang="cs-CZ" sz="2000" dirty="0" err="1"/>
              <a:t>zero</a:t>
            </a:r>
            <a:r>
              <a:rPr lang="cs-CZ" sz="2000" dirty="0"/>
              <a:t> </a:t>
            </a:r>
            <a:r>
              <a:rPr lang="cs-CZ" sz="2000" dirty="0" err="1"/>
              <a:t>economic</a:t>
            </a:r>
            <a:r>
              <a:rPr lang="cs-CZ" sz="2000" dirty="0"/>
              <a:t> </a:t>
            </a:r>
            <a:r>
              <a:rPr lang="cs-CZ" sz="2000" dirty="0" err="1"/>
              <a:t>growth</a:t>
            </a:r>
            <a:r>
              <a:rPr lang="cs-CZ" sz="2000" dirty="0"/>
              <a:t>)</a:t>
            </a:r>
          </a:p>
          <a:p>
            <a:pPr marL="72000" indent="0">
              <a:buNone/>
            </a:pPr>
            <a:r>
              <a:rPr lang="cs-CZ" sz="1600" dirty="0"/>
              <a:t>– růst se zastaví, měnit se bude struktura</a:t>
            </a:r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/>
          </a:p>
        </p:txBody>
      </p:sp>
      <p:sp>
        <p:nvSpPr>
          <p:cNvPr id="6" name="AutoShape 2" descr="Real Time AND Granular Labour Market Data for Careers Adviso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04" y="4606506"/>
            <a:ext cx="2180661" cy="225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67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720000"/>
            <a:ext cx="9145588" cy="451576"/>
          </a:xfrm>
        </p:spPr>
        <p:txBody>
          <a:bodyPr/>
          <a:lstStyle/>
          <a:p>
            <a:pPr algn="ctr"/>
            <a:r>
              <a:rPr lang="cs-CZ" sz="3400" dirty="0"/>
              <a:t>Prostorová organizace světové ekonomiky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31619"/>
            <a:ext cx="8250222" cy="46829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globální ekonomické regiony (2 až 3 kategorie)</a:t>
            </a:r>
          </a:p>
          <a:p>
            <a:pPr marL="72000" indent="0">
              <a:buNone/>
            </a:pPr>
            <a:r>
              <a:rPr lang="cs-CZ" sz="2000" dirty="0"/>
              <a:t>1) jádrové regiony (</a:t>
            </a:r>
            <a:r>
              <a:rPr lang="cs-CZ" sz="2000" dirty="0" err="1"/>
              <a:t>core</a:t>
            </a:r>
            <a:r>
              <a:rPr lang="cs-CZ" sz="2000" dirty="0"/>
              <a:t> </a:t>
            </a:r>
            <a:r>
              <a:rPr lang="cs-CZ" sz="2000" dirty="0" err="1"/>
              <a:t>regions</a:t>
            </a:r>
            <a:r>
              <a:rPr lang="cs-CZ" sz="2000" dirty="0"/>
              <a:t>)</a:t>
            </a:r>
          </a:p>
          <a:p>
            <a:pPr marL="72000" indent="0">
              <a:buNone/>
            </a:pPr>
            <a:r>
              <a:rPr lang="cs-CZ" sz="1600" dirty="0"/>
              <a:t>– dominantní role ve světovém obchodu</a:t>
            </a:r>
          </a:p>
          <a:p>
            <a:pPr marL="72000" indent="0">
              <a:buNone/>
            </a:pPr>
            <a:r>
              <a:rPr lang="cs-CZ" sz="1600" dirty="0"/>
              <a:t>– bohaté státy s tržními ekonomikami založenými na průmyslové a terciérní produkci</a:t>
            </a:r>
          </a:p>
          <a:p>
            <a:pPr marL="72000" indent="0">
              <a:buNone/>
            </a:pPr>
            <a:r>
              <a:rPr lang="cs-CZ" sz="1600" dirty="0"/>
              <a:t>– silní exportéři i importéři, zdroje technologických inovací</a:t>
            </a:r>
          </a:p>
          <a:p>
            <a:pPr marL="72000" indent="0">
              <a:buNone/>
            </a:pPr>
            <a:r>
              <a:rPr lang="cs-CZ" sz="1600" dirty="0"/>
              <a:t>– mezinárodní investice se pohybují z těchto států do jiných zemí</a:t>
            </a:r>
          </a:p>
          <a:p>
            <a:pPr marL="72000" indent="0">
              <a:buNone/>
            </a:pPr>
            <a:r>
              <a:rPr lang="cs-CZ" sz="2000" dirty="0"/>
              <a:t>2) periferní regiony (</a:t>
            </a:r>
            <a:r>
              <a:rPr lang="cs-CZ" sz="2000" dirty="0" err="1"/>
              <a:t>peripheral</a:t>
            </a:r>
            <a:r>
              <a:rPr lang="cs-CZ" sz="2000" dirty="0"/>
              <a:t> </a:t>
            </a:r>
            <a:r>
              <a:rPr lang="cs-CZ" sz="2000" dirty="0" err="1"/>
              <a:t>regions</a:t>
            </a:r>
            <a:r>
              <a:rPr lang="cs-CZ" sz="2000" dirty="0"/>
              <a:t>)</a:t>
            </a:r>
          </a:p>
          <a:p>
            <a:pPr marL="72000" indent="0">
              <a:buNone/>
            </a:pPr>
            <a:r>
              <a:rPr lang="cs-CZ" sz="1600" dirty="0"/>
              <a:t>– sekundární / pasivní role ve světovém obchodu, ne vždy tržní hospodářství</a:t>
            </a:r>
          </a:p>
          <a:p>
            <a:pPr marL="72000" indent="0">
              <a:buNone/>
            </a:pPr>
            <a:r>
              <a:rPr lang="cs-CZ" sz="1600" dirty="0"/>
              <a:t>– vnější závislost na centru jako zdroji kapitálu, dovozu a cíli vybraného exportu</a:t>
            </a:r>
          </a:p>
          <a:p>
            <a:pPr marL="72000" indent="0">
              <a:buNone/>
            </a:pPr>
            <a:r>
              <a:rPr lang="cs-CZ" sz="2000" dirty="0"/>
              <a:t>3) </a:t>
            </a:r>
            <a:r>
              <a:rPr lang="cs-CZ" sz="2000" dirty="0" err="1"/>
              <a:t>semi</a:t>
            </a:r>
            <a:r>
              <a:rPr lang="cs-CZ" sz="2000" dirty="0"/>
              <a:t>-periferní regiony (</a:t>
            </a:r>
            <a:r>
              <a:rPr lang="cs-CZ" sz="2000" dirty="0" err="1"/>
              <a:t>semi-peripheral</a:t>
            </a:r>
            <a:r>
              <a:rPr lang="cs-CZ" sz="2000" dirty="0"/>
              <a:t> </a:t>
            </a:r>
            <a:r>
              <a:rPr lang="cs-CZ" sz="2000" dirty="0" err="1"/>
              <a:t>regions</a:t>
            </a:r>
            <a:r>
              <a:rPr lang="cs-CZ" sz="2000" dirty="0"/>
              <a:t>)</a:t>
            </a:r>
          </a:p>
          <a:p>
            <a:pPr marL="72000" indent="0">
              <a:buNone/>
            </a:pPr>
            <a:r>
              <a:rPr lang="cs-CZ" sz="1600" dirty="0"/>
              <a:t>– přechodný typ</a:t>
            </a:r>
          </a:p>
          <a:p>
            <a:pPr marL="72000" indent="0">
              <a:buNone/>
            </a:pPr>
            <a:endParaRPr lang="cs-CZ" sz="1600" dirty="0"/>
          </a:p>
        </p:txBody>
      </p:sp>
      <p:sp>
        <p:nvSpPr>
          <p:cNvPr id="6" name="AutoShape 2" descr="Real Time AND Granular Labour Market Data for Careers Adviso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569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0" y="1348874"/>
            <a:ext cx="9000548" cy="41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79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76" y="828406"/>
            <a:ext cx="8603836" cy="520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13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Dílčí témata ekonomické geografie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procesy a formy produkce, jejich prostorové zakotvení, výrobní řetězce</a:t>
            </a:r>
          </a:p>
          <a:p>
            <a:pPr marL="72000" indent="0">
              <a:buNone/>
            </a:pPr>
            <a:r>
              <a:rPr lang="cs-CZ" sz="1600" dirty="0"/>
              <a:t>– různé lokalizační faktory: suroviny, pracovní síla, trhy, dopravní infrastruktura atd.</a:t>
            </a:r>
          </a:p>
          <a:p>
            <a:pPr marL="72000" indent="0">
              <a:buNone/>
            </a:pPr>
            <a:endParaRPr lang="cs-CZ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otázky ekonomického rozvoje a způsobů jeho měření / hodnocení</a:t>
            </a:r>
          </a:p>
          <a:p>
            <a:pPr marL="72000" indent="0">
              <a:buNone/>
            </a:pPr>
            <a:r>
              <a:rPr lang="cs-CZ" sz="1600" dirty="0"/>
              <a:t>– možné indikátory: HDP, kvalita života, hrubé národní štěstí atd.</a:t>
            </a:r>
          </a:p>
          <a:p>
            <a:pPr marL="72000" indent="0">
              <a:buNone/>
            </a:pPr>
            <a:endParaRPr lang="cs-CZ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procesy a formy spotřeby, včetně obchodu a pohybu komodit</a:t>
            </a:r>
          </a:p>
          <a:p>
            <a:pPr marL="72000" indent="0">
              <a:buNone/>
            </a:pPr>
            <a:r>
              <a:rPr lang="cs-CZ" sz="1600" dirty="0"/>
              <a:t>– výrobek často bývá složen z komponent vyráběných v různých částech světa</a:t>
            </a:r>
          </a:p>
          <a:p>
            <a:pPr marL="72000" indent="0">
              <a:buNone/>
            </a:pPr>
            <a:r>
              <a:rPr lang="cs-CZ" sz="1600" dirty="0"/>
              <a:t>– řetězce komodit (</a:t>
            </a:r>
            <a:r>
              <a:rPr lang="cs-CZ" sz="1600" dirty="0" err="1"/>
              <a:t>commodity</a:t>
            </a:r>
            <a:r>
              <a:rPr lang="cs-CZ" sz="1600" dirty="0"/>
              <a:t> </a:t>
            </a:r>
            <a:r>
              <a:rPr lang="cs-CZ" sz="1600" dirty="0" err="1"/>
              <a:t>chains</a:t>
            </a:r>
            <a:r>
              <a:rPr lang="cs-CZ" sz="1600" dirty="0"/>
              <a:t>), propojení dodavatelů a odběratelů</a:t>
            </a:r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23097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88" y="819000"/>
            <a:ext cx="8564413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8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94" y="819000"/>
            <a:ext cx="8352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55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720000"/>
            <a:ext cx="9145588" cy="451576"/>
          </a:xfrm>
        </p:spPr>
        <p:txBody>
          <a:bodyPr/>
          <a:lstStyle/>
          <a:p>
            <a:pPr algn="ctr"/>
            <a:r>
              <a:rPr lang="cs-CZ" sz="3400" dirty="0"/>
              <a:t>Regiony dle vývojového stupně produkce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31619"/>
            <a:ext cx="8250222" cy="46829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A) „stará“ (tradiční) průmyslová jádra</a:t>
            </a:r>
          </a:p>
          <a:p>
            <a:pPr marL="72000" indent="0">
              <a:buNone/>
            </a:pPr>
            <a:r>
              <a:rPr lang="cs-CZ" sz="1600" dirty="0"/>
              <a:t>– západní a střední Evropa, severovýchodní Amerika, Rusko a Ukrajina, východní Asie</a:t>
            </a:r>
          </a:p>
          <a:p>
            <a:pPr marL="72000" indent="0">
              <a:buNone/>
            </a:pPr>
            <a:r>
              <a:rPr lang="cs-CZ" sz="1600" dirty="0"/>
              <a:t>– regiony, které disponovaly zdroji uhlí či železné rudy</a:t>
            </a:r>
          </a:p>
          <a:p>
            <a:pPr marL="72000" indent="0">
              <a:buNone/>
            </a:pPr>
            <a:r>
              <a:rPr lang="cs-CZ" sz="1600" dirty="0"/>
              <a:t>– dobře dopravně dostupné</a:t>
            </a:r>
          </a:p>
          <a:p>
            <a:pPr marL="72000" indent="0">
              <a:buNone/>
            </a:pPr>
            <a:r>
              <a:rPr lang="cs-CZ" sz="1600" dirty="0"/>
              <a:t>– poloha v blízkosti velkých měst (velkých místních trhů a zdrojů pracovní síly)</a:t>
            </a:r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některé regiony prošly úpadkem technologicky zastaralých typů výrob</a:t>
            </a:r>
          </a:p>
          <a:p>
            <a:pPr marL="72000" indent="0">
              <a:buNone/>
            </a:pPr>
            <a:r>
              <a:rPr lang="cs-CZ" sz="1600" dirty="0"/>
              <a:t>– některé i re-industrializací, tj. modernizací a zefektivněním výroby</a:t>
            </a:r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„příběhy“ Porúří (</a:t>
            </a:r>
            <a:r>
              <a:rPr lang="cs-CZ" sz="1600" dirty="0" err="1"/>
              <a:t>Ruhrgebiet</a:t>
            </a:r>
            <a:r>
              <a:rPr lang="cs-CZ" sz="1600" dirty="0"/>
              <a:t>) a Ostravska</a:t>
            </a:r>
          </a:p>
          <a:p>
            <a:pPr marL="72000" indent="0">
              <a:buNone/>
            </a:pPr>
            <a:r>
              <a:rPr lang="cs-CZ" sz="1600" dirty="0"/>
              <a:t> </a:t>
            </a:r>
          </a:p>
          <a:p>
            <a:pPr marL="72000" indent="0">
              <a:buNone/>
            </a:pPr>
            <a:endParaRPr lang="cs-CZ" sz="1600" dirty="0"/>
          </a:p>
        </p:txBody>
      </p:sp>
      <p:sp>
        <p:nvSpPr>
          <p:cNvPr id="6" name="AutoShape 2" descr="Real Time AND Granular Labour Market Data for Careers Adviso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3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6" name="AutoShape 2" descr="Real Time AND Granular Labour Market Data for Careers Adviso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s://aa.ecn.cz/img_upload/e6ffb6c50bc1424ab10ecf09e063cd63/es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77637"/>
            <a:ext cx="5934026" cy="444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udy z nudy - Areál Dolní Vítkovice - unikátní industriální památ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09" y="3144538"/>
            <a:ext cx="5502404" cy="364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981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720000"/>
            <a:ext cx="9145588" cy="451576"/>
          </a:xfrm>
        </p:spPr>
        <p:txBody>
          <a:bodyPr/>
          <a:lstStyle/>
          <a:p>
            <a:pPr algn="ctr"/>
            <a:r>
              <a:rPr lang="cs-CZ" sz="3400" dirty="0"/>
              <a:t>Regiony dle vývojového stupně produkce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31619"/>
            <a:ext cx="8250222" cy="46829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B) regiony „nové ekonomiky“</a:t>
            </a:r>
          </a:p>
          <a:p>
            <a:pPr marL="72000" indent="0">
              <a:buNone/>
            </a:pPr>
            <a:r>
              <a:rPr lang="cs-CZ" sz="1600" dirty="0"/>
              <a:t>– založené na technologicky pokročilých ekonomických odvětvích</a:t>
            </a:r>
          </a:p>
          <a:p>
            <a:pPr marL="72000" indent="0">
              <a:buNone/>
            </a:pPr>
            <a:r>
              <a:rPr lang="cs-CZ" sz="1600" dirty="0"/>
              <a:t>– nesouvisí s rutinní produkcí</a:t>
            </a:r>
          </a:p>
          <a:p>
            <a:pPr marL="72000" indent="0">
              <a:buNone/>
            </a:pPr>
            <a:r>
              <a:rPr lang="cs-CZ" sz="1600" dirty="0"/>
              <a:t>– vysoce kvalifikovaná a informačně náročná, často vysoce abstraktní práce</a:t>
            </a:r>
          </a:p>
          <a:p>
            <a:pPr marL="72000" indent="0">
              <a:buNone/>
            </a:pPr>
            <a:r>
              <a:rPr lang="cs-CZ" sz="1600" dirty="0"/>
              <a:t>– výzkum, vývoj, nové technologie</a:t>
            </a:r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příklady: </a:t>
            </a:r>
            <a:r>
              <a:rPr lang="cs-CZ" sz="1600" dirty="0" err="1"/>
              <a:t>Sillicon</a:t>
            </a:r>
            <a:r>
              <a:rPr lang="cs-CZ" sz="1600" dirty="0"/>
              <a:t> </a:t>
            </a:r>
            <a:r>
              <a:rPr lang="cs-CZ" sz="1600" dirty="0" err="1"/>
              <a:t>Valley</a:t>
            </a:r>
            <a:r>
              <a:rPr lang="cs-CZ" sz="1600" dirty="0"/>
              <a:t> v USA, Bádensko-Württembersko či okolí Mnichova v Německu </a:t>
            </a:r>
          </a:p>
          <a:p>
            <a:pPr marL="72000" indent="0">
              <a:buNone/>
            </a:pPr>
            <a:r>
              <a:rPr lang="cs-CZ" sz="1600" dirty="0"/>
              <a:t> </a:t>
            </a:r>
          </a:p>
          <a:p>
            <a:pPr marL="72000" indent="0">
              <a:buNone/>
            </a:pPr>
            <a:endParaRPr lang="cs-CZ" sz="1600" dirty="0"/>
          </a:p>
        </p:txBody>
      </p:sp>
      <p:sp>
        <p:nvSpPr>
          <p:cNvPr id="6" name="AutoShape 2" descr="Real Time AND Granular Labour Market Data for Careers Adviso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899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6" name="AutoShape 2" descr="Real Time AND Granular Labour Market Data for Careers Adviso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254" y="310551"/>
            <a:ext cx="6259080" cy="567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83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6" name="AutoShape 2" descr="Real Time AND Granular Labour Market Data for Careers Adviso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22" y="293297"/>
            <a:ext cx="6563744" cy="568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64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720000"/>
            <a:ext cx="9145588" cy="451576"/>
          </a:xfrm>
        </p:spPr>
        <p:txBody>
          <a:bodyPr/>
          <a:lstStyle/>
          <a:p>
            <a:pPr algn="ctr"/>
            <a:r>
              <a:rPr lang="cs-CZ" sz="3400" dirty="0"/>
              <a:t>Regiony dle vývojového stupně produkce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31619"/>
            <a:ext cx="8250222" cy="46829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C) nově industrializované státy</a:t>
            </a:r>
          </a:p>
          <a:p>
            <a:pPr marL="72000" indent="0">
              <a:buNone/>
            </a:pPr>
            <a:r>
              <a:rPr lang="cs-CZ" sz="1600" dirty="0"/>
              <a:t>– industrializace proběhla relativně nedávno a často za masivní státní podpory</a:t>
            </a:r>
          </a:p>
          <a:p>
            <a:pPr marL="72000" indent="0">
              <a:buNone/>
            </a:pPr>
            <a:r>
              <a:rPr lang="cs-CZ" sz="1600" dirty="0"/>
              <a:t>– přesouvána do nich rutinní průmyslová výroba z tradičních průmyslových jader</a:t>
            </a:r>
          </a:p>
          <a:p>
            <a:pPr marL="72000" indent="0">
              <a:buNone/>
            </a:pPr>
            <a:r>
              <a:rPr lang="cs-CZ" sz="1600" dirty="0"/>
              <a:t>– vlivem masivního exportu zažívají strmý ekonomický růst</a:t>
            </a:r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příklady: několik vln „asijských tygrů“ (Jižní Korea, </a:t>
            </a:r>
            <a:r>
              <a:rPr lang="cs-CZ" sz="1600" dirty="0" err="1"/>
              <a:t>Taiwan</a:t>
            </a:r>
            <a:r>
              <a:rPr lang="cs-CZ" sz="1600" dirty="0"/>
              <a:t>, Filipíny), Mexiko, Brazílie, ...</a:t>
            </a:r>
          </a:p>
          <a:p>
            <a:pPr marL="72000" indent="0">
              <a:buNone/>
            </a:pPr>
            <a:r>
              <a:rPr lang="cs-CZ" sz="1600" dirty="0"/>
              <a:t> </a:t>
            </a:r>
          </a:p>
          <a:p>
            <a:pPr marL="72000" indent="0">
              <a:buNone/>
            </a:pPr>
            <a:endParaRPr lang="cs-CZ" sz="1600" dirty="0"/>
          </a:p>
        </p:txBody>
      </p:sp>
      <p:sp>
        <p:nvSpPr>
          <p:cNvPr id="6" name="AutoShape 2" descr="Real Time AND Granular Labour Market Data for Careers Adviso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676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6" name="AutoShape 2" descr="Real Time AND Granular Labour Market Data for Careers Adviso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787" y="109848"/>
            <a:ext cx="5426015" cy="601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253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NIDL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31619"/>
            <a:ext cx="8250222" cy="46829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NIDL = </a:t>
            </a:r>
            <a:r>
              <a:rPr lang="cs-CZ" sz="2000" dirty="0" err="1"/>
              <a:t>new</a:t>
            </a:r>
            <a:r>
              <a:rPr lang="cs-CZ" sz="2000" dirty="0"/>
              <a:t> </a:t>
            </a:r>
            <a:r>
              <a:rPr lang="cs-CZ" sz="2000" dirty="0" err="1"/>
              <a:t>international</a:t>
            </a:r>
            <a:r>
              <a:rPr lang="cs-CZ" sz="2000" dirty="0"/>
              <a:t> </a:t>
            </a:r>
            <a:r>
              <a:rPr lang="cs-CZ" sz="2000" dirty="0" err="1"/>
              <a:t>division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labour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nová mezinárodní dělba práce, též globální dělba práce</a:t>
            </a:r>
          </a:p>
          <a:p>
            <a:pPr marL="72000" indent="0">
              <a:buNone/>
            </a:pPr>
            <a:r>
              <a:rPr lang="cs-CZ" sz="1600" dirty="0"/>
              <a:t>– prostorový přesun průmyslu z vyspělých zemí do rozvojových zemí</a:t>
            </a:r>
          </a:p>
          <a:p>
            <a:pPr marL="72000" indent="0">
              <a:buNone/>
            </a:pPr>
            <a:r>
              <a:rPr lang="cs-CZ" sz="1600" dirty="0"/>
              <a:t>– umožnil obrovský rozvoj telekomunikačních a dopravních technologií</a:t>
            </a:r>
          </a:p>
          <a:p>
            <a:pPr marL="72000" indent="0">
              <a:buNone/>
            </a:pPr>
            <a:r>
              <a:rPr lang="cs-CZ" sz="1600" dirty="0"/>
              <a:t>– vysoce konkurenční prostředí, malé regulace ze strany národního státu</a:t>
            </a:r>
          </a:p>
          <a:p>
            <a:pPr marL="72000" indent="0">
              <a:buNone/>
            </a:pPr>
            <a:r>
              <a:rPr lang="cs-CZ" sz="1600" dirty="0"/>
              <a:t>– vztah mezi úrovní podnikové hierarchie a její prostorovou lokalizací</a:t>
            </a:r>
            <a:endParaRPr lang="cs-CZ" sz="500" dirty="0"/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rutinní produkce velmi mobilní, citlivě reaguje na cenu práce</a:t>
            </a:r>
          </a:p>
          <a:p>
            <a:pPr marL="72000" indent="0">
              <a:buNone/>
            </a:pPr>
            <a:r>
              <a:rPr lang="cs-CZ" sz="2000" dirty="0"/>
              <a:t>				vs.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řídicí a vývojové aktivity jsou geograficky ukotveny přítomností kvalifikované pracovní síly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/>
          </a:p>
        </p:txBody>
      </p:sp>
      <p:sp>
        <p:nvSpPr>
          <p:cNvPr id="6" name="AutoShape 2" descr="Real Time AND Granular Labour Market Data for Careers Adviso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48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02" y="69011"/>
            <a:ext cx="5217338" cy="33822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021" y="3634287"/>
            <a:ext cx="4680205" cy="311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529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Commodity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err="1"/>
              <a:t>chains</a:t>
            </a:r>
            <a:endParaRPr lang="cs-CZ" sz="3600" dirty="0"/>
          </a:p>
        </p:txBody>
      </p:sp>
      <p:sp>
        <p:nvSpPr>
          <p:cNvPr id="6" name="AutoShape 2" descr="Real Time AND Granular Labour Market Data for Careers Adviso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610" y="521693"/>
            <a:ext cx="4002851" cy="611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294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Metropolitní regiony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31619"/>
            <a:ext cx="8250222" cy="46829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metropole</a:t>
            </a:r>
          </a:p>
          <a:p>
            <a:pPr marL="72000" indent="0">
              <a:buNone/>
            </a:pPr>
            <a:r>
              <a:rPr lang="cs-CZ" sz="1600" dirty="0"/>
              <a:t>– silná koncentrace ekonomických aktivit</a:t>
            </a:r>
          </a:p>
          <a:p>
            <a:pPr marL="72000" indent="0">
              <a:buNone/>
            </a:pPr>
            <a:r>
              <a:rPr lang="cs-CZ" sz="1600" dirty="0"/>
              <a:t>– využití aglomeračních úspor (velký pracovní trh, velké množství spotřebitelů, specializovaná infrastruktura a občanská vybavenost, kvalitní dopravní infrastruktura)</a:t>
            </a:r>
          </a:p>
          <a:p>
            <a:pPr marL="72000" indent="0">
              <a:buNone/>
            </a:pPr>
            <a:r>
              <a:rPr lang="cs-CZ" sz="1600" dirty="0"/>
              <a:t>– produkce s vysokou přidanou hodnotou, zejména v raných fázích vývoje výrobků</a:t>
            </a:r>
          </a:p>
          <a:p>
            <a:pPr marL="72000" indent="0">
              <a:buNone/>
            </a:pPr>
            <a:r>
              <a:rPr lang="cs-CZ" sz="1600" dirty="0"/>
              <a:t>– kontakt s ústředími velkých podniků a ostatními službami</a:t>
            </a:r>
          </a:p>
          <a:p>
            <a:pPr marL="72000" indent="0">
              <a:buNone/>
            </a:pPr>
            <a:r>
              <a:rPr lang="cs-CZ" sz="1600" dirty="0"/>
              <a:t>– velký a flexibilní rezervoár pracovní síly</a:t>
            </a:r>
            <a:endParaRPr lang="cs-CZ" sz="500" dirty="0"/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metropolitní decentralizace</a:t>
            </a:r>
          </a:p>
          <a:p>
            <a:pPr marL="72000" indent="0">
              <a:buNone/>
            </a:pPr>
            <a:r>
              <a:rPr lang="cs-CZ" sz="1600" dirty="0"/>
              <a:t>– ústup průmyslových aktivit z centrálních měst do příměstských oblastí</a:t>
            </a:r>
          </a:p>
          <a:p>
            <a:pPr marL="72000" indent="0">
              <a:buNone/>
            </a:pPr>
            <a:r>
              <a:rPr lang="cs-CZ" sz="1600" dirty="0"/>
              <a:t>– týká se většinou průmyslových činností a pouze vnitřních měst </a:t>
            </a:r>
          </a:p>
          <a:p>
            <a:pPr marL="72000" indent="0">
              <a:buNone/>
            </a:pPr>
            <a:r>
              <a:rPr lang="cs-CZ" sz="1600" dirty="0"/>
              <a:t>– někdy s sebou nese vznik </a:t>
            </a:r>
            <a:r>
              <a:rPr lang="cs-CZ" sz="1600" dirty="0" err="1"/>
              <a:t>brownfields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</p:txBody>
      </p:sp>
      <p:sp>
        <p:nvSpPr>
          <p:cNvPr id="6" name="AutoShape 2" descr="Real Time AND Granular Labour Market Data for Careers Adviso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0374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World</a:t>
            </a:r>
            <a:r>
              <a:rPr lang="cs-CZ" sz="3600" dirty="0"/>
              <a:t> </a:t>
            </a:r>
            <a:r>
              <a:rPr lang="cs-CZ" sz="3600" dirty="0" err="1"/>
              <a:t>cities</a:t>
            </a:r>
            <a:endParaRPr lang="cs-CZ" sz="3600" dirty="0"/>
          </a:p>
        </p:txBody>
      </p:sp>
      <p:sp>
        <p:nvSpPr>
          <p:cNvPr id="6" name="AutoShape 2" descr="Real Time AND Granular Labour Market Data for Careers Adviso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5" y="1388853"/>
            <a:ext cx="7294074" cy="468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20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World</a:t>
            </a:r>
            <a:r>
              <a:rPr lang="cs-CZ" sz="3600" dirty="0"/>
              <a:t> </a:t>
            </a:r>
            <a:r>
              <a:rPr lang="cs-CZ" sz="3600" dirty="0" err="1"/>
              <a:t>cities</a:t>
            </a:r>
            <a:endParaRPr lang="cs-CZ" sz="3600" dirty="0"/>
          </a:p>
        </p:txBody>
      </p:sp>
      <p:sp>
        <p:nvSpPr>
          <p:cNvPr id="6" name="AutoShape 2" descr="Real Time AND Granular Labour Market Data for Careers Adviso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302086"/>
            <a:ext cx="7806471" cy="479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68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 sz="3600" dirty="0"/>
              <a:t>Děkuji za pozornost !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3191774"/>
            <a:ext cx="8319233" cy="28294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RNDr. Ondřej Šerý, Ph.D.</a:t>
            </a:r>
          </a:p>
          <a:p>
            <a:pPr marL="72000" indent="0">
              <a:buNone/>
            </a:pPr>
            <a:endParaRPr lang="cs-CZ" sz="800" dirty="0"/>
          </a:p>
          <a:p>
            <a:pPr marL="72000" indent="0">
              <a:buNone/>
            </a:pPr>
            <a:r>
              <a:rPr lang="cs-CZ" sz="1600" dirty="0"/>
              <a:t>Geografický ústav</a:t>
            </a:r>
          </a:p>
          <a:p>
            <a:pPr marL="72000" indent="0">
              <a:buNone/>
            </a:pPr>
            <a:r>
              <a:rPr lang="cs-CZ" sz="1600" dirty="0"/>
              <a:t>Přírodovědecká fakulta</a:t>
            </a:r>
          </a:p>
          <a:p>
            <a:pPr marL="72000" indent="0">
              <a:buNone/>
            </a:pPr>
            <a:r>
              <a:rPr lang="cs-CZ" sz="1600" dirty="0"/>
              <a:t>Masarykova univerzita</a:t>
            </a:r>
          </a:p>
          <a:p>
            <a:pPr marL="72000" indent="0">
              <a:buNone/>
            </a:pPr>
            <a:r>
              <a:rPr lang="cs-CZ" sz="1600" dirty="0"/>
              <a:t>Kotlářská 2, 611 37 Brno</a:t>
            </a:r>
          </a:p>
          <a:p>
            <a:pPr marL="72000" indent="0">
              <a:buNone/>
            </a:pPr>
            <a:endParaRPr lang="cs-CZ" sz="800" dirty="0"/>
          </a:p>
          <a:p>
            <a:pPr marL="72000" indent="0">
              <a:buNone/>
            </a:pPr>
            <a:r>
              <a:rPr lang="cs-CZ" sz="1600" dirty="0"/>
              <a:t>e-mail: </a:t>
            </a:r>
            <a:r>
              <a:rPr lang="cs-CZ" sz="1600" dirty="0">
                <a:hlinkClick r:id="rId2"/>
              </a:rPr>
              <a:t>ondrej.sery@mail.muni.cz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000" dirty="0"/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537225" y="2054217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600" kern="0" dirty="0"/>
              <a:t>Dotazy ?</a:t>
            </a:r>
          </a:p>
        </p:txBody>
      </p:sp>
    </p:spTree>
    <p:extLst>
      <p:ext uri="{BB962C8B-B14F-4D97-AF65-F5344CB8AC3E}">
        <p14:creationId xmlns:p14="http://schemas.microsoft.com/office/powerpoint/2010/main" val="659940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Dílčí témata ekonomické geografie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různé formy ekonomické regulace a koordinace</a:t>
            </a:r>
          </a:p>
          <a:p>
            <a:pPr marL="72000" indent="0">
              <a:buNone/>
            </a:pPr>
            <a:r>
              <a:rPr lang="cs-CZ" sz="1600" dirty="0"/>
              <a:t>– podpora přímých zahraničních investic, regionální politiky atd.</a:t>
            </a:r>
          </a:p>
          <a:p>
            <a:pPr marL="72000" indent="0">
              <a:buNone/>
            </a:pPr>
            <a:endParaRPr lang="cs-CZ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formy a místa investic</a:t>
            </a:r>
          </a:p>
          <a:p>
            <a:pPr marL="72000" indent="0">
              <a:buNone/>
            </a:pPr>
            <a:r>
              <a:rPr lang="cs-CZ" sz="1600" dirty="0"/>
              <a:t>– nová mezinárodní dělba práce (role rozvojových a rozvinutých zemí)</a:t>
            </a:r>
          </a:p>
          <a:p>
            <a:pPr marL="72000" indent="0">
              <a:buNone/>
            </a:pPr>
            <a:r>
              <a:rPr lang="cs-CZ" sz="1600" dirty="0"/>
              <a:t>– regionální specializace</a:t>
            </a:r>
          </a:p>
          <a:p>
            <a:pPr marL="72000" indent="0">
              <a:buNone/>
            </a:pPr>
            <a:endParaRPr lang="cs-CZ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charakteristiky trhu práce</a:t>
            </a:r>
          </a:p>
          <a:p>
            <a:pPr marL="72000" indent="0">
              <a:buNone/>
            </a:pPr>
            <a:r>
              <a:rPr lang="cs-CZ" sz="1600" dirty="0"/>
              <a:t>– prostorová dělba práce: umožňuje ekonomickou diferenciaci regionů a lokalizaci různých ekonomických aktivit, různé typy práce/produkce jsou vykonávány na různých místech</a:t>
            </a:r>
          </a:p>
          <a:p>
            <a:pPr marL="7200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32510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Formální a neformální ekonomika</a:t>
            </a:r>
          </a:p>
        </p:txBody>
      </p:sp>
      <p:pic>
        <p:nvPicPr>
          <p:cNvPr id="1026" name="Picture 2" descr="The Economy as an Iceberg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78" y="1333528"/>
            <a:ext cx="3827233" cy="473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5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Módy produkce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mód produkce</a:t>
            </a:r>
          </a:p>
          <a:p>
            <a:pPr marL="72000" indent="0">
              <a:buNone/>
            </a:pPr>
            <a:r>
              <a:rPr lang="cs-CZ" sz="1600" dirty="0"/>
              <a:t>– způsob, jakým lidská společnost organizuje své produkční aktivity a tím i formuje navazující </a:t>
            </a:r>
            <a:r>
              <a:rPr lang="cs-CZ" sz="1600" dirty="0" err="1"/>
              <a:t>socio</a:t>
            </a:r>
            <a:r>
              <a:rPr lang="cs-CZ" sz="1600" dirty="0"/>
              <a:t>-ekonomický život</a:t>
            </a:r>
          </a:p>
          <a:p>
            <a:pPr marL="72000" indent="0">
              <a:buNone/>
            </a:pPr>
            <a:r>
              <a:rPr lang="cs-CZ" sz="1600" dirty="0"/>
              <a:t>– odlišují se od sebe faktory produkce/výrobními prostředky (např. půda, kapitál, pracovní síla), výrobními silami (např. dopravní prostředky, strojní vybavení) a strukturou sociálních formací (různý poměr sociálních skupin, např. „</a:t>
            </a:r>
            <a:r>
              <a:rPr lang="cs-CZ" sz="1600" dirty="0" err="1"/>
              <a:t>white</a:t>
            </a:r>
            <a:r>
              <a:rPr lang="cs-CZ" sz="1600" dirty="0"/>
              <a:t> and blue </a:t>
            </a:r>
            <a:r>
              <a:rPr lang="cs-CZ" sz="1600" dirty="0" err="1"/>
              <a:t>collars</a:t>
            </a:r>
            <a:r>
              <a:rPr lang="cs-CZ" sz="1600" dirty="0"/>
              <a:t>“)</a:t>
            </a:r>
          </a:p>
          <a:p>
            <a:pPr marL="72000" indent="0">
              <a:buNone/>
            </a:pPr>
            <a:endParaRPr lang="cs-CZ" sz="1000" dirty="0"/>
          </a:p>
          <a:p>
            <a:pPr marL="72000" indent="0">
              <a:buNone/>
            </a:pPr>
            <a:r>
              <a:rPr lang="cs-CZ" sz="1600" dirty="0"/>
              <a:t>1) prostá existence</a:t>
            </a:r>
          </a:p>
          <a:p>
            <a:pPr marL="72000" indent="0">
              <a:buNone/>
            </a:pPr>
            <a:r>
              <a:rPr lang="cs-CZ" sz="1600" dirty="0"/>
              <a:t>2) otrokářství</a:t>
            </a:r>
          </a:p>
          <a:p>
            <a:pPr marL="72000" indent="0">
              <a:buNone/>
            </a:pPr>
            <a:r>
              <a:rPr lang="cs-CZ" sz="1600" dirty="0"/>
              <a:t>3) feudalismus</a:t>
            </a:r>
          </a:p>
          <a:p>
            <a:pPr marL="72000" indent="0">
              <a:buNone/>
            </a:pPr>
            <a:r>
              <a:rPr lang="cs-CZ" sz="1600" dirty="0"/>
              <a:t>4) kapitalismus</a:t>
            </a:r>
          </a:p>
          <a:p>
            <a:pPr marL="72000" indent="0">
              <a:buNone/>
            </a:pPr>
            <a:r>
              <a:rPr lang="cs-CZ" sz="1600" dirty="0"/>
              <a:t>5) socialismus</a:t>
            </a:r>
          </a:p>
        </p:txBody>
      </p:sp>
      <p:pic>
        <p:nvPicPr>
          <p:cNvPr id="2050" name="Picture 2" descr="Blue-collar” or “White-collar” …. - Vested H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30" y="4316923"/>
            <a:ext cx="3002333" cy="202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592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Módy produkce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 jednotlivých částech světa různé vývojové cesty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západní Evropa: prostá existence – otrokářství – feudalismus – kapitalismus</a:t>
            </a:r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Rusko: prostá existence – otrokářství – feudalismus – socialismus</a:t>
            </a:r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USA: prostá existence – kapitalismus</a:t>
            </a:r>
          </a:p>
        </p:txBody>
      </p:sp>
    </p:spTree>
    <p:extLst>
      <p:ext uri="{BB962C8B-B14F-4D97-AF65-F5344CB8AC3E}">
        <p14:creationId xmlns:p14="http://schemas.microsoft.com/office/powerpoint/2010/main" val="62658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3. a 5.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Vývoj kapitalismu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31619"/>
            <a:ext cx="8129452" cy="46829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různé módy produkce vytvářejí rozdílná prostorová uspořádání</a:t>
            </a:r>
          </a:p>
          <a:p>
            <a:pPr marL="72000" indent="0">
              <a:buNone/>
            </a:pPr>
            <a:r>
              <a:rPr lang="cs-CZ" sz="1600" dirty="0"/>
              <a:t>– feudalismus: relativně soběstačná panství x kapitalismus: specializace regionů, obchod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průmyslová revoluce</a:t>
            </a:r>
          </a:p>
          <a:p>
            <a:pPr marL="72000" indent="0">
              <a:buNone/>
            </a:pPr>
            <a:r>
              <a:rPr lang="cs-CZ" sz="1600" dirty="0"/>
              <a:t>– období prudkých technologických změn ve výrobě, dopravě a využívání zdrojů (stroje v továrnách, uhlí a elektřina atd.)</a:t>
            </a:r>
          </a:p>
          <a:p>
            <a:pPr marL="72000" indent="0">
              <a:buNone/>
            </a:pPr>
            <a:r>
              <a:rPr lang="cs-CZ" sz="1600" dirty="0"/>
              <a:t>– změny v organizaci práce, prostorovém uspořádání obyvatelstva a specializace regionů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vývojové fáze</a:t>
            </a:r>
          </a:p>
          <a:p>
            <a:pPr marL="72000" indent="0">
              <a:buNone/>
            </a:pPr>
            <a:r>
              <a:rPr lang="cs-CZ" sz="1600" dirty="0"/>
              <a:t>– soutěživý kapitalismus: cca 1700 až 1900, soupeření malých rodinných firem</a:t>
            </a:r>
          </a:p>
          <a:p>
            <a:pPr marL="72000" indent="0">
              <a:buNone/>
            </a:pPr>
            <a:r>
              <a:rPr lang="cs-CZ" sz="1600" dirty="0"/>
              <a:t>– organizovaný kapitalismus: 1. polovina 20. století, změna měřítka a více regulace</a:t>
            </a:r>
          </a:p>
          <a:p>
            <a:pPr marL="72000" indent="0">
              <a:buNone/>
            </a:pPr>
            <a:r>
              <a:rPr lang="cs-CZ" sz="1600" dirty="0"/>
              <a:t>– pokročilý kapitalismus: 2. polovina 20. století, přesun od průmyslu ke službám </a:t>
            </a:r>
          </a:p>
          <a:p>
            <a:pPr marL="72000" indent="0">
              <a:buNone/>
            </a:pPr>
            <a:r>
              <a:rPr lang="cs-CZ" sz="1600" dirty="0"/>
              <a:t>– neorganizovaný kapitalismus: konec 20. století, slabé vztahy firmy a vlády, </a:t>
            </a:r>
            <a:r>
              <a:rPr lang="cs-CZ" sz="1600" dirty="0" err="1"/>
              <a:t>MNCs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744869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prezentace-muni-cz-4-3</Template>
  <TotalTime>2324</TotalTime>
  <Words>2608</Words>
  <Application>Microsoft Office PowerPoint</Application>
  <PresentationFormat>Vlastní</PresentationFormat>
  <Paragraphs>362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8" baseType="lpstr">
      <vt:lpstr>Arial</vt:lpstr>
      <vt:lpstr>Tahoma</vt:lpstr>
      <vt:lpstr>Wingdings</vt:lpstr>
      <vt:lpstr>Prezentace_MU_CZ</vt:lpstr>
      <vt:lpstr>Ekonomická geografie </vt:lpstr>
      <vt:lpstr>Definice a zaměření</vt:lpstr>
      <vt:lpstr>Dílčí témata ekonomické geografie</vt:lpstr>
      <vt:lpstr>Prezentace aplikace PowerPoint</vt:lpstr>
      <vt:lpstr>Dílčí témata ekonomické geografie</vt:lpstr>
      <vt:lpstr>Formální a neformální ekonomika</vt:lpstr>
      <vt:lpstr>Módy produkce</vt:lpstr>
      <vt:lpstr>Módy produkce</vt:lpstr>
      <vt:lpstr>Vývoj kapitalismu</vt:lpstr>
      <vt:lpstr>Prezentace aplikace PowerPoint</vt:lpstr>
      <vt:lpstr>Prezentace aplikace PowerPoint</vt:lpstr>
      <vt:lpstr>Fordismus a postfordismus</vt:lpstr>
      <vt:lpstr>Proměny světových ekonomik</vt:lpstr>
      <vt:lpstr>Proměny světových ekonomik</vt:lpstr>
      <vt:lpstr>Prostorově nerovnoměrný rozvoj</vt:lpstr>
      <vt:lpstr>Rozvoj a „hustota“</vt:lpstr>
      <vt:lpstr>Rozvoj a „hustota“</vt:lpstr>
      <vt:lpstr>Rozvoj a „vzdálenost“</vt:lpstr>
      <vt:lpstr>Rozvoj a „rozdělení“</vt:lpstr>
      <vt:lpstr>Faktory podoby regionální ekonomiky</vt:lpstr>
      <vt:lpstr>Faktory podoby regionální ekonomiky</vt:lpstr>
      <vt:lpstr>Jak měřit (ekonomický) rozvoj?</vt:lpstr>
      <vt:lpstr>Prezentace aplikace PowerPoint</vt:lpstr>
      <vt:lpstr>Jak měřit (ekonomický) rozvoj?</vt:lpstr>
      <vt:lpstr>Prezentace aplikace PowerPoint</vt:lpstr>
      <vt:lpstr>Jak měřit (ekonomický) rozvoj?</vt:lpstr>
      <vt:lpstr>Prostorová organizace světové ekonomiky</vt:lpstr>
      <vt:lpstr>Prezentace aplikace PowerPoint</vt:lpstr>
      <vt:lpstr>Prezentace aplikace PowerPoint</vt:lpstr>
      <vt:lpstr>Prezentace aplikace PowerPoint</vt:lpstr>
      <vt:lpstr>Prezentace aplikace PowerPoint</vt:lpstr>
      <vt:lpstr>Regiony dle vývojového stupně produkce</vt:lpstr>
      <vt:lpstr>Prezentace aplikace PowerPoint</vt:lpstr>
      <vt:lpstr>Regiony dle vývojového stupně produkce</vt:lpstr>
      <vt:lpstr>Prezentace aplikace PowerPoint</vt:lpstr>
      <vt:lpstr>Prezentace aplikace PowerPoint</vt:lpstr>
      <vt:lpstr>Regiony dle vývojového stupně produkce</vt:lpstr>
      <vt:lpstr>Prezentace aplikace PowerPoint</vt:lpstr>
      <vt:lpstr>NIDL</vt:lpstr>
      <vt:lpstr>Commodity chains</vt:lpstr>
      <vt:lpstr>Metropolitní regiony</vt:lpstr>
      <vt:lpstr>World cities</vt:lpstr>
      <vt:lpstr>World cities</vt:lpstr>
      <vt:lpstr>Děkuji za pozornost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„Velké dějiny“ a sociální geografie na Přírodovědecké fakultě MU</dc:title>
  <dc:creator>user</dc:creator>
  <cp:lastModifiedBy>Ondřej Šerý</cp:lastModifiedBy>
  <cp:revision>161</cp:revision>
  <cp:lastPrinted>1601-01-01T00:00:00Z</cp:lastPrinted>
  <dcterms:created xsi:type="dcterms:W3CDTF">2019-11-07T07:58:28Z</dcterms:created>
  <dcterms:modified xsi:type="dcterms:W3CDTF">2022-09-30T12:45:15Z</dcterms:modified>
</cp:coreProperties>
</file>