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03" r:id="rId27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 smtClean="0"/>
              <a:t>Politická geografie</a:t>
            </a:r>
            <a:r>
              <a:rPr lang="cs-CZ" sz="4050" dirty="0"/>
              <a:t/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692002"/>
            <a:ext cx="8419381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ymezení mezinárodních hranic ve třech krocích</a:t>
            </a:r>
          </a:p>
          <a:p>
            <a:pPr marL="72000" indent="0">
              <a:buNone/>
            </a:pPr>
            <a:r>
              <a:rPr lang="cs-CZ" sz="1600" dirty="0" smtClean="0"/>
              <a:t>– definice = dosažení (předběžné) mezistátní dohody o průběhu hranice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delimitace = zanesení do mapy za souhlasu obou stran</a:t>
            </a:r>
          </a:p>
          <a:p>
            <a:pPr marL="72000" indent="0">
              <a:buNone/>
            </a:pPr>
            <a:r>
              <a:rPr lang="cs-CZ" sz="1600" dirty="0" smtClean="0"/>
              <a:t>– demarkace = vyznačení hranice v terénu (hraničníky, sloupky, plot atd.)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ypy hranic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geometrické = přímé hraniční linie (např. Afrika, USA x Kanada)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fyzicko-politické (přirozené) = role terénu / krajiny (např. Pyreneje mezi Francií a Španělskem, řeka Rio Grande mezi USA a Mexikem)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kulturně-politické (antropogenní) = role kulturních a socioekonomických charakteristik (např. do určité míry nástupnické státy SSSR či Jugoslávie)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3910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9202" y="1692002"/>
            <a:ext cx="8747185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genetická klasifikace</a:t>
            </a:r>
          </a:p>
          <a:p>
            <a:pPr marL="72000" indent="0">
              <a:buNone/>
            </a:pPr>
            <a:r>
              <a:rPr lang="cs-CZ" sz="2000" dirty="0" smtClean="0"/>
              <a:t>hranic (dle </a:t>
            </a:r>
            <a:r>
              <a:rPr lang="cs-CZ" sz="2000" dirty="0" err="1" smtClean="0"/>
              <a:t>Hartshorne</a:t>
            </a:r>
            <a:r>
              <a:rPr lang="cs-CZ" sz="2000" dirty="0" smtClean="0"/>
              <a:t>)</a:t>
            </a:r>
          </a:p>
          <a:p>
            <a:pPr marL="72000" indent="0">
              <a:buNone/>
            </a:pPr>
            <a:r>
              <a:rPr lang="cs-CZ" sz="1600" dirty="0" smtClean="0"/>
              <a:t>a) </a:t>
            </a:r>
            <a:r>
              <a:rPr lang="cs-CZ" sz="1600" dirty="0" err="1" smtClean="0"/>
              <a:t>antecedentní</a:t>
            </a:r>
            <a:r>
              <a:rPr lang="cs-CZ" sz="1600" dirty="0" smtClean="0"/>
              <a:t> = existovaly před</a:t>
            </a:r>
          </a:p>
          <a:p>
            <a:pPr marL="72000" indent="0">
              <a:buNone/>
            </a:pPr>
            <a:r>
              <a:rPr lang="cs-CZ" sz="1600" dirty="0" smtClean="0"/>
              <a:t>současným osídlením, často</a:t>
            </a:r>
          </a:p>
          <a:p>
            <a:pPr marL="72000" indent="0">
              <a:buNone/>
            </a:pPr>
            <a:r>
              <a:rPr lang="cs-CZ" sz="1600" dirty="0" smtClean="0"/>
              <a:t>přirozeného původu (např. hory)</a:t>
            </a:r>
          </a:p>
          <a:p>
            <a:pPr marL="72000" indent="0">
              <a:buNone/>
            </a:pPr>
            <a:endParaRPr lang="cs-CZ" sz="300" dirty="0" smtClean="0"/>
          </a:p>
          <a:p>
            <a:pPr marL="72000" indent="0">
              <a:buNone/>
            </a:pPr>
            <a:r>
              <a:rPr lang="cs-CZ" sz="1600" dirty="0" smtClean="0"/>
              <a:t>b) </a:t>
            </a:r>
            <a:r>
              <a:rPr lang="cs-CZ" sz="1600" dirty="0" err="1"/>
              <a:t>s</a:t>
            </a:r>
            <a:r>
              <a:rPr lang="cs-CZ" sz="1600" dirty="0" err="1" smtClean="0"/>
              <a:t>ubsekventní</a:t>
            </a:r>
            <a:r>
              <a:rPr lang="cs-CZ" sz="1600" dirty="0" smtClean="0"/>
              <a:t> = důsledek</a:t>
            </a:r>
          </a:p>
          <a:p>
            <a:pPr marL="72000" indent="0">
              <a:buNone/>
            </a:pPr>
            <a:r>
              <a:rPr lang="cs-CZ" sz="1600" dirty="0" smtClean="0"/>
              <a:t>dlouhodobého vývoje,</a:t>
            </a:r>
          </a:p>
          <a:p>
            <a:pPr marL="72000" indent="0">
              <a:buNone/>
            </a:pPr>
            <a:r>
              <a:rPr lang="cs-CZ" sz="1600" dirty="0" smtClean="0"/>
              <a:t>vznik až po stabilizaci osídlení</a:t>
            </a:r>
          </a:p>
          <a:p>
            <a:pPr marL="72000" indent="0">
              <a:buNone/>
            </a:pPr>
            <a:endParaRPr lang="cs-CZ" sz="300" dirty="0" smtClean="0"/>
          </a:p>
          <a:p>
            <a:pPr marL="72000" indent="0">
              <a:buNone/>
            </a:pPr>
            <a:r>
              <a:rPr lang="cs-CZ" sz="1600" dirty="0" smtClean="0"/>
              <a:t>c) překryvné = násilně zanesené do jednotné kulturní krajiny, rozdělení jednoho národa/etnika</a:t>
            </a:r>
          </a:p>
          <a:p>
            <a:pPr marL="72000" indent="0">
              <a:buNone/>
            </a:pPr>
            <a:endParaRPr lang="cs-CZ" sz="300" dirty="0" smtClean="0"/>
          </a:p>
          <a:p>
            <a:pPr marL="72000" indent="0">
              <a:buNone/>
            </a:pPr>
            <a:r>
              <a:rPr lang="cs-CZ" sz="1600" dirty="0" smtClean="0"/>
              <a:t>d) reliktní = formálně již neexistují, přesto jsou patrné a vnímané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943" y="493195"/>
            <a:ext cx="5611221" cy="42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Státní moc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692002"/>
            <a:ext cx="8419381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ediační charakter státu</a:t>
            </a:r>
          </a:p>
          <a:p>
            <a:pPr marL="72000" indent="0">
              <a:buNone/>
            </a:pPr>
            <a:r>
              <a:rPr lang="cs-CZ" sz="1600" dirty="0" smtClean="0"/>
              <a:t>– stát vytváří všeobecně závazná pravidla chování a dokáže prosadit jejich dodržování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zajišťuje srovnatelné podmínky pro jedince, vytváří stav obecného dobra ve společnosti</a:t>
            </a:r>
          </a:p>
          <a:p>
            <a:pPr marL="72000" indent="0">
              <a:buNone/>
            </a:pPr>
            <a:r>
              <a:rPr lang="cs-CZ" sz="1600" dirty="0" smtClean="0"/>
              <a:t>– původně pravidla vytvářela a vymáhala rodina či rod, později ji nahradil stát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říprvková charakteristika podstaty státu (Georg </a:t>
            </a:r>
            <a:r>
              <a:rPr lang="cs-CZ" sz="2000" dirty="0" err="1" smtClean="0"/>
              <a:t>Jellinek</a:t>
            </a:r>
            <a:r>
              <a:rPr lang="cs-CZ" sz="2000" dirty="0" smtClean="0"/>
              <a:t>, 1906)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státní území</a:t>
            </a:r>
          </a:p>
          <a:p>
            <a:pPr marL="72000" indent="0">
              <a:buNone/>
            </a:pPr>
            <a:r>
              <a:rPr lang="cs-CZ" sz="1600" dirty="0" smtClean="0"/>
              <a:t>– obyvatelstvo tohoto území</a:t>
            </a:r>
          </a:p>
          <a:p>
            <a:pPr marL="72000" indent="0">
              <a:buNone/>
            </a:pPr>
            <a:r>
              <a:rPr lang="cs-CZ" sz="1600" dirty="0" smtClean="0"/>
              <a:t>– organizace tohoto obyvatelstva = výkon státní moci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tátní moc je právně regulovaná (právní stát, právní řád)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státní moc je legitimní a právem sankcionovaná schopnost státu ovlivňovat subjekty společenských vztahů a jejich chování, a to i proti jejich vůli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3798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Státní moc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uverenita (svrchovanost) státu</a:t>
            </a:r>
          </a:p>
          <a:p>
            <a:pPr marL="72000" indent="0">
              <a:buNone/>
            </a:pPr>
            <a:r>
              <a:rPr lang="cs-CZ" sz="1600" dirty="0" smtClean="0"/>
              <a:t>– nezávislost a neomezenost státní moci na jakékoliv jiné vnitřní nebo vnější moci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stát jako subjekt nejvyšší (výsostné) veřejné moci ve vztahu k danému území</a:t>
            </a:r>
          </a:p>
          <a:p>
            <a:pPr marL="72000" indent="0">
              <a:buNone/>
            </a:pPr>
            <a:r>
              <a:rPr lang="cs-CZ" sz="1600" dirty="0" smtClean="0"/>
              <a:t>– ve vztahu k jiným státům se jedná o zásadu tzv. svrchované rovnosti</a:t>
            </a:r>
          </a:p>
          <a:p>
            <a:pPr marL="72000" indent="0">
              <a:buNone/>
            </a:pPr>
            <a:r>
              <a:rPr lang="cs-CZ" sz="1600" dirty="0" smtClean="0"/>
              <a:t>– stát se může svobodně rozhodnout, že se stane součástí určitého vyššího (nadstátního) celku a tomu předá část své suverenity (např. vstup do EU)</a:t>
            </a:r>
          </a:p>
          <a:p>
            <a:pPr marL="72000" indent="0">
              <a:buNone/>
            </a:pPr>
            <a:r>
              <a:rPr lang="cs-CZ" sz="1600" dirty="0" smtClean="0"/>
              <a:t>– pro zachování vnější suverenity je důležité mezinárodní právo a subjekty jeho ochrany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oderní stát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ústavní stát = stát s ústavou a jednotným právním řádem</a:t>
            </a:r>
          </a:p>
          <a:p>
            <a:pPr marL="72000" indent="0">
              <a:buNone/>
            </a:pPr>
            <a:r>
              <a:rPr lang="cs-CZ" sz="1600" dirty="0" smtClean="0"/>
              <a:t>– právní stát = státní moc je vázána právem, existence nezávislého soudnictví</a:t>
            </a:r>
          </a:p>
          <a:p>
            <a:pPr marL="72000" indent="0">
              <a:buNone/>
            </a:pPr>
            <a:r>
              <a:rPr lang="cs-CZ" sz="1600" dirty="0" smtClean="0"/>
              <a:t>– demokratický stát = dělba moci, legitimita dána vlivem lidu na stát (zejména volby)</a:t>
            </a:r>
          </a:p>
          <a:p>
            <a:pPr marL="72000" indent="0">
              <a:buNone/>
            </a:pPr>
            <a:r>
              <a:rPr lang="cs-CZ" sz="1600" dirty="0" smtClean="0"/>
              <a:t>– sociální stát = snaha o snižování sociálních rozdílů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9473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Státní moc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ůzné formy státoprávního uspořádání, avšak:</a:t>
            </a:r>
          </a:p>
          <a:p>
            <a:pPr marL="72000" indent="0">
              <a:buNone/>
            </a:pPr>
            <a:r>
              <a:rPr lang="cs-CZ" sz="1600" dirty="0" smtClean="0"/>
              <a:t>– musí naplňovat a garantovat demokratické principy a svobody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suverenita (svrchovanost) lidu: vláda většiny, ochrana menšin, vláda načas, ...</a:t>
            </a:r>
          </a:p>
          <a:p>
            <a:pPr marL="72000" indent="0">
              <a:buNone/>
            </a:pPr>
            <a:r>
              <a:rPr lang="cs-CZ" sz="1600" dirty="0" smtClean="0"/>
              <a:t>– politický pluralismus (nikoliv vláda jedné strany)</a:t>
            </a:r>
          </a:p>
          <a:p>
            <a:pPr marL="72000" indent="0">
              <a:buNone/>
            </a:pPr>
            <a:r>
              <a:rPr lang="cs-CZ" sz="1600" dirty="0" smtClean="0"/>
              <a:t>– princip omezené státní moci a ochrany základních práv a svobod</a:t>
            </a:r>
          </a:p>
          <a:p>
            <a:pPr marL="72000" indent="0">
              <a:buNone/>
            </a:pPr>
            <a:r>
              <a:rPr lang="cs-CZ" sz="1600" dirty="0" smtClean="0"/>
              <a:t>– princip dělby moci: zákonodárná x výkonná x soudní + míra (de)centralizace státu</a:t>
            </a:r>
          </a:p>
        </p:txBody>
      </p:sp>
      <p:pic>
        <p:nvPicPr>
          <p:cNvPr id="2050" name="Picture 2" descr="Materiály Křišt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86" y="3999459"/>
            <a:ext cx="4172616" cy="21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Státní moc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vě základní formy vlády</a:t>
            </a:r>
          </a:p>
          <a:p>
            <a:pPr marL="72000" indent="0">
              <a:buNone/>
            </a:pPr>
            <a:r>
              <a:rPr lang="cs-CZ" sz="2000" dirty="0" smtClean="0"/>
              <a:t>1) monarchie</a:t>
            </a:r>
          </a:p>
          <a:p>
            <a:pPr marL="72000" indent="0">
              <a:buNone/>
            </a:pPr>
            <a:r>
              <a:rPr lang="cs-CZ" sz="1600" dirty="0" smtClean="0"/>
              <a:t>– původně vláda suverénního (privilegovaného) jednotlivce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typy: absolutní (pouze panovník), stavovská (panovník a elity = stavy), dualistická (panovník s právem veta a parlament), parlamentní (dominující parlament a panovník)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2000" dirty="0" smtClean="0"/>
              <a:t>2) republika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převládající forma vlády v demokratických státech</a:t>
            </a:r>
          </a:p>
          <a:p>
            <a:pPr marL="72000" indent="0">
              <a:buNone/>
            </a:pPr>
            <a:r>
              <a:rPr lang="cs-CZ" sz="1600" dirty="0" smtClean="0"/>
              <a:t>– představitelé státu voleni, podřízeni právnímu řádu a nemají osobní privilegia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typy: </a:t>
            </a:r>
            <a:r>
              <a:rPr lang="cs-CZ" sz="1600" dirty="0" smtClean="0"/>
              <a:t>parlamentní (např. ČR), prezidentská (např. USA), švýcarská direktoriální (zákonodárná i výkonná moc svěřena parlamentu), modifikované systémy (volené monarchie, doživotní volení prezidenti, </a:t>
            </a:r>
            <a:r>
              <a:rPr lang="cs-CZ" sz="1600" dirty="0" err="1" smtClean="0"/>
              <a:t>poloprezidentské</a:t>
            </a:r>
            <a:r>
              <a:rPr lang="cs-CZ" sz="1600" dirty="0" smtClean="0"/>
              <a:t> systémy)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4862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6" y="94184"/>
            <a:ext cx="4108943" cy="4158728"/>
          </a:xfrm>
          <a:prstGeom prst="rect">
            <a:avLst/>
          </a:prstGeom>
        </p:spPr>
      </p:pic>
      <p:pic>
        <p:nvPicPr>
          <p:cNvPr id="9220" name="Picture 4" descr="Chart: The World&amp;#39;s Monarchies | Stat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41" y="1636419"/>
            <a:ext cx="5114254" cy="51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Územní uspořádání státu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ertikální dělba moci</a:t>
            </a:r>
          </a:p>
          <a:p>
            <a:pPr marL="72000" indent="0">
              <a:buNone/>
            </a:pPr>
            <a:r>
              <a:rPr lang="cs-CZ" sz="1600" dirty="0" smtClean="0"/>
              <a:t>– stupeň (de)centralizace státní moci + míra autonomie územních jednotek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vě formy územního uspořádání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1) federace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územněpolitické</a:t>
            </a:r>
            <a:r>
              <a:rPr lang="cs-CZ" sz="1600" dirty="0" smtClean="0"/>
              <a:t> jednotky mají ústavně politické znaky státu</a:t>
            </a:r>
          </a:p>
          <a:p>
            <a:pPr marL="72000" indent="0">
              <a:buNone/>
            </a:pPr>
            <a:r>
              <a:rPr lang="cs-CZ" sz="1600" dirty="0" smtClean="0"/>
              <a:t>– právním základem je ústava federace, ale každý ze subjektů federace má i vlastní ústavu</a:t>
            </a:r>
          </a:p>
          <a:p>
            <a:pPr marL="72000" indent="0">
              <a:buNone/>
            </a:pPr>
            <a:r>
              <a:rPr lang="cs-CZ" sz="1600" dirty="0" smtClean="0"/>
              <a:t>– obvykle existuje dvojí zákonodárství, soustava nejvyšších státních orgánů, soudní soustava a státní občanství</a:t>
            </a:r>
          </a:p>
          <a:p>
            <a:pPr marL="72000" indent="0">
              <a:buNone/>
            </a:pPr>
            <a:r>
              <a:rPr lang="cs-CZ" sz="1600" dirty="0" smtClean="0"/>
              <a:t>– subjekty federace mohou být státy (USA či Indie), kantony (Švýcarsko), spolkové země (</a:t>
            </a:r>
            <a:r>
              <a:rPr lang="cs-CZ" sz="1600" dirty="0"/>
              <a:t>N</a:t>
            </a:r>
            <a:r>
              <a:rPr lang="cs-CZ" sz="1600" dirty="0" smtClean="0"/>
              <a:t>ěmecko či Rakousko), provincie (Kanada), republiky (Rusko)</a:t>
            </a:r>
          </a:p>
          <a:p>
            <a:pPr marL="72000" indent="0">
              <a:buNone/>
            </a:pPr>
            <a:r>
              <a:rPr lang="cs-CZ" sz="1600" dirty="0" smtClean="0"/>
              <a:t>– každý ze subjektů federace má zpravidla ještě své vlastní územněsprávní členění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395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Územní uspořádání státu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 marL="72000" indent="0">
              <a:buNone/>
            </a:pPr>
            <a:r>
              <a:rPr lang="cs-CZ" sz="1600" dirty="0"/>
              <a:t>2</a:t>
            </a:r>
            <a:r>
              <a:rPr lang="cs-CZ" sz="1600" dirty="0" smtClean="0"/>
              <a:t>) unitární stát</a:t>
            </a:r>
          </a:p>
          <a:p>
            <a:pPr marL="72000" indent="0">
              <a:buNone/>
            </a:pPr>
            <a:r>
              <a:rPr lang="cs-CZ" sz="1600" dirty="0" smtClean="0"/>
              <a:t>– územněsprávní jednotky jsou ve větší nebo menší míře podřízeny centru</a:t>
            </a:r>
          </a:p>
          <a:p>
            <a:pPr marL="72000" indent="0">
              <a:buNone/>
            </a:pPr>
            <a:r>
              <a:rPr lang="cs-CZ" sz="1600" dirty="0" smtClean="0"/>
              <a:t>– pravidelná struktura územních a místních orgánů státní správy</a:t>
            </a:r>
          </a:p>
          <a:p>
            <a:pPr marL="72000" indent="0">
              <a:buNone/>
            </a:pPr>
            <a:r>
              <a:rPr lang="cs-CZ" sz="1600" dirty="0" smtClean="0"/>
              <a:t>– jednotkami mohou být: okresy, kraje, provincie, vojvodství, župy, ...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horizontální dekoncentrace veřejné správy = rozdělení věcné působnosti mezi souřadnými (nepodřízenými) orgány veřejné správy (vznik MMR, zánik Ministerstva informatiky atd.)</a:t>
            </a:r>
          </a:p>
          <a:p>
            <a:pPr marL="72000" indent="0">
              <a:buNone/>
            </a:pPr>
            <a:r>
              <a:rPr lang="cs-CZ" sz="1600" dirty="0" smtClean="0"/>
              <a:t>– vertikální dekoncentrace veřejné správy = přenášení části věcné působnosti ústředního orgánu na jeho nižší (územní) orgány (vznik krajů či vznik správních obvodů ORP)</a:t>
            </a:r>
          </a:p>
        </p:txBody>
      </p:sp>
    </p:spTree>
    <p:extLst>
      <p:ext uri="{BB962C8B-B14F-4D97-AF65-F5344CB8AC3E}">
        <p14:creationId xmlns:p14="http://schemas.microsoft.com/office/powerpoint/2010/main" val="19588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Veřejná správa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vojkolejnost územní správy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typické pro kontinentální evropský systém veřejné správy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první kolej = orgány územní státní správy (např. ministerstva, centrální úřady), vykonávají úkoly a cíle státu, které jsou stanoveny rozhodnutím parlamentu (zákony)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druhá kolej = orgány samosprávy (např. obce a kraje), vykonávají rozhodnutí ve svém územním obvodu za pomoci místních vyhlášek a další legislativy</a:t>
            </a:r>
          </a:p>
          <a:p>
            <a:pPr marL="72000" indent="0">
              <a:buNone/>
            </a:pPr>
            <a:r>
              <a:rPr lang="cs-CZ" sz="1600" dirty="0" smtClean="0"/>
              <a:t>– veřejná správa = státní správa + samospráva</a:t>
            </a:r>
          </a:p>
          <a:p>
            <a:pPr marL="72000" indent="0">
              <a:buNone/>
            </a:pPr>
            <a:r>
              <a:rPr lang="cs-CZ" sz="1600" dirty="0" smtClean="0"/>
              <a:t>– lze aplikovat smíšený model (např. ČR), kdy orgány místní samosprávy vykonávají i část funkcí přenesené státní správy v tzv. přenesené působnosti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8" y="5039560"/>
            <a:ext cx="2355007" cy="118844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389806" y="5170709"/>
            <a:ext cx="4917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Obec v ČR:</a:t>
            </a:r>
          </a:p>
          <a:p>
            <a:r>
              <a:rPr lang="cs-CZ" sz="1000" dirty="0" smtClean="0"/>
              <a:t>– přenesená působnost státní správy: výdej občanských a řidičských průkazů, řešení dopravních přestupků atd.</a:t>
            </a:r>
          </a:p>
          <a:p>
            <a:r>
              <a:rPr lang="cs-CZ" sz="1000" dirty="0" smtClean="0"/>
              <a:t>– samostatná působnost: pořízení územního plánu, nakládání se svým majetkem, hospodaření dle vlastního rozpočtu atd.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3261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Vymezení a vývoj politické geografie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tudium politické aktivity v prostorovém kontextu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klíčová je úroveň státu (základní stavební kámen)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přesto i nadstátní / globální úroveň (činnost OSN, studium kolonizace Afriky) a </a:t>
            </a:r>
            <a:r>
              <a:rPr lang="cs-CZ" sz="1600" dirty="0" err="1" smtClean="0"/>
              <a:t>substátní</a:t>
            </a:r>
            <a:r>
              <a:rPr lang="cs-CZ" sz="1600" dirty="0" smtClean="0"/>
              <a:t> / lokální úroveň (význam regionů, studium konfliktu na Balkáně)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oderní politická geografie vznikla na konci 19. století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aktuální soudobé globální politické otázky, především další nemožnost prostorového rozmachu koloniálních říší a tudíž časté střety tehdejších světových mocností</a:t>
            </a:r>
          </a:p>
          <a:p>
            <a:pPr marL="72000" indent="0">
              <a:buNone/>
            </a:pPr>
            <a:r>
              <a:rPr lang="cs-CZ" sz="1600" dirty="0" smtClean="0"/>
              <a:t>– Friedrich </a:t>
            </a:r>
            <a:r>
              <a:rPr lang="cs-CZ" sz="1600" dirty="0" err="1" smtClean="0"/>
              <a:t>Ratzel</a:t>
            </a:r>
            <a:r>
              <a:rPr lang="cs-CZ" sz="1600" dirty="0" smtClean="0"/>
              <a:t> (1897) a „stát jako živoucí organismus, který se šíří po určité části zemského povrchu“, později nechvalně známá „Geopolitik“ v meziválečném Německu</a:t>
            </a:r>
          </a:p>
          <a:p>
            <a:pPr marL="72000" indent="0">
              <a:buNone/>
            </a:pPr>
            <a:r>
              <a:rPr lang="cs-CZ" sz="1600" dirty="0" smtClean="0"/>
              <a:t>– obecně období geostrategické (geopolitické) tradice politické geografie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Podoby decentralizace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</a:t>
            </a:r>
            <a:r>
              <a:rPr lang="cs-CZ" sz="2000" dirty="0" smtClean="0"/>
              <a:t>utonomie / regionalismus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hranice respektují historické, národní, etnické, kulturní a jiné zvláštnosti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zastupitelské orgány autonomních oblastí mohou přijímat zákony (např. Skotsko v rámci Spojeného království či Jižní Tyrolsko v rámci Itálie) nebo disponují právem zákonodárné a ústavodárné iniciativy (např. Katalánsko v rámci Španělska)</a:t>
            </a:r>
          </a:p>
          <a:p>
            <a:pPr marL="72000" indent="0">
              <a:buNone/>
            </a:pPr>
            <a:r>
              <a:rPr lang="cs-CZ" sz="1600" dirty="0" smtClean="0"/>
              <a:t>– jakýsi přechod mezi unitárním a federálním státem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rincip subsidiarity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rozhodování na co nejnižší možné úrovni</a:t>
            </a:r>
          </a:p>
          <a:p>
            <a:pPr marL="72000" indent="0">
              <a:buNone/>
            </a:pPr>
            <a:r>
              <a:rPr lang="cs-CZ" sz="1600" dirty="0" smtClean="0"/>
              <a:t>– vyšší celky mají zástupně (subsidiárně) plnit</a:t>
            </a:r>
          </a:p>
          <a:p>
            <a:pPr marL="72000" indent="0">
              <a:buNone/>
            </a:pPr>
            <a:r>
              <a:rPr lang="cs-CZ" sz="1600" dirty="0" smtClean="0"/>
              <a:t>pouze takové úkoly, na než nižší celky nestačí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1026" name="Picture 2" descr="Autonomní provincie Bolzano na mapě Itál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35" y="3217652"/>
            <a:ext cx="2156937" cy="27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886733" y="3433312"/>
            <a:ext cx="1155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Bolzano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Geopolitika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Alfred T. </a:t>
            </a:r>
            <a:r>
              <a:rPr lang="cs-CZ" sz="2000" dirty="0" err="1" smtClean="0"/>
              <a:t>Mahan</a:t>
            </a:r>
            <a:r>
              <a:rPr lang="cs-CZ" sz="2000" dirty="0" smtClean="0"/>
              <a:t> a publikace Vliv námořní síly na dějiny (1660–1783)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vydáno 1890, mocenskou rovnováhu zajišťují dva póly: pozemní a mořská moc</a:t>
            </a:r>
          </a:p>
          <a:p>
            <a:pPr marL="72000" indent="0">
              <a:buNone/>
            </a:pPr>
            <a:r>
              <a:rPr lang="cs-CZ" sz="1600" dirty="0" smtClean="0"/>
              <a:t>– síla se pohybuje </a:t>
            </a:r>
            <a:r>
              <a:rPr lang="cs-CZ" sz="1600" dirty="0" err="1" smtClean="0"/>
              <a:t>severo</a:t>
            </a:r>
            <a:r>
              <a:rPr lang="cs-CZ" sz="1600" dirty="0" smtClean="0"/>
              <a:t>-jižním směrem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v Asii představuje pozemní moc Rusko, rozpíná se jižním směrem a snaží se dosáhnout moře x proti mořská moc, která díky možnostem manévrů a rychlosti vítězí, ale je omezena vodními komunikacemi, a proto „centrum Ruska nemůže být zlomeno“, mořské moci představují zájmy USA, Japonska, Německa a Spojeného království</a:t>
            </a:r>
          </a:p>
          <a:p>
            <a:pPr marL="72000" indent="0">
              <a:buNone/>
            </a:pPr>
            <a:r>
              <a:rPr lang="cs-CZ" sz="1600" dirty="0" smtClean="0"/>
              <a:t>– na kontaktu mocí vzniká pás politické nestability,</a:t>
            </a:r>
          </a:p>
          <a:p>
            <a:pPr marL="72000" indent="0">
              <a:buNone/>
            </a:pPr>
            <a:r>
              <a:rPr lang="cs-CZ" sz="1600" dirty="0"/>
              <a:t>m</a:t>
            </a:r>
            <a:r>
              <a:rPr lang="cs-CZ" sz="1600" dirty="0" smtClean="0"/>
              <a:t>ezi cca 30° a 40° severní šířky,</a:t>
            </a:r>
          </a:p>
          <a:p>
            <a:pPr marL="72000" indent="0">
              <a:buNone/>
            </a:pPr>
            <a:r>
              <a:rPr lang="cs-CZ" sz="1600" dirty="0" smtClean="0"/>
              <a:t>Suez, Turecko, Palestina, Sýrie,</a:t>
            </a:r>
          </a:p>
          <a:p>
            <a:pPr marL="72000" indent="0">
              <a:buNone/>
            </a:pPr>
            <a:r>
              <a:rPr lang="cs-CZ" sz="1600" dirty="0" smtClean="0"/>
              <a:t>Persie, Afghánistán</a:t>
            </a:r>
            <a:r>
              <a:rPr lang="cs-CZ" sz="1600" dirty="0"/>
              <a:t>, </a:t>
            </a:r>
            <a:r>
              <a:rPr lang="cs-CZ" sz="1600" dirty="0" smtClean="0"/>
              <a:t>řeka Jang-c</a:t>
            </a:r>
            <a:r>
              <a:rPr lang="cs-CZ" sz="1600" dirty="0"/>
              <a:t>'-</a:t>
            </a:r>
            <a:r>
              <a:rPr lang="cs-CZ" sz="1600" dirty="0" err="1"/>
              <a:t>ťiang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2050" name="Picture 2" descr="File:Mahan Problem of Asia 1900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12" y="4554342"/>
            <a:ext cx="4671402" cy="1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fred Thayer Maha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30" y="5394514"/>
            <a:ext cx="1138387" cy="13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Geopolitika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Halford</a:t>
            </a:r>
            <a:r>
              <a:rPr lang="cs-CZ" sz="2000" dirty="0" smtClean="0"/>
              <a:t> J. </a:t>
            </a:r>
            <a:r>
              <a:rPr lang="cs-CZ" sz="2000" dirty="0" err="1" smtClean="0"/>
              <a:t>Mackinder</a:t>
            </a:r>
            <a:r>
              <a:rPr lang="cs-CZ" sz="2000" dirty="0" smtClean="0"/>
              <a:t> a tzv. </a:t>
            </a:r>
            <a:r>
              <a:rPr lang="cs-CZ" sz="2000" dirty="0" err="1" smtClean="0"/>
              <a:t>heartland</a:t>
            </a:r>
            <a:r>
              <a:rPr lang="cs-CZ" sz="2000" dirty="0" smtClean="0"/>
              <a:t> </a:t>
            </a:r>
            <a:r>
              <a:rPr lang="cs-CZ" sz="2000" dirty="0" err="1" smtClean="0"/>
              <a:t>theory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vydáno 1904, Světový ostrov (Evropa, Asie, Afrika) vs. Světový oceán (moře a oceány)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síla se pohybuje </a:t>
            </a:r>
            <a:r>
              <a:rPr lang="cs-CZ" sz="1600" dirty="0" err="1" smtClean="0"/>
              <a:t>západo</a:t>
            </a:r>
            <a:r>
              <a:rPr lang="cs-CZ" sz="1600" dirty="0" smtClean="0"/>
              <a:t>-východním směrem</a:t>
            </a:r>
          </a:p>
          <a:p>
            <a:pPr marL="72000" indent="0">
              <a:buNone/>
            </a:pPr>
            <a:r>
              <a:rPr lang="cs-CZ" sz="1600" dirty="0" smtClean="0"/>
              <a:t>– dějiny Evropy podřídil asijské historii aneb „evropská civilizace vznikla pod tlakem východních barbarů“</a:t>
            </a:r>
          </a:p>
          <a:p>
            <a:pPr marL="72000" indent="0">
              <a:buNone/>
            </a:pPr>
            <a:r>
              <a:rPr lang="cs-CZ" sz="1600" dirty="0" smtClean="0"/>
              <a:t>– základ je v pásu mezi 20° a 60° severní šířky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Heartland</a:t>
            </a:r>
            <a:r>
              <a:rPr lang="cs-CZ" sz="1600" dirty="0" smtClean="0"/>
              <a:t> = jádro Světového ostrova, odtud vycházel tlak nomádů, klíčové území</a:t>
            </a:r>
          </a:p>
          <a:p>
            <a:pPr marL="72000" indent="0">
              <a:buNone/>
            </a:pPr>
            <a:r>
              <a:rPr lang="cs-CZ" sz="1600" dirty="0" smtClean="0"/>
              <a:t>– kolem </a:t>
            </a:r>
            <a:r>
              <a:rPr lang="cs-CZ" sz="1600" dirty="0" err="1" smtClean="0"/>
              <a:t>Heartlandu</a:t>
            </a:r>
            <a:r>
              <a:rPr lang="cs-CZ" sz="1600" dirty="0" smtClean="0"/>
              <a:t> dva hlavní politické pásy: vnitřní (okrajový) a vnější (ostrovní) půlměsíc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Heartland</a:t>
            </a:r>
            <a:r>
              <a:rPr lang="cs-CZ" sz="1600" dirty="0" smtClean="0"/>
              <a:t> je pro mořskou moc nedostupný (na severu zamrzající oceán, na jihu uzavřené vodní plochy Kaspického moře a Aralského jezera), iniciativu přebírá pozemní moc</a:t>
            </a:r>
          </a:p>
          <a:p>
            <a:pPr marL="72000" indent="0">
              <a:buNone/>
            </a:pPr>
            <a:r>
              <a:rPr lang="cs-CZ" sz="1600" dirty="0" smtClean="0"/>
              <a:t>– důležitá je východní Evropa, jedině přes ni se dá dostat k </a:t>
            </a:r>
            <a:r>
              <a:rPr lang="cs-CZ" sz="1600" dirty="0" err="1" smtClean="0"/>
              <a:t>Heartlandu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4098" name="Picture 2" descr="Halford Mackinder&amp;#39;s Last View of the Round World – The Diplo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48" y="163902"/>
            <a:ext cx="1332087" cy="17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3896718"/>
            <a:ext cx="8419381" cy="2676616"/>
          </a:xfrm>
        </p:spPr>
        <p:txBody>
          <a:bodyPr/>
          <a:lstStyle/>
          <a:p>
            <a:pPr marL="72000" indent="0">
              <a:buNone/>
            </a:pPr>
            <a:r>
              <a:rPr lang="cs-CZ" sz="1600" dirty="0" smtClean="0"/>
              <a:t>– „Kdo vládne východní Evropě, ovládá </a:t>
            </a:r>
            <a:r>
              <a:rPr lang="cs-CZ" sz="1600" dirty="0" err="1" smtClean="0"/>
              <a:t>Heartland</a:t>
            </a:r>
            <a:r>
              <a:rPr lang="cs-CZ" sz="1600" dirty="0" smtClean="0"/>
              <a:t>. Kdo vládne </a:t>
            </a:r>
            <a:r>
              <a:rPr lang="cs-CZ" sz="1600" dirty="0" err="1" smtClean="0"/>
              <a:t>Heartlandu</a:t>
            </a:r>
            <a:r>
              <a:rPr lang="cs-CZ" sz="1600" dirty="0" smtClean="0"/>
              <a:t>, ovládá Světový ostrov. Kdo vládne Světovému ostrovu, ovládá svět.“</a:t>
            </a:r>
          </a:p>
          <a:p>
            <a:pPr marL="72000" indent="0">
              <a:buNone/>
            </a:pPr>
            <a:r>
              <a:rPr lang="cs-CZ" sz="1600" dirty="0" smtClean="0"/>
              <a:t>– po I. světové válce doporučení, aby východní Evropa nebyla dominována Německem či Ruskem, vytvořit nárazníkové státy (mezi nimi i ČSR), tzv. </a:t>
            </a:r>
            <a:r>
              <a:rPr lang="cs-CZ" sz="1600" dirty="0" err="1" smtClean="0"/>
              <a:t>Curzonova</a:t>
            </a:r>
            <a:r>
              <a:rPr lang="cs-CZ" sz="1600" dirty="0" smtClean="0"/>
              <a:t> linie</a:t>
            </a:r>
          </a:p>
          <a:p>
            <a:pPr marL="72000" indent="0">
              <a:buNone/>
            </a:pPr>
            <a:r>
              <a:rPr lang="cs-CZ" sz="1600" dirty="0" smtClean="0"/>
              <a:t>– po II. světové válce teorii modifikoval: klíčová je </a:t>
            </a:r>
            <a:r>
              <a:rPr lang="cs-CZ" sz="1600" dirty="0" err="1" smtClean="0"/>
              <a:t>Ameroevropa</a:t>
            </a:r>
            <a:r>
              <a:rPr lang="cs-CZ" sz="1600" dirty="0" smtClean="0"/>
              <a:t> (oblast severního Atlantiku s přilehlými moři a řekami), zvládne čelit </a:t>
            </a:r>
            <a:r>
              <a:rPr lang="cs-CZ" sz="1600" dirty="0" err="1" smtClean="0"/>
              <a:t>Heartlandu</a:t>
            </a:r>
            <a:r>
              <a:rPr lang="cs-CZ" sz="1600" dirty="0" smtClean="0"/>
              <a:t>, odraz soupeření SSSR a USA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12" y="34511"/>
            <a:ext cx="6405302" cy="38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Geopolitika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Nicholas J. </a:t>
            </a:r>
            <a:r>
              <a:rPr lang="cs-CZ" sz="2000" dirty="0" err="1" smtClean="0"/>
              <a:t>Spykman</a:t>
            </a:r>
            <a:r>
              <a:rPr lang="cs-CZ" sz="2000" dirty="0" smtClean="0"/>
              <a:t> a </a:t>
            </a:r>
            <a:r>
              <a:rPr lang="cs-CZ" sz="2000" dirty="0" err="1" smtClean="0"/>
              <a:t>Rimland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vydáno ve 40. letech, centrum moci v USA, pro něž jsou klíčové transatlantické a </a:t>
            </a:r>
            <a:r>
              <a:rPr lang="cs-CZ" sz="1600" dirty="0" err="1" smtClean="0"/>
              <a:t>transpacifické</a:t>
            </a:r>
            <a:r>
              <a:rPr lang="cs-CZ" sz="1600" dirty="0" smtClean="0"/>
              <a:t> zóny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nárazníková zóna mezi mořskou a pozemní mocí je </a:t>
            </a:r>
            <a:r>
              <a:rPr lang="cs-CZ" sz="1600" dirty="0" err="1" smtClean="0"/>
              <a:t>Rimland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„Kdo kontroluje </a:t>
            </a:r>
            <a:r>
              <a:rPr lang="cs-CZ" sz="1600" dirty="0" err="1" smtClean="0"/>
              <a:t>Rimland</a:t>
            </a:r>
            <a:r>
              <a:rPr lang="cs-CZ" sz="1600" dirty="0" smtClean="0"/>
              <a:t>, ovládá Eurasii. Kdo ovládá Eurasii, kontroluje osudy světa.“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Rimland</a:t>
            </a:r>
            <a:r>
              <a:rPr lang="cs-CZ" sz="1600" dirty="0" smtClean="0"/>
              <a:t> je roztříštěný, ovládnutí jedinou</a:t>
            </a:r>
          </a:p>
          <a:p>
            <a:pPr marL="72000" indent="0">
              <a:buNone/>
            </a:pPr>
            <a:r>
              <a:rPr lang="cs-CZ" sz="1600" dirty="0" smtClean="0"/>
              <a:t>mocností nepravděpodobné (válečné</a:t>
            </a:r>
          </a:p>
          <a:p>
            <a:pPr marL="72000" indent="0">
              <a:buNone/>
            </a:pPr>
            <a:r>
              <a:rPr lang="cs-CZ" sz="1600" dirty="0" smtClean="0"/>
              <a:t>konflikty od 50. do 70. let v Koreji a Vietnamu</a:t>
            </a:r>
          </a:p>
          <a:p>
            <a:pPr marL="72000" indent="0">
              <a:buNone/>
            </a:pPr>
            <a:r>
              <a:rPr lang="cs-CZ" sz="1600" dirty="0" smtClean="0"/>
              <a:t>se odehrály v </a:t>
            </a:r>
            <a:r>
              <a:rPr lang="cs-CZ" sz="1600" dirty="0" err="1" smtClean="0"/>
              <a:t>Rimlandu</a:t>
            </a:r>
            <a:r>
              <a:rPr lang="cs-CZ" sz="1600" dirty="0" smtClean="0"/>
              <a:t>) 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5122" name="Picture 2" descr="John Simon Guggenheim Foundation | Nicholas J. Spyk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24" y="186127"/>
            <a:ext cx="1655972" cy="16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001" y="3449571"/>
            <a:ext cx="4265238" cy="25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Geopolitika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proměny geopolitické situace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19. století a multipolární svět, o globální hegemonii usiloval větší</a:t>
            </a:r>
          </a:p>
          <a:p>
            <a:pPr marL="72000" indent="0">
              <a:buNone/>
            </a:pPr>
            <a:r>
              <a:rPr lang="cs-CZ" sz="1600" dirty="0" smtClean="0"/>
              <a:t>počet států (Spojené království, Francie, Německo, Rusko, USA a</a:t>
            </a:r>
          </a:p>
          <a:p>
            <a:pPr marL="72000" indent="0">
              <a:buNone/>
            </a:pPr>
            <a:r>
              <a:rPr lang="cs-CZ" sz="1600" dirty="0" smtClean="0"/>
              <a:t>Japonsko), vedlo to k oběma světovým válkám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postupně evropské státy a Japonsko ztratily své kolonie a s nimi i svůj vliv</a:t>
            </a:r>
          </a:p>
          <a:p>
            <a:pPr marL="72000" indent="0">
              <a:buNone/>
            </a:pPr>
            <a:r>
              <a:rPr lang="cs-CZ" sz="1600" dirty="0" smtClean="0"/>
              <a:t>– po II. světové válce výrazná bipolarita USA x SSSR</a:t>
            </a:r>
          </a:p>
          <a:p>
            <a:pPr marL="72000" indent="0">
              <a:buNone/>
            </a:pPr>
            <a:r>
              <a:rPr lang="cs-CZ" sz="1600" dirty="0" smtClean="0"/>
              <a:t>– po pádu komunismu se v 90. letech staly jedinou supervelmocí USA</a:t>
            </a:r>
          </a:p>
          <a:p>
            <a:pPr marL="72000" indent="0">
              <a:buNone/>
            </a:pPr>
            <a:r>
              <a:rPr lang="cs-CZ" sz="1600" dirty="0" smtClean="0"/>
              <a:t>– v 21. století opět nárůst </a:t>
            </a:r>
            <a:r>
              <a:rPr lang="cs-CZ" sz="1600" dirty="0" err="1" smtClean="0"/>
              <a:t>multipolarity</a:t>
            </a:r>
            <a:r>
              <a:rPr lang="cs-CZ" sz="1600" dirty="0" smtClean="0"/>
              <a:t> (USA, Evropská unie, Rusko a Čína)</a:t>
            </a:r>
          </a:p>
          <a:p>
            <a:pPr marL="72000" indent="0">
              <a:buNone/>
            </a:pPr>
            <a:r>
              <a:rPr lang="cs-CZ" sz="1600" dirty="0" smtClean="0"/>
              <a:t>– stále více se omezuje role státu v mezinárodní politice, a to vlivem nadstátních subjektů (OSN, EU, NATO, nadnárodní korporace, ...) a regionálních a lokálních subjektů (regiony EU, metropolitní regiony, </a:t>
            </a:r>
            <a:r>
              <a:rPr lang="cs-CZ" sz="1600" dirty="0" err="1" smtClean="0"/>
              <a:t>world</a:t>
            </a:r>
            <a:r>
              <a:rPr lang="cs-CZ" sz="1600" dirty="0" smtClean="0"/>
              <a:t> </a:t>
            </a:r>
            <a:r>
              <a:rPr lang="cs-CZ" sz="1600" dirty="0" err="1" smtClean="0"/>
              <a:t>cities</a:t>
            </a:r>
            <a:r>
              <a:rPr lang="cs-CZ" sz="1600" dirty="0" smtClean="0"/>
              <a:t>, ...)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6146" name="Picture 2" descr="Introduction to Contemporary Geopolitics | Cours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64" y="324475"/>
            <a:ext cx="2476272" cy="24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Vymezení a vývoj politické geografie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07090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po druhé světové válce útlum politické geografie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kvůli diskreditaci německou „Geopolitik“ a stabilitě bipolárního světa Západ x Východ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50. a 60. léta: kvantitativní revoluce politickou geografii téměř nezasáhla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Berry</a:t>
            </a:r>
            <a:r>
              <a:rPr lang="cs-CZ" sz="1600" dirty="0" smtClean="0"/>
              <a:t> (1969): politická geografie jako „skomírající tišina“ geografie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živení v 70. letech v souvislosti s koncem fordismu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studentské demonstrace, hnutí za lidská práva (feminismus, LGBT atd.), rasové a sociální konflikty ve městech, protesty proti válce ve Vietnamu, ropný šok 1973/74</a:t>
            </a:r>
          </a:p>
          <a:p>
            <a:pPr marL="72000" indent="0">
              <a:buNone/>
            </a:pPr>
            <a:r>
              <a:rPr lang="cs-CZ" sz="1600" dirty="0" smtClean="0"/>
              <a:t>– vznik radikální geografie (je třeba zaujmout názor), </a:t>
            </a:r>
            <a:r>
              <a:rPr lang="cs-CZ" sz="1600" dirty="0" err="1" smtClean="0"/>
              <a:t>Johnston</a:t>
            </a:r>
            <a:r>
              <a:rPr lang="cs-CZ" sz="1600" dirty="0" smtClean="0"/>
              <a:t> et al. (1994) tvrdí, že „všichni geografové se stávají politickými geografy“</a:t>
            </a:r>
          </a:p>
          <a:p>
            <a:pPr marL="72000" indent="0">
              <a:buNone/>
            </a:pPr>
            <a:r>
              <a:rPr lang="cs-CZ" sz="1600" dirty="0" smtClean="0"/>
              <a:t>– geografie voleb: interpretace prostorové variability volebních výsledků, role proměnných</a:t>
            </a:r>
          </a:p>
          <a:p>
            <a:pPr marL="72000" indent="0">
              <a:buNone/>
            </a:pPr>
            <a:r>
              <a:rPr lang="cs-CZ" sz="1600" dirty="0" smtClean="0"/>
              <a:t>– geografie (lokalizačních) konfliktů ve městech: využití ploch a různé sociální skupiny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3462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Vymezení a vývoj politické geografie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07090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80. léta a politicko-ekonomické přístupy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ovlivněno marxismem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politicko-geografické jevy jako výsledek procesů nerovnoměrného rozvoje</a:t>
            </a:r>
          </a:p>
          <a:p>
            <a:pPr marL="72000" indent="0">
              <a:buNone/>
            </a:pPr>
            <a:r>
              <a:rPr lang="cs-CZ" sz="1600" dirty="0" smtClean="0"/>
              <a:t>– bohaté jádro x dynamická </a:t>
            </a:r>
            <a:r>
              <a:rPr lang="cs-CZ" sz="1600" dirty="0" err="1" smtClean="0"/>
              <a:t>semiperiferie</a:t>
            </a:r>
            <a:r>
              <a:rPr lang="cs-CZ" sz="1600" dirty="0" smtClean="0"/>
              <a:t> x využívaná (vykořisťovaná) periferie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onec 80. let a 90. léta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odklon od velkých teorií, zdůraznění časového a prostorového kontextu sledovaných procesů</a:t>
            </a:r>
          </a:p>
        </p:txBody>
      </p:sp>
    </p:spTree>
    <p:extLst>
      <p:ext uri="{BB962C8B-B14F-4D97-AF65-F5344CB8AC3E}">
        <p14:creationId xmlns:p14="http://schemas.microsoft.com/office/powerpoint/2010/main" val="163829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07090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znik a prostorová expanze státu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období neolitické revoluce, oddělení zemědělských a řemeslných činností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vznik potřeby centrální moci, potřeby kontroly území, jeho správy a obrany</a:t>
            </a:r>
          </a:p>
          <a:p>
            <a:pPr marL="72000" indent="0">
              <a:buNone/>
            </a:pPr>
            <a:r>
              <a:rPr lang="cs-CZ" sz="1600" dirty="0" smtClean="0"/>
              <a:t>– první státy v Mezopotámii, povodí řeky Indu a v Číně, odtud rozšíření přes </a:t>
            </a:r>
            <a:r>
              <a:rPr lang="cs-CZ" sz="1600" dirty="0" err="1" smtClean="0"/>
              <a:t>Fénícii</a:t>
            </a:r>
            <a:r>
              <a:rPr lang="cs-CZ" sz="1600" dirty="0" smtClean="0"/>
              <a:t> a Egypt do Evropy (řecká a římská říše)</a:t>
            </a:r>
          </a:p>
          <a:p>
            <a:pPr marL="72000" indent="0">
              <a:buNone/>
            </a:pPr>
            <a:r>
              <a:rPr lang="cs-CZ" sz="1600" dirty="0" smtClean="0"/>
              <a:t>– následně období feudalismu a absolutistických monarchií </a:t>
            </a:r>
          </a:p>
          <a:p>
            <a:pPr marL="72000" indent="0">
              <a:buNone/>
            </a:pPr>
            <a:r>
              <a:rPr lang="cs-CZ" sz="1600" dirty="0" smtClean="0"/>
              <a:t>– později idea národního státu = shoda národa a existujícího státního území, vědomí určité kulturní sounáležitosti (jazyk, dějiny atd.)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se zámořskými objevy a kolonizací rozšířena idea evropsky chápaného konceptu národního státu do celého světa (někde však problematické = vymezení státních hranic v Africe, neexistence samostatného Kurdistánu či Palestiny = generuje řadu konfliktů)</a:t>
            </a: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208089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" y="353684"/>
            <a:ext cx="8989908" cy="56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07090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aždý stát má své vlastní území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táty podle tvaru území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každý stát má vlastní území (teritorialita)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kompaktní, fragmentované (více částí), protažené, s výběžky, perforované (uvnitř jiných) </a:t>
            </a:r>
          </a:p>
          <a:p>
            <a:pPr marL="72000" indent="0">
              <a:buNone/>
            </a:pPr>
            <a:r>
              <a:rPr lang="cs-CZ" sz="1600" dirty="0" smtClean="0"/>
              <a:t>– fragmentované (oddělené) oblasti:</a:t>
            </a:r>
          </a:p>
          <a:p>
            <a:pPr marL="72000" indent="0">
              <a:buNone/>
            </a:pPr>
            <a:r>
              <a:rPr lang="cs-CZ" sz="1600" dirty="0" smtClean="0"/>
              <a:t>a) exklávy = území na pobřeží</a:t>
            </a:r>
          </a:p>
          <a:p>
            <a:pPr marL="72000" indent="0">
              <a:buNone/>
            </a:pPr>
            <a:r>
              <a:rPr lang="cs-CZ" sz="1600" dirty="0" smtClean="0"/>
              <a:t>b) enklávy = vnitrozemské území obklopené státy</a:t>
            </a:r>
          </a:p>
          <a:p>
            <a:pPr marL="300600" indent="-228600">
              <a:buAutoNum type="alphaLcParenR"/>
            </a:pPr>
            <a:endParaRPr lang="cs-CZ" sz="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8" y="4580618"/>
            <a:ext cx="2749064" cy="1558416"/>
          </a:xfrm>
          <a:prstGeom prst="rect">
            <a:avLst/>
          </a:prstGeom>
        </p:spPr>
      </p:pic>
      <p:pic>
        <p:nvPicPr>
          <p:cNvPr id="1026" name="Picture 2" descr="Poznávací zájezd - JAR jako na dlani s českým průvodcem *** - Jihoafrická  republika - Marco Polo - Cestovní kancelá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63" y="4580618"/>
            <a:ext cx="2177775" cy="15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e - Map' by Editors Choice as a print or poster | Posterlou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59" y="3400978"/>
            <a:ext cx="1476403" cy="27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je mapa Thajska s nejlepšími místy k navštíven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06" y="3481723"/>
            <a:ext cx="1973103" cy="25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liningradská oblast: Chřadnoucí pruský otisk na Baltu | 100+1 zahraniční  zajímav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40" y="614210"/>
            <a:ext cx="4320589" cy="20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692002"/>
            <a:ext cx="8419381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měny rozsahu státního území</a:t>
            </a:r>
          </a:p>
          <a:p>
            <a:pPr marL="72000" indent="0">
              <a:buNone/>
            </a:pPr>
            <a:r>
              <a:rPr lang="cs-CZ" sz="1600" dirty="0" smtClean="0"/>
              <a:t>– nabývání: přirozená cesta (např. naplavením), umělá cesta (např. </a:t>
            </a:r>
            <a:r>
              <a:rPr lang="cs-CZ" sz="1600" dirty="0" err="1" smtClean="0"/>
              <a:t>poldery</a:t>
            </a:r>
            <a:r>
              <a:rPr lang="cs-CZ" sz="1600" dirty="0" smtClean="0"/>
              <a:t> v Nizozemsku), smlouva (např. Aljaška pro USA), rozhodnutí mezinárodní konference (rozdělení Těšínska), vydržení (Falklandy pro Spojené království)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pozbývání: odtržení (např. Belgie od Holandska, Bangladéš od Pákistánu) + výše uvedené</a:t>
            </a:r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v Evropě formování státu dlouhodobou záležitostí, většinou postupná expanze z tzv. jádrového území, dokud nebyl tento postup zablokován sousedním státem, pak konsolidace hranic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v jádrovém území většinou i dnes leží největší / hlavní města, koncentruje se nejvíce obyvatel, jedná se o ekonomicky nejvýkonnější oblasti, s hustou dopravní sítí, ...</a:t>
            </a:r>
          </a:p>
          <a:p>
            <a:pPr marL="72000" indent="0">
              <a:buNone/>
            </a:pPr>
            <a:r>
              <a:rPr lang="cs-CZ" sz="1600" dirty="0" smtClean="0"/>
              <a:t>– státy s jedním jádrovým územím (Francie), více jádry (USA), bez jádra (Mongolsko) </a:t>
            </a: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29969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692002"/>
            <a:ext cx="8419381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 existenci státu je klíčový poměr dostředivých a odstředivých sil</a:t>
            </a:r>
          </a:p>
          <a:p>
            <a:pPr marL="72000" indent="0">
              <a:buNone/>
            </a:pPr>
            <a:r>
              <a:rPr lang="cs-CZ" sz="1600" dirty="0" smtClean="0"/>
              <a:t>– dostředivé (centripetální) síly: vhodné územně správní členění, </a:t>
            </a:r>
            <a:r>
              <a:rPr lang="cs-CZ" sz="1600" dirty="0" err="1" smtClean="0"/>
              <a:t>leadership</a:t>
            </a:r>
            <a:r>
              <a:rPr lang="cs-CZ" sz="1600" dirty="0" smtClean="0"/>
              <a:t>, vnější nebezpečí, národní ideologie, školství, ...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odstředivé (centrifugální) síly: kulturní odlišnosti, ekonomické diference, značné vzdálenosti, ...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07" y="3309037"/>
            <a:ext cx="5254775" cy="29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3385</TotalTime>
  <Words>2584</Words>
  <Application>Microsoft Office PowerPoint</Application>
  <PresentationFormat>Vlastní</PresentationFormat>
  <Paragraphs>267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Prezentace_MU_CZ</vt:lpstr>
      <vt:lpstr>Politická geografie </vt:lpstr>
      <vt:lpstr>Vymezení a vývoj politické geografie</vt:lpstr>
      <vt:lpstr>Vymezení a vývoj politické geografie</vt:lpstr>
      <vt:lpstr>Vymezení a vývoj politické geografie</vt:lpstr>
      <vt:lpstr>Stát</vt:lpstr>
      <vt:lpstr>Prezentace aplikace PowerPoint</vt:lpstr>
      <vt:lpstr>Stát</vt:lpstr>
      <vt:lpstr>Stát</vt:lpstr>
      <vt:lpstr>Stát</vt:lpstr>
      <vt:lpstr>Stát</vt:lpstr>
      <vt:lpstr>Stát</vt:lpstr>
      <vt:lpstr>Státní moc</vt:lpstr>
      <vt:lpstr>Státní moc</vt:lpstr>
      <vt:lpstr>Státní moc</vt:lpstr>
      <vt:lpstr>Státní moc</vt:lpstr>
      <vt:lpstr>Prezentace aplikace PowerPoint</vt:lpstr>
      <vt:lpstr>Územní uspořádání státu</vt:lpstr>
      <vt:lpstr>Územní uspořádání státu</vt:lpstr>
      <vt:lpstr>Veřejná správa</vt:lpstr>
      <vt:lpstr>Podoby decentralizace</vt:lpstr>
      <vt:lpstr>Geopolitika</vt:lpstr>
      <vt:lpstr>Geopolitika</vt:lpstr>
      <vt:lpstr>Prezentace aplikace PowerPoint</vt:lpstr>
      <vt:lpstr>Geopolitika</vt:lpstr>
      <vt:lpstr>Geopolitika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261</cp:revision>
  <cp:lastPrinted>1601-01-01T00:00:00Z</cp:lastPrinted>
  <dcterms:created xsi:type="dcterms:W3CDTF">2019-11-07T07:58:28Z</dcterms:created>
  <dcterms:modified xsi:type="dcterms:W3CDTF">2022-11-07T07:58:25Z</dcterms:modified>
</cp:coreProperties>
</file>