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8"/>
  </p:notesMasterIdLst>
  <p:handoutMasterIdLst>
    <p:handoutMasterId r:id="rId59"/>
  </p:handoutMasterIdLst>
  <p:sldIdLst>
    <p:sldId id="256" r:id="rId2"/>
    <p:sldId id="277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5" r:id="rId34"/>
    <p:sldId id="336" r:id="rId35"/>
    <p:sldId id="338" r:id="rId36"/>
    <p:sldId id="337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03" r:id="rId57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6754" autoAdjust="0"/>
  </p:normalViewPr>
  <p:slideViewPr>
    <p:cSldViewPr snapToGrid="0">
      <p:cViewPr varScale="1">
        <p:scale>
          <a:sx n="111" d="100"/>
          <a:sy n="111" d="100"/>
        </p:scale>
        <p:origin x="786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5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0554" y="414002"/>
            <a:ext cx="2350800" cy="6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3" y="718715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Z3090p Humánní geografie, 5., 7. a 12. prosince 2022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4" y="718715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7318" y="6129337"/>
            <a:ext cx="1127716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Z3090p Humánní geografie, 5., 7. a 12. prosince 2022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7318" y="6129337"/>
            <a:ext cx="1127716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5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8069" y="6129339"/>
            <a:ext cx="1126967" cy="32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5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33744" y="2477312"/>
            <a:ext cx="567226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7784FCF-CA63-43D5-9F7A-283B5FF3D2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657C0906-8176-4053-9581-FB903F818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5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5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7318" y="6129337"/>
            <a:ext cx="1127716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5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0554" y="414002"/>
            <a:ext cx="2350877" cy="6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5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7318" y="6129337"/>
            <a:ext cx="1127716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Z3090p Humánní geografie, 5., 7. a 12. prosince 2022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5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5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7318" y="6129337"/>
            <a:ext cx="1127716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8" y="1695077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Z3090p Humánní geografie, 5., 7. a 12. prosince 2022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7318" y="6129337"/>
            <a:ext cx="1127716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80" y="1692005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Z3090p Humánní geografie, 5., 7. a 12. prosince 2022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4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80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4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9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6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1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4" y="1692005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5" y="1692005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5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7318" y="6129337"/>
            <a:ext cx="1127716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Z3090p Humánní geografie, 5., 7. a 12. prosince 2022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8" y="692153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7318" y="6129337"/>
            <a:ext cx="1127716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Z3090p Humánní geografie, 5., 7. a 12. prosince 2022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5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7318" y="6129337"/>
            <a:ext cx="1127716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5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5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4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-bloggers.com/2016/05/updated-circular-plots-for-directional-bilateral-migration-data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mailto:ondrej.sery@mail.muni.cz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11454" y="3085217"/>
            <a:ext cx="8522680" cy="687566"/>
          </a:xfrm>
        </p:spPr>
        <p:txBody>
          <a:bodyPr/>
          <a:lstStyle/>
          <a:p>
            <a:pPr algn="ctr"/>
            <a:r>
              <a:rPr lang="cs-CZ" sz="4050" dirty="0" smtClean="0"/>
              <a:t>Prostorová mobilita obyvatelstva</a:t>
            </a:r>
            <a:r>
              <a:rPr lang="cs-CZ" sz="4050" dirty="0"/>
              <a:t/>
            </a:r>
            <a:br>
              <a:rPr lang="cs-CZ" sz="4050" dirty="0"/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849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Aspekty prostorové mobility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578785"/>
            <a:ext cx="8183702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p</a:t>
            </a:r>
            <a:r>
              <a:rPr lang="cs-CZ" sz="2000" dirty="0" smtClean="0"/>
              <a:t>roces demografické změny populací 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mobilita vede k populačnímu růstu či poklesu a tím pádem ke změně velikosti a struktury populace</a:t>
            </a:r>
          </a:p>
          <a:p>
            <a:pPr marL="72000" indent="0">
              <a:buNone/>
            </a:pPr>
            <a:r>
              <a:rPr lang="cs-CZ" sz="1600" dirty="0" smtClean="0"/>
              <a:t>– mobilita může mít vliv na územní disparity (územní rozdíly), může přispívat k jejich zvětšení (divergence) či zmenšení (konvergence)</a:t>
            </a:r>
          </a:p>
          <a:p>
            <a:pPr marL="72000" indent="0">
              <a:buNone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mobilita dává možnost opakovaného zásahu jedince do velikosti a struktury populace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narodit se a zemřít lze jen jednou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v</a:t>
            </a:r>
            <a:r>
              <a:rPr lang="cs-CZ" sz="2000" dirty="0" smtClean="0">
                <a:solidFill>
                  <a:srgbClr val="000000"/>
                </a:solidFill>
              </a:rPr>
              <a:t>yšší frekvence v určitých fázích životního cyklu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problematika „mobility gap“ u určitých míst či skupin obyvatel, tj. omezené možnosti zapojení do mobility</a:t>
            </a:r>
            <a:endParaRPr lang="cs-CZ" sz="1600" dirty="0">
              <a:solidFill>
                <a:srgbClr val="000000"/>
              </a:solidFill>
            </a:endParaRPr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9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Aspekty prostorové mobility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578785"/>
            <a:ext cx="8183702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souvislosti se sociálními a ekonomickými procesy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změny charakteru zaměstnanosti (</a:t>
            </a:r>
            <a:r>
              <a:rPr lang="cs-CZ" sz="1600" dirty="0" err="1" smtClean="0"/>
              <a:t>deagrarizace</a:t>
            </a:r>
            <a:r>
              <a:rPr lang="cs-CZ" sz="1600" dirty="0" smtClean="0"/>
              <a:t>, industrializace, </a:t>
            </a:r>
            <a:r>
              <a:rPr lang="cs-CZ" sz="1600" dirty="0" err="1" smtClean="0"/>
              <a:t>terciarizace</a:t>
            </a:r>
            <a:r>
              <a:rPr lang="cs-CZ" sz="1600" dirty="0" smtClean="0"/>
              <a:t> – změna nutnosti dojíždění do zaměstnání, práce na dálku a on-line („</a:t>
            </a:r>
            <a:r>
              <a:rPr lang="cs-CZ" sz="1600" dirty="0" err="1" smtClean="0"/>
              <a:t>home</a:t>
            </a:r>
            <a:r>
              <a:rPr lang="cs-CZ" sz="1600" dirty="0" smtClean="0"/>
              <a:t> </a:t>
            </a:r>
            <a:r>
              <a:rPr lang="cs-CZ" sz="1600" dirty="0" err="1" smtClean="0"/>
              <a:t>office</a:t>
            </a:r>
            <a:r>
              <a:rPr lang="cs-CZ" sz="1600" dirty="0" smtClean="0"/>
              <a:t>“)</a:t>
            </a:r>
          </a:p>
          <a:p>
            <a:pPr marL="72000" indent="0">
              <a:buNone/>
            </a:pPr>
            <a:r>
              <a:rPr lang="cs-CZ" sz="1600" dirty="0" smtClean="0"/>
              <a:t>– změny životního stylu (život ve městech a industrializace, život v zázemí města či na venkově a </a:t>
            </a:r>
            <a:r>
              <a:rPr lang="cs-CZ" sz="1600" dirty="0" err="1" smtClean="0"/>
              <a:t>suburbanizace</a:t>
            </a:r>
            <a:r>
              <a:rPr lang="cs-CZ" sz="1600" dirty="0" smtClean="0"/>
              <a:t> či </a:t>
            </a:r>
            <a:r>
              <a:rPr lang="cs-CZ" sz="1600" dirty="0" err="1" smtClean="0"/>
              <a:t>desurbanizace</a:t>
            </a:r>
            <a:r>
              <a:rPr lang="cs-CZ" sz="1600" dirty="0" smtClean="0"/>
              <a:t>, život v centrálním městě či dříve zanedbaných lokalitách a </a:t>
            </a:r>
            <a:r>
              <a:rPr lang="cs-CZ" sz="1600" dirty="0" err="1" smtClean="0"/>
              <a:t>gentrifikace</a:t>
            </a:r>
            <a:r>
              <a:rPr lang="cs-CZ" sz="1600" dirty="0" smtClean="0"/>
              <a:t>)</a:t>
            </a:r>
          </a:p>
          <a:p>
            <a:pPr marL="72000" indent="0">
              <a:buNone/>
            </a:pPr>
            <a:r>
              <a:rPr lang="cs-CZ" sz="1600" dirty="0" smtClean="0"/>
              <a:t>– války, přírodní katastrofy, politické represe jako motivace pro prostorové pohyby</a:t>
            </a:r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7" name="Picture 2" descr="Ve městě probíhá tvrdá bitva o prostor — ČT art — Česká televiz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0" b="1366"/>
          <a:stretch/>
        </p:blipFill>
        <p:spPr bwMode="auto">
          <a:xfrm>
            <a:off x="2919705" y="4302034"/>
            <a:ext cx="2609150" cy="177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e městě probíhá tvrdá bitva o prostor — ČT art — Česká televiz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5"/>
          <a:stretch/>
        </p:blipFill>
        <p:spPr bwMode="auto">
          <a:xfrm>
            <a:off x="310555" y="4303816"/>
            <a:ext cx="2609150" cy="177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entrifikace. Když přicházejí lepší lidi (a po nich ještě lepší) | Finmag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031" y="4302034"/>
            <a:ext cx="3230089" cy="177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Aspekty prostorové mobility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578785"/>
            <a:ext cx="8183702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mobilita jako výměna obyvatelstva s podobnými charakteristikami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důsledek dynamiky každodenního života, z jednoho místa se lidé vystěhovávají a rovněž se do něj přestěhovávají, z jednoho místa odcházejí (trvale, dočasně) a jiní na něj přicházejí (trvale, dočasně)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nejhůře předpověditelná složka populačního vývoje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občasné vynechání z projekcí a modelů</a:t>
            </a:r>
          </a:p>
          <a:p>
            <a:pPr marL="72000" indent="0">
              <a:buNone/>
            </a:pPr>
            <a:r>
              <a:rPr lang="cs-CZ" sz="1600" dirty="0" smtClean="0"/>
              <a:t>– často ale zásadní faktor změny velikosti a struktury populace, obzvláště v prostorech malého rozsahu (velkého měřítka)</a:t>
            </a:r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6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578785"/>
            <a:ext cx="8183702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m</a:t>
            </a:r>
            <a:r>
              <a:rPr lang="cs-CZ" sz="2000" dirty="0" smtClean="0">
                <a:solidFill>
                  <a:srgbClr val="000000"/>
                </a:solidFill>
              </a:rPr>
              <a:t>igrace má značný prostorový význam a důležité ekonomické, populační a kulturní důsledky</a:t>
            </a:r>
            <a:endParaRPr lang="cs-CZ" sz="20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m</a:t>
            </a:r>
            <a:r>
              <a:rPr lang="cs-CZ" sz="2000" dirty="0" smtClean="0"/>
              <a:t>igrace je dvojsměrný pohyb obyvatelstva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migrant = osoba účastnící se migrace</a:t>
            </a:r>
          </a:p>
          <a:p>
            <a:pPr marL="72000" indent="0">
              <a:buNone/>
            </a:pPr>
            <a:r>
              <a:rPr lang="cs-CZ" sz="1600" dirty="0" smtClean="0"/>
              <a:t>– imigrace = přistěhování (imigrant)</a:t>
            </a:r>
          </a:p>
          <a:p>
            <a:pPr marL="72000" indent="0">
              <a:buNone/>
            </a:pPr>
            <a:r>
              <a:rPr lang="cs-CZ" sz="1600" dirty="0" smtClean="0"/>
              <a:t>– emigrace = vystěhování (emigrant)</a:t>
            </a:r>
          </a:p>
          <a:p>
            <a:pPr marL="72000" indent="0">
              <a:buNone/>
            </a:pPr>
            <a:r>
              <a:rPr lang="cs-CZ" sz="1600" dirty="0" smtClean="0"/>
              <a:t>– reemigrace = zpětný návrat emigrujících</a:t>
            </a:r>
          </a:p>
          <a:p>
            <a:pPr marL="72000" indent="0">
              <a:buNone/>
            </a:pPr>
            <a:r>
              <a:rPr lang="cs-CZ" sz="1600" dirty="0"/>
              <a:t>o</a:t>
            </a:r>
            <a:r>
              <a:rPr lang="cs-CZ" sz="1600" dirty="0" smtClean="0"/>
              <a:t>byvatel do původního výchozího prostoru</a:t>
            </a:r>
          </a:p>
          <a:p>
            <a:pPr marL="72000" indent="0">
              <a:buNone/>
            </a:pPr>
            <a:r>
              <a:rPr lang="cs-CZ" sz="1600" dirty="0" smtClean="0"/>
              <a:t>– repatriace = zpětný návrat uprchlíků do</a:t>
            </a:r>
          </a:p>
          <a:p>
            <a:pPr marL="72000" indent="0">
              <a:buNone/>
            </a:pPr>
            <a:r>
              <a:rPr lang="cs-CZ" sz="1600" dirty="0" smtClean="0"/>
              <a:t>původního výchozího prostoru</a:t>
            </a:r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802" y="3071947"/>
            <a:ext cx="4527175" cy="29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Zákony a teorie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578785"/>
            <a:ext cx="8183702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p</a:t>
            </a:r>
            <a:r>
              <a:rPr lang="cs-CZ" sz="2000" dirty="0" smtClean="0">
                <a:solidFill>
                  <a:srgbClr val="000000"/>
                </a:solidFill>
              </a:rPr>
              <a:t>roblematika je studována už více než 100 let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zdroje dat: sčítání lidu (censy) a běžná evidence migrací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faktory intenzity migračních proudů (ta v závislosti na nich kolísá)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stupeň odlišnosti mezi výchozím a cílovým místem</a:t>
            </a:r>
          </a:p>
          <a:p>
            <a:pPr marL="72000" indent="0">
              <a:buNone/>
            </a:pPr>
            <a:r>
              <a:rPr lang="cs-CZ" sz="1600" dirty="0" smtClean="0"/>
              <a:t>– účinnost toku informací z cílového do výchozího místa</a:t>
            </a:r>
          </a:p>
          <a:p>
            <a:pPr marL="72000" indent="0">
              <a:buNone/>
            </a:pPr>
            <a:r>
              <a:rPr lang="cs-CZ" sz="1600" dirty="0" smtClean="0"/>
              <a:t>– fyzická vzdálenost mezi výchozím a cílovým místem</a:t>
            </a:r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rach z migrace není rasismus | SECURITY MAGAZÍ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45" y="3971819"/>
            <a:ext cx="3096883" cy="19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Migrační zákonitosti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578785"/>
            <a:ext cx="8183702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britský demograf Ernst </a:t>
            </a:r>
            <a:r>
              <a:rPr lang="cs-CZ" sz="2000" dirty="0" err="1" smtClean="0">
                <a:solidFill>
                  <a:srgbClr val="000000"/>
                </a:solidFill>
              </a:rPr>
              <a:t>Ravenstein</a:t>
            </a:r>
            <a:r>
              <a:rPr lang="cs-CZ" sz="2000" dirty="0" smtClean="0">
                <a:solidFill>
                  <a:srgbClr val="000000"/>
                </a:solidFill>
              </a:rPr>
              <a:t> studoval vnitřní migraci v Anglii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1885 formuloval několik dodnes platných migračních zákonitostí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I.) čistá migrace činí pouze část hrubé migrace mezi dvěma místy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každý migrační proud vyvolává protisměrný proud (návratová vlna, </a:t>
            </a:r>
            <a:r>
              <a:rPr lang="cs-CZ" sz="1600" dirty="0" err="1" smtClean="0"/>
              <a:t>kontramigrace</a:t>
            </a:r>
            <a:r>
              <a:rPr lang="cs-CZ" sz="1600" dirty="0" smtClean="0"/>
              <a:t>)</a:t>
            </a:r>
          </a:p>
          <a:p>
            <a:pPr marL="72000" indent="0">
              <a:buNone/>
            </a:pPr>
            <a:r>
              <a:rPr lang="cs-CZ" sz="1600" dirty="0" smtClean="0"/>
              <a:t>– čistá migrace = objem daného proudu minus protisměrný proud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5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II.) většina migrantů se stěhuje na krátké vzdálenosti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inverzní vztah mezi objemem migrace a vzdáleností</a:t>
            </a:r>
            <a:endParaRPr lang="cs-CZ" sz="16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distance </a:t>
            </a:r>
            <a:r>
              <a:rPr lang="cs-CZ" sz="1600" dirty="0" err="1" smtClean="0"/>
              <a:t>decay</a:t>
            </a:r>
            <a:r>
              <a:rPr lang="cs-CZ" sz="1600" dirty="0" smtClean="0"/>
              <a:t> = interakce mezi dvěma místy klesá</a:t>
            </a:r>
          </a:p>
          <a:p>
            <a:pPr marL="72000" indent="0">
              <a:buNone/>
            </a:pPr>
            <a:r>
              <a:rPr lang="cs-CZ" sz="1600" dirty="0" smtClean="0"/>
              <a:t>s rostoucí vzdáleností mezi nimi</a:t>
            </a:r>
          </a:p>
          <a:p>
            <a:pPr marL="72000" indent="0">
              <a:buNone/>
            </a:pPr>
            <a:r>
              <a:rPr lang="cs-CZ" sz="1600" dirty="0" smtClean="0"/>
              <a:t>– průměrná vzdálenost migrace od konce 19. století roste</a:t>
            </a:r>
            <a:endParaRPr lang="cs-CZ" sz="1600" dirty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rnst Ravenstein - Swim England Hall of Fa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80" y="4235097"/>
            <a:ext cx="3204124" cy="18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Migrační zákonitosti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259203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III.) migranti, kteří se stěhují na větší vzdálenosti, mají tendenci vybírat si jako destinaci velká města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 </a:t>
            </a:r>
            <a:r>
              <a:rPr lang="cs-CZ" sz="1600" dirty="0" err="1" smtClean="0">
                <a:solidFill>
                  <a:srgbClr val="000000"/>
                </a:solidFill>
              </a:rPr>
              <a:t>Ravensteinově</a:t>
            </a:r>
            <a:r>
              <a:rPr lang="cs-CZ" sz="1600" dirty="0" smtClean="0">
                <a:solidFill>
                  <a:srgbClr val="000000"/>
                </a:solidFill>
              </a:rPr>
              <a:t> době se jednalo o Londýn, rostla ale i další velká britská města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IV.) obyvatelé měst jsou méně migračně aktivní než obyvatelé venkova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v </a:t>
            </a:r>
            <a:r>
              <a:rPr lang="cs-CZ" sz="1600" dirty="0" err="1" smtClean="0"/>
              <a:t>Ravensteinově</a:t>
            </a:r>
            <a:r>
              <a:rPr lang="cs-CZ" sz="1600" dirty="0" smtClean="0"/>
              <a:t> době probíhala urbanizace a venkované byli „natahováni“ do měst, zůstává platné už jen v rozvojových zemích </a:t>
            </a:r>
          </a:p>
          <a:p>
            <a:pPr marL="72000" indent="0">
              <a:buNone/>
            </a:pPr>
            <a:r>
              <a:rPr lang="cs-CZ" sz="1600" dirty="0" smtClean="0"/>
              <a:t>– dnes však ve vyspělých zemích opak: </a:t>
            </a:r>
            <a:r>
              <a:rPr lang="cs-CZ" sz="1600" dirty="0" err="1" smtClean="0"/>
              <a:t>suburbanizace</a:t>
            </a:r>
            <a:r>
              <a:rPr lang="cs-CZ" sz="1600" dirty="0" smtClean="0"/>
              <a:t> a </a:t>
            </a:r>
            <a:r>
              <a:rPr lang="cs-CZ" sz="1600" dirty="0" err="1" smtClean="0"/>
              <a:t>desurbanizace</a:t>
            </a:r>
            <a:r>
              <a:rPr lang="cs-CZ" sz="1600" dirty="0" smtClean="0"/>
              <a:t>, rostou celé městské regiony (metropolitní oblasti)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5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</a:t>
            </a:r>
            <a:r>
              <a:rPr lang="cs-CZ" sz="2000" dirty="0" smtClean="0"/>
              <a:t>.) „mladí dospělí“ jsou migračně „náchylnější“ oproti rodinám</a:t>
            </a:r>
            <a:endParaRPr lang="cs-CZ" sz="1600" dirty="0" smtClean="0"/>
          </a:p>
          <a:p>
            <a:pPr marL="72000" indent="0">
              <a:buNone/>
            </a:pPr>
            <a:r>
              <a:rPr lang="cs-CZ" sz="1600" dirty="0" smtClean="0"/>
              <a:t>– platí dodnes, „mladí dospělí“ jsou nejmobilnější skupinou, mají hodně migračních stimulů</a:t>
            </a:r>
            <a:endParaRPr lang="cs-CZ" sz="1600" dirty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3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Modelování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259203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gravitační model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slouží k jednoduchému modelování migračních vztahů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intenzitu vztahů odhaduje na základě velikosti populace v obou lokalitách a vzdálenosti mezi nimi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prostorové interakce jsou dle modelu přímo závislé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na velikosti populace a nepřímo závislé na vzdálenosti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mezi nimi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modely však předpokládají racionální chování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populace, nezohledňují behaviorální aspekty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modely diskreční volby (z vlastního úhlu pohledu,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na základě vlastních informací, </a:t>
            </a:r>
            <a:r>
              <a:rPr lang="cs-CZ" sz="1600" dirty="0" err="1" smtClean="0">
                <a:solidFill>
                  <a:srgbClr val="000000"/>
                </a:solidFill>
              </a:rPr>
              <a:t>neracionalita</a:t>
            </a:r>
            <a:r>
              <a:rPr lang="cs-CZ" sz="1600" dirty="0" smtClean="0">
                <a:solidFill>
                  <a:srgbClr val="000000"/>
                </a:solidFill>
              </a:rPr>
              <a:t> chování)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b="18466"/>
          <a:stretch/>
        </p:blipFill>
        <p:spPr>
          <a:xfrm>
            <a:off x="5542338" y="2939842"/>
            <a:ext cx="3499733" cy="24344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021" y="5394141"/>
            <a:ext cx="3422366" cy="3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Modelování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259203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gravitační model a intervenující příležitost (</a:t>
            </a:r>
            <a:r>
              <a:rPr lang="cs-CZ" sz="2000" dirty="0" err="1" smtClean="0">
                <a:solidFill>
                  <a:srgbClr val="000000"/>
                </a:solidFill>
              </a:rPr>
              <a:t>intervening</a:t>
            </a:r>
            <a:r>
              <a:rPr lang="cs-CZ" sz="2000" dirty="0" smtClean="0">
                <a:solidFill>
                  <a:srgbClr val="000000"/>
                </a:solidFill>
              </a:rPr>
              <a:t> </a:t>
            </a:r>
            <a:r>
              <a:rPr lang="cs-CZ" sz="2000" dirty="0" err="1" smtClean="0">
                <a:solidFill>
                  <a:srgbClr val="000000"/>
                </a:solidFill>
              </a:rPr>
              <a:t>opportuning</a:t>
            </a:r>
            <a:r>
              <a:rPr lang="cs-CZ" sz="2000" dirty="0" smtClean="0">
                <a:solidFill>
                  <a:srgbClr val="000000"/>
                </a:solidFill>
              </a:rPr>
              <a:t>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migrace (ale též přeprava a obecně vztahy) je přímo úměrná populační velikosti sídel (respektive množství příležitostí v těchto sídlech), příležitost = práce = služby atd.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migrace je nepřímo úměrná vzdálenosti a navíc nepřímo úměrná množství příležitostí v prostoru mezi nimi (migrace či potřeba může být uspokojena i v jiných místech)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71" y="3720078"/>
            <a:ext cx="2522528" cy="23057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692" y="4074688"/>
            <a:ext cx="3793379" cy="169347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123164" y="4057344"/>
            <a:ext cx="1891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Příklad z Kalifornie:</a:t>
            </a:r>
          </a:p>
          <a:p>
            <a:endParaRPr lang="cs-CZ" sz="1000" b="1" dirty="0" smtClean="0"/>
          </a:p>
          <a:p>
            <a:r>
              <a:rPr lang="cs-CZ" sz="1000" i="1" dirty="0" smtClean="0"/>
              <a:t>Lyžařský areál „Big </a:t>
            </a:r>
            <a:r>
              <a:rPr lang="cs-CZ" sz="1000" i="1" dirty="0" err="1" smtClean="0"/>
              <a:t>Bear</a:t>
            </a:r>
            <a:r>
              <a:rPr lang="cs-CZ" sz="1000" i="1" dirty="0" smtClean="0"/>
              <a:t>“ leží v centrální Kalifornii. Sněhové podmínky v něm nejsou tak kvalitní jako v areálu „</a:t>
            </a:r>
            <a:r>
              <a:rPr lang="cs-CZ" sz="1000" i="1" dirty="0" err="1" smtClean="0"/>
              <a:t>Tahoe</a:t>
            </a:r>
            <a:r>
              <a:rPr lang="cs-CZ" sz="1000" i="1" dirty="0" smtClean="0"/>
              <a:t>“ v severní Kalifornii. Přesto lidé z jižní Kalifornie mnohem více (a raději) využívají středisko „Big </a:t>
            </a:r>
            <a:r>
              <a:rPr lang="cs-CZ" sz="1000" i="1" dirty="0" err="1" smtClean="0"/>
              <a:t>Bear</a:t>
            </a:r>
            <a:r>
              <a:rPr lang="cs-CZ" sz="1000" i="1" dirty="0" smtClean="0"/>
              <a:t>“.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29967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Příčiny a faktory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259203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většinou nepůsobí jeden faktor, ale kombinace několika faktorů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vystěhovalecké (emigrační) faktory = </a:t>
            </a:r>
            <a:r>
              <a:rPr lang="cs-CZ" sz="1600" dirty="0" err="1" smtClean="0">
                <a:solidFill>
                  <a:srgbClr val="000000"/>
                </a:solidFill>
              </a:rPr>
              <a:t>push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err="1" smtClean="0">
                <a:solidFill>
                  <a:srgbClr val="000000"/>
                </a:solidFill>
              </a:rPr>
              <a:t>factors</a:t>
            </a:r>
            <a:r>
              <a:rPr lang="cs-CZ" sz="1600" dirty="0" smtClean="0">
                <a:solidFill>
                  <a:srgbClr val="000000"/>
                </a:solidFill>
              </a:rPr>
              <a:t> = „nutí“ lidi opouštět domovy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přistěhovalecké (imigrační) faktory = </a:t>
            </a:r>
            <a:r>
              <a:rPr lang="cs-CZ" sz="1600" dirty="0" err="1" smtClean="0">
                <a:solidFill>
                  <a:srgbClr val="000000"/>
                </a:solidFill>
              </a:rPr>
              <a:t>pull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err="1" smtClean="0">
                <a:solidFill>
                  <a:srgbClr val="000000"/>
                </a:solidFill>
              </a:rPr>
              <a:t>factors</a:t>
            </a:r>
            <a:r>
              <a:rPr lang="cs-CZ" sz="1600" dirty="0" smtClean="0">
                <a:solidFill>
                  <a:srgbClr val="000000"/>
                </a:solidFill>
              </a:rPr>
              <a:t> = „přitahují“ lidi do nových míst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konkrétní rozhodnutí migrovat je výsledkem </a:t>
            </a:r>
            <a:r>
              <a:rPr lang="cs-CZ" sz="1600" dirty="0" err="1" smtClean="0">
                <a:solidFill>
                  <a:srgbClr val="000000"/>
                </a:solidFill>
              </a:rPr>
              <a:t>push</a:t>
            </a:r>
            <a:r>
              <a:rPr lang="cs-CZ" sz="1600" dirty="0" smtClean="0">
                <a:solidFill>
                  <a:srgbClr val="000000"/>
                </a:solidFill>
              </a:rPr>
              <a:t> i </a:t>
            </a:r>
            <a:r>
              <a:rPr lang="cs-CZ" sz="1600" dirty="0" err="1" smtClean="0">
                <a:solidFill>
                  <a:srgbClr val="000000"/>
                </a:solidFill>
              </a:rPr>
              <a:t>pull</a:t>
            </a:r>
            <a:r>
              <a:rPr lang="cs-CZ" sz="1600" dirty="0" smtClean="0">
                <a:solidFill>
                  <a:srgbClr val="000000"/>
                </a:solidFill>
              </a:rPr>
              <a:t> faktorů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většinou bývají přesněji a jednoznačněji definované </a:t>
            </a:r>
            <a:r>
              <a:rPr lang="cs-CZ" sz="1600" dirty="0" err="1" smtClean="0">
                <a:solidFill>
                  <a:srgbClr val="000000"/>
                </a:solidFill>
              </a:rPr>
              <a:t>push</a:t>
            </a:r>
            <a:r>
              <a:rPr lang="cs-CZ" sz="1600" dirty="0" smtClean="0">
                <a:solidFill>
                  <a:srgbClr val="000000"/>
                </a:solidFill>
              </a:rPr>
              <a:t> faktory (vystěhovalecké), migranti mají více informací o původním místě pobytu, více je tlačí důvody odchodu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EDC and MEDC Push and Pull Factors for Kids ***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48" y="3973770"/>
            <a:ext cx="4830492" cy="225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9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Mobilita obyvatelstva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5" y="1692002"/>
            <a:ext cx="8066301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m</a:t>
            </a:r>
            <a:r>
              <a:rPr lang="cs-CZ" sz="2000" dirty="0" smtClean="0"/>
              <a:t>obilita = mechanický pohyb obyvatelstva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 smtClean="0"/>
              <a:t>= změna v zařazení jedince (obyvatele) v nějakém systému určených jednotek (útvarů)</a:t>
            </a:r>
            <a:endParaRPr lang="cs-CZ" sz="16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jednotky jako sociální útvary (profesní, sociální, kulturní skupiny) = sociální mobilita obyvatelstva</a:t>
            </a:r>
          </a:p>
          <a:p>
            <a:pPr marL="72000" indent="0">
              <a:buNone/>
            </a:pPr>
            <a:r>
              <a:rPr lang="cs-CZ" sz="1600" dirty="0" smtClean="0"/>
              <a:t>– jednotky jako prostorové (regionální) útvary = prostorová mobilita obyvatelstva = regionální či prostorová mobilita obyvatelstva</a:t>
            </a:r>
          </a:p>
          <a:p>
            <a:pPr marL="72000" indent="0">
              <a:buNone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</a:t>
            </a:r>
            <a:r>
              <a:rPr lang="cs-CZ" sz="2000" dirty="0" smtClean="0"/>
              <a:t>zájemná souvislost sociální a prostorové mobility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změna sociální struktury vyvolává prostorové pohyby a naopak</a:t>
            </a:r>
          </a:p>
          <a:p>
            <a:pPr marL="72000" indent="0">
              <a:buNone/>
            </a:pPr>
            <a:r>
              <a:rPr lang="cs-CZ" sz="1600" dirty="0" smtClean="0"/>
              <a:t>– na individuální úrovni i celospolečensky</a:t>
            </a:r>
          </a:p>
          <a:p>
            <a:pPr marL="72000" indent="0">
              <a:buNone/>
            </a:pPr>
            <a:r>
              <a:rPr lang="cs-CZ" sz="1600" dirty="0" smtClean="0"/>
              <a:t>– např. vzájemný vztah industrializace a urbanizace (v období průmyslové revoluce)</a:t>
            </a:r>
          </a:p>
        </p:txBody>
      </p:sp>
    </p:spTree>
    <p:extLst>
      <p:ext uri="{BB962C8B-B14F-4D97-AF65-F5344CB8AC3E}">
        <p14:creationId xmlns:p14="http://schemas.microsoft.com/office/powerpoint/2010/main" val="147985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Příčiny a faktory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259203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ekonomické podmínky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chudoba x vidina lepších životních příležitostí (lepšího života)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žádané destinace: západní Evropa, Severní Amerika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demografické faktory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relativní přebytek obyvatelstva a nedostatek zdrojů (práce, půda atd.)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příklad: odchod evropského obyvatelstva do zámoří v 18. až 20. století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politické okolnosti, ozbrojené konflikty, občanské války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odchod z míst válek, okupace či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ustavení diktátorských režimů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příklad: ČSR 1948/1968, války v Jugoslávii,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válka ve Vietnamu, konflikt v Sýrii 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7170" name="Picture 2" descr="10 Facts About Vietnamese Boat People - The Borgen Proje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85" y="4736198"/>
            <a:ext cx="2406769" cy="19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igrace do Evropy je i kvůli epidemii výrazně menší, koronavirus uprchlíky  tolik netrápí, říká odborník | iROZHLAS - spolehlivé zpráv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30" y="1370785"/>
            <a:ext cx="2534290" cy="18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Příčiny a faktory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přírodní podmínky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mohou působit jako příčiny i bariéry pohybu obyvatelstva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změna klimatu a náhlé a silné změny v přírodním prostředí (záplavy, zemětřesení, sopky)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kultura a tradice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migrace do bezpečnějších regionů kvůli kultuře, náboženství či tradici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příklad: migrace Židů do Izraele, křesťané v muslimských zemích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technologické inovace a rychlost šíření informací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lidé jsou obecně mobilnější a používají modernější dopravní prostředky, využití mobilů a internetu, migrace se tak stává snadnější a bezpečnější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šíření o informací nových pracovních příležitostech a způsobech, jak migraci uskutečnit 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8194" name="Picture 2" descr="Uprchlíci vs. chytré technologie. Za migrační vlnu může smartfoun! |  Reflex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26" y="95037"/>
            <a:ext cx="3034558" cy="19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6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Dobrovolná a nucená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dobrovolná migrace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migrace jako možnost volby, svobodného rozhodnutí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nucená (též násilná) migrace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migrace ze strachu / z donucení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migranti nemají možnost volby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negenerují zpětný protiproud (lidé, kteří si nezvyknou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na nový život v jiném prostředí)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typický příklad: migrace otroků z Afriky do Ameriky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někdy těžké míru (ne)dobrovolnosti rozlišit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stejně tak ekonomický migrant x uprchlík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9218" name="Picture 2" descr="Je to hanba, omluvila se anglikánská církev a centrální banka za  otrokářství - iDNES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16" y="2519004"/>
            <a:ext cx="3631900" cy="20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51757" y="720000"/>
            <a:ext cx="8842075" cy="451576"/>
          </a:xfrm>
        </p:spPr>
        <p:txBody>
          <a:bodyPr/>
          <a:lstStyle/>
          <a:p>
            <a:r>
              <a:rPr lang="cs-CZ" sz="3600" dirty="0" smtClean="0"/>
              <a:t>Legální a nelegální migrace, její kontrola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4"/>
            <a:ext cx="8360489" cy="4744378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snahy o kontrolu migrace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dlouhodobá záležitost, téma pro protiimigrační strany a hnutí 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uměle zřízené fyzické bariéry: Velká čínská zeď, Berlínská zeď, tzv. železná opona, demilitarizovaná zóna mezi KLDR a Jižní Koreou, plot / zeď na hranici USA a Mexika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legislativní (právní) prostředky: systém kvót a limitů, vízová politika (může být jen jednosměrná), pracovní povolení, povolení k dočasnému / trvalému pobytu, ochrana pracovního trhu před občany nových členských / kandidátských zemí EU, ...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řada zemí naopak zakazuje či omezuje emigraci (dříve socialistické státy Evropy)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selektivní imigrace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zákaz či umožnění vstupu do země jen určitým skupinám osob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osoby s kriminálními záznamy / bez nich, osoby s dobrým /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špatným zdravotním stavem, osoby dle profesní příslušnosti a kvalifikace, ...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42" name="Picture 2" descr="Spadla železná opona | Paměť náro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740" y="4601198"/>
            <a:ext cx="2494224" cy="139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Důsledky migračních pohybů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0575" y="1578785"/>
            <a:ext cx="8764438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interpretace důsledků migrace je složitá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značná diferencovanost průběhu migračních pohybů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komplikovanost příčin migrace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migrace mění demografické poměry (věk, pohlaví, zaměstnání, vzdělání ...)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v emigračních oblastech převaha negativních důsledků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více migrují muži, mladí lidé, v produktivním věku; to má vliv na sňatečnost a porodnost, resp</a:t>
            </a:r>
            <a:r>
              <a:rPr lang="cs-CZ" sz="1600" dirty="0">
                <a:solidFill>
                  <a:srgbClr val="000000"/>
                </a:solidFill>
              </a:rPr>
              <a:t>.</a:t>
            </a:r>
            <a:r>
              <a:rPr lang="cs-CZ" sz="1600" dirty="0" smtClean="0">
                <a:solidFill>
                  <a:srgbClr val="000000"/>
                </a:solidFill>
              </a:rPr>
              <a:t> na celkovou dynamiku populačního vývoje (rozdílné důsledky pro emigrační a imigrační oblasti)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složitější hodnocení ekonomických a sociálních následků migrace </a:t>
            </a: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1266" name="Picture 2" descr="Migration - OEC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4855650"/>
            <a:ext cx="2728808" cy="127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ffects of Migration in Countries of Destination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2" b="12494"/>
          <a:stretch/>
        </p:blipFill>
        <p:spPr bwMode="auto">
          <a:xfrm>
            <a:off x="3347347" y="4838398"/>
            <a:ext cx="2294326" cy="12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ational migration series | Part 4: National versus regional/local  migration profiles | .id b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25" y="4838397"/>
            <a:ext cx="2686152" cy="12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3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Důsledky migračních pohybů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emigrační oblasti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zůstává starší a méně produktivní obyvatelstvo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ztráta prostředků, které populace vynaložila v období dětství a dospívání („odchází hotový jedinec“), populace z něj „</a:t>
            </a:r>
            <a:r>
              <a:rPr lang="cs-CZ" sz="1600" dirty="0">
                <a:solidFill>
                  <a:srgbClr val="000000"/>
                </a:solidFill>
              </a:rPr>
              <a:t>n</a:t>
            </a:r>
            <a:r>
              <a:rPr lang="cs-CZ" sz="1600" dirty="0" smtClean="0">
                <a:solidFill>
                  <a:srgbClr val="000000"/>
                </a:solidFill>
              </a:rPr>
              <a:t>ic nezískává“, „únik / odliv mozků“ = „brain </a:t>
            </a:r>
            <a:r>
              <a:rPr lang="cs-CZ" sz="1600" dirty="0" err="1" smtClean="0">
                <a:solidFill>
                  <a:srgbClr val="000000"/>
                </a:solidFill>
              </a:rPr>
              <a:t>drain</a:t>
            </a:r>
            <a:r>
              <a:rPr lang="cs-CZ" sz="1600" dirty="0" smtClean="0">
                <a:solidFill>
                  <a:srgbClr val="000000"/>
                </a:solidFill>
              </a:rPr>
              <a:t>“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může však proběhnout reemigrace a zúročení získaných zkušeností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mohou probíhat </a:t>
            </a:r>
            <a:r>
              <a:rPr lang="cs-CZ" sz="1600" dirty="0" err="1" smtClean="0">
                <a:solidFill>
                  <a:srgbClr val="000000"/>
                </a:solidFill>
              </a:rPr>
              <a:t>remitence</a:t>
            </a:r>
            <a:r>
              <a:rPr lang="cs-CZ" sz="1600" dirty="0" smtClean="0">
                <a:solidFill>
                  <a:srgbClr val="000000"/>
                </a:solidFill>
              </a:rPr>
              <a:t> = (finanční) prostředky zasílané zpět do země původu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imigrační oblasti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vyšší dynamika přirozeného pohybu obyvatelstva, „zisk hotových jedinců“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riziko komplikované adaptace příchozího obyvatelstva na sociální a kulturní podmínky → nezaměstnanost či dualizace trhu práce (regulérní a okrajová zaměstnání), chudoba, </a:t>
            </a:r>
            <a:r>
              <a:rPr lang="cs-CZ" sz="1600" dirty="0" err="1" smtClean="0">
                <a:solidFill>
                  <a:srgbClr val="000000"/>
                </a:solidFill>
              </a:rPr>
              <a:t>ghettoizace</a:t>
            </a:r>
            <a:r>
              <a:rPr lang="cs-CZ" sz="1600" dirty="0" smtClean="0">
                <a:solidFill>
                  <a:srgbClr val="000000"/>
                </a:solidFill>
              </a:rPr>
              <a:t>, kriminalita a drogy → potřeba imigračních a adaptačních politik (první x druhá x třetí generace migrantů)</a:t>
            </a:r>
          </a:p>
          <a:p>
            <a:pPr marL="72000" indent="0"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22840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Důsledky migračních pohybů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příklady globálně významných demografických důsledků zámořské emigrace obyvatelstva (cca 16. až 20. století)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zúčastnilo se cca 100 mil. osob (nemalý podíl na celkové populaci)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2/3 Evropané (zejména do USA), 20 % Afričané (otroci do Ameriky), 10 % Asiaté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došlo ke změně celosvětového rozmístění obyvatelstva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vznikly nové, hustě zalidněné oblasti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byly osídleny rozsáhlé oblasti Ameriky, Austrálie či Sibiře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došlo ke změně dynamiky populačních procesů (Evropa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a Afrika x ostatní území)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marginalizace původních etnik zejména v Americe 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Austrálii (indiáni, </a:t>
            </a:r>
            <a:r>
              <a:rPr lang="cs-CZ" sz="1600" dirty="0" err="1" smtClean="0">
                <a:solidFill>
                  <a:srgbClr val="000000"/>
                </a:solidFill>
              </a:rPr>
              <a:t>Austrálci</a:t>
            </a:r>
            <a:r>
              <a:rPr lang="cs-CZ" sz="1600" dirty="0" smtClean="0">
                <a:solidFill>
                  <a:srgbClr val="000000"/>
                </a:solidFill>
              </a:rPr>
              <a:t> = </a:t>
            </a:r>
            <a:r>
              <a:rPr lang="cs-CZ" sz="1600" dirty="0" err="1" smtClean="0">
                <a:solidFill>
                  <a:srgbClr val="000000"/>
                </a:solidFill>
              </a:rPr>
              <a:t>Aboridžinci</a:t>
            </a:r>
            <a:r>
              <a:rPr lang="cs-CZ" sz="1600" dirty="0" smtClean="0">
                <a:solidFill>
                  <a:srgbClr val="000000"/>
                </a:solidFill>
              </a:rPr>
              <a:t>, </a:t>
            </a:r>
            <a:r>
              <a:rPr lang="cs-CZ" sz="1600" dirty="0" err="1" smtClean="0">
                <a:solidFill>
                  <a:srgbClr val="000000"/>
                </a:solidFill>
              </a:rPr>
              <a:t>Inuité</a:t>
            </a:r>
            <a:r>
              <a:rPr lang="cs-CZ" sz="1600" dirty="0" smtClean="0">
                <a:solidFill>
                  <a:srgbClr val="000000"/>
                </a:solidFill>
              </a:rPr>
              <a:t> = Eskymáci, ...)</a:t>
            </a: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2290" name="Picture 2" descr="What Are Indigenous Population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34" y="3467818"/>
            <a:ext cx="3178936" cy="222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3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Současné trendy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v</a:t>
            </a:r>
            <a:r>
              <a:rPr lang="cs-CZ" sz="2000" dirty="0" smtClean="0">
                <a:solidFill>
                  <a:srgbClr val="000000"/>
                </a:solidFill>
              </a:rPr>
              <a:t>ýznam migrace v populačních trendech roste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1) snížila se totiž míra přirozeného přírůstku v </a:t>
            </a:r>
            <a:r>
              <a:rPr lang="cs-CZ" sz="1600" dirty="0" err="1" smtClean="0">
                <a:solidFill>
                  <a:srgbClr val="000000"/>
                </a:solidFill>
              </a:rPr>
              <a:t>MDRs</a:t>
            </a:r>
            <a:r>
              <a:rPr lang="cs-CZ" sz="1600" dirty="0" smtClean="0">
                <a:solidFill>
                  <a:srgbClr val="000000"/>
                </a:solidFill>
              </a:rPr>
              <a:t>, migrace často rozhoduje o nárůstu či poklesu populace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2) dochází ke změně objemu a podstaty migrace</a:t>
            </a: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   a) migrace se stává více globální (více a více zemí je jí ovlivňováno)</a:t>
            </a: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   b) </a:t>
            </a:r>
            <a:r>
              <a:rPr lang="cs-CZ" sz="1600" dirty="0">
                <a:solidFill>
                  <a:srgbClr val="000000"/>
                </a:solidFill>
              </a:rPr>
              <a:t>o</a:t>
            </a:r>
            <a:r>
              <a:rPr lang="cs-CZ" sz="1600" dirty="0" smtClean="0">
                <a:solidFill>
                  <a:srgbClr val="000000"/>
                </a:solidFill>
              </a:rPr>
              <a:t>bjem migrace narůstá (a to ve všech regionech)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   c) migrace se postupně rozrůzňuje (ekonomičtí migranti, uprchlíci, senioři a studenti ...)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   d) migrace se více feminizuje (ženy hrají aktivnější roli, nenásledují pouze muže) 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p</a:t>
            </a:r>
            <a:r>
              <a:rPr lang="cs-CZ" sz="2000" dirty="0" smtClean="0">
                <a:solidFill>
                  <a:srgbClr val="000000"/>
                </a:solidFill>
              </a:rPr>
              <a:t>roměňují se také další aspekty migrace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stále komplikovanější zavedení efektivní migrační politiky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kvůli většímu zapojení žen a rodin jsou potřeba změny v zajištění péče o imigranty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30361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Současné trendy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s</a:t>
            </a:r>
            <a:r>
              <a:rPr lang="cs-CZ" sz="2000" dirty="0" smtClean="0">
                <a:solidFill>
                  <a:srgbClr val="000000"/>
                </a:solidFill>
              </a:rPr>
              <a:t>aldo migrace dle makroregionů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saldo migrace, nikoliv objem migrace (jaký je rozdíl ???) 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137" y="2389772"/>
            <a:ext cx="5407315" cy="38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9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85784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Současné</a:t>
            </a:r>
            <a:br>
              <a:rPr lang="cs-CZ" sz="3600" dirty="0" smtClean="0"/>
            </a:br>
            <a:r>
              <a:rPr lang="cs-CZ" sz="3600" dirty="0" smtClean="0"/>
              <a:t>trendy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915063"/>
            <a:ext cx="8360489" cy="4113727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směry migrace 2015–2020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 obvodu jednotlivé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m</a:t>
            </a:r>
            <a:r>
              <a:rPr lang="cs-CZ" sz="1600" dirty="0" smtClean="0">
                <a:solidFill>
                  <a:srgbClr val="000000"/>
                </a:solidFill>
              </a:rPr>
              <a:t>akroregiony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číselné hodnoty značí 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p</a:t>
            </a:r>
            <a:r>
              <a:rPr lang="cs-CZ" sz="1600" dirty="0" smtClean="0">
                <a:solidFill>
                  <a:srgbClr val="000000"/>
                </a:solidFill>
              </a:rPr>
              <a:t>očty migrantů v milionech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spojnice mezi makroregiony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p</a:t>
            </a:r>
            <a:r>
              <a:rPr lang="cs-CZ" sz="1600" dirty="0" smtClean="0">
                <a:solidFill>
                  <a:srgbClr val="000000"/>
                </a:solidFill>
              </a:rPr>
              <a:t>ak směry migrace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může být i uvnitř makroregionu</a:t>
            </a: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Estimated Global Migration Flows 2010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33" y="586595"/>
            <a:ext cx="5284008" cy="528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73641" y="5952220"/>
            <a:ext cx="650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Zdroj: </a:t>
            </a:r>
            <a:r>
              <a:rPr lang="cs-CZ" sz="1000" u="sng" dirty="0">
                <a:hlinkClick r:id="rId3"/>
              </a:rPr>
              <a:t>https://www.r-bloggers.com/2016/05/updated-circular-plots-for-directional-bilateral-migration-data/</a:t>
            </a:r>
            <a:endParaRPr lang="cs-CZ" sz="1000" dirty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7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Typologická kritéria mobility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692002"/>
            <a:ext cx="8183702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1) periodicita (cykličnost) a délka trvání pohybu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 smtClean="0"/>
              <a:t>a) cyklické pohyby: cesty, které začínají a končí v místě bydliště (např. dojížďka, pravidelné cesty za nákupy a službami atd.)</a:t>
            </a:r>
            <a:endParaRPr lang="cs-CZ" sz="1600" dirty="0"/>
          </a:p>
          <a:p>
            <a:pPr marL="72000" indent="0">
              <a:buNone/>
            </a:pPr>
            <a:r>
              <a:rPr lang="cs-CZ" sz="1600" dirty="0" smtClean="0"/>
              <a:t>b) periodické pohyby: delší období souvislého pohybu mimo bydliště, nemusí se vracet do původního místa bydliště (např. dlouhodobý pobyt studentů na univerzitách mimo domov s výjimkou prázdnin, pobyt na vojenské službě)</a:t>
            </a:r>
          </a:p>
          <a:p>
            <a:pPr marL="72000" indent="0">
              <a:buNone/>
            </a:pPr>
            <a:r>
              <a:rPr lang="cs-CZ" sz="1600" dirty="0" smtClean="0"/>
              <a:t>c) přesun na trvalou dobu = migrace (migrace je tedy užší pojem oproti mobilitě)</a:t>
            </a:r>
          </a:p>
          <a:p>
            <a:pPr marL="72000" indent="0">
              <a:buNone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2) vzdálenost pohybu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klíčová je v tomto směru hranice prostorového útvaru, v rámci něhož mobilitu hodnotíme</a:t>
            </a:r>
          </a:p>
          <a:p>
            <a:pPr marL="72000" indent="0">
              <a:buNone/>
            </a:pPr>
            <a:r>
              <a:rPr lang="cs-CZ" sz="1600" dirty="0" smtClean="0"/>
              <a:t>a) vnitřní (</a:t>
            </a:r>
            <a:r>
              <a:rPr lang="cs-CZ" sz="1600" dirty="0" err="1" smtClean="0"/>
              <a:t>vnitroregionální</a:t>
            </a:r>
            <a:r>
              <a:rPr lang="cs-CZ" sz="1600" dirty="0" smtClean="0"/>
              <a:t>), např. vnitrokontinentální, vnitrostátní, </a:t>
            </a:r>
            <a:r>
              <a:rPr lang="cs-CZ" sz="1600" dirty="0" err="1" smtClean="0"/>
              <a:t>vnitrokrajská</a:t>
            </a:r>
            <a:r>
              <a:rPr lang="cs-CZ" sz="1600" dirty="0" smtClean="0"/>
              <a:t> atd.</a:t>
            </a:r>
          </a:p>
          <a:p>
            <a:pPr marL="72000" indent="0">
              <a:buNone/>
            </a:pPr>
            <a:r>
              <a:rPr lang="cs-CZ" sz="1600" dirty="0" smtClean="0"/>
              <a:t>b) vnější (meziregionální), např. mezikontinentální, mezistátní, mezikrajská atd.</a:t>
            </a:r>
          </a:p>
        </p:txBody>
      </p:sp>
    </p:spTree>
    <p:extLst>
      <p:ext uri="{BB962C8B-B14F-4D97-AF65-F5344CB8AC3E}">
        <p14:creationId xmlns:p14="http://schemas.microsoft.com/office/powerpoint/2010/main" val="26747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2050" name="Picture 2" descr="https://www.espon.eu/export/sites/default/Images/Publications/MapsOfTheMonth/PolicyBrief_migration-refugee/Migrants_Map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" y="40238"/>
            <a:ext cx="7998803" cy="67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631" y="3919429"/>
            <a:ext cx="3759471" cy="29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Současné trendy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e</a:t>
            </a:r>
            <a:r>
              <a:rPr lang="cs-CZ" sz="2000" dirty="0" smtClean="0">
                <a:solidFill>
                  <a:srgbClr val="000000"/>
                </a:solidFill>
              </a:rPr>
              <a:t>konomičtí migranti (často z </a:t>
            </a:r>
            <a:r>
              <a:rPr lang="cs-CZ" sz="2000" dirty="0" err="1" smtClean="0">
                <a:solidFill>
                  <a:srgbClr val="000000"/>
                </a:solidFill>
              </a:rPr>
              <a:t>LDRs</a:t>
            </a:r>
            <a:r>
              <a:rPr lang="cs-CZ" sz="2000" dirty="0" smtClean="0">
                <a:solidFill>
                  <a:srgbClr val="000000"/>
                </a:solidFill>
              </a:rPr>
              <a:t> do </a:t>
            </a:r>
            <a:r>
              <a:rPr lang="cs-CZ" sz="2000" dirty="0" err="1" smtClean="0">
                <a:solidFill>
                  <a:srgbClr val="000000"/>
                </a:solidFill>
              </a:rPr>
              <a:t>MDRs</a:t>
            </a:r>
            <a:r>
              <a:rPr lang="cs-CZ" sz="2000" dirty="0" smtClean="0">
                <a:solidFill>
                  <a:srgbClr val="000000"/>
                </a:solidFill>
              </a:rPr>
              <a:t>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kvalifikovaní: pod vlivem </a:t>
            </a:r>
            <a:r>
              <a:rPr lang="cs-CZ" sz="1600" dirty="0" err="1" smtClean="0">
                <a:solidFill>
                  <a:srgbClr val="000000"/>
                </a:solidFill>
              </a:rPr>
              <a:t>MNCs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(odborníci, manažeři, technický personál), finančníci, zdravotníci atd.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nekvalifikovaní: práce v oborech s nízkými mzdami, často na přechodnou dobu nebo „na černo“ (bez pracovního povolení), přínos / nutnost pro zaměstnavatele i národní ekonomiky (některé státy / regiony či obory by se bez migrantů neobešly)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n</a:t>
            </a:r>
            <a:r>
              <a:rPr lang="cs-CZ" sz="2000" dirty="0" smtClean="0">
                <a:solidFill>
                  <a:srgbClr val="000000"/>
                </a:solidFill>
              </a:rPr>
              <a:t>árůst napětí v hostitelských zemích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určité vrstvy původní společnosti se mohou cítit ohroženy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nárůst populismu a xenofobie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problematické chování části migrantů vztahováno na celek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role odlišnosti náboženství, barvy kůže a jazyka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16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3074" name="Picture 2" descr="Marine Le Penová – Wikiped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61" y="3818056"/>
            <a:ext cx="733245" cy="11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ert Wilders citáty (86 citátů) | Citáty slavných osobnost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04" y="3818056"/>
            <a:ext cx="648190" cy="110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tteo Salvini – Wikiped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134" y="3818056"/>
            <a:ext cx="750215" cy="112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468" y="5081822"/>
            <a:ext cx="783441" cy="100039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099" y="5081823"/>
            <a:ext cx="871713" cy="10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r="8112"/>
          <a:stretch/>
        </p:blipFill>
        <p:spPr>
          <a:xfrm>
            <a:off x="1544108" y="23977"/>
            <a:ext cx="7565367" cy="459707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" y="3445393"/>
            <a:ext cx="3625895" cy="341260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99588" y="1580088"/>
            <a:ext cx="1431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Saldo, ne objem !!!</a:t>
            </a:r>
            <a:endParaRPr lang="cs-CZ" sz="2000" dirty="0"/>
          </a:p>
        </p:txBody>
      </p:sp>
      <p:sp>
        <p:nvSpPr>
          <p:cNvPr id="16" name="Obdélník 15"/>
          <p:cNvSpPr/>
          <p:nvPr/>
        </p:nvSpPr>
        <p:spPr bwMode="auto">
          <a:xfrm>
            <a:off x="3657775" y="6228000"/>
            <a:ext cx="2385751" cy="25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7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73" y="94891"/>
            <a:ext cx="7835043" cy="59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Důsledky </a:t>
            </a:r>
            <a:r>
              <a:rPr lang="cs-CZ" sz="3600" dirty="0" err="1" smtClean="0"/>
              <a:t>neuprchlické</a:t>
            </a:r>
            <a:r>
              <a:rPr lang="cs-CZ" sz="3600" dirty="0" smtClean="0"/>
              <a:t>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p</a:t>
            </a:r>
            <a:r>
              <a:rPr lang="cs-CZ" sz="2000" dirty="0" smtClean="0">
                <a:solidFill>
                  <a:srgbClr val="000000"/>
                </a:solidFill>
              </a:rPr>
              <a:t>oměrně malé důsledky na rozložení obyvatelstva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pokud se jedná o dočasné přesuny (např. kvalifikovaná pracovní síla)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pokud mezi zeměmi existují obousměrné pohyby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v</a:t>
            </a:r>
            <a:r>
              <a:rPr lang="cs-CZ" sz="2000" dirty="0" smtClean="0">
                <a:solidFill>
                  <a:srgbClr val="000000"/>
                </a:solidFill>
              </a:rPr>
              <a:t>elmi výrazné důsledky na rozložení obyvatelstva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pokud je objem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migračních zisků značný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(např. USA)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pokud je míra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přirozeného přírůstku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velmi malá (např. Evropa)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16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845" y="3338423"/>
            <a:ext cx="6185095" cy="347324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 bwMode="auto">
          <a:xfrm>
            <a:off x="531468" y="6228000"/>
            <a:ext cx="2385751" cy="25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Přehled významných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49252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v</a:t>
            </a:r>
            <a:r>
              <a:rPr lang="cs-CZ" sz="2000" dirty="0" smtClean="0">
                <a:solidFill>
                  <a:srgbClr val="000000"/>
                </a:solidFill>
              </a:rPr>
              <a:t>ýznamná úloha migrací v celém historickém vývoji lidstva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rozsáhlé prostorové pohyby obyvatelstva už v Indii, Číně a Egyptě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tzv. stěhování národů v Evropě v 5. a 6. století (vpád turkotatarských kočovných kmenů = Avarů, příchod Slovanů na naše území)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arabská expanze v 7. století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normanské výpady od 8. století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vpády Tatarů, Mongolů a Turků až do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pozdního středověku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n</a:t>
            </a:r>
            <a:r>
              <a:rPr lang="cs-CZ" sz="2000" dirty="0" smtClean="0">
                <a:solidFill>
                  <a:srgbClr val="000000"/>
                </a:solidFill>
              </a:rPr>
              <a:t>ovodobé migrace obyvatelstva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změna společenských poměrů, industrializace a průmyslová revoluce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zvýšení mobility, uvolnění feudálních vazeb, demografický přechod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19./20. století: Evropa dynamické změny (vlny emigrace), Asie relativně stabilní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16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Stěhování národů - ČT edu - Česká telev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67" y="2947701"/>
            <a:ext cx="3683480" cy="207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1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Emigrace Evropanů do zámoří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1. fáze: okrajové (pobřežní) osídlení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od doby velkých objevů v 15. století (Kolumbus, </a:t>
            </a:r>
            <a:r>
              <a:rPr lang="cs-CZ" sz="1600" dirty="0" err="1" smtClean="0">
                <a:solidFill>
                  <a:srgbClr val="000000"/>
                </a:solidFill>
              </a:rPr>
              <a:t>Vasco</a:t>
            </a:r>
            <a:r>
              <a:rPr lang="cs-CZ" sz="1600" dirty="0" smtClean="0">
                <a:solidFill>
                  <a:srgbClr val="000000"/>
                </a:solidFill>
              </a:rPr>
              <a:t> de Gama) do počátku 19. století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nejdříve dominovali Španělé a Portugalci, později Francouzi, Britové a Nizozemci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vznikalo pouze okrajové (pobřežní) osídlení, a to 3 základní typy: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   a) obchodní stanice = místa výměny zboží putujícího do Evropy zejména z Indie a Číny  (koření, čaj, hedvábí), evropských osadníků málo, např. přístavy Madrás (I) a Kanton (Č)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  b) tropické a subtropické plantáže = spektrum plodin, intenzivní práce, nejprve místní obyvatelstvo, později obchod s otroky (zejména černoši z Afriky), pak smluvní </a:t>
            </a:r>
            <a:r>
              <a:rPr lang="cs-CZ" sz="1600" dirty="0" err="1" smtClean="0">
                <a:solidFill>
                  <a:srgbClr val="000000"/>
                </a:solidFill>
              </a:rPr>
              <a:t>prac</a:t>
            </a:r>
            <a:r>
              <a:rPr lang="cs-CZ" sz="1600" dirty="0" smtClean="0">
                <a:solidFill>
                  <a:srgbClr val="000000"/>
                </a:solidFill>
              </a:rPr>
              <a:t>. síla 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  c) farmářská sídla středních zeměpisných šířek = sídla závislá na přílivu Evropanů, zemědělské produkty určeny pro místní trh, zejména </a:t>
            </a:r>
            <a:r>
              <a:rPr lang="cs-CZ" sz="1600" dirty="0" err="1" smtClean="0">
                <a:solidFill>
                  <a:srgbClr val="000000"/>
                </a:solidFill>
              </a:rPr>
              <a:t>anglo</a:t>
            </a:r>
            <a:r>
              <a:rPr lang="cs-CZ" sz="1600" dirty="0" smtClean="0">
                <a:solidFill>
                  <a:srgbClr val="000000"/>
                </a:solidFill>
              </a:rPr>
              <a:t>- a frankofonní skupiny na SV pobřeží Severní Ameriky, později i v Austrálii a na Novém Zélandu, často přeneseny charakteristické znaky sídel ze svých původních oblastí (architektura, tradice atd.)</a:t>
            </a:r>
            <a:endParaRPr lang="cs-CZ" sz="5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27935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Emigrace Evropanů do zámoří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2</a:t>
            </a:r>
            <a:r>
              <a:rPr lang="cs-CZ" sz="2000" dirty="0" smtClean="0">
                <a:solidFill>
                  <a:srgbClr val="000000"/>
                </a:solidFill>
              </a:rPr>
              <a:t>. fáze: průnik do vnitrozemí kontinentů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od počátku 19. století do 1. světové války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urychleno nástupem železnice a růstem zámořské emigrace z Evropy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vznik průmyslových měst ve středních zeměpisných šířkách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posun hranic zemědělsky využívaných pozemků do vnitrozemí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2 základní typy osídlení: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  a) osídlení stepí ve středních zeměpisných šířkách (prérie a pampy v obou Amerikách, v Africe, pláně v Austrálii, stepi v Rusku), klíčové inovace: železnice, technologie chlazení (uchování masa), ostnatý drát (oplocení); osídlování rozšiřováno i v tropech a subtropech jako důsledek vyšší poptávky po produktech plantážnictví, často ale politická kontrola těchto území (smluvně i vojensky)</a:t>
            </a: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35887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f/f2/ChamberlaineandPaugusAtLovewellsFightEngraving_from_John_Gilmary_Shea_A_Child%27s_History_of_the_United_StatesHess_and_McDavitt_1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49" y="3554750"/>
            <a:ext cx="3407614" cy="25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Emigrace Evropanů do zámoří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   b) sídla v místě nálezů nerostných surovin (zejména zlato): pokud existovaly i vhodné podmínky pro zemědělství, tak trvalé osídlení (Kalifornie či stát Victoria v Austrálii) x jinak ztráta kontinuity (teritorium Yukon v Kanadě); později obdobné s ropou na Středním východě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p</a:t>
            </a:r>
            <a:r>
              <a:rPr lang="cs-CZ" sz="2000" dirty="0" smtClean="0">
                <a:solidFill>
                  <a:srgbClr val="000000"/>
                </a:solidFill>
              </a:rPr>
              <a:t>rostorová expanze se neodehrávala v prázdné zemi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v Americe, Africe i Austrálii žilo původní domorodé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obyvatelstvo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odsunuto a přemístěno do vyhrazených rezervací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úmrtí domorodců na nově „dovlečené“ nemoci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(spalničky, neštovice, tuberkulóza, chřipka atd.)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závislost na alkoholu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41789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Emigrace Evropanů do zámoří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3. fáze: ústup kolonizačních mocností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 několika etapách od 19. století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ještě dříve vznik USA v roce 1776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nejprve ústup Španělů a Portugalců z Latinské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Ameriky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 1. světové válce proměna geopolitiky,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stále více ústup Evropy a souboj USA x SSSR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zejména 50. až 70. léta 20. století: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dekolonizace Afriky a Asie (VB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a Francie)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často následováno sérií politických, válečných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a dalších problémů a konfliktů</a:t>
            </a:r>
            <a:endParaRPr lang="cs-CZ" sz="500" dirty="0" smtClean="0"/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982" y="1578785"/>
            <a:ext cx="4153634" cy="44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9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Typologická kritéria mobility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692002"/>
            <a:ext cx="8183702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3</a:t>
            </a:r>
            <a:r>
              <a:rPr lang="cs-CZ" sz="2000" dirty="0" smtClean="0"/>
              <a:t>) směr pohybu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 smtClean="0"/>
              <a:t>– často jako pohyby mezi městskými a venkovskými sídly</a:t>
            </a:r>
            <a:endParaRPr lang="cs-CZ" sz="1600" dirty="0"/>
          </a:p>
          <a:p>
            <a:pPr marL="72000" indent="0">
              <a:buNone/>
            </a:pPr>
            <a:r>
              <a:rPr lang="cs-CZ" sz="1600" dirty="0" smtClean="0"/>
              <a:t>– případně jako pohyby mezi oblastmi (regiony) s různou úrovní kulturní, technické a ekonomické vyspělosti</a:t>
            </a:r>
          </a:p>
          <a:p>
            <a:pPr marL="72000" indent="0">
              <a:buNone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4</a:t>
            </a:r>
            <a:r>
              <a:rPr lang="cs-CZ" sz="2000" dirty="0" smtClean="0"/>
              <a:t>) organizace pohybu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živelný x plánovaný (řízený) pohyb</a:t>
            </a:r>
          </a:p>
          <a:p>
            <a:pPr marL="72000" indent="0">
              <a:buNone/>
            </a:pPr>
            <a:r>
              <a:rPr lang="cs-CZ" sz="1600" dirty="0" smtClean="0"/>
              <a:t>– legální x nelegální</a:t>
            </a:r>
          </a:p>
          <a:p>
            <a:pPr marL="72000" indent="0">
              <a:buNone/>
            </a:pPr>
            <a:r>
              <a:rPr lang="cs-CZ" sz="1600" dirty="0" smtClean="0"/>
              <a:t>– dobrovolný x nucený (až násilný, např. uprchlíci)</a:t>
            </a:r>
          </a:p>
          <a:p>
            <a:pPr marL="72000" indent="0">
              <a:buNone/>
            </a:pPr>
            <a:endParaRPr lang="cs-CZ" sz="5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5) početnost skupin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rozlišovat lze individuální, skupinové a masové pohyby</a:t>
            </a:r>
            <a:endParaRPr lang="cs-CZ" sz="1600" dirty="0"/>
          </a:p>
          <a:p>
            <a:pPr marL="72000" indent="0">
              <a:buNone/>
            </a:pP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17362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43" y="1500590"/>
            <a:ext cx="8264102" cy="428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7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e</a:t>
            </a:r>
            <a:r>
              <a:rPr lang="cs-CZ" sz="2000" dirty="0" smtClean="0">
                <a:solidFill>
                  <a:srgbClr val="000000"/>
                </a:solidFill>
              </a:rPr>
              <a:t>xpanze evropského obyvatelstva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16. století: Španělé a Portugalci do svých středo- a jihoamerických kolonií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hlavní fáze až v 1. polovině 19. století </a:t>
            </a:r>
            <a:r>
              <a:rPr lang="cs-CZ" sz="1600" i="1" dirty="0" smtClean="0">
                <a:solidFill>
                  <a:srgbClr val="000000"/>
                </a:solidFill>
              </a:rPr>
              <a:t>(1835–1935 do zámoří až 75 mil. osob)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1846 začal exodus irského obyvatelstva v důsledku neúrody brambor a následného hladu </a:t>
            </a:r>
            <a:r>
              <a:rPr lang="cs-CZ" sz="1600" i="1" dirty="0" smtClean="0">
                <a:solidFill>
                  <a:srgbClr val="000000"/>
                </a:solidFill>
              </a:rPr>
              <a:t>(1845: 9,1 mil. obyvatel, 1851: 6,5 mil. obyvatel = 20 % obyvatel za cca 5 let)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ALE v žádném desetiletí nepřekročila emigrace v Evropě 40 % hodnoty přirozeného přírůstku (probíhal už demografický přechod)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emigrace i v meziválečném období, avšak nižší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(přísnější imigrační zákony, SHK ve 30. letech)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hlavní proud do USA </a:t>
            </a:r>
            <a:r>
              <a:rPr lang="cs-CZ" sz="1600" i="1" dirty="0" smtClean="0">
                <a:solidFill>
                  <a:srgbClr val="000000"/>
                </a:solidFill>
              </a:rPr>
              <a:t>(1820–1959 přišlo 42 mil. osob,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i="1" dirty="0" smtClean="0">
                <a:solidFill>
                  <a:srgbClr val="000000"/>
                </a:solidFill>
              </a:rPr>
              <a:t>z toho 80 % z Evropy)</a:t>
            </a:r>
            <a:r>
              <a:rPr lang="cs-CZ" sz="1600" dirty="0" smtClean="0">
                <a:solidFill>
                  <a:srgbClr val="000000"/>
                </a:solidFill>
              </a:rPr>
              <a:t> = jeden z hlavních zdrojů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ekonomického a společenského rozvoje </a:t>
            </a:r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5122" name="Picture 2" descr="Po stopách předků v USA - Kde hledat online? I Hledání předk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46" y="42482"/>
            <a:ext cx="3003110" cy="203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rská emigrace do USA, Kanady a Austrál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64" y="4273896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e</a:t>
            </a:r>
            <a:r>
              <a:rPr lang="cs-CZ" sz="2000" dirty="0" smtClean="0">
                <a:solidFill>
                  <a:srgbClr val="000000"/>
                </a:solidFill>
              </a:rPr>
              <a:t>xpanze evropského obyvatelstva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dva hlavní proudy emigrace do USA (časově, národnostně a společensky se liší):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I.) stará emigrace: do roku 1883, ze západní a severní Evropy, celé rodiny s úmyslem trvalého usazení, přizpůsobivější, považovali se za původní obyvatele Ameriky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II.) nová emigrace: ze střední a východní Evropy a Balkánu, individuálně, s úmyslem výdělku a návratu do vlasti, nekvalifikovaná práce, tíživé životní podmínky, těžší asimilace</a:t>
            </a:r>
            <a:endParaRPr lang="cs-CZ" sz="1600" i="1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oproti USA opožděná emigrace do Kanady </a:t>
            </a:r>
            <a:r>
              <a:rPr lang="cs-CZ" sz="1600" i="1" dirty="0" smtClean="0">
                <a:solidFill>
                  <a:srgbClr val="000000"/>
                </a:solidFill>
              </a:rPr>
              <a:t>(1851–1957 přišlo 8 mil. obyvatel)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počátkem 20. století vystěhovalectví i do Latinské Ameriky, zejména z jižní Evropy, do Argentiny </a:t>
            </a:r>
            <a:r>
              <a:rPr lang="cs-CZ" sz="1600" i="1" dirty="0" smtClean="0">
                <a:solidFill>
                  <a:srgbClr val="000000"/>
                </a:solidFill>
              </a:rPr>
              <a:t>(1856–1940 přišlo 7 mil. obyv.)</a:t>
            </a:r>
            <a:r>
              <a:rPr lang="cs-CZ" sz="1600" dirty="0" smtClean="0">
                <a:solidFill>
                  <a:srgbClr val="000000"/>
                </a:solidFill>
              </a:rPr>
              <a:t> a jižní Brazílie </a:t>
            </a:r>
            <a:r>
              <a:rPr lang="cs-CZ" sz="1600" i="1" dirty="0" smtClean="0">
                <a:solidFill>
                  <a:srgbClr val="000000"/>
                </a:solidFill>
              </a:rPr>
              <a:t>(1821–1940 přišlo 5 mil. obyv.)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nejmladší emigrace (zejména britská) do Austrálie a Nového Zélandu </a:t>
            </a:r>
            <a:r>
              <a:rPr lang="cs-CZ" sz="1600" i="1" dirty="0" smtClean="0">
                <a:solidFill>
                  <a:srgbClr val="000000"/>
                </a:solidFill>
              </a:rPr>
              <a:t>(1820–1932 přišlo 3,5 mil. obyvatel)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10758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m</a:t>
            </a:r>
            <a:r>
              <a:rPr lang="cs-CZ" sz="2000" dirty="0" smtClean="0">
                <a:solidFill>
                  <a:srgbClr val="000000"/>
                </a:solidFill>
              </a:rPr>
              <a:t>ezikontinentální pohyb černochů z Afriky do Ameriky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nucená migrace / násilná migrace / deportace otroků, probíhalo v období 1520–1850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černoši transportováni na sever Jižní Ameriky, karibské ostrovy a jih USA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využíváni na nejtěžší práce (těžba, rybolov, plantáže)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populační devastace Afriky </a:t>
            </a:r>
            <a:r>
              <a:rPr lang="cs-CZ" sz="1600" i="1" dirty="0" smtClean="0">
                <a:solidFill>
                  <a:srgbClr val="000000"/>
                </a:solidFill>
              </a:rPr>
              <a:t>(1750 Afrika 13,5 % obyvatel světa, 1950 už jen 7,3 %)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často černoši prodáni africkými náčelníky s pomocí arabských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kupců, převezeni evropskými námořními společnostmi, mnoho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z nich shromažďování a transport nepřežilo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Afrika ztratila nejméně 25 až 30 mil. obyvatel,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často v reprodukčním věku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 „cílových destinacích“ (USA, Střední Amerika, Brazílie)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došlo k trvalé změně etnického a kulturního prostředí</a:t>
            </a:r>
          </a:p>
          <a:p>
            <a:pPr marL="72000" indent="0"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8194" name="Picture 2" descr="Slave Ships and the Middle Passage – Encyclopedia Virgin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39" y="3486818"/>
            <a:ext cx="2744767" cy="331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934" t="4089" r="3789" b="2456"/>
          <a:stretch/>
        </p:blipFill>
        <p:spPr>
          <a:xfrm>
            <a:off x="540094" y="1296732"/>
            <a:ext cx="7073660" cy="45461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94" y="5890825"/>
            <a:ext cx="3149076" cy="2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1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6" y="1578785"/>
            <a:ext cx="8455376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relativní stabilita asijských populací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emigrace z čínské, indické či japonské populace malé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důvody: přírodní bariéry (Tichý oceán) a legislativní bariéry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(řada opatření zakazující přistěhovalectví obyvatel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mongoloidní rasy, např. znalost evropského jazyka)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prostřednictvím Britů migrace Indů za prací do jižní a východní Afriky či Karibiku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expanze Číňanů a Japonců do zemí JV Asie (Thajsko, Malajsie, Indonésie, Singapur), tam ovládli obchod a řemesla, následně legislativní bariéry, </a:t>
            </a:r>
            <a:r>
              <a:rPr lang="cs-CZ" sz="1600" i="1" dirty="0" smtClean="0">
                <a:solidFill>
                  <a:srgbClr val="000000"/>
                </a:solidFill>
              </a:rPr>
              <a:t>1840–1947 z Číny emigrovalo 12 mil. osob</a:t>
            </a:r>
            <a:r>
              <a:rPr lang="cs-CZ" sz="1600" dirty="0" smtClean="0">
                <a:solidFill>
                  <a:srgbClr val="000000"/>
                </a:solidFill>
              </a:rPr>
              <a:t>, v současnosti stále silné čínské diaspory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migrace mezi Indií a Pákistánem po získání nezávislosti v roce 1947, rozsáhlá výměna obyvatelstva ve smyslu „Pákistán = islám x Indie = hinduismus“, </a:t>
            </a:r>
            <a:r>
              <a:rPr lang="cs-CZ" sz="1600" i="1" dirty="0" smtClean="0">
                <a:solidFill>
                  <a:srgbClr val="000000"/>
                </a:solidFill>
              </a:rPr>
              <a:t>každým směrem 7 mil. osob </a:t>
            </a:r>
            <a:endParaRPr lang="cs-CZ" sz="1600" i="1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972" t="1627" r="3235" b="3476"/>
          <a:stretch/>
        </p:blipFill>
        <p:spPr>
          <a:xfrm>
            <a:off x="6107497" y="58638"/>
            <a:ext cx="2958860" cy="346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6" y="1578785"/>
            <a:ext cx="8455376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m</a:t>
            </a:r>
            <a:r>
              <a:rPr lang="cs-CZ" sz="2000" dirty="0" smtClean="0">
                <a:solidFill>
                  <a:srgbClr val="000000"/>
                </a:solidFill>
              </a:rPr>
              <a:t>igrace Židů do Izraele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už v první polovině 20. století imigrace do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Palestiny </a:t>
            </a:r>
            <a:r>
              <a:rPr lang="cs-CZ" sz="1600" i="1" dirty="0" smtClean="0">
                <a:solidFill>
                  <a:srgbClr val="000000"/>
                </a:solidFill>
              </a:rPr>
              <a:t>(0,5 mil. Židů)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výrazné zesílení po vzniku samostatného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židovského státu 1947/1948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příchod přeživších holokaustu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další výrazná vlna po roce 1989 ze zemí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bývalého SSSR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nucený odchod Arabů (Palestinců)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z území Izraele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dodnes nedořešený bezpečnostně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politický problém</a:t>
            </a: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2459" t="1204" r="2163" b="2355"/>
          <a:stretch/>
        </p:blipFill>
        <p:spPr>
          <a:xfrm>
            <a:off x="4408097" y="1570159"/>
            <a:ext cx="4684143" cy="52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6" y="1578785"/>
            <a:ext cx="8455376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p</a:t>
            </a:r>
            <a:r>
              <a:rPr lang="cs-CZ" sz="2000" dirty="0" smtClean="0">
                <a:solidFill>
                  <a:srgbClr val="000000"/>
                </a:solidFill>
              </a:rPr>
              <a:t>oválečné přesuny obyvatelstva v Evropě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dobrovolné či častěji vynucené pohyby už během 2. světové války</a:t>
            </a:r>
            <a:endParaRPr lang="cs-CZ" sz="1600" i="1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poválečná migrace německého a maďarského obyvatelstva ze států střední a východní Evropy, následné dosídlení pohraničí </a:t>
            </a:r>
            <a:r>
              <a:rPr lang="cs-CZ" sz="1600" i="1" dirty="0" smtClean="0">
                <a:solidFill>
                  <a:srgbClr val="000000"/>
                </a:solidFill>
              </a:rPr>
              <a:t>(celkově se týkalo 30 mil. osob)</a:t>
            </a:r>
            <a:r>
              <a:rPr lang="cs-CZ" sz="1600" dirty="0" smtClean="0">
                <a:solidFill>
                  <a:srgbClr val="000000"/>
                </a:solidFill>
              </a:rPr>
              <a:t>, politické důsledky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emigrace obyvatel ze socialistických zemí na Západ (NDR, Maďarsko 1956, ČSR 1968),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z </a:t>
            </a:r>
            <a:r>
              <a:rPr lang="cs-CZ" sz="1600" i="1" dirty="0" smtClean="0">
                <a:solidFill>
                  <a:srgbClr val="000000"/>
                </a:solidFill>
              </a:rPr>
              <a:t>ČSR odešlo v letech 1968 a 1969 asi 60 tis. osob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 poválečné Evropy emigrace do USA, Kanady, Austrálie, Izraele, Argentiny atd.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p</a:t>
            </a:r>
            <a:r>
              <a:rPr lang="cs-CZ" sz="2000" dirty="0" smtClean="0">
                <a:solidFill>
                  <a:srgbClr val="000000"/>
                </a:solidFill>
              </a:rPr>
              <a:t>racovní migrace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souvisí s industrializací, souvislost s postupující integrací Evropy (EHS → ES → EU)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dopady nejen v ekonomice, ale také v sociální a populační sféře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zahraniční pracovníci („gastarbeiteři“): </a:t>
            </a:r>
            <a:r>
              <a:rPr lang="cs-CZ" sz="1600" i="1" dirty="0" smtClean="0">
                <a:solidFill>
                  <a:srgbClr val="000000"/>
                </a:solidFill>
              </a:rPr>
              <a:t>60. léta / 2 mil. osob → 70. léta / 10–13 mil. osob</a:t>
            </a:r>
            <a:endParaRPr lang="cs-CZ" sz="1600" i="1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44" name="Picture 4" descr="Gastarbeiter – Historisches Lexikon Bayer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00" y="65342"/>
            <a:ext cx="2967187" cy="19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6" y="1320005"/>
            <a:ext cx="8455376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pracovní migrace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dvě skupiny států: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a) cílové státy (příjemci) = ekonomicky vyspělé státy S a Z Evropy, nedostatek pracovních sil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i="1" dirty="0">
                <a:solidFill>
                  <a:srgbClr val="000000"/>
                </a:solidFill>
              </a:rPr>
              <a:t>a</a:t>
            </a:r>
            <a:r>
              <a:rPr lang="cs-CZ" sz="1600" i="1" dirty="0" smtClean="0">
                <a:solidFill>
                  <a:srgbClr val="000000"/>
                </a:solidFill>
              </a:rPr>
              <a:t>bsolutně: Německo, Spojené království, Francie x relativně: Švýcarsko, Lucembursko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b) </a:t>
            </a:r>
            <a:r>
              <a:rPr lang="cs-CZ" sz="1600" dirty="0">
                <a:solidFill>
                  <a:srgbClr val="000000"/>
                </a:solidFill>
              </a:rPr>
              <a:t>z</a:t>
            </a:r>
            <a:r>
              <a:rPr lang="cs-CZ" sz="1600" dirty="0" smtClean="0">
                <a:solidFill>
                  <a:srgbClr val="000000"/>
                </a:solidFill>
              </a:rPr>
              <a:t>drojové státy = ekonomicky méně rozvinuté státy, jižní Evropa a severní Afrika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mezi některými zdrojovými a cílovými státy stabilní vztahy: </a:t>
            </a:r>
            <a:r>
              <a:rPr lang="cs-CZ" sz="1600" i="1" dirty="0" smtClean="0">
                <a:solidFill>
                  <a:srgbClr val="000000"/>
                </a:solidFill>
              </a:rPr>
              <a:t>státy </a:t>
            </a:r>
            <a:r>
              <a:rPr lang="cs-CZ" sz="1600" i="1" dirty="0" err="1" smtClean="0">
                <a:solidFill>
                  <a:srgbClr val="000000"/>
                </a:solidFill>
              </a:rPr>
              <a:t>Maghrebu</a:t>
            </a:r>
            <a:r>
              <a:rPr lang="cs-CZ" sz="1600" i="1" dirty="0" smtClean="0">
                <a:solidFill>
                  <a:srgbClr val="000000"/>
                </a:solidFill>
              </a:rPr>
              <a:t> → Francie, Turci a Jugoslávci → Německo, Italové a Španělé → Francie a Německo, Irové → UK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pobyt je často individuální (bez rodiny), má ekonomický charakter, je časově omezený (či je tak plánován), dříve nekvalifikované práce (dnes proměna)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mimo Evropu:	z Mexika, Karibiku a některých zemí Jižní Ameriky do USA 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	</a:t>
            </a:r>
            <a:r>
              <a:rPr lang="cs-CZ" sz="1600" dirty="0" smtClean="0">
                <a:solidFill>
                  <a:srgbClr val="000000"/>
                </a:solidFill>
              </a:rPr>
              <a:t>	z Egypta, Jemenu či Jordánska do bohatých zemí Perského zálivu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	</a:t>
            </a:r>
            <a:r>
              <a:rPr lang="cs-CZ" sz="1600" dirty="0" smtClean="0">
                <a:solidFill>
                  <a:srgbClr val="000000"/>
                </a:solidFill>
              </a:rPr>
              <a:t>	z málo rozvinutých oblastí jižně od Sahary do JAR (těžba surovin)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	</a:t>
            </a:r>
            <a:r>
              <a:rPr lang="cs-CZ" sz="1600" dirty="0" smtClean="0">
                <a:solidFill>
                  <a:srgbClr val="000000"/>
                </a:solidFill>
              </a:rPr>
              <a:t>	z Kuby do USA (Miami na Floridě), </a:t>
            </a:r>
            <a:r>
              <a:rPr lang="cs-CZ" sz="1600" i="1" dirty="0" smtClean="0">
                <a:solidFill>
                  <a:srgbClr val="000000"/>
                </a:solidFill>
              </a:rPr>
              <a:t>vlny „</a:t>
            </a:r>
            <a:r>
              <a:rPr lang="cs-CZ" sz="1600" i="1" dirty="0" err="1" smtClean="0">
                <a:solidFill>
                  <a:srgbClr val="000000"/>
                </a:solidFill>
              </a:rPr>
              <a:t>Cuban</a:t>
            </a:r>
            <a:r>
              <a:rPr lang="cs-CZ" sz="1600" i="1" dirty="0" smtClean="0">
                <a:solidFill>
                  <a:srgbClr val="000000"/>
                </a:solidFill>
              </a:rPr>
              <a:t> </a:t>
            </a:r>
            <a:r>
              <a:rPr lang="cs-CZ" sz="1600" i="1" dirty="0" err="1" smtClean="0">
                <a:solidFill>
                  <a:srgbClr val="000000"/>
                </a:solidFill>
              </a:rPr>
              <a:t>Airlift</a:t>
            </a:r>
            <a:r>
              <a:rPr lang="cs-CZ" sz="1600" i="1" dirty="0" smtClean="0">
                <a:solidFill>
                  <a:srgbClr val="000000"/>
                </a:solidFill>
              </a:rPr>
              <a:t>“ a „Mariel </a:t>
            </a:r>
            <a:r>
              <a:rPr lang="cs-CZ" sz="1600" i="1" dirty="0" err="1" smtClean="0">
                <a:solidFill>
                  <a:srgbClr val="000000"/>
                </a:solidFill>
              </a:rPr>
              <a:t>Boatlift</a:t>
            </a:r>
            <a:r>
              <a:rPr lang="cs-CZ" sz="1600" i="1" dirty="0" smtClean="0">
                <a:solidFill>
                  <a:srgbClr val="000000"/>
                </a:solidFill>
              </a:rPr>
              <a:t>“</a:t>
            </a:r>
            <a:endParaRPr lang="cs-CZ" sz="1600" i="1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4338" name="Picture 2" descr="https://upload.wikimedia.org/wikipedia/commons/f/f6/Mariel_Refuge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07" y="198538"/>
            <a:ext cx="2587625" cy="17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Časový průběh migrací</a:t>
            </a:r>
            <a:endParaRPr lang="cs-CZ" sz="3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644" t="2678" b="5335"/>
          <a:stretch/>
        </p:blipFill>
        <p:spPr>
          <a:xfrm>
            <a:off x="499588" y="1354348"/>
            <a:ext cx="6387957" cy="43994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94" y="5367465"/>
            <a:ext cx="6197136" cy="4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Typologická kritéria mobility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692002"/>
            <a:ext cx="8183702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6) příčiny a motivace pohybu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 smtClean="0"/>
              <a:t>a) pohyby ekonomického charakteru: motivace zlepšit ekonomické podmínky, zpravidla dobrovolný a ekonomický pohyb</a:t>
            </a:r>
            <a:endParaRPr lang="cs-CZ" sz="1600" dirty="0"/>
          </a:p>
          <a:p>
            <a:pPr marL="72000" indent="0">
              <a:buNone/>
            </a:pPr>
            <a:r>
              <a:rPr lang="cs-CZ" sz="1600" dirty="0" smtClean="0"/>
              <a:t>b) pohyby mimoekonomického charakteru: velmi různorodé, příčiny mohou být politické, religiózní, environmentální, rodinné, národnostní a jiné</a:t>
            </a:r>
          </a:p>
          <a:p>
            <a:pPr marL="72000" indent="0">
              <a:buNone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7) prostorový průběh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rozlišit lze přímé a etapové pohyby</a:t>
            </a:r>
          </a:p>
          <a:p>
            <a:pPr marL="72000" indent="0">
              <a:buNone/>
            </a:pPr>
            <a:endParaRPr lang="cs-CZ" sz="5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8</a:t>
            </a:r>
            <a:r>
              <a:rPr lang="cs-CZ" sz="2000" dirty="0" smtClean="0"/>
              <a:t>) strukturní znaky účastníků pohybu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účastníky pohybu lze sledovat podle strukturních znaků: biologických, ekonomických, jazykových, národnostních, religiózních a jiných</a:t>
            </a:r>
            <a:endParaRPr lang="cs-CZ" sz="1600" dirty="0"/>
          </a:p>
          <a:p>
            <a:pPr marL="72000" indent="0">
              <a:buNone/>
            </a:pP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3444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Vnitrostátní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5" y="1320005"/>
            <a:ext cx="853151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m</a:t>
            </a:r>
            <a:r>
              <a:rPr lang="cs-CZ" sz="2000" dirty="0" smtClean="0">
                <a:solidFill>
                  <a:srgbClr val="000000"/>
                </a:solidFill>
              </a:rPr>
              <a:t>igrace uvnitř jedné země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také mohou hrát roli ve změnách v rozložení a struktuře populace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Rusko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podpora rozvoje Sibiře východně od Uralu: nové pozemky a příležitosti, otevírání nových ložisek přírodních zdrojů, industrializace (v souvislosti s první a druhou světovou válkou), výstavba Transsibiřské magistrály až do Vladivostoku, ale též gulagy (násilné přesídlení)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 rozpadu SSSR migrace zeslábla, ale stále jedna z největších vnitřních migrací na světě</a:t>
            </a:r>
          </a:p>
          <a:p>
            <a:pPr marL="72000" lvl="0" indent="0">
              <a:buClr>
                <a:srgbClr val="0000DC"/>
              </a:buClr>
              <a:buNone/>
            </a:pPr>
            <a:endParaRPr lang="cs-CZ" sz="500" dirty="0" smtClean="0">
              <a:solidFill>
                <a:srgbClr val="000000"/>
              </a:solidFill>
            </a:endParaRPr>
          </a:p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Čína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po nástupu komunistického režimu industrializace Mandžuska (SV země) a podpora migrace do těchto území x dnes Mandžusko problémovým územím s nevýkonnými podniky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dnes preference východního a jižního pacifického pobřeží (např. </a:t>
            </a:r>
            <a:r>
              <a:rPr lang="cs-CZ" sz="1600" dirty="0" err="1" smtClean="0">
                <a:solidFill>
                  <a:srgbClr val="000000"/>
                </a:solidFill>
              </a:rPr>
              <a:t>Pudong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err="1" smtClean="0">
                <a:solidFill>
                  <a:srgbClr val="000000"/>
                </a:solidFill>
              </a:rPr>
              <a:t>District</a:t>
            </a:r>
            <a:r>
              <a:rPr lang="cs-CZ" sz="1600" dirty="0" smtClean="0">
                <a:solidFill>
                  <a:srgbClr val="000000"/>
                </a:solidFill>
              </a:rPr>
              <a:t> v Šanghaji) → přesun velkého množství pracovní síly do těchto oblastí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endParaRPr lang="cs-CZ" sz="1600" dirty="0" smtClean="0">
              <a:solidFill>
                <a:srgbClr val="000000"/>
              </a:solidFill>
            </a:endParaRPr>
          </a:p>
        </p:txBody>
      </p:sp>
      <p:pic>
        <p:nvPicPr>
          <p:cNvPr id="15362" name="Picture 2" descr="Shanghai to host next WorldSkills games | Nation | China Da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466" y="14055"/>
            <a:ext cx="3312244" cy="186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5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Vnitrostátní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5" y="1320005"/>
            <a:ext cx="853151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</a:rPr>
              <a:t>USA</a:t>
            </a:r>
            <a:endParaRPr lang="cs-CZ" sz="20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nejmobilnější populace světa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přesun obyvatelstva jako celku směrem k západu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přesun černošského obyvatelstva z rurálního jihu USA na urbanizovaný sever USA, zejména po utlumení imigrace z Evropy, potřeba pracovních sil v rozvíjejícím se průmyslu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černošská populace se tak urbanizovala rychleji než bělošská populace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 průběhu 70. let 20. století se proud obrátil a začal návrat na jih USA (dodržování lidských práv i na jihu USA, rozčarování ze životních podmínek na severu USA, zlepšení ekonomické situace v rostoucích městech na jihu USA)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4744" t="5242" r="2227" b="6307"/>
          <a:stretch/>
        </p:blipFill>
        <p:spPr>
          <a:xfrm>
            <a:off x="4633176" y="4342484"/>
            <a:ext cx="4201064" cy="19683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968" y="6310870"/>
            <a:ext cx="4200270" cy="326497"/>
          </a:xfrm>
          <a:prstGeom prst="rect">
            <a:avLst/>
          </a:prstGeom>
        </p:spPr>
      </p:pic>
      <p:pic>
        <p:nvPicPr>
          <p:cNvPr id="17410" name="Picture 2" descr="Great Migration: The African-American Exodus North | WB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651390" y="126437"/>
            <a:ext cx="3182848" cy="238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4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Problém azylantů a uprchlíků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5" y="1320005"/>
            <a:ext cx="853151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u</a:t>
            </a:r>
            <a:r>
              <a:rPr lang="cs-CZ" sz="2000" dirty="0" smtClean="0">
                <a:solidFill>
                  <a:srgbClr val="000000"/>
                </a:solidFill>
              </a:rPr>
              <a:t>prchlík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dle OSN osoba, která má odůvodněnou obavu z pronásledování z důvodu rasy, sexuální orientace, náboženství, členství v určité sociální skupině nebo politického názoru 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mnohdy problematické určit přesný počet, někdy tendence manipulovat počet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mezinárodní uprchlíci x vnitrostátní uprchlíci</a:t>
            </a:r>
            <a:endParaRPr lang="cs-CZ" sz="1600" dirty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pomocná kritéria k rozlišení uprchlíků a dobrovolných migrantů (často ekonomické důvody):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a) uprchlíci většinou bez majetku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b) </a:t>
            </a:r>
            <a:r>
              <a:rPr lang="cs-CZ" sz="1600" dirty="0">
                <a:solidFill>
                  <a:srgbClr val="000000"/>
                </a:solidFill>
              </a:rPr>
              <a:t>v</a:t>
            </a:r>
            <a:r>
              <a:rPr lang="cs-CZ" sz="1600" dirty="0" smtClean="0">
                <a:solidFill>
                  <a:srgbClr val="000000"/>
                </a:solidFill>
              </a:rPr>
              <a:t>ětšina uprchlíků učiní svůj „první krok“ pěšky, na jednoduchém voze či otevřené lodi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c) uprchlíci často cestují bez oficiálních dokumentů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uprchlické proudy vznikají náhle jako důsledek společenských krizí, je velmi těžké odhadovat, kde a kdy vypukne další krize, příprava na uprchlické proudy je tak omezená </a:t>
            </a:r>
          </a:p>
        </p:txBody>
      </p:sp>
    </p:spTree>
    <p:extLst>
      <p:ext uri="{BB962C8B-B14F-4D97-AF65-F5344CB8AC3E}">
        <p14:creationId xmlns:p14="http://schemas.microsoft.com/office/powerpoint/2010/main" val="21182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Problém azylantů a uprchlíků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5" y="1320005"/>
            <a:ext cx="853151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r</a:t>
            </a:r>
            <a:r>
              <a:rPr lang="cs-CZ" sz="2000" dirty="0" smtClean="0">
                <a:solidFill>
                  <a:srgbClr val="000000"/>
                </a:solidFill>
              </a:rPr>
              <a:t>egiony, odkud uprchlíci přicházejí 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subsaharská Afrika: pád režimu v Somálsku (90. léta), Súdán (muslimský sever x křesťansko-animistický jih, 2012 nový stát), Rwanda (</a:t>
            </a:r>
            <a:r>
              <a:rPr lang="cs-CZ" sz="1600" dirty="0" err="1" smtClean="0">
                <a:solidFill>
                  <a:srgbClr val="000000"/>
                </a:solidFill>
              </a:rPr>
              <a:t>Hutuové</a:t>
            </a:r>
            <a:r>
              <a:rPr lang="cs-CZ" sz="1600" dirty="0" smtClean="0">
                <a:solidFill>
                  <a:srgbClr val="000000"/>
                </a:solidFill>
              </a:rPr>
              <a:t> x </a:t>
            </a:r>
            <a:r>
              <a:rPr lang="cs-CZ" sz="1600" dirty="0" err="1" smtClean="0">
                <a:solidFill>
                  <a:srgbClr val="000000"/>
                </a:solidFill>
              </a:rPr>
              <a:t>Tutsiové</a:t>
            </a:r>
            <a:r>
              <a:rPr lang="cs-CZ" sz="1600" dirty="0" smtClean="0">
                <a:solidFill>
                  <a:srgbClr val="000000"/>
                </a:solidFill>
              </a:rPr>
              <a:t>, genocida 1994), Demokratická republika Kongo (od 90. let občanská válka a válka o suroviny) a mnohé další 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JZ Asie a severní Afrika: Izrael x Palestina, Afghánistán, Kurdistán a zejména dopady Arabského jara (2011) a uprchlická krize s vrcholem v roce 2015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jižní Asie: křehká situace v Pákistánu, občanská válka na Srí Lance (1983–2009)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Evropa: války při rozpadu bývalé Jugoslávie na začátku 90. let, východní Ukrajina a Krym (po 2014), situace v Bělorusku (kontinuálně, zesílení po 2020)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JV Asie: válka ve Vietnamu v 70. letech a „</a:t>
            </a:r>
            <a:r>
              <a:rPr lang="cs-CZ" sz="1600" dirty="0" err="1" smtClean="0">
                <a:solidFill>
                  <a:srgbClr val="000000"/>
                </a:solidFill>
              </a:rPr>
              <a:t>boat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err="1" smtClean="0">
                <a:solidFill>
                  <a:srgbClr val="000000"/>
                </a:solidFill>
              </a:rPr>
              <a:t>people</a:t>
            </a:r>
            <a:r>
              <a:rPr lang="cs-CZ" sz="1600" dirty="0" smtClean="0">
                <a:solidFill>
                  <a:srgbClr val="000000"/>
                </a:solidFill>
              </a:rPr>
              <a:t>“, Kambodža a Rudí Khmerové v 80. a 90. letech, muslimští </a:t>
            </a:r>
            <a:r>
              <a:rPr lang="cs-CZ" sz="1600" dirty="0" err="1" smtClean="0">
                <a:solidFill>
                  <a:srgbClr val="000000"/>
                </a:solidFill>
              </a:rPr>
              <a:t>Rohingové</a:t>
            </a:r>
            <a:r>
              <a:rPr lang="cs-CZ" sz="1600" dirty="0" smtClean="0">
                <a:solidFill>
                  <a:srgbClr val="000000"/>
                </a:solidFill>
              </a:rPr>
              <a:t> v Myanmaru 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post-sovětský prostor: války v Čečensku, boje o Náhorní Karabach</a:t>
            </a:r>
          </a:p>
        </p:txBody>
      </p:sp>
    </p:spTree>
    <p:extLst>
      <p:ext uri="{BB962C8B-B14F-4D97-AF65-F5344CB8AC3E}">
        <p14:creationId xmlns:p14="http://schemas.microsoft.com/office/powerpoint/2010/main" val="20576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Problém azylantů a uprchlíků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5" y="1320005"/>
            <a:ext cx="853151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e</a:t>
            </a:r>
            <a:r>
              <a:rPr lang="cs-CZ" sz="2000" dirty="0" smtClean="0">
                <a:solidFill>
                  <a:srgbClr val="000000"/>
                </a:solidFill>
              </a:rPr>
              <a:t>vropská uprchlická krize (2015)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počty migrantů se začaly zvyšovat po Arabském jaru (2011), tj. sérii revolucí v Sýrii (boj proti </a:t>
            </a:r>
            <a:r>
              <a:rPr lang="cs-CZ" sz="1600" dirty="0" err="1" smtClean="0">
                <a:solidFill>
                  <a:srgbClr val="000000"/>
                </a:solidFill>
              </a:rPr>
              <a:t>Asadovi</a:t>
            </a:r>
            <a:r>
              <a:rPr lang="cs-CZ" sz="1600" dirty="0" smtClean="0">
                <a:solidFill>
                  <a:srgbClr val="000000"/>
                </a:solidFill>
              </a:rPr>
              <a:t>), Egyptě (pád </a:t>
            </a:r>
            <a:r>
              <a:rPr lang="cs-CZ" sz="1600" dirty="0" err="1" smtClean="0">
                <a:solidFill>
                  <a:srgbClr val="000000"/>
                </a:solidFill>
              </a:rPr>
              <a:t>Mubáraka</a:t>
            </a:r>
            <a:r>
              <a:rPr lang="cs-CZ" sz="1600" dirty="0" smtClean="0">
                <a:solidFill>
                  <a:srgbClr val="000000"/>
                </a:solidFill>
              </a:rPr>
              <a:t>), Libyi (pád </a:t>
            </a:r>
            <a:r>
              <a:rPr lang="cs-CZ" sz="1600" dirty="0" err="1" smtClean="0">
                <a:solidFill>
                  <a:srgbClr val="000000"/>
                </a:solidFill>
              </a:rPr>
              <a:t>Kaddáfího</a:t>
            </a:r>
            <a:r>
              <a:rPr lang="cs-CZ" sz="1600" dirty="0" smtClean="0">
                <a:solidFill>
                  <a:srgbClr val="000000"/>
                </a:solidFill>
              </a:rPr>
              <a:t>), Tunisku, Jemenu atd.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výrazným faktorem též aktivity Islámského státu v Iráku a Sýrii (2013/14–2017/19)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vrchol v průběhu roku 2015 (částečně i 2017), uprchlíci či ekonomičtí migranti ?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Středomořská trasa ze severní Afriky (řada utonutí), Balkánská trasa z Turecka, Bělorusko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 některých státech zpočátku přijetí (Angela Merkel: „</a:t>
            </a:r>
            <a:r>
              <a:rPr lang="cs-CZ" sz="1600" dirty="0" err="1" smtClean="0">
                <a:solidFill>
                  <a:srgbClr val="000000"/>
                </a:solidFill>
              </a:rPr>
              <a:t>Wir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err="1" smtClean="0">
                <a:solidFill>
                  <a:srgbClr val="000000"/>
                </a:solidFill>
              </a:rPr>
              <a:t>schaffen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err="1" smtClean="0">
                <a:solidFill>
                  <a:srgbClr val="000000"/>
                </a:solidFill>
              </a:rPr>
              <a:t>das</a:t>
            </a:r>
            <a:r>
              <a:rPr lang="cs-CZ" sz="1600" dirty="0" smtClean="0">
                <a:solidFill>
                  <a:srgbClr val="000000"/>
                </a:solidFill>
              </a:rPr>
              <a:t>.“)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později ploty a bariéry, dohoda s Tureckem, odpor a strach Evropanů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94" y="4434900"/>
            <a:ext cx="3046216" cy="23609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310" y="4403731"/>
            <a:ext cx="2124377" cy="2057362"/>
          </a:xfrm>
          <a:prstGeom prst="rect">
            <a:avLst/>
          </a:prstGeom>
        </p:spPr>
      </p:pic>
      <p:pic>
        <p:nvPicPr>
          <p:cNvPr id="18434" name="Picture 2" descr="Na Sicílii se vylodili migranti, o jejichž přijetí žádala Itálie i Česko |  Svět | Lidovk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71" y="4383305"/>
            <a:ext cx="3184435" cy="20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Ukrajinská uprchlická krize 2022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442" y="1578785"/>
            <a:ext cx="8360489" cy="4450006"/>
          </a:xfrm>
        </p:spPr>
        <p:txBody>
          <a:bodyPr/>
          <a:lstStyle/>
          <a:p>
            <a:pPr lvl="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v</a:t>
            </a:r>
            <a:r>
              <a:rPr lang="cs-CZ" sz="2000" dirty="0" smtClean="0">
                <a:solidFill>
                  <a:srgbClr val="000000"/>
                </a:solidFill>
              </a:rPr>
              <a:t> důsledku války vyvolané Ruskem (začátek 24. 2. 2022) </a:t>
            </a:r>
            <a:endParaRPr lang="cs-CZ" sz="20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za prvních 7 dní konfliktu milion lidí na útěku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</a:t>
            </a:r>
            <a:r>
              <a:rPr lang="cs-CZ" sz="1600" dirty="0" smtClean="0">
                <a:solidFill>
                  <a:srgbClr val="000000"/>
                </a:solidFill>
              </a:rPr>
              <a:t>11/2022: 7,8 mil. ukrajinských uprchlíků na evropském území (podle OSN)</a:t>
            </a:r>
            <a:r>
              <a:rPr lang="cs-CZ" sz="1600" dirty="0" smtClean="0">
                <a:solidFill>
                  <a:srgbClr val="000000"/>
                </a:solidFill>
              </a:rPr>
              <a:t>, z toho 4,7 mil. získalo dočasnou ochranu či obdobný status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nejvíce víz Polsko (1,5 mil.), Německo (1 mil.), Česká republika (460 tis.)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na obyvatele nejvíce ČR, Polsko, Estonsko, Moldavsko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migrace do Ruska: OSN 2,8 mil. x ruské úřady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>
                <a:solidFill>
                  <a:srgbClr val="000000"/>
                </a:solidFill>
              </a:rPr>
              <a:t>p</a:t>
            </a:r>
            <a:r>
              <a:rPr lang="cs-CZ" sz="1600" dirty="0" smtClean="0">
                <a:solidFill>
                  <a:srgbClr val="000000"/>
                </a:solidFill>
              </a:rPr>
              <a:t>řes 5 mil.; dobrovolnost ?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v září 2022 dle odhadů IOM 6,2 mil. vnitřních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Uprchlíků (Lvov, východ země)</a:t>
            </a:r>
          </a:p>
          <a:p>
            <a:pPr marL="72000" lvl="0" indent="0">
              <a:buClr>
                <a:srgbClr val="0000DC"/>
              </a:buClr>
              <a:buNone/>
            </a:pPr>
            <a:r>
              <a:rPr lang="cs-CZ" sz="1600" dirty="0" smtClean="0">
                <a:solidFill>
                  <a:srgbClr val="000000"/>
                </a:solidFill>
              </a:rPr>
              <a:t>– částečné návratové vlny</a:t>
            </a:r>
            <a:endParaRPr lang="cs-CZ" sz="1600" dirty="0" smtClean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413" y="3846918"/>
            <a:ext cx="4246221" cy="29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9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5" y="720000"/>
            <a:ext cx="8066301" cy="451576"/>
          </a:xfrm>
        </p:spPr>
        <p:txBody>
          <a:bodyPr/>
          <a:lstStyle/>
          <a:p>
            <a:r>
              <a:rPr lang="cs-CZ" sz="3600" dirty="0"/>
              <a:t>Děkuji za pozornost !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5" y="3191774"/>
            <a:ext cx="8319233" cy="28294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RNDr. Ondřej Šerý, Ph.D.</a:t>
            </a:r>
          </a:p>
          <a:p>
            <a:pPr marL="72000" indent="0">
              <a:buNone/>
            </a:pPr>
            <a:endParaRPr lang="cs-CZ" sz="800" dirty="0"/>
          </a:p>
          <a:p>
            <a:pPr marL="72000" indent="0">
              <a:buNone/>
            </a:pPr>
            <a:r>
              <a:rPr lang="cs-CZ" sz="1600" dirty="0"/>
              <a:t>Geografický ústav</a:t>
            </a:r>
          </a:p>
          <a:p>
            <a:pPr marL="72000" indent="0">
              <a:buNone/>
            </a:pPr>
            <a:r>
              <a:rPr lang="cs-CZ" sz="1600" dirty="0"/>
              <a:t>Přírodovědecká fakulta</a:t>
            </a:r>
          </a:p>
          <a:p>
            <a:pPr marL="72000" indent="0">
              <a:buNone/>
            </a:pPr>
            <a:r>
              <a:rPr lang="cs-CZ" sz="1600" dirty="0"/>
              <a:t>Masarykova univerzita</a:t>
            </a:r>
          </a:p>
          <a:p>
            <a:pPr marL="72000" indent="0">
              <a:buNone/>
            </a:pPr>
            <a:r>
              <a:rPr lang="cs-CZ" sz="1600" dirty="0"/>
              <a:t>Kotlářská 2, 611 37 Brno</a:t>
            </a:r>
          </a:p>
          <a:p>
            <a:pPr marL="72000" indent="0">
              <a:buNone/>
            </a:pPr>
            <a:endParaRPr lang="cs-CZ" sz="800" dirty="0"/>
          </a:p>
          <a:p>
            <a:pPr marL="72000" indent="0">
              <a:buNone/>
            </a:pPr>
            <a:r>
              <a:rPr lang="cs-CZ" sz="1600" dirty="0"/>
              <a:t>e-mail: </a:t>
            </a:r>
            <a:r>
              <a:rPr lang="cs-CZ" sz="1600" dirty="0">
                <a:hlinkClick r:id="rId2"/>
              </a:rPr>
              <a:t>ondrej.sery@mail.muni.cz</a:t>
            </a:r>
            <a:endParaRPr lang="cs-CZ" sz="1600" dirty="0"/>
          </a:p>
          <a:p>
            <a:pPr marL="72000" indent="0">
              <a:buNone/>
            </a:pPr>
            <a:endParaRPr lang="cs-CZ" sz="1600" dirty="0"/>
          </a:p>
          <a:p>
            <a:pPr marL="72000" indent="0">
              <a:buNone/>
            </a:pPr>
            <a:endParaRPr lang="cs-CZ" sz="1000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537225" y="2054217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3600" kern="0" dirty="0"/>
              <a:t>Dotazy ?</a:t>
            </a:r>
          </a:p>
        </p:txBody>
      </p:sp>
    </p:spTree>
    <p:extLst>
      <p:ext uri="{BB962C8B-B14F-4D97-AF65-F5344CB8AC3E}">
        <p14:creationId xmlns:p14="http://schemas.microsoft.com/office/powerpoint/2010/main" val="6599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4 základní typy prostorových pohybů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692002"/>
            <a:ext cx="8183702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A</a:t>
            </a:r>
            <a:r>
              <a:rPr lang="cs-CZ" sz="2000" dirty="0" smtClean="0"/>
              <a:t>) migrace (stěhování) obyvatelstva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 smtClean="0"/>
              <a:t>– dochází ke změně trvalého / obvyklého bydliště (místa pobytu)</a:t>
            </a:r>
            <a:endParaRPr lang="cs-CZ" sz="1600" dirty="0"/>
          </a:p>
          <a:p>
            <a:pPr marL="72000" indent="0">
              <a:buNone/>
            </a:pPr>
            <a:r>
              <a:rPr lang="cs-CZ" sz="1600" dirty="0" smtClean="0"/>
              <a:t>– stěhování v rámci sídla, mezi regiony i mezi státy</a:t>
            </a:r>
          </a:p>
          <a:p>
            <a:pPr marL="72000" indent="0">
              <a:buNone/>
            </a:pPr>
            <a:r>
              <a:rPr lang="cs-CZ" sz="1600" dirty="0" smtClean="0"/>
              <a:t>– nepatří sem pohyby nomádů (pastýři, sběrači, lovci)</a:t>
            </a:r>
          </a:p>
          <a:p>
            <a:pPr marL="72000" indent="0">
              <a:buNone/>
            </a:pPr>
            <a:r>
              <a:rPr lang="cs-CZ" sz="1600" dirty="0" smtClean="0"/>
              <a:t>– nejvýznamnější typ pohybu obyvatelstva, pouze jejím důsledkem jsou trvalé změny v prostorovém rozmístění obyvatelstva</a:t>
            </a:r>
          </a:p>
          <a:p>
            <a:pPr marL="72000" indent="0">
              <a:buNone/>
            </a:pPr>
            <a:r>
              <a:rPr lang="cs-CZ" sz="1600" dirty="0" smtClean="0"/>
              <a:t>– v ČR statisticky zjišťovány jen při překročení administrativní hranice</a:t>
            </a:r>
          </a:p>
          <a:p>
            <a:pPr marL="72000" indent="0">
              <a:buNone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B</a:t>
            </a:r>
            <a:r>
              <a:rPr lang="cs-CZ" sz="2000" dirty="0" smtClean="0"/>
              <a:t>) dočasné změny pobytu (sezónní migrace)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změna bydliště na určitý vymezený čas (tzv. dočasný pobyt), přičemž místo trvalého / obvyklého pobytu se nemění, po skončení vymezených činností dočasný pobyt končí</a:t>
            </a:r>
          </a:p>
          <a:p>
            <a:pPr marL="72000" indent="0">
              <a:buNone/>
            </a:pPr>
            <a:r>
              <a:rPr lang="cs-CZ" sz="1600" dirty="0" smtClean="0"/>
              <a:t>– dočasné pobyty pracovníků a studentů mimo bydliště (stáže, pracovní pobyty, montáže)</a:t>
            </a:r>
          </a:p>
          <a:p>
            <a:pPr marL="72000" indent="0">
              <a:buNone/>
            </a:pP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30077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4 základní typy prostorových pohybů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692002"/>
            <a:ext cx="8183702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C) dojížďka (kyvadlová migrace)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 smtClean="0"/>
              <a:t>– dojížďka do zaměstnání a dojížďka do škol</a:t>
            </a:r>
            <a:endParaRPr lang="cs-CZ" sz="1600" dirty="0"/>
          </a:p>
          <a:p>
            <a:pPr marL="72000" indent="0">
              <a:buNone/>
            </a:pPr>
            <a:r>
              <a:rPr lang="cs-CZ" sz="1600" dirty="0" smtClean="0"/>
              <a:t>– vyplývá z rozdílnosti místa bydliště a místa pracoviště / školy</a:t>
            </a:r>
          </a:p>
          <a:p>
            <a:pPr marL="72000" indent="0">
              <a:buNone/>
            </a:pPr>
            <a:r>
              <a:rPr lang="cs-CZ" sz="1600" dirty="0" smtClean="0"/>
              <a:t>– relativní pravidelnost tohoto pohybu (oscilace), často totéž obyvatelstvo po stejné trase a v přibližně stejném čase (zejména u dojížďky do zaměstnání)</a:t>
            </a:r>
          </a:p>
          <a:p>
            <a:pPr marL="72000" indent="0">
              <a:buNone/>
            </a:pPr>
            <a:r>
              <a:rPr lang="cs-CZ" sz="1600" dirty="0" smtClean="0"/>
              <a:t>– geografické důsledky jevu: 	vztahy a interakce mezi místy (tzv. funkční region)</a:t>
            </a:r>
          </a:p>
          <a:p>
            <a:pPr marL="72000" indent="0">
              <a:buNone/>
            </a:pPr>
            <a:r>
              <a:rPr lang="cs-CZ" sz="1600" dirty="0"/>
              <a:t>	</a:t>
            </a:r>
            <a:r>
              <a:rPr lang="cs-CZ" sz="1600" dirty="0" smtClean="0"/>
              <a:t>		aktuální změny v rozložení obyvatelstva (denní či přítomné 			obyvatelstvo, např. tzv. „zelené vdovy“)</a:t>
            </a:r>
          </a:p>
        </p:txBody>
      </p:sp>
      <p:pic>
        <p:nvPicPr>
          <p:cNvPr id="1026" name="Picture 2" descr="Kam kráčíš sídliště? Stanou se ze sídlišť ghetta? - ESTAV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42" y="4868092"/>
            <a:ext cx="3004531" cy="169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17" y="4089513"/>
            <a:ext cx="2198120" cy="20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4 základní typy prostorových pohybů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692002"/>
            <a:ext cx="8183702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D) nepravidelné dočasné pohyby (turbulence)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dějí se za účelem: nákupy a další služby, cestovní ruch a rekreace, obchodní a služební cesty atd.</a:t>
            </a:r>
          </a:p>
          <a:p>
            <a:pPr marL="72000" indent="0">
              <a:buNone/>
            </a:pPr>
            <a:r>
              <a:rPr lang="cs-CZ" sz="1600" dirty="0"/>
              <a:t>– společným znakem je velká nepravidelnost ve smyslu účastníků pohybu, vzdálenosti pohybu, směru pohybu, volby dopravního prostředku či konkrétní trasy pohybu</a:t>
            </a:r>
          </a:p>
          <a:p>
            <a:pPr marL="72000" indent="0">
              <a:buNone/>
            </a:pPr>
            <a:r>
              <a:rPr lang="cs-CZ" sz="1600" dirty="0"/>
              <a:t>– o těchto pohybech jen malé množství spolehlivých a systematických </a:t>
            </a:r>
            <a:r>
              <a:rPr lang="cs-CZ" sz="1600" dirty="0" smtClean="0"/>
              <a:t>informací</a:t>
            </a:r>
          </a:p>
          <a:p>
            <a:pPr marL="72000" indent="0">
              <a:buNone/>
            </a:pPr>
            <a:r>
              <a:rPr lang="cs-CZ" sz="1600" dirty="0" smtClean="0"/>
              <a:t>– rostoucí význam mají turisticko-rekreační pohyby, jelikož jsou odlišně v prostoru rozmístěna místa bydlení, práce a prostory s předpoklady pro rozvoj cestovního ruchu (denní cesty, víkendové cesty a cesty na delší dovolenou)</a:t>
            </a:r>
          </a:p>
          <a:p>
            <a:pPr marL="72000" indent="0">
              <a:buNone/>
            </a:pPr>
            <a:r>
              <a:rPr lang="cs-CZ" sz="1600" dirty="0" smtClean="0"/>
              <a:t>– zejména s rozvojem supermarketů a hypermarketů narostl význam dojížďky za nákupy a službami (včetně přeshraničních nákupů) </a:t>
            </a:r>
          </a:p>
          <a:p>
            <a:pPr marL="72000" indent="0">
              <a:buNone/>
            </a:pPr>
            <a:r>
              <a:rPr lang="cs-CZ" sz="1600" dirty="0" smtClean="0"/>
              <a:t>– i zde vliv na denní či přítomné obyvatelstvo</a:t>
            </a:r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Z3090p Humánní geografie, 5., 7. a 12. prosince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0068" y="720000"/>
            <a:ext cx="8125453" cy="451576"/>
          </a:xfrm>
        </p:spPr>
        <p:txBody>
          <a:bodyPr/>
          <a:lstStyle/>
          <a:p>
            <a:r>
              <a:rPr lang="cs-CZ" sz="3600" dirty="0" smtClean="0"/>
              <a:t>Mobilita x migrace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0943" y="1692002"/>
            <a:ext cx="8183702" cy="44500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m</a:t>
            </a:r>
            <a:r>
              <a:rPr lang="cs-CZ" sz="2000" dirty="0" smtClean="0"/>
              <a:t>igrace 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užší pojem, změna místa trvalého nebo obvyklého pobytu (bydliště)</a:t>
            </a:r>
          </a:p>
          <a:p>
            <a:pPr marL="72000" indent="0">
              <a:buNone/>
            </a:pPr>
            <a:r>
              <a:rPr lang="cs-CZ" sz="1600" dirty="0" smtClean="0"/>
              <a:t>– nabízí srovnatelnost i mezinárodních dat, ALE někdy zavádějící výsledky, jelikož bydliště nemusí být jen jedno</a:t>
            </a:r>
          </a:p>
          <a:p>
            <a:pPr marL="72000" indent="0">
              <a:buNone/>
            </a:pPr>
            <a:r>
              <a:rPr lang="cs-CZ" sz="1600" dirty="0" smtClean="0"/>
              <a:t>– </a:t>
            </a:r>
            <a:r>
              <a:rPr lang="cs-CZ" sz="1600" dirty="0" err="1" smtClean="0"/>
              <a:t>translokalismus</a:t>
            </a:r>
            <a:r>
              <a:rPr lang="cs-CZ" sz="1600" dirty="0" smtClean="0"/>
              <a:t> = žití ve vícero lokalitách, na vícero místech a ve vícero obcích současně, tj. „více domovů“, typické např. u studentů na VŠ (pokud se jedná jen o dvě místa = </a:t>
            </a:r>
            <a:r>
              <a:rPr lang="cs-CZ" sz="1600" dirty="0" err="1" smtClean="0"/>
              <a:t>bilokalismus</a:t>
            </a:r>
            <a:r>
              <a:rPr lang="cs-CZ" sz="1600" dirty="0" smtClean="0"/>
              <a:t>, např. pár využívající byty obou partnerů)</a:t>
            </a:r>
          </a:p>
          <a:p>
            <a:pPr marL="72000" indent="0">
              <a:buNone/>
            </a:pPr>
            <a:endParaRPr lang="cs-CZ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mobilita </a:t>
            </a:r>
            <a:endParaRPr lang="cs-CZ" sz="2000" dirty="0"/>
          </a:p>
          <a:p>
            <a:pPr marL="72000" indent="0">
              <a:buNone/>
            </a:pPr>
            <a:r>
              <a:rPr lang="cs-CZ" sz="1600" dirty="0"/>
              <a:t>– </a:t>
            </a:r>
            <a:r>
              <a:rPr lang="cs-CZ" sz="1600" dirty="0" smtClean="0"/>
              <a:t>širší </a:t>
            </a:r>
            <a:r>
              <a:rPr lang="cs-CZ" sz="1600" dirty="0"/>
              <a:t>pojem, </a:t>
            </a:r>
            <a:r>
              <a:rPr lang="cs-CZ" sz="1600" dirty="0" smtClean="0"/>
              <a:t>všechny formy pohybů obyvatelstva včetně souvisejících jevů (každodennost, </a:t>
            </a:r>
            <a:r>
              <a:rPr lang="cs-CZ" sz="1600" dirty="0" err="1" smtClean="0"/>
              <a:t>fixity</a:t>
            </a:r>
            <a:r>
              <a:rPr lang="cs-CZ" sz="1600" dirty="0" smtClean="0"/>
              <a:t> x mobility)</a:t>
            </a:r>
          </a:p>
          <a:p>
            <a:pPr marL="72000" indent="0">
              <a:buNone/>
            </a:pPr>
            <a:r>
              <a:rPr lang="cs-CZ" sz="1600" dirty="0" smtClean="0"/>
              <a:t>– studována od 70. let, od 90. let 20. století dokonce tzv. „</a:t>
            </a:r>
            <a:r>
              <a:rPr lang="cs-CZ" sz="1600" dirty="0" err="1" smtClean="0"/>
              <a:t>mobilitní</a:t>
            </a:r>
            <a:r>
              <a:rPr lang="cs-CZ" sz="1600" dirty="0" smtClean="0"/>
              <a:t> obrat“ („mobility </a:t>
            </a:r>
            <a:r>
              <a:rPr lang="cs-CZ" sz="1600" dirty="0" err="1" smtClean="0"/>
              <a:t>turn</a:t>
            </a:r>
            <a:r>
              <a:rPr lang="cs-CZ" sz="1600" dirty="0" smtClean="0"/>
              <a:t>“)</a:t>
            </a:r>
            <a:endParaRPr lang="cs-CZ" sz="1600" dirty="0"/>
          </a:p>
          <a:p>
            <a:pPr marL="72000" indent="0">
              <a:buNone/>
            </a:pPr>
            <a:endParaRPr lang="cs-CZ" sz="1600" dirty="0"/>
          </a:p>
          <a:p>
            <a:pPr marL="72000" indent="0">
              <a:buNone/>
            </a:pPr>
            <a:endParaRPr lang="cs-CZ" sz="500" dirty="0"/>
          </a:p>
        </p:txBody>
      </p:sp>
      <p:pic>
        <p:nvPicPr>
          <p:cNvPr id="1026" name="Picture 2" descr="Vektorová grafika Cesta, cestování koncept. Šťastná rodina jezdí v autě na  dovolenou. Kreslené vektorové ilustrace #189650350 | fotobanka Fotky&amp;amp;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" y="7602398"/>
            <a:ext cx="1751570" cy="11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UNI-CZ.potx" id="{5F7917F3-E447-47A0-8B0D-912AAB3F7016}" vid="{6FE485AA-A959-491A-A866-CC2F0E710D0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prezentace-muni-cz-4-3</Template>
  <TotalTime>5507</TotalTime>
  <Words>6046</Words>
  <Application>Microsoft Office PowerPoint</Application>
  <PresentationFormat>Vlastní</PresentationFormat>
  <Paragraphs>654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0" baseType="lpstr">
      <vt:lpstr>Arial</vt:lpstr>
      <vt:lpstr>Tahoma</vt:lpstr>
      <vt:lpstr>Wingdings</vt:lpstr>
      <vt:lpstr>Prezentace_MU_CZ</vt:lpstr>
      <vt:lpstr>Prostorová mobilita obyvatelstva </vt:lpstr>
      <vt:lpstr>Mobilita obyvatelstva</vt:lpstr>
      <vt:lpstr>Typologická kritéria mobility</vt:lpstr>
      <vt:lpstr>Typologická kritéria mobility</vt:lpstr>
      <vt:lpstr>Typologická kritéria mobility</vt:lpstr>
      <vt:lpstr>4 základní typy prostorových pohybů</vt:lpstr>
      <vt:lpstr>4 základní typy prostorových pohybů</vt:lpstr>
      <vt:lpstr>4 základní typy prostorových pohybů</vt:lpstr>
      <vt:lpstr>Mobilita x migrace</vt:lpstr>
      <vt:lpstr>Aspekty prostorové mobility</vt:lpstr>
      <vt:lpstr>Aspekty prostorové mobility</vt:lpstr>
      <vt:lpstr>Aspekty prostorové mobility</vt:lpstr>
      <vt:lpstr>Migrace</vt:lpstr>
      <vt:lpstr>Zákony a teorie migrace</vt:lpstr>
      <vt:lpstr>Migrační zákonitosti</vt:lpstr>
      <vt:lpstr>Migrační zákonitosti</vt:lpstr>
      <vt:lpstr>Modelování migrací</vt:lpstr>
      <vt:lpstr>Modelování migrací</vt:lpstr>
      <vt:lpstr>Příčiny a faktory migrací</vt:lpstr>
      <vt:lpstr>Příčiny a faktory migrací</vt:lpstr>
      <vt:lpstr>Příčiny a faktory migrací</vt:lpstr>
      <vt:lpstr>Dobrovolná a nucená migrace</vt:lpstr>
      <vt:lpstr>Legální a nelegální migrace, její kontrola</vt:lpstr>
      <vt:lpstr>Důsledky migračních pohybů</vt:lpstr>
      <vt:lpstr>Důsledky migračních pohybů</vt:lpstr>
      <vt:lpstr>Důsledky migračních pohybů</vt:lpstr>
      <vt:lpstr>Současné trendy migrace</vt:lpstr>
      <vt:lpstr>Současné trendy migrace</vt:lpstr>
      <vt:lpstr>Současné trendy migrace</vt:lpstr>
      <vt:lpstr>Prezentace aplikace PowerPoint</vt:lpstr>
      <vt:lpstr>Současné trendy migrace</vt:lpstr>
      <vt:lpstr>Prezentace aplikace PowerPoint</vt:lpstr>
      <vt:lpstr>Prezentace aplikace PowerPoint</vt:lpstr>
      <vt:lpstr>Důsledky neuprchlické migrace</vt:lpstr>
      <vt:lpstr>Přehled významných migrací</vt:lpstr>
      <vt:lpstr>Emigrace Evropanů do zámoří</vt:lpstr>
      <vt:lpstr>Emigrace Evropanů do zámoří</vt:lpstr>
      <vt:lpstr>Emigrace Evropanů do zámoří</vt:lpstr>
      <vt:lpstr>Emigrace Evropanů do zámoří</vt:lpstr>
      <vt:lpstr>Časový průběh migrací</vt:lpstr>
      <vt:lpstr>Časový průběh migrací</vt:lpstr>
      <vt:lpstr>Časový průběh migrací</vt:lpstr>
      <vt:lpstr>Časový průběh migrací</vt:lpstr>
      <vt:lpstr>Časový průběh migrací</vt:lpstr>
      <vt:lpstr>Časový průběh migrací</vt:lpstr>
      <vt:lpstr>Časový průběh migrací</vt:lpstr>
      <vt:lpstr>Časový průběh migrací</vt:lpstr>
      <vt:lpstr>Časový průběh migrací</vt:lpstr>
      <vt:lpstr>Časový průběh migrací</vt:lpstr>
      <vt:lpstr>Vnitrostátní migrace</vt:lpstr>
      <vt:lpstr>Vnitrostátní migrace</vt:lpstr>
      <vt:lpstr>Problém azylantů a uprchlíků</vt:lpstr>
      <vt:lpstr>Problém azylantů a uprchlíků</vt:lpstr>
      <vt:lpstr>Problém azylantů a uprchlíků</vt:lpstr>
      <vt:lpstr>Ukrajinská uprchlická krize 2022</vt:lpstr>
      <vt:lpstr>Děkuji za pozornost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„Velké dějiny“ a sociální geografie na Přírodovědecké fakultě MU</dc:title>
  <dc:creator>user</dc:creator>
  <cp:lastModifiedBy>Ondřej Šerý</cp:lastModifiedBy>
  <cp:revision>418</cp:revision>
  <cp:lastPrinted>1601-01-01T00:00:00Z</cp:lastPrinted>
  <dcterms:created xsi:type="dcterms:W3CDTF">2019-11-07T07:58:28Z</dcterms:created>
  <dcterms:modified xsi:type="dcterms:W3CDTF">2022-12-06T15:42:28Z</dcterms:modified>
</cp:coreProperties>
</file>