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>
        <p:scale>
          <a:sx n="70" d="100"/>
          <a:sy n="70" d="100"/>
        </p:scale>
        <p:origin x="11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CDA9-2784-4E65-98B6-36A71B6B9247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7B18-474D-4C3C-AD5B-B7C6F4D3ED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CDA9-2784-4E65-98B6-36A71B6B9247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7B18-474D-4C3C-AD5B-B7C6F4D3ED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CDA9-2784-4E65-98B6-36A71B6B9247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7B18-474D-4C3C-AD5B-B7C6F4D3ED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CDA9-2784-4E65-98B6-36A71B6B9247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7B18-474D-4C3C-AD5B-B7C6F4D3ED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CDA9-2784-4E65-98B6-36A71B6B9247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7B18-474D-4C3C-AD5B-B7C6F4D3ED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CDA9-2784-4E65-98B6-36A71B6B9247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7B18-474D-4C3C-AD5B-B7C6F4D3ED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CDA9-2784-4E65-98B6-36A71B6B9247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7B18-474D-4C3C-AD5B-B7C6F4D3ED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CDA9-2784-4E65-98B6-36A71B6B9247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7B18-474D-4C3C-AD5B-B7C6F4D3ED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CDA9-2784-4E65-98B6-36A71B6B9247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7B18-474D-4C3C-AD5B-B7C6F4D3ED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CDA9-2784-4E65-98B6-36A71B6B9247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7B18-474D-4C3C-AD5B-B7C6F4D3ED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CDA9-2784-4E65-98B6-36A71B6B9247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7B18-474D-4C3C-AD5B-B7C6F4D3ED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DCDA9-2784-4E65-98B6-36A71B6B9247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47B18-474D-4C3C-AD5B-B7C6F4D3ED9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talearth.com/" TargetMode="External"/><Relationship Id="rId2" Type="http://schemas.openxmlformats.org/officeDocument/2006/relationships/hyperlink" Target="http://www.geoinfostrategie.cz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uzk.org/" TargetMode="External"/><Relationship Id="rId4" Type="http://schemas.openxmlformats.org/officeDocument/2006/relationships/hyperlink" Target="http://www.gsdi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uzk.cz/O-resortu/Mezinarodni-spoluprace/UNGGIM-Europe.aspx" TargetMode="External"/><Relationship Id="rId2" Type="http://schemas.openxmlformats.org/officeDocument/2006/relationships/hyperlink" Target="https://link.springer.com/book/10.1007/978-981-32-9915-3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MAPOVÉ  ZDROJE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Prof. Dr. Milan KONEČNÝ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83568" y="476672"/>
            <a:ext cx="79208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Cílem předmětu je podat přehled o stávajících analogových a digitálních </a:t>
            </a:r>
            <a:r>
              <a:rPr lang="cs-CZ" sz="2800" dirty="0" smtClean="0"/>
              <a:t> zdrojích</a:t>
            </a:r>
            <a:r>
              <a:rPr lang="cs-CZ" sz="2800" dirty="0"/>
              <a:t>, jež jsou využívány v kartografii a </a:t>
            </a:r>
            <a:r>
              <a:rPr lang="cs-CZ" sz="2800" dirty="0" err="1"/>
              <a:t>geoinformatice</a:t>
            </a:r>
            <a:r>
              <a:rPr lang="cs-CZ" sz="2800" dirty="0"/>
              <a:t>, včetně zdrojů </a:t>
            </a:r>
            <a:br>
              <a:rPr lang="cs-CZ" sz="2800" dirty="0"/>
            </a:br>
            <a:r>
              <a:rPr lang="cs-CZ" sz="2800" dirty="0"/>
              <a:t>statistických. </a:t>
            </a:r>
            <a:endParaRPr lang="cs-CZ" sz="2800" dirty="0" smtClean="0"/>
          </a:p>
          <a:p>
            <a:r>
              <a:rPr lang="cs-CZ" sz="2800" dirty="0" smtClean="0"/>
              <a:t>Tento </a:t>
            </a:r>
            <a:r>
              <a:rPr lang="cs-CZ" sz="2800" dirty="0"/>
              <a:t>přehled je podán ve třech horizontech, a sice ČR, Evropa </a:t>
            </a:r>
            <a:r>
              <a:rPr lang="cs-CZ" sz="2800" dirty="0" smtClean="0"/>
              <a:t> (</a:t>
            </a:r>
            <a:r>
              <a:rPr lang="cs-CZ" sz="2800" dirty="0"/>
              <a:t>země EU a ostatní země) a </a:t>
            </a:r>
            <a:r>
              <a:rPr lang="cs-CZ" sz="2800" dirty="0" smtClean="0"/>
              <a:t>Svět</a:t>
            </a:r>
            <a:r>
              <a:rPr lang="cs-CZ" sz="2800" dirty="0"/>
              <a:t>. </a:t>
            </a:r>
            <a:endParaRPr lang="cs-CZ" sz="2800" dirty="0" smtClean="0"/>
          </a:p>
          <a:p>
            <a:r>
              <a:rPr lang="cs-CZ" sz="2800" dirty="0" err="1" smtClean="0"/>
              <a:t>Geoinfostrategie</a:t>
            </a:r>
            <a:r>
              <a:rPr lang="cs-CZ" sz="2800" dirty="0" smtClean="0"/>
              <a:t> ČR.</a:t>
            </a:r>
          </a:p>
          <a:p>
            <a:r>
              <a:rPr lang="cs-CZ" sz="2800" dirty="0" smtClean="0"/>
              <a:t>Rozvoj a využití Big Data.</a:t>
            </a:r>
          </a:p>
          <a:p>
            <a:endParaRPr lang="cs-CZ" sz="2800" dirty="0"/>
          </a:p>
          <a:p>
            <a:r>
              <a:rPr lang="cs-CZ" sz="2800" dirty="0" smtClean="0"/>
              <a:t>Pozornost </a:t>
            </a:r>
            <a:r>
              <a:rPr lang="cs-CZ" sz="2800" dirty="0"/>
              <a:t>je věnována i integraci dat v rámci </a:t>
            </a:r>
            <a:br>
              <a:rPr lang="cs-CZ" sz="2800" dirty="0"/>
            </a:br>
            <a:r>
              <a:rPr lang="cs-CZ" sz="2800" dirty="0"/>
              <a:t>prostorových datových a informačních infrastruktur a možnostem využití dat, </a:t>
            </a:r>
            <a:r>
              <a:rPr lang="cs-CZ" sz="2800" dirty="0" smtClean="0"/>
              <a:t> informací </a:t>
            </a:r>
            <a:r>
              <a:rPr lang="cs-CZ" sz="2800" dirty="0"/>
              <a:t>a znalostí ze stávajících prostorově orientovaných </a:t>
            </a:r>
            <a:r>
              <a:rPr lang="cs-CZ" sz="2800" dirty="0" smtClean="0"/>
              <a:t>regionálních a globálních projektů</a:t>
            </a:r>
            <a:r>
              <a:rPr lang="cs-CZ" sz="2800" dirty="0"/>
              <a:t>.</a:t>
            </a:r>
            <a:br>
              <a:rPr lang="cs-CZ" sz="2800" dirty="0"/>
            </a:b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836712"/>
            <a:ext cx="784887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2800" dirty="0" smtClean="0"/>
              <a:t>Přehled </a:t>
            </a:r>
            <a:r>
              <a:rPr lang="cs-CZ" sz="2800" dirty="0"/>
              <a:t>a struktura zdrojů pro kartografii a </a:t>
            </a:r>
            <a:r>
              <a:rPr lang="cs-CZ" sz="2800" dirty="0" err="1" smtClean="0"/>
              <a:t>geoinformatiku</a:t>
            </a:r>
            <a:r>
              <a:rPr lang="cs-CZ" sz="2800" dirty="0" smtClean="0"/>
              <a:t>. Český kontext (EGON, Registry, </a:t>
            </a:r>
            <a:r>
              <a:rPr lang="cs-CZ" sz="2800" dirty="0" err="1" smtClean="0"/>
              <a:t>Geoinfostrategie</a:t>
            </a:r>
            <a:r>
              <a:rPr lang="cs-CZ" sz="2800" dirty="0" smtClean="0"/>
              <a:t> ČR, U.N. GGIM, DBAR). </a:t>
            </a:r>
          </a:p>
          <a:p>
            <a:pPr marL="342900" indent="-342900"/>
            <a:r>
              <a:rPr lang="cs-CZ" sz="2800" dirty="0" smtClean="0"/>
              <a:t>2</a:t>
            </a:r>
            <a:r>
              <a:rPr lang="cs-CZ" sz="2800" dirty="0"/>
              <a:t>. Analogové </a:t>
            </a:r>
            <a:r>
              <a:rPr lang="cs-CZ" sz="2800" dirty="0" smtClean="0"/>
              <a:t>zdroje </a:t>
            </a:r>
            <a:r>
              <a:rPr lang="cs-CZ" sz="2800" dirty="0"/>
              <a:t>v kartografii: mapové sbírky, analogová mapová a atlasová </a:t>
            </a:r>
            <a:r>
              <a:rPr lang="cs-CZ" sz="2800" dirty="0" smtClean="0"/>
              <a:t>díla</a:t>
            </a:r>
          </a:p>
          <a:p>
            <a:pPr marL="342900" indent="-342900"/>
            <a:r>
              <a:rPr lang="cs-CZ" sz="2800" dirty="0" smtClean="0"/>
              <a:t>3</a:t>
            </a:r>
            <a:r>
              <a:rPr lang="cs-CZ" sz="2800" dirty="0"/>
              <a:t>. Státní </a:t>
            </a:r>
            <a:r>
              <a:rPr lang="cs-CZ" sz="2800" dirty="0" smtClean="0"/>
              <a:t> mapová díla</a:t>
            </a:r>
            <a:r>
              <a:rPr lang="en-US" sz="2800" dirty="0" smtClean="0"/>
              <a:t>;</a:t>
            </a:r>
            <a:r>
              <a:rPr lang="zh-CN" altLang="en-US" sz="2800" dirty="0" smtClean="0"/>
              <a:t> </a:t>
            </a:r>
            <a:r>
              <a:rPr lang="cs-CZ" sz="2800" dirty="0" smtClean="0"/>
              <a:t> </a:t>
            </a:r>
            <a:r>
              <a:rPr lang="cs-CZ" sz="2800" dirty="0"/>
              <a:t>významná produkce map a atlasů v soukromém sektoru (autoatlasy, </a:t>
            </a:r>
            <a:r>
              <a:rPr lang="cs-CZ" sz="2800" dirty="0" smtClean="0"/>
              <a:t>turistické </a:t>
            </a:r>
            <a:r>
              <a:rPr lang="cs-CZ" sz="2800" dirty="0"/>
              <a:t>mapy, aj.) </a:t>
            </a:r>
            <a:endParaRPr lang="cs-CZ" sz="2800" dirty="0" smtClean="0"/>
          </a:p>
          <a:p>
            <a:pPr marL="342900" indent="-342900"/>
            <a:r>
              <a:rPr lang="cs-CZ" sz="2800" dirty="0" smtClean="0"/>
              <a:t>4</a:t>
            </a:r>
            <a:r>
              <a:rPr lang="cs-CZ" sz="2800" dirty="0"/>
              <a:t>. Digitální zdroje dat; data, informace a znalosti na </a:t>
            </a:r>
            <a:r>
              <a:rPr lang="cs-CZ" sz="2800" dirty="0" smtClean="0"/>
              <a:t> Internetu</a:t>
            </a:r>
            <a:r>
              <a:rPr lang="cs-CZ" sz="2800" dirty="0"/>
              <a:t>; elektronické </a:t>
            </a:r>
            <a:r>
              <a:rPr lang="cs-CZ" sz="2800" dirty="0" smtClean="0"/>
              <a:t>atlasy. Otevřené zdroje.</a:t>
            </a:r>
          </a:p>
          <a:p>
            <a:pPr marL="342900" indent="-342900"/>
            <a:r>
              <a:rPr lang="cs-CZ" sz="2800" dirty="0" smtClean="0"/>
              <a:t>5</a:t>
            </a:r>
            <a:r>
              <a:rPr lang="cs-CZ" sz="2800" dirty="0"/>
              <a:t>. ČR a budování digitálních datových zdrojů: </a:t>
            </a:r>
            <a:r>
              <a:rPr lang="cs-CZ" sz="2800" dirty="0" smtClean="0"/>
              <a:t>civilní </a:t>
            </a:r>
            <a:r>
              <a:rPr lang="cs-CZ" sz="2800" dirty="0"/>
              <a:t>a vojenský sektor (ZABAGED, DMR, aj.) </a:t>
            </a:r>
            <a:endParaRPr lang="cs-CZ" sz="2800" dirty="0" smtClean="0"/>
          </a:p>
          <a:p>
            <a:pPr marL="342900" indent="-342900"/>
            <a:endParaRPr lang="cs-CZ" sz="2800" dirty="0" smtClean="0"/>
          </a:p>
          <a:p>
            <a:pPr marL="342900" indent="-342900"/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908720"/>
            <a:ext cx="799288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sz="2800" dirty="0" smtClean="0"/>
              <a:t>6. Jednotné digitální mapové dílo ČR: teoretické předpoklady, koncepce, praktické požadavky; implementace. </a:t>
            </a:r>
            <a:r>
              <a:rPr lang="en-US" sz="2800" dirty="0" smtClean="0"/>
              <a:t>Digit</a:t>
            </a:r>
            <a:r>
              <a:rPr lang="cs-CZ" sz="2800" dirty="0" err="1" smtClean="0"/>
              <a:t>ální</a:t>
            </a:r>
            <a:r>
              <a:rPr lang="cs-CZ" sz="2800" dirty="0" smtClean="0"/>
              <a:t>  katastr.</a:t>
            </a:r>
          </a:p>
          <a:p>
            <a:pPr marL="342900" indent="-342900"/>
            <a:endParaRPr lang="cs-CZ" sz="2800" dirty="0" smtClean="0"/>
          </a:p>
          <a:p>
            <a:pPr marL="342900" indent="-342900"/>
            <a:r>
              <a:rPr lang="cs-CZ" sz="2800" dirty="0" smtClean="0"/>
              <a:t>7. Digitální fotogrammetrie a mapová díla v ČR. </a:t>
            </a:r>
            <a:endParaRPr lang="en-US" sz="2800" dirty="0" smtClean="0"/>
          </a:p>
          <a:p>
            <a:pPr marL="342900" indent="-342900"/>
            <a:endParaRPr lang="cs-CZ" sz="2800" dirty="0" smtClean="0"/>
          </a:p>
          <a:p>
            <a:pPr marL="342900" indent="-342900"/>
            <a:r>
              <a:rPr lang="cs-CZ" sz="2800" dirty="0" smtClean="0"/>
              <a:t>8. Evropa: digitální mapové zdroje  v rámci Evropské unie (</a:t>
            </a:r>
            <a:r>
              <a:rPr lang="cs-CZ" sz="2800" dirty="0" err="1" smtClean="0"/>
              <a:t>Eurogeographics</a:t>
            </a:r>
            <a:r>
              <a:rPr lang="cs-CZ" sz="2800" dirty="0" smtClean="0"/>
              <a:t>, INSPIRE, COPERNICUS) </a:t>
            </a:r>
          </a:p>
          <a:p>
            <a:pPr marL="342900" indent="-342900"/>
            <a:endParaRPr lang="cs-CZ" sz="2800" dirty="0" smtClean="0"/>
          </a:p>
          <a:p>
            <a:pPr marL="342900" indent="-342900"/>
            <a:r>
              <a:rPr lang="cs-CZ" sz="2800" dirty="0"/>
              <a:t>9</a:t>
            </a:r>
            <a:r>
              <a:rPr lang="cs-CZ" sz="2800" dirty="0" smtClean="0"/>
              <a:t>. Tvorba, koncepce a implementace </a:t>
            </a:r>
            <a:br>
              <a:rPr lang="cs-CZ" sz="2800" dirty="0" smtClean="0"/>
            </a:br>
            <a:r>
              <a:rPr lang="cs-CZ" sz="2800" dirty="0" smtClean="0"/>
              <a:t>Evropské geografické informační infrastruktury </a:t>
            </a:r>
          </a:p>
          <a:p>
            <a:pPr marL="342900" indent="-342900"/>
            <a:endParaRPr lang="cs-CZ" sz="2800" dirty="0" smtClean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-1179512"/>
            <a:ext cx="84249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611560" y="636370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10. Statistické zdroje v ČR, EU </a:t>
            </a:r>
            <a:r>
              <a:rPr lang="cs-CZ" sz="2800" dirty="0" smtClean="0"/>
              <a:t>(</a:t>
            </a:r>
            <a:r>
              <a:rPr lang="cs-CZ" sz="2800" dirty="0" err="1"/>
              <a:t>Eurostat</a:t>
            </a:r>
            <a:r>
              <a:rPr lang="cs-CZ" sz="2800" dirty="0"/>
              <a:t> aj.) a ve světě (OSN, FAO, aj.) 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/>
              <a:t>11. Svět: Globální mapování a </a:t>
            </a:r>
            <a:r>
              <a:rPr lang="cs-CZ" sz="2800" dirty="0" smtClean="0"/>
              <a:t>Globální </a:t>
            </a:r>
            <a:r>
              <a:rPr lang="cs-CZ" sz="2800" dirty="0"/>
              <a:t>prostorová datová infrastruktura. GEO, GEOSS, </a:t>
            </a:r>
            <a:r>
              <a:rPr lang="cs-CZ" sz="2800" dirty="0" err="1"/>
              <a:t>Future</a:t>
            </a:r>
            <a:r>
              <a:rPr lang="cs-CZ" sz="2800" dirty="0"/>
              <a:t> </a:t>
            </a:r>
            <a:r>
              <a:rPr lang="cs-CZ" sz="2800" dirty="0" err="1"/>
              <a:t>World</a:t>
            </a:r>
            <a:r>
              <a:rPr lang="cs-CZ" sz="2800" dirty="0" smtClean="0"/>
              <a:t>.</a:t>
            </a:r>
          </a:p>
          <a:p>
            <a:endParaRPr lang="cs-CZ" sz="2800" dirty="0"/>
          </a:p>
          <a:p>
            <a:r>
              <a:rPr lang="cs-CZ" sz="2800" dirty="0" smtClean="0"/>
              <a:t>12. Svět</a:t>
            </a:r>
            <a:r>
              <a:rPr lang="cs-CZ" sz="2800" dirty="0"/>
              <a:t>: Digitální planeta Země a Geografická datová báze OSN. U.N. GGIM, DBAR </a:t>
            </a:r>
            <a:r>
              <a:rPr lang="cs-CZ" sz="2800" dirty="0" err="1"/>
              <a:t>spatial</a:t>
            </a:r>
            <a:r>
              <a:rPr lang="cs-CZ" sz="2800" dirty="0"/>
              <a:t> data.  </a:t>
            </a:r>
            <a:endParaRPr lang="cs-CZ" sz="2800" dirty="0" smtClean="0"/>
          </a:p>
          <a:p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1196752"/>
            <a:ext cx="74168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13. Prostorová data a mapy pro redukci rizik a katastrof.</a:t>
            </a:r>
          </a:p>
          <a:p>
            <a:endParaRPr lang="cs-CZ" sz="2800" dirty="0"/>
          </a:p>
          <a:p>
            <a:r>
              <a:rPr lang="cs-CZ" sz="2800" dirty="0"/>
              <a:t>14. Data a informace v „</a:t>
            </a:r>
            <a:r>
              <a:rPr lang="cs-CZ" sz="2800" dirty="0" err="1"/>
              <a:t>Spatially</a:t>
            </a:r>
            <a:r>
              <a:rPr lang="cs-CZ" sz="2800" dirty="0"/>
              <a:t> </a:t>
            </a:r>
            <a:r>
              <a:rPr lang="cs-CZ" sz="2800" dirty="0" err="1"/>
              <a:t>Enabled</a:t>
            </a:r>
            <a:r>
              <a:rPr lang="cs-CZ" sz="2800" dirty="0"/>
              <a:t> Society“.</a:t>
            </a:r>
          </a:p>
          <a:p>
            <a:endParaRPr lang="cs-CZ" sz="2800" dirty="0"/>
          </a:p>
          <a:p>
            <a:r>
              <a:rPr lang="cs-CZ" sz="2800" dirty="0"/>
              <a:t>15. BIG DATA – Velká Data: koncepce, analýza, vizualizace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13415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836712"/>
            <a:ext cx="84249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References</a:t>
            </a:r>
            <a:r>
              <a:rPr lang="cs-CZ" sz="3200" dirty="0"/>
              <a:t>: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 smtClean="0">
                <a:hlinkClick r:id="rId2"/>
              </a:rPr>
              <a:t>www.geoinfostrategie.cz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 smtClean="0">
                <a:hlinkClick r:id="rId3"/>
              </a:rPr>
              <a:t>www.digitalearth.com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 smtClean="0">
                <a:hlinkClick r:id="rId4"/>
              </a:rPr>
              <a:t>www.gsdi.org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smtClean="0">
                <a:hlinkClick r:id="rId5"/>
              </a:rPr>
              <a:t>www.cuzk.org</a:t>
            </a:r>
            <a:endParaRPr lang="cs-CZ" sz="320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41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908720"/>
            <a:ext cx="820891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Manual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Digital </a:t>
            </a:r>
            <a:r>
              <a:rPr lang="cs-CZ" sz="2800" dirty="0" err="1" smtClean="0"/>
              <a:t>Earth</a:t>
            </a:r>
            <a:r>
              <a:rPr lang="cs-CZ" sz="2800" dirty="0" smtClean="0"/>
              <a:t>. </a:t>
            </a:r>
            <a:r>
              <a:rPr lang="cs-CZ" sz="2800" dirty="0" err="1" smtClean="0"/>
              <a:t>Guo</a:t>
            </a:r>
            <a:r>
              <a:rPr lang="cs-CZ" sz="2800" dirty="0" smtClean="0"/>
              <a:t> </a:t>
            </a:r>
            <a:r>
              <a:rPr lang="cs-CZ" sz="2800" dirty="0" err="1" smtClean="0"/>
              <a:t>Huadong</a:t>
            </a:r>
            <a:r>
              <a:rPr lang="cs-CZ" sz="2800" dirty="0" smtClean="0"/>
              <a:t>, Michael F. </a:t>
            </a:r>
            <a:r>
              <a:rPr lang="cs-CZ" sz="2800" dirty="0" err="1" smtClean="0"/>
              <a:t>Goodchild</a:t>
            </a:r>
            <a:r>
              <a:rPr lang="cs-CZ" sz="2800" dirty="0" smtClean="0"/>
              <a:t>, Alessandro </a:t>
            </a:r>
            <a:r>
              <a:rPr lang="cs-CZ" sz="2800" dirty="0" err="1" smtClean="0"/>
              <a:t>Annoni</a:t>
            </a:r>
            <a:r>
              <a:rPr lang="cs-CZ" sz="2800" dirty="0" smtClean="0"/>
              <a:t>, </a:t>
            </a:r>
            <a:r>
              <a:rPr lang="cs-CZ" sz="2800" dirty="0" err="1" smtClean="0"/>
              <a:t>eds</a:t>
            </a:r>
            <a:r>
              <a:rPr lang="cs-CZ" sz="2800" dirty="0" smtClean="0"/>
              <a:t>. International Society </a:t>
            </a:r>
            <a:r>
              <a:rPr lang="cs-CZ" sz="2800" dirty="0" err="1" smtClean="0"/>
              <a:t>for</a:t>
            </a:r>
            <a:r>
              <a:rPr lang="cs-CZ" sz="2800" dirty="0" smtClean="0"/>
              <a:t> Digital </a:t>
            </a:r>
            <a:r>
              <a:rPr lang="cs-CZ" sz="2800" dirty="0" err="1" smtClean="0"/>
              <a:t>Earth</a:t>
            </a:r>
            <a:r>
              <a:rPr lang="cs-CZ" sz="2800" dirty="0" smtClean="0"/>
              <a:t>. </a:t>
            </a:r>
            <a:r>
              <a:rPr lang="cs-CZ" sz="2800" dirty="0" err="1" smtClean="0"/>
              <a:t>Springer</a:t>
            </a:r>
            <a:r>
              <a:rPr lang="cs-CZ" sz="2800" dirty="0" smtClean="0"/>
              <a:t> Open. 2020.</a:t>
            </a:r>
          </a:p>
          <a:p>
            <a:endParaRPr lang="cs-CZ" sz="2800" dirty="0"/>
          </a:p>
          <a:p>
            <a:r>
              <a:rPr lang="cs-CZ" sz="2800" dirty="0" smtClean="0"/>
              <a:t>Open </a:t>
            </a:r>
            <a:r>
              <a:rPr lang="cs-CZ" sz="2800" dirty="0" err="1" smtClean="0"/>
              <a:t>access</a:t>
            </a:r>
            <a:r>
              <a:rPr lang="cs-CZ" sz="2800" dirty="0" smtClean="0"/>
              <a:t>: </a:t>
            </a:r>
            <a:r>
              <a:rPr lang="en-US" sz="2800" i="1" dirty="0">
                <a:hlinkClick r:id="rId2"/>
              </a:rPr>
              <a:t>Manual of Digital Earth | </a:t>
            </a:r>
            <a:r>
              <a:rPr lang="en-US" sz="2800" i="1" dirty="0" err="1" smtClean="0">
                <a:hlinkClick r:id="rId2"/>
              </a:rPr>
              <a:t>SpringerLink</a:t>
            </a:r>
            <a:endParaRPr lang="cs-CZ" sz="2800" i="1" dirty="0" smtClean="0"/>
          </a:p>
          <a:p>
            <a:endParaRPr lang="cs-CZ" sz="2800" i="1" dirty="0"/>
          </a:p>
          <a:p>
            <a:r>
              <a:rPr lang="cs-CZ" sz="2800" i="1" dirty="0" smtClean="0"/>
              <a:t>U.N. </a:t>
            </a:r>
            <a:r>
              <a:rPr lang="cs-CZ" sz="2800" i="1" dirty="0"/>
              <a:t>GGIM. https://ggim.un.org/</a:t>
            </a:r>
            <a:endParaRPr lang="cs-CZ" sz="2800" i="1" dirty="0" smtClean="0"/>
          </a:p>
          <a:p>
            <a:endParaRPr lang="cs-CZ" sz="2800" i="1" dirty="0"/>
          </a:p>
          <a:p>
            <a:r>
              <a:rPr lang="cs-CZ" sz="2800" i="1" dirty="0" smtClean="0"/>
              <a:t>U.N. GGIM: </a:t>
            </a:r>
            <a:r>
              <a:rPr lang="cs-CZ" sz="2800" i="1" dirty="0" err="1" smtClean="0"/>
              <a:t>Europe</a:t>
            </a:r>
            <a:r>
              <a:rPr lang="cs-CZ" sz="2800" i="1" dirty="0"/>
              <a:t>. </a:t>
            </a:r>
            <a:r>
              <a:rPr lang="cs-CZ" sz="2800" i="1" dirty="0">
                <a:hlinkClick r:id="rId3"/>
              </a:rPr>
              <a:t>https://</a:t>
            </a:r>
            <a:r>
              <a:rPr lang="cs-CZ" sz="2800" i="1" dirty="0" smtClean="0">
                <a:hlinkClick r:id="rId3"/>
              </a:rPr>
              <a:t>www.cuzk.cz/O-resortu/Mezinarodni-spoluprace/UNGGIM-Europe.aspx</a:t>
            </a:r>
            <a:endParaRPr lang="cs-CZ" sz="2800" i="1" dirty="0" smtClean="0"/>
          </a:p>
          <a:p>
            <a:endParaRPr lang="cs-CZ" sz="2800" i="1" dirty="0"/>
          </a:p>
          <a:p>
            <a:r>
              <a:rPr lang="cs-CZ" sz="2800" i="1" dirty="0" smtClean="0"/>
              <a:t>GEO and GEOSS </a:t>
            </a:r>
            <a:r>
              <a:rPr lang="cs-CZ" sz="2800" i="1" dirty="0" err="1" smtClean="0"/>
              <a:t>portal</a:t>
            </a:r>
            <a:r>
              <a:rPr lang="cs-CZ" sz="2800" i="1" dirty="0"/>
              <a:t>. </a:t>
            </a:r>
            <a:r>
              <a:rPr lang="cs-CZ" sz="2800" i="1"/>
              <a:t>https://www.geoportal.org/?f:dataSource=dab</a:t>
            </a:r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4371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358</Words>
  <Application>Microsoft Office PowerPoint</Application>
  <PresentationFormat>Předvádění na obrazovce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宋体</vt:lpstr>
      <vt:lpstr>Arial</vt:lpstr>
      <vt:lpstr>Calibri</vt:lpstr>
      <vt:lpstr>Motiv sady Office</vt:lpstr>
      <vt:lpstr>MAPOVÉ  ZDROJE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MAPOVÉ  ZDROJE</dc:title>
  <dc:creator>Milan Konečný</dc:creator>
  <cp:lastModifiedBy>konecny</cp:lastModifiedBy>
  <cp:revision>21</cp:revision>
  <dcterms:created xsi:type="dcterms:W3CDTF">2010-09-27T13:30:58Z</dcterms:created>
  <dcterms:modified xsi:type="dcterms:W3CDTF">2020-10-08T09:08:45Z</dcterms:modified>
</cp:coreProperties>
</file>