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8"/>
  </p:notesMasterIdLst>
  <p:sldIdLst>
    <p:sldId id="256" r:id="rId2"/>
    <p:sldId id="280" r:id="rId3"/>
    <p:sldId id="268" r:id="rId4"/>
    <p:sldId id="269" r:id="rId5"/>
    <p:sldId id="281" r:id="rId6"/>
    <p:sldId id="282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5552" autoAdjust="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1.0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D8EEE9-E198-44B2-B575-576EBADD04BF}" emma:medium="tactile" emma:mode="ink">
          <msink:context xmlns:msink="http://schemas.microsoft.com/ink/2010/main" type="writingRegion" rotatedBoundingBox="9178,6400 9193,6400 9193,6415 9178,6415"/>
        </emma:interpretation>
      </emma:emma>
    </inkml:annotationXML>
    <inkml:traceGroup>
      <inkml:annotationXML>
        <emma:emma xmlns:emma="http://www.w3.org/2003/04/emma" version="1.0">
          <emma:interpretation id="{5BEACED1-F3E2-4ECE-8667-F8801F7015C2}" emma:medium="tactile" emma:mode="ink">
            <msink:context xmlns:msink="http://schemas.microsoft.com/ink/2010/main" type="paragraph" rotatedBoundingBox="9178,6400 9193,6400 9193,6415 9178,6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DE7FA7-01DB-4E91-8F61-C828119C7DBB}" emma:medium="tactile" emma:mode="ink">
              <msink:context xmlns:msink="http://schemas.microsoft.com/ink/2010/main" type="line" rotatedBoundingBox="9178,6400 9193,6400 9193,6415 9178,6415"/>
            </emma:interpretation>
          </emma:emma>
        </inkml:annotationXML>
        <inkml:traceGroup>
          <inkml:annotationXML>
            <emma:emma xmlns:emma="http://www.w3.org/2003/04/emma" version="1.0">
              <emma:interpretation id="{918C963A-179D-4906-BD93-3D8F4642FC70}" emma:medium="tactile" emma:mode="ink">
                <msink:context xmlns:msink="http://schemas.microsoft.com/ink/2010/main" type="inkWord" rotatedBoundingBox="9178,6400 9193,6400 9193,6415 9178,6415"/>
              </emma:interpretation>
              <emma:one-of disjunction-type="recognition" id="oneOf0">
                <emma:interpretation id="interp0" emma:lang="cs-CZ" emma:confidence="0">
                  <emma:literal>.</emma:literal>
                </emma:interpretation>
                <emma:interpretation id="interp1" emma:lang="cs-CZ" emma:confidence="0">
                  <emma:literal>:</emma:literal>
                </emma:interpretation>
                <emma:interpretation id="interp2" emma:lang="cs-CZ" emma:confidence="0">
                  <emma:literal>?</emma:literal>
                </emma:interpretation>
                <emma:interpretation id="interp3" emma:lang="cs-CZ" emma:confidence="0">
                  <emma:literal>'</emma:literal>
                </emma:interpretation>
                <emma:interpretation id="interp4" emma:lang="cs-CZ" emma:confidence="0">
                  <emma:literal>,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7.6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9DC791-0E9D-43E6-96F4-A36CB07D8948}" emma:medium="tactile" emma:mode="ink">
          <msink:context xmlns:msink="http://schemas.microsoft.com/ink/2010/main" type="inkDrawing" rotatedBoundingBox="1998,6536 3488,6536 3488,6551 1998,6551" shapeName="Other"/>
        </emma:interpretation>
      </emma:emma>
    </inkml:annotationXML>
    <inkml:trace contextRef="#ctx0" brushRef="#br0">22 0,'-34'0,"34"0,34 0,67 0,-101 0,34 0,0 0,34 0,-34 0,67 0,-67 0,0 0,0 0,-34 0,34 0,0 0,0 0,-34 0,33 0,1 0,34 0,0 0,67 0,-33 0,-1 0,1 0,-34 0,0 0,-1 0,-33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4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8DFA03-D1E0-4983-B46C-674D947A8581}" emma:medium="tactile" emma:mode="ink">
          <msink:context xmlns:msink="http://schemas.microsoft.com/ink/2010/main" type="inkDrawing" rotatedBoundingBox="-135,7010 -120,7010 -120,7025 -135,7025" shapeName="Other"/>
        </emma:interpretation>
      </emma:emma>
    </inkml:annotationXML>
    <inkml:trace contextRef="#ctx0" brushRef="#br0">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D5C01-3A5D-4445-B9CA-6A62DF7FCA13}" type="datetimeFigureOut">
              <a:rPr lang="en-GB"/>
              <a:pPr>
                <a:defRPr/>
              </a:pPr>
              <a:t>05/10/2022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0AB64C-1687-4E92-925D-3C53758DA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AB64C-1687-4E92-925D-3C53758DA32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19909-7721-4526-9073-AC94EB4D5E58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AD100-9065-40CE-BC64-99135924D7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96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50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294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5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33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35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EF41B-D557-4A6E-BA53-D4AC8CDA8DF1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1EBD3-80F4-4157-B063-581EBBCBAB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5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B7704-4A0F-4896-8453-73CA6734083C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C7C00-B77B-4776-AF89-1612B208B8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9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04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2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93A8C-E196-45C9-9EAA-BB93218139D3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458F6-6556-4DC7-A0B4-105A179335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3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B546D-82E5-4344-BB2E-F0594F8360EB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CC00B-8453-4E34-944C-EB045B7DE5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0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10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036C1-85C4-4A84-AFFD-84D198C22F4C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D9DD3-884D-4954-9329-171AE5BC6BF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45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9160A-F57D-47FF-A58F-0E23AA63BE3A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D389F-3E05-48E4-828F-D5EE5BB4268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84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90E6B-BD90-4D44-9046-9C4BADF7B8C2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436B2-0083-4905-A610-101C42CEE8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3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1A9755-A0B9-4D29-BB75-9CCF9ABD6270}" type="datetimeFigureOut">
              <a:rPr lang="cs-CZ" smtClean="0"/>
              <a:pPr>
                <a:defRPr/>
              </a:pPr>
              <a:t>5.10.2022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4DADD52-3AEE-44DF-949C-CEC6440D79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hyperlink" Target="http://bramus.github.io/mercator-puzzle-redux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Prelude_to_Wa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="" xmlns:a16="http://schemas.microsoft.com/office/drawing/2014/main" id="{DD6BC9EB-F181-48AB-BCA2-3D1DB20D2D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0299" y="999460"/>
            <a:ext cx="4273550" cy="4479852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Mapové zdroje</a:t>
            </a:r>
            <a:endParaRPr lang="en-GB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5903978" y="999460"/>
            <a:ext cx="2342715" cy="447985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cs-CZ" dirty="0"/>
              <a:t>Cvičení č. 1</a:t>
            </a:r>
            <a:endParaRPr lang="cs-CZ"/>
          </a:p>
          <a:p>
            <a:pPr algn="l" eaLnBrk="1" hangingPunct="1"/>
            <a:endParaRPr lang="cs-CZ"/>
          </a:p>
          <a:p>
            <a:pPr algn="l" eaLnBrk="1" hangingPunct="1"/>
            <a:r>
              <a:rPr lang="cs-CZ" dirty="0"/>
              <a:t>Kateřina Trojanová</a:t>
            </a:r>
            <a:endParaRPr lang="cs-CZ"/>
          </a:p>
        </p:txBody>
      </p:sp>
      <p:sp>
        <p:nvSpPr>
          <p:cNvPr id="14345" name="Isosceles Triangle 14344">
            <a:extLst>
              <a:ext uri="{FF2B5EF4-FFF2-40B4-BE49-F238E27FC236}">
                <a16:creationId xmlns="" xmlns:a16="http://schemas.microsoft.com/office/drawing/2014/main" id="{D33AAA80-39DC-4020-9BFF-0718F35C7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347" name="Straight Connector 14346">
            <a:extLst>
              <a:ext uri="{FF2B5EF4-FFF2-40B4-BE49-F238E27FC236}">
                <a16:creationId xmlns="" xmlns:a16="http://schemas.microsoft.com/office/drawing/2014/main" id="{C9C5D90B-7EE3-4D26-AB7D-A5A3A6E11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50992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Isosceles Triangle 14348">
            <a:extLst>
              <a:ext uri="{FF2B5EF4-FFF2-40B4-BE49-F238E27FC236}">
                <a16:creationId xmlns="" xmlns:a16="http://schemas.microsoft.com/office/drawing/2014/main" id="{1177F295-741F-4EFF-B0CA-BE69295AD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 flipV="1">
            <a:off x="8512053" y="1217756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Snaha o dezinterpretaci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824536"/>
          </a:xfrm>
        </p:spPr>
        <p:txBody>
          <a:bodyPr/>
          <a:lstStyle/>
          <a:p>
            <a:r>
              <a:rPr lang="cs-CZ" sz="2000" dirty="0"/>
              <a:t>Způsoby – záměrné použití nevhodných vlastností mapy:</a:t>
            </a:r>
          </a:p>
          <a:p>
            <a:pPr lvl="1"/>
            <a:r>
              <a:rPr lang="cs-CZ" sz="1800" dirty="0"/>
              <a:t>Měřítko</a:t>
            </a:r>
          </a:p>
          <a:p>
            <a:pPr lvl="1"/>
            <a:r>
              <a:rPr lang="cs-CZ" sz="1800" dirty="0"/>
              <a:t>Generalizace</a:t>
            </a:r>
          </a:p>
          <a:p>
            <a:pPr lvl="1"/>
            <a:r>
              <a:rPr lang="cs-CZ" sz="1800" dirty="0"/>
              <a:t>Zobrazení</a:t>
            </a:r>
          </a:p>
          <a:p>
            <a:pPr lvl="1"/>
            <a:r>
              <a:rPr lang="cs-CZ" sz="1800" dirty="0"/>
              <a:t>Legenda, barvy</a:t>
            </a:r>
          </a:p>
          <a:p>
            <a:pPr lvl="1"/>
            <a:r>
              <a:rPr lang="cs-CZ" sz="1800" dirty="0"/>
              <a:t>Data </a:t>
            </a:r>
          </a:p>
          <a:p>
            <a:pPr marL="365125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4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Jiné příklady zavádějící prezentace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824536"/>
          </a:xfrm>
        </p:spPr>
        <p:txBody>
          <a:bodyPr/>
          <a:lstStyle/>
          <a:p>
            <a:pPr marL="365125" lvl="1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1781"/>
            <a:ext cx="4392488" cy="28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10" y="3452642"/>
            <a:ext cx="5137925" cy="32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97512" y="931781"/>
            <a:ext cx="4422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http://www.hitxp.com/pics/peters-map.jpg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0" y="3144865"/>
            <a:ext cx="4422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http://flourish.org/upsidedownmap/hobodyer-large.jpg</a:t>
            </a:r>
          </a:p>
        </p:txBody>
      </p:sp>
      <p:pic>
        <p:nvPicPr>
          <p:cNvPr id="3074" name="Picture 2" descr="Výsledek obrázku pro world map america mid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9358"/>
            <a:ext cx="3495925" cy="22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79512" y="6131709"/>
            <a:ext cx="370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http://www.look4ward.co.uk/wp-content/uploads/2016/09/132005-1000-14468108581-4O337co-WLn4zxYy4hGouw.jpeg</a:t>
            </a:r>
          </a:p>
        </p:txBody>
      </p:sp>
    </p:spTree>
    <p:extLst>
      <p:ext uri="{BB962C8B-B14F-4D97-AF65-F5344CB8AC3E}">
        <p14:creationId xmlns:p14="http://schemas.microsoft.com/office/powerpoint/2010/main" val="32655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Jiné příklady zavádějící prezentace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37112"/>
            <a:ext cx="3898776" cy="2232248"/>
          </a:xfrm>
        </p:spPr>
        <p:txBody>
          <a:bodyPr/>
          <a:lstStyle/>
          <a:p>
            <a:pPr marL="365125" lvl="1" indent="0">
              <a:buNone/>
            </a:pPr>
            <a:r>
              <a:rPr lang="cs-CZ" sz="2800" dirty="0"/>
              <a:t>Nejjižnější část ČR?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844863" cy="300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86064" cy="30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Jiné příklady zavádějící prezentace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414" y="1052736"/>
            <a:ext cx="8685066" cy="5616624"/>
          </a:xfrm>
        </p:spPr>
        <p:txBody>
          <a:bodyPr/>
          <a:lstStyle/>
          <a:p>
            <a:pPr marL="365125" lvl="1" indent="0">
              <a:buNone/>
            </a:pPr>
            <a:r>
              <a:rPr lang="cs-CZ" sz="2800" dirty="0"/>
              <a:t>Zobrazení </a:t>
            </a:r>
            <a:r>
              <a:rPr lang="cs-CZ" sz="2800" dirty="0" err="1"/>
              <a:t>Mercator</a:t>
            </a:r>
            <a:endParaRPr lang="cs-CZ" sz="2800" dirty="0"/>
          </a:p>
          <a:p>
            <a:pPr marL="365125" lvl="1" indent="0">
              <a:buNone/>
            </a:pPr>
            <a:r>
              <a:rPr lang="cs-CZ" sz="2400" dirty="0"/>
              <a:t>- Silné zkreslení ploch a vzdáleností směrem od rovníku k pólům</a:t>
            </a:r>
          </a:p>
          <a:p>
            <a:pPr marL="365125" lvl="1" indent="0">
              <a:buNone/>
            </a:pPr>
            <a:r>
              <a:rPr lang="cs-CZ" sz="2800" dirty="0">
                <a:solidFill>
                  <a:srgbClr val="FFFF00"/>
                </a:solidFill>
                <a:hlinkClick r:id="rId2"/>
              </a:rPr>
              <a:t>http://bramus.github.io/mercator-puzzle-redux/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287" b="6250"/>
          <a:stretch/>
        </p:blipFill>
        <p:spPr bwMode="auto">
          <a:xfrm>
            <a:off x="395535" y="2459442"/>
            <a:ext cx="8496945" cy="391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/>
              <p14:cNvContentPartPr/>
              <p14:nvPr/>
            </p14:nvContentPartPr>
            <p14:xfrm>
              <a:off x="3304128" y="2304240"/>
              <a:ext cx="360" cy="36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2248" y="229236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/>
              <p14:cNvContentPartPr/>
              <p14:nvPr/>
            </p14:nvContentPartPr>
            <p14:xfrm>
              <a:off x="723648" y="2353200"/>
              <a:ext cx="532440" cy="36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768" y="2341320"/>
                <a:ext cx="556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Rukopis 9"/>
              <p14:cNvContentPartPr/>
              <p14:nvPr/>
            </p14:nvContentPartPr>
            <p14:xfrm>
              <a:off x="-48912" y="2523840"/>
              <a:ext cx="360" cy="36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60792" y="251196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Jiné příklady zavádějící prezentace dat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414" y="1052736"/>
            <a:ext cx="8685066" cy="5616624"/>
          </a:xfrm>
        </p:spPr>
        <p:txBody>
          <a:bodyPr/>
          <a:lstStyle/>
          <a:p>
            <a:pPr marL="365125" lvl="1" indent="0">
              <a:buNone/>
            </a:pPr>
            <a:r>
              <a:rPr lang="cs-CZ" sz="2800" dirty="0"/>
              <a:t>Použití různých zobrazení</a:t>
            </a:r>
            <a:endParaRPr lang="cs-CZ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1296"/>
            <a:ext cx="4955958" cy="473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24580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+mj-lt"/>
              </a:rPr>
              <a:t>http://bigthink.com/strange-maps/624-this-is-your-brain-on-maps</a:t>
            </a:r>
          </a:p>
        </p:txBody>
      </p:sp>
    </p:spTree>
    <p:extLst>
      <p:ext uri="{BB962C8B-B14F-4D97-AF65-F5344CB8AC3E}">
        <p14:creationId xmlns:p14="http://schemas.microsoft.com/office/powerpoint/2010/main" val="30346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599" y="1498604"/>
            <a:ext cx="1658145" cy="1278466"/>
          </a:xfrm>
        </p:spPr>
        <p:txBody>
          <a:bodyPr>
            <a:normAutofit/>
          </a:bodyPr>
          <a:lstStyle/>
          <a:p>
            <a:r>
              <a:rPr lang="cs-CZ" sz="2800" dirty="0"/>
              <a:t>Úkol</a:t>
            </a:r>
            <a:endParaRPr lang="en-GB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27784" y="1412777"/>
            <a:ext cx="4896544" cy="4536503"/>
          </a:xfrm>
        </p:spPr>
        <p:txBody>
          <a:bodyPr/>
          <a:lstStyle/>
          <a:p>
            <a:r>
              <a:rPr lang="cs-CZ" dirty="0"/>
              <a:t>Nalézt zajímavý, názorný příklad využití či zneužití mapy, vizualizace dat a dalších zdrojů…</a:t>
            </a:r>
          </a:p>
          <a:p>
            <a:r>
              <a:rPr lang="cs-CZ" dirty="0"/>
              <a:t>Do odevzdávárny vložit obrázek/odkaz + komentář a váš názor na mapu</a:t>
            </a:r>
            <a:br>
              <a:rPr lang="cs-CZ" dirty="0"/>
            </a:br>
            <a:r>
              <a:rPr lang="cs-CZ" dirty="0"/>
              <a:t>(dohromady v </a:t>
            </a:r>
            <a:r>
              <a:rPr lang="cs-CZ" dirty="0" err="1"/>
              <a:t>ZIPu</a:t>
            </a:r>
            <a:r>
              <a:rPr lang="cs-CZ" dirty="0"/>
              <a:t>)</a:t>
            </a:r>
          </a:p>
          <a:p>
            <a:r>
              <a:rPr lang="cs-CZ" dirty="0" err="1"/>
              <a:t>Deadline</a:t>
            </a:r>
            <a:r>
              <a:rPr lang="cs-CZ" dirty="0"/>
              <a:t>: 27.9. 23:59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=""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=""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=""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=""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=""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=""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2783C067-F8BF-4755-B516-8A0CD74C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2ED796EC-E7FF-46DB-B912-FB08BF12A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549A2DAB-B431-487D-95AD-BB0FECB49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="" xmlns:a16="http://schemas.microsoft.com/office/drawing/2014/main" id="{0819F787-32B4-46A8-BC57-C6571BCE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5ECDEE1-7093-418F-9CF5-24EEB115C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45062AF-EB11-4651-BC4A-4DA21768D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30300" y="1397000"/>
            <a:ext cx="5825202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5400"/>
              <a:t>Děkuji za pozornost!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3E0F92F5-649A-F9A3-AF2B-22BF5DBE7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03AE127-802C-459A-A612-DB85B67F0D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1E4A62B-1395-B774-428A-B2564340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Informace</a:t>
            </a:r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9323D83D-50D6-4040-A58B-FCEA340F88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1FE6BB-DFB2-4080-9B5E-076EF5DDE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E3757FF-CCAD-5028-6319-9FAC4428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1 neomluvená absence je tolerována (další absence s omluvenkou v IS)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Cvičení budou hodnocena max 55 body – nutný předpoklad pro splnění cvičení je více než 60 % bodů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Náplň cvičení: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 dirty="0"/>
              <a:t>Doplnění přednášek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 dirty="0"/>
              <a:t>Prezentace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 dirty="0"/>
              <a:t>Vypracování cvičení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Zkouška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 dirty="0"/>
              <a:t>Písemná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 dirty="0"/>
              <a:t>Otázky i na látku z cvičení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F10FD715-4DCE-4779-B634-EC78315EA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47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="" xmlns:a16="http://schemas.microsoft.com/office/drawing/2014/main" id="{603AE127-802C-459A-A612-DB85B67F0D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Prezentace</a:t>
            </a:r>
            <a:endParaRPr lang="en-GB" dirty="0"/>
          </a:p>
        </p:txBody>
      </p:sp>
      <p:sp>
        <p:nvSpPr>
          <p:cNvPr id="17417" name="Isosceles Triangle 17416">
            <a:extLst>
              <a:ext uri="{FF2B5EF4-FFF2-40B4-BE49-F238E27FC236}">
                <a16:creationId xmlns="" xmlns:a16="http://schemas.microsoft.com/office/drawing/2014/main" id="{9323D83D-50D6-4040-A58B-FCEA340F88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419" name="Straight Connector 17418">
            <a:extLst>
              <a:ext uri="{FF2B5EF4-FFF2-40B4-BE49-F238E27FC236}">
                <a16:creationId xmlns="" xmlns:a16="http://schemas.microsoft.com/office/drawing/2014/main" id="{1A1FE6BB-DFB2-4080-9B5E-076EF5DDE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1400"/>
              <a:t>Po dvojicích</a:t>
            </a:r>
          </a:p>
          <a:p>
            <a:pPr eaLnBrk="1" hangingPunct="1">
              <a:lnSpc>
                <a:spcPct val="90000"/>
              </a:lnSpc>
            </a:pPr>
            <a:r>
              <a:rPr lang="cs-CZ" sz="1400"/>
              <a:t>Cca 10-15 minut</a:t>
            </a:r>
          </a:p>
          <a:p>
            <a:pPr eaLnBrk="1" hangingPunct="1">
              <a:lnSpc>
                <a:spcPct val="90000"/>
              </a:lnSpc>
            </a:pPr>
            <a:r>
              <a:rPr lang="cs-CZ" sz="1400"/>
              <a:t>Stručně, ale poutavě</a:t>
            </a:r>
          </a:p>
          <a:p>
            <a:pPr eaLnBrk="1" hangingPunct="1">
              <a:lnSpc>
                <a:spcPct val="90000"/>
              </a:lnSpc>
            </a:pPr>
            <a:r>
              <a:rPr lang="cs-CZ" sz="1400"/>
              <a:t>Ukázka vyžití dat – každý z dvojice bude mít názornou ukázku, jak lze využít data z datové sady – 2 různé ukázky</a:t>
            </a:r>
          </a:p>
          <a:p>
            <a:pPr eaLnBrk="1" hangingPunct="1">
              <a:lnSpc>
                <a:spcPct val="90000"/>
              </a:lnSpc>
            </a:pPr>
            <a:r>
              <a:rPr lang="cs-CZ" sz="1400"/>
              <a:t>Na závěr shrnutí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/>
              <a:t>O co se jedná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/>
              <a:t>Produkty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/>
              <a:t>Výhody, nevýhody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/>
              <a:t>Přínos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/>
              <a:t>Jak se s daty pracovalo</a:t>
            </a:r>
          </a:p>
          <a:p>
            <a:pPr marL="365125" lvl="1" indent="0" eaLnBrk="1" hangingPunct="1">
              <a:lnSpc>
                <a:spcPct val="90000"/>
              </a:lnSpc>
              <a:buNone/>
            </a:pPr>
            <a:endParaRPr lang="cs-CZ" sz="1400"/>
          </a:p>
          <a:p>
            <a:pPr marL="90487" indent="0" eaLnBrk="1" hangingPunct="1">
              <a:lnSpc>
                <a:spcPct val="90000"/>
              </a:lnSpc>
              <a:buNone/>
            </a:pPr>
            <a:r>
              <a:rPr lang="cs-CZ" sz="1400"/>
              <a:t>Každý týden 2 prezentace (+1 záložní)</a:t>
            </a:r>
          </a:p>
          <a:p>
            <a:pPr marL="90487" indent="0" eaLnBrk="1" hangingPunct="1">
              <a:lnSpc>
                <a:spcPct val="90000"/>
              </a:lnSpc>
              <a:buNone/>
            </a:pPr>
            <a:r>
              <a:rPr lang="cs-CZ" sz="1400"/>
              <a:t>První dvě prezentace 5.10</a:t>
            </a:r>
          </a:p>
          <a:p>
            <a:pPr eaLnBrk="1" hangingPunct="1">
              <a:lnSpc>
                <a:spcPct val="90000"/>
              </a:lnSpc>
            </a:pPr>
            <a:endParaRPr lang="en-GB" sz="1400"/>
          </a:p>
        </p:txBody>
      </p:sp>
      <p:sp>
        <p:nvSpPr>
          <p:cNvPr id="17421" name="Isosceles Triangle 17420">
            <a:extLst>
              <a:ext uri="{FF2B5EF4-FFF2-40B4-BE49-F238E27FC236}">
                <a16:creationId xmlns="" xmlns:a16="http://schemas.microsoft.com/office/drawing/2014/main" id="{F10FD715-4DCE-4779-B634-EC78315EA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92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6" name="Group 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59680"/>
              </p:ext>
            </p:extLst>
          </p:nvPr>
        </p:nvGraphicFramePr>
        <p:xfrm>
          <a:off x="251520" y="1700808"/>
          <a:ext cx="8784975" cy="4102019"/>
        </p:xfrm>
        <a:graphic>
          <a:graphicData uri="http://schemas.openxmlformats.org/drawingml/2006/table">
            <a:tbl>
              <a:tblPr/>
              <a:tblGrid>
                <a:gridCol w="6229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8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70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Atlas Krajiny ČR, Atlas Krajiny SR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Šinkorová,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Podborská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Produkty ČUZK ‐ datové sady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StreetNet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CZE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ČSÚ ‐ obecně + jaká data mají k dispozici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Křapová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Karásková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DMVS (Digitální mapa veřejné správy)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Eurogeographics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‐ obecně + projekty: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EuroDEM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EuroGeoNames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StateBoundaryofEurope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FAO, OSN ‐ obecně + jaká data mají k dispozici (zejména prostorová)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GEOSS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Neznajová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Romčiaková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laserové skenování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Sadovská, Zahradník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služba WFS, jaká data lze pomocí této služby získat, kdo ji nabízí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Severa,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Oleownik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Porovnání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OpenStreetMap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ArcGIS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online, kartografických produktů Google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Badin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Huk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Mapové zdroje pro tematické mapy ČR (např. VÚV, CENIA,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eAGRI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,...)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Vojta, Baránek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INSPIRE ‐ směrnice, implementační pravidla, národní infrastruktura prostorových dat,…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Halová, Černá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ZABAGED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Všianský, Dostál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Data200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Žilka,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Riják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DMÚ25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EUROSTAT ‐ obecně + jaká data mají k dispozici (zejména prostorová)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67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GMES/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Copernicus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Dvořák, Lysák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26.10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OneGeology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‐ obecně + mapový portál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Kavan, Kříž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2.11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letecké snímkování, příklady takových dat u nás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Juříková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Konvičná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2.11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5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služba WMS, jaká data lze pomocí této služby získat, kdo ji nabízí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0564" name="TextovéPole 1"/>
          <p:cNvSpPr txBox="1">
            <a:spLocks noChangeArrowheads="1"/>
          </p:cNvSpPr>
          <p:nvPr/>
        </p:nvSpPr>
        <p:spPr bwMode="auto">
          <a:xfrm>
            <a:off x="395536" y="165909"/>
            <a:ext cx="3223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Témata prezentací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58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03AE127-802C-459A-A612-DB85B67F0D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A889120-9F93-DF29-50F5-679F4F6A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Opakování přednášky</a:t>
            </a:r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9323D83D-50D6-4040-A58B-FCEA340F88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1FE6BB-DFB2-4080-9B5E-076EF5DDE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01E084F-C7CB-52C0-6DAA-B26ED42E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cs-CZ" dirty="0"/>
              <a:t>VGIS</a:t>
            </a:r>
          </a:p>
          <a:p>
            <a:pPr lvl="1"/>
            <a:r>
              <a:rPr lang="en-GB" dirty="0" err="1"/>
              <a:t>Vojenský</a:t>
            </a:r>
            <a:r>
              <a:rPr lang="en-GB" dirty="0"/>
              <a:t> </a:t>
            </a:r>
            <a:r>
              <a:rPr lang="en-GB" dirty="0" err="1"/>
              <a:t>geografický</a:t>
            </a:r>
            <a:r>
              <a:rPr lang="en-GB" dirty="0"/>
              <a:t> </a:t>
            </a:r>
            <a:r>
              <a:rPr lang="en-GB" dirty="0" err="1"/>
              <a:t>informační</a:t>
            </a:r>
            <a:r>
              <a:rPr lang="en-GB" dirty="0"/>
              <a:t> </a:t>
            </a:r>
            <a:r>
              <a:rPr lang="en-GB" dirty="0" err="1"/>
              <a:t>systém</a:t>
            </a:r>
            <a:endParaRPr lang="cs-CZ" dirty="0"/>
          </a:p>
          <a:p>
            <a:r>
              <a:rPr lang="cs-CZ" dirty="0"/>
              <a:t>IRIS</a:t>
            </a:r>
          </a:p>
          <a:p>
            <a:pPr lvl="1"/>
            <a:r>
              <a:rPr lang="pt-BR" dirty="0"/>
              <a:t>Integrovaný řídící a informační systém</a:t>
            </a:r>
            <a:endParaRPr lang="cs-CZ" dirty="0"/>
          </a:p>
          <a:p>
            <a:r>
              <a:rPr lang="cs-CZ" dirty="0" err="1"/>
              <a:t>GeMIS</a:t>
            </a:r>
            <a:endParaRPr lang="cs-CZ" dirty="0"/>
          </a:p>
          <a:p>
            <a:pPr lvl="1"/>
            <a:r>
              <a:rPr lang="en-GB" dirty="0" err="1"/>
              <a:t>Geografický</a:t>
            </a:r>
            <a:r>
              <a:rPr lang="en-GB" dirty="0"/>
              <a:t> </a:t>
            </a:r>
            <a:r>
              <a:rPr lang="en-GB" dirty="0" err="1"/>
              <a:t>metainformační</a:t>
            </a:r>
            <a:r>
              <a:rPr lang="en-GB" dirty="0"/>
              <a:t> </a:t>
            </a:r>
            <a:r>
              <a:rPr lang="en-GB" dirty="0" err="1"/>
              <a:t>systé</a:t>
            </a:r>
            <a:r>
              <a:rPr lang="cs-CZ" dirty="0"/>
              <a:t>m</a:t>
            </a:r>
          </a:p>
          <a:p>
            <a:r>
              <a:rPr lang="en-GB" dirty="0"/>
              <a:t>VGGFIS</a:t>
            </a:r>
            <a:endParaRPr lang="cs-CZ" dirty="0"/>
          </a:p>
          <a:p>
            <a:pPr marL="457200" lvl="1" indent="0">
              <a:buNone/>
            </a:pPr>
            <a:r>
              <a:rPr lang="en-GB" dirty="0" err="1"/>
              <a:t>Vojenský</a:t>
            </a:r>
            <a:r>
              <a:rPr lang="en-GB" dirty="0"/>
              <a:t> </a:t>
            </a:r>
            <a:r>
              <a:rPr lang="en-GB" dirty="0" err="1"/>
              <a:t>geodetický</a:t>
            </a:r>
            <a:r>
              <a:rPr lang="en-GB" dirty="0"/>
              <a:t> a </a:t>
            </a:r>
            <a:r>
              <a:rPr lang="en-GB" dirty="0" err="1"/>
              <a:t>geofyzikální</a:t>
            </a:r>
            <a:r>
              <a:rPr lang="en-GB" dirty="0"/>
              <a:t> </a:t>
            </a:r>
            <a:r>
              <a:rPr lang="en-GB" dirty="0" err="1"/>
              <a:t>informační</a:t>
            </a:r>
            <a:r>
              <a:rPr lang="en-GB" dirty="0"/>
              <a:t> </a:t>
            </a:r>
            <a:r>
              <a:rPr lang="en-GB" dirty="0" err="1"/>
              <a:t>systém</a:t>
            </a:r>
            <a:endParaRPr lang="cs-CZ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F10FD715-4DCE-4779-B634-EC78315EA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83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04C4F6-2BB5-4C14-D308-30486FBC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69" y="260648"/>
            <a:ext cx="6347713" cy="1320800"/>
          </a:xfrm>
        </p:spPr>
        <p:txBody>
          <a:bodyPr>
            <a:normAutofit/>
          </a:bodyPr>
          <a:lstStyle/>
          <a:p>
            <a:r>
              <a:rPr lang="en-GB" dirty="0" err="1"/>
              <a:t>Vojenský</a:t>
            </a:r>
            <a:r>
              <a:rPr lang="en-GB" dirty="0"/>
              <a:t> </a:t>
            </a:r>
            <a:r>
              <a:rPr lang="en-GB" dirty="0" err="1"/>
              <a:t>geografický</a:t>
            </a:r>
            <a:r>
              <a:rPr lang="en-GB" dirty="0"/>
              <a:t> </a:t>
            </a:r>
            <a:r>
              <a:rPr lang="en-GB" dirty="0" err="1"/>
              <a:t>informační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(VGIS)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55B16DA-CB54-C63D-9ECA-A5AA69F67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81448"/>
            <a:ext cx="8352927" cy="5276552"/>
          </a:xfrm>
        </p:spPr>
        <p:txBody>
          <a:bodyPr>
            <a:normAutofit fontScale="77500" lnSpcReduction="20000"/>
          </a:bodyPr>
          <a:lstStyle/>
          <a:p>
            <a:r>
              <a:rPr lang="cs-CZ" sz="2100" dirty="0"/>
              <a:t>1</a:t>
            </a:r>
            <a:r>
              <a:rPr lang="en-GB" sz="2100" dirty="0"/>
              <a:t>. </a:t>
            </a:r>
            <a:r>
              <a:rPr lang="en-GB" sz="2100" dirty="0" err="1"/>
              <a:t>Vektorová</a:t>
            </a:r>
            <a:r>
              <a:rPr lang="en-GB" sz="2100" dirty="0"/>
              <a:t> data a </a:t>
            </a:r>
            <a:r>
              <a:rPr lang="en-GB" sz="2100" dirty="0" err="1"/>
              <a:t>účelové</a:t>
            </a:r>
            <a:r>
              <a:rPr lang="en-GB" sz="2100" dirty="0"/>
              <a:t> </a:t>
            </a:r>
            <a:r>
              <a:rPr lang="en-GB" sz="2100" dirty="0" err="1"/>
              <a:t>databáze</a:t>
            </a:r>
            <a:r>
              <a:rPr lang="en-GB" sz="2100" dirty="0"/>
              <a:t> </a:t>
            </a:r>
            <a:endParaRPr lang="cs-CZ" sz="2100" dirty="0"/>
          </a:p>
          <a:p>
            <a:r>
              <a:rPr lang="en-GB" sz="2100" dirty="0"/>
              <a:t>2. </a:t>
            </a:r>
            <a:r>
              <a:rPr lang="en-GB" sz="2100" dirty="0" err="1"/>
              <a:t>Výšková</a:t>
            </a:r>
            <a:r>
              <a:rPr lang="en-GB" sz="2100" dirty="0"/>
              <a:t> data </a:t>
            </a:r>
            <a:endParaRPr lang="cs-CZ" sz="2100" dirty="0"/>
          </a:p>
          <a:p>
            <a:r>
              <a:rPr lang="en-GB" sz="2100" dirty="0"/>
              <a:t>3. </a:t>
            </a:r>
            <a:r>
              <a:rPr lang="en-GB" sz="2100" dirty="0" err="1"/>
              <a:t>Rastrová</a:t>
            </a:r>
            <a:r>
              <a:rPr lang="en-GB" sz="2100" dirty="0"/>
              <a:t> data</a:t>
            </a:r>
            <a:endParaRPr lang="cs-CZ" sz="2100" dirty="0"/>
          </a:p>
          <a:p>
            <a:endParaRPr lang="cs-CZ" dirty="0"/>
          </a:p>
          <a:p>
            <a:r>
              <a:rPr lang="cs-CZ" dirty="0"/>
              <a:t>Nápověda : </a:t>
            </a:r>
          </a:p>
          <a:p>
            <a:r>
              <a:rPr lang="cs-CZ" dirty="0"/>
              <a:t>D</a:t>
            </a:r>
          </a:p>
          <a:p>
            <a:r>
              <a:rPr lang="cs-CZ" dirty="0"/>
              <a:t>M </a:t>
            </a:r>
          </a:p>
          <a:p>
            <a:r>
              <a:rPr lang="cs-CZ" dirty="0"/>
              <a:t>Ú, R</a:t>
            </a:r>
          </a:p>
          <a:p>
            <a:endParaRPr lang="cs-CZ" dirty="0"/>
          </a:p>
          <a:p>
            <a:r>
              <a:rPr lang="en-GB" sz="2200" dirty="0" err="1"/>
              <a:t>digitální</a:t>
            </a:r>
            <a:r>
              <a:rPr lang="en-GB" sz="2200" dirty="0"/>
              <a:t> model </a:t>
            </a:r>
            <a:r>
              <a:rPr lang="en-GB" sz="2200" dirty="0" err="1"/>
              <a:t>území</a:t>
            </a:r>
            <a:r>
              <a:rPr lang="en-GB" sz="2200" dirty="0"/>
              <a:t> v </a:t>
            </a:r>
            <a:r>
              <a:rPr lang="en-GB" sz="2200" dirty="0" err="1"/>
              <a:t>měřítku</a:t>
            </a:r>
            <a:r>
              <a:rPr lang="en-GB" sz="2200" dirty="0"/>
              <a:t> 1 : 25 000 (DMÚ 25)</a:t>
            </a:r>
            <a:endParaRPr lang="cs-CZ" sz="2200" dirty="0"/>
          </a:p>
          <a:p>
            <a:r>
              <a:rPr lang="en-GB" sz="2200" dirty="0" err="1"/>
              <a:t>digitální</a:t>
            </a:r>
            <a:r>
              <a:rPr lang="en-GB" sz="2200" dirty="0"/>
              <a:t> model </a:t>
            </a:r>
            <a:r>
              <a:rPr lang="en-GB" sz="2200" dirty="0" err="1"/>
              <a:t>území</a:t>
            </a:r>
            <a:r>
              <a:rPr lang="en-GB" sz="2200" dirty="0"/>
              <a:t> v </a:t>
            </a:r>
            <a:r>
              <a:rPr lang="en-GB" sz="2200" dirty="0" err="1"/>
              <a:t>měřítku</a:t>
            </a:r>
            <a:r>
              <a:rPr lang="en-GB" sz="2200" dirty="0"/>
              <a:t> 1 : 100 000 (DMÚ 100)</a:t>
            </a:r>
            <a:endParaRPr lang="cs-CZ" sz="2200" dirty="0"/>
          </a:p>
          <a:p>
            <a:r>
              <a:rPr lang="en-GB" sz="2200" dirty="0" err="1"/>
              <a:t>digitální</a:t>
            </a:r>
            <a:r>
              <a:rPr lang="en-GB" sz="2200" dirty="0"/>
              <a:t> model </a:t>
            </a:r>
            <a:r>
              <a:rPr lang="en-GB" sz="2200" dirty="0" err="1"/>
              <a:t>území</a:t>
            </a:r>
            <a:r>
              <a:rPr lang="en-GB" sz="2200" dirty="0"/>
              <a:t> v </a:t>
            </a:r>
            <a:r>
              <a:rPr lang="en-GB" sz="2200" dirty="0" err="1"/>
              <a:t>měřítku</a:t>
            </a:r>
            <a:r>
              <a:rPr lang="en-GB" sz="2200" dirty="0"/>
              <a:t> 1 : 200 000 (DMÚ 200) – </a:t>
            </a:r>
            <a:r>
              <a:rPr lang="en-GB" sz="2200" dirty="0" err="1"/>
              <a:t>již</a:t>
            </a:r>
            <a:r>
              <a:rPr lang="en-GB" sz="2200" dirty="0"/>
              <a:t> </a:t>
            </a:r>
            <a:r>
              <a:rPr lang="en-GB" sz="2200" dirty="0" err="1"/>
              <a:t>vyřazen</a:t>
            </a:r>
            <a:r>
              <a:rPr lang="en-GB" sz="2200" dirty="0"/>
              <a:t> </a:t>
            </a:r>
            <a:endParaRPr lang="cs-CZ" sz="2200" dirty="0"/>
          </a:p>
          <a:p>
            <a:r>
              <a:rPr lang="en-GB" sz="2200" dirty="0" err="1"/>
              <a:t>rastrové</a:t>
            </a:r>
            <a:r>
              <a:rPr lang="en-GB" sz="2200" dirty="0"/>
              <a:t> </a:t>
            </a:r>
            <a:r>
              <a:rPr lang="en-GB" sz="2200" dirty="0" err="1"/>
              <a:t>digitální</a:t>
            </a:r>
            <a:r>
              <a:rPr lang="en-GB" sz="2200" dirty="0"/>
              <a:t> </a:t>
            </a:r>
            <a:r>
              <a:rPr lang="en-GB" sz="2200" dirty="0" err="1"/>
              <a:t>ekvivalenty</a:t>
            </a:r>
            <a:r>
              <a:rPr lang="en-GB" sz="2200" dirty="0"/>
              <a:t> </a:t>
            </a:r>
            <a:r>
              <a:rPr lang="en-GB" sz="2200" dirty="0" err="1"/>
              <a:t>topografických</a:t>
            </a:r>
            <a:r>
              <a:rPr lang="en-GB" sz="2200" dirty="0"/>
              <a:t> map </a:t>
            </a:r>
            <a:endParaRPr lang="cs-CZ" sz="2200" dirty="0"/>
          </a:p>
          <a:p>
            <a:r>
              <a:rPr lang="en-GB" sz="2200" dirty="0" err="1"/>
              <a:t>registr</a:t>
            </a:r>
            <a:r>
              <a:rPr lang="en-GB" sz="2200" dirty="0"/>
              <a:t> </a:t>
            </a:r>
            <a:r>
              <a:rPr lang="en-GB" sz="2200" dirty="0" err="1"/>
              <a:t>výškových</a:t>
            </a:r>
            <a:r>
              <a:rPr lang="en-GB" sz="2200" dirty="0"/>
              <a:t> </a:t>
            </a:r>
            <a:r>
              <a:rPr lang="en-GB" sz="2200" dirty="0" err="1"/>
              <a:t>objektů</a:t>
            </a:r>
            <a:r>
              <a:rPr lang="en-GB" sz="2200" dirty="0"/>
              <a:t> (RVO) </a:t>
            </a:r>
            <a:endParaRPr lang="cs-CZ" sz="2200" dirty="0"/>
          </a:p>
          <a:p>
            <a:r>
              <a:rPr lang="en-GB" sz="2200" dirty="0" err="1"/>
              <a:t>digitální</a:t>
            </a:r>
            <a:r>
              <a:rPr lang="en-GB" sz="2200" dirty="0"/>
              <a:t> modely </a:t>
            </a:r>
            <a:r>
              <a:rPr lang="en-GB" sz="2200" dirty="0" err="1"/>
              <a:t>reliéfu</a:t>
            </a:r>
            <a:r>
              <a:rPr lang="en-GB" sz="2200" dirty="0"/>
              <a:t> DMR-1, DMR-2 – 2,5, DMR-3 </a:t>
            </a:r>
            <a:endParaRPr lang="cs-CZ" sz="2200" dirty="0"/>
          </a:p>
          <a:p>
            <a:r>
              <a:rPr lang="en-GB" sz="2200" dirty="0"/>
              <a:t>a </a:t>
            </a:r>
            <a:r>
              <a:rPr lang="en-GB" sz="2200" dirty="0" err="1"/>
              <a:t>jiné</a:t>
            </a:r>
            <a:r>
              <a:rPr lang="en-GB" sz="2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78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783C067-F8BF-4755-B516-8A0CD74C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2ED796EC-E7FF-46DB-B912-FB08BF12A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549A2DAB-B431-487D-95AD-BB0FECB49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7">
            <a:extLst>
              <a:ext uri="{FF2B5EF4-FFF2-40B4-BE49-F238E27FC236}">
                <a16:creationId xmlns="" xmlns:a16="http://schemas.microsoft.com/office/drawing/2014/main" id="{0819F787-32B4-46A8-BC57-C6571BCE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5ECDEE1-7093-418F-9CF5-24EEB115C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45062AF-EB11-4651-BC4A-4DA21768D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0300" y="1397000"/>
            <a:ext cx="5825202" cy="26538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Špatné využití mapových zdrojů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6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Propaganda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2160589"/>
            <a:ext cx="2968012" cy="3880773"/>
          </a:xfrm>
        </p:spPr>
        <p:txBody>
          <a:bodyPr>
            <a:normAutofit/>
          </a:bodyPr>
          <a:lstStyle/>
          <a:p>
            <a:r>
              <a:rPr lang="cs-CZ" dirty="0"/>
              <a:t>Užití kartografie pro navození šíření hrozby a strachu</a:t>
            </a:r>
          </a:p>
          <a:p>
            <a:pPr lvl="1"/>
            <a:r>
              <a:rPr lang="cs-CZ" dirty="0">
                <a:hlinkClick r:id="rId2"/>
              </a:rPr>
              <a:t>http://en.wikipedia.org/wiki/Prelude_to_War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125" lvl="1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r="10367" b="-1"/>
          <a:stretch/>
        </p:blipFill>
        <p:spPr bwMode="auto">
          <a:xfrm>
            <a:off x="3643088" y="2159331"/>
            <a:ext cx="331128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9418" y="609600"/>
            <a:ext cx="3836082" cy="1320800"/>
          </a:xfrm>
        </p:spPr>
        <p:txBody>
          <a:bodyPr>
            <a:normAutofit/>
          </a:bodyPr>
          <a:lstStyle/>
          <a:p>
            <a:r>
              <a:rPr lang="cs-CZ"/>
              <a:t>Propaganda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r="12868" b="2"/>
          <a:stretch/>
        </p:blipFill>
        <p:spPr bwMode="auto">
          <a:xfrm>
            <a:off x="381852" y="10"/>
            <a:ext cx="2638407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r="10299" b="-4"/>
          <a:stretch/>
        </p:blipFill>
        <p:spPr bwMode="auto">
          <a:xfrm>
            <a:off x="127249" y="2289183"/>
            <a:ext cx="2636117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7" r="12128" b="-3"/>
          <a:stretch/>
        </p:blipFill>
        <p:spPr bwMode="auto">
          <a:xfrm>
            <a:off x="-7974" y="4565636"/>
            <a:ext cx="2516671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74" name="Isosceles Triangle 30">
            <a:extLst>
              <a:ext uri="{FF2B5EF4-FFF2-40B4-BE49-F238E27FC236}">
                <a16:creationId xmlns="" xmlns:a16="http://schemas.microsoft.com/office/drawing/2014/main" id="{FD076C4F-CB47-4A2D-95A1-9D5E3C2B76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7975" y="0"/>
            <a:ext cx="63194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075" name="Straight Connector 2057">
            <a:extLst>
              <a:ext uri="{FF2B5EF4-FFF2-40B4-BE49-F238E27FC236}">
                <a16:creationId xmlns="" xmlns:a16="http://schemas.microsoft.com/office/drawing/2014/main" id="{EEAF915B-5344-46DC-8097-7DAF06277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72924" y="2282818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Connector 2059">
            <a:extLst>
              <a:ext uri="{FF2B5EF4-FFF2-40B4-BE49-F238E27FC236}">
                <a16:creationId xmlns="" xmlns:a16="http://schemas.microsoft.com/office/drawing/2014/main" id="{70B738F4-B505-468D-996C-FEC3D1CA10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2022" y="4565636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Isosceles Triangle 30">
            <a:extLst>
              <a:ext uri="{FF2B5EF4-FFF2-40B4-BE49-F238E27FC236}">
                <a16:creationId xmlns="" xmlns:a16="http://schemas.microsoft.com/office/drawing/2014/main" id="{6F953D60-C1AF-4BFA-9B22-BFE8F0BA1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3727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9418" y="2160589"/>
            <a:ext cx="383608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/>
              <a:t>Odlišnosti zobrazení některých sporných území (Google)</a:t>
            </a:r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  <a:p>
            <a:pPr>
              <a:lnSpc>
                <a:spcPct val="90000"/>
              </a:lnSpc>
            </a:pPr>
            <a:r>
              <a:rPr lang="cs-CZ" sz="1100"/>
              <a:t>Poloostrov Krym – ukrajinská vs. česká vs. ruská verze mapy</a:t>
            </a:r>
          </a:p>
        </p:txBody>
      </p:sp>
    </p:spTree>
    <p:extLst>
      <p:ext uri="{BB962C8B-B14F-4D97-AF65-F5344CB8AC3E}">
        <p14:creationId xmlns:p14="http://schemas.microsoft.com/office/powerpoint/2010/main" val="2088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606</Words>
  <Application>Microsoft Office PowerPoint</Application>
  <PresentationFormat>Předvádění na obrazovce (4:3)</PresentationFormat>
  <Paragraphs>150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Fazeta</vt:lpstr>
      <vt:lpstr>Mapové zdroje</vt:lpstr>
      <vt:lpstr>Informace</vt:lpstr>
      <vt:lpstr>Prezentace</vt:lpstr>
      <vt:lpstr>Prezentace aplikace PowerPoint</vt:lpstr>
      <vt:lpstr>Opakování přednášky</vt:lpstr>
      <vt:lpstr>Vojenský geografický informační systém (VGIS)</vt:lpstr>
      <vt:lpstr>Špatné využití mapových zdrojů</vt:lpstr>
      <vt:lpstr>Propaganda</vt:lpstr>
      <vt:lpstr>Propaganda</vt:lpstr>
      <vt:lpstr>Snaha o dezinterpretaci</vt:lpstr>
      <vt:lpstr>Jiné příklady zavádějící prezentace dat </vt:lpstr>
      <vt:lpstr>Jiné příklady zavádějící prezentace dat </vt:lpstr>
      <vt:lpstr>Jiné příklady zavádějící prezentace dat </vt:lpstr>
      <vt:lpstr>Jiné příklady zavádějící prezentace dat </vt:lpstr>
      <vt:lpstr>Úkol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Mapové zdroje</dc:title>
  <dc:creator>Barca</dc:creator>
  <cp:lastModifiedBy>Učitel</cp:lastModifiedBy>
  <cp:revision>104</cp:revision>
  <dcterms:created xsi:type="dcterms:W3CDTF">2013-09-16T17:39:20Z</dcterms:created>
  <dcterms:modified xsi:type="dcterms:W3CDTF">2022-10-05T16:33:22Z</dcterms:modified>
</cp:coreProperties>
</file>