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77" r:id="rId3"/>
    <p:sldId id="279" r:id="rId4"/>
    <p:sldId id="280" r:id="rId5"/>
    <p:sldId id="276" r:id="rId6"/>
    <p:sldId id="256" r:id="rId7"/>
    <p:sldId id="257" r:id="rId8"/>
    <p:sldId id="262" r:id="rId9"/>
    <p:sldId id="264" r:id="rId10"/>
    <p:sldId id="269" r:id="rId11"/>
    <p:sldId id="260" r:id="rId12"/>
    <p:sldId id="265" r:id="rId13"/>
    <p:sldId id="266" r:id="rId14"/>
    <p:sldId id="272" r:id="rId15"/>
    <p:sldId id="268" r:id="rId16"/>
    <p:sldId id="27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8:45.5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1:04:51.2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17277 1697,'-824'27,"-856"72,3-44,1642-54,-502 20,387-17,-156-14,-145-36,184 16,-300-52,437 52,1-5,-157-65,22-13,-382-223,268 67,41 26,114 103,-275-127,416 229,-2 5,-1 3,-2 4,0 4,-2 3,0 5,-1 3,-101 1,-192 24,308-7,1 4,0 3,-77 24,139-34,-1 0,1 0,0 1,0 1,1 0,0 0,0 1,0 0,1 1,0 1,1-1,-1 1,2 1,-1 0,1 0,1 1,0 0,1 0,0 0,0 1,1 0,-6 24,-11 58,-11 124,0 0,24-167,3-17,-16 56,17-77,0-1,0 0,-1 0,-1 0,0-1,0 0,-18 18,6-10,0 0,-2-2,0 0,-1-2,0 0,-1-2,-44 19,29-18,0-1,0-2,-1-2,-60 7,-466 53,383-49,-326 21,140-31,-629 7,880-18,-151 3,242 0,1 2,-1 1,1 1,0 1,0 1,1 1,0 1,1 1,0 1,1 2,0 0,1 1,1 1,-35 35,8-1,2 3,3 1,3 2,-47 86,26-32,-90 227,140-302,0 0,3 1,1 0,-3 63,13 149,-3-231,1 14,1 1,1-1,2-1,1 1,1-1,2 0,1-1,1 0,2-1,29 46,15 7,3-3,3-2,4-3,132 110,-61-75,274 161,-283-199,3-5,2-6,3-6,248 59,-286-87,369 76,-380-87,0-3,1-5,117-7,-144-7,0-2,0-4,-1-2,-1-3,-1-3,0-2,74-42,-66 26,-1-2,-1-4,-3-2,-3-3,71-77,-41 29,-5-4,96-151,-142 189,-4-2,-2-1,-3-2,-4 0,-2-2,-4-1,17-108,-21 54,-5-1,-5-1,-17-193,5 270,-1 1,-3-1,-2 2,-2 0,-2 0,-2 1,-3 2,-1 0,-3 1,-2 1,-52-67,50 76,-3 2,-1 1,-1 1,-1 2,-2 1,-1 2,-2 2,0 2,-1 1,-1 2,-1 2,-1 2,-56-13,-23 4,-2 5,-134-4,-254 16,-335-7,615 8,137 4,-387 9,421 2,2 4,-1 2,2 3,0 3,1 2,-90 48,14 6,-183 137,277-184,-82 59,-180 168,277-228,2 0,0 2,2 1,1 1,2 0,1 2,2 0,1 0,1 2,3-1,-8 39,0 31,5 1,0 165,12-192,4 0,3 0,3-1,4 0,3-1,4 0,30 74,-14-60,4-2,5-2,3-1,3-3,5-2,2-3,4-2,84 79,-110-123,2-1,1-2,1-2,1-2,80 37,-56-35,2-4,0-2,94 16,219 6,-8-33,-345-10,576-20,-515 9,-1-3,-1-4,0-4,151-60,-143 39,-3-4,-2-4,-2-4,-2-3,-3-4,-3-4,-3-3,-3-3,-3-3,-4-3,-3-4,72-120,-108 153,-2-1,-2-1,-3-1,-2-1,-2-1,-3 0,10-78,31-704,-56 766,-2-1,-4 2,-3-1,-2 1,-4 1,-3 1,-42-99,41 124,-1 2,-2 0,-2 2,-1 1,-2 1,-1 1,-54-47,-25-9,-133-84,239 173,-66-43,-2 4,-2 2,-133-50,57 39,-158-30,-303-31,451 94,-303 4,402 18,-1 2,1 3,1 2,0 3,1 3,0 2,2 2,0 3,2 3,1 1,1 3,2 3,1 1,2 2,2 3,-45 51,22-13,4 4,3 2,4 3,-73 152,54-67,-89 300,131-352,-27 186,51-219,3-1,9 174,2-222,2 0,2-1,1 1,2-2,1 1,2-1,2-1,31 52,-17-42,1-1,3-2,1-1,2-2,65 55,4-11,3-5,3-5,151 75,382 138,-547-250,2-3,1-5,185 28,-204-48,0-4,1-3,0-3,-1-5,109-20,-50-6,-2-5,-1-7,209-97,-114 25,238-161,-392 227,-3-3,-1-3,103-103,-155 135,-1-1,-1-1,-1-1,-1 0,-2-2,0 0,-2 0,-2-2,0 0,-2 0,-2-1,-1 0,6-48,-13 57,-1-1,0 1,-2-1,-1 1,-1 0,-1 0,-1 1,-1-1,-11-25,-15-23,-59-93,50 92,-124-229,-101-168,235 420,-2 1,-2 3,-2 0,-85-75,62 71,-1 2,-3 3,-78-39,-18 6,-4 8,-265-74,118 55,-5 14,-2 14,-2 13,-383-5,597 50,0 5,1 5,-160 31,221-29,2 1,-1 3,2 2,0 1,1 2,0 2,2 2,1 1,1 2,-64 58,48-27,2 2,-81 125,-61 145,96-148,-121 322,180-394,5 1,5 2,5 0,-14 181,35-237,2 1,3-1,3 1,1-1,4 0,28 91,-23-101,2-2,2 0,2-1,2-1,1-1,3-1,1-2,39 42,-5-20,3-1,2-4,107 65,242 111,-298-175,1-5,3-6,220 52,-190-68,2-6,283 5,-257-30,-1-7,0-8,-2-7,0-9,193-61,-160 25,276-131,-383 148,-2-5,-2-4,-4-4,126-110,-71 34,-6-7,-7-5,136-199,-230 286,-2-2,-4-2,-3-1,-3-2,-3-1,-3-1,-4-1,14-89,-27 106,-3 0,-2 0,-3 0,-2 0,-3 0,-3 0,-2 0,-3 1,-2 1,-2 0,-37-82,27 82,-3 1,-2 2,-2 1,-2 1,-3 2,-2 2,-2 1,-2 2,-2 3,-2 1,-56-36,9 18,-3 3,-3 5,-1 5,-3 4,-1 4,-2 5,-1 5,-1 5,-183-15,44 21,-436 25,652-4,0 2,0 1,0 2,1 1,1 1,-1 2,2 1,-30 19,-27 21,-105 86,-300 293,279-236,198-183,-66 57,-89 105,149-150,0 1,2 1,0 0,3 1,0 1,2 1,1 0,-13 46,-45 252,-20 75,36-233,50-154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8:49.3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8:49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1,'5'0,"6"0,1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8:50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1,'4'0,"7"0,2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8:50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8:51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1,'5'4,"1"3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8:56.9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5790 88,'-1'-1,"1"0,-1 0,1-1,-1 1,1 0,-1 0,0 0,1 1,-1-1,0 0,0 0,0 0,1 0,-1 1,0-1,0 0,0 1,0-1,0 1,-1-1,1 1,0-1,0 1,0 0,0 0,-3-1,-36-4,34 4,-319-4,184 7,1 0,-158-5,202-9,-11-2,-439 12,283 4,-320-2,549 1,-61 12,58-7,-44 2,-524-7,292-3,273 2,-19 1,0-3,-90-13,32 2,16 3,-14-2,0 5,-122 8,75 1,-611-2,761 0,0 1,0 0,0 1,0 0,0 1,-13 4,-4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9:02.5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565 116,'5'4,"0"-1,0 0,1 0,-1-1,1 1,-1-1,1 0,0-1,0 1,0-1,0 0,0-1,0 0,9 0,19 3,57 20,-14-3,28-2,127 5,-4 2,-134-13,64 4,520-16,-313-1,-350 0,-1-1,1 0,0-1,-1 0,0-1,0-1,0 0,0-1,-1-1,0 0,0-1,-1 0,0-1,0 0,-1-1,0 0,-1-1,15-20,-16 20,0 1,0-1,1 1,1 1,-1 0,2 1,-1 0,1 0,0 1,1 1,-1 0,1 0,0 2,1-1,-1 2,18-3,21-1,0 3,0 2,54 4,-42 0,14-2,65 3,-131-1,0 0,0 2,-1-1,1 2,20 10,20 7,-13-11,45 7,26 6,142 36,-239-57,66 15,48 9,19-1,-75-12,106 7,-124-22,-39 0,-1 0,1 1,-1 0,0 1,1 1,-1 0,23 7,-36-9,0 0,0 0,0 0,0 0,-1 0,1 0,0 0,0 0,0 0,0 0,0 0,-1 0,1 0,0 0,0 0,0 0,0 0,-1 1,1-1,0 0,0 0,0 0,0 0,0 0,0 0,0 0,-1 0,1 1,0-1,0 0,0 0,0 0,0 0,0 0,0 1,0-1,0 0,0 0,0 0,0 0,0 0,0 1,0-1,0 0,0 0,0 0,0 0,0 1,0-1,0 0,0 0,0 0,0 0,0 0,0 1,0-1,0 0,0 0,1 0,-1 0,0 0,0 0,0 0,0 1,0-1,-17 3,-353 6,235-10,-86 1,-289-2,251-12,-93-1,345 15,-1 1,1 0,0 0,-1 1,1 0,0 0,0 1,-12 6,-50 36,57-36,0 0,0-1,-1-1,0 0,-1 0,-26 8,-5-7,-1-2,0-3,0-1,-59-6,11 1,58 3,-7 0,0-1,-1-2,-75-16,47 4,44 9,0 0,0-2,-32-13,40 8,20 13,0-1,-1 1,1 0,0-1,0 1,-1-1,1 1,0 0,0-1,0 1,-1-1,1 1,0-1,0 1,0-1,0 1,0 0,0-1,0 1,0-1,0 1,0-1,0 1,0-1,1 1,-1-1,0 1,0 0,0-1,1 1,-1-1,0 1,0 0,1-1,-1 1,0 0,1-1,-1 1,0 0,1-1,-1 1,1 0,-1 0,1 0,-1-1,0 1,1 0,-1 0,1 0,-1 0,2 0,13-5,2 0,-1 2,0 0,1 0,0 2,23 0,-2 0,333-8,133-8,-477 14,0 0,0-2,0-1,51-18,-43 13,0 2,0 1,53-4,-27 3,-126 9,13-2,-461-12,28 1,-851 14,1310 1,1 1,0 1,0 1,-32 11,-22 4,-41 13,65-16,11-6,-1-2,0-2,-52 2,-138-7,136-3,86 1,1 0,-1 1,1 1,-1 0,1 1,0 0,0 1,0 0,0 1,1 0,0 1,0 0,0 1,-9 8,18-14,1 0,-1 0,1 1,0-1,0 0,-1 0,1 1,0-1,0 0,0 1,1-1,-1 1,0-1,1 1,-1 0,0-1,1 1,0 0,-1-1,1 1,0 0,0-1,0 3,1-2,0 0,0-1,0 1,0-1,0 0,0 1,0-1,1 0,-1 0,1 0,-1 0,0 0,1 0,0 0,-1 0,1 0,-1-1,3 1,12 3,-1 0,1-1,27 1,-40-3,59 2,-7-2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0:49:05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0 228,'33'-2,"50"-7,-1-1,563 1,-376 12,-115-2,167-3,-273-3,75-17,28-3,-34 20,-82 5,0-1,0-2,-1-1,1-2,54-16,-56 10,193-62,-191 67,0 1,63-2,75 11,-50 0,-79-3,-24-2,0 2,0 0,0 1,0 2,0 0,-1 0,28 10,48 21,-50-19,44 20,-85-33,-1 0,1 0,0 1,-1-1,1 1,-1-1,0 1,0 0,0 0,5 7,-8-9,1 0,-1 0,1 1,-1-1,0 0,1 0,-1 1,0-1,0 0,0 1,0-1,0 1,0-1,0 0,0 1,-1-1,1 0,0 0,-1 1,1-1,-1 0,0 0,1 1,-1-1,0 0,0 0,1 0,-1 0,0 0,0 0,0 0,0-1,0 1,-1 0,1 0,0-1,-2 1,-12 8,1-2,-2 0,1 0,-1-2,-20 5,-86 15,106-23,-73 11,-113 0,-94-15,108 0,-241 2,405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eoportal.cuzk.cz/WMS_ZM25_PUB/service.svc/g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.cz/extranet/mapy/mapy-online/stahovaci-sluzby" TargetMode="External"/><Relationship Id="rId2" Type="http://schemas.openxmlformats.org/officeDocument/2006/relationships/hyperlink" Target="https://portal.nature.cz/publik_syst/ctihtmlpage.php?what=6103&amp;X=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rcdata.cz/produkty/geograficka-data/arccr-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.muni.cz/studiu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image" Target="../media/image9.png"/><Relationship Id="rId12" Type="http://schemas.openxmlformats.org/officeDocument/2006/relationships/customXml" Target="../ink/ink7.xml"/><Relationship Id="rId17" Type="http://schemas.openxmlformats.org/officeDocument/2006/relationships/image" Target="../media/image13.png"/><Relationship Id="rId2" Type="http://schemas.openxmlformats.org/officeDocument/2006/relationships/image" Target="../media/image7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5" Type="http://schemas.openxmlformats.org/officeDocument/2006/relationships/customXml" Target="../ink/ink2.xml"/><Relationship Id="rId15" Type="http://schemas.openxmlformats.org/officeDocument/2006/relationships/image" Target="../media/image12.png"/><Relationship Id="rId10" Type="http://schemas.openxmlformats.org/officeDocument/2006/relationships/customXml" Target="../ink/ink6.xml"/><Relationship Id="rId4" Type="http://schemas.openxmlformats.org/officeDocument/2006/relationships/image" Target="../media/image8.png"/><Relationship Id="rId9" Type="http://schemas.openxmlformats.org/officeDocument/2006/relationships/customXml" Target="../ink/ink5.xml"/><Relationship Id="rId1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4430F0B-E303-D0A9-D77B-93FF840D1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Mgr. Kateřina TROJANOVÁ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219EEC-3AB1-D6F1-73B0-1E787FEA0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 dirty="0"/>
              <a:t>MAPOVÉ ZDROJE</a:t>
            </a:r>
            <a:br>
              <a:rPr lang="cs-CZ" sz="5600" dirty="0"/>
            </a:br>
            <a:r>
              <a:rPr lang="cs-CZ" sz="5600" dirty="0"/>
              <a:t>citace, webové služby</a:t>
            </a:r>
            <a:br>
              <a:rPr lang="cs-CZ" sz="5600" dirty="0"/>
            </a:br>
            <a:endParaRPr lang="en-GB" sz="5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457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7E366-611D-4C14-B193-E4B561F4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WMS </a:t>
            </a:r>
            <a:r>
              <a:rPr lang="sk-SK" dirty="0" err="1"/>
              <a:t>getMap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11108D-661D-40AD-A512-545A124DC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78" y="1574745"/>
            <a:ext cx="4239667" cy="4830537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/>
              <a:t>url</a:t>
            </a:r>
            <a:r>
              <a:rPr lang="sk-SK" dirty="0"/>
              <a:t> + parametre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  <a:hlinkClick r:id="rId2"/>
              </a:rPr>
              <a:t>https://geoportal.cuzk.cz/WMS_ZM25_PUB/service.svc/get</a:t>
            </a:r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?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SERVICE=WMS&amp;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VERSION=1.3.0&amp;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REQUEST=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GetMap</a:t>
            </a:r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FORMAT=image%2Fpng&amp;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TRANSPARENT=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LAYERS=GR_ZM25&amp;STYLES=default&amp;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WIDTH=256&amp;HEIGHT=256&amp;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CRS=EPSG%3A3857&amp;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BBOX=1721973.373208452%2C6261721.357121639%2C1878516.407136493%2C6418264.39104968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4C1001B-8CF0-49AF-9194-5DA91106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46" y="0"/>
            <a:ext cx="5918652" cy="6858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137A65B-943A-49F4-ADDD-D64EAF005F12}"/>
              </a:ext>
            </a:extLst>
          </p:cNvPr>
          <p:cNvSpPr txBox="1"/>
          <p:nvPr/>
        </p:nvSpPr>
        <p:spPr>
          <a:xfrm rot="10800000" flipV="1">
            <a:off x="138578" y="6405282"/>
            <a:ext cx="1251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800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https://geoportal.cuzk.cz/WMS_ZM25_PUB/service.svc/get?SERVICE=WMS&amp;VERSION=1.3.0&amp;REQUEST=GetMap&amp;FORMAT=image%2Fpng&amp;TRANSPARENT=true&amp;LAYERS=GR_ZM25&amp;STYLES=default&amp;WIDTH=256&amp;HEIGHT=256&amp;CRS=EPSG%3A3857&amp;BBOX=1721973.373208452%2C6261721.357121639%2C1878516.407136493%2C6418264.39104968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109158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B867B1-2D43-47B4-9B18-60C23213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701" y="6631641"/>
            <a:ext cx="4801299" cy="45271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br>
              <a:rPr lang="sk-SK" dirty="0"/>
            </a:br>
            <a:r>
              <a:rPr lang="sk-SK" dirty="0"/>
              <a:t>https://is.muni.cz/auth/el/sci/podzim2019/Z8188/um/07_Webova_kartografie_sluzby_uvod.pdf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A7CE186-980B-4B21-AEBF-90A1A319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11" y="0"/>
            <a:ext cx="8945223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62240-D72D-44C9-A7D9-AAA591D6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WFS – Web feature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6DC2E5-0E4F-4BC4-8878-018447C1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08301"/>
            <a:ext cx="8946541" cy="4195481"/>
          </a:xfrm>
        </p:spPr>
        <p:txBody>
          <a:bodyPr/>
          <a:lstStyle/>
          <a:p>
            <a:r>
              <a:rPr lang="sk-SK" sz="2000" dirty="0">
                <a:latin typeface="Calibri" pitchFamily="34" charset="0"/>
              </a:rPr>
              <a:t>sdílení vektorových geografických dat</a:t>
            </a:r>
          </a:p>
          <a:p>
            <a:r>
              <a:rPr lang="sk-SK" dirty="0">
                <a:latin typeface="Calibri" pitchFamily="34" charset="0"/>
              </a:rPr>
              <a:t>Na rozdíl od WMS,WMTS poskytuje přímo data – nejčastěji v formátu GML ...geoJSON v závislosti od serveru</a:t>
            </a:r>
          </a:p>
          <a:p>
            <a:pPr lvl="1"/>
            <a:r>
              <a:rPr lang="sk-SK" dirty="0">
                <a:latin typeface="Calibri" pitchFamily="34" charset="0"/>
              </a:rPr>
              <a:t>Relativně pomale – závisí na typu výstupního formátu, prostorovém rozsahu, počtu prvků a rychlosti internetu...</a:t>
            </a:r>
          </a:p>
          <a:p>
            <a:pPr lvl="1"/>
            <a:r>
              <a:rPr lang="sk-SK" dirty="0">
                <a:latin typeface="Calibri" pitchFamily="34" charset="0"/>
              </a:rPr>
              <a:t>Zobrazení je výpočetně náročnější</a:t>
            </a:r>
            <a:endParaRPr lang="sk-SK" dirty="0"/>
          </a:p>
        </p:txBody>
      </p:sp>
      <p:pic>
        <p:nvPicPr>
          <p:cNvPr id="5" name="Picture 2" descr="http://workshops.boundlessgeo.com/suiteintro/_images/wfs.png">
            <a:extLst>
              <a:ext uri="{FF2B5EF4-FFF2-40B4-BE49-F238E27FC236}">
                <a16:creationId xmlns:a16="http://schemas.microsoft.com/office/drawing/2014/main" id="{978B9634-7CDD-4C33-8166-E7F1F598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1" y="3277279"/>
            <a:ext cx="7848872" cy="3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4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AA2F8-2B15-48A2-BD88-CF546D2C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WFS – Web feature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217913-FC7E-4772-85F5-17EBD348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537" y="1331259"/>
            <a:ext cx="8946541" cy="5074023"/>
          </a:xfrm>
        </p:spPr>
        <p:txBody>
          <a:bodyPr/>
          <a:lstStyle/>
          <a:p>
            <a:r>
              <a:rPr lang="sk-SK" dirty="0"/>
              <a:t>Dostupnost operací v závislosti na typu služby</a:t>
            </a:r>
          </a:p>
          <a:p>
            <a:pPr lvl="1"/>
            <a:r>
              <a:rPr lang="sk-SK" dirty="0" err="1"/>
              <a:t>Simple</a:t>
            </a:r>
            <a:endParaRPr lang="sk-SK" dirty="0"/>
          </a:p>
          <a:p>
            <a:pPr lvl="2"/>
            <a:r>
              <a:rPr lang="sk-SK" dirty="0"/>
              <a:t>GetCapabilities – informace o službě a jejím obsahu, možnostech</a:t>
            </a:r>
          </a:p>
          <a:p>
            <a:pPr lvl="2"/>
            <a:r>
              <a:rPr lang="cs-CZ" dirty="0">
                <a:latin typeface="Calibri" pitchFamily="34" charset="0"/>
              </a:rPr>
              <a:t>GetFeature - data</a:t>
            </a:r>
          </a:p>
          <a:p>
            <a:pPr lvl="2"/>
            <a:r>
              <a:rPr lang="cs-CZ" dirty="0" err="1">
                <a:latin typeface="Calibri" pitchFamily="34" charset="0"/>
              </a:rPr>
              <a:t>DescribeFeatureType</a:t>
            </a:r>
            <a:r>
              <a:rPr lang="cs-CZ" dirty="0">
                <a:latin typeface="Calibri" pitchFamily="34" charset="0"/>
              </a:rPr>
              <a:t> – popis </a:t>
            </a:r>
            <a:r>
              <a:rPr lang="sk-SK" dirty="0">
                <a:latin typeface="Calibri" pitchFamily="34" charset="0"/>
              </a:rPr>
              <a:t>dat (atributy a pod.)</a:t>
            </a: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1"/>
            <a:endParaRPr lang="cs-CZ" dirty="0">
              <a:latin typeface="Calibri" pitchFamily="34" charset="0"/>
            </a:endParaRPr>
          </a:p>
          <a:p>
            <a:pPr lvl="1"/>
            <a:r>
              <a:rPr lang="sk-SK" sz="1200" b="0" i="0" dirty="0" err="1">
                <a:effectLst/>
                <a:latin typeface="Consolas" panose="020B0609020204030204" pitchFamily="49" charset="0"/>
              </a:rPr>
              <a:t>ListStoredQueries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DescribeStoredQueries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GetPropertyValue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GetFeatureWithLock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LockFeature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Transaction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CreateStoredQuery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DropStoredQuery</a:t>
            </a:r>
            <a:endParaRPr lang="sk-SK" sz="1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CBC4D31-FB0C-4222-9858-B9E1172F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1676"/>
            <a:ext cx="12192000" cy="251011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BA0622A-3C59-4DFC-B804-51876635287E}"/>
              </a:ext>
            </a:extLst>
          </p:cNvPr>
          <p:cNvSpPr txBox="1"/>
          <p:nvPr/>
        </p:nvSpPr>
        <p:spPr>
          <a:xfrm>
            <a:off x="503498" y="6427113"/>
            <a:ext cx="115458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/>
              <a:t>https://ags.vuv.cz/arcgis/services/inspire/UWWTD_Agglomeration/MapServer/WFSServer?service=wfs&amp;version=1.1.0&amp;request=GetFeature&amp;typeName=UWWTD_Agglomeration&amp;srsName=EPSG:4326&amp;output_format=GML2&amp;count=500&amp;bbox=-120.39488643036755,-22.528706753138877,68.8578262498584,83.23383271535062,EPSG:4326</a:t>
            </a:r>
          </a:p>
        </p:txBody>
      </p:sp>
    </p:spTree>
    <p:extLst>
      <p:ext uri="{BB962C8B-B14F-4D97-AF65-F5344CB8AC3E}">
        <p14:creationId xmlns:p14="http://schemas.microsoft.com/office/powerpoint/2010/main" val="205717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8D61-343A-42F1-9B59-7E575104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94932"/>
            <a:ext cx="9404723" cy="1400530"/>
          </a:xfrm>
        </p:spPr>
        <p:txBody>
          <a:bodyPr/>
          <a:lstStyle/>
          <a:p>
            <a:r>
              <a:rPr lang="sk-SK" dirty="0"/>
              <a:t>Filtrovaní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4B69F3-073E-4622-9FC2-2127B5A79D44}"/>
              </a:ext>
            </a:extLst>
          </p:cNvPr>
          <p:cNvSpPr txBox="1">
            <a:spLocks/>
          </p:cNvSpPr>
          <p:nvPr/>
        </p:nvSpPr>
        <p:spPr>
          <a:xfrm>
            <a:off x="1674344" y="1371426"/>
            <a:ext cx="8229600" cy="462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2800" dirty="0"/>
              <a:t>Prostorové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Atributové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C6A1C9-A7F6-4900-B173-2D653D9D5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28067" r="35462" b="45481"/>
          <a:stretch/>
        </p:blipFill>
        <p:spPr bwMode="auto">
          <a:xfrm>
            <a:off x="1838231" y="2019498"/>
            <a:ext cx="8211622" cy="217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389E237-72CF-41E4-92BD-85916D175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41042" r="35226" b="40625"/>
          <a:stretch/>
        </p:blipFill>
        <p:spPr bwMode="auto">
          <a:xfrm>
            <a:off x="1765277" y="4928393"/>
            <a:ext cx="8211622" cy="15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53CB1C4-289F-4F63-B55C-910526DE5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008" y="995197"/>
            <a:ext cx="3829584" cy="5582429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8A2C6C54-D33F-4F04-9842-F2362E920AB0}"/>
              </a:ext>
            </a:extLst>
          </p:cNvPr>
          <p:cNvSpPr txBox="1"/>
          <p:nvPr/>
        </p:nvSpPr>
        <p:spPr>
          <a:xfrm>
            <a:off x="856214" y="992121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Filter </a:t>
            </a:r>
            <a:r>
              <a:rPr lang="sk-SK" dirty="0" err="1"/>
              <a:t>Encoding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8C298DB-7DDF-4C40-8E25-520B76B439F8}"/>
              </a:ext>
            </a:extLst>
          </p:cNvPr>
          <p:cNvSpPr txBox="1"/>
          <p:nvPr/>
        </p:nvSpPr>
        <p:spPr>
          <a:xfrm>
            <a:off x="485899" y="6479780"/>
            <a:ext cx="770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https://docs.geoserver.org/latest/en/user/filter/filter_reference.html</a:t>
            </a:r>
          </a:p>
        </p:txBody>
      </p:sp>
    </p:spTree>
    <p:extLst>
      <p:ext uri="{BB962C8B-B14F-4D97-AF65-F5344CB8AC3E}">
        <p14:creationId xmlns:p14="http://schemas.microsoft.com/office/powerpoint/2010/main" val="142735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E5A78-BED5-4A54-ABC5-800F8A5D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WFS – Web feature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D9D45E-07A8-4403-A004-1F3CBF5E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GetCapabilities</a:t>
            </a:r>
            <a:endParaRPr lang="sk-S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125B69-60C6-46D4-9021-9C72CF62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44" y="1523197"/>
            <a:ext cx="6020184" cy="47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1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E5A78-BED5-4A54-ABC5-800F8A5D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WFS – Web feature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D9D45E-07A8-4403-A004-1F3CBF5E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GetFeature</a:t>
            </a:r>
            <a:endParaRPr lang="sk-SK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65502A6-A07F-4310-9E75-BD34BC6E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62" y="1853248"/>
            <a:ext cx="801472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5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CFC5D-363B-485C-B931-F05BD3CE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Poskytovatelé </a:t>
            </a:r>
            <a:r>
              <a:rPr lang="cs-CZ" dirty="0"/>
              <a:t>WFS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965B94-FB56-4E3D-A172-C8C4DAB93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sz="2800" dirty="0"/>
              <a:t>Česko:</a:t>
            </a:r>
          </a:p>
          <a:p>
            <a:pPr lvl="1"/>
            <a:r>
              <a:rPr lang="sk-SK" sz="2400" dirty="0" err="1"/>
              <a:t>eAGRI</a:t>
            </a:r>
            <a:r>
              <a:rPr lang="sk-SK" sz="2400" dirty="0"/>
              <a:t> - účinné krajinné a </a:t>
            </a:r>
            <a:r>
              <a:rPr lang="sk-SK" sz="2400" dirty="0" err="1"/>
              <a:t>půdní</a:t>
            </a:r>
            <a:r>
              <a:rPr lang="sk-SK" sz="2400" dirty="0"/>
              <a:t> bloky</a:t>
            </a:r>
          </a:p>
          <a:p>
            <a:pPr lvl="2"/>
            <a:r>
              <a:rPr lang="sk-SK" sz="2200" dirty="0"/>
              <a:t>http://eagri.cz/public/web/file/523757/Uzivatelska_prirucka__Pouziti_WMS_WFS_v1_24_20200311.pdf</a:t>
            </a:r>
          </a:p>
          <a:p>
            <a:pPr lvl="1"/>
            <a:r>
              <a:rPr lang="sk-SK" sz="2400" dirty="0"/>
              <a:t>ČÚZK - </a:t>
            </a:r>
            <a:r>
              <a:rPr lang="sk-SK" sz="2400" dirty="0" err="1"/>
              <a:t>správní</a:t>
            </a:r>
            <a:r>
              <a:rPr lang="sk-SK" sz="2400" dirty="0"/>
              <a:t> a </a:t>
            </a:r>
            <a:r>
              <a:rPr lang="sk-SK" sz="2400" dirty="0" err="1"/>
              <a:t>katastrální</a:t>
            </a:r>
            <a:r>
              <a:rPr lang="sk-SK" sz="2400" dirty="0"/>
              <a:t> hranice, INSPIRE parcely, adresy a územní </a:t>
            </a:r>
            <a:r>
              <a:rPr lang="sk-SK" sz="2400" dirty="0" err="1"/>
              <a:t>správní</a:t>
            </a:r>
            <a:r>
              <a:rPr lang="sk-SK" sz="2400" dirty="0"/>
              <a:t> jednotky</a:t>
            </a:r>
          </a:p>
          <a:p>
            <a:pPr lvl="2"/>
            <a:r>
              <a:rPr lang="sk-SK" sz="2200" dirty="0"/>
              <a:t>https://geoportal.cuzk.cz/(S(fv1imxuk1wqno4qx4r4gw1lz))/Default.aspx?mode=TextMeta&amp;side=wfs.INSPIRE&amp;text=wfs.INSPIRE&amp;head_tab=sekce-03-gp&amp;menu=334</a:t>
            </a:r>
          </a:p>
          <a:p>
            <a:pPr lvl="1"/>
            <a:r>
              <a:rPr lang="sk-SK" sz="2400" dirty="0"/>
              <a:t>AOPK ČR</a:t>
            </a:r>
          </a:p>
          <a:p>
            <a:pPr lvl="2"/>
            <a:r>
              <a:rPr lang="sk-SK" sz="2200" dirty="0">
                <a:hlinkClick r:id="rId2"/>
              </a:rPr>
              <a:t>https://portal.nature.cz/publik_syst/ctihtmlpage.php?what=6103&amp;X=X</a:t>
            </a:r>
            <a:endParaRPr lang="sk-SK" sz="2200" dirty="0"/>
          </a:p>
          <a:p>
            <a:pPr lvl="1"/>
            <a:r>
              <a:rPr lang="sk-SK" sz="2400" dirty="0"/>
              <a:t>ČGS</a:t>
            </a:r>
          </a:p>
          <a:p>
            <a:pPr lvl="2"/>
            <a:r>
              <a:rPr lang="sk-SK" sz="2200" dirty="0">
                <a:hlinkClick r:id="rId3"/>
              </a:rPr>
              <a:t>http://www.geology.cz/extranet/mapy/mapy-online/stahovaci-sluzby</a:t>
            </a:r>
            <a:endParaRPr lang="sk-SK" sz="2200" dirty="0"/>
          </a:p>
          <a:p>
            <a:pPr lvl="1"/>
            <a:r>
              <a:rPr lang="sk-SK" sz="2400" dirty="0" err="1"/>
              <a:t>Corine</a:t>
            </a:r>
            <a:r>
              <a:rPr lang="sk-SK" sz="2400" dirty="0"/>
              <a:t> </a:t>
            </a:r>
            <a:r>
              <a:rPr lang="sk-SK" sz="2400" dirty="0" err="1"/>
              <a:t>Land</a:t>
            </a:r>
            <a:r>
              <a:rPr lang="sk-SK" sz="2400" dirty="0"/>
              <a:t> </a:t>
            </a:r>
            <a:r>
              <a:rPr lang="sk-SK" sz="2400" dirty="0" err="1"/>
              <a:t>cover</a:t>
            </a:r>
            <a:endParaRPr lang="sk-SK" sz="2400" dirty="0"/>
          </a:p>
          <a:p>
            <a:pPr lvl="2"/>
            <a:r>
              <a:rPr lang="sk-SK" sz="2200" dirty="0"/>
              <a:t>http://micka.cenia.cz/record/basic/550aab71-c794-4ae1-99bc-15e1c0a80153</a:t>
            </a:r>
          </a:p>
          <a:p>
            <a:r>
              <a:rPr lang="sk-SK" sz="2800" dirty="0" err="1"/>
              <a:t>Svět</a:t>
            </a:r>
            <a:r>
              <a:rPr lang="sk-SK" sz="2800" dirty="0"/>
              <a:t>:</a:t>
            </a:r>
          </a:p>
          <a:p>
            <a:pPr lvl="1"/>
            <a:r>
              <a:rPr lang="sk-SK" sz="2400" dirty="0"/>
              <a:t>US </a:t>
            </a:r>
            <a:r>
              <a:rPr lang="sk-SK" sz="2400" dirty="0" err="1"/>
              <a:t>Geological</a:t>
            </a:r>
            <a:r>
              <a:rPr lang="sk-SK" sz="2400" dirty="0"/>
              <a:t> </a:t>
            </a:r>
            <a:r>
              <a:rPr lang="sk-SK" sz="2400" dirty="0" err="1"/>
              <a:t>Survey</a:t>
            </a:r>
            <a:r>
              <a:rPr lang="sk-SK" sz="2400" dirty="0"/>
              <a:t> - </a:t>
            </a:r>
            <a:r>
              <a:rPr lang="sk-SK" sz="2400" dirty="0" err="1"/>
              <a:t>nerostné</a:t>
            </a:r>
            <a:r>
              <a:rPr lang="sk-SK" sz="2400" dirty="0"/>
              <a:t> zdroje USA</a:t>
            </a:r>
          </a:p>
          <a:p>
            <a:pPr lvl="1"/>
            <a:r>
              <a:rPr lang="sk-SK" sz="2400" dirty="0"/>
              <a:t>USDA </a:t>
            </a:r>
            <a:r>
              <a:rPr lang="sk-SK" sz="2400" dirty="0" err="1"/>
              <a:t>Forest</a:t>
            </a:r>
            <a:r>
              <a:rPr lang="sk-SK" sz="2400" dirty="0"/>
              <a:t> Service – </a:t>
            </a:r>
            <a:r>
              <a:rPr lang="sk-SK" sz="2400" dirty="0" err="1"/>
              <a:t>mapování</a:t>
            </a:r>
            <a:r>
              <a:rPr lang="sk-SK" sz="2400" dirty="0"/>
              <a:t> </a:t>
            </a:r>
            <a:r>
              <a:rPr lang="sk-SK" sz="2400" dirty="0" err="1"/>
              <a:t>požárů</a:t>
            </a:r>
            <a:r>
              <a:rPr lang="sk-SK" sz="2400" dirty="0"/>
              <a:t> (USA + Kanada)</a:t>
            </a:r>
          </a:p>
          <a:p>
            <a:pPr lvl="1"/>
            <a:r>
              <a:rPr lang="sk-SK" sz="2400" dirty="0" err="1"/>
              <a:t>Sinergise</a:t>
            </a:r>
            <a:r>
              <a:rPr lang="sk-SK" sz="2400" dirty="0"/>
              <a:t> </a:t>
            </a:r>
            <a:r>
              <a:rPr lang="sk-SK" sz="2400" dirty="0" err="1"/>
              <a:t>Sentinel</a:t>
            </a:r>
            <a:r>
              <a:rPr lang="sk-SK" sz="2400" dirty="0"/>
              <a:t> Hub – </a:t>
            </a:r>
            <a:r>
              <a:rPr lang="sk-SK" sz="2400" dirty="0" err="1"/>
              <a:t>data</a:t>
            </a:r>
            <a:r>
              <a:rPr lang="sk-SK" sz="2400" dirty="0"/>
              <a:t> </a:t>
            </a:r>
            <a:r>
              <a:rPr lang="sk-SK" sz="2400" dirty="0" err="1"/>
              <a:t>družic</a:t>
            </a:r>
            <a:r>
              <a:rPr lang="sk-SK" sz="2400" dirty="0"/>
              <a:t> </a:t>
            </a:r>
            <a:r>
              <a:rPr lang="sk-SK" sz="2400" dirty="0" err="1"/>
              <a:t>Sentinel</a:t>
            </a:r>
            <a:r>
              <a:rPr lang="sk-SK" sz="2400" dirty="0"/>
              <a:t> (</a:t>
            </a:r>
            <a:r>
              <a:rPr lang="sk-SK" sz="2400" dirty="0" err="1"/>
              <a:t>Slovinsko+EU</a:t>
            </a:r>
            <a:r>
              <a:rPr lang="sk-SK" sz="2400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779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139D20-792D-63A6-22C2-C573AC4E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Jak správně citovat?</a:t>
            </a:r>
            <a:endParaRPr lang="en-GB" dirty="0">
              <a:solidFill>
                <a:srgbClr val="EBEBEB"/>
              </a:solidFill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223F2-2F53-4961-D59C-14212CFE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cs-CZ" dirty="0"/>
              <a:t>Pohlídat si podmínky použití dat</a:t>
            </a:r>
          </a:p>
          <a:p>
            <a:pPr lvl="1"/>
            <a:r>
              <a:rPr lang="cs-CZ" dirty="0"/>
              <a:t>ARCČR: </a:t>
            </a:r>
            <a:r>
              <a:rPr lang="cs-CZ" dirty="0">
                <a:hlinkClick r:id="rId2"/>
              </a:rPr>
              <a:t>https://www.arcdata.cz/produkty/geograficka-data/arccr-4</a:t>
            </a:r>
            <a:r>
              <a:rPr lang="cs-CZ" dirty="0"/>
              <a:t> </a:t>
            </a:r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D3937E-0840-4418-5261-6A1F71D42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468" y="3753159"/>
            <a:ext cx="7593601" cy="2885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199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12C1A-4347-E6AD-1C38-E821C27A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Úkol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C66C2-A740-70B8-9A24-02C934D5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9018151" cy="4196185"/>
          </a:xfrm>
        </p:spPr>
        <p:txBody>
          <a:bodyPr>
            <a:normAutofit/>
          </a:bodyPr>
          <a:lstStyle/>
          <a:p>
            <a:r>
              <a:rPr lang="cs-CZ" dirty="0"/>
              <a:t>Nastudovat si Pokyny pro bakalářské a diplomové práce v IS nebo se dají stáhnout na stránkách geografického ústavu </a:t>
            </a:r>
            <a:r>
              <a:rPr lang="cs-CZ" dirty="0">
                <a:hlinkClick r:id="rId3"/>
              </a:rPr>
              <a:t>http://geogr.muni.cz/studium</a:t>
            </a:r>
            <a:r>
              <a:rPr lang="cs-CZ" dirty="0"/>
              <a:t> </a:t>
            </a:r>
          </a:p>
          <a:p>
            <a:r>
              <a:rPr lang="cs-CZ" dirty="0"/>
              <a:t>Příště bude mini kvíz</a:t>
            </a:r>
          </a:p>
          <a:p>
            <a:r>
              <a:rPr lang="cs-CZ" dirty="0"/>
              <a:t>Pokyny nahrané v 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0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87DF7-0D8E-D10E-01F1-A92926DD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F54ACF-6F0A-6D9B-391D-BB5D8DC4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681F30-AEB4-948A-48B0-C95C0E460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4" t="4639" r="13016" b="12029"/>
          <a:stretch/>
        </p:blipFill>
        <p:spPr>
          <a:xfrm>
            <a:off x="380033" y="165607"/>
            <a:ext cx="11561870" cy="65035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3DBB09D7-2F50-01CB-6349-B17DC2802EF2}"/>
                  </a:ext>
                </a:extLst>
              </p14:cNvPr>
              <p14:cNvContentPartPr/>
              <p14:nvPr/>
            </p14:nvContentPartPr>
            <p14:xfrm>
              <a:off x="3359113" y="3438626"/>
              <a:ext cx="360" cy="36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3DBB09D7-2F50-01CB-6349-B17DC2802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5113" y="333098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118BED89-F2C9-89C5-7EA6-05B328C574E3}"/>
                  </a:ext>
                </a:extLst>
              </p14:cNvPr>
              <p14:cNvContentPartPr/>
              <p14:nvPr/>
            </p14:nvContentPartPr>
            <p14:xfrm>
              <a:off x="3398713" y="3448706"/>
              <a:ext cx="360" cy="36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118BED89-F2C9-89C5-7EA6-05B328C574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5073" y="33407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848F0256-6541-EBF6-98A3-992AB8CF71DD}"/>
                  </a:ext>
                </a:extLst>
              </p14:cNvPr>
              <p14:cNvContentPartPr/>
              <p14:nvPr/>
            </p14:nvContentPartPr>
            <p14:xfrm>
              <a:off x="3518233" y="3418466"/>
              <a:ext cx="10440" cy="36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848F0256-6541-EBF6-98A3-992AB8CF71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4233" y="3310826"/>
                <a:ext cx="118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375A82D0-0765-C529-8D83-8EE956379E1A}"/>
                  </a:ext>
                </a:extLst>
              </p14:cNvPr>
              <p14:cNvContentPartPr/>
              <p14:nvPr/>
            </p14:nvContentPartPr>
            <p14:xfrm>
              <a:off x="3776353" y="3458426"/>
              <a:ext cx="10440" cy="36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375A82D0-0765-C529-8D83-8EE956379E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2713" y="3350786"/>
                <a:ext cx="118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8FBB198E-6998-1F3E-56BD-8670381B7C74}"/>
                  </a:ext>
                </a:extLst>
              </p14:cNvPr>
              <p14:cNvContentPartPr/>
              <p14:nvPr/>
            </p14:nvContentPartPr>
            <p14:xfrm>
              <a:off x="4094593" y="3448706"/>
              <a:ext cx="360" cy="36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8FBB198E-6998-1F3E-56BD-8670381B7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0953" y="33407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D15164D8-840E-D83B-680B-FF99D78AED10}"/>
                  </a:ext>
                </a:extLst>
              </p14:cNvPr>
              <p14:cNvContentPartPr/>
              <p14:nvPr/>
            </p14:nvContentPartPr>
            <p14:xfrm>
              <a:off x="4342993" y="3458426"/>
              <a:ext cx="4320" cy="4320"/>
            </p14:xfrm>
          </p:contentPart>
        </mc:Choice>
        <mc:Fallback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D15164D8-840E-D83B-680B-FF99D78AED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9353" y="3350786"/>
                <a:ext cx="1119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32C45B5-E303-A124-1CAF-B3C1639F4113}"/>
                  </a:ext>
                </a:extLst>
              </p14:cNvPr>
              <p14:cNvContentPartPr/>
              <p14:nvPr/>
            </p14:nvContentPartPr>
            <p14:xfrm>
              <a:off x="4366033" y="3407306"/>
              <a:ext cx="2084400" cy="31680"/>
            </p14:xfrm>
          </p:contentPart>
        </mc:Choice>
        <mc:Fallback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32C45B5-E303-A124-1CAF-B3C1639F41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2393" y="3299666"/>
                <a:ext cx="21920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94B245E2-9D72-9332-8778-587A1014069F}"/>
                  </a:ext>
                </a:extLst>
              </p14:cNvPr>
              <p14:cNvContentPartPr/>
              <p14:nvPr/>
            </p14:nvContentPartPr>
            <p14:xfrm>
              <a:off x="3245353" y="3386786"/>
              <a:ext cx="1860480" cy="15408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94B245E2-9D72-9332-8778-587A101406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1353" y="3279146"/>
                <a:ext cx="19681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CF353FA5-F057-5643-B313-EA4F7D02BA30}"/>
                  </a:ext>
                </a:extLst>
              </p14:cNvPr>
              <p14:cNvContentPartPr/>
              <p14:nvPr/>
            </p14:nvContentPartPr>
            <p14:xfrm>
              <a:off x="5207713" y="3426386"/>
              <a:ext cx="1266120" cy="10332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CF353FA5-F057-5643-B313-EA4F7D02BA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3713" y="3318386"/>
                <a:ext cx="1373760" cy="3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757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4F921-6176-4403-B8F9-93CF4F75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27FCE1-DBF3-43EA-8BAE-D50DB8116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4914254-32BC-4891-AF30-4A0D4D54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74"/>
            <a:ext cx="12050807" cy="6639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Písanie rukou 16">
                <a:extLst>
                  <a:ext uri="{FF2B5EF4-FFF2-40B4-BE49-F238E27FC236}">
                    <a16:creationId xmlns:a16="http://schemas.microsoft.com/office/drawing/2014/main" id="{13734A4C-4A2E-4099-96CA-DB079F1148F8}"/>
                  </a:ext>
                </a:extLst>
              </p14:cNvPr>
              <p14:cNvContentPartPr/>
              <p14:nvPr/>
            </p14:nvContentPartPr>
            <p14:xfrm>
              <a:off x="-76410" y="4637070"/>
              <a:ext cx="6220080" cy="1785960"/>
            </p14:xfrm>
          </p:contentPart>
        </mc:Choice>
        <mc:Fallback xmlns="">
          <p:pic>
            <p:nvPicPr>
              <p:cNvPr id="17" name="Písanie rukou 16">
                <a:extLst>
                  <a:ext uri="{FF2B5EF4-FFF2-40B4-BE49-F238E27FC236}">
                    <a16:creationId xmlns:a16="http://schemas.microsoft.com/office/drawing/2014/main" id="{13734A4C-4A2E-4099-96CA-DB079F114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5410" y="4628070"/>
                <a:ext cx="6237720" cy="18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86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CB5CB-86F2-405B-86F0-7A9DB0CEA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461470"/>
          </a:xfrm>
        </p:spPr>
        <p:txBody>
          <a:bodyPr/>
          <a:lstStyle/>
          <a:p>
            <a:r>
              <a:rPr lang="sk-SK" dirty="0"/>
              <a:t>Webové služby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E1BB05-DE6A-4133-A2E9-CB6436F91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21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C5579-A6A0-4DE1-BA78-BF2FDA64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Webové služby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8BDAB5-6FD8-4890-89AB-B3EC31AD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Nástroje umožňující přístup k prostorovým datům </a:t>
            </a:r>
            <a:r>
              <a:rPr lang="cs-CZ" dirty="0"/>
              <a:t>prostřednictvím</a:t>
            </a:r>
            <a:r>
              <a:rPr lang="sk-SK" dirty="0"/>
              <a:t> </a:t>
            </a:r>
            <a:r>
              <a:rPr lang="sk-SK" u="sng" dirty="0"/>
              <a:t>standardizovaného</a:t>
            </a:r>
            <a:r>
              <a:rPr lang="sk-SK" dirty="0"/>
              <a:t> </a:t>
            </a:r>
            <a:r>
              <a:rPr lang="sk-SK" u="sng" dirty="0"/>
              <a:t>webového</a:t>
            </a:r>
            <a:r>
              <a:rPr lang="sk-SK" dirty="0"/>
              <a:t> </a:t>
            </a:r>
            <a:r>
              <a:rPr lang="sk-SK" u="sng" dirty="0"/>
              <a:t>rozhraní</a:t>
            </a:r>
          </a:p>
          <a:p>
            <a:pPr lvl="1"/>
            <a:r>
              <a:rPr lang="sk-SK" dirty="0"/>
              <a:t>Aktuálnost</a:t>
            </a:r>
          </a:p>
          <a:p>
            <a:pPr lvl="1"/>
            <a:r>
              <a:rPr lang="sk-SK" dirty="0"/>
              <a:t>Dostupnost</a:t>
            </a:r>
          </a:p>
          <a:p>
            <a:pPr lvl="1"/>
            <a:r>
              <a:rPr lang="sk-SK" dirty="0"/>
              <a:t>Dohledatelnost</a:t>
            </a:r>
          </a:p>
          <a:p>
            <a:r>
              <a:rPr lang="sk-SK" dirty="0"/>
              <a:t>Rozhraní mezi klientem a serverem</a:t>
            </a:r>
          </a:p>
          <a:p>
            <a:pPr lvl="1"/>
            <a:r>
              <a:rPr lang="sk-SK" dirty="0"/>
              <a:t>Komunikace probíhá za pomoci předefinovaných operací</a:t>
            </a:r>
          </a:p>
          <a:p>
            <a:r>
              <a:rPr lang="sk-SK" dirty="0"/>
              <a:t>Pozor na:</a:t>
            </a:r>
          </a:p>
          <a:p>
            <a:pPr lvl="1"/>
            <a:r>
              <a:rPr lang="sk-SK" dirty="0"/>
              <a:t>slučování neslučitelných dat</a:t>
            </a:r>
          </a:p>
          <a:p>
            <a:pPr lvl="1"/>
            <a:r>
              <a:rPr lang="sk-SK" dirty="0"/>
              <a:t>Nesoulad měřítek</a:t>
            </a:r>
          </a:p>
          <a:p>
            <a:pPr lvl="1"/>
            <a:r>
              <a:rPr lang="sk-SK" dirty="0"/>
              <a:t>rozdílný časový rozsah mapových serverů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492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B39547-DD10-4026-80B0-61A5B1EE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8" y="349953"/>
            <a:ext cx="8946541" cy="6117959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Nástroje umožňující přístup k prostorovým datům </a:t>
            </a:r>
            <a:r>
              <a:rPr lang="cs-CZ" dirty="0"/>
              <a:t>prostřednictvím</a:t>
            </a:r>
            <a:r>
              <a:rPr lang="sk-SK" dirty="0"/>
              <a:t> </a:t>
            </a:r>
            <a:r>
              <a:rPr lang="sk-SK" u="sng" dirty="0">
                <a:solidFill>
                  <a:srgbClr val="FF0000"/>
                </a:solidFill>
              </a:rPr>
              <a:t>standardizovaného</a:t>
            </a:r>
            <a:r>
              <a:rPr lang="sk-SK" dirty="0"/>
              <a:t> </a:t>
            </a:r>
            <a:r>
              <a:rPr lang="sk-SK" u="sng" dirty="0"/>
              <a:t>webového</a:t>
            </a:r>
            <a:r>
              <a:rPr lang="sk-SK" dirty="0"/>
              <a:t> </a:t>
            </a:r>
            <a:r>
              <a:rPr lang="sk-SK" u="sng" dirty="0"/>
              <a:t>rozhraní</a:t>
            </a:r>
          </a:p>
          <a:p>
            <a:endParaRPr lang="sk-SK" dirty="0"/>
          </a:p>
          <a:p>
            <a:r>
              <a:rPr lang="sk-SK" b="1" i="0" dirty="0" err="1">
                <a:effectLst/>
                <a:latin typeface="Arial" panose="020B0604020202020204" pitchFamily="34" charset="0"/>
              </a:rPr>
              <a:t>Open</a:t>
            </a:r>
            <a:r>
              <a:rPr lang="sk-SK" b="1" i="0" dirty="0"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effectLst/>
                <a:latin typeface="Arial" panose="020B0604020202020204" pitchFamily="34" charset="0"/>
              </a:rPr>
              <a:t>Geospatial</a:t>
            </a:r>
            <a:r>
              <a:rPr lang="sk-SK" b="1" i="0" dirty="0"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effectLst/>
                <a:latin typeface="Arial" panose="020B0604020202020204" pitchFamily="34" charset="0"/>
              </a:rPr>
              <a:t>Consortium</a:t>
            </a:r>
            <a:r>
              <a:rPr lang="sk-SK" b="0" i="0" dirty="0">
                <a:effectLst/>
                <a:latin typeface="Arial" panose="020B0604020202020204" pitchFamily="34" charset="0"/>
              </a:rPr>
              <a:t> (</a:t>
            </a:r>
            <a:r>
              <a:rPr lang="sk-SK" b="1" i="0" dirty="0">
                <a:effectLst/>
                <a:latin typeface="Arial" panose="020B0604020202020204" pitchFamily="34" charset="0"/>
              </a:rPr>
              <a:t>OGC</a:t>
            </a:r>
            <a:r>
              <a:rPr lang="sk-SK" b="0" i="0" dirty="0">
                <a:effectLst/>
                <a:latin typeface="Arial" panose="020B0604020202020204" pitchFamily="34" charset="0"/>
              </a:rPr>
              <a:t>)</a:t>
            </a:r>
            <a:r>
              <a:rPr lang="sk-SK" dirty="0"/>
              <a:t> web </a:t>
            </a:r>
            <a:r>
              <a:rPr lang="sk-SK" dirty="0" err="1"/>
              <a:t>service</a:t>
            </a:r>
            <a:endParaRPr lang="sk-SK" dirty="0"/>
          </a:p>
          <a:p>
            <a:pPr lvl="1"/>
            <a:r>
              <a:rPr lang="en-US" b="0" i="0" dirty="0">
                <a:effectLst/>
                <a:latin typeface="Verdana" panose="020B0604030504040204" pitchFamily="34" charset="0"/>
              </a:rPr>
              <a:t>organisation focused on developing and defining open standards for the geospatial community to allow interoperability between various software, and data services</a:t>
            </a:r>
            <a:endParaRPr lang="sk-SK" b="0" i="0" dirty="0">
              <a:effectLst/>
              <a:latin typeface="Verdana" panose="020B0604030504040204" pitchFamily="34" charset="0"/>
            </a:endParaRPr>
          </a:p>
          <a:p>
            <a:pPr lvl="1"/>
            <a:endParaRPr lang="sk-SK" dirty="0"/>
          </a:p>
          <a:p>
            <a:r>
              <a:rPr lang="sk-SK" dirty="0"/>
              <a:t>Umožňuje využitelnost napříč platformami, jednotu napříč sektory</a:t>
            </a:r>
          </a:p>
          <a:p>
            <a:r>
              <a:rPr lang="sk-SK" dirty="0"/>
              <a:t>Výrazně zjednodušuje implementaci</a:t>
            </a:r>
          </a:p>
          <a:p>
            <a:r>
              <a:rPr lang="en-US" dirty="0"/>
              <a:t>The problem is not necessarily that the geographic information has not been captured, but accessing and combining geographic information from different sources in a timely manner.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091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B39547-DD10-4026-80B0-61A5B1EE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8" y="349953"/>
            <a:ext cx="8946541" cy="6117959"/>
          </a:xfrm>
        </p:spPr>
        <p:txBody>
          <a:bodyPr/>
          <a:lstStyle/>
          <a:p>
            <a:r>
              <a:rPr lang="sk-SK" dirty="0"/>
              <a:t>Nástroje umožňující přístup k prostorovým datům </a:t>
            </a:r>
            <a:r>
              <a:rPr lang="cs-CZ" dirty="0"/>
              <a:t>prostřednictvím</a:t>
            </a:r>
            <a:r>
              <a:rPr lang="sk-SK" dirty="0"/>
              <a:t> </a:t>
            </a:r>
            <a:r>
              <a:rPr lang="sk-SK" u="sng" dirty="0"/>
              <a:t>standardizovaného</a:t>
            </a:r>
            <a:r>
              <a:rPr lang="sk-SK" dirty="0"/>
              <a:t> </a:t>
            </a:r>
            <a:r>
              <a:rPr lang="sk-SK" u="sng" dirty="0">
                <a:solidFill>
                  <a:srgbClr val="FF0000"/>
                </a:solidFill>
              </a:rPr>
              <a:t>webového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u="sng" dirty="0">
                <a:solidFill>
                  <a:srgbClr val="FF0000"/>
                </a:solidFill>
              </a:rPr>
              <a:t>rozhraní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3560133-EF6A-4B56-80D3-16357D56F75B}"/>
              </a:ext>
            </a:extLst>
          </p:cNvPr>
          <p:cNvSpPr txBox="1"/>
          <p:nvPr/>
        </p:nvSpPr>
        <p:spPr>
          <a:xfrm>
            <a:off x="7259274" y="6627168"/>
            <a:ext cx="49327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900" dirty="0"/>
              <a:t>http://www.e-cartouche.ch/content_reg/cartouche/webservice/en/image/wms.jpg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F15712D-0893-4502-B30C-6B90D6AA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03" y="1109339"/>
            <a:ext cx="9802593" cy="4639322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F5208F78-BD48-4E6E-AD99-81428F50215E}"/>
              </a:ext>
            </a:extLst>
          </p:cNvPr>
          <p:cNvSpPr txBox="1"/>
          <p:nvPr/>
        </p:nvSpPr>
        <p:spPr>
          <a:xfrm>
            <a:off x="574804" y="5774979"/>
            <a:ext cx="11345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https://geoportal.cuzk.cz/WMTS_ORTOFOTO_900913/WMTService.aspx?layer=orto&amp;style=default&amp;tilematrixset=googlemapscompatibleext2%3Aepsg%3A3857&amp;Service=WMTS&amp;Request=GetTile&amp;Version=1.0.0&amp;Format=image%2Fpng&amp;TileMatrix=17&amp;TileCol=71578&amp;TileRow=44899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2970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848</Words>
  <Application>Microsoft Office PowerPoint</Application>
  <PresentationFormat>Širokoúhlá obrazovka</PresentationFormat>
  <Paragraphs>96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Consolas</vt:lpstr>
      <vt:lpstr>Verdana</vt:lpstr>
      <vt:lpstr>Wingdings 3</vt:lpstr>
      <vt:lpstr>Ión</vt:lpstr>
      <vt:lpstr>MAPOVÉ ZDROJE citace, webové služby </vt:lpstr>
      <vt:lpstr>Jak správně citovat?</vt:lpstr>
      <vt:lpstr>Úkol </vt:lpstr>
      <vt:lpstr>Prezentace aplikace PowerPoint</vt:lpstr>
      <vt:lpstr>Prezentace aplikace PowerPoint</vt:lpstr>
      <vt:lpstr>Webové služby</vt:lpstr>
      <vt:lpstr>Webové služby</vt:lpstr>
      <vt:lpstr>Prezentace aplikace PowerPoint</vt:lpstr>
      <vt:lpstr>Prezentace aplikace PowerPoint</vt:lpstr>
      <vt:lpstr>WMS getMap</vt:lpstr>
      <vt:lpstr>Prezentace aplikace PowerPoint</vt:lpstr>
      <vt:lpstr>WFS – Web feature service</vt:lpstr>
      <vt:lpstr>WFS – Web feature service</vt:lpstr>
      <vt:lpstr>Filtrovaní</vt:lpstr>
      <vt:lpstr>WFS – Web feature service</vt:lpstr>
      <vt:lpstr>WFS – Web feature service</vt:lpstr>
      <vt:lpstr>Poskytovatelé WFS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Webové mapové služby</dc:title>
  <dc:creator>Filip Leitner</dc:creator>
  <cp:lastModifiedBy>Kateřina Trojanová</cp:lastModifiedBy>
  <cp:revision>52</cp:revision>
  <dcterms:created xsi:type="dcterms:W3CDTF">2020-10-18T11:43:18Z</dcterms:created>
  <dcterms:modified xsi:type="dcterms:W3CDTF">2022-10-19T11:24:41Z</dcterms:modified>
</cp:coreProperties>
</file>