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7772400" cy="10058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imon Leitgeb" initials="ŠL" lastIdx="2" clrIdx="0">
    <p:extLst>
      <p:ext uri="{19B8F6BF-5375-455C-9EA6-DF929625EA0E}">
        <p15:presenceInfo xmlns:p15="http://schemas.microsoft.com/office/powerpoint/2012/main" userId="S::409281@muni.cz::d57b1fa6-30aa-450a-8b86-3b7c3e2b4440" providerId="AD"/>
      </p:ext>
    </p:extLst>
  </p:cmAuthor>
  <p:cmAuthor id="2" name="Šimon" initials="Š" lastIdx="3" clrIdx="1">
    <p:extLst>
      <p:ext uri="{19B8F6BF-5375-455C-9EA6-DF929625EA0E}">
        <p15:presenceInfo xmlns:p15="http://schemas.microsoft.com/office/powerpoint/2012/main" userId="Šim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F4628-9155-419A-9F78-48703AADB8CC}" v="46" dt="2020-10-05T22:04:52.110"/>
    <p1510:client id="{BF4C589D-C3C1-6198-AFB5-F3D53BCF55E7}" v="611" dt="2020-10-05T15:30:10.630"/>
    <p1510:client id="{C02FE08A-4010-0269-C518-C5E908967E75}" v="1258" dt="2020-10-05T16:24:57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5T04:33:58.860" idx="1">
    <p:pos x="5692" y="781"/>
    <p:text>https://www.wired.com/2014/11/countdown-to-zero-day-stuxnet/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FCF2C-637B-4E64-B410-1BC8804C2A0A}" type="datetimeFigureOut">
              <a:rPr lang="cs-CZ" smtClean="0"/>
              <a:t>12.09.2022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A7B5F-72BF-479D-87DA-62C8371421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54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Stuxnet</a:t>
            </a:r>
            <a:r>
              <a:rPr lang="cs-CZ" dirty="0"/>
              <a:t> -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https://www.wired.com/2014/11/countdown-to-zero-day-stuxnet/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A7B5F-72BF-479D-87DA-62C8371421E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08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itle_header"/>
          <p:cNvPicPr/>
          <p:nvPr/>
        </p:nvPicPr>
        <p:blipFill>
          <a:blip r:embed="rId14"/>
          <a:stretch/>
        </p:blipFill>
        <p:spPr>
          <a:xfrm>
            <a:off x="0" y="0"/>
            <a:ext cx="9144360" cy="114192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15"/>
          <a:stretch/>
        </p:blipFill>
        <p:spPr>
          <a:xfrm>
            <a:off x="8058240" y="6165720"/>
            <a:ext cx="616320" cy="64044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0" y="6539040"/>
            <a:ext cx="824292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>
              <a:lnSpc>
                <a:spcPct val="100000"/>
              </a:lnSpc>
              <a:spcBef>
                <a:spcPts val="601"/>
              </a:spcBef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Laboratoř geoinformatiky a kartografie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cs-CZ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title_header"/>
          <p:cNvPicPr/>
          <p:nvPr/>
        </p:nvPicPr>
        <p:blipFill>
          <a:blip r:embed="rId14"/>
          <a:stretch/>
        </p:blipFill>
        <p:spPr>
          <a:xfrm>
            <a:off x="0" y="0"/>
            <a:ext cx="9144360" cy="1141920"/>
          </a:xfrm>
          <a:prstGeom prst="rect">
            <a:avLst/>
          </a:prstGeom>
          <a:ln>
            <a:noFill/>
          </a:ln>
        </p:spPr>
      </p:pic>
      <p:pic>
        <p:nvPicPr>
          <p:cNvPr id="42" name="Picture 5"/>
          <p:cNvPicPr/>
          <p:nvPr/>
        </p:nvPicPr>
        <p:blipFill>
          <a:blip r:embed="rId15"/>
          <a:stretch/>
        </p:blipFill>
        <p:spPr>
          <a:xfrm>
            <a:off x="8058240" y="6165720"/>
            <a:ext cx="616320" cy="64044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0" y="6539040"/>
            <a:ext cx="824292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>
              <a:lnSpc>
                <a:spcPct val="100000"/>
              </a:lnSpc>
              <a:spcBef>
                <a:spcPts val="601"/>
              </a:spcBef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Laboratoř geoinformatiky a kartografie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title_header"/>
          <p:cNvPicPr/>
          <p:nvPr/>
        </p:nvPicPr>
        <p:blipFill>
          <a:blip r:embed="rId14"/>
          <a:stretch/>
        </p:blipFill>
        <p:spPr>
          <a:xfrm>
            <a:off x="0" y="0"/>
            <a:ext cx="9144360" cy="1141920"/>
          </a:xfrm>
          <a:prstGeom prst="rect">
            <a:avLst/>
          </a:prstGeom>
          <a:ln>
            <a:noFill/>
          </a:ln>
        </p:spPr>
      </p:pic>
      <p:pic>
        <p:nvPicPr>
          <p:cNvPr id="83" name="Picture 5"/>
          <p:cNvPicPr/>
          <p:nvPr/>
        </p:nvPicPr>
        <p:blipFill>
          <a:blip r:embed="rId15"/>
          <a:stretch/>
        </p:blipFill>
        <p:spPr>
          <a:xfrm>
            <a:off x="8058240" y="6165720"/>
            <a:ext cx="616320" cy="64044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0" y="6539040"/>
            <a:ext cx="824292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>
              <a:lnSpc>
                <a:spcPct val="100000"/>
              </a:lnSpc>
              <a:spcBef>
                <a:spcPts val="601"/>
              </a:spcBef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Laboratoř geoinformatiky a kartografie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1.xml"/><Relationship Id="rId4" Type="http://schemas.openxmlformats.org/officeDocument/2006/relationships/hyperlink" Target="https://geneva.usmission.gov/wp-content/uploads/sites/290/FB-0205-750x470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reamweaver/" TargetMode="External"/><Relationship Id="rId2" Type="http://schemas.openxmlformats.org/officeDocument/2006/relationships/hyperlink" Target="http://www.wix.com/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czilla.cz/produkty/nvu/" TargetMode="External"/><Relationship Id="rId4" Type="http://schemas.openxmlformats.org/officeDocument/2006/relationships/hyperlink" Target="http://www.microsoft.com/cze/office/office2003/frontpage/default.m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tom.io/" TargetMode="External"/><Relationship Id="rId2" Type="http://schemas.openxmlformats.org/officeDocument/2006/relationships/hyperlink" Target="https://code.visualstudio.com/" TargetMode="Externa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sublimetext.com/" TargetMode="External"/><Relationship Id="rId4" Type="http://schemas.openxmlformats.org/officeDocument/2006/relationships/hyperlink" Target="https://brackets.i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xml11/" TargetMode="External"/><Relationship Id="rId2" Type="http://schemas.openxmlformats.org/officeDocument/2006/relationships/hyperlink" Target="http://www.w3.org/XML" TargetMode="Externa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ml101.com/xml/default.asp" TargetMode="External"/><Relationship Id="rId3" Type="http://schemas.openxmlformats.org/officeDocument/2006/relationships/hyperlink" Target="http://zive.cz/" TargetMode="External"/><Relationship Id="rId7" Type="http://schemas.openxmlformats.org/officeDocument/2006/relationships/hyperlink" Target="http://www.w3schools.com/xml/default.asp" TargetMode="External"/><Relationship Id="rId2" Type="http://schemas.openxmlformats.org/officeDocument/2006/relationships/hyperlink" Target="http://kosek.cz/clanky/swn-xml/index.html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zvon.org/xxl/XMLTutorial/General/book_en.html" TargetMode="External"/><Relationship Id="rId5" Type="http://schemas.openxmlformats.org/officeDocument/2006/relationships/hyperlink" Target="http://ibm.com/developer/xml" TargetMode="External"/><Relationship Id="rId10" Type="http://schemas.openxmlformats.org/officeDocument/2006/relationships/hyperlink" Target="http://developerlife.com/" TargetMode="External"/><Relationship Id="rId4" Type="http://schemas.openxmlformats.org/officeDocument/2006/relationships/hyperlink" Target="http://xml.com/" TargetMode="External"/><Relationship Id="rId9" Type="http://schemas.openxmlformats.org/officeDocument/2006/relationships/hyperlink" Target="http://tutorials.beginners.co.uk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unicode-table.com/en/emoji/" TargetMode="Externa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karlin.mff.cuni.cz/~jvesely/chcp.htm" TargetMode="Externa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osgeo.org/" TargetMode="Externa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ox.com/a/internet-maps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vox.com/cards/the-internet/where-is-the-internet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1125360"/>
            <a:ext cx="9142920" cy="2740680"/>
          </a:xfrm>
          <a:prstGeom prst="rect">
            <a:avLst/>
          </a:prstGeom>
          <a:solidFill>
            <a:srgbClr val="85B0C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4" name="Picture 5" descr="title_header"/>
          <p:cNvPicPr/>
          <p:nvPr/>
        </p:nvPicPr>
        <p:blipFill>
          <a:blip r:embed="rId2"/>
          <a:stretch/>
        </p:blipFill>
        <p:spPr>
          <a:xfrm>
            <a:off x="0" y="0"/>
            <a:ext cx="9144360" cy="1141920"/>
          </a:xfrm>
          <a:prstGeom prst="rect">
            <a:avLst/>
          </a:prstGeom>
          <a:ln>
            <a:noFill/>
          </a:ln>
        </p:spPr>
      </p:pic>
      <p:grpSp>
        <p:nvGrpSpPr>
          <p:cNvPr id="125" name="Group 2"/>
          <p:cNvGrpSpPr/>
          <p:nvPr/>
        </p:nvGrpSpPr>
        <p:grpSpPr>
          <a:xfrm>
            <a:off x="1203480" y="2224080"/>
            <a:ext cx="1149840" cy="168840"/>
            <a:chOff x="1203480" y="2224080"/>
            <a:chExt cx="1149840" cy="168840"/>
          </a:xfrm>
        </p:grpSpPr>
        <p:sp>
          <p:nvSpPr>
            <p:cNvPr id="126" name="CustomShape 3"/>
            <p:cNvSpPr/>
            <p:nvPr/>
          </p:nvSpPr>
          <p:spPr>
            <a:xfrm>
              <a:off x="1203480" y="2228760"/>
              <a:ext cx="164160" cy="164160"/>
            </a:xfrm>
            <a:prstGeom prst="rect">
              <a:avLst/>
            </a:prstGeom>
            <a:solidFill>
              <a:srgbClr val="6E96D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4"/>
            <p:cNvSpPr/>
            <p:nvPr/>
          </p:nvSpPr>
          <p:spPr>
            <a:xfrm>
              <a:off x="1530360" y="2224080"/>
              <a:ext cx="164160" cy="164160"/>
            </a:xfrm>
            <a:prstGeom prst="rect">
              <a:avLst/>
            </a:prstGeom>
            <a:solidFill>
              <a:srgbClr val="B9D0D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5"/>
            <p:cNvSpPr/>
            <p:nvPr/>
          </p:nvSpPr>
          <p:spPr>
            <a:xfrm>
              <a:off x="1862280" y="2224080"/>
              <a:ext cx="164160" cy="164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6"/>
            <p:cNvSpPr/>
            <p:nvPr/>
          </p:nvSpPr>
          <p:spPr>
            <a:xfrm>
              <a:off x="2189160" y="2224080"/>
              <a:ext cx="164160" cy="164160"/>
            </a:xfrm>
            <a:prstGeom prst="rect">
              <a:avLst/>
            </a:prstGeom>
            <a:solidFill>
              <a:srgbClr val="5B97B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0" name="CustomShape 7"/>
          <p:cNvSpPr/>
          <p:nvPr/>
        </p:nvSpPr>
        <p:spPr>
          <a:xfrm>
            <a:off x="2556000" y="1814400"/>
            <a:ext cx="65869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WEBOVÁ KARTOGRAFIE - ÚVOD</a:t>
            </a:r>
            <a:endParaRPr lang="cs-CZ" sz="4400" b="0" strike="noStrike" spc="-1">
              <a:latin typeface="arial"/>
            </a:endParaRPr>
          </a:p>
        </p:txBody>
      </p:sp>
      <p:sp>
        <p:nvSpPr>
          <p:cNvPr id="131" name="CustomShape 8"/>
          <p:cNvSpPr/>
          <p:nvPr/>
        </p:nvSpPr>
        <p:spPr>
          <a:xfrm>
            <a:off x="3708360" y="4278240"/>
            <a:ext cx="5326560" cy="121939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Tomáš ŘEZNÍK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podzim 2022</a:t>
            </a:r>
          </a:p>
        </p:txBody>
      </p:sp>
      <p:pic>
        <p:nvPicPr>
          <p:cNvPr id="132" name="Picture 16"/>
          <p:cNvPicPr/>
          <p:nvPr/>
        </p:nvPicPr>
        <p:blipFill>
          <a:blip r:embed="rId3"/>
          <a:stretch/>
        </p:blipFill>
        <p:spPr>
          <a:xfrm>
            <a:off x="250920" y="4292640"/>
            <a:ext cx="2375280" cy="137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Komunikační protokol na Webu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395280" y="1413000"/>
            <a:ext cx="8063280" cy="5123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lang="cs-CZ" spc="-1" dirty="0">
                <a:solidFill>
                  <a:srgbClr val="000000"/>
                </a:solidFill>
                <a:ea typeface="Adobe Blank"/>
              </a:rPr>
              <a:t>Stavový (</a:t>
            </a:r>
            <a:r>
              <a:rPr lang="cs-CZ" spc="-1" dirty="0" err="1">
                <a:solidFill>
                  <a:srgbClr val="000000"/>
                </a:solidFill>
                <a:ea typeface="Adobe Blank"/>
              </a:rPr>
              <a:t>stateful</a:t>
            </a:r>
            <a:r>
              <a:rPr lang="cs-CZ" spc="-1" dirty="0">
                <a:solidFill>
                  <a:srgbClr val="000000"/>
                </a:solidFill>
                <a:ea typeface="Adobe Blank"/>
              </a:rPr>
              <a:t>) protokol obecně</a:t>
            </a:r>
            <a:endParaRPr lang="cs-CZ" spc="-1" dirty="0">
              <a:latin typeface="arial"/>
            </a:endParaRPr>
          </a:p>
          <a:p>
            <a:pPr marL="799200" lvl="1" indent="-3412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Tx/>
              <a:buChar char="-"/>
            </a:pPr>
            <a:r>
              <a:rPr lang="cs-CZ" sz="1400" spc="-1" dirty="0">
                <a:solidFill>
                  <a:srgbClr val="000000"/>
                </a:solidFill>
                <a:ea typeface="Adobe Blank"/>
              </a:rPr>
              <a:t>Spojení se udržuje dokud jej jedna ze stran neukončí</a:t>
            </a:r>
            <a:endParaRPr lang="cs-CZ" sz="1400" spc="-1" dirty="0">
              <a:latin typeface="arial"/>
            </a:endParaRPr>
          </a:p>
          <a:p>
            <a:pPr marL="799200" lvl="1" indent="-3412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Tx/>
              <a:buChar char="-"/>
            </a:pPr>
            <a:r>
              <a:rPr lang="cs-CZ" sz="1400" spc="-1" dirty="0">
                <a:solidFill>
                  <a:srgbClr val="000000"/>
                </a:solidFill>
                <a:ea typeface="Adobe Blank"/>
              </a:rPr>
              <a:t>Protokol zaručuje neměnnost obou stran během spojení</a:t>
            </a:r>
            <a:endParaRPr lang="cs-CZ" sz="1400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endParaRPr lang="cs-CZ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3080" indent="-342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Symbol"/>
              <a:buChar char=""/>
            </a:pPr>
            <a:r>
              <a:rPr lang="cs-CZ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WebSocket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(jako příklad stavového protokolu)</a:t>
            </a:r>
            <a:endParaRPr lang="cs-CZ" sz="1800" b="0" strike="noStrike" spc="-1" dirty="0">
              <a:latin typeface="arial"/>
            </a:endParaRPr>
          </a:p>
          <a:p>
            <a:pPr marL="799200" lvl="1" indent="-3412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Tx/>
              <a:buChar char="-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Adobe Blank"/>
              </a:rPr>
              <a:t>Umožňuje plně duplexní (obousměrné) spojení na definovaném portu</a:t>
            </a:r>
            <a:endParaRPr lang="cs-CZ" sz="1400" b="0" strike="noStrike" spc="-1" dirty="0">
              <a:latin typeface="arial"/>
            </a:endParaRPr>
          </a:p>
          <a:p>
            <a:pPr marL="799200" lvl="1" indent="-3412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Tx/>
              <a:buChar char="-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Adobe Blank"/>
              </a:rPr>
              <a:t>Standardizováno 2011</a:t>
            </a:r>
            <a:endParaRPr lang="cs-CZ" sz="1400" b="0" strike="noStrike" spc="-1" dirty="0">
              <a:latin typeface="arial"/>
            </a:endParaRPr>
          </a:p>
          <a:p>
            <a:pPr marL="799200" lvl="1" indent="-3412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Tx/>
              <a:buChar char="-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Adobe Blank"/>
              </a:rPr>
              <a:t>Používá HTTP pro navázání prvního kontaktu klient – server (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Arial"/>
                <a:ea typeface="Adobe Blank"/>
              </a:rPr>
              <a:t>handshake</a:t>
            </a: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Adobe Blank"/>
              </a:rPr>
              <a:t>)</a:t>
            </a:r>
            <a:endParaRPr lang="cs-CZ" sz="1400" b="0" strike="noStrike" spc="-1" dirty="0">
              <a:latin typeface="arial"/>
            </a:endParaRPr>
          </a:p>
          <a:p>
            <a:pPr marL="799200" lvl="1" indent="-3412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Tx/>
              <a:buChar char="-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Adobe Blank"/>
              </a:rPr>
              <a:t>Přenáší textové zprávy a proudy dat</a:t>
            </a:r>
          </a:p>
          <a:p>
            <a:pPr marL="799200" lvl="1" indent="-3412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Tx/>
              <a:buChar char="-"/>
            </a:pPr>
            <a:r>
              <a:rPr lang="cs-CZ" sz="1400" spc="-1" dirty="0" err="1">
                <a:solidFill>
                  <a:srgbClr val="000000"/>
                </a:solidFill>
                <a:latin typeface="Arial"/>
                <a:ea typeface="Adobe Blank"/>
              </a:rPr>
              <a:t>Geoinformatické</a:t>
            </a:r>
            <a:r>
              <a:rPr lang="cs-CZ" sz="1400" spc="-1" dirty="0">
                <a:solidFill>
                  <a:srgbClr val="000000"/>
                </a:solidFill>
                <a:latin typeface="Arial"/>
                <a:ea typeface="Adobe Blank"/>
              </a:rPr>
              <a:t> aplikace teprve v začátcích</a:t>
            </a:r>
            <a:endParaRPr lang="cs-CZ" sz="1400" b="0" strike="noStrike" spc="-1" dirty="0">
              <a:solidFill>
                <a:srgbClr val="000000"/>
              </a:solidFill>
              <a:latin typeface="Arial"/>
              <a:ea typeface="Adobe Blank"/>
            </a:endParaRPr>
          </a:p>
          <a:p>
            <a:pPr marL="457920" lvl="1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cs-CZ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Značkovací jazyk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395280" y="1168560"/>
            <a:ext cx="8063280" cy="594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lvl="1" indent="-215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1969 první značkovací jazyk od tří zaměstnanců IBM (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Charles </a:t>
            </a: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oldfarb, Edward </a:t>
            </a: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osher a Raymond </a:t>
            </a: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cs-CZ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orie) - </a:t>
            </a:r>
            <a:r>
              <a:rPr lang="cs-CZ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GML</a:t>
            </a: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cs-CZ" sz="2000" b="0" strike="noStrike" spc="-1">
              <a:latin typeface="arial"/>
            </a:endParaRPr>
          </a:p>
          <a:p>
            <a:pPr marL="457200" lvl="1" indent="-215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na jeho základě stavěl HTML – jen pro zajímavost zdroj. kód:</a:t>
            </a: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249"/>
              </a:spcBef>
            </a:pPr>
            <a:endParaRPr lang="cs-CZ" sz="20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:book.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:body. 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:h1.Toto je nadpis první úrovně 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:p.Toto je odstavec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:ol. 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:li.První položka číslovaného seznamu 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:li.Druhá položka 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:li.Třetí položka 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:ul. 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:li.Položka vnořeného seznamu 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:li.Další položka </a:t>
            </a:r>
            <a:br/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:eul. 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:eol. 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80000"/>
              </a:lnSpc>
              <a:spcBef>
                <a:spcPts val="751"/>
              </a:spcBef>
            </a:pPr>
            <a:r>
              <a:rPr lang="cs-CZ" sz="1500" b="1" strike="noStrike" spc="-1">
                <a:solidFill>
                  <a:srgbClr val="990000"/>
                </a:solidFill>
                <a:latin typeface="Courier New"/>
                <a:ea typeface="DejaVu Sans"/>
              </a:rPr>
              <a:t>:p.Seznam skončil, začíná další odstavec... </a:t>
            </a:r>
            <a:endParaRPr lang="cs-CZ" sz="1500" b="0" strike="noStrike" spc="-1">
              <a:latin typeface="arial"/>
            </a:endParaRPr>
          </a:p>
          <a:p>
            <a:pPr marL="1828800">
              <a:lnSpc>
                <a:spcPct val="100000"/>
              </a:lnSpc>
              <a:spcBef>
                <a:spcPts val="751"/>
              </a:spcBef>
            </a:pPr>
            <a:endParaRPr lang="cs-CZ" sz="1500" b="0" strike="noStrike" spc="-1">
              <a:latin typeface="arial"/>
            </a:endParaRPr>
          </a:p>
          <a:p>
            <a:pPr marL="1828800">
              <a:lnSpc>
                <a:spcPct val="100000"/>
              </a:lnSpc>
              <a:spcBef>
                <a:spcPts val="1001"/>
              </a:spcBef>
            </a:pPr>
            <a:endParaRPr lang="cs-CZ" sz="15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Značkovací jazyk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395280" y="1125360"/>
            <a:ext cx="8063280" cy="5220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lvl="1" indent="-215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snaha oddělit logickou a prezentační část </a:t>
            </a:r>
            <a:endParaRPr lang="cs-CZ" sz="2000" b="0" strike="noStrike" spc="-1" dirty="0">
              <a:latin typeface="arial"/>
            </a:endParaRPr>
          </a:p>
          <a:p>
            <a:pPr marL="457200" lvl="1" indent="-215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1980 mutace SGML (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Standard </a:t>
            </a:r>
            <a:r>
              <a:rPr lang="cs-CZ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Generalized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Markup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Language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cs-CZ" sz="1800" b="0" strike="noStrike" spc="-1" dirty="0">
              <a:latin typeface="arial"/>
            </a:endParaRPr>
          </a:p>
          <a:p>
            <a:pPr marL="457200" lvl="1" indent="-215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standard </a:t>
            </a:r>
            <a:r>
              <a:rPr lang="cs-CZ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ISO 8879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cs-CZ" sz="1800" b="0" strike="noStrike" spc="-1" dirty="0">
              <a:latin typeface="arial"/>
            </a:endParaRPr>
          </a:p>
          <a:p>
            <a:pPr marL="457200" lvl="1" indent="-215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Tim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Berners</a:t>
            </a: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-Lee při stvoření HTML tento standard ignoroval</a:t>
            </a:r>
            <a:endParaRPr lang="cs-CZ" sz="2000" b="0" strike="noStrike" spc="-1" dirty="0">
              <a:latin typeface="arial"/>
            </a:endParaRPr>
          </a:p>
          <a:p>
            <a:pPr marL="457200" lvl="1" indent="-215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položil tak základy většiny dřívějších chyb (do HTML 4)</a:t>
            </a:r>
            <a:endParaRPr lang="cs-CZ" sz="2000" b="0" strike="noStrike" spc="-1" dirty="0">
              <a:latin typeface="arial"/>
            </a:endParaRPr>
          </a:p>
          <a:p>
            <a:pPr marL="457200" lvl="1" indent="-2152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tehdejší stránky proto vypadaly</a:t>
            </a:r>
            <a:endParaRPr lang="cs-CZ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cs-CZ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751"/>
              </a:spcBef>
            </a:pPr>
            <a:r>
              <a:rPr lang="cs-CZ" sz="1500" b="1" strike="noStrike" spc="-1" dirty="0">
                <a:solidFill>
                  <a:srgbClr val="990000"/>
                </a:solidFill>
                <a:latin typeface="Courier New"/>
                <a:ea typeface="DejaVu Sans"/>
              </a:rPr>
              <a:t>&lt;NEXTID 2&gt; &lt;TITLE&gt;Mamut s rýží a bramborem&lt;/TITLE&gt; &lt;H1&gt;Nadpis končí s koncem řádku Obyčejný text odstavce, &lt;HP1&gt; začalo tučné písmo. &lt;P&gt; Tučný druhý odstavec, &lt;HP2&gt; začala kurzíva. &lt;P&gt; Třetí tučný odstavec v kurzívě, &lt;/HP1&gt; tučné písmo skončilo. &lt;P&gt; Text čtvrtého odstavce v kurzívě, &lt;/HP2&gt; kurzíva skončila. &lt;P&gt; &lt;A NAME=1&gt;Odstavec s kotvou&lt;/A&gt;. </a:t>
            </a:r>
            <a:endParaRPr lang="cs-CZ" sz="15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751"/>
              </a:spcBef>
            </a:pPr>
            <a:endParaRPr lang="cs-CZ" sz="1500" b="0" strike="noStrike" spc="-1" dirty="0">
              <a:latin typeface="arial"/>
            </a:endParaRPr>
          </a:p>
          <a:p>
            <a:pPr marL="742950" indent="-285750">
              <a:lnSpc>
                <a:spcPct val="100000"/>
              </a:lnSpc>
              <a:spcBef>
                <a:spcPts val="1001"/>
              </a:spcBef>
              <a:buFont typeface="Arial" panose="020B0604020202020204" pitchFamily="34" charset="0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jazyk HTML se stal se SGML kompatibilní až ve verzi 2.0 </a:t>
            </a:r>
            <a:endParaRPr lang="cs-CZ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Tim Berners-Lee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395280" y="1268280"/>
            <a:ext cx="8063280" cy="4081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6385" indent="-28575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 roce 1989 uchopil 45 let starý hypertext</a:t>
            </a:r>
            <a:endParaRPr lang="cs-CZ" sz="2200" b="0" strike="noStrike" spc="-1" dirty="0">
              <a:latin typeface="arial"/>
            </a:endParaRPr>
          </a:p>
          <a:p>
            <a:pPr marL="343535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velkou síť s 16 let starým protokolem</a:t>
            </a:r>
            <a:endParaRPr lang="cs-CZ" sz="2200" b="0" strike="noStrike" spc="-1" dirty="0">
              <a:latin typeface="arial"/>
            </a:endParaRPr>
          </a:p>
          <a:p>
            <a:pPr marL="343535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přidal vlastní napodobeninu SGML</a:t>
            </a:r>
            <a:endParaRPr lang="cs-CZ" sz="2200" b="0" strike="noStrike" spc="-1" dirty="0">
              <a:latin typeface="arial"/>
            </a:endParaRPr>
          </a:p>
          <a:p>
            <a:pPr marL="343535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vše smíchal dohromady…</a:t>
            </a:r>
            <a:endParaRPr lang="cs-CZ" sz="2200" b="0" strike="noStrike" spc="-1" dirty="0">
              <a:latin typeface="arial"/>
            </a:endParaRPr>
          </a:p>
          <a:p>
            <a:pPr marL="343535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…a </a:t>
            </a:r>
            <a:r>
              <a:rPr lang="cs-CZ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World</a:t>
            </a:r>
            <a:r>
              <a:rPr lang="cs-CZ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Wide</a:t>
            </a:r>
            <a:r>
              <a:rPr lang="cs-CZ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Web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byl na světě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cs-CZ" sz="22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Jen jsem musel vzít ideu hypertextu, spojit ji s ideami TCP a DNS a -- ta-dá! -- </a:t>
            </a:r>
            <a:r>
              <a:rPr lang="cs-CZ" sz="22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World</a:t>
            </a:r>
            <a:r>
              <a:rPr lang="cs-CZ" sz="22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cs-CZ" sz="22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Wide</a:t>
            </a:r>
            <a:r>
              <a:rPr lang="cs-CZ" sz="22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Web. </a:t>
            </a:r>
            <a:endParaRPr lang="cs-CZ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cs-CZ" sz="20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(Tim </a:t>
            </a:r>
            <a:r>
              <a:rPr lang="cs-CZ" sz="20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Berners</a:t>
            </a:r>
            <a:r>
              <a:rPr lang="cs-CZ" sz="20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-Lee, http://www.w3.org/</a:t>
            </a:r>
            <a:r>
              <a:rPr lang="cs-CZ" sz="20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People</a:t>
            </a:r>
            <a:r>
              <a:rPr lang="cs-CZ" sz="20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/</a:t>
            </a:r>
            <a:r>
              <a:rPr lang="cs-CZ" sz="2000" b="0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Berners</a:t>
            </a:r>
            <a:r>
              <a:rPr lang="cs-CZ" sz="20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-Lee/)</a:t>
            </a:r>
            <a:endParaRPr lang="cs-CZ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Velmi zkrácená historie Webu</a:t>
            </a:r>
            <a:endParaRPr lang="cs-CZ" sz="3200" b="0" strike="noStrike" spc="-1">
              <a:latin typeface="arial"/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EA627247-D85A-4CB0-8C03-43AB12ABA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72808"/>
              </p:ext>
            </p:extLst>
          </p:nvPr>
        </p:nvGraphicFramePr>
        <p:xfrm>
          <a:off x="457913" y="1463541"/>
          <a:ext cx="8379944" cy="48209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6259">
                  <a:extLst>
                    <a:ext uri="{9D8B030D-6E8A-4147-A177-3AD203B41FA5}">
                      <a16:colId xmlns:a16="http://schemas.microsoft.com/office/drawing/2014/main" val="3384019075"/>
                    </a:ext>
                  </a:extLst>
                </a:gridCol>
                <a:gridCol w="7303685">
                  <a:extLst>
                    <a:ext uri="{9D8B030D-6E8A-4147-A177-3AD203B41FA5}">
                      <a16:colId xmlns:a16="http://schemas.microsoft.com/office/drawing/2014/main" val="3284628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Tim </a:t>
                      </a:r>
                      <a:r>
                        <a:rPr lang="cs-CZ" sz="18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Berners</a:t>
                      </a: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-Lee žádá o schválení projektu WWW v </a:t>
                      </a:r>
                      <a:r>
                        <a:rPr lang="cs-CZ" sz="18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CERNu</a:t>
                      </a:r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65984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Na celém světě je pouze 26 webových serverů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91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Web deklarován jako svobodný bez licenčních poplatků</a:t>
                      </a:r>
                      <a:endParaRPr lang="cs-CZ" sz="1800" b="0" i="0" u="none" strike="noStrik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08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Amazon.com, ebay.com, Internet Explorer, IPv6 (adopce dodnes není)</a:t>
                      </a:r>
                      <a:endParaRPr lang="cs-CZ" sz="18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17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Seznam.cz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09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1998</a:t>
                      </a:r>
                      <a:endParaRPr lang="cs-CZ" sz="18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Google.com</a:t>
                      </a:r>
                      <a:endParaRPr lang="cs-CZ" sz="1800" b="0" i="0" u="none" strike="noStrike" noProof="0" dirty="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846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Založení sociální sítě </a:t>
                      </a:r>
                      <a:r>
                        <a:rPr lang="cs-CZ" sz="18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Myspace</a:t>
                      </a:r>
                      <a:endParaRPr lang="cs-CZ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0895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Funguje 20 milionů serverů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93778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Wikipedia.org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63107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Mozilla Firefox, Facebook.com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6701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Google mapy, YouTube.com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68943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API ke Google mapám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69744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8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Mapbox</a:t>
                      </a: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, </a:t>
                      </a:r>
                      <a:r>
                        <a:rPr lang="cs-CZ" sz="18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Stuxnet</a:t>
                      </a:r>
                      <a:r>
                        <a:rPr lang="cs-CZ" sz="18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 – první digitální zbraň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640760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51" y="3154075"/>
            <a:ext cx="4279020" cy="265055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267650" y="5804627"/>
            <a:ext cx="282962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" dirty="0"/>
              <a:t>Převzato z: </a:t>
            </a:r>
            <a:r>
              <a:rPr lang="cs-CZ" sz="500" dirty="0">
                <a:hlinkClick r:id="rId4"/>
              </a:rPr>
              <a:t>https://geneva.usmission.gov/wp-content/uploads/sites/290/FB-0205-750x470.jpg</a:t>
            </a:r>
            <a:r>
              <a:rPr lang="cs-CZ" sz="5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Přispění k obsahu Webu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250920" y="1371600"/>
            <a:ext cx="8352360" cy="4745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6385" indent="-28575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napsání stránky = vytvoření souboru HTML, XHTML, TPL,…</a:t>
            </a:r>
            <a:endParaRPr lang="cs-CZ" sz="2200" b="0" strike="noStrike" spc="-1" dirty="0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stránka je soubor s příponou nejčastěji .</a:t>
            </a:r>
            <a:r>
              <a:rPr lang="cs-CZ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htm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.html</a:t>
            </a:r>
            <a:endParaRPr lang="cs-CZ" sz="2200" b="0" strike="noStrike" spc="-1" dirty="0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stránku lze otevřít dvěma způsoby</a:t>
            </a:r>
            <a:endParaRPr lang="cs-CZ" sz="2200" b="0" strike="noStrike" spc="-1" dirty="0">
              <a:latin typeface="arial"/>
            </a:endParaRPr>
          </a:p>
          <a:p>
            <a:pPr marL="1371600">
              <a:lnSpc>
                <a:spcPct val="100000"/>
              </a:lnSpc>
              <a:spcBef>
                <a:spcPts val="1100"/>
              </a:spcBef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+ v prohlížeči (nedá se upravovat)</a:t>
            </a:r>
            <a:endParaRPr lang="cs-CZ" sz="2200" b="0" strike="noStrike" spc="-1" dirty="0">
              <a:latin typeface="arial"/>
            </a:endParaRPr>
          </a:p>
          <a:p>
            <a:pPr marL="1371600">
              <a:lnSpc>
                <a:spcPct val="100000"/>
              </a:lnSpc>
              <a:spcBef>
                <a:spcPts val="1100"/>
              </a:spcBef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+ jako text (tj. zdroj, resp. zdrojový kód)</a:t>
            </a:r>
            <a:endParaRPr lang="cs-CZ" sz="2200" b="0" strike="noStrike" spc="-1" dirty="0">
              <a:latin typeface="arial"/>
            </a:endParaRPr>
          </a:p>
          <a:p>
            <a:pPr marL="1499235" indent="-34290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vystavení tohoto souboru (zkopírování na </a:t>
            </a:r>
            <a:r>
              <a:rPr lang="cs-CZ" sz="2200" spc="-1" dirty="0">
                <a:solidFill>
                  <a:srgbClr val="000000"/>
                </a:solidFill>
                <a:latin typeface="Arial"/>
                <a:ea typeface="DejaVu Sans"/>
              </a:rPr>
              <a:t>server)</a:t>
            </a:r>
            <a:endParaRPr lang="cs-CZ" sz="2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156335">
              <a:spcBef>
                <a:spcPts val="110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27635" indent="-34290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Arial"/>
                <a:ea typeface="DejaVu Sans"/>
              </a:rPr>
              <a:t>HTML soubory můžete tvořit:</a:t>
            </a:r>
          </a:p>
          <a:p>
            <a:pPr marL="457200" lvl="1" indent="-215265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 HTML editoru (vhodné pro začátečníky)</a:t>
            </a:r>
            <a:endParaRPr lang="cs-CZ" sz="2200" b="0" strike="noStrike" spc="-1" dirty="0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napsání zdrojového kódu rovnou v jazyce (X)HTML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Co je třeba k vytvoření své části Webu?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250920" y="1371600"/>
            <a:ext cx="8352360" cy="42663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535" indent="-34290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Arial"/>
                <a:ea typeface="DejaVu Sans"/>
              </a:rPr>
              <a:t>mozek </a:t>
            </a:r>
            <a:r>
              <a:rPr lang="cs-CZ" sz="2200" b="0" strike="noStrike" spc="-1" dirty="0">
                <a:solidFill>
                  <a:srgbClr val="000000"/>
                </a:solidFill>
                <a:latin typeface="Wingdings"/>
                <a:ea typeface="DejaVu Sans"/>
              </a:rPr>
              <a:t>☺</a:t>
            </a:r>
            <a:endParaRPr lang="cs-CZ" sz="2200" b="0" strike="noStrike" spc="-1" dirty="0">
              <a:latin typeface="arial"/>
            </a:endParaRPr>
          </a:p>
          <a:p>
            <a:pPr marL="343535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základní počítačová gramotnost</a:t>
            </a:r>
            <a:endParaRPr lang="cs-CZ" sz="2200" b="0" strike="noStrike" spc="-1" dirty="0">
              <a:latin typeface="arial"/>
            </a:endParaRPr>
          </a:p>
          <a:p>
            <a:pPr marL="343535" indent="-342900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Arial"/>
                <a:ea typeface="DejaVu Sans"/>
              </a:rPr>
              <a:t>počítač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 alespoň jednoduchým textovým editorem</a:t>
            </a:r>
            <a:endParaRPr lang="cs-CZ" sz="2200" b="0" strike="noStrike" spc="-1" dirty="0">
              <a:latin typeface="arial"/>
            </a:endParaRPr>
          </a:p>
          <a:p>
            <a:pPr marL="343535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webový prohlížeč</a:t>
            </a:r>
            <a:endParaRPr lang="cs-CZ" sz="2200" b="0" strike="noStrike" spc="-1" dirty="0">
              <a:latin typeface="arial"/>
            </a:endParaRPr>
          </a:p>
          <a:p>
            <a:pPr marL="343535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mít o čem psát</a:t>
            </a:r>
            <a:endParaRPr lang="cs-CZ" sz="2200" b="0" strike="noStrike" spc="-1" dirty="0">
              <a:latin typeface="arial"/>
            </a:endParaRPr>
          </a:p>
          <a:p>
            <a:pPr marL="343535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hodí se připojení k internetu</a:t>
            </a:r>
            <a:endParaRPr lang="cs-CZ" sz="2200" b="0" strike="noStrike" spc="-1" dirty="0">
              <a:latin typeface="arial"/>
            </a:endParaRPr>
          </a:p>
          <a:p>
            <a:pPr marL="343535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nemusíte umět programovat</a:t>
            </a:r>
            <a:endParaRPr lang="cs-CZ" sz="2200" b="0" strike="noStrike" spc="-1" dirty="0">
              <a:latin typeface="arial"/>
            </a:endParaRPr>
          </a:p>
          <a:p>
            <a:pPr marL="343535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nejsou potřeba drahé programy</a:t>
            </a:r>
            <a:endParaRPr lang="cs-CZ" sz="2200" b="0" strike="noStrike" spc="-1" dirty="0">
              <a:latin typeface="arial"/>
            </a:endParaRPr>
          </a:p>
          <a:p>
            <a:pPr marL="343535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nejsou potřeba peníze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250920" y="25704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HTML editory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95280" y="1268280"/>
            <a:ext cx="8063280" cy="54102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60363" indent="-360363">
              <a:spcBef>
                <a:spcPts val="1100"/>
              </a:spcBef>
              <a:buClr>
                <a:srgbClr val="000000"/>
              </a:buClr>
              <a:buFont typeface="Arial,Sans-Serif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Arial"/>
                <a:ea typeface="DejaVu Sans"/>
              </a:rPr>
              <a:t>programy </a:t>
            </a:r>
            <a:r>
              <a:rPr lang="cs-CZ" sz="2000" spc="-1" dirty="0">
                <a:solidFill>
                  <a:srgbClr val="000000"/>
                </a:solidFill>
                <a:latin typeface="Arial"/>
                <a:ea typeface="DejaVu Sans"/>
                <a:cs typeface="Arial"/>
              </a:rPr>
              <a:t>speciálně vyvinuté pro tvorbu www stránek</a:t>
            </a:r>
            <a:endParaRPr lang="cs-CZ" sz="2000" dirty="0"/>
          </a:p>
          <a:p>
            <a:pPr marL="360363" indent="-360363">
              <a:spcBef>
                <a:spcPts val="1100"/>
              </a:spcBef>
              <a:buClr>
                <a:srgbClr val="000000"/>
              </a:buClr>
              <a:buFont typeface="Arial,Sans-Serif"/>
              <a:buChar char="•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 začátečníky 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jsou použitelné zejména </a:t>
            </a:r>
            <a:r>
              <a:rPr lang="cs-CZ" sz="18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wysiwyg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Arial"/>
                <a:ea typeface="DejaVu Sans"/>
              </a:rPr>
              <a:t>editory</a:t>
            </a:r>
            <a:endParaRPr lang="cs-CZ" sz="2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900113" lvl="2" indent="-266700">
              <a:spcBef>
                <a:spcPts val="1100"/>
              </a:spcBef>
              <a:buClr>
                <a:srgbClr val="000000"/>
              </a:buClr>
              <a:buFont typeface="StarSymbol,Sans-Serif"/>
              <a:buChar char="-"/>
            </a:pPr>
            <a:r>
              <a:rPr lang="cs-CZ" spc="-1" dirty="0">
                <a:solidFill>
                  <a:srgbClr val="000000"/>
                </a:solidFill>
                <a:latin typeface="Arial"/>
                <a:cs typeface="Arial"/>
              </a:rPr>
              <a:t>napíše se v nich text, přidají obrázky a uloží se celý soubor na disk – html značky editor doplní sám</a:t>
            </a:r>
            <a:endParaRPr lang="cs-CZ" dirty="0">
              <a:cs typeface="Arial"/>
            </a:endParaRPr>
          </a:p>
          <a:p>
            <a:pPr marL="900113" lvl="2" indent="-266700">
              <a:spcBef>
                <a:spcPts val="1100"/>
              </a:spcBef>
              <a:buClr>
                <a:srgbClr val="000000"/>
              </a:buClr>
              <a:buFont typeface="StarSymbol,Sans-Serif"/>
              <a:buChar char="-"/>
            </a:pPr>
            <a:r>
              <a:rPr lang="cs-CZ" spc="-1" dirty="0">
                <a:solidFill>
                  <a:srgbClr val="000000"/>
                </a:solidFill>
                <a:latin typeface="Arial"/>
                <a:ea typeface="DejaVu Sans"/>
              </a:rPr>
              <a:t>desktopové programy – </a:t>
            </a:r>
            <a:r>
              <a:rPr lang="cs-CZ" spc="-1" dirty="0" err="1">
                <a:solidFill>
                  <a:srgbClr val="000000"/>
                </a:solidFill>
                <a:latin typeface="Arial"/>
                <a:ea typeface="DejaVu Sans"/>
              </a:rPr>
              <a:t>Dreamweaver</a:t>
            </a:r>
            <a:r>
              <a:rPr lang="cs-CZ" spc="-1" dirty="0">
                <a:solidFill>
                  <a:srgbClr val="000000"/>
                </a:solidFill>
                <a:latin typeface="Arial"/>
                <a:ea typeface="DejaVu Sans"/>
              </a:rPr>
              <a:t> (Adobe)</a:t>
            </a:r>
            <a:endParaRPr lang="cs-CZ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900113" lvl="2" indent="-266700">
              <a:spcBef>
                <a:spcPts val="1100"/>
              </a:spcBef>
              <a:buClr>
                <a:srgbClr val="000000"/>
              </a:buClr>
              <a:buFont typeface="StarSymbol,Sans-Serif"/>
              <a:buChar char="-"/>
            </a:pPr>
            <a:r>
              <a:rPr lang="cs-CZ" spc="-1" dirty="0">
                <a:solidFill>
                  <a:srgbClr val="000000"/>
                </a:solidFill>
                <a:latin typeface="Arial"/>
                <a:ea typeface="DejaVu Sans"/>
              </a:rPr>
              <a:t>dnes se používají minimálně</a:t>
            </a:r>
          </a:p>
          <a:p>
            <a:pPr marL="360363" indent="-360363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Arial"/>
                <a:ea typeface="DejaVu Sans"/>
              </a:rPr>
              <a:t>redakční systémy – </a:t>
            </a:r>
            <a:r>
              <a:rPr lang="cs-CZ" sz="2000" spc="-1" dirty="0" err="1">
                <a:solidFill>
                  <a:srgbClr val="000000"/>
                </a:solidFill>
                <a:latin typeface="Arial"/>
                <a:ea typeface="DejaVu Sans"/>
              </a:rPr>
              <a:t>WordPress</a:t>
            </a:r>
            <a:r>
              <a:rPr lang="cs-CZ" sz="2000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cs-CZ" sz="2000" spc="-1" dirty="0" err="1">
                <a:solidFill>
                  <a:srgbClr val="000000"/>
                </a:solidFill>
                <a:latin typeface="Arial"/>
                <a:ea typeface="DejaVu Sans"/>
              </a:rPr>
              <a:t>Drupal</a:t>
            </a:r>
            <a:r>
              <a:rPr lang="cs-CZ" sz="2000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cs-CZ" sz="2000" spc="-1" dirty="0" err="1">
                <a:solidFill>
                  <a:srgbClr val="000000"/>
                </a:solidFill>
                <a:latin typeface="Arial"/>
                <a:ea typeface="DejaVu Sans"/>
              </a:rPr>
              <a:t>Wix</a:t>
            </a:r>
            <a:r>
              <a:rPr lang="cs-CZ" sz="2000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cs-CZ" sz="2000" spc="-1" dirty="0" err="1">
                <a:solidFill>
                  <a:srgbClr val="000000"/>
                </a:solidFill>
                <a:latin typeface="Arial"/>
                <a:ea typeface="DejaVu Sans"/>
              </a:rPr>
              <a:t>Webnode</a:t>
            </a:r>
            <a:endParaRPr lang="cs-CZ" sz="2000" spc="-1" dirty="0" err="1">
              <a:solidFill>
                <a:srgbClr val="000000"/>
              </a:solidFill>
              <a:latin typeface="arial"/>
              <a:ea typeface="DejaVu Sans"/>
            </a:endParaRPr>
          </a:p>
          <a:p>
            <a:pPr marL="360363" indent="-360363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Arial"/>
                <a:ea typeface="DejaVu Sans"/>
              </a:rPr>
              <a:t>omezené možnosti a přebytečný kód vs. jednoduchost a šablony</a:t>
            </a:r>
            <a:endParaRPr lang="cs-CZ" sz="2000" b="0" strike="noStrike" spc="-1" dirty="0">
              <a:latin typeface="arial"/>
            </a:endParaRPr>
          </a:p>
          <a:p>
            <a:pPr marL="360363" indent="-360363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spc="-1" dirty="0">
                <a:solidFill>
                  <a:srgbClr val="000000"/>
                </a:solidFill>
                <a:latin typeface="Arial"/>
                <a:ea typeface="DejaVu Sans"/>
              </a:rPr>
              <a:t>většinou se ale používají textové editory – VS </a:t>
            </a:r>
            <a:r>
              <a:rPr lang="cs-CZ" sz="2000" spc="-1" dirty="0" err="1">
                <a:solidFill>
                  <a:srgbClr val="000000"/>
                </a:solidFill>
                <a:latin typeface="Arial"/>
                <a:ea typeface="DejaVu Sans"/>
              </a:rPr>
              <a:t>Code</a:t>
            </a:r>
            <a:r>
              <a:rPr lang="cs-CZ" sz="2000" spc="-1" dirty="0">
                <a:solidFill>
                  <a:srgbClr val="000000"/>
                </a:solidFill>
                <a:latin typeface="Arial"/>
                <a:ea typeface="DejaVu Sans"/>
              </a:rPr>
              <a:t>, Atom, </a:t>
            </a:r>
            <a:r>
              <a:rPr lang="cs-CZ" sz="2000" spc="-1" dirty="0" err="1">
                <a:solidFill>
                  <a:srgbClr val="000000"/>
                </a:solidFill>
                <a:latin typeface="Arial"/>
                <a:ea typeface="DejaVu Sans"/>
              </a:rPr>
              <a:t>Brackets</a:t>
            </a:r>
            <a:r>
              <a:rPr lang="cs-CZ" sz="2200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cs-CZ" sz="2200" spc="-1" dirty="0" err="1">
                <a:solidFill>
                  <a:srgbClr val="000000"/>
                </a:solidFill>
                <a:latin typeface="Arial"/>
                <a:ea typeface="DejaVu Sans"/>
              </a:rPr>
              <a:t>Webstorm</a:t>
            </a:r>
            <a:r>
              <a:rPr lang="cs-CZ" sz="2200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cs-CZ" sz="2200" spc="-1" dirty="0" err="1">
                <a:solidFill>
                  <a:srgbClr val="000000"/>
                </a:solidFill>
                <a:latin typeface="Arial"/>
                <a:ea typeface="DejaVu Sans"/>
              </a:rPr>
              <a:t>vim</a:t>
            </a:r>
            <a:r>
              <a:rPr lang="cs-CZ" sz="2200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cs-CZ" sz="2200" spc="-1" dirty="0" err="1">
                <a:solidFill>
                  <a:srgbClr val="000000"/>
                </a:solidFill>
                <a:latin typeface="Arial"/>
                <a:ea typeface="DejaVu Sans"/>
              </a:rPr>
              <a:t>Emacs</a:t>
            </a:r>
            <a:endParaRPr lang="cs-CZ" sz="2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900113" lvl="2" indent="-266700">
              <a:spcBef>
                <a:spcPts val="1100"/>
              </a:spcBef>
              <a:buClr>
                <a:srgbClr val="000000"/>
              </a:buClr>
              <a:buFont typeface="StarSymbol,Sans-Serif"/>
              <a:buChar char="-"/>
              <a:tabLst>
                <a:tab pos="268288" algn="l"/>
              </a:tabLst>
            </a:pPr>
            <a:r>
              <a:rPr lang="cs-CZ" spc="-1" dirty="0">
                <a:cs typeface="Arial"/>
              </a:rPr>
              <a:t>edituje se přímo zdrojový kód, editor práci usnadňuje</a:t>
            </a:r>
          </a:p>
          <a:p>
            <a:pPr marL="900113" lvl="2" indent="-266700">
              <a:spcBef>
                <a:spcPts val="1100"/>
              </a:spcBef>
              <a:buClr>
                <a:srgbClr val="000000"/>
              </a:buClr>
              <a:buFont typeface="StarSymbol,Sans-Serif"/>
              <a:buChar char="-"/>
            </a:pPr>
            <a:r>
              <a:rPr lang="cs-CZ" spc="-1" dirty="0">
                <a:cs typeface="Arial"/>
              </a:rPr>
              <a:t>zvýrazňování a kontrola syntaxe, našeptávání, živý náhled, …</a:t>
            </a:r>
          </a:p>
          <a:p>
            <a:pPr marL="742950" lvl="1" indent="-215265">
              <a:spcBef>
                <a:spcPts val="1100"/>
              </a:spcBef>
              <a:buClr>
                <a:srgbClr val="000000"/>
              </a:buClr>
              <a:buFont typeface="StarSymbol,Sans-Serif"/>
              <a:buChar char="-"/>
            </a:pP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50920" y="25704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Příklady </a:t>
            </a:r>
            <a:r>
              <a:rPr lang="cs-CZ" sz="3200" b="1" i="1" strike="noStrike" spc="-1">
                <a:solidFill>
                  <a:srgbClr val="FFFFFF"/>
                </a:solidFill>
                <a:latin typeface="Arial"/>
                <a:ea typeface="DejaVu Sans"/>
              </a:rPr>
              <a:t>wysiwyg</a:t>
            </a: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 editorů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611280" y="1403280"/>
            <a:ext cx="8352360" cy="53487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62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WIX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cs-CZ" sz="18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2"/>
              </a:rPr>
              <a:t>http://www.wix.com</a:t>
            </a:r>
            <a:endParaRPr lang="cs-CZ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endParaRPr lang="cs-CZ" sz="1800" b="0" strike="noStrike" spc="-1" dirty="0">
              <a:latin typeface="arial"/>
            </a:endParaRPr>
          </a:p>
          <a:p>
            <a:pPr marL="34362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Dreamweaver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cs-CZ" sz="18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3"/>
              </a:rPr>
              <a:t>http://www.adobe.com/products/dreamweaver/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cs-CZ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endParaRPr lang="cs-CZ" sz="1800" b="0" strike="noStrike" spc="-1" dirty="0">
              <a:latin typeface="arial"/>
            </a:endParaRPr>
          </a:p>
          <a:p>
            <a:pPr marL="34362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Microsoft </a:t>
            </a:r>
            <a:r>
              <a:rPr lang="cs-CZ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Frontpage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  <a:sym typeface="Wingdings" panose="05000000000000000000" pitchFamily="2" charset="2"/>
              </a:rPr>
              <a:t> Microsoft Word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cs-CZ" sz="18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4"/>
              </a:rPr>
              <a:t>http://www.microsoft.com/cze/office/office2003/frontpage/default.mspx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cs-CZ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spcBef>
                <a:spcPts val="751"/>
              </a:spcBef>
              <a:buFont typeface="Arial" panose="020B0604020202020204" pitchFamily="34" charset="0"/>
              <a:buChar char="•"/>
            </a:pPr>
            <a:endParaRPr lang="cs-CZ" sz="1800" b="0" strike="noStrike" spc="-1" dirty="0">
              <a:latin typeface="arial"/>
            </a:endParaRPr>
          </a:p>
          <a:p>
            <a:pPr marL="34362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NVU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cs-CZ" sz="18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5"/>
              </a:rPr>
              <a:t>http://www.czilla.cz/produkty/nvu/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250920" y="25704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Užitečné odkazy – strukturní editory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395820" y="1364508"/>
            <a:ext cx="8352360" cy="45638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6470" indent="-28575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Visual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Studio </a:t>
            </a:r>
            <a:r>
              <a:rPr lang="cs-CZ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Code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7"/>
              </a:spcBef>
            </a:pPr>
            <a:r>
              <a:rPr lang="cs-CZ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2"/>
              </a:rPr>
              <a:t>https://code.visualstudio.com</a:t>
            </a:r>
            <a:endParaRPr lang="cs-CZ" b="0" u="sng" strike="noStrike" spc="-1" dirty="0">
              <a:solidFill>
                <a:srgbClr val="009999"/>
              </a:solidFill>
              <a:uFillTx/>
              <a:latin typeface="Arial"/>
              <a:ea typeface="DejaVu Sans"/>
            </a:endParaRPr>
          </a:p>
          <a:p>
            <a:pPr>
              <a:lnSpc>
                <a:spcPct val="100000"/>
              </a:lnSpc>
              <a:spcBef>
                <a:spcPts val="907"/>
              </a:spcBef>
            </a:pPr>
            <a:endParaRPr lang="cs-CZ" u="sng" spc="-1" dirty="0">
              <a:solidFill>
                <a:srgbClr val="009999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907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latin typeface="arial"/>
              </a:rPr>
              <a:t>Atom</a:t>
            </a:r>
          </a:p>
          <a:p>
            <a:pPr>
              <a:lnSpc>
                <a:spcPct val="100000"/>
              </a:lnSpc>
              <a:spcBef>
                <a:spcPts val="907"/>
              </a:spcBef>
            </a:pPr>
            <a:r>
              <a:rPr lang="cs-CZ" spc="-1" dirty="0">
                <a:latin typeface="arial"/>
                <a:hlinkClick r:id="rId3"/>
              </a:rPr>
              <a:t>https://atom.io/</a:t>
            </a:r>
            <a:endParaRPr lang="cs-CZ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7"/>
              </a:spcBef>
            </a:pPr>
            <a:endParaRPr lang="cs-CZ" b="0" u="sng" strike="noStrike" spc="-1" dirty="0">
              <a:solidFill>
                <a:srgbClr val="009999"/>
              </a:solidFill>
              <a:uFillTx/>
              <a:latin typeface="Arial"/>
              <a:ea typeface="DejaVu Sans"/>
            </a:endParaRPr>
          </a:p>
          <a:p>
            <a:pPr marL="286470" indent="-28575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 err="1">
                <a:solidFill>
                  <a:srgbClr val="000000"/>
                </a:solidFill>
              </a:rPr>
              <a:t>Brackets</a:t>
            </a:r>
            <a:endParaRPr lang="cs-CZ" sz="2200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7"/>
              </a:spcBef>
            </a:pPr>
            <a:r>
              <a:rPr lang="cs-CZ" u="sng" spc="-1" dirty="0">
                <a:solidFill>
                  <a:srgbClr val="009999"/>
                </a:solidFill>
                <a:hlinkClick r:id="rId4"/>
              </a:rPr>
              <a:t>https://brackets.io/</a:t>
            </a:r>
            <a:endParaRPr lang="cs-CZ" u="sng" spc="-1" dirty="0">
              <a:solidFill>
                <a:srgbClr val="009999"/>
              </a:solidFill>
            </a:endParaRPr>
          </a:p>
          <a:p>
            <a:pPr>
              <a:lnSpc>
                <a:spcPct val="100000"/>
              </a:lnSpc>
              <a:spcBef>
                <a:spcPts val="907"/>
              </a:spcBef>
            </a:pPr>
            <a:endParaRPr lang="cs-CZ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spcBef>
                <a:spcPts val="907"/>
              </a:spcBef>
              <a:buFont typeface="Arial" panose="020B0604020202020204" pitchFamily="34" charset="0"/>
              <a:buChar char="•"/>
            </a:pPr>
            <a:r>
              <a:rPr lang="cs-CZ" sz="2200" spc="-1" dirty="0" err="1">
                <a:latin typeface="arial"/>
              </a:rPr>
              <a:t>Sublime</a:t>
            </a:r>
            <a:r>
              <a:rPr lang="cs-CZ" sz="2200" spc="-1" dirty="0">
                <a:latin typeface="arial"/>
              </a:rPr>
              <a:t> text</a:t>
            </a:r>
          </a:p>
          <a:p>
            <a:pPr>
              <a:lnSpc>
                <a:spcPct val="100000"/>
              </a:lnSpc>
              <a:spcBef>
                <a:spcPts val="907"/>
              </a:spcBef>
            </a:pPr>
            <a:r>
              <a:rPr lang="cs-CZ" spc="-1" dirty="0">
                <a:latin typeface="arial"/>
                <a:hlinkClick r:id="rId5"/>
              </a:rPr>
              <a:t>https://www.sublimetext.com/</a:t>
            </a:r>
            <a:endParaRPr lang="cs-CZ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Webová kartografie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95280" y="1413000"/>
            <a:ext cx="8063280" cy="67542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2900" indent="-34163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1/</a:t>
            </a:r>
            <a:r>
              <a:rPr lang="cs-CZ" dirty="0"/>
              <a:t>2, Zk</a:t>
            </a:r>
          </a:p>
          <a:p>
            <a:pPr marL="342900" indent="-34163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cs-CZ" dirty="0"/>
              <a:t>Cvičení individuálně, skupinově</a:t>
            </a:r>
          </a:p>
          <a:p>
            <a:pPr marL="342900" indent="-341630"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cs-CZ" dirty="0"/>
              <a:t>Odevzdání cvičení do 1 týdnu od zadání</a:t>
            </a:r>
          </a:p>
          <a:p>
            <a:pPr marL="800100" indent="-341630">
              <a:spcBef>
                <a:spcPts val="901"/>
              </a:spcBef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cs-CZ" dirty="0"/>
              <a:t>pozdní odevzdání se hodnotí 0 body; možnost opravy další týden, pak se jedná o nesplnění podmínek ukončení předmětu</a:t>
            </a:r>
          </a:p>
          <a:p>
            <a:pPr marL="342900" indent="-34163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cs-CZ" dirty="0"/>
              <a:t>Bodování (10 b. za cvičení, započítá se do výsledné známky, tvoří 1/3)</a:t>
            </a:r>
          </a:p>
          <a:p>
            <a:pPr marL="342900" indent="-34163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cs-CZ" dirty="0"/>
              <a:t>Zbývající 2/3 hodnocení tvoří 2 otázky při ústní zkoušce</a:t>
            </a:r>
          </a:p>
          <a:p>
            <a:pPr marL="342900" indent="-34163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</a:pPr>
            <a:r>
              <a:rPr lang="cs-CZ" dirty="0"/>
              <a:t>Litera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tura:</a:t>
            </a:r>
            <a:endParaRPr lang="cs-CZ" sz="180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901"/>
              </a:spcBef>
            </a:pP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Web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cartography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developments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prospects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Edited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by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Menno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-Jan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Kraak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- Allan Brown. 1st pub. London : Taylor &amp; Francis, 2001.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ix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213 s. r01. ISBN 0-7484-0869-X.</a:t>
            </a:r>
            <a:endParaRPr lang="cs-CZ" sz="160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901"/>
              </a:spcBef>
            </a:pP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Maps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internet.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Edited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by Michael P.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Peterson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1st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ed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Amsterdam: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Elsevier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2005. </a:t>
            </a:r>
            <a:r>
              <a:rPr lang="cs-CZ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xvi</a:t>
            </a: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451 s. ISBN 0080449441.</a:t>
            </a:r>
          </a:p>
          <a:p>
            <a:pPr marL="342900" indent="-341630">
              <a:lnSpc>
                <a:spcPct val="100000"/>
              </a:lnSpc>
              <a:spcBef>
                <a:spcPts val="901"/>
              </a:spcBef>
            </a:pPr>
            <a:r>
              <a:rPr lang="cs-CZ" sz="1600" spc="-1" dirty="0">
                <a:solidFill>
                  <a:srgbClr val="000000"/>
                </a:solidFill>
              </a:rPr>
              <a:t>Michálek, M. 2017. Vzhůru do (responzivního) webdesignu. </a:t>
            </a:r>
            <a:r>
              <a:rPr lang="cs-CZ" sz="1600" dirty="0"/>
              <a:t>ISBN: 978-80-88253-00-6.</a:t>
            </a:r>
            <a:endParaRPr lang="cs-CZ" sz="160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901"/>
              </a:spcBef>
            </a:pPr>
            <a:r>
              <a:rPr lang="cs-CZ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Elektronické zdroje odkazované v průběhu přednášek</a:t>
            </a:r>
            <a:endParaRPr lang="cs-CZ" sz="160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901"/>
              </a:spcBef>
            </a:pPr>
            <a:endParaRPr lang="cs-CZ" sz="180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901"/>
              </a:spcBef>
            </a:pPr>
            <a:endParaRPr lang="cs-CZ" sz="180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901"/>
              </a:spcBef>
            </a:pPr>
            <a:endParaRPr lang="cs-CZ" sz="180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901"/>
              </a:spcBef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XML (eXtended Markup Language)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250920" y="1507406"/>
            <a:ext cx="8352360" cy="3843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60363" indent="-360363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XML je standard (resp. doporučení) jak vytvářet značkovací jazyky </a:t>
            </a:r>
            <a:endParaRPr lang="cs-CZ" sz="2200" b="0" strike="noStrike" spc="-1" dirty="0">
              <a:latin typeface="arial"/>
            </a:endParaRPr>
          </a:p>
          <a:p>
            <a:pPr marL="34362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metajazyk</a:t>
            </a:r>
            <a:endParaRPr lang="cs-CZ" sz="2200" b="0" strike="noStrike" spc="-1" dirty="0">
              <a:latin typeface="arial"/>
            </a:endParaRPr>
          </a:p>
          <a:p>
            <a:pPr marL="34362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vychází z SGML – je jeho podmnožinou</a:t>
            </a:r>
            <a:endParaRPr lang="cs-CZ" sz="2200" b="0" strike="noStrike" spc="-1" dirty="0">
              <a:latin typeface="arial"/>
            </a:endParaRPr>
          </a:p>
          <a:p>
            <a:pPr marL="34362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 základním standardem úzce souvisí další (např. XML </a:t>
            </a:r>
            <a:r>
              <a:rPr lang="cs-CZ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Namespace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cs-CZ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XInclude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XML Base, XML </a:t>
            </a:r>
            <a:r>
              <a:rPr lang="cs-CZ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Infoset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cs-CZ" sz="2200" b="0" strike="noStrike" spc="-1" dirty="0">
              <a:latin typeface="arial"/>
            </a:endParaRPr>
          </a:p>
          <a:p>
            <a:pPr marL="34362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tyto plus další (XSLT, XSL-FO, XHTML, CSS,…) tvoří „rodinu“ standardů XML 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Aktuální specifikace XML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250920" y="1861658"/>
            <a:ext cx="8352360" cy="2396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Původní specifikace (W3C </a:t>
            </a:r>
            <a:r>
              <a:rPr lang="cs-CZ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Recommendation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XML 1.0 na </a:t>
            </a:r>
            <a:r>
              <a:rPr lang="cs-CZ" sz="22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2"/>
              </a:rPr>
              <a:t>http://www.w3.org/XML</a:t>
            </a:r>
            <a:endParaRPr lang="cs-CZ" sz="22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Poslední verze XML 1.1 na </a:t>
            </a:r>
            <a:r>
              <a:rPr lang="cs-CZ" sz="22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3"/>
              </a:rPr>
              <a:t>http://www.w3.org/TR/xml11/</a:t>
            </a:r>
            <a:endParaRPr lang="cs-CZ" sz="2200" b="0" strike="noStrike" spc="-1" dirty="0">
              <a:latin typeface="arial"/>
            </a:endParaRPr>
          </a:p>
          <a:p>
            <a:pPr marL="744030" lvl="1" indent="-28575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 panose="020B0604020202020204" pitchFamily="34" charset="0"/>
              <a:buChar char="-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 účely tohoto předmětu všechny dokumenty XML 1.0 jsou platné v XML 1.1</a:t>
            </a:r>
            <a:endParaRPr lang="cs-CZ" sz="18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Komentovaná verze na XML.com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Tutoriály a články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250920" y="1401150"/>
            <a:ext cx="8352360" cy="4745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2"/>
              </a:rPr>
              <a:t>http://kosek.cz/clanky/swn-xml/index.html</a:t>
            </a:r>
            <a:endParaRPr lang="cs-CZ" sz="22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3"/>
              </a:rPr>
              <a:t>http://zive.cz</a:t>
            </a:r>
            <a:endParaRPr lang="cs-CZ" sz="22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4"/>
              </a:rPr>
              <a:t>http://xml.com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cs-CZ" sz="22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5"/>
              </a:rPr>
              <a:t>http://ibm.com/developer/xml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cs-CZ" sz="22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6"/>
              </a:rPr>
              <a:t>http://www.zvon.org/xxl/XMLTutorial/General/book_en.html</a:t>
            </a:r>
            <a:endParaRPr lang="cs-CZ" sz="22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7"/>
              </a:rPr>
              <a:t>http://www.w3schools.com/xml/default.asp</a:t>
            </a:r>
            <a:endParaRPr lang="cs-CZ" sz="22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8"/>
              </a:rPr>
              <a:t>http://www.xml101.com/xml/default.asp</a:t>
            </a:r>
            <a:endParaRPr lang="cs-CZ" sz="22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9"/>
              </a:rPr>
              <a:t>http://tutorials.beginners.co.uk</a:t>
            </a:r>
            <a:endParaRPr lang="cs-CZ" sz="22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10"/>
              </a:rPr>
              <a:t>http://developerlife.com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Struktura XML dokumentů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250920" y="1193760"/>
            <a:ext cx="8352360" cy="28583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Základním požadavkem kladeným na </a:t>
            </a:r>
            <a:r>
              <a:rPr lang="cs-CZ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každý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XML dokument je, že musí být </a:t>
            </a:r>
            <a:r>
              <a:rPr lang="cs-CZ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dobře utvořen (</a:t>
            </a:r>
            <a:r>
              <a:rPr lang="cs-CZ" sz="22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well-formed</a:t>
            </a:r>
            <a:r>
              <a:rPr lang="cs-CZ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cs-CZ" sz="22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 tomu je potřeba, aby obsahoval:	</a:t>
            </a:r>
            <a:endParaRPr lang="cs-CZ" sz="2200" b="0" strike="noStrike" spc="-1" dirty="0">
              <a:latin typeface="arial"/>
            </a:endParaRPr>
          </a:p>
          <a:p>
            <a:pPr marL="1257480" lvl="2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Obsahuje </a:t>
            </a:r>
            <a:r>
              <a:rPr lang="cs-CZ" sz="2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prolog (hlavičku)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 právě jeden tzv. </a:t>
            </a:r>
            <a:r>
              <a:rPr lang="cs-CZ" sz="2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kořenový element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dále může před a po kořenovém elementu obsahovat instrukce pro zpracování, komentáře, atd.</a:t>
            </a:r>
            <a:endParaRPr lang="cs-CZ" sz="2200" b="0" strike="noStrike" spc="-1" dirty="0">
              <a:latin typeface="arial"/>
            </a:endParaRPr>
          </a:p>
          <a:p>
            <a:pPr marL="1257480" indent="-342000">
              <a:lnSpc>
                <a:spcPct val="100000"/>
              </a:lnSpc>
              <a:spcBef>
                <a:spcPts val="901"/>
              </a:spcBef>
            </a:pP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250920" y="3933720"/>
            <a:ext cx="8641440" cy="25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cs-CZ" sz="1800" b="1" strike="noStrike" spc="-1">
                <a:solidFill>
                  <a:srgbClr val="990000"/>
                </a:solidFill>
                <a:latin typeface="Arial"/>
                <a:ea typeface="DejaVu Sans"/>
              </a:rPr>
              <a:t>&lt;!DOCTYPE html PUBLIC "-//W3C//DTD XHTML 1.0 Strict//EN" "http://www.w3.org/TR/2000/REC-xhtml1/DTD/xhtml1-strict.dtd"&gt;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cs-CZ" sz="1800" b="1" strike="noStrike" spc="-1">
                <a:solidFill>
                  <a:srgbClr val="990000"/>
                </a:solidFill>
                <a:latin typeface="Arial"/>
                <a:ea typeface="DejaVu Sans"/>
              </a:rPr>
              <a:t>&lt;html&gt;&lt;/html&gt;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cs-CZ" sz="1800" b="1" strike="noStrike" spc="-1">
                <a:solidFill>
                  <a:srgbClr val="990000"/>
                </a:solidFill>
                <a:latin typeface="Arial"/>
                <a:ea typeface="DejaVu Sans"/>
              </a:rPr>
              <a:t>&lt;?xml version="1.0" encoding="UTF-8" ?&gt; 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cs-CZ" sz="1800" b="1" strike="noStrike" spc="-1">
                <a:solidFill>
                  <a:srgbClr val="990000"/>
                </a:solidFill>
                <a:latin typeface="Arial"/>
                <a:ea typeface="DejaVu Sans"/>
              </a:rPr>
              <a:t> &lt;/gmd:MD_Metadata&gt; &lt;/gmd:MD_Metadata&gt;</a:t>
            </a: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cs-CZ" sz="1800" b="0" strike="noStrike" spc="-1">
              <a:latin typeface="arial"/>
            </a:endParaRPr>
          </a:p>
        </p:txBody>
      </p:sp>
      <p:pic>
        <p:nvPicPr>
          <p:cNvPr id="193" name="Picture 8" descr="XML_hlavicka"/>
          <p:cNvPicPr/>
          <p:nvPr/>
        </p:nvPicPr>
        <p:blipFill>
          <a:blip r:embed="rId2"/>
          <a:stretch/>
        </p:blipFill>
        <p:spPr>
          <a:xfrm>
            <a:off x="34920" y="4724280"/>
            <a:ext cx="9142920" cy="90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Struktura XML dokumentů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250920" y="1504844"/>
            <a:ext cx="8352360" cy="366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80808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Obsahuje </a:t>
            </a:r>
            <a:r>
              <a:rPr lang="cs-CZ" sz="2200" b="0" i="1" strike="noStrike" spc="-1" dirty="0">
                <a:solidFill>
                  <a:srgbClr val="808080"/>
                </a:solidFill>
                <a:latin typeface="Arial"/>
                <a:ea typeface="DejaVu Sans"/>
              </a:rPr>
              <a:t>prolog (hlavičku)</a:t>
            </a:r>
            <a:r>
              <a:rPr lang="cs-CZ" sz="2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a právě jeden tzv. </a:t>
            </a:r>
            <a:r>
              <a:rPr lang="cs-CZ" sz="2200" b="0" i="1" strike="noStrike" spc="-1" dirty="0">
                <a:solidFill>
                  <a:srgbClr val="808080"/>
                </a:solidFill>
                <a:latin typeface="Arial"/>
                <a:ea typeface="DejaVu Sans"/>
              </a:rPr>
              <a:t>kořenový element</a:t>
            </a:r>
            <a:r>
              <a:rPr lang="cs-CZ" sz="2200" b="0" strike="noStrike" spc="-1" dirty="0">
                <a:solidFill>
                  <a:srgbClr val="808080"/>
                </a:solidFill>
                <a:latin typeface="Arial"/>
                <a:ea typeface="DejaVu Sans"/>
              </a:rPr>
              <a:t> – dále může před a po kořenovém elementu obsahovat instrukce pro zpracování, komentáře, atd.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</a:pP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Musí vyhovovat všem pravidlům uvedeným ve specifikaci pro správné vytvoření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</a:pP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Totéž platí pro každou analyzovanou (</a:t>
            </a:r>
            <a:r>
              <a:rPr lang="cs-CZ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parsovanou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entitu přímo nebo nepřímo odkazovanou v dokumentu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Struktura XML dokumentů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250920" y="1305000"/>
            <a:ext cx="8352360" cy="318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Rozlišujeme fyzickou a logickou strukturu XML dokumentů</a:t>
            </a:r>
            <a:endParaRPr lang="cs-CZ" sz="2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Struktura logická</a:t>
            </a: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cs-CZ" sz="2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dokument </a:t>
            </a: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členíme na </a:t>
            </a:r>
            <a:r>
              <a:rPr lang="cs-CZ" sz="2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elementy</a:t>
            </a: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 (jeden z nich je </a:t>
            </a:r>
            <a:r>
              <a:rPr lang="cs-CZ" sz="2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kořenový – root</a:t>
            </a: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), jejich </a:t>
            </a:r>
            <a:r>
              <a:rPr lang="cs-CZ" sz="2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atributy</a:t>
            </a: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cs-CZ" sz="2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instrukce pro zpracování</a:t>
            </a: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cs-CZ" sz="2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notace</a:t>
            </a: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cs-CZ" sz="2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komentáře</a:t>
            </a:r>
            <a:endParaRPr lang="cs-CZ" sz="2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Struktura fyzická</a:t>
            </a: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: jeden logický dokument může být uložen ve více </a:t>
            </a:r>
            <a:r>
              <a:rPr lang="cs-CZ" sz="2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fyzických jednotkách – entitách</a:t>
            </a: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; vždy alespoň v jedné – tzv. </a:t>
            </a:r>
            <a:r>
              <a:rPr lang="cs-CZ" sz="22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entitě dokumentu – document entity</a:t>
            </a:r>
            <a:endParaRPr lang="cs-CZ" sz="2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</a:pP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Prvky logické struktury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250920" y="1351080"/>
            <a:ext cx="8352360" cy="374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Uzel </a:t>
            </a:r>
            <a:endParaRPr lang="cs-CZ" sz="2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Atribut</a:t>
            </a:r>
            <a:endParaRPr lang="cs-CZ" sz="2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Textový uzel </a:t>
            </a:r>
            <a:endParaRPr lang="cs-CZ" sz="2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Instrukce pro zpracování</a:t>
            </a:r>
            <a:endParaRPr lang="cs-CZ" sz="2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Notace</a:t>
            </a:r>
            <a:endParaRPr lang="cs-CZ" sz="2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Komentář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cs-CZ" sz="2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</a:pP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Elementy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250920" y="1125360"/>
            <a:ext cx="8641440" cy="73800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Objekty ohraničené počáteční a koncovou značkou – start and end tag; obecně: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</a:t>
            </a:r>
            <a:r>
              <a:rPr lang="cs-CZ" sz="2000" b="1" strike="noStrike" spc="-1" dirty="0" err="1">
                <a:solidFill>
                  <a:srgbClr val="333399"/>
                </a:solidFill>
                <a:latin typeface="Courier New"/>
                <a:ea typeface="DejaVu Sans"/>
              </a:rPr>
              <a:t>jmenoTagu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…</a:t>
            </a:r>
            <a:r>
              <a:rPr lang="cs-CZ" sz="2000" b="1" strike="noStrike" spc="-1" dirty="0" err="1">
                <a:solidFill>
                  <a:srgbClr val="FF0000"/>
                </a:solidFill>
                <a:latin typeface="Courier New"/>
                <a:ea typeface="DejaVu Sans"/>
              </a:rPr>
              <a:t>atribut_tagu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&gt;</a:t>
            </a:r>
            <a:r>
              <a:rPr lang="cs-CZ" sz="20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Obsah tagu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&lt;/</a:t>
            </a:r>
            <a:r>
              <a:rPr lang="cs-CZ" sz="2000" b="1" strike="noStrike" spc="-1" dirty="0" err="1">
                <a:solidFill>
                  <a:srgbClr val="333399"/>
                </a:solidFill>
                <a:latin typeface="Courier New"/>
                <a:ea typeface="DejaVu Sans"/>
              </a:rPr>
              <a:t>jmenoTagu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&gt;</a:t>
            </a: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99"/>
              </a:spcBef>
            </a:pP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Příklad elementu s obsahem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</a:pPr>
            <a:r>
              <a:rPr lang="cs-CZ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&lt;body</a:t>
            </a:r>
            <a:r>
              <a:rPr lang="cs-CZ" sz="20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cs-CZ" sz="2000" b="1" strike="noStrike" spc="-1" dirty="0">
                <a:solidFill>
                  <a:srgbClr val="FF0000"/>
                </a:solidFill>
                <a:latin typeface="Courier New"/>
                <a:ea typeface="DejaVu Sans"/>
              </a:rPr>
              <a:t>background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=</a:t>
            </a:r>
            <a:r>
              <a:rPr lang="cs-CZ" sz="2000" b="1" spc="-1" dirty="0">
                <a:solidFill>
                  <a:srgbClr val="6600CC"/>
                </a:solidFill>
                <a:latin typeface="Courier New"/>
                <a:ea typeface="DejaVu Sans"/>
              </a:rPr>
              <a:t>"</a:t>
            </a:r>
            <a:r>
              <a:rPr lang="cs-CZ" sz="2000" b="1" strike="noStrike" spc="-1" dirty="0" err="1">
                <a:solidFill>
                  <a:srgbClr val="6600CC"/>
                </a:solidFill>
                <a:latin typeface="Courier New"/>
                <a:ea typeface="DejaVu Sans"/>
              </a:rPr>
              <a:t>yellow</a:t>
            </a:r>
            <a:r>
              <a:rPr lang="cs-CZ" sz="2000" b="1" spc="-1" dirty="0">
                <a:solidFill>
                  <a:srgbClr val="6600CC"/>
                </a:solidFill>
                <a:latin typeface="Courier New"/>
                <a:ea typeface="DejaVu Sans"/>
              </a:rPr>
              <a:t>"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&gt;</a:t>
            </a: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		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&lt;h1&gt;</a:t>
            </a:r>
            <a:r>
              <a:rPr lang="cs-CZ" sz="20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textový uzel – obsah elementu h1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&lt;/h1&gt;</a:t>
            </a: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		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&lt;p&gt;</a:t>
            </a:r>
            <a:r>
              <a:rPr lang="cs-CZ" sz="20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textový uzel – obsah elementu p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&lt;/p&gt;</a:t>
            </a: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		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&lt;/body&gt;</a:t>
            </a: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99"/>
              </a:spcBef>
            </a:pP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Prázdné elementy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</a:pP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&lt;hr</a:t>
            </a:r>
            <a:r>
              <a:rPr lang="cs-CZ" sz="20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cs-CZ" sz="2000" b="1" strike="noStrike" spc="-1" dirty="0" err="1">
                <a:solidFill>
                  <a:srgbClr val="FF0000"/>
                </a:solidFill>
                <a:latin typeface="Courier New"/>
                <a:ea typeface="DejaVu Sans"/>
              </a:rPr>
              <a:t>width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=</a:t>
            </a:r>
            <a:r>
              <a:rPr lang="cs-CZ" sz="2000" b="1" spc="-1" dirty="0">
                <a:solidFill>
                  <a:srgbClr val="6600CC"/>
                </a:solidFill>
                <a:latin typeface="Courier New"/>
                <a:ea typeface="DejaVu Sans"/>
              </a:rPr>
              <a:t>'</a:t>
            </a:r>
            <a:r>
              <a:rPr lang="cs-CZ" sz="2000" b="1" strike="noStrike" spc="-1" dirty="0">
                <a:solidFill>
                  <a:srgbClr val="6600CC"/>
                </a:solidFill>
                <a:latin typeface="Courier New"/>
                <a:ea typeface="DejaVu Sans"/>
              </a:rPr>
              <a:t>50%'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/&gt;</a:t>
            </a:r>
            <a:r>
              <a:rPr lang="cs-CZ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 z logického hlediska ekvivalentem</a:t>
            </a:r>
            <a:r>
              <a:rPr lang="cs-CZ" sz="18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endParaRPr lang="cs-CZ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001"/>
              </a:spcBef>
            </a:pP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&lt;hr</a:t>
            </a:r>
            <a:r>
              <a:rPr lang="cs-CZ" sz="2000" b="1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cs-CZ" sz="2000" b="1" strike="noStrike" spc="-1" dirty="0" err="1">
                <a:solidFill>
                  <a:srgbClr val="FF0000"/>
                </a:solidFill>
                <a:latin typeface="Courier New"/>
                <a:ea typeface="DejaVu Sans"/>
              </a:rPr>
              <a:t>width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=</a:t>
            </a:r>
            <a:r>
              <a:rPr lang="cs-CZ" sz="2000" b="1" spc="-1" dirty="0">
                <a:solidFill>
                  <a:srgbClr val="6600CC"/>
                </a:solidFill>
                <a:latin typeface="Courier New"/>
                <a:ea typeface="DejaVu Sans"/>
              </a:rPr>
              <a:t>'</a:t>
            </a:r>
            <a:r>
              <a:rPr lang="cs-CZ" sz="2000" b="1" strike="noStrike" spc="-1" dirty="0">
                <a:solidFill>
                  <a:srgbClr val="6600CC"/>
                </a:solidFill>
                <a:latin typeface="Courier New"/>
                <a:ea typeface="DejaVu Sans"/>
              </a:rPr>
              <a:t>50%'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&gt;&lt;/hr&gt;</a:t>
            </a: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901"/>
              </a:spcBef>
            </a:pP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</a:pP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</a:pP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</a:pPr>
            <a:endParaRPr lang="cs-CZ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Atributy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250920" y="1369881"/>
            <a:ext cx="8641440" cy="4402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Dodatečné informace k elementu – např. jeho ID, požadované formátování – styl, odkazy na další elementy…</a:t>
            </a:r>
            <a:endParaRPr lang="cs-CZ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Konceptuálně je možné nahradit atributy elementy, ale kvůli přehlednosti se používá obojí</a:t>
            </a:r>
            <a:endParaRPr lang="cs-CZ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Obsah atributu na rozdíl od obsahu elementu není nijak (na úrovni obecných zásad XML standardů) dále strukturován</a:t>
            </a:r>
            <a:endParaRPr lang="cs-CZ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Fyzické pořadí zápisu více atributů v jednom elementu nemá na logický model vliv</a:t>
            </a:r>
            <a:endParaRPr lang="cs-CZ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Zápis je tvořen jménem a hodnotou </a:t>
            </a:r>
            <a:r>
              <a:rPr lang="cs-CZ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&lt;hr</a:t>
            </a:r>
            <a:r>
              <a:rPr lang="cs-CZ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16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width</a:t>
            </a:r>
            <a:r>
              <a:rPr lang="cs-CZ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=</a:t>
            </a:r>
            <a:r>
              <a:rPr lang="cs-CZ" sz="1600" b="1" strike="noStrike" spc="-1" dirty="0">
                <a:solidFill>
                  <a:srgbClr val="6600CC"/>
                </a:solidFill>
                <a:latin typeface="Arial"/>
                <a:ea typeface="DejaVu Sans"/>
              </a:rPr>
              <a:t>'50%'</a:t>
            </a:r>
            <a:r>
              <a:rPr lang="cs-CZ" sz="16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&gt;</a:t>
            </a:r>
            <a:endParaRPr lang="cs-CZ" sz="16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Atributy zapisujeme do počáteční (i prázdné) značky elementu</a:t>
            </a:r>
            <a:endParaRPr lang="cs-CZ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Hodnota je vždy v </a:t>
            </a:r>
            <a:r>
              <a:rPr lang="cs-CZ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" "</a:t>
            </a:r>
            <a:r>
              <a:rPr lang="cs-CZ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nebo ' '</a:t>
            </a:r>
            <a:r>
              <a:rPr lang="cs-CZ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od jména ji dělí znak </a:t>
            </a:r>
            <a:r>
              <a:rPr lang="cs-CZ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=</a:t>
            </a:r>
            <a:endParaRPr lang="cs-CZ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Jako u elementů </a:t>
            </a:r>
            <a:r>
              <a:rPr lang="cs-CZ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nejsou přípustné</a:t>
            </a:r>
            <a:r>
              <a:rPr lang="cs-CZ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dva atributy se stejným názvem</a:t>
            </a:r>
            <a:endParaRPr lang="cs-CZ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Textové uzly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250920" y="1341360"/>
            <a:ext cx="8641440" cy="13014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Nesou textovou informaci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Ta není v celém elementu!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901"/>
              </a:spcBef>
              <a:buClr>
                <a:srgbClr val="333399"/>
              </a:buClr>
              <a:buFont typeface="StarSymbol"/>
              <a:buChar char="-"/>
            </a:pPr>
            <a:r>
              <a:rPr lang="cs-CZ" sz="18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&lt;h1&gt;</a:t>
            </a:r>
            <a:r>
              <a:rPr lang="cs-CZ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Interaktivní mapy</a:t>
            </a:r>
            <a:r>
              <a:rPr lang="cs-CZ" sz="1800" b="1" strike="noStrike" spc="-1" dirty="0">
                <a:solidFill>
                  <a:srgbClr val="333399"/>
                </a:solidFill>
                <a:latin typeface="Arial"/>
                <a:ea typeface="DejaVu Sans"/>
              </a:rPr>
              <a:t>&lt;/h1&gt;</a:t>
            </a: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Přednášky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198827" y="1446829"/>
            <a:ext cx="8747640" cy="486141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2900" indent="-34163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Internet, Web, historický vývoj, důsledky</a:t>
            </a:r>
            <a:endParaRPr lang="cs-CZ" sz="175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lang="cs-CZ" sz="175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Document</a:t>
            </a: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Type </a:t>
            </a:r>
            <a:r>
              <a:rPr lang="cs-CZ" sz="175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Definition</a:t>
            </a: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(DTD), styly</a:t>
            </a:r>
            <a:endParaRPr lang="cs-CZ" sz="175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Webové prohlížeče, standardizace na Webu, souřadnicové systémy </a:t>
            </a:r>
            <a:endParaRPr lang="cs-CZ" sz="175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Vybrané formáty užívané na Webu (HTML, XML, JSON, GIF, JPG, PNG, </a:t>
            </a:r>
            <a:r>
              <a:rPr lang="cs-CZ" sz="175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Flash</a:t>
            </a: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SVG, VML), </a:t>
            </a:r>
            <a:r>
              <a:rPr lang="cs-CZ" sz="175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Domain</a:t>
            </a: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175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Name</a:t>
            </a: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Server (DNS) systém</a:t>
            </a:r>
            <a:endParaRPr lang="cs-CZ" sz="175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Klientská řešení</a:t>
            </a:r>
            <a:endParaRPr lang="cs-CZ" sz="175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Serverová řešení</a:t>
            </a:r>
            <a:endParaRPr lang="cs-CZ" sz="175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Webové služby v </a:t>
            </a:r>
            <a:r>
              <a:rPr lang="cs-CZ" sz="175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geoinformatice</a:t>
            </a:r>
            <a:endParaRPr lang="cs-CZ" sz="175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Webové služby pro vizualizaci</a:t>
            </a:r>
            <a:endParaRPr lang="cs-CZ" sz="175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Sensor Web </a:t>
            </a:r>
            <a:r>
              <a:rPr lang="cs-CZ" sz="175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Enablement</a:t>
            </a: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cs-CZ" sz="175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SensorThingsAPI</a:t>
            </a:r>
            <a:endParaRPr lang="cs-CZ" sz="175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lang="cs-CZ" sz="175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Crowdsourcing</a:t>
            </a: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(sociální sítě ve webové kartografii)</a:t>
            </a:r>
            <a:endParaRPr lang="cs-CZ" sz="175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Užití map na Webu</a:t>
            </a:r>
            <a:endParaRPr lang="cs-CZ" sz="1750" b="0" strike="noStrike" spc="-1" dirty="0">
              <a:latin typeface="arial"/>
            </a:endParaRPr>
          </a:p>
          <a:p>
            <a:pPr marL="342900" indent="-34163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</a:pPr>
            <a:r>
              <a:rPr lang="cs-CZ" sz="175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Uživatelé map na Webu</a:t>
            </a:r>
            <a:endParaRPr lang="cs-CZ" sz="175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 descr="title_header"/>
          <p:cNvPicPr/>
          <p:nvPr/>
        </p:nvPicPr>
        <p:blipFill>
          <a:blip r:embed="rId2"/>
          <a:stretch/>
        </p:blipFill>
        <p:spPr>
          <a:xfrm>
            <a:off x="0" y="0"/>
            <a:ext cx="9144360" cy="114192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Instrukce pro zpracování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50920" y="1341360"/>
            <a:ext cx="8641440" cy="3363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Instrukce pro zpracování (</a:t>
            </a:r>
            <a:r>
              <a:rPr lang="cs-CZ" sz="22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processing-instruction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píšeme do značek 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&lt;?</a:t>
            </a:r>
            <a:r>
              <a:rPr lang="cs-CZ" sz="2000" b="1" strike="noStrike" spc="-1" dirty="0" err="1">
                <a:solidFill>
                  <a:srgbClr val="333399"/>
                </a:solidFill>
                <a:latin typeface="Courier New"/>
                <a:ea typeface="DejaVu Sans"/>
              </a:rPr>
              <a:t>target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 </a:t>
            </a:r>
            <a:r>
              <a:rPr lang="cs-CZ" sz="2000" b="1" strike="noStrike" spc="-1" dirty="0" err="1">
                <a:solidFill>
                  <a:srgbClr val="333399"/>
                </a:solidFill>
                <a:latin typeface="Courier New"/>
                <a:ea typeface="DejaVu Sans"/>
              </a:rPr>
              <a:t>content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&gt;</a:t>
            </a: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Informují aplikaci o postupu či nastavení nutném pro zpracování daných XML dat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Nepopisují (nepředstavují) obsah, ale </a:t>
            </a:r>
            <a:r>
              <a:rPr lang="cs-CZ" sz="2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zpracování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dokumentu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Např. 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&lt;?</a:t>
            </a:r>
            <a:r>
              <a:rPr lang="cs-CZ" sz="2000" b="1" strike="noStrike" spc="-1" dirty="0" err="1">
                <a:solidFill>
                  <a:srgbClr val="333399"/>
                </a:solidFill>
                <a:latin typeface="Courier New"/>
                <a:ea typeface="DejaVu Sans"/>
              </a:rPr>
              <a:t>xsl-stylesheet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 </a:t>
            </a:r>
            <a:r>
              <a:rPr lang="cs-CZ" sz="2000" b="1" strike="noStrike" spc="-1" dirty="0" err="1">
                <a:solidFill>
                  <a:srgbClr val="333399"/>
                </a:solidFill>
                <a:latin typeface="Courier New"/>
                <a:ea typeface="DejaVu Sans"/>
              </a:rPr>
              <a:t>href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="mujstyl.xsl"&gt;</a:t>
            </a: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333399"/>
              </a:buClr>
              <a:buFont typeface="StarSymbol"/>
              <a:buChar char="-"/>
            </a:pPr>
            <a:r>
              <a:rPr lang="cs-CZ" sz="2000" b="1" strike="noStrike" spc="-1" dirty="0" err="1">
                <a:solidFill>
                  <a:srgbClr val="333399"/>
                </a:solidFill>
                <a:latin typeface="Courier New"/>
                <a:ea typeface="DejaVu Sans"/>
              </a:rPr>
              <a:t>href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tomto příkladu neznamená atribut; atributy nejsou u instrukce pro zpracování možné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Notace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250920" y="1341360"/>
            <a:ext cx="8641440" cy="20350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Notaci (</a:t>
            </a:r>
            <a:r>
              <a:rPr lang="cs-CZ" sz="2200" b="0" i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notation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píšeme do značek 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&lt;!NOTATION </a:t>
            </a:r>
            <a:r>
              <a:rPr lang="cs-CZ" sz="2000" b="1" strike="noStrike" spc="-1" dirty="0" err="1">
                <a:solidFill>
                  <a:srgbClr val="333399"/>
                </a:solidFill>
                <a:latin typeface="Courier New"/>
                <a:ea typeface="DejaVu Sans"/>
              </a:rPr>
              <a:t>name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 </a:t>
            </a:r>
            <a:r>
              <a:rPr lang="cs-CZ" sz="2000" b="1" strike="noStrike" spc="-1" dirty="0" err="1">
                <a:solidFill>
                  <a:srgbClr val="333399"/>
                </a:solidFill>
                <a:latin typeface="Courier New"/>
                <a:ea typeface="DejaVu Sans"/>
              </a:rPr>
              <a:t>declaration</a:t>
            </a:r>
            <a:r>
              <a:rPr lang="cs-CZ" sz="2000" b="1" strike="noStrike" spc="-1" dirty="0">
                <a:solidFill>
                  <a:srgbClr val="333399"/>
                </a:solidFill>
                <a:latin typeface="Courier New"/>
                <a:ea typeface="DejaVu Sans"/>
              </a:rPr>
              <a:t>&gt;</a:t>
            </a: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Slouží zejména k popisu binárních (non-XML) entit – např. obrázků GIF, PNG,…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Jde o </a:t>
            </a:r>
            <a:r>
              <a:rPr lang="cs-CZ" sz="2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deklaraci způsobu zobrazení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Komentáře	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250920" y="1341360"/>
            <a:ext cx="8641440" cy="20350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Podobně jako u HTML píšeme komentář (</a:t>
            </a:r>
            <a:r>
              <a:rPr lang="cs-CZ" sz="2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comment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do značek </a:t>
            </a:r>
            <a:r>
              <a:rPr lang="cs-CZ" sz="2000" b="1" strike="noStrike" spc="-1" dirty="0">
                <a:solidFill>
                  <a:srgbClr val="008000"/>
                </a:solidFill>
                <a:latin typeface="Courier New"/>
                <a:ea typeface="DejaVu Sans"/>
              </a:rPr>
              <a:t>&lt;!--text komentáře--&gt;</a:t>
            </a:r>
            <a:endParaRPr lang="cs-CZ" sz="20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Obsahem komentáře je </a:t>
            </a:r>
            <a:r>
              <a:rPr lang="cs-CZ" sz="2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text komentáře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nikoli celý komentář i se značkami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Komentář nebývá pro zpracování významný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Znaky v XML dokumentech	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250920" y="1341360"/>
            <a:ext cx="8641440" cy="28839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Specifikace povoluje na určitých místech v XML dokumentech (např. název elementu, obsah atributu,…) pouze některé znaky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Vzhledem k internacionalizaci je třeba zvládnout a rozlišovat:</a:t>
            </a:r>
            <a:endParaRPr lang="cs-CZ" sz="2200" b="0" strike="noStrike" spc="-1" dirty="0">
              <a:latin typeface="arial"/>
            </a:endParaRPr>
          </a:p>
          <a:p>
            <a:pPr marL="1257480" lvl="2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Znakové sady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(množiny znaků s pořadovými čísly – tj. přiřazení ordinální hodnoty znaku – např. Unicode)</a:t>
            </a:r>
            <a:endParaRPr lang="cs-CZ" sz="2200" b="0" strike="noStrike" spc="-1" dirty="0">
              <a:latin typeface="arial"/>
            </a:endParaRPr>
          </a:p>
          <a:p>
            <a:pPr marL="1257480" lvl="2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Kódování znaků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(z dané sady), např. UTF-8; tj. ordinální hodnota znaku se kóduje do posloupnosti bajtů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Standardy Unicode, ISO 10646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50920" y="1341360"/>
            <a:ext cx="8641440" cy="46613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Oba standardy řeší stejný problém: znakové sady s více než 256 znaky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Původní návrh tzv. 16 bitového Unicode: až 64.000 znaků stačí pro evropské znaky, ale ne pro např. čínštinu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32 bitový Unicode – prakticky „na věky“</a:t>
            </a:r>
          </a:p>
          <a:p>
            <a:pPr marL="800280" lvl="1" indent="-342000"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dirty="0"/>
              <a:t>𝓔𝓜𝓞𝓙𝓘</a:t>
            </a:r>
            <a:r>
              <a:rPr lang="cs-CZ" sz="2200" dirty="0">
                <a:solidFill>
                  <a:srgbClr val="FF0000"/>
                </a:solidFill>
              </a:rPr>
              <a:t> 🌍</a:t>
            </a:r>
          </a:p>
          <a:p>
            <a:pPr marL="800280" lvl="1" indent="-342000"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spc="-1" dirty="0">
                <a:latin typeface="arial"/>
                <a:hlinkClick r:id="rId2"/>
              </a:rPr>
              <a:t>https://unicode-table.com/en/emoji/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 32 bitové škály se dnes používá většinou jen tzv. Basic </a:t>
            </a:r>
            <a:r>
              <a:rPr lang="cs-CZ" sz="2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Multilingual</a:t>
            </a: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Plane pokrývající většinu jazyků</a:t>
            </a:r>
            <a:endParaRPr lang="cs-CZ" sz="22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Ale i tak je v XML dokumentech možné používat všechny znaky Unicode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Kódování Unicode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250920" y="1197000"/>
            <a:ext cx="8641440" cy="5512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Všechny aplikace XML musejí být schopny zpracovat znaky Unicode bez ohledu na kódování; přesto je dobré znát</a:t>
            </a:r>
            <a:endParaRPr lang="cs-CZ" sz="21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Osmibitová tradiční: US-ASCII, ISO 8859-2 (ISO Latin 2), Windows-1250 – jen vybraná množina Unicode</a:t>
            </a:r>
            <a:endParaRPr lang="cs-CZ" sz="21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UTF-8: kódování všech znaků Unicode, každý znak na 1-6 bajtech; US-ASCII na jednom bajtu, „čeština“ na dvou</a:t>
            </a:r>
            <a:endParaRPr lang="cs-CZ" sz="21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UTF-16: stejný princip; základní ukládací jednotkou je dvoubajtové slovo (16 bitů)</a:t>
            </a:r>
            <a:endParaRPr lang="cs-CZ" sz="21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UCS-2: přímé kódování Unicode, čísla znaků z BMP se zapíší přímo jako 2 bajty</a:t>
            </a:r>
            <a:endParaRPr lang="cs-CZ" sz="21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UCS-4; dtto ale na 4 bajtech – neúsporné (4 bajty pro US-ASCII i pro evropské jazyky)</a:t>
            </a:r>
            <a:endParaRPr lang="cs-CZ" sz="21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UTF-8 se bere jako </a:t>
            </a:r>
            <a:r>
              <a:rPr lang="cs-CZ" sz="21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implicitní</a:t>
            </a:r>
          </a:p>
          <a:p>
            <a:pPr marL="343080" indent="-342000">
              <a:spcBef>
                <a:spcPts val="104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cs-CZ" sz="2000" spc="-1" dirty="0">
                <a:solidFill>
                  <a:srgbClr val="000000"/>
                </a:solidFill>
                <a:latin typeface="Arial"/>
              </a:rPr>
              <a:t>Rozdíly např. </a:t>
            </a:r>
            <a:r>
              <a:rPr lang="cs-CZ" sz="2000" spc="-1" dirty="0">
                <a:solidFill>
                  <a:srgbClr val="000000"/>
                </a:solidFill>
                <a:hlinkClick r:id="rId2"/>
              </a:rPr>
              <a:t>https://www2.karlin.mff.cuni.cz/~jvesely/chcp.htm</a:t>
            </a:r>
            <a:r>
              <a:rPr lang="cs-CZ" sz="2000" spc="-1" dirty="0">
                <a:solidFill>
                  <a:srgbClr val="000000"/>
                </a:solidFill>
              </a:rPr>
              <a:t> </a:t>
            </a:r>
            <a:endParaRPr lang="cs-CZ" sz="20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Moduly, balíčky, knihovny, frameworky,..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250920" y="1197000"/>
            <a:ext cx="8641440" cy="5233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980" indent="-3429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 různých aplikacích se objevují obdobné problémy i funkcionality </a:t>
            </a:r>
            <a:endParaRPr lang="cs-CZ" sz="21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17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Abstrakce do obecného zápisu a využívání napříč různými projekty a aplikacemi</a:t>
            </a:r>
            <a:endParaRPr lang="cs-CZ" sz="17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lang="cs-CZ" sz="17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Názvy pro tyto kusy sdíleného kódu se liší (a nejsou vždy jasné)</a:t>
            </a:r>
            <a:endParaRPr lang="cs-CZ" sz="21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17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Moduly, balíčky, knihovny, frameworky</a:t>
            </a:r>
            <a:endParaRPr lang="cs-CZ" sz="17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17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Významné urychlení i (ne)spolehlivost/(ne)kvalita/(ne)</a:t>
            </a:r>
            <a:r>
              <a:rPr lang="cs-CZ" sz="17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bezpezpečnost</a:t>
            </a:r>
            <a:r>
              <a:rPr lang="cs-CZ" sz="17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převzatého kódu; běžné i moduly s jedním řádkem kódu (vs. změny)</a:t>
            </a:r>
            <a:endParaRPr lang="cs-CZ" sz="17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17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Tento problém narůstá s počtem tzv. zanořených softwarových závislostí</a:t>
            </a:r>
            <a:endParaRPr lang="cs-CZ" sz="17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lang="cs-CZ" sz="1700" b="0" strike="noStrike" spc="-1" dirty="0">
              <a:latin typeface="arial"/>
            </a:endParaRPr>
          </a:p>
          <a:p>
            <a:pPr marL="343980" indent="-3429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Vývojářské online komunity</a:t>
            </a:r>
            <a:endParaRPr lang="cs-CZ" sz="21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17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OSGeo</a:t>
            </a:r>
            <a:r>
              <a:rPr lang="cs-CZ" sz="17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cs-CZ" sz="1700" b="0" u="sng" strike="noStrike" spc="-1" dirty="0">
                <a:solidFill>
                  <a:srgbClr val="009999"/>
                </a:solidFill>
                <a:uFillTx/>
                <a:latin typeface="Arial"/>
                <a:ea typeface="DejaVu Sans"/>
                <a:hlinkClick r:id="rId2"/>
              </a:rPr>
              <a:t>https://www.osgeo.org/</a:t>
            </a:r>
            <a:r>
              <a:rPr lang="cs-CZ" sz="17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endParaRPr lang="cs-CZ" sz="17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17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Leaflet</a:t>
            </a:r>
            <a:r>
              <a:rPr lang="cs-CZ" sz="17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</a:t>
            </a:r>
            <a:r>
              <a:rPr lang="cs-CZ" sz="17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OpenLayers</a:t>
            </a:r>
            <a:r>
              <a:rPr lang="cs-CZ" sz="17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/Google </a:t>
            </a:r>
            <a:r>
              <a:rPr lang="cs-CZ" sz="17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Maps</a:t>
            </a:r>
            <a:endParaRPr lang="cs-CZ" sz="17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17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lang="cs-CZ" sz="1700" b="0" strike="noStrike" spc="-1" dirty="0">
              <a:latin typeface="arial"/>
            </a:endParaRPr>
          </a:p>
        </p:txBody>
      </p:sp>
      <p:pic>
        <p:nvPicPr>
          <p:cNvPr id="221" name="Obrázek 1"/>
          <p:cNvPicPr/>
          <p:nvPr/>
        </p:nvPicPr>
        <p:blipFill>
          <a:blip r:embed="rId3"/>
          <a:stretch/>
        </p:blipFill>
        <p:spPr>
          <a:xfrm>
            <a:off x="5364000" y="5084280"/>
            <a:ext cx="1255320" cy="41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" descr="title_header"/>
          <p:cNvPicPr/>
          <p:nvPr/>
        </p:nvPicPr>
        <p:blipFill>
          <a:blip r:embed="rId2"/>
          <a:stretch/>
        </p:blipFill>
        <p:spPr>
          <a:xfrm>
            <a:off x="0" y="0"/>
            <a:ext cx="9144360" cy="1141920"/>
          </a:xfrm>
          <a:prstGeom prst="rect">
            <a:avLst/>
          </a:prstGeom>
          <a:ln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250920" y="260280"/>
            <a:ext cx="856872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Architektura webových mapových aplikací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225" name="Picture 5"/>
          <p:cNvPicPr/>
          <p:nvPr/>
        </p:nvPicPr>
        <p:blipFill>
          <a:blip r:embed="rId3"/>
          <a:stretch/>
        </p:blipFill>
        <p:spPr>
          <a:xfrm>
            <a:off x="8058240" y="6165720"/>
            <a:ext cx="616320" cy="640440"/>
          </a:xfrm>
          <a:prstGeom prst="rect">
            <a:avLst/>
          </a:prstGeom>
          <a:ln>
            <a:noFill/>
          </a:ln>
        </p:spPr>
      </p:pic>
      <p:sp>
        <p:nvSpPr>
          <p:cNvPr id="226" name="CustomShape 3"/>
          <p:cNvSpPr/>
          <p:nvPr/>
        </p:nvSpPr>
        <p:spPr>
          <a:xfrm>
            <a:off x="0" y="6539040"/>
            <a:ext cx="824292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>
              <a:lnSpc>
                <a:spcPct val="100000"/>
              </a:lnSpc>
              <a:spcBef>
                <a:spcPts val="601"/>
              </a:spcBef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Laboratoř geoinformatiky a kartografie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250920" y="1197000"/>
            <a:ext cx="8641440" cy="5379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980" indent="-3429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 </a:t>
            </a:r>
            <a:r>
              <a:rPr lang="cs-CZ" sz="21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geoinformatice</a:t>
            </a:r>
            <a:r>
              <a:rPr lang="cs-CZ" sz="21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stále převažuje architektura klient/server</a:t>
            </a:r>
          </a:p>
          <a:p>
            <a:pPr marL="343980" indent="-3429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spc="-1" dirty="0">
                <a:solidFill>
                  <a:srgbClr val="000000"/>
                </a:solidFill>
              </a:rPr>
              <a:t>Tradičně třívrstvá (vícevrstvá) architektura (</a:t>
            </a:r>
            <a:r>
              <a:rPr lang="cs-CZ" sz="2100" spc="-1" dirty="0" err="1">
                <a:solidFill>
                  <a:srgbClr val="000000"/>
                </a:solidFill>
              </a:rPr>
              <a:t>three-tier</a:t>
            </a:r>
            <a:r>
              <a:rPr lang="cs-CZ" sz="2100" spc="-1" dirty="0">
                <a:solidFill>
                  <a:srgbClr val="000000"/>
                </a:solidFill>
              </a:rPr>
              <a:t> </a:t>
            </a:r>
            <a:r>
              <a:rPr lang="cs-CZ" sz="2100" spc="-1" dirty="0" err="1">
                <a:solidFill>
                  <a:srgbClr val="000000"/>
                </a:solidFill>
              </a:rPr>
              <a:t>architecture</a:t>
            </a:r>
            <a:r>
              <a:rPr lang="cs-CZ" sz="2100" spc="-1" dirty="0">
                <a:solidFill>
                  <a:srgbClr val="000000"/>
                </a:solidFill>
              </a:rPr>
              <a:t>)</a:t>
            </a:r>
          </a:p>
          <a:p>
            <a:pPr marL="801180" lvl="1" indent="-342900">
              <a:spcBef>
                <a:spcPts val="104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cs-CZ" sz="21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801180" lvl="1" indent="-342900">
              <a:spcBef>
                <a:spcPts val="104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cs-CZ" sz="21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801180" lvl="1" indent="-342900">
              <a:spcBef>
                <a:spcPts val="104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cs-CZ" sz="21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8280" lvl="1">
              <a:spcBef>
                <a:spcPts val="1049"/>
              </a:spcBef>
              <a:buClr>
                <a:srgbClr val="000000"/>
              </a:buClr>
            </a:pPr>
            <a:endParaRPr lang="cs-CZ" sz="21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3980" indent="-34290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Arial"/>
                <a:ea typeface="DejaVu Sans"/>
              </a:rPr>
              <a:t>K problémům webových projektů obecně patří:</a:t>
            </a:r>
          </a:p>
          <a:p>
            <a:pPr marL="801180" lvl="1" indent="-342900">
              <a:spcBef>
                <a:spcPts val="1049"/>
              </a:spcBef>
              <a:buClr>
                <a:srgbClr val="000000"/>
              </a:buClr>
              <a:buFontTx/>
              <a:buChar char="-"/>
            </a:pPr>
            <a:r>
              <a:rPr lang="cs-CZ" sz="2100" spc="-1" dirty="0">
                <a:solidFill>
                  <a:srgbClr val="000000"/>
                </a:solidFill>
              </a:rPr>
              <a:t>nedostatečná specifikace požadavků</a:t>
            </a:r>
          </a:p>
          <a:p>
            <a:pPr marL="801180" lvl="1" indent="-342900">
              <a:spcBef>
                <a:spcPts val="1049"/>
              </a:spcBef>
              <a:buClr>
                <a:srgbClr val="000000"/>
              </a:buClr>
              <a:buFontTx/>
              <a:buChar char="-"/>
            </a:pPr>
            <a:r>
              <a:rPr lang="cs-CZ" sz="2100" spc="-1">
                <a:solidFill>
                  <a:srgbClr val="000000"/>
                </a:solidFill>
              </a:rPr>
              <a:t>nedostatečné </a:t>
            </a:r>
            <a:r>
              <a:rPr lang="cs-CZ" sz="2100" spc="-1" dirty="0">
                <a:solidFill>
                  <a:srgbClr val="000000"/>
                </a:solidFill>
              </a:rPr>
              <a:t>určení cíle projektu</a:t>
            </a:r>
          </a:p>
          <a:p>
            <a:pPr marL="801180" lvl="1" indent="-342900">
              <a:spcBef>
                <a:spcPts val="1049"/>
              </a:spcBef>
              <a:buClr>
                <a:srgbClr val="000000"/>
              </a:buClr>
              <a:buFontTx/>
              <a:buChar char="-"/>
            </a:pPr>
            <a:r>
              <a:rPr lang="cs-CZ" sz="2100" spc="-1" dirty="0">
                <a:solidFill>
                  <a:srgbClr val="000000"/>
                </a:solidFill>
              </a:rPr>
              <a:t>nedodržení termínů</a:t>
            </a:r>
          </a:p>
          <a:p>
            <a:pPr marL="801180" lvl="1" indent="-342900">
              <a:spcBef>
                <a:spcPts val="1049"/>
              </a:spcBef>
              <a:buClr>
                <a:srgbClr val="000000"/>
              </a:buClr>
              <a:buFontTx/>
              <a:buChar char="-"/>
            </a:pPr>
            <a:r>
              <a:rPr lang="cs-CZ" sz="2100" spc="-1" dirty="0">
                <a:solidFill>
                  <a:srgbClr val="000000"/>
                </a:solidFill>
              </a:rPr>
              <a:t>nedostatečná dokumentace</a:t>
            </a:r>
          </a:p>
          <a:p>
            <a:pPr marL="801180" lvl="1" indent="-342900">
              <a:spcBef>
                <a:spcPts val="1049"/>
              </a:spcBef>
              <a:buClr>
                <a:srgbClr val="000000"/>
              </a:buClr>
              <a:buFontTx/>
              <a:buChar char="-"/>
            </a:pPr>
            <a:r>
              <a:rPr lang="cs-CZ" sz="2100" spc="-1" dirty="0">
                <a:solidFill>
                  <a:srgbClr val="000000"/>
                </a:solidFill>
              </a:rPr>
              <a:t>krátké termíny</a:t>
            </a:r>
            <a:endParaRPr lang="cs-CZ" sz="1700" b="0" strike="noStrike" spc="-1" dirty="0">
              <a:latin typeface="arial"/>
            </a:endParaRPr>
          </a:p>
        </p:txBody>
      </p:sp>
      <p:sp>
        <p:nvSpPr>
          <p:cNvPr id="2" name="Vývojový diagram: magnetický disk 1"/>
          <p:cNvSpPr/>
          <p:nvPr/>
        </p:nvSpPr>
        <p:spPr>
          <a:xfrm>
            <a:off x="6727101" y="2698302"/>
            <a:ext cx="937165" cy="655761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275591" y="334492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databázová vrstva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704358" y="334058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aplikační vrstva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17936" y="335027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prezentační vrstva</a:t>
            </a:r>
          </a:p>
        </p:txBody>
      </p:sp>
      <p:sp>
        <p:nvSpPr>
          <p:cNvPr id="4" name="Krychle 3"/>
          <p:cNvSpPr/>
          <p:nvPr/>
        </p:nvSpPr>
        <p:spPr>
          <a:xfrm>
            <a:off x="4265480" y="2303072"/>
            <a:ext cx="644205" cy="982428"/>
          </a:xfrm>
          <a:prstGeom prst="cub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310201" y="2545902"/>
            <a:ext cx="3756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310201" y="2698302"/>
            <a:ext cx="3756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310201" y="2850702"/>
            <a:ext cx="3756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310201" y="3003102"/>
            <a:ext cx="3756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310201" y="3155502"/>
            <a:ext cx="375625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123080" y="2386544"/>
            <a:ext cx="1437999" cy="8572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>
            <a:off x="1331761" y="2458636"/>
            <a:ext cx="770221" cy="720896"/>
          </a:xfrm>
          <a:custGeom>
            <a:avLst/>
            <a:gdLst>
              <a:gd name="connsiteX0" fmla="*/ 0 w 770221"/>
              <a:gd name="connsiteY0" fmla="*/ 720896 h 720896"/>
              <a:gd name="connsiteX1" fmla="*/ 18971 w 770221"/>
              <a:gd name="connsiteY1" fmla="*/ 698131 h 720896"/>
              <a:gd name="connsiteX2" fmla="*/ 34148 w 770221"/>
              <a:gd name="connsiteY2" fmla="*/ 682954 h 720896"/>
              <a:gd name="connsiteX3" fmla="*/ 53119 w 770221"/>
              <a:gd name="connsiteY3" fmla="*/ 648806 h 720896"/>
              <a:gd name="connsiteX4" fmla="*/ 60707 w 770221"/>
              <a:gd name="connsiteY4" fmla="*/ 626041 h 720896"/>
              <a:gd name="connsiteX5" fmla="*/ 91061 w 770221"/>
              <a:gd name="connsiteY5" fmla="*/ 591893 h 720896"/>
              <a:gd name="connsiteX6" fmla="*/ 102443 w 770221"/>
              <a:gd name="connsiteY6" fmla="*/ 588099 h 720896"/>
              <a:gd name="connsiteX7" fmla="*/ 121414 w 770221"/>
              <a:gd name="connsiteY7" fmla="*/ 572923 h 720896"/>
              <a:gd name="connsiteX8" fmla="*/ 129002 w 770221"/>
              <a:gd name="connsiteY8" fmla="*/ 565334 h 720896"/>
              <a:gd name="connsiteX9" fmla="*/ 151768 w 770221"/>
              <a:gd name="connsiteY9" fmla="*/ 557746 h 720896"/>
              <a:gd name="connsiteX10" fmla="*/ 174533 w 770221"/>
              <a:gd name="connsiteY10" fmla="*/ 550157 h 720896"/>
              <a:gd name="connsiteX11" fmla="*/ 204886 w 770221"/>
              <a:gd name="connsiteY11" fmla="*/ 538775 h 720896"/>
              <a:gd name="connsiteX12" fmla="*/ 220063 w 770221"/>
              <a:gd name="connsiteY12" fmla="*/ 534981 h 720896"/>
              <a:gd name="connsiteX13" fmla="*/ 295947 w 770221"/>
              <a:gd name="connsiteY13" fmla="*/ 531186 h 720896"/>
              <a:gd name="connsiteX14" fmla="*/ 337683 w 770221"/>
              <a:gd name="connsiteY14" fmla="*/ 527392 h 720896"/>
              <a:gd name="connsiteX15" fmla="*/ 451509 w 770221"/>
              <a:gd name="connsiteY15" fmla="*/ 523598 h 720896"/>
              <a:gd name="connsiteX16" fmla="*/ 516010 w 770221"/>
              <a:gd name="connsiteY16" fmla="*/ 516010 h 720896"/>
              <a:gd name="connsiteX17" fmla="*/ 531187 w 770221"/>
              <a:gd name="connsiteY17" fmla="*/ 512215 h 720896"/>
              <a:gd name="connsiteX18" fmla="*/ 553952 w 770221"/>
              <a:gd name="connsiteY18" fmla="*/ 504627 h 720896"/>
              <a:gd name="connsiteX19" fmla="*/ 565334 w 770221"/>
              <a:gd name="connsiteY19" fmla="*/ 493244 h 720896"/>
              <a:gd name="connsiteX20" fmla="*/ 584305 w 770221"/>
              <a:gd name="connsiteY20" fmla="*/ 485656 h 720896"/>
              <a:gd name="connsiteX21" fmla="*/ 595688 w 770221"/>
              <a:gd name="connsiteY21" fmla="*/ 478068 h 720896"/>
              <a:gd name="connsiteX22" fmla="*/ 603276 w 770221"/>
              <a:gd name="connsiteY22" fmla="*/ 466685 h 720896"/>
              <a:gd name="connsiteX23" fmla="*/ 614659 w 770221"/>
              <a:gd name="connsiteY23" fmla="*/ 462891 h 720896"/>
              <a:gd name="connsiteX24" fmla="*/ 626041 w 770221"/>
              <a:gd name="connsiteY24" fmla="*/ 451508 h 720896"/>
              <a:gd name="connsiteX25" fmla="*/ 633630 w 770221"/>
              <a:gd name="connsiteY25" fmla="*/ 440126 h 720896"/>
              <a:gd name="connsiteX26" fmla="*/ 641218 w 770221"/>
              <a:gd name="connsiteY26" fmla="*/ 432537 h 720896"/>
              <a:gd name="connsiteX27" fmla="*/ 656395 w 770221"/>
              <a:gd name="connsiteY27" fmla="*/ 413566 h 720896"/>
              <a:gd name="connsiteX28" fmla="*/ 660189 w 770221"/>
              <a:gd name="connsiteY28" fmla="*/ 402184 h 720896"/>
              <a:gd name="connsiteX29" fmla="*/ 675366 w 770221"/>
              <a:gd name="connsiteY29" fmla="*/ 375625 h 720896"/>
              <a:gd name="connsiteX30" fmla="*/ 690543 w 770221"/>
              <a:gd name="connsiteY30" fmla="*/ 341477 h 720896"/>
              <a:gd name="connsiteX31" fmla="*/ 701925 w 770221"/>
              <a:gd name="connsiteY31" fmla="*/ 311123 h 720896"/>
              <a:gd name="connsiteX32" fmla="*/ 705719 w 770221"/>
              <a:gd name="connsiteY32" fmla="*/ 295947 h 720896"/>
              <a:gd name="connsiteX33" fmla="*/ 713308 w 770221"/>
              <a:gd name="connsiteY33" fmla="*/ 269387 h 720896"/>
              <a:gd name="connsiteX34" fmla="*/ 720896 w 770221"/>
              <a:gd name="connsiteY34" fmla="*/ 223857 h 720896"/>
              <a:gd name="connsiteX35" fmla="*/ 724690 w 770221"/>
              <a:gd name="connsiteY35" fmla="*/ 208680 h 720896"/>
              <a:gd name="connsiteX36" fmla="*/ 732279 w 770221"/>
              <a:gd name="connsiteY36" fmla="*/ 174532 h 720896"/>
              <a:gd name="connsiteX37" fmla="*/ 747456 w 770221"/>
              <a:gd name="connsiteY37" fmla="*/ 151767 h 720896"/>
              <a:gd name="connsiteX38" fmla="*/ 758838 w 770221"/>
              <a:gd name="connsiteY38" fmla="*/ 129002 h 720896"/>
              <a:gd name="connsiteX39" fmla="*/ 766427 w 770221"/>
              <a:gd name="connsiteY39" fmla="*/ 98649 h 720896"/>
              <a:gd name="connsiteX40" fmla="*/ 770221 w 770221"/>
              <a:gd name="connsiteY40" fmla="*/ 87266 h 720896"/>
              <a:gd name="connsiteX41" fmla="*/ 766427 w 770221"/>
              <a:gd name="connsiteY41" fmla="*/ 72089 h 720896"/>
              <a:gd name="connsiteX42" fmla="*/ 762632 w 770221"/>
              <a:gd name="connsiteY42" fmla="*/ 60707 h 720896"/>
              <a:gd name="connsiteX43" fmla="*/ 762632 w 770221"/>
              <a:gd name="connsiteY43" fmla="*/ 0 h 72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70221" h="720896">
                <a:moveTo>
                  <a:pt x="0" y="720896"/>
                </a:moveTo>
                <a:cubicBezTo>
                  <a:pt x="6324" y="713308"/>
                  <a:pt x="12363" y="705473"/>
                  <a:pt x="18971" y="698131"/>
                </a:cubicBezTo>
                <a:cubicBezTo>
                  <a:pt x="23757" y="692813"/>
                  <a:pt x="34148" y="682954"/>
                  <a:pt x="34148" y="682954"/>
                </a:cubicBezTo>
                <a:cubicBezTo>
                  <a:pt x="43433" y="655098"/>
                  <a:pt x="36080" y="665845"/>
                  <a:pt x="53119" y="648806"/>
                </a:cubicBezTo>
                <a:cubicBezTo>
                  <a:pt x="55648" y="641218"/>
                  <a:pt x="55908" y="632440"/>
                  <a:pt x="60707" y="626041"/>
                </a:cubicBezTo>
                <a:cubicBezTo>
                  <a:pt x="66404" y="618445"/>
                  <a:pt x="83247" y="594498"/>
                  <a:pt x="91061" y="591893"/>
                </a:cubicBezTo>
                <a:lnTo>
                  <a:pt x="102443" y="588099"/>
                </a:lnTo>
                <a:cubicBezTo>
                  <a:pt x="120776" y="569768"/>
                  <a:pt x="97471" y="592079"/>
                  <a:pt x="121414" y="572923"/>
                </a:cubicBezTo>
                <a:cubicBezTo>
                  <a:pt x="124207" y="570688"/>
                  <a:pt x="125802" y="566934"/>
                  <a:pt x="129002" y="565334"/>
                </a:cubicBezTo>
                <a:cubicBezTo>
                  <a:pt x="136157" y="561757"/>
                  <a:pt x="144179" y="560275"/>
                  <a:pt x="151768" y="557746"/>
                </a:cubicBezTo>
                <a:cubicBezTo>
                  <a:pt x="151782" y="557741"/>
                  <a:pt x="174520" y="550162"/>
                  <a:pt x="174533" y="550157"/>
                </a:cubicBezTo>
                <a:cubicBezTo>
                  <a:pt x="184552" y="546150"/>
                  <a:pt x="194480" y="541748"/>
                  <a:pt x="204886" y="538775"/>
                </a:cubicBezTo>
                <a:cubicBezTo>
                  <a:pt x="209900" y="537342"/>
                  <a:pt x="214866" y="535414"/>
                  <a:pt x="220063" y="534981"/>
                </a:cubicBezTo>
                <a:cubicBezTo>
                  <a:pt x="245302" y="532878"/>
                  <a:pt x="270673" y="532817"/>
                  <a:pt x="295947" y="531186"/>
                </a:cubicBezTo>
                <a:cubicBezTo>
                  <a:pt x="309887" y="530287"/>
                  <a:pt x="323730" y="528073"/>
                  <a:pt x="337683" y="527392"/>
                </a:cubicBezTo>
                <a:cubicBezTo>
                  <a:pt x="375601" y="525542"/>
                  <a:pt x="413567" y="524863"/>
                  <a:pt x="451509" y="523598"/>
                </a:cubicBezTo>
                <a:lnTo>
                  <a:pt x="516010" y="516010"/>
                </a:lnTo>
                <a:cubicBezTo>
                  <a:pt x="521154" y="515153"/>
                  <a:pt x="526192" y="513713"/>
                  <a:pt x="531187" y="512215"/>
                </a:cubicBezTo>
                <a:cubicBezTo>
                  <a:pt x="538848" y="509916"/>
                  <a:pt x="553952" y="504627"/>
                  <a:pt x="553952" y="504627"/>
                </a:cubicBezTo>
                <a:cubicBezTo>
                  <a:pt x="557746" y="500833"/>
                  <a:pt x="560784" y="496088"/>
                  <a:pt x="565334" y="493244"/>
                </a:cubicBezTo>
                <a:cubicBezTo>
                  <a:pt x="571109" y="489634"/>
                  <a:pt x="578213" y="488702"/>
                  <a:pt x="584305" y="485656"/>
                </a:cubicBezTo>
                <a:cubicBezTo>
                  <a:pt x="588384" y="483617"/>
                  <a:pt x="591894" y="480597"/>
                  <a:pt x="595688" y="478068"/>
                </a:cubicBezTo>
                <a:cubicBezTo>
                  <a:pt x="598217" y="474274"/>
                  <a:pt x="599715" y="469534"/>
                  <a:pt x="603276" y="466685"/>
                </a:cubicBezTo>
                <a:cubicBezTo>
                  <a:pt x="606399" y="464186"/>
                  <a:pt x="611331" y="465110"/>
                  <a:pt x="614659" y="462891"/>
                </a:cubicBezTo>
                <a:cubicBezTo>
                  <a:pt x="619124" y="459915"/>
                  <a:pt x="622606" y="455630"/>
                  <a:pt x="626041" y="451508"/>
                </a:cubicBezTo>
                <a:cubicBezTo>
                  <a:pt x="628960" y="448005"/>
                  <a:pt x="630781" y="443687"/>
                  <a:pt x="633630" y="440126"/>
                </a:cubicBezTo>
                <a:cubicBezTo>
                  <a:pt x="635865" y="437333"/>
                  <a:pt x="638983" y="435330"/>
                  <a:pt x="641218" y="432537"/>
                </a:cubicBezTo>
                <a:cubicBezTo>
                  <a:pt x="660364" y="408605"/>
                  <a:pt x="638074" y="431890"/>
                  <a:pt x="656395" y="413566"/>
                </a:cubicBezTo>
                <a:cubicBezTo>
                  <a:pt x="657660" y="409772"/>
                  <a:pt x="658614" y="405860"/>
                  <a:pt x="660189" y="402184"/>
                </a:cubicBezTo>
                <a:cubicBezTo>
                  <a:pt x="665965" y="388707"/>
                  <a:pt x="667746" y="387055"/>
                  <a:pt x="675366" y="375625"/>
                </a:cubicBezTo>
                <a:cubicBezTo>
                  <a:pt x="684396" y="348533"/>
                  <a:pt x="678517" y="359514"/>
                  <a:pt x="690543" y="341477"/>
                </a:cubicBezTo>
                <a:cubicBezTo>
                  <a:pt x="700281" y="302524"/>
                  <a:pt x="687046" y="350802"/>
                  <a:pt x="701925" y="311123"/>
                </a:cubicBezTo>
                <a:cubicBezTo>
                  <a:pt x="703756" y="306241"/>
                  <a:pt x="704347" y="300978"/>
                  <a:pt x="705719" y="295947"/>
                </a:cubicBezTo>
                <a:cubicBezTo>
                  <a:pt x="708142" y="287064"/>
                  <a:pt x="711411" y="278397"/>
                  <a:pt x="713308" y="269387"/>
                </a:cubicBezTo>
                <a:cubicBezTo>
                  <a:pt x="716478" y="254331"/>
                  <a:pt x="717165" y="238784"/>
                  <a:pt x="720896" y="223857"/>
                </a:cubicBezTo>
                <a:cubicBezTo>
                  <a:pt x="722161" y="218798"/>
                  <a:pt x="723667" y="213793"/>
                  <a:pt x="724690" y="208680"/>
                </a:cubicBezTo>
                <a:cubicBezTo>
                  <a:pt x="726040" y="201929"/>
                  <a:pt x="727665" y="182837"/>
                  <a:pt x="732279" y="174532"/>
                </a:cubicBezTo>
                <a:cubicBezTo>
                  <a:pt x="736708" y="166560"/>
                  <a:pt x="747456" y="151767"/>
                  <a:pt x="747456" y="151767"/>
                </a:cubicBezTo>
                <a:cubicBezTo>
                  <a:pt x="756813" y="114339"/>
                  <a:pt x="744342" y="153164"/>
                  <a:pt x="758838" y="129002"/>
                </a:cubicBezTo>
                <a:cubicBezTo>
                  <a:pt x="762554" y="122808"/>
                  <a:pt x="765262" y="103310"/>
                  <a:pt x="766427" y="98649"/>
                </a:cubicBezTo>
                <a:cubicBezTo>
                  <a:pt x="767397" y="94769"/>
                  <a:pt x="768956" y="91060"/>
                  <a:pt x="770221" y="87266"/>
                </a:cubicBezTo>
                <a:cubicBezTo>
                  <a:pt x="768956" y="82207"/>
                  <a:pt x="767860" y="77103"/>
                  <a:pt x="766427" y="72089"/>
                </a:cubicBezTo>
                <a:cubicBezTo>
                  <a:pt x="765328" y="68244"/>
                  <a:pt x="762842" y="64701"/>
                  <a:pt x="762632" y="60707"/>
                </a:cubicBezTo>
                <a:cubicBezTo>
                  <a:pt x="761568" y="40499"/>
                  <a:pt x="762632" y="20236"/>
                  <a:pt x="76263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1236906" y="2424488"/>
            <a:ext cx="409773" cy="561540"/>
          </a:xfrm>
          <a:custGeom>
            <a:avLst/>
            <a:gdLst>
              <a:gd name="connsiteX0" fmla="*/ 409773 w 409773"/>
              <a:gd name="connsiteY0" fmla="*/ 561540 h 561540"/>
              <a:gd name="connsiteX1" fmla="*/ 405979 w 409773"/>
              <a:gd name="connsiteY1" fmla="*/ 542569 h 561540"/>
              <a:gd name="connsiteX2" fmla="*/ 398390 w 409773"/>
              <a:gd name="connsiteY2" fmla="*/ 519804 h 561540"/>
              <a:gd name="connsiteX3" fmla="*/ 383214 w 409773"/>
              <a:gd name="connsiteY3" fmla="*/ 478068 h 561540"/>
              <a:gd name="connsiteX4" fmla="*/ 356654 w 409773"/>
              <a:gd name="connsiteY4" fmla="*/ 424949 h 561540"/>
              <a:gd name="connsiteX5" fmla="*/ 330095 w 409773"/>
              <a:gd name="connsiteY5" fmla="*/ 387007 h 561540"/>
              <a:gd name="connsiteX6" fmla="*/ 288359 w 409773"/>
              <a:gd name="connsiteY6" fmla="*/ 318712 h 561540"/>
              <a:gd name="connsiteX7" fmla="*/ 280770 w 409773"/>
              <a:gd name="connsiteY7" fmla="*/ 311124 h 561540"/>
              <a:gd name="connsiteX8" fmla="*/ 265594 w 409773"/>
              <a:gd name="connsiteY8" fmla="*/ 299741 h 561540"/>
              <a:gd name="connsiteX9" fmla="*/ 258005 w 409773"/>
              <a:gd name="connsiteY9" fmla="*/ 288358 h 561540"/>
              <a:gd name="connsiteX10" fmla="*/ 246623 w 409773"/>
              <a:gd name="connsiteY10" fmla="*/ 276976 h 561540"/>
              <a:gd name="connsiteX11" fmla="*/ 235240 w 409773"/>
              <a:gd name="connsiteY11" fmla="*/ 261799 h 561540"/>
              <a:gd name="connsiteX12" fmla="*/ 201092 w 409773"/>
              <a:gd name="connsiteY12" fmla="*/ 231446 h 561540"/>
              <a:gd name="connsiteX13" fmla="*/ 189710 w 409773"/>
              <a:gd name="connsiteY13" fmla="*/ 216269 h 561540"/>
              <a:gd name="connsiteX14" fmla="*/ 174533 w 409773"/>
              <a:gd name="connsiteY14" fmla="*/ 208680 h 561540"/>
              <a:gd name="connsiteX15" fmla="*/ 163150 w 409773"/>
              <a:gd name="connsiteY15" fmla="*/ 197298 h 561540"/>
              <a:gd name="connsiteX16" fmla="*/ 144179 w 409773"/>
              <a:gd name="connsiteY16" fmla="*/ 182121 h 561540"/>
              <a:gd name="connsiteX17" fmla="*/ 136591 w 409773"/>
              <a:gd name="connsiteY17" fmla="*/ 166944 h 561540"/>
              <a:gd name="connsiteX18" fmla="*/ 125209 w 409773"/>
              <a:gd name="connsiteY18" fmla="*/ 163150 h 561540"/>
              <a:gd name="connsiteX19" fmla="*/ 117620 w 409773"/>
              <a:gd name="connsiteY19" fmla="*/ 147973 h 561540"/>
              <a:gd name="connsiteX20" fmla="*/ 91061 w 409773"/>
              <a:gd name="connsiteY20" fmla="*/ 121414 h 561540"/>
              <a:gd name="connsiteX21" fmla="*/ 83472 w 409773"/>
              <a:gd name="connsiteY21" fmla="*/ 113826 h 561540"/>
              <a:gd name="connsiteX22" fmla="*/ 75884 w 409773"/>
              <a:gd name="connsiteY22" fmla="*/ 106237 h 561540"/>
              <a:gd name="connsiteX23" fmla="*/ 68296 w 409773"/>
              <a:gd name="connsiteY23" fmla="*/ 83472 h 561540"/>
              <a:gd name="connsiteX24" fmla="*/ 49325 w 409773"/>
              <a:gd name="connsiteY24" fmla="*/ 64501 h 561540"/>
              <a:gd name="connsiteX25" fmla="*/ 45531 w 409773"/>
              <a:gd name="connsiteY25" fmla="*/ 53119 h 561540"/>
              <a:gd name="connsiteX26" fmla="*/ 26560 w 409773"/>
              <a:gd name="connsiteY26" fmla="*/ 34148 h 561540"/>
              <a:gd name="connsiteX27" fmla="*/ 22765 w 409773"/>
              <a:gd name="connsiteY27" fmla="*/ 22765 h 561540"/>
              <a:gd name="connsiteX28" fmla="*/ 11383 w 409773"/>
              <a:gd name="connsiteY28" fmla="*/ 15177 h 561540"/>
              <a:gd name="connsiteX29" fmla="*/ 0 w 409773"/>
              <a:gd name="connsiteY29" fmla="*/ 0 h 56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9773" h="561540">
                <a:moveTo>
                  <a:pt x="409773" y="561540"/>
                </a:moveTo>
                <a:cubicBezTo>
                  <a:pt x="408508" y="555216"/>
                  <a:pt x="407676" y="548791"/>
                  <a:pt x="405979" y="542569"/>
                </a:cubicBezTo>
                <a:cubicBezTo>
                  <a:pt x="403874" y="534852"/>
                  <a:pt x="400920" y="527392"/>
                  <a:pt x="398390" y="519804"/>
                </a:cubicBezTo>
                <a:cubicBezTo>
                  <a:pt x="393939" y="506453"/>
                  <a:pt x="388541" y="489789"/>
                  <a:pt x="383214" y="478068"/>
                </a:cubicBezTo>
                <a:cubicBezTo>
                  <a:pt x="375022" y="460046"/>
                  <a:pt x="366476" y="442137"/>
                  <a:pt x="356654" y="424949"/>
                </a:cubicBezTo>
                <a:cubicBezTo>
                  <a:pt x="338815" y="393731"/>
                  <a:pt x="348687" y="405600"/>
                  <a:pt x="330095" y="387007"/>
                </a:cubicBezTo>
                <a:cubicBezTo>
                  <a:pt x="318918" y="359066"/>
                  <a:pt x="315112" y="345462"/>
                  <a:pt x="288359" y="318712"/>
                </a:cubicBezTo>
                <a:cubicBezTo>
                  <a:pt x="285829" y="316183"/>
                  <a:pt x="283518" y="313414"/>
                  <a:pt x="280770" y="311124"/>
                </a:cubicBezTo>
                <a:cubicBezTo>
                  <a:pt x="275912" y="307076"/>
                  <a:pt x="270065" y="304213"/>
                  <a:pt x="265594" y="299741"/>
                </a:cubicBezTo>
                <a:cubicBezTo>
                  <a:pt x="262369" y="296516"/>
                  <a:pt x="260924" y="291861"/>
                  <a:pt x="258005" y="288358"/>
                </a:cubicBezTo>
                <a:cubicBezTo>
                  <a:pt x="254570" y="284236"/>
                  <a:pt x="250115" y="281050"/>
                  <a:pt x="246623" y="276976"/>
                </a:cubicBezTo>
                <a:cubicBezTo>
                  <a:pt x="242508" y="272175"/>
                  <a:pt x="239712" y="266271"/>
                  <a:pt x="235240" y="261799"/>
                </a:cubicBezTo>
                <a:cubicBezTo>
                  <a:pt x="199975" y="226534"/>
                  <a:pt x="231455" y="266146"/>
                  <a:pt x="201092" y="231446"/>
                </a:cubicBezTo>
                <a:cubicBezTo>
                  <a:pt x="196928" y="226687"/>
                  <a:pt x="194511" y="220384"/>
                  <a:pt x="189710" y="216269"/>
                </a:cubicBezTo>
                <a:cubicBezTo>
                  <a:pt x="185416" y="212588"/>
                  <a:pt x="179136" y="211968"/>
                  <a:pt x="174533" y="208680"/>
                </a:cubicBezTo>
                <a:cubicBezTo>
                  <a:pt x="170167" y="205561"/>
                  <a:pt x="167272" y="200733"/>
                  <a:pt x="163150" y="197298"/>
                </a:cubicBezTo>
                <a:cubicBezTo>
                  <a:pt x="134439" y="173373"/>
                  <a:pt x="166253" y="204195"/>
                  <a:pt x="144179" y="182121"/>
                </a:cubicBezTo>
                <a:cubicBezTo>
                  <a:pt x="141650" y="177062"/>
                  <a:pt x="140590" y="170944"/>
                  <a:pt x="136591" y="166944"/>
                </a:cubicBezTo>
                <a:cubicBezTo>
                  <a:pt x="133763" y="164116"/>
                  <a:pt x="128037" y="165978"/>
                  <a:pt x="125209" y="163150"/>
                </a:cubicBezTo>
                <a:cubicBezTo>
                  <a:pt x="121209" y="159150"/>
                  <a:pt x="121202" y="152351"/>
                  <a:pt x="117620" y="147973"/>
                </a:cubicBezTo>
                <a:cubicBezTo>
                  <a:pt x="109692" y="138283"/>
                  <a:pt x="99914" y="130267"/>
                  <a:pt x="91061" y="121414"/>
                </a:cubicBezTo>
                <a:lnTo>
                  <a:pt x="83472" y="113826"/>
                </a:lnTo>
                <a:lnTo>
                  <a:pt x="75884" y="106237"/>
                </a:lnTo>
                <a:cubicBezTo>
                  <a:pt x="73355" y="98649"/>
                  <a:pt x="73952" y="89128"/>
                  <a:pt x="68296" y="83472"/>
                </a:cubicBezTo>
                <a:lnTo>
                  <a:pt x="49325" y="64501"/>
                </a:lnTo>
                <a:cubicBezTo>
                  <a:pt x="48060" y="60707"/>
                  <a:pt x="47931" y="56318"/>
                  <a:pt x="45531" y="53119"/>
                </a:cubicBezTo>
                <a:cubicBezTo>
                  <a:pt x="40165" y="45965"/>
                  <a:pt x="26560" y="34148"/>
                  <a:pt x="26560" y="34148"/>
                </a:cubicBezTo>
                <a:cubicBezTo>
                  <a:pt x="25295" y="30354"/>
                  <a:pt x="25264" y="25888"/>
                  <a:pt x="22765" y="22765"/>
                </a:cubicBezTo>
                <a:cubicBezTo>
                  <a:pt x="19916" y="19204"/>
                  <a:pt x="14944" y="18026"/>
                  <a:pt x="11383" y="15177"/>
                </a:cubicBezTo>
                <a:cubicBezTo>
                  <a:pt x="3392" y="8784"/>
                  <a:pt x="4131" y="826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1919861" y="2948086"/>
            <a:ext cx="553951" cy="136591"/>
          </a:xfrm>
          <a:custGeom>
            <a:avLst/>
            <a:gdLst>
              <a:gd name="connsiteX0" fmla="*/ 0 w 553951"/>
              <a:gd name="connsiteY0" fmla="*/ 0 h 136591"/>
              <a:gd name="connsiteX1" fmla="*/ 26559 w 553951"/>
              <a:gd name="connsiteY1" fmla="*/ 15177 h 136591"/>
              <a:gd name="connsiteX2" fmla="*/ 37941 w 553951"/>
              <a:gd name="connsiteY2" fmla="*/ 18971 h 136591"/>
              <a:gd name="connsiteX3" fmla="*/ 60707 w 553951"/>
              <a:gd name="connsiteY3" fmla="*/ 30354 h 136591"/>
              <a:gd name="connsiteX4" fmla="*/ 117619 w 553951"/>
              <a:gd name="connsiteY4" fmla="*/ 53119 h 136591"/>
              <a:gd name="connsiteX5" fmla="*/ 132796 w 553951"/>
              <a:gd name="connsiteY5" fmla="*/ 56913 h 136591"/>
              <a:gd name="connsiteX6" fmla="*/ 144179 w 553951"/>
              <a:gd name="connsiteY6" fmla="*/ 64502 h 136591"/>
              <a:gd name="connsiteX7" fmla="*/ 269387 w 553951"/>
              <a:gd name="connsiteY7" fmla="*/ 75884 h 136591"/>
              <a:gd name="connsiteX8" fmla="*/ 349065 w 553951"/>
              <a:gd name="connsiteY8" fmla="*/ 79678 h 136591"/>
              <a:gd name="connsiteX9" fmla="*/ 379419 w 553951"/>
              <a:gd name="connsiteY9" fmla="*/ 83473 h 136591"/>
              <a:gd name="connsiteX10" fmla="*/ 417361 w 553951"/>
              <a:gd name="connsiteY10" fmla="*/ 87267 h 136591"/>
              <a:gd name="connsiteX11" fmla="*/ 470479 w 553951"/>
              <a:gd name="connsiteY11" fmla="*/ 102443 h 136591"/>
              <a:gd name="connsiteX12" fmla="*/ 481862 w 553951"/>
              <a:gd name="connsiteY12" fmla="*/ 106238 h 136591"/>
              <a:gd name="connsiteX13" fmla="*/ 504627 w 553951"/>
              <a:gd name="connsiteY13" fmla="*/ 110032 h 136591"/>
              <a:gd name="connsiteX14" fmla="*/ 527392 w 553951"/>
              <a:gd name="connsiteY14" fmla="*/ 129003 h 136591"/>
              <a:gd name="connsiteX15" fmla="*/ 542569 w 553951"/>
              <a:gd name="connsiteY15" fmla="*/ 132797 h 136591"/>
              <a:gd name="connsiteX16" fmla="*/ 553951 w 553951"/>
              <a:gd name="connsiteY16" fmla="*/ 136591 h 13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3951" h="136591">
                <a:moveTo>
                  <a:pt x="0" y="0"/>
                </a:moveTo>
                <a:cubicBezTo>
                  <a:pt x="8853" y="5059"/>
                  <a:pt x="17439" y="10617"/>
                  <a:pt x="26559" y="15177"/>
                </a:cubicBezTo>
                <a:cubicBezTo>
                  <a:pt x="30136" y="16966"/>
                  <a:pt x="34286" y="17347"/>
                  <a:pt x="37941" y="18971"/>
                </a:cubicBezTo>
                <a:cubicBezTo>
                  <a:pt x="45694" y="22417"/>
                  <a:pt x="52954" y="26908"/>
                  <a:pt x="60707" y="30354"/>
                </a:cubicBezTo>
                <a:cubicBezTo>
                  <a:pt x="68036" y="33611"/>
                  <a:pt x="100829" y="48322"/>
                  <a:pt x="117619" y="53119"/>
                </a:cubicBezTo>
                <a:cubicBezTo>
                  <a:pt x="122633" y="54552"/>
                  <a:pt x="127737" y="55648"/>
                  <a:pt x="132796" y="56913"/>
                </a:cubicBezTo>
                <a:cubicBezTo>
                  <a:pt x="136590" y="59443"/>
                  <a:pt x="140012" y="62650"/>
                  <a:pt x="144179" y="64502"/>
                </a:cubicBezTo>
                <a:cubicBezTo>
                  <a:pt x="184434" y="82393"/>
                  <a:pt x="222723" y="73940"/>
                  <a:pt x="269387" y="75884"/>
                </a:cubicBezTo>
                <a:lnTo>
                  <a:pt x="349065" y="79678"/>
                </a:lnTo>
                <a:lnTo>
                  <a:pt x="379419" y="83473"/>
                </a:lnTo>
                <a:cubicBezTo>
                  <a:pt x="392052" y="84877"/>
                  <a:pt x="404824" y="85178"/>
                  <a:pt x="417361" y="87267"/>
                </a:cubicBezTo>
                <a:cubicBezTo>
                  <a:pt x="436413" y="90442"/>
                  <a:pt x="452439" y="96429"/>
                  <a:pt x="470479" y="102443"/>
                </a:cubicBezTo>
                <a:cubicBezTo>
                  <a:pt x="474273" y="103708"/>
                  <a:pt x="477917" y="105580"/>
                  <a:pt x="481862" y="106238"/>
                </a:cubicBezTo>
                <a:lnTo>
                  <a:pt x="504627" y="110032"/>
                </a:lnTo>
                <a:cubicBezTo>
                  <a:pt x="511462" y="116866"/>
                  <a:pt x="518151" y="125043"/>
                  <a:pt x="527392" y="129003"/>
                </a:cubicBezTo>
                <a:cubicBezTo>
                  <a:pt x="532185" y="131057"/>
                  <a:pt x="537555" y="131364"/>
                  <a:pt x="542569" y="132797"/>
                </a:cubicBezTo>
                <a:cubicBezTo>
                  <a:pt x="546414" y="133896"/>
                  <a:pt x="553951" y="136591"/>
                  <a:pt x="553951" y="13659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 rot="1260000">
            <a:off x="1830793" y="2592927"/>
            <a:ext cx="110535" cy="2409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1809847" y="3050247"/>
            <a:ext cx="137193" cy="1416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ývojový diagram: magnetický disk 27"/>
          <p:cNvSpPr/>
          <p:nvPr/>
        </p:nvSpPr>
        <p:spPr>
          <a:xfrm>
            <a:off x="6727101" y="2366402"/>
            <a:ext cx="937165" cy="365824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7715739" y="2216808"/>
            <a:ext cx="1362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i="1" dirty="0">
                <a:solidFill>
                  <a:srgbClr val="FF0000"/>
                </a:solidFill>
              </a:rPr>
              <a:t>prostorové rozšíření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Cvičení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395280" y="1413000"/>
            <a:ext cx="8063280" cy="402016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spcAft>
                <a:spcPts val="1001"/>
              </a:spcAft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Cvičící: Mgr. Šimon </a:t>
            </a:r>
            <a:r>
              <a:rPr lang="cs-CZ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Leitgeb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Mgr. Filip </a:t>
            </a:r>
            <a:r>
              <a:rPr lang="cs-CZ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Leitner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spcAft>
                <a:spcPts val="1001"/>
              </a:spcAft>
            </a:pPr>
            <a:endParaRPr lang="cs-CZ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spcAft>
                <a:spcPts val="1001"/>
              </a:spcAft>
              <a:buClr>
                <a:srgbClr val="000000"/>
              </a:buClr>
              <a:buFont typeface="Arial"/>
              <a:buAutoNum type="arabicPeriod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Vytvoření webových stránek + CSS</a:t>
            </a:r>
            <a:endParaRPr lang="cs-CZ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spcAft>
                <a:spcPts val="1001"/>
              </a:spcAft>
              <a:buClr>
                <a:srgbClr val="000000"/>
              </a:buClr>
              <a:buFont typeface="Arial"/>
              <a:buAutoNum type="arabicPeriod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Počítačová grafika a její optimalizace</a:t>
            </a:r>
            <a:endParaRPr lang="cs-CZ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spcAft>
                <a:spcPts val="1001"/>
              </a:spcAft>
              <a:buClr>
                <a:srgbClr val="000000"/>
              </a:buClr>
              <a:buFont typeface="Arial"/>
              <a:buAutoNum type="arabicPeriod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Vytvoření klientské </a:t>
            </a:r>
            <a:r>
              <a:rPr lang="cs-CZ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JavaScriptové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aplikace (</a:t>
            </a:r>
            <a:r>
              <a:rPr lang="cs-CZ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Leaflet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</a:p>
          <a:p>
            <a:pPr marL="343080" indent="-342000">
              <a:spcBef>
                <a:spcPts val="360"/>
              </a:spcBef>
              <a:spcAft>
                <a:spcPts val="1001"/>
              </a:spcAft>
              <a:buClr>
                <a:srgbClr val="000000"/>
              </a:buClr>
              <a:buFont typeface="Arial"/>
              <a:buAutoNum type="arabicPeriod"/>
            </a:pPr>
            <a:r>
              <a:rPr lang="cs-CZ" spc="-1" dirty="0">
                <a:solidFill>
                  <a:srgbClr val="000000"/>
                </a:solidFill>
                <a:latin typeface="arial"/>
              </a:rPr>
              <a:t>Základy GML a </a:t>
            </a:r>
            <a:r>
              <a:rPr lang="cs-CZ" spc="-1" dirty="0" err="1">
                <a:solidFill>
                  <a:srgbClr val="000000"/>
                </a:solidFill>
                <a:latin typeface="arial"/>
              </a:rPr>
              <a:t>GeoJSONu</a:t>
            </a:r>
            <a:endParaRPr lang="cs-CZ" spc="-1" dirty="0">
              <a:latin typeface="arial"/>
            </a:endParaRPr>
          </a:p>
          <a:p>
            <a:pPr marL="343080" indent="-342000">
              <a:spcBef>
                <a:spcPts val="360"/>
              </a:spcBef>
              <a:spcAft>
                <a:spcPts val="1001"/>
              </a:spcAft>
              <a:buClr>
                <a:srgbClr val="000000"/>
              </a:buClr>
              <a:buFont typeface="Arial"/>
              <a:buAutoNum type="arabicPeriod"/>
            </a:pPr>
            <a:r>
              <a:rPr lang="cs-CZ" spc="-1" dirty="0">
                <a:solidFill>
                  <a:srgbClr val="000000"/>
                </a:solidFill>
                <a:latin typeface="arial"/>
              </a:rPr>
              <a:t>Mapový server (základy </a:t>
            </a:r>
            <a:r>
              <a:rPr lang="cs-CZ" spc="-1" dirty="0" err="1">
                <a:solidFill>
                  <a:srgbClr val="000000"/>
                </a:solidFill>
                <a:latin typeface="arial"/>
              </a:rPr>
              <a:t>GeoServeru</a:t>
            </a:r>
            <a:r>
              <a:rPr lang="cs-CZ" spc="-1" dirty="0">
                <a:solidFill>
                  <a:srgbClr val="000000"/>
                </a:solidFill>
                <a:latin typeface="arial"/>
              </a:rPr>
              <a:t>, důraz na SLD)</a:t>
            </a: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spcAft>
                <a:spcPts val="1001"/>
              </a:spcAft>
              <a:buClr>
                <a:srgbClr val="000000"/>
              </a:buClr>
              <a:buFont typeface="Arial"/>
              <a:buAutoNum type="arabicPeriod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Webové služby - v prohlížeči, integrace do </a:t>
            </a:r>
            <a:r>
              <a:rPr lang="cs-CZ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JavaScriptové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aplikace</a:t>
            </a:r>
            <a:endParaRPr lang="cs-CZ" sz="18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60"/>
              </a:spcBef>
              <a:spcAft>
                <a:spcPts val="1001"/>
              </a:spcAft>
              <a:buClr>
                <a:srgbClr val="000000"/>
              </a:buClr>
              <a:buFont typeface="Arial"/>
              <a:buAutoNum type="arabicPeriod"/>
            </a:pPr>
            <a:r>
              <a:rPr lang="cs-CZ" spc="-1" dirty="0" err="1">
                <a:solidFill>
                  <a:srgbClr val="000000"/>
                </a:solidFill>
                <a:latin typeface="arial"/>
              </a:rPr>
              <a:t>Leaflet</a:t>
            </a: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Historie Webu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95280" y="1198440"/>
            <a:ext cx="8063280" cy="48768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535" indent="-34290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budiž Web</a:t>
            </a:r>
            <a:endParaRPr lang="cs-CZ" sz="2200" b="0" strike="noStrike" spc="-1" dirty="0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Sir Timothy John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Berners</a:t>
            </a: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-Lee</a:t>
            </a:r>
            <a:endParaRPr lang="cs-CZ" sz="2000" b="0" strike="noStrike" spc="-1" dirty="0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považován za vynálezce Webu</a:t>
            </a:r>
            <a:endParaRPr lang="cs-CZ" sz="2000" b="0" strike="noStrike" spc="-1" dirty="0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existovaly technologie i principy</a:t>
            </a:r>
            <a:endParaRPr lang="cs-CZ" sz="2000" b="0" strike="noStrike" spc="-1" dirty="0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vše spojil dohromady</a:t>
            </a:r>
            <a:endParaRPr lang="cs-CZ" sz="2200" b="0" strike="noStrike" spc="-1" dirty="0">
              <a:latin typeface="arial"/>
            </a:endParaRPr>
          </a:p>
          <a:p>
            <a:pPr marL="241935" lvl="1">
              <a:spcBef>
                <a:spcPts val="1001"/>
              </a:spcBef>
              <a:buClr>
                <a:srgbClr val="000000"/>
              </a:buClr>
            </a:pPr>
            <a:endParaRPr lang="cs-CZ" sz="20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27635" indent="-3429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hypertext</a:t>
            </a:r>
            <a:endParaRPr lang="cs-CZ" sz="2200" b="0" strike="noStrike" spc="-1" dirty="0">
              <a:latin typeface="arial"/>
            </a:endParaRPr>
          </a:p>
          <a:p>
            <a:pPr lvl="1" indent="-215265"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mechanismus provázání textu skrze odkazy</a:t>
            </a:r>
            <a:endParaRPr lang="cs-CZ" sz="2000" b="0" strike="noStrike" spc="-1" dirty="0">
              <a:latin typeface="arial"/>
            </a:endParaRPr>
          </a:p>
          <a:p>
            <a:pPr lvl="1" indent="-215265"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první zmínka o konceptu již 1945 (Dr.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Vannevar</a:t>
            </a: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Bush)</a:t>
            </a:r>
            <a:endParaRPr lang="cs-CZ" sz="2000" b="0" strike="noStrike" spc="-1" dirty="0">
              <a:latin typeface="arial"/>
            </a:endParaRPr>
          </a:p>
          <a:p>
            <a:pPr lvl="1" indent="-215265"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pojem hypertext 1965 (Ted Nelson)</a:t>
            </a:r>
            <a:endParaRPr lang="cs-CZ" sz="2000" b="0" strike="noStrike" spc="-1" dirty="0">
              <a:latin typeface="arial"/>
            </a:endParaRPr>
          </a:p>
          <a:p>
            <a:pPr lvl="1" indent="-215265"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jeho textový editor </a:t>
            </a:r>
            <a:r>
              <a:rPr lang="cs-CZ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xanadu</a:t>
            </a:r>
            <a:r>
              <a:rPr lang="cs-CZ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(nikdy finálně nedokončen)</a:t>
            </a:r>
            <a:endParaRPr lang="cs-CZ" sz="2000" b="0" strike="noStrike" spc="-1" dirty="0">
              <a:latin typeface="arial"/>
            </a:endParaRPr>
          </a:p>
        </p:txBody>
      </p:sp>
      <p:pic>
        <p:nvPicPr>
          <p:cNvPr id="141" name="Picture 8"/>
          <p:cNvPicPr/>
          <p:nvPr/>
        </p:nvPicPr>
        <p:blipFill>
          <a:blip r:embed="rId2"/>
          <a:stretch/>
        </p:blipFill>
        <p:spPr>
          <a:xfrm>
            <a:off x="6588000" y="1268280"/>
            <a:ext cx="1749960" cy="2931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Historie Webu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359561" y="1525747"/>
            <a:ext cx="8063280" cy="50127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lvl="1" indent="-215265"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před zavedením WWW hypertextová řešení firem Xerox, Canon, </a:t>
            </a:r>
            <a:r>
              <a:rPr lang="cs-CZ" sz="2000" b="0" strike="noStrike" spc="-1" err="1">
                <a:solidFill>
                  <a:srgbClr val="000000"/>
                </a:solidFill>
                <a:latin typeface="Arial"/>
                <a:ea typeface="DejaVu Sans"/>
              </a:rPr>
              <a:t>Macromedia</a:t>
            </a: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, aj.</a:t>
            </a:r>
            <a:r>
              <a:rPr lang="cs-CZ" sz="2000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cs-CZ" sz="2200" b="0" strike="noStrike" spc="-1">
              <a:latin typeface="arial"/>
            </a:endParaRPr>
          </a:p>
          <a:p>
            <a:pPr indent="-215265"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endParaRPr lang="cs-CZ" sz="2200" b="1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27635" indent="-3429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Vývoj před Webem</a:t>
            </a:r>
            <a:endParaRPr lang="cs-CZ" sz="2200" b="0" strike="noStrike" spc="-1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základem protokol TCP/IP (Vint </a:t>
            </a:r>
            <a:r>
              <a:rPr lang="cs-CZ" sz="2000" b="0" strike="noStrike" spc="-1" err="1">
                <a:solidFill>
                  <a:srgbClr val="000000"/>
                </a:solidFill>
                <a:latin typeface="Arial"/>
                <a:ea typeface="DejaVu Sans"/>
              </a:rPr>
              <a:t>Cerf</a:t>
            </a: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1974)</a:t>
            </a:r>
            <a:endParaRPr lang="cs-CZ" sz="2000" b="0" strike="noStrike" spc="-1" dirty="0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architektura dle sítě ministerstva obrany USA ARPANET (1962)</a:t>
            </a:r>
            <a:endParaRPr lang="cs-CZ" sz="2000" b="0" strike="noStrike" spc="-1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přechod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ARPANETu</a:t>
            </a: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na TCP/IP (1983); i FTP, e-mail, DNS</a:t>
            </a:r>
            <a:endParaRPr lang="cs-CZ" sz="2000" b="0" strike="noStrike" spc="-1" dirty="0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část </a:t>
            </a:r>
            <a:r>
              <a:rPr lang="cs-CZ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ARPANETu</a:t>
            </a: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pro vědecké účely (1984); ale i firmy jako HP</a:t>
            </a:r>
            <a:endParaRPr lang="cs-CZ" sz="2000" b="0" strike="noStrike" spc="-1" dirty="0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koncem 80. let ARPANET vypnut; mezitím vlastní páteřní </a:t>
            </a:r>
            <a:r>
              <a:rPr lang="cs-CZ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vědecká síť NFSNET – k ní se připojila řada jiných sítí</a:t>
            </a:r>
            <a:endParaRPr lang="cs-CZ" sz="2000" b="0" strike="noStrike" spc="-1" dirty="0">
              <a:latin typeface="arial"/>
            </a:endParaRPr>
          </a:p>
          <a:p>
            <a:pPr marL="457200" lvl="1" indent="-215265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Char char="-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vzniká </a:t>
            </a:r>
            <a:r>
              <a:rPr lang="cs-CZ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internet</a:t>
            </a: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Historie Webu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0" y="1246320"/>
            <a:ext cx="4967640" cy="82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>
              <a:lnSpc>
                <a:spcPct val="100000"/>
              </a:lnSpc>
              <a:spcBef>
                <a:spcPts val="1001"/>
              </a:spcBef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40 maps that explain the internet</a:t>
            </a:r>
            <a:endParaRPr lang="cs-CZ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1001"/>
              </a:spcBef>
            </a:pPr>
            <a:r>
              <a:rPr lang="cs-CZ" sz="2000" b="0" u="sng" strike="noStrike" spc="-1">
                <a:solidFill>
                  <a:srgbClr val="009999"/>
                </a:solidFill>
                <a:uFillTx/>
                <a:latin typeface="Arial"/>
                <a:ea typeface="DejaVu Sans"/>
                <a:hlinkClick r:id="rId2"/>
              </a:rPr>
              <a:t>http://www.vox.com/a/internet-maps</a:t>
            </a: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cs-CZ" sz="2000" b="0" strike="noStrike" spc="-1">
              <a:latin typeface="arial"/>
            </a:endParaRPr>
          </a:p>
        </p:txBody>
      </p:sp>
      <p:pic>
        <p:nvPicPr>
          <p:cNvPr id="146" name="Picture 2" descr="Before the internet, there was the ARPANET"/>
          <p:cNvPicPr/>
          <p:nvPr/>
        </p:nvPicPr>
        <p:blipFill>
          <a:blip r:embed="rId3"/>
          <a:stretch/>
        </p:blipFill>
        <p:spPr>
          <a:xfrm>
            <a:off x="0" y="2336760"/>
            <a:ext cx="5567760" cy="3972600"/>
          </a:xfrm>
          <a:prstGeom prst="rect">
            <a:avLst/>
          </a:prstGeom>
          <a:ln>
            <a:noFill/>
          </a:ln>
        </p:spPr>
      </p:pic>
      <p:pic>
        <p:nvPicPr>
          <p:cNvPr id="147" name="Picture 4" descr="1973: ARPANET goes international"/>
          <p:cNvPicPr/>
          <p:nvPr/>
        </p:nvPicPr>
        <p:blipFill>
          <a:blip r:embed="rId4"/>
          <a:stretch/>
        </p:blipFill>
        <p:spPr>
          <a:xfrm>
            <a:off x="1042920" y="2336760"/>
            <a:ext cx="7750800" cy="3467520"/>
          </a:xfrm>
          <a:prstGeom prst="rect">
            <a:avLst/>
          </a:prstGeom>
          <a:ln>
            <a:noFill/>
          </a:ln>
        </p:spPr>
      </p:pic>
      <p:pic>
        <p:nvPicPr>
          <p:cNvPr id="148" name="Picture 6" descr="The internet becomes a global network"/>
          <p:cNvPicPr/>
          <p:nvPr/>
        </p:nvPicPr>
        <p:blipFill>
          <a:blip r:embed="rId5"/>
          <a:stretch/>
        </p:blipFill>
        <p:spPr>
          <a:xfrm>
            <a:off x="3394080" y="2030400"/>
            <a:ext cx="5497920" cy="417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Kde je internet?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0" y="1246320"/>
            <a:ext cx="853020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>
              <a:lnSpc>
                <a:spcPct val="100000"/>
              </a:lnSpc>
              <a:spcBef>
                <a:spcPts val="1001"/>
              </a:spcBef>
            </a:pPr>
            <a:r>
              <a:rPr lang="cs-CZ" sz="2000" b="0" u="sng" strike="noStrike" spc="-1">
                <a:solidFill>
                  <a:srgbClr val="009999"/>
                </a:solidFill>
                <a:uFillTx/>
                <a:latin typeface="Arial"/>
                <a:ea typeface="DejaVu Sans"/>
                <a:hlinkClick r:id="rId2"/>
              </a:rPr>
              <a:t>http://www.vox.com/cards/the-internet/where-is-the-internet</a:t>
            </a:r>
            <a:r>
              <a:rPr lang="cs-CZ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cs-CZ" sz="2000" b="0" strike="noStrike" spc="-1">
              <a:latin typeface="arial"/>
            </a:endParaRPr>
          </a:p>
        </p:txBody>
      </p:sp>
      <p:pic>
        <p:nvPicPr>
          <p:cNvPr id="151" name="Picture 2" descr="http://cdn1.vox-cdn.com/assets/4195719/1024px-AMS-IX_optical_patch_panel.jpg"/>
          <p:cNvPicPr/>
          <p:nvPr/>
        </p:nvPicPr>
        <p:blipFill>
          <a:blip r:embed="rId3"/>
          <a:stretch/>
        </p:blipFill>
        <p:spPr>
          <a:xfrm>
            <a:off x="900000" y="1766880"/>
            <a:ext cx="7055280" cy="470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250920" y="333360"/>
            <a:ext cx="8279280" cy="57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cs-CZ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Komunikační protokol na Webu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95280" y="1413000"/>
            <a:ext cx="8063280" cy="38124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HTTP (Hyper Text Transfer </a:t>
            </a:r>
            <a:r>
              <a:rPr lang="cs-CZ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Protocol</a:t>
            </a: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cs-CZ" sz="18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700"/>
              </a:spcBef>
              <a:spcAft>
                <a:spcPts val="601"/>
              </a:spcAft>
              <a:buClr>
                <a:srgbClr val="000000"/>
              </a:buClr>
              <a:buFontTx/>
              <a:buChar char="-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Výměna hypertextových dokumentů ve formátu HTML; požadavek – odpověď</a:t>
            </a:r>
            <a:endParaRPr lang="cs-CZ" sz="14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40"/>
              </a:spcBef>
              <a:buClr>
                <a:srgbClr val="000000"/>
              </a:buClr>
              <a:buFontTx/>
              <a:buChar char="-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HTTP/2 (od 2015, výkonová zlepšení), HTTPS (zabezpečené certifikáty web. stránek)</a:t>
            </a:r>
          </a:p>
          <a:p>
            <a:pPr marL="800280" lvl="1" indent="-342000">
              <a:lnSpc>
                <a:spcPct val="100000"/>
              </a:lnSpc>
              <a:spcBef>
                <a:spcPts val="40"/>
              </a:spcBef>
              <a:buClr>
                <a:srgbClr val="000000"/>
              </a:buClr>
              <a:buFontTx/>
              <a:buChar char="-"/>
            </a:pPr>
            <a:endParaRPr lang="cs-CZ" sz="1400" b="0" strike="noStrike" spc="-1" dirty="0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HTTP je </a:t>
            </a:r>
            <a:r>
              <a:rPr lang="cs-CZ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bezestavový</a:t>
            </a:r>
            <a:endParaRPr lang="cs-CZ" sz="18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Tx/>
              <a:buChar char="-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Neudržuje spojení mezi dvěma transakcemi</a:t>
            </a:r>
            <a:endParaRPr lang="cs-CZ" sz="14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Tx/>
              <a:buChar char="-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Neumožňuje zjistit, jestli určité požadavky přišly od stejného uživatele</a:t>
            </a:r>
            <a:endParaRPr lang="cs-CZ" sz="1400" b="0" strike="noStrike" spc="-1" dirty="0">
              <a:latin typeface="arial"/>
            </a:endParaRPr>
          </a:p>
          <a:p>
            <a:pPr marL="800280" lvl="1" indent="-3420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Tx/>
              <a:buChar char="-"/>
            </a:pPr>
            <a:r>
              <a:rPr lang="cs-CZ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Používají se tzv. session proměnné, cookies</a:t>
            </a: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lang="cs-CZ" sz="1400" b="0" strike="noStrike" spc="-1" dirty="0">
              <a:latin typeface="arial"/>
            </a:endParaRPr>
          </a:p>
        </p:txBody>
      </p:sp>
      <p:pic>
        <p:nvPicPr>
          <p:cNvPr id="154" name="Obrázek 1"/>
          <p:cNvPicPr/>
          <p:nvPr/>
        </p:nvPicPr>
        <p:blipFill>
          <a:blip r:embed="rId2"/>
          <a:stretch/>
        </p:blipFill>
        <p:spPr>
          <a:xfrm>
            <a:off x="2018126" y="3966033"/>
            <a:ext cx="5505154" cy="2579782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2555640" y="3882153"/>
            <a:ext cx="1711800" cy="313200"/>
          </a:xfrm>
          <a:custGeom>
            <a:avLst/>
            <a:gdLst/>
            <a:ahLst/>
            <a:cxnLst/>
            <a:rect l="l" t="t" r="r" b="b"/>
            <a:pathLst>
              <a:path w="1712699" h="313959">
                <a:moveTo>
                  <a:pt x="961072" y="61415"/>
                </a:moveTo>
                <a:cubicBezTo>
                  <a:pt x="752375" y="65395"/>
                  <a:pt x="543678" y="69376"/>
                  <a:pt x="387866" y="81886"/>
                </a:cubicBezTo>
                <a:cubicBezTo>
                  <a:pt x="232054" y="94396"/>
                  <a:pt x="70555" y="104632"/>
                  <a:pt x="26200" y="136477"/>
                </a:cubicBezTo>
                <a:cubicBezTo>
                  <a:pt x="-18155" y="168322"/>
                  <a:pt x="-18155" y="245660"/>
                  <a:pt x="121735" y="272955"/>
                </a:cubicBezTo>
                <a:cubicBezTo>
                  <a:pt x="261625" y="300251"/>
                  <a:pt x="616467" y="295701"/>
                  <a:pt x="865538" y="300250"/>
                </a:cubicBezTo>
                <a:cubicBezTo>
                  <a:pt x="1114609" y="304799"/>
                  <a:pt x="1485373" y="328683"/>
                  <a:pt x="1616164" y="300250"/>
                </a:cubicBezTo>
                <a:cubicBezTo>
                  <a:pt x="1746955" y="271817"/>
                  <a:pt x="1731033" y="177420"/>
                  <a:pt x="1650284" y="129653"/>
                </a:cubicBezTo>
                <a:cubicBezTo>
                  <a:pt x="1569535" y="81886"/>
                  <a:pt x="1252224" y="34118"/>
                  <a:pt x="1131669" y="13647"/>
                </a:cubicBezTo>
                <a:cubicBezTo>
                  <a:pt x="1011114" y="-6824"/>
                  <a:pt x="969033" y="0"/>
                  <a:pt x="926952" y="6824"/>
                </a:cubicBezTo>
              </a:path>
            </a:pathLst>
          </a:cu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Effect">
                      <p:stCondLst>
                        <p:cond delay="indefinite"/>
                      </p:stCondLst>
                      <p:childTnLst>
                        <p:par>
                          <p:cTn id="3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7229</TotalTime>
  <Words>2719</Words>
  <Application>Microsoft Office PowerPoint</Application>
  <PresentationFormat>Předvádění na obrazovce (4:3)</PresentationFormat>
  <Paragraphs>358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37</vt:i4>
      </vt:variant>
    </vt:vector>
  </HeadingPairs>
  <TitlesOfParts>
    <vt:vector size="49" baseType="lpstr">
      <vt:lpstr>Arial</vt:lpstr>
      <vt:lpstr>Arial</vt:lpstr>
      <vt:lpstr>Arial,Sans-Serif</vt:lpstr>
      <vt:lpstr>Calibri</vt:lpstr>
      <vt:lpstr>Courier New</vt:lpstr>
      <vt:lpstr>StarSymbol</vt:lpstr>
      <vt:lpstr>StarSymbol,Sans-Serif</vt:lpstr>
      <vt:lpstr>Symbol</vt:lpstr>
      <vt:lpstr>Wingdings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ISO 19115 PR KRIZOVÉ ŘÍZENÍ</dc:title>
  <dc:subject/>
  <dc:creator>Tomáš Řezník</dc:creator>
  <dc:description/>
  <cp:lastModifiedBy>Tomáš Řezník</cp:lastModifiedBy>
  <cp:revision>755</cp:revision>
  <dcterms:created xsi:type="dcterms:W3CDTF">2007-05-26T11:26:38Z</dcterms:created>
  <dcterms:modified xsi:type="dcterms:W3CDTF">2022-09-12T15:46:34Z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39</vt:i4>
  </property>
</Properties>
</file>