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302" r:id="rId5"/>
    <p:sldId id="303" r:id="rId6"/>
    <p:sldId id="260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0"/>
  </p:normalViewPr>
  <p:slideViewPr>
    <p:cSldViewPr>
      <p:cViewPr>
        <p:scale>
          <a:sx n="200" d="100"/>
          <a:sy n="200" d="100"/>
        </p:scale>
        <p:origin x="184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51AAF-3F6E-413F-9E4B-58F492DD4510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BD617-AD32-4CD4-A8A1-713F05A351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128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BD617-AD32-4CD4-A8A1-713F05A3516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816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932" y="872322"/>
            <a:ext cx="3479800" cy="59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LM Sans 10"/>
                <a:cs typeface="LM Sans 1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M Sans 10"/>
                <a:cs typeface="LM Sans 1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51427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6412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5142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51427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89528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1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5142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8190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5541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51427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35976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071952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329" y="627302"/>
            <a:ext cx="1115440" cy="40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212" y="867366"/>
            <a:ext cx="4365675" cy="151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LM Sans 10"/>
                <a:cs typeface="LM Sans 1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551" y="3322038"/>
            <a:ext cx="43116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.xml"/><Relationship Id="rId5" Type="http://schemas.openxmlformats.org/officeDocument/2006/relationships/slide" Target="slide10.xml"/><Relationship Id="rId10" Type="http://schemas.openxmlformats.org/officeDocument/2006/relationships/slide" Target="slide47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.xml"/><Relationship Id="rId5" Type="http://schemas.openxmlformats.org/officeDocument/2006/relationships/slide" Target="slide10.xml"/><Relationship Id="rId10" Type="http://schemas.openxmlformats.org/officeDocument/2006/relationships/slide" Target="slide47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ample.com/image.png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19.xml"/><Relationship Id="rId7" Type="http://schemas.openxmlformats.org/officeDocument/2006/relationships/slide" Target="slide2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10" Type="http://schemas.openxmlformats.org/officeDocument/2006/relationships/slide" Target="slide1.xml"/><Relationship Id="rId4" Type="http://schemas.openxmlformats.org/officeDocument/2006/relationships/slide" Target="slide18.xml"/><Relationship Id="rId9" Type="http://schemas.openxmlformats.org/officeDocument/2006/relationships/slide" Target="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tables.asp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bl.ocks.org/3a98f100801d293b8f115b81595a41d6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4.png"/><Relationship Id="rId3" Type="http://schemas.openxmlformats.org/officeDocument/2006/relationships/hyperlink" Target="https://www.bankmycell.com/blog/how-many-phones-are-in-the-world" TargetMode="External"/><Relationship Id="rId7" Type="http://schemas.openxmlformats.org/officeDocument/2006/relationships/slide" Target="slide9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2.png"/><Relationship Id="rId5" Type="http://schemas.openxmlformats.org/officeDocument/2006/relationships/slide" Target="slide3.xml"/><Relationship Id="rId10" Type="http://schemas.openxmlformats.org/officeDocument/2006/relationships/slide" Target="slide47.xml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hyperlink" Target="https://gist.github.com/" TargetMode="External"/><Relationship Id="rId3" Type="http://schemas.openxmlformats.org/officeDocument/2006/relationships/slide" Target="slide29.xml"/><Relationship Id="rId7" Type="http://schemas.openxmlformats.org/officeDocument/2006/relationships/slide" Target="slide28.xml"/><Relationship Id="rId12" Type="http://schemas.openxmlformats.org/officeDocument/2006/relationships/slide" Target="slide1.xml"/><Relationship Id="rId2" Type="http://schemas.openxmlformats.org/officeDocument/2006/relationships/hyperlink" Target="https://bl.ock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27.xml"/><Relationship Id="rId5" Type="http://schemas.openxmlformats.org/officeDocument/2006/relationships/slide" Target="slide30.xml"/><Relationship Id="rId10" Type="http://schemas.openxmlformats.org/officeDocument/2006/relationships/slide" Target="slide47.xml"/><Relationship Id="rId4" Type="http://schemas.openxmlformats.org/officeDocument/2006/relationships/slide" Target="slide31.xml"/><Relationship Id="rId9" Type="http://schemas.openxmlformats.org/officeDocument/2006/relationships/slide" Target="slide4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1.xml"/><Relationship Id="rId3" Type="http://schemas.openxmlformats.org/officeDocument/2006/relationships/image" Target="../media/image13.png"/><Relationship Id="rId7" Type="http://schemas.openxmlformats.org/officeDocument/2006/relationships/slide" Target="slide32.xml"/><Relationship Id="rId12" Type="http://schemas.openxmlformats.org/officeDocument/2006/relationships/slide" Target="slide2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47.xml"/><Relationship Id="rId5" Type="http://schemas.openxmlformats.org/officeDocument/2006/relationships/slide" Target="slide31.xml"/><Relationship Id="rId10" Type="http://schemas.openxmlformats.org/officeDocument/2006/relationships/slide" Target="slide42.xml"/><Relationship Id="rId4" Type="http://schemas.openxmlformats.org/officeDocument/2006/relationships/slide" Target="slide29.xml"/><Relationship Id="rId9" Type="http://schemas.openxmlformats.org/officeDocument/2006/relationships/slide" Target="slide4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32.xml"/><Relationship Id="rId12" Type="http://schemas.openxmlformats.org/officeDocument/2006/relationships/slide" Target="slide2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47.xml"/><Relationship Id="rId5" Type="http://schemas.openxmlformats.org/officeDocument/2006/relationships/slide" Target="slide31.xml"/><Relationship Id="rId10" Type="http://schemas.openxmlformats.org/officeDocument/2006/relationships/slide" Target="slide42.xml"/><Relationship Id="rId4" Type="http://schemas.openxmlformats.org/officeDocument/2006/relationships/slide" Target="slide29.xml"/><Relationship Id="rId9" Type="http://schemas.openxmlformats.org/officeDocument/2006/relationships/slide" Target="slide4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slide" Target="slide29.xml"/><Relationship Id="rId7" Type="http://schemas.openxmlformats.org/officeDocument/2006/relationships/slide" Target="slide28.xml"/><Relationship Id="rId12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27.xml"/><Relationship Id="rId5" Type="http://schemas.openxmlformats.org/officeDocument/2006/relationships/slide" Target="slide30.xml"/><Relationship Id="rId10" Type="http://schemas.openxmlformats.org/officeDocument/2006/relationships/slide" Target="slide47.xml"/><Relationship Id="rId4" Type="http://schemas.openxmlformats.org/officeDocument/2006/relationships/slide" Target="slide31.xml"/><Relationship Id="rId9" Type="http://schemas.openxmlformats.org/officeDocument/2006/relationships/slide" Target="slide4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7.xml"/><Relationship Id="rId3" Type="http://schemas.openxmlformats.org/officeDocument/2006/relationships/slide" Target="slide34.xml"/><Relationship Id="rId7" Type="http://schemas.openxmlformats.org/officeDocument/2006/relationships/slide" Target="slide38.xml"/><Relationship Id="rId12" Type="http://schemas.openxmlformats.org/officeDocument/2006/relationships/slide" Target="slide3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11" Type="http://schemas.openxmlformats.org/officeDocument/2006/relationships/slide" Target="slide47.xml"/><Relationship Id="rId5" Type="http://schemas.openxmlformats.org/officeDocument/2006/relationships/slide" Target="slide35.xml"/><Relationship Id="rId10" Type="http://schemas.openxmlformats.org/officeDocument/2006/relationships/slide" Target="slide42.xml"/><Relationship Id="rId4" Type="http://schemas.openxmlformats.org/officeDocument/2006/relationships/slide" Target="slide36.xml"/><Relationship Id="rId9" Type="http://schemas.openxmlformats.org/officeDocument/2006/relationships/slide" Target="slide41.xml"/><Relationship Id="rId14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33.xml"/><Relationship Id="rId3" Type="http://schemas.openxmlformats.org/officeDocument/2006/relationships/image" Target="../media/image16.png"/><Relationship Id="rId7" Type="http://schemas.openxmlformats.org/officeDocument/2006/relationships/slide" Target="slide34.xml"/><Relationship Id="rId12" Type="http://schemas.openxmlformats.org/officeDocument/2006/relationships/slide" Target="slide4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6.xml"/><Relationship Id="rId11" Type="http://schemas.openxmlformats.org/officeDocument/2006/relationships/slide" Target="slide42.xml"/><Relationship Id="rId5" Type="http://schemas.openxmlformats.org/officeDocument/2006/relationships/slide" Target="slide37.xml"/><Relationship Id="rId15" Type="http://schemas.openxmlformats.org/officeDocument/2006/relationships/slide" Target="slide1.xml"/><Relationship Id="rId10" Type="http://schemas.openxmlformats.org/officeDocument/2006/relationships/slide" Target="slide41.xml"/><Relationship Id="rId4" Type="http://schemas.openxmlformats.org/officeDocument/2006/relationships/slide" Target="slide35.xml"/><Relationship Id="rId9" Type="http://schemas.openxmlformats.org/officeDocument/2006/relationships/slide" Target="slide28.xml"/><Relationship Id="rId14" Type="http://schemas.openxmlformats.org/officeDocument/2006/relationships/slide" Target="slide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42.xml"/><Relationship Id="rId3" Type="http://schemas.openxmlformats.org/officeDocument/2006/relationships/hyperlink" Target="https://bl.ocks.org/65a76321043767fb0e864ed15e37bc5a" TargetMode="External"/><Relationship Id="rId7" Type="http://schemas.openxmlformats.org/officeDocument/2006/relationships/image" Target="../media/image11.png"/><Relationship Id="rId12" Type="http://schemas.openxmlformats.org/officeDocument/2006/relationships/slide" Target="slide28.xml"/><Relationship Id="rId17" Type="http://schemas.openxmlformats.org/officeDocument/2006/relationships/slide" Target="slide1.xml"/><Relationship Id="rId2" Type="http://schemas.openxmlformats.org/officeDocument/2006/relationships/image" Target="../media/image13.png"/><Relationship Id="rId16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.ocks.org/ceb6049e5ce20c6e620893877418794a" TargetMode="External"/><Relationship Id="rId11" Type="http://schemas.openxmlformats.org/officeDocument/2006/relationships/slide" Target="slide38.xml"/><Relationship Id="rId5" Type="http://schemas.openxmlformats.org/officeDocument/2006/relationships/hyperlink" Target="https://bl.ocks.org/c996c608e80915daf7446290945abdab" TargetMode="External"/><Relationship Id="rId15" Type="http://schemas.openxmlformats.org/officeDocument/2006/relationships/slide" Target="slide37.xml"/><Relationship Id="rId10" Type="http://schemas.openxmlformats.org/officeDocument/2006/relationships/slide" Target="slide40.xml"/><Relationship Id="rId4" Type="http://schemas.openxmlformats.org/officeDocument/2006/relationships/image" Target="../media/image10.png"/><Relationship Id="rId9" Type="http://schemas.openxmlformats.org/officeDocument/2006/relationships/slide" Target="slide41.xml"/><Relationship Id="rId14" Type="http://schemas.openxmlformats.org/officeDocument/2006/relationships/slide" Target="slide4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37.xml"/><Relationship Id="rId3" Type="http://schemas.openxmlformats.org/officeDocument/2006/relationships/image" Target="../media/image13.png"/><Relationship Id="rId7" Type="http://schemas.openxmlformats.org/officeDocument/2006/relationships/slide" Target="slide41.xml"/><Relationship Id="rId12" Type="http://schemas.openxmlformats.org/officeDocument/2006/relationships/slide" Target="slide4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11" Type="http://schemas.openxmlformats.org/officeDocument/2006/relationships/slide" Target="slide42.xml"/><Relationship Id="rId5" Type="http://schemas.openxmlformats.org/officeDocument/2006/relationships/hyperlink" Target="https://github.com/machal/blanka-html" TargetMode="External"/><Relationship Id="rId15" Type="http://schemas.openxmlformats.org/officeDocument/2006/relationships/slide" Target="slide1.xml"/><Relationship Id="rId10" Type="http://schemas.openxmlformats.org/officeDocument/2006/relationships/slide" Target="slide28.xml"/><Relationship Id="rId4" Type="http://schemas.openxmlformats.org/officeDocument/2006/relationships/hyperlink" Target="https://github.com/necolas/normalize.css/" TargetMode="External"/><Relationship Id="rId9" Type="http://schemas.openxmlformats.org/officeDocument/2006/relationships/slide" Target="slide38.xml"/><Relationship Id="rId14" Type="http://schemas.openxmlformats.org/officeDocument/2006/relationships/slide" Target="slide2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41.xml"/><Relationship Id="rId7" Type="http://schemas.openxmlformats.org/officeDocument/2006/relationships/slide" Target="slide42.xml"/><Relationship Id="rId12" Type="http://schemas.openxmlformats.org/officeDocument/2006/relationships/hyperlink" Target="https://validator.w3.org/" TargetMode="External"/><Relationship Id="rId2" Type="http://schemas.openxmlformats.org/officeDocument/2006/relationships/slide" Target="slide39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8.xml"/><Relationship Id="rId11" Type="http://schemas.openxmlformats.org/officeDocument/2006/relationships/slide" Target="slide1.xml"/><Relationship Id="rId5" Type="http://schemas.openxmlformats.org/officeDocument/2006/relationships/slide" Target="slide38.xml"/><Relationship Id="rId10" Type="http://schemas.openxmlformats.org/officeDocument/2006/relationships/slide" Target="slide27.xml"/><Relationship Id="rId4" Type="http://schemas.openxmlformats.org/officeDocument/2006/relationships/slide" Target="slide40.xml"/><Relationship Id="rId9" Type="http://schemas.openxmlformats.org/officeDocument/2006/relationships/slide" Target="slide3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41.xml"/><Relationship Id="rId7" Type="http://schemas.openxmlformats.org/officeDocument/2006/relationships/slide" Target="slide42.xml"/><Relationship Id="rId12" Type="http://schemas.openxmlformats.org/officeDocument/2006/relationships/hyperlink" Target="https://jigsaw.w3.org/css-validator/" TargetMode="External"/><Relationship Id="rId2" Type="http://schemas.openxmlformats.org/officeDocument/2006/relationships/slide" Target="slide39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8.xml"/><Relationship Id="rId11" Type="http://schemas.openxmlformats.org/officeDocument/2006/relationships/slide" Target="slide1.xml"/><Relationship Id="rId5" Type="http://schemas.openxmlformats.org/officeDocument/2006/relationships/slide" Target="slide38.xml"/><Relationship Id="rId10" Type="http://schemas.openxmlformats.org/officeDocument/2006/relationships/slide" Target="slide27.xml"/><Relationship Id="rId4" Type="http://schemas.openxmlformats.org/officeDocument/2006/relationships/slide" Target="slide40.xml"/><Relationship Id="rId9" Type="http://schemas.openxmlformats.org/officeDocument/2006/relationships/slide" Target="slide3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27.xml"/><Relationship Id="rId3" Type="http://schemas.openxmlformats.org/officeDocument/2006/relationships/image" Target="../media/image13.png"/><Relationship Id="rId7" Type="http://schemas.openxmlformats.org/officeDocument/2006/relationships/slide" Target="slide40.xml"/><Relationship Id="rId12" Type="http://schemas.openxmlformats.org/officeDocument/2006/relationships/slide" Target="slide3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1.xml"/><Relationship Id="rId11" Type="http://schemas.openxmlformats.org/officeDocument/2006/relationships/slide" Target="slide47.xml"/><Relationship Id="rId5" Type="http://schemas.openxmlformats.org/officeDocument/2006/relationships/slide" Target="slide39.xml"/><Relationship Id="rId10" Type="http://schemas.openxmlformats.org/officeDocument/2006/relationships/slide" Target="slide42.xml"/><Relationship Id="rId4" Type="http://schemas.openxmlformats.org/officeDocument/2006/relationships/image" Target="../media/image11.png"/><Relationship Id="rId9" Type="http://schemas.openxmlformats.org/officeDocument/2006/relationships/slide" Target="slide28.xml"/><Relationship Id="rId14" Type="http://schemas.openxmlformats.org/officeDocument/2006/relationships/slide" Target="slide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" TargetMode="External"/><Relationship Id="rId13" Type="http://schemas.openxmlformats.org/officeDocument/2006/relationships/image" Target="../media/image11.png"/><Relationship Id="rId18" Type="http://schemas.openxmlformats.org/officeDocument/2006/relationships/slide" Target="slide28.xml"/><Relationship Id="rId3" Type="http://schemas.openxmlformats.org/officeDocument/2006/relationships/hyperlink" Target="https://medium.com/" TargetMode="External"/><Relationship Id="rId21" Type="http://schemas.openxmlformats.org/officeDocument/2006/relationships/slide" Target="slide37.xml"/><Relationship Id="rId7" Type="http://schemas.openxmlformats.org/officeDocument/2006/relationships/hyperlink" Target="https://developer.mozilla.org/en-US/docs/Web/HTML" TargetMode="External"/><Relationship Id="rId12" Type="http://schemas.openxmlformats.org/officeDocument/2006/relationships/image" Target="../media/image10.png"/><Relationship Id="rId17" Type="http://schemas.openxmlformats.org/officeDocument/2006/relationships/slide" Target="slide38.xml"/><Relationship Id="rId2" Type="http://schemas.openxmlformats.org/officeDocument/2006/relationships/hyperlink" Target="http://devdocs.io/" TargetMode="External"/><Relationship Id="rId16" Type="http://schemas.openxmlformats.org/officeDocument/2006/relationships/slide" Target="slide40.xml"/><Relationship Id="rId20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kpsatweb.cz/" TargetMode="External"/><Relationship Id="rId11" Type="http://schemas.openxmlformats.org/officeDocument/2006/relationships/image" Target="../media/image13.png"/><Relationship Id="rId5" Type="http://schemas.openxmlformats.org/officeDocument/2006/relationships/hyperlink" Target="https://bost.ocks.org/mike/" TargetMode="External"/><Relationship Id="rId15" Type="http://schemas.openxmlformats.org/officeDocument/2006/relationships/slide" Target="slide41.xml"/><Relationship Id="rId23" Type="http://schemas.openxmlformats.org/officeDocument/2006/relationships/slide" Target="slide1.xml"/><Relationship Id="rId10" Type="http://schemas.openxmlformats.org/officeDocument/2006/relationships/hyperlink" Target="https://dash.generalassemb.ly/" TargetMode="External"/><Relationship Id="rId19" Type="http://schemas.openxmlformats.org/officeDocument/2006/relationships/slide" Target="slide42.xml"/><Relationship Id="rId4" Type="http://schemas.openxmlformats.org/officeDocument/2006/relationships/hyperlink" Target="https://css-tricks.com/" TargetMode="External"/><Relationship Id="rId9" Type="http://schemas.openxmlformats.org/officeDocument/2006/relationships/hyperlink" Target="https://www.codecademy.com/tracks/web" TargetMode="External"/><Relationship Id="rId14" Type="http://schemas.openxmlformats.org/officeDocument/2006/relationships/slide" Target="slide39.xml"/><Relationship Id="rId22" Type="http://schemas.openxmlformats.org/officeDocument/2006/relationships/slide" Target="slide2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451242@mail.muni.cz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pa.idsjmk.cz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3words.com/sady.hubka.vetvy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eonardi.com/interactive-resume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110" y="958066"/>
            <a:ext cx="1715770" cy="158686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400" b="1" spc="20" dirty="0">
                <a:solidFill>
                  <a:srgbClr val="3333B2"/>
                </a:solidFill>
                <a:latin typeface="LM Sans 10"/>
                <a:cs typeface="LM Sans 10"/>
              </a:rPr>
              <a:t>HTML,</a:t>
            </a:r>
            <a:r>
              <a:rPr sz="1400" b="1" spc="-5" dirty="0">
                <a:solidFill>
                  <a:srgbClr val="3333B2"/>
                </a:solidFill>
                <a:latin typeface="LM Sans 10"/>
                <a:cs typeface="LM Sans 10"/>
              </a:rPr>
              <a:t> </a:t>
            </a:r>
            <a:r>
              <a:rPr sz="1400" b="1" spc="20" dirty="0">
                <a:solidFill>
                  <a:srgbClr val="3333B2"/>
                </a:solidFill>
                <a:latin typeface="LM Sans 10"/>
                <a:cs typeface="LM Sans 10"/>
              </a:rPr>
              <a:t>CSS</a:t>
            </a:r>
            <a:endParaRPr sz="1400" dirty="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solidFill>
                  <a:srgbClr val="3333B2"/>
                </a:solidFill>
                <a:latin typeface="LM Sans 10"/>
                <a:cs typeface="LM Sans 10"/>
              </a:rPr>
              <a:t>Cvičení</a:t>
            </a:r>
            <a:r>
              <a:rPr sz="1100" spc="-15" dirty="0">
                <a:solidFill>
                  <a:srgbClr val="3333B2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3333B2"/>
                </a:solidFill>
                <a:latin typeface="LM Sans 10"/>
                <a:cs typeface="LM Sans 10"/>
              </a:rPr>
              <a:t>1</a:t>
            </a:r>
            <a:endParaRPr sz="1100" dirty="0">
              <a:latin typeface="LM Sans 10"/>
              <a:cs typeface="LM Sans 1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</a:pPr>
            <a:r>
              <a:rPr sz="1100" b="1" spc="-10" dirty="0">
                <a:latin typeface="LM Sans 10"/>
                <a:cs typeface="LM Sans 10"/>
              </a:rPr>
              <a:t>Webová kartografie </a:t>
            </a:r>
            <a:r>
              <a:rPr sz="1100" b="1" spc="-5" dirty="0">
                <a:latin typeface="LM Sans 10"/>
                <a:cs typeface="LM Sans 10"/>
              </a:rPr>
              <a:t>–</a:t>
            </a:r>
            <a:r>
              <a:rPr sz="1100" b="1" spc="-295" dirty="0">
                <a:latin typeface="LM Sans 10"/>
                <a:cs typeface="LM Sans 10"/>
              </a:rPr>
              <a:t> </a:t>
            </a:r>
            <a:r>
              <a:rPr sz="1100" b="1" dirty="0">
                <a:latin typeface="LM Sans 10"/>
                <a:cs typeface="LM Sans 10"/>
              </a:rPr>
              <a:t>úvod</a:t>
            </a:r>
            <a:endParaRPr sz="1100" dirty="0">
              <a:latin typeface="LM Sans 10"/>
              <a:cs typeface="LM Sans 10"/>
            </a:endParaRPr>
          </a:p>
          <a:p>
            <a:pPr marL="479425" marR="471805" algn="ctr">
              <a:lnSpc>
                <a:spcPts val="2470"/>
              </a:lnSpc>
              <a:spcBef>
                <a:spcPts val="250"/>
              </a:spcBef>
            </a:pPr>
            <a:r>
              <a:rPr sz="1100" spc="-10" dirty="0" err="1">
                <a:latin typeface="LM Sans 10"/>
                <a:cs typeface="LM Sans 10"/>
              </a:rPr>
              <a:t>Podzim</a:t>
            </a:r>
            <a:r>
              <a:rPr sz="1100" spc="-8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</a:t>
            </a:r>
            <a:r>
              <a:rPr lang="sk-SK" sz="1100" spc="-5" dirty="0">
                <a:latin typeface="LM Sans 10"/>
                <a:cs typeface="LM Sans 10"/>
              </a:rPr>
              <a:t>2</a:t>
            </a:r>
            <a:r>
              <a:rPr sz="1100" spc="-5" dirty="0">
                <a:latin typeface="LM Sans 10"/>
                <a:cs typeface="LM Sans 10"/>
              </a:rPr>
              <a:t>  Filip</a:t>
            </a:r>
            <a:r>
              <a:rPr sz="1100" spc="-5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Leitner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7756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Nást</a:t>
            </a:r>
            <a:r>
              <a:rPr sz="1400" spc="-15" dirty="0">
                <a:solidFill>
                  <a:srgbClr val="3333B2"/>
                </a:solidFill>
                <a:latin typeface="LM Roman Caps 10"/>
                <a:cs typeface="LM Roman Caps 10"/>
              </a:rPr>
              <a:t>r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oje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112443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165" y="149456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65" y="2220810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844" y="775129"/>
            <a:ext cx="4356735" cy="174714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Co </a:t>
            </a:r>
            <a:r>
              <a:rPr sz="1100" spc="-5" dirty="0">
                <a:latin typeface="LM Sans 10"/>
                <a:cs typeface="LM Sans 10"/>
              </a:rPr>
              <a:t>budete </a:t>
            </a:r>
            <a:r>
              <a:rPr sz="1100" dirty="0">
                <a:latin typeface="LM Sans 10"/>
                <a:cs typeface="LM Sans 10"/>
              </a:rPr>
              <a:t>potřebovat?</a:t>
            </a: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b="1" spc="-20" dirty="0">
                <a:latin typeface="LM Sans 10"/>
                <a:cs typeface="LM Sans 10"/>
              </a:rPr>
              <a:t>Textový </a:t>
            </a:r>
            <a:r>
              <a:rPr sz="1100" b="1" spc="-10" dirty="0">
                <a:latin typeface="LM Sans 10"/>
                <a:cs typeface="LM Sans 10"/>
              </a:rPr>
              <a:t>editor </a:t>
            </a:r>
            <a:r>
              <a:rPr sz="1100" spc="-5" dirty="0">
                <a:latin typeface="LM Sans 10"/>
                <a:cs typeface="LM Sans 10"/>
              </a:rPr>
              <a:t>– </a:t>
            </a:r>
            <a:r>
              <a:rPr sz="1100" spc="-5" dirty="0" err="1">
                <a:latin typeface="LM Sans 10"/>
                <a:cs typeface="LM Sans 10"/>
              </a:rPr>
              <a:t>budeme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spc="-5" dirty="0" err="1">
                <a:latin typeface="LM Sans 10"/>
                <a:cs typeface="LM Sans 10"/>
              </a:rPr>
              <a:t>psát</a:t>
            </a:r>
            <a:r>
              <a:rPr lang="sk-SK" sz="1100" spc="-5" dirty="0">
                <a:latin typeface="LM Sans 10"/>
                <a:cs typeface="LM Sans 10"/>
              </a:rPr>
              <a:t> </a:t>
            </a:r>
            <a:r>
              <a:rPr sz="1100" spc="-21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kód</a:t>
            </a:r>
            <a:endParaRPr sz="1100" dirty="0">
              <a:latin typeface="LM Sans 10"/>
              <a:cs typeface="LM Sans 10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800" b="1" u="sng" spc="-5" dirty="0">
                <a:latin typeface="LM Sans 8"/>
                <a:cs typeface="LM Sans 8"/>
              </a:rPr>
              <a:t>Visual Studio </a:t>
            </a:r>
            <a:r>
              <a:rPr sz="800" b="1" u="sng" dirty="0">
                <a:latin typeface="LM Sans 8"/>
                <a:cs typeface="LM Sans 8"/>
              </a:rPr>
              <a:t>Code</a:t>
            </a:r>
            <a:r>
              <a:rPr sz="800" dirty="0">
                <a:latin typeface="LM Sans 8"/>
                <a:cs typeface="LM Sans 8"/>
              </a:rPr>
              <a:t>, </a:t>
            </a:r>
            <a:r>
              <a:rPr sz="800" spc="-5" dirty="0">
                <a:latin typeface="LM Sans 8"/>
                <a:cs typeface="LM Sans 8"/>
              </a:rPr>
              <a:t>Sublime </a:t>
            </a:r>
            <a:r>
              <a:rPr sz="800" spc="-20" dirty="0">
                <a:latin typeface="LM Sans 8"/>
                <a:cs typeface="LM Sans 8"/>
              </a:rPr>
              <a:t>Text, </a:t>
            </a:r>
            <a:r>
              <a:rPr sz="800" spc="-5" dirty="0">
                <a:latin typeface="LM Sans 8"/>
                <a:cs typeface="LM Sans 8"/>
              </a:rPr>
              <a:t>Atom.io, Brackets, </a:t>
            </a:r>
            <a:r>
              <a:rPr sz="800" spc="-10" dirty="0">
                <a:latin typeface="LM Sans 8"/>
                <a:cs typeface="LM Sans 8"/>
              </a:rPr>
              <a:t>PSPad,</a:t>
            </a:r>
            <a:r>
              <a:rPr sz="800" spc="-140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Sans 8"/>
                <a:cs typeface="LM Sans 8"/>
              </a:rPr>
              <a:t>…</a:t>
            </a:r>
            <a:endParaRPr sz="800" dirty="0">
              <a:latin typeface="LM Sans 8"/>
              <a:cs typeface="LM Sans 8"/>
            </a:endParaRPr>
          </a:p>
          <a:p>
            <a:pPr marL="289560" marR="5080">
              <a:lnSpc>
                <a:spcPct val="102600"/>
              </a:lnSpc>
              <a:spcBef>
                <a:spcPts val="355"/>
              </a:spcBef>
            </a:pPr>
            <a:r>
              <a:rPr sz="1100" b="1" spc="-5" dirty="0">
                <a:latin typeface="LM Sans 10"/>
                <a:cs typeface="LM Sans 10"/>
              </a:rPr>
              <a:t>Internetový </a:t>
            </a:r>
            <a:r>
              <a:rPr sz="1100" b="1" spc="-10" dirty="0">
                <a:latin typeface="LM Sans 10"/>
                <a:cs typeface="LM Sans 10"/>
              </a:rPr>
              <a:t>prohlížeč </a:t>
            </a:r>
            <a:r>
              <a:rPr sz="1100" spc="-5" dirty="0">
                <a:latin typeface="LM Sans 10"/>
                <a:cs typeface="LM Sans 10"/>
              </a:rPr>
              <a:t>– výsledek si potřebujete </a:t>
            </a:r>
            <a:r>
              <a:rPr sz="1100" spc="-10" dirty="0">
                <a:latin typeface="LM Sans 10"/>
                <a:cs typeface="LM Sans 10"/>
              </a:rPr>
              <a:t>prohlédnout,</a:t>
            </a:r>
            <a:r>
              <a:rPr sz="1100" spc="-25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neustále  budete používat </a:t>
            </a:r>
            <a:r>
              <a:rPr sz="1100" spc="-15" dirty="0">
                <a:latin typeface="LM Sans 10"/>
                <a:cs typeface="LM Sans 10"/>
              </a:rPr>
              <a:t>vývojářské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nástroje</a:t>
            </a:r>
            <a:endParaRPr sz="1100" dirty="0">
              <a:latin typeface="LM Sans 10"/>
              <a:cs typeface="LM Sans 10"/>
            </a:endParaRPr>
          </a:p>
          <a:p>
            <a:pPr marL="289560" marR="581025">
              <a:lnSpc>
                <a:spcPts val="1350"/>
              </a:lnSpc>
              <a:spcBef>
                <a:spcPts val="55"/>
              </a:spcBef>
            </a:pPr>
            <a:r>
              <a:rPr sz="800" dirty="0">
                <a:latin typeface="LM Sans 8"/>
                <a:cs typeface="LM Sans 8"/>
              </a:rPr>
              <a:t>Google </a:t>
            </a:r>
            <a:r>
              <a:rPr sz="800" spc="-5" dirty="0">
                <a:latin typeface="LM Sans 8"/>
                <a:cs typeface="LM Sans 8"/>
              </a:rPr>
              <a:t>Chrome, Firefox, Safari, Chromium, Vivaldi, </a:t>
            </a:r>
            <a:r>
              <a:rPr sz="800" dirty="0">
                <a:latin typeface="LM Sans 8"/>
                <a:cs typeface="LM Sans 8"/>
              </a:rPr>
              <a:t>Opera, </a:t>
            </a:r>
            <a:r>
              <a:rPr sz="800" spc="-5" dirty="0">
                <a:latin typeface="LM Sans 8"/>
                <a:cs typeface="LM Sans 8"/>
              </a:rPr>
              <a:t>Internet Explorer,  </a:t>
            </a:r>
            <a:r>
              <a:rPr sz="800" spc="-10" dirty="0">
                <a:latin typeface="LM Sans 8"/>
                <a:cs typeface="LM Sans 8"/>
              </a:rPr>
              <a:t>Konqueror,</a:t>
            </a:r>
            <a:r>
              <a:rPr sz="800" spc="-160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Sans 8"/>
                <a:cs typeface="LM Sans 8"/>
              </a:rPr>
              <a:t>…</a:t>
            </a:r>
            <a:endParaRPr sz="800" dirty="0">
              <a:latin typeface="LM Sans 8"/>
              <a:cs typeface="LM Sans 8"/>
            </a:endParaRPr>
          </a:p>
          <a:p>
            <a:pPr marL="289560" marR="327660">
              <a:lnSpc>
                <a:spcPct val="102699"/>
              </a:lnSpc>
              <a:spcBef>
                <a:spcPts val="254"/>
              </a:spcBef>
            </a:pPr>
            <a:r>
              <a:rPr sz="1100" spc="-5" dirty="0">
                <a:latin typeface="LM Sans 10"/>
                <a:cs typeface="LM Sans 10"/>
              </a:rPr>
              <a:t>Git – </a:t>
            </a:r>
            <a:r>
              <a:rPr sz="1100" spc="-15" dirty="0">
                <a:latin typeface="LM Sans 10"/>
                <a:cs typeface="LM Sans 10"/>
              </a:rPr>
              <a:t>pro </a:t>
            </a:r>
            <a:r>
              <a:rPr sz="1100" spc="-10" dirty="0">
                <a:latin typeface="LM Sans 10"/>
                <a:cs typeface="LM Sans 10"/>
              </a:rPr>
              <a:t>správu kódu, </a:t>
            </a:r>
            <a:r>
              <a:rPr sz="1100" spc="-5" dirty="0">
                <a:latin typeface="LM Sans 10"/>
                <a:cs typeface="LM Sans 10"/>
              </a:rPr>
              <a:t>spolupráci, nahrávání výsledku, etc.</a:t>
            </a:r>
            <a:r>
              <a:rPr sz="1100" spc="-6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(není  podmínkou)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4351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Co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se</a:t>
            </a:r>
            <a:r>
              <a:rPr sz="1400" spc="-7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naučíme?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018019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165" y="122805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65" y="1438084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8432" y="890737"/>
            <a:ext cx="4191635" cy="1424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010" marR="2024380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základy </a:t>
            </a:r>
            <a:r>
              <a:rPr sz="1100" spc="-10" dirty="0">
                <a:latin typeface="LM Sans 10"/>
                <a:cs typeface="LM Sans 10"/>
              </a:rPr>
              <a:t>HTML, </a:t>
            </a:r>
            <a:r>
              <a:rPr sz="1100" spc="-5" dirty="0">
                <a:latin typeface="LM Sans 10"/>
                <a:cs typeface="LM Sans 10"/>
              </a:rPr>
              <a:t>CSS,</a:t>
            </a:r>
            <a:r>
              <a:rPr sz="1100" spc="-6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JavaScriptu  </a:t>
            </a:r>
            <a:r>
              <a:rPr sz="1100" spc="-10" dirty="0">
                <a:latin typeface="LM Sans 10"/>
                <a:cs typeface="LM Sans 10"/>
              </a:rPr>
              <a:t>práce </a:t>
            </a:r>
            <a:r>
              <a:rPr sz="1100" spc="-5" dirty="0">
                <a:latin typeface="LM Sans 10"/>
                <a:cs typeface="LM Sans 10"/>
              </a:rPr>
              <a:t>s </a:t>
            </a:r>
            <a:r>
              <a:rPr sz="1100" spc="-10" dirty="0">
                <a:latin typeface="LM Sans 10"/>
                <a:cs typeface="LM Sans 10"/>
              </a:rPr>
              <a:t>OGC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standardy</a:t>
            </a:r>
            <a:endParaRPr sz="1100" dirty="0">
              <a:latin typeface="LM Sans 10"/>
              <a:cs typeface="LM Sans 10"/>
            </a:endParaRPr>
          </a:p>
          <a:p>
            <a:pPr marL="207010">
              <a:lnSpc>
                <a:spcPct val="100000"/>
              </a:lnSpc>
              <a:spcBef>
                <a:spcPts val="335"/>
              </a:spcBef>
            </a:pPr>
            <a:r>
              <a:rPr sz="1100" b="1" spc="-5" dirty="0">
                <a:latin typeface="LM Sans 10"/>
                <a:cs typeface="LM Sans 10"/>
              </a:rPr>
              <a:t>řešit </a:t>
            </a:r>
            <a:r>
              <a:rPr sz="1100" b="1" spc="-10" dirty="0">
                <a:latin typeface="LM Sans 10"/>
                <a:cs typeface="LM Sans 10"/>
              </a:rPr>
              <a:t>problémy </a:t>
            </a:r>
            <a:r>
              <a:rPr sz="1100" spc="-5" dirty="0">
                <a:latin typeface="LM Sans 10"/>
                <a:cs typeface="LM Sans 10"/>
              </a:rPr>
              <a:t>(psaní </a:t>
            </a:r>
            <a:r>
              <a:rPr sz="1100" spc="-10" dirty="0">
                <a:latin typeface="LM Sans 10"/>
                <a:cs typeface="LM Sans 10"/>
              </a:rPr>
              <a:t>kódu </a:t>
            </a:r>
            <a:r>
              <a:rPr sz="1100" spc="-5" dirty="0">
                <a:latin typeface="LM Sans 10"/>
                <a:cs typeface="LM Sans 10"/>
              </a:rPr>
              <a:t>je jenom výrazový</a:t>
            </a:r>
            <a:r>
              <a:rPr sz="1100" spc="-4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prostředek)</a:t>
            </a:r>
            <a:endParaRPr sz="1100" dirty="0">
              <a:latin typeface="LM Sans 10"/>
              <a:cs typeface="LM Sans 10"/>
            </a:endParaRPr>
          </a:p>
          <a:p>
            <a:pPr marL="12065" marR="5080" algn="ctr">
              <a:lnSpc>
                <a:spcPct val="102600"/>
              </a:lnSpc>
              <a:spcBef>
                <a:spcPts val="894"/>
              </a:spcBef>
            </a:pPr>
            <a:r>
              <a:rPr sz="1100" spc="-10" dirty="0">
                <a:latin typeface="LM Sans 10"/>
                <a:cs typeface="LM Sans 10"/>
              </a:rPr>
              <a:t>HTML, </a:t>
            </a:r>
            <a:r>
              <a:rPr sz="1100" spc="-5" dirty="0">
                <a:latin typeface="LM Sans 10"/>
                <a:cs typeface="LM Sans 10"/>
              </a:rPr>
              <a:t>CSS, JavaScript, </a:t>
            </a:r>
            <a:r>
              <a:rPr sz="1100" spc="-10" dirty="0">
                <a:latin typeface="LM Sans 10"/>
                <a:cs typeface="LM Sans 10"/>
              </a:rPr>
              <a:t>… </a:t>
            </a:r>
            <a:r>
              <a:rPr sz="1100" spc="-5" dirty="0">
                <a:latin typeface="LM Sans 10"/>
                <a:cs typeface="LM Sans 10"/>
              </a:rPr>
              <a:t>jsou cizí </a:t>
            </a:r>
            <a:r>
              <a:rPr sz="1100" spc="-20" dirty="0">
                <a:latin typeface="LM Sans 10"/>
                <a:cs typeface="LM Sans 10"/>
              </a:rPr>
              <a:t>jazyky, </a:t>
            </a:r>
            <a:r>
              <a:rPr sz="1100" spc="-5" dirty="0">
                <a:latin typeface="LM Sans 10"/>
                <a:cs typeface="LM Sans 10"/>
              </a:rPr>
              <a:t>za 2 </a:t>
            </a:r>
            <a:r>
              <a:rPr sz="1100" dirty="0">
                <a:latin typeface="LM Sans 10"/>
                <a:cs typeface="LM Sans 10"/>
              </a:rPr>
              <a:t>hodiny </a:t>
            </a:r>
            <a:r>
              <a:rPr sz="1100" spc="-15" dirty="0">
                <a:latin typeface="LM Sans 10"/>
                <a:cs typeface="LM Sans 10"/>
              </a:rPr>
              <a:t>týdně </a:t>
            </a:r>
            <a:r>
              <a:rPr sz="1100" spc="-5" dirty="0">
                <a:latin typeface="LM Sans 10"/>
                <a:cs typeface="LM Sans 10"/>
              </a:rPr>
              <a:t>vás</a:t>
            </a:r>
            <a:r>
              <a:rPr sz="1100" spc="-1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nikdo  cizí jazyk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nenaučí.</a:t>
            </a:r>
            <a:endParaRPr sz="1100" dirty="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100" spc="-5" dirty="0">
                <a:latin typeface="LM Sans 10"/>
                <a:cs typeface="LM Sans 10"/>
              </a:rPr>
              <a:t>Bylo </a:t>
            </a:r>
            <a:r>
              <a:rPr sz="1100" spc="-20" dirty="0">
                <a:latin typeface="LM Sans 10"/>
                <a:cs typeface="LM Sans 10"/>
              </a:rPr>
              <a:t>by </a:t>
            </a:r>
            <a:r>
              <a:rPr sz="1100" spc="-15" dirty="0">
                <a:latin typeface="LM Sans 10"/>
                <a:cs typeface="LM Sans 10"/>
              </a:rPr>
              <a:t>dobré</a:t>
            </a:r>
            <a:r>
              <a:rPr sz="110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samostudium.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15855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Co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je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to</a:t>
            </a:r>
            <a:r>
              <a:rPr sz="1400" spc="-8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HTML?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282585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1155291"/>
            <a:ext cx="1711960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020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Hypertext </a:t>
            </a:r>
            <a:r>
              <a:rPr sz="1100" spc="-10" dirty="0">
                <a:latin typeface="LM Sans 10"/>
                <a:cs typeface="LM Sans 10"/>
              </a:rPr>
              <a:t>Markup</a:t>
            </a:r>
            <a:r>
              <a:rPr sz="1100" spc="-6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Language  </a:t>
            </a:r>
            <a:r>
              <a:rPr sz="1100" spc="-10" dirty="0">
                <a:latin typeface="LM Sans 10"/>
                <a:cs typeface="LM Sans 10"/>
              </a:rPr>
              <a:t>Standard </a:t>
            </a:r>
            <a:r>
              <a:rPr sz="1100" b="1" spc="-10" dirty="0">
                <a:latin typeface="LM Sans 10"/>
                <a:cs typeface="LM Sans 10"/>
              </a:rPr>
              <a:t>W3C</a:t>
            </a:r>
            <a:endParaRPr sz="1100">
              <a:latin typeface="LM Sans 10"/>
              <a:cs typeface="LM Sans 10"/>
            </a:endParaRPr>
          </a:p>
          <a:p>
            <a:pPr marL="12700" marR="5080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aktuální verze </a:t>
            </a:r>
            <a:r>
              <a:rPr sz="1100" spc="-10" dirty="0">
                <a:latin typeface="LM Sans 10"/>
                <a:cs typeface="LM Sans 10"/>
              </a:rPr>
              <a:t>HTML </a:t>
            </a:r>
            <a:r>
              <a:rPr sz="1100" spc="-5" dirty="0">
                <a:latin typeface="LM Sans 10"/>
                <a:cs typeface="LM Sans 10"/>
              </a:rPr>
              <a:t>5  </a:t>
            </a:r>
            <a:r>
              <a:rPr sz="1100" spc="-10" dirty="0">
                <a:latin typeface="LM Sans 10"/>
                <a:cs typeface="LM Sans 10"/>
              </a:rPr>
              <a:t>HTML </a:t>
            </a:r>
            <a:r>
              <a:rPr sz="1100" spc="-5" dirty="0">
                <a:latin typeface="LM Sans 10"/>
                <a:cs typeface="LM Sans 10"/>
              </a:rPr>
              <a:t>se skládá z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elementů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92618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702650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912683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.   .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1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12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5563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HTML</a:t>
            </a:r>
            <a:r>
              <a:rPr sz="1400" spc="-6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elementy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027023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899729"/>
            <a:ext cx="381000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HTML </a:t>
            </a:r>
            <a:r>
              <a:rPr sz="1100" spc="-5" dirty="0">
                <a:latin typeface="LM Sans 10"/>
                <a:cs typeface="LM Sans 10"/>
              </a:rPr>
              <a:t>dokument </a:t>
            </a:r>
            <a:r>
              <a:rPr sz="1100" spc="-10" dirty="0">
                <a:latin typeface="LM Sans 10"/>
                <a:cs typeface="LM Sans 10"/>
              </a:rPr>
              <a:t>tvoříme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5" dirty="0">
                <a:latin typeface="LM Sans 10"/>
                <a:cs typeface="LM Sans 10"/>
              </a:rPr>
              <a:t> tagů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LM Sans 10"/>
                <a:cs typeface="LM Sans 10"/>
              </a:rPr>
              <a:t>tagy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jsou</a:t>
            </a:r>
            <a:r>
              <a:rPr sz="1100" spc="-10" dirty="0">
                <a:latin typeface="LM Sans 10"/>
                <a:cs typeface="LM Sans 10"/>
              </a:rPr>
              <a:t> párové </a:t>
            </a:r>
            <a:r>
              <a:rPr sz="1100" spc="-5" dirty="0">
                <a:latin typeface="LM Sans 10"/>
                <a:cs typeface="LM Sans 10"/>
              </a:rPr>
              <a:t>(html, head,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p,</a:t>
            </a:r>
            <a:r>
              <a:rPr sz="1100" spc="-19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…)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a</a:t>
            </a:r>
            <a:r>
              <a:rPr sz="1100" spc="-10" dirty="0">
                <a:latin typeface="LM Sans 10"/>
                <a:cs typeface="LM Sans 10"/>
              </a:rPr>
              <a:t> nepárové </a:t>
            </a:r>
            <a:r>
              <a:rPr sz="1100" spc="-5" dirty="0">
                <a:latin typeface="LM Sans 10"/>
                <a:cs typeface="LM Sans 10"/>
              </a:rPr>
              <a:t>(img, meta,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15" dirty="0">
                <a:latin typeface="LM Sans 10"/>
                <a:cs typeface="LM Sans 10"/>
              </a:rPr>
              <a:t>br,</a:t>
            </a:r>
            <a:r>
              <a:rPr sz="1100" spc="-19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…)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237056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1071" y="1493786"/>
            <a:ext cx="4326255" cy="83121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&gt;I’m a</a:t>
            </a:r>
            <a:r>
              <a:rPr sz="1100" spc="-20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paragraph.&lt;/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 </a:t>
            </a:r>
            <a:r>
              <a:rPr sz="1100" spc="-10" dirty="0">
                <a:solidFill>
                  <a:srgbClr val="7C8E28"/>
                </a:solidFill>
                <a:latin typeface="LM Mono 10"/>
                <a:cs typeface="LM Mono 10"/>
              </a:rPr>
              <a:t>class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10" dirty="0">
                <a:solidFill>
                  <a:srgbClr val="BA2121"/>
                </a:solidFill>
                <a:latin typeface="LM Mono 10"/>
                <a:cs typeface="LM Mono 10"/>
              </a:rPr>
              <a:t>"note"</a:t>
            </a:r>
            <a:r>
              <a:rPr sz="1100" spc="-10" dirty="0">
                <a:latin typeface="LM Mono 10"/>
                <a:cs typeface="LM Mono 10"/>
              </a:rPr>
              <a:t>&gt;And </a:t>
            </a:r>
            <a:r>
              <a:rPr sz="1100" spc="-5" dirty="0">
                <a:latin typeface="LM Mono 10"/>
                <a:cs typeface="LM Mono 10"/>
              </a:rPr>
              <a:t>I have an attribute.&lt;/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&gt;We can be</a:t>
            </a:r>
            <a:r>
              <a:rPr sz="1100" spc="-2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strong</a:t>
            </a:r>
            <a:r>
              <a:rPr sz="1100" spc="-5" dirty="0">
                <a:latin typeface="LM Mono 10"/>
                <a:cs typeface="LM Mono 10"/>
              </a:rPr>
              <a:t>&gt;nested.&lt;/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strong</a:t>
            </a:r>
            <a:r>
              <a:rPr sz="1100" spc="-5" dirty="0">
                <a:latin typeface="LM Mono 10"/>
                <a:cs typeface="LM Mono 10"/>
              </a:rPr>
              <a:t>&gt;&lt;/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img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10" dirty="0">
                <a:solidFill>
                  <a:srgbClr val="7C8E28"/>
                </a:solidFill>
                <a:latin typeface="LM Mono 10"/>
                <a:cs typeface="LM Mono 10"/>
              </a:rPr>
              <a:t>src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10" dirty="0">
                <a:solidFill>
                  <a:srgbClr val="BA2121"/>
                </a:solidFill>
                <a:latin typeface="LM Mono 10"/>
                <a:cs typeface="LM Mono 10"/>
              </a:rPr>
              <a:t>"photo.jpg"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.   .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1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13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566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3333B2"/>
                </a:solidFill>
                <a:latin typeface="LM Roman Caps 10"/>
                <a:cs typeface="LM Roman Caps 10"/>
              </a:rPr>
              <a:t>Anatomie</a:t>
            </a:r>
            <a:r>
              <a:rPr sz="1400" spc="-3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HTML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44" y="815935"/>
            <a:ext cx="31902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Hlavní stránka </a:t>
            </a:r>
            <a:r>
              <a:rPr sz="1100" spc="-15" dirty="0">
                <a:latin typeface="LM Sans 10"/>
                <a:cs typeface="LM Sans 10"/>
              </a:rPr>
              <a:t>webu </a:t>
            </a:r>
            <a:r>
              <a:rPr sz="1100" spc="-5" dirty="0">
                <a:latin typeface="LM Sans 10"/>
                <a:cs typeface="LM Sans 10"/>
              </a:rPr>
              <a:t>se </a:t>
            </a:r>
            <a:r>
              <a:rPr sz="1100" spc="-10" dirty="0">
                <a:latin typeface="LM Sans 10"/>
                <a:cs typeface="LM Sans 10"/>
              </a:rPr>
              <a:t>zpravidla </a:t>
            </a:r>
            <a:r>
              <a:rPr sz="1100" spc="-5" dirty="0">
                <a:latin typeface="LM Sans 10"/>
                <a:cs typeface="LM Sans 10"/>
              </a:rPr>
              <a:t>jmenuje</a:t>
            </a:r>
            <a:r>
              <a:rPr sz="1100" spc="-3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index.html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071" y="1111986"/>
            <a:ext cx="4326255" cy="1627368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i="1" spc="-5" dirty="0">
                <a:solidFill>
                  <a:srgbClr val="BC7A00"/>
                </a:solidFill>
                <a:latin typeface="LM Mono 10"/>
                <a:cs typeface="LM Mono 10"/>
              </a:rPr>
              <a:t>&lt;!DOCTYPE</a:t>
            </a:r>
            <a:r>
              <a:rPr sz="1100" i="1" spc="-10" dirty="0">
                <a:solidFill>
                  <a:srgbClr val="BC7A00"/>
                </a:solidFill>
                <a:latin typeface="LM Mono 10"/>
                <a:cs typeface="LM Mono 10"/>
              </a:rPr>
              <a:t> </a:t>
            </a:r>
            <a:r>
              <a:rPr sz="1100" i="1" spc="-5" dirty="0">
                <a:solidFill>
                  <a:srgbClr val="BC7A00"/>
                </a:solidFill>
                <a:latin typeface="LM Mono 10"/>
                <a:cs typeface="LM Mono 10"/>
              </a:rPr>
              <a:t>html&gt;</a:t>
            </a:r>
            <a:endParaRPr lang="sk-SK" sz="1100" i="1" spc="-5" dirty="0">
              <a:solidFill>
                <a:srgbClr val="BC7A00"/>
              </a:solidFill>
              <a:latin typeface="LM Mono 10"/>
              <a:cs typeface="LM Mono 10"/>
            </a:endParaRPr>
          </a:p>
          <a:p>
            <a:pPr marL="128905">
              <a:spcBef>
                <a:spcPts val="409"/>
              </a:spcBef>
            </a:pPr>
            <a:r>
              <a:rPr lang="sk-SK" sz="1100" i="1" spc="-5" dirty="0">
                <a:solidFill>
                  <a:srgbClr val="3F7F7F"/>
                </a:solidFill>
                <a:latin typeface="LM Mono 10"/>
                <a:cs typeface="LM Mono 10"/>
              </a:rPr>
              <a:t>&lt;!-- COMMENT</a:t>
            </a:r>
            <a:r>
              <a:rPr lang="sk-SK" sz="1100" i="1" spc="-15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lang="sk-SK" sz="1100" i="1" spc="-5" dirty="0">
                <a:solidFill>
                  <a:srgbClr val="3F7F7F"/>
                </a:solidFill>
                <a:latin typeface="LM Mono 10"/>
                <a:cs typeface="LM Mono 10"/>
              </a:rPr>
              <a:t>--&gt;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1100" spc="-5" dirty="0">
                <a:latin typeface="LM Mono 10"/>
                <a:cs typeface="LM Mono 10"/>
              </a:rPr>
              <a:t>&gt; </a:t>
            </a:r>
            <a:endParaRPr lang="sk-SK" sz="1100" spc="-5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lang="sk-SK" sz="1100" spc="-5" dirty="0">
                <a:latin typeface="LM Mono 10"/>
                <a:cs typeface="LM Mono 10"/>
              </a:rPr>
              <a:t>  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lang="sk-SK" sz="1100" spc="-5" dirty="0">
                <a:latin typeface="LM Mono 10"/>
                <a:cs typeface="LM Mono 10"/>
              </a:rPr>
              <a:t>   </a:t>
            </a: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lang="sk-SK" sz="1100" spc="-5" dirty="0">
                <a:latin typeface="LM Mono 10"/>
                <a:cs typeface="LM Mono 10"/>
              </a:rPr>
              <a:t>  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lang="sk-SK" sz="1100" spc="-5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lang="sk-SK" sz="1100" spc="-5" dirty="0">
                <a:latin typeface="LM Mono 10"/>
                <a:cs typeface="LM Mono 10"/>
              </a:rPr>
              <a:t>        &lt;</a:t>
            </a:r>
            <a:r>
              <a:rPr lang="sk-SK" sz="1100" b="1" spc="-5" dirty="0">
                <a:solidFill>
                  <a:srgbClr val="007F00"/>
                </a:solidFill>
                <a:latin typeface="LM Mono Light 10"/>
              </a:rPr>
              <a:t>div</a:t>
            </a:r>
            <a:r>
              <a:rPr lang="sk-SK" sz="1100" spc="-5" dirty="0">
                <a:latin typeface="LM Mono 10"/>
                <a:cs typeface="LM Mono 10"/>
              </a:rPr>
              <a:t>&gt;...&lt;/</a:t>
            </a:r>
            <a:r>
              <a:rPr lang="sk-SK" sz="1100" b="1" spc="-5" dirty="0">
                <a:solidFill>
                  <a:srgbClr val="007F00"/>
                </a:solidFill>
                <a:latin typeface="LM Mono Light 10"/>
              </a:rPr>
              <a:t>div</a:t>
            </a:r>
            <a:r>
              <a:rPr lang="sk-SK" sz="1100" spc="-5" dirty="0">
                <a:latin typeface="LM Mono 10"/>
                <a:cs typeface="LM Mono 10"/>
              </a:rPr>
              <a:t>&gt;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lang="sk-SK" sz="1100" spc="-5" dirty="0">
                <a:latin typeface="LM Mono 10"/>
                <a:cs typeface="LM Mono 10"/>
              </a:rPr>
              <a:t>   </a:t>
            </a: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 dirty="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6508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Sans 12"/>
                <a:cs typeface="LM Sans 12"/>
              </a:rPr>
              <a:t>&lt;head&gt;</a:t>
            </a:r>
            <a:endParaRPr sz="1400">
              <a:latin typeface="LM Sans 12"/>
              <a:cs typeface="LM Sans 1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951026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823745"/>
            <a:ext cx="2541016" cy="61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ovlivňuje chování </a:t>
            </a:r>
            <a:r>
              <a:rPr sz="1100" spc="-10" dirty="0">
                <a:latin typeface="LM Sans 10"/>
                <a:cs typeface="LM Sans 10"/>
              </a:rPr>
              <a:t>webové</a:t>
            </a:r>
            <a:r>
              <a:rPr sz="1100" spc="-55" dirty="0">
                <a:latin typeface="LM Sans 10"/>
                <a:cs typeface="LM Sans 10"/>
              </a:rPr>
              <a:t> </a:t>
            </a:r>
            <a:r>
              <a:rPr sz="1100" spc="-5" dirty="0" err="1">
                <a:latin typeface="LM Sans 10"/>
                <a:cs typeface="LM Sans 10"/>
              </a:rPr>
              <a:t>stránky</a:t>
            </a:r>
            <a:r>
              <a:rPr sz="1100" spc="-5" dirty="0">
                <a:latin typeface="LM Sans 10"/>
                <a:cs typeface="LM Sans 10"/>
              </a:rPr>
              <a:t>  </a:t>
            </a:r>
            <a:endParaRPr lang="sk-SK" sz="1100" spc="-5" dirty="0">
              <a:latin typeface="LM Sans 10"/>
              <a:cs typeface="LM Sans 10"/>
            </a:endParaRPr>
          </a:p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" dirty="0" err="1">
                <a:latin typeface="LM Sans 10"/>
                <a:cs typeface="LM Sans 10"/>
              </a:rPr>
              <a:t>není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dirty="0">
                <a:latin typeface="LM Sans 10"/>
                <a:cs typeface="LM Sans 10"/>
              </a:rPr>
              <a:t>běžně </a:t>
            </a:r>
            <a:r>
              <a:rPr sz="1100" spc="-5" dirty="0">
                <a:latin typeface="LM Sans 10"/>
                <a:cs typeface="LM Sans 10"/>
              </a:rPr>
              <a:t>viditelná v</a:t>
            </a:r>
            <a:r>
              <a:rPr sz="1100" spc="-4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prohlížeči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800" spc="-5" dirty="0">
                <a:latin typeface="LM Sans 8"/>
                <a:cs typeface="LM Sans 8"/>
              </a:rPr>
              <a:t>název, kódování znaků, </a:t>
            </a:r>
            <a:r>
              <a:rPr sz="800" dirty="0" err="1">
                <a:latin typeface="LM Sans 8"/>
                <a:cs typeface="LM Sans 8"/>
              </a:rPr>
              <a:t>popis</a:t>
            </a:r>
            <a:r>
              <a:rPr sz="800" dirty="0">
                <a:latin typeface="LM Sans 8"/>
                <a:cs typeface="LM Sans 8"/>
              </a:rPr>
              <a:t>,</a:t>
            </a:r>
            <a:r>
              <a:rPr lang="sk-SK" sz="800" dirty="0">
                <a:latin typeface="LM Sans 8"/>
                <a:cs typeface="LM Sans 8"/>
              </a:rPr>
              <a:t>kľúčové slová, autor</a:t>
            </a:r>
            <a:r>
              <a:rPr sz="800" spc="-160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Sans 8"/>
                <a:cs typeface="LM Sans 8"/>
              </a:rPr>
              <a:t>…</a:t>
            </a:r>
            <a:endParaRPr sz="800" dirty="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161059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1071" y="1574876"/>
            <a:ext cx="4326255" cy="76771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meta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charset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"utf-8"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meta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name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"viewport"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content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"width=device-width,</a:t>
            </a:r>
            <a:r>
              <a:rPr sz="800" spc="40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initial-scale=1.0"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lang="sk-SK" sz="800" spc="-5" dirty="0">
                <a:latin typeface="LM Mono 8"/>
                <a:cs typeface="LM Mono 8"/>
              </a:rPr>
              <a:t>     </a:t>
            </a: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meta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name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"description"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content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"I’m a</a:t>
            </a:r>
            <a:r>
              <a:rPr sz="800" spc="10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description."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lang="sk-SK" sz="800" spc="-5" dirty="0">
                <a:latin typeface="LM Mono 8"/>
                <a:cs typeface="LM Mono 8"/>
              </a:rPr>
              <a:t>     </a:t>
            </a: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title</a:t>
            </a:r>
            <a:r>
              <a:rPr sz="800" spc="-5" dirty="0">
                <a:latin typeface="LM Mono 8"/>
                <a:cs typeface="LM Mono 8"/>
              </a:rPr>
              <a:t>&gt;Page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title&lt;/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title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666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3333B2"/>
                </a:solidFill>
                <a:latin typeface="LM Sans 12"/>
                <a:cs typeface="LM Sans 12"/>
              </a:rPr>
              <a:t>&lt;</a:t>
            </a:r>
            <a:r>
              <a:rPr sz="1400" spc="50" dirty="0">
                <a:solidFill>
                  <a:srgbClr val="3333B2"/>
                </a:solidFill>
                <a:latin typeface="LM Sans 12"/>
                <a:cs typeface="LM Sans 12"/>
              </a:rPr>
              <a:t>bo</a:t>
            </a:r>
            <a:r>
              <a:rPr sz="1400" spc="15" dirty="0">
                <a:solidFill>
                  <a:srgbClr val="3333B2"/>
                </a:solidFill>
                <a:latin typeface="LM Sans 12"/>
                <a:cs typeface="LM Sans 12"/>
              </a:rPr>
              <a:t>dy&gt;</a:t>
            </a:r>
            <a:endParaRPr sz="1400">
              <a:latin typeface="LM Sans 12"/>
              <a:cs typeface="LM Sans 1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047800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905232"/>
            <a:ext cx="1418590" cy="41592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15" dirty="0">
                <a:latin typeface="LM Sans 10"/>
                <a:cs typeface="LM Sans 10"/>
              </a:rPr>
              <a:t>primární </a:t>
            </a:r>
            <a:r>
              <a:rPr sz="1100" spc="-5" dirty="0">
                <a:latin typeface="LM Sans 10"/>
                <a:cs typeface="LM Sans 10"/>
              </a:rPr>
              <a:t>obsah</a:t>
            </a:r>
            <a:r>
              <a:rPr sz="1100" spc="-15" dirty="0">
                <a:latin typeface="LM Sans 10"/>
                <a:cs typeface="LM Sans 10"/>
              </a:rPr>
              <a:t> webu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800" spc="-20" dirty="0">
                <a:latin typeface="LM Sans 8"/>
                <a:cs typeface="LM Sans 8"/>
              </a:rPr>
              <a:t>texty, </a:t>
            </a:r>
            <a:r>
              <a:rPr sz="800" spc="-5" dirty="0">
                <a:latin typeface="LM Sans 8"/>
                <a:cs typeface="LM Sans 8"/>
              </a:rPr>
              <a:t>videa, </a:t>
            </a:r>
            <a:r>
              <a:rPr sz="800" spc="-15" dirty="0">
                <a:latin typeface="LM Sans 8"/>
                <a:cs typeface="LM Sans 8"/>
              </a:rPr>
              <a:t>obrázky, </a:t>
            </a:r>
            <a:r>
              <a:rPr sz="800" spc="-10" dirty="0">
                <a:latin typeface="LM Sans 8"/>
                <a:cs typeface="LM Sans 8"/>
              </a:rPr>
              <a:t>odkazy,</a:t>
            </a:r>
            <a:r>
              <a:rPr sz="800" spc="-175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Sans 8"/>
                <a:cs typeface="LM Sans 8"/>
              </a:rPr>
              <a:t>…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071" y="1462620"/>
            <a:ext cx="4326255" cy="83121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h1</a:t>
            </a:r>
            <a:r>
              <a:rPr sz="1100" spc="-5" dirty="0">
                <a:latin typeface="LM Mono 10"/>
                <a:cs typeface="LM Mono 10"/>
              </a:rPr>
              <a:t>&gt;I’m a</a:t>
            </a:r>
            <a:r>
              <a:rPr sz="1100" spc="-20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heading.&lt;/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h1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&gt;Followed by a</a:t>
            </a:r>
            <a:r>
              <a:rPr sz="1100" spc="-20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paragraph.&lt;/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437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Tipy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62555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165" y="1007656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65" y="1217688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427721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617510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64832" y="542034"/>
            <a:ext cx="4288155" cy="25003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50800" marR="17526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v názvech souborů a cestách k nim </a:t>
            </a:r>
            <a:r>
              <a:rPr sz="1100" b="1" spc="-5" dirty="0">
                <a:latin typeface="LM Sans 10"/>
                <a:cs typeface="LM Sans 10"/>
              </a:rPr>
              <a:t>nepoužívejte </a:t>
            </a:r>
            <a:r>
              <a:rPr sz="1100" spc="-5" dirty="0">
                <a:latin typeface="LM Sans 10"/>
                <a:cs typeface="LM Sans 10"/>
              </a:rPr>
              <a:t>diakritiku, mezery</a:t>
            </a:r>
            <a:r>
              <a:rPr sz="1100" spc="-8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a  velká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písmena</a:t>
            </a:r>
            <a:endParaRPr sz="1100" dirty="0">
              <a:latin typeface="LM Sans 10"/>
              <a:cs typeface="LM Sans 10"/>
            </a:endParaRPr>
          </a:p>
          <a:p>
            <a:pPr marL="508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LM Sans 10"/>
                <a:cs typeface="LM Sans 10"/>
              </a:rPr>
              <a:t>používejte </a:t>
            </a:r>
            <a:r>
              <a:rPr sz="1100" b="1" spc="-5" dirty="0">
                <a:latin typeface="LM Sans 10"/>
                <a:cs typeface="LM Sans 10"/>
              </a:rPr>
              <a:t>angličtinu </a:t>
            </a:r>
            <a:r>
              <a:rPr sz="1100" spc="-5" dirty="0">
                <a:latin typeface="LM Sans 10"/>
                <a:cs typeface="LM Sans 10"/>
              </a:rPr>
              <a:t>v </a:t>
            </a:r>
            <a:r>
              <a:rPr sz="1100" spc="-10" dirty="0">
                <a:latin typeface="LM Sans 10"/>
                <a:cs typeface="LM Sans 10"/>
              </a:rPr>
              <a:t>kódu </a:t>
            </a:r>
            <a:r>
              <a:rPr sz="1100" spc="-5" dirty="0">
                <a:latin typeface="LM Sans 10"/>
                <a:cs typeface="LM Sans 10"/>
              </a:rPr>
              <a:t>a názvech</a:t>
            </a:r>
            <a:r>
              <a:rPr sz="1100" spc="-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souborů</a:t>
            </a:r>
            <a:endParaRPr sz="1100" dirty="0">
              <a:latin typeface="LM Sans 10"/>
              <a:cs typeface="LM Sans 10"/>
            </a:endParaRPr>
          </a:p>
          <a:p>
            <a:pPr marL="50800">
              <a:lnSpc>
                <a:spcPct val="100000"/>
              </a:lnSpc>
              <a:spcBef>
                <a:spcPts val="334"/>
              </a:spcBef>
            </a:pPr>
            <a:r>
              <a:rPr sz="1100" b="1" spc="-5" dirty="0">
                <a:latin typeface="LM Sans 10"/>
                <a:cs typeface="LM Sans 10"/>
              </a:rPr>
              <a:t>odsazujte</a:t>
            </a:r>
            <a:r>
              <a:rPr sz="1100" b="1" spc="-5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kód</a:t>
            </a:r>
            <a:endParaRPr sz="1100" dirty="0">
              <a:latin typeface="LM Sans 10"/>
              <a:cs typeface="LM Sans 10"/>
            </a:endParaRPr>
          </a:p>
          <a:p>
            <a:pPr marL="50800" marR="1284605">
              <a:lnSpc>
                <a:spcPct val="113199"/>
              </a:lnSpc>
              <a:spcBef>
                <a:spcPts val="155"/>
              </a:spcBef>
            </a:pPr>
            <a:r>
              <a:rPr sz="1100" spc="-5" dirty="0">
                <a:latin typeface="LM Sans 10"/>
                <a:cs typeface="LM Sans 10"/>
              </a:rPr>
              <a:t>používejte </a:t>
            </a:r>
            <a:r>
              <a:rPr sz="1100" b="1" spc="-5" dirty="0">
                <a:latin typeface="LM Sans 10"/>
                <a:cs typeface="LM Sans 10"/>
              </a:rPr>
              <a:t>zvýraznění syntaxe </a:t>
            </a:r>
            <a:r>
              <a:rPr sz="1100" spc="-5" dirty="0">
                <a:latin typeface="LM Sans 10"/>
                <a:cs typeface="LM Sans 10"/>
              </a:rPr>
              <a:t>v textovém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editoru  </a:t>
            </a:r>
            <a:r>
              <a:rPr sz="1100" spc="-5" dirty="0">
                <a:latin typeface="LM Sans 10"/>
                <a:cs typeface="LM Sans 10"/>
              </a:rPr>
              <a:t>naučte se </a:t>
            </a:r>
            <a:r>
              <a:rPr sz="1100" spc="-10" dirty="0">
                <a:latin typeface="LM Sans 10"/>
                <a:cs typeface="LM Sans 10"/>
              </a:rPr>
              <a:t>pracovat </a:t>
            </a:r>
            <a:r>
              <a:rPr sz="1100" spc="-5" dirty="0">
                <a:latin typeface="LM Sans 10"/>
                <a:cs typeface="LM Sans 10"/>
              </a:rPr>
              <a:t>s cestami k</a:t>
            </a:r>
            <a:r>
              <a:rPr sz="1100" spc="-2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souborům:</a:t>
            </a:r>
            <a:endParaRPr sz="1100" dirty="0">
              <a:latin typeface="LM Sans 10"/>
              <a:cs typeface="LM Sans 10"/>
            </a:endParaRPr>
          </a:p>
          <a:p>
            <a:pPr marL="327660" marR="175895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b="1" spc="-5" dirty="0">
                <a:latin typeface="LM Sans 10"/>
                <a:cs typeface="LM Sans 10"/>
              </a:rPr>
              <a:t>relativní </a:t>
            </a:r>
            <a:r>
              <a:rPr sz="1000" b="1" spc="-10" dirty="0">
                <a:latin typeface="LM Sans 10"/>
                <a:cs typeface="LM Sans 10"/>
              </a:rPr>
              <a:t>cesty </a:t>
            </a:r>
            <a:r>
              <a:rPr sz="1000" spc="-5" dirty="0">
                <a:latin typeface="LM Sans 10"/>
                <a:cs typeface="LM Sans 10"/>
              </a:rPr>
              <a:t>– </a:t>
            </a:r>
            <a:r>
              <a:rPr sz="1000" dirty="0">
                <a:latin typeface="LM Sans 10"/>
                <a:cs typeface="LM Sans 10"/>
              </a:rPr>
              <a:t>používejte </a:t>
            </a:r>
            <a:r>
              <a:rPr sz="1000" spc="-15" dirty="0">
                <a:latin typeface="LM Sans 10"/>
                <a:cs typeface="LM Sans 10"/>
              </a:rPr>
              <a:t>pro </a:t>
            </a:r>
            <a:r>
              <a:rPr sz="1000" dirty="0">
                <a:latin typeface="LM Sans 10"/>
                <a:cs typeface="LM Sans 10"/>
              </a:rPr>
              <a:t>odkazování </a:t>
            </a:r>
            <a:r>
              <a:rPr sz="1000" spc="-5" dirty="0">
                <a:latin typeface="LM Sans 10"/>
                <a:cs typeface="LM Sans 10"/>
              </a:rPr>
              <a:t>na obsah v rámci vlastního  </a:t>
            </a:r>
            <a:r>
              <a:rPr sz="1000" spc="-10" dirty="0">
                <a:latin typeface="LM Sans 10"/>
                <a:cs typeface="LM Sans 10"/>
              </a:rPr>
              <a:t>webu </a:t>
            </a:r>
            <a:r>
              <a:rPr sz="1000" spc="-5" dirty="0">
                <a:latin typeface="LM Sans 10"/>
                <a:cs typeface="LM Sans 10"/>
              </a:rPr>
              <a:t>(a </a:t>
            </a:r>
            <a:r>
              <a:rPr sz="1000" spc="-15" dirty="0">
                <a:latin typeface="LM Sans 10"/>
                <a:cs typeface="LM Sans 10"/>
              </a:rPr>
              <a:t>při </a:t>
            </a:r>
            <a:r>
              <a:rPr sz="1000" dirty="0">
                <a:latin typeface="LM Sans 10"/>
                <a:cs typeface="LM Sans 10"/>
              </a:rPr>
              <a:t>odevzdávání </a:t>
            </a:r>
            <a:r>
              <a:rPr sz="1000" spc="-5" dirty="0">
                <a:latin typeface="LM Sans 10"/>
                <a:cs typeface="LM Sans 10"/>
              </a:rPr>
              <a:t>cvičení), </a:t>
            </a:r>
            <a:r>
              <a:rPr sz="1000" spc="-10" dirty="0">
                <a:latin typeface="LM Sans 10"/>
                <a:cs typeface="LM Sans 10"/>
              </a:rPr>
              <a:t>např. </a:t>
            </a:r>
            <a:r>
              <a:rPr sz="1000" spc="-5" dirty="0">
                <a:latin typeface="LM Mono 10"/>
                <a:cs typeface="LM Mono 10"/>
              </a:rPr>
              <a:t>index.html</a:t>
            </a:r>
            <a:r>
              <a:rPr sz="1000" spc="-390" dirty="0">
                <a:latin typeface="LM Mono 10"/>
                <a:cs typeface="LM Mono 10"/>
              </a:rPr>
              <a:t> </a:t>
            </a:r>
            <a:r>
              <a:rPr sz="1000" dirty="0">
                <a:latin typeface="LM Sans 10"/>
                <a:cs typeface="LM Sans 10"/>
              </a:rPr>
              <a:t>nebo</a:t>
            </a:r>
          </a:p>
          <a:p>
            <a:pPr marL="327660" marR="46355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LM Mono 10"/>
                <a:cs typeface="LM Mono 10"/>
              </a:rPr>
              <a:t>../img/image.png </a:t>
            </a:r>
            <a:r>
              <a:rPr sz="1000" spc="-5" dirty="0">
                <a:latin typeface="LM Sans 10"/>
                <a:cs typeface="LM Sans 10"/>
              </a:rPr>
              <a:t>(tzn. o jednu úroveň složky výše, složka img,  soubor</a:t>
            </a:r>
            <a:r>
              <a:rPr sz="1000" spc="-1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image.png)</a:t>
            </a:r>
            <a:endParaRPr sz="1000" dirty="0">
              <a:latin typeface="LM Sans 10"/>
              <a:cs typeface="LM Sans 10"/>
            </a:endParaRPr>
          </a:p>
          <a:p>
            <a:pPr marL="190500">
              <a:lnSpc>
                <a:spcPts val="1150"/>
              </a:lnSpc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b="1" spc="-5" dirty="0">
                <a:latin typeface="LM Sans 10"/>
                <a:cs typeface="LM Sans 10"/>
              </a:rPr>
              <a:t>absolutní </a:t>
            </a:r>
            <a:r>
              <a:rPr sz="1000" b="1" spc="-10" dirty="0">
                <a:latin typeface="LM Sans 10"/>
                <a:cs typeface="LM Sans 10"/>
              </a:rPr>
              <a:t>cesty </a:t>
            </a:r>
            <a:r>
              <a:rPr sz="1000" spc="-5" dirty="0">
                <a:latin typeface="LM Sans 10"/>
                <a:cs typeface="LM Sans 10"/>
              </a:rPr>
              <a:t>– </a:t>
            </a:r>
            <a:r>
              <a:rPr sz="1000" dirty="0">
                <a:latin typeface="LM Sans 10"/>
                <a:cs typeface="LM Sans 10"/>
              </a:rPr>
              <a:t>používejte </a:t>
            </a:r>
            <a:r>
              <a:rPr sz="1000" spc="-15" dirty="0">
                <a:latin typeface="LM Sans 10"/>
                <a:cs typeface="LM Sans 10"/>
              </a:rPr>
              <a:t>pro </a:t>
            </a:r>
            <a:r>
              <a:rPr sz="1000" dirty="0">
                <a:latin typeface="LM Sans 10"/>
                <a:cs typeface="LM Sans 10"/>
              </a:rPr>
              <a:t>odkazování </a:t>
            </a:r>
            <a:r>
              <a:rPr sz="1000" spc="-5" dirty="0">
                <a:latin typeface="LM Sans 10"/>
                <a:cs typeface="LM Sans 10"/>
              </a:rPr>
              <a:t>na obsah na</a:t>
            </a:r>
            <a:r>
              <a:rPr sz="1000" spc="4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jiných</a:t>
            </a:r>
            <a:endParaRPr sz="1000" dirty="0">
              <a:latin typeface="LM Sans 10"/>
              <a:cs typeface="LM Sans 10"/>
            </a:endParaRPr>
          </a:p>
          <a:p>
            <a:pPr marL="327660">
              <a:lnSpc>
                <a:spcPts val="1200"/>
              </a:lnSpc>
            </a:pPr>
            <a:r>
              <a:rPr sz="1000" spc="-5" dirty="0">
                <a:latin typeface="LM Sans 10"/>
                <a:cs typeface="LM Sans 10"/>
              </a:rPr>
              <a:t>webech, </a:t>
            </a:r>
            <a:r>
              <a:rPr sz="1000" spc="-10" dirty="0">
                <a:latin typeface="LM Sans 10"/>
                <a:cs typeface="LM Sans 10"/>
              </a:rPr>
              <a:t>např.</a:t>
            </a:r>
            <a:r>
              <a:rPr sz="1000" spc="105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Mono 10"/>
                <a:cs typeface="LM Mono 10"/>
                <a:hlinkClick r:id="rId6"/>
              </a:rPr>
              <a:t>http://example.com/image.png</a:t>
            </a:r>
            <a:endParaRPr sz="1000" dirty="0">
              <a:latin typeface="LM Mono 10"/>
              <a:cs typeface="LM Mono 10"/>
            </a:endParaRPr>
          </a:p>
          <a:p>
            <a:pPr marL="327660" marR="184785">
              <a:lnSpc>
                <a:spcPct val="100000"/>
              </a:lnSpc>
              <a:spcBef>
                <a:spcPts val="490"/>
              </a:spcBef>
            </a:pPr>
            <a:r>
              <a:rPr sz="1000" spc="-5" dirty="0">
                <a:latin typeface="LM Sans 10"/>
                <a:cs typeface="LM Sans 10"/>
              </a:rPr>
              <a:t>i toto je absolutní cesta: </a:t>
            </a:r>
            <a:r>
              <a:rPr sz="1000" spc="-5" dirty="0">
                <a:latin typeface="LM Mono 10"/>
                <a:cs typeface="LM Mono 10"/>
              </a:rPr>
              <a:t>file:///C:/Users/waldo/my_web.html </a:t>
            </a:r>
            <a:r>
              <a:rPr sz="1000" spc="-5" dirty="0">
                <a:latin typeface="LM Sans 10"/>
                <a:cs typeface="LM Sans 10"/>
              </a:rPr>
              <a:t>←  téměř vždy bude </a:t>
            </a:r>
            <a:r>
              <a:rPr sz="1000" b="1" spc="-5" dirty="0">
                <a:latin typeface="LM Sans 10"/>
                <a:cs typeface="LM Sans 10"/>
              </a:rPr>
              <a:t>špatně </a:t>
            </a:r>
            <a:r>
              <a:rPr sz="1000" dirty="0">
                <a:latin typeface="LM Sans 10"/>
                <a:cs typeface="LM Sans 10"/>
              </a:rPr>
              <a:t>použít </a:t>
            </a:r>
            <a:r>
              <a:rPr sz="1000" spc="-5" dirty="0">
                <a:latin typeface="LM Sans 10"/>
                <a:cs typeface="LM Sans 10"/>
              </a:rPr>
              <a:t>tuto </a:t>
            </a:r>
            <a:r>
              <a:rPr sz="1000" spc="-10" dirty="0">
                <a:latin typeface="LM Sans 10"/>
                <a:cs typeface="LM Sans 10"/>
              </a:rPr>
              <a:t>formu </a:t>
            </a:r>
            <a:r>
              <a:rPr sz="1000" spc="-5" dirty="0">
                <a:latin typeface="LM Sans 10"/>
                <a:cs typeface="LM Sans 10"/>
              </a:rPr>
              <a:t>na</a:t>
            </a:r>
            <a:r>
              <a:rPr sz="1000" spc="-40" dirty="0">
                <a:latin typeface="LM Sans 10"/>
                <a:cs typeface="LM Sans 10"/>
              </a:rPr>
              <a:t> </a:t>
            </a:r>
            <a:r>
              <a:rPr sz="1000" spc="-10" dirty="0" err="1">
                <a:latin typeface="LM Sans 10"/>
                <a:cs typeface="LM Sans 10"/>
              </a:rPr>
              <a:t>webu</a:t>
            </a:r>
            <a:r>
              <a:rPr sz="1000" spc="-10" dirty="0">
                <a:latin typeface="LM Sans 10"/>
                <a:cs typeface="LM Sans 10"/>
              </a:rPr>
              <a:t>!</a:t>
            </a:r>
            <a:endParaRPr sz="10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Procvičování</a:t>
            </a:r>
            <a:r>
              <a:rPr sz="1400" spc="-4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1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27245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1145156"/>
            <a:ext cx="2715895" cy="8661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vytvořte </a:t>
            </a:r>
            <a:r>
              <a:rPr sz="1100" spc="-5" dirty="0">
                <a:latin typeface="LM Sans 10"/>
                <a:cs typeface="LM Sans 10"/>
              </a:rPr>
              <a:t>si soubor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index.html</a:t>
            </a:r>
            <a:endParaRPr sz="1100" dirty="0">
              <a:latin typeface="LM Mono 10"/>
              <a:cs typeface="LM Mono 10"/>
            </a:endParaRPr>
          </a:p>
          <a:p>
            <a:pPr marL="12700" marR="5080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vyplňte název </a:t>
            </a:r>
            <a:r>
              <a:rPr sz="1100" spc="-15" dirty="0">
                <a:latin typeface="LM Sans 10"/>
                <a:cs typeface="LM Sans 10"/>
              </a:rPr>
              <a:t>stránky, </a:t>
            </a:r>
            <a:r>
              <a:rPr sz="1100" spc="-5" dirty="0">
                <a:latin typeface="LM Sans 10"/>
                <a:cs typeface="LM Sans 10"/>
              </a:rPr>
              <a:t>základní</a:t>
            </a:r>
            <a:r>
              <a:rPr sz="1100" spc="-3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metainformace  </a:t>
            </a:r>
            <a:r>
              <a:rPr sz="1100" spc="-5" dirty="0">
                <a:latin typeface="LM Sans 10"/>
                <a:cs typeface="LM Sans 10"/>
              </a:rPr>
              <a:t>do těla stránky vložte libovolný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text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LM Sans 10"/>
                <a:cs typeface="LM Sans 10"/>
              </a:rPr>
              <a:t>stránku si otevřete v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prohlížeči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82483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692516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902548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601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Texty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1281188"/>
            <a:ext cx="4326255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h2</a:t>
            </a:r>
            <a:r>
              <a:rPr sz="800" spc="-5" dirty="0">
                <a:latin typeface="LM Mono 8"/>
                <a:cs typeface="LM Mono 8"/>
              </a:rPr>
              <a:t>&gt;I’m a second level heading&lt;/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h2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800" spc="-5" dirty="0">
                <a:latin typeface="LM Mono 8"/>
                <a:cs typeface="LM Mono 8"/>
              </a:rPr>
              <a:t>&gt;Lorem ipsum 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em</a:t>
            </a:r>
            <a:r>
              <a:rPr sz="800" spc="-5" dirty="0">
                <a:latin typeface="LM Mono 8"/>
                <a:cs typeface="LM Mono 8"/>
              </a:rPr>
              <a:t>&gt;dolor 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strong</a:t>
            </a:r>
            <a:r>
              <a:rPr sz="800" spc="-5" dirty="0">
                <a:latin typeface="LM Mono 8"/>
                <a:cs typeface="LM Mono 8"/>
              </a:rPr>
              <a:t>&gt;sit 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strong</a:t>
            </a:r>
            <a:r>
              <a:rPr sz="800" spc="-5" dirty="0">
                <a:latin typeface="LM Mono 8"/>
                <a:cs typeface="LM Mono 8"/>
              </a:rPr>
              <a:t>&gt;</a:t>
            </a:r>
            <a:r>
              <a:rPr sz="800" spc="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amet&lt;/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em</a:t>
            </a:r>
            <a:r>
              <a:rPr sz="800" spc="-5" dirty="0">
                <a:latin typeface="LM Mono 8"/>
                <a:cs typeface="LM Mono 8"/>
              </a:rPr>
              <a:t>&gt;.&lt;/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343535" marR="427990" indent="-215265">
              <a:lnSpc>
                <a:spcPts val="950"/>
              </a:lnSpc>
              <a:spcBef>
                <a:spcPts val="30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800" spc="-5" dirty="0">
                <a:latin typeface="LM Mono 8"/>
                <a:cs typeface="LM Mono 8"/>
              </a:rPr>
              <a:t>&gt;&lt;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a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"https://example.com"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title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"Link to another website"</a:t>
            </a:r>
            <a:r>
              <a:rPr sz="800" spc="-5" dirty="0">
                <a:latin typeface="LM Mono 8"/>
                <a:cs typeface="LM Mono 8"/>
              </a:rPr>
              <a:t>&gt;I’m a  link.&lt;/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a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rázok 23">
            <a:extLst>
              <a:ext uri="{FF2B5EF4-FFF2-40B4-BE49-F238E27FC236}">
                <a16:creationId xmlns:a16="http://schemas.microsoft.com/office/drawing/2014/main" id="{B9FF560C-D7F8-A58A-BEAB-A037F20A4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109"/>
            <a:ext cx="4610100" cy="257853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01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Seznamy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752716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625422"/>
            <a:ext cx="4079240" cy="6178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5" dirty="0">
                <a:latin typeface="LM Sans 10"/>
                <a:cs typeface="LM Sans 10"/>
              </a:rPr>
              <a:t>tagy </a:t>
            </a:r>
            <a:r>
              <a:rPr sz="1100" spc="-5" dirty="0">
                <a:latin typeface="LM Mono 10"/>
                <a:cs typeface="LM Mono 10"/>
              </a:rPr>
              <a:t>ul</a:t>
            </a:r>
            <a:r>
              <a:rPr sz="1100" spc="-21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(odrážky), </a:t>
            </a:r>
            <a:r>
              <a:rPr sz="1100" spc="-5" dirty="0">
                <a:latin typeface="LM Mono 10"/>
                <a:cs typeface="LM Mono 10"/>
              </a:rPr>
              <a:t>ol</a:t>
            </a:r>
            <a:r>
              <a:rPr sz="1100" spc="-21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(číslovaný seznam), </a:t>
            </a:r>
            <a:r>
              <a:rPr sz="1100" spc="-5" dirty="0">
                <a:latin typeface="LM Mono 10"/>
                <a:cs typeface="LM Mono 10"/>
              </a:rPr>
              <a:t>li</a:t>
            </a:r>
            <a:r>
              <a:rPr sz="1100" spc="-21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(položky seznamu)</a:t>
            </a:r>
            <a:endParaRPr sz="1100">
              <a:latin typeface="LM Sans 10"/>
              <a:cs typeface="LM Sans 10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dirty="0">
                <a:latin typeface="LM Sans 10"/>
                <a:cs typeface="LM Sans 10"/>
              </a:rPr>
              <a:t>pokud </a:t>
            </a:r>
            <a:r>
              <a:rPr sz="1100" spc="-5" dirty="0">
                <a:latin typeface="LM Sans 10"/>
                <a:cs typeface="LM Sans 10"/>
              </a:rPr>
              <a:t>chceme více úrovní seznamu, nový seznam vložíme do tagu</a:t>
            </a:r>
            <a:r>
              <a:rPr sz="1100" spc="-1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li</a:t>
            </a:r>
            <a:r>
              <a:rPr sz="1100" spc="-5" dirty="0">
                <a:latin typeface="LM Sans 10"/>
                <a:cs typeface="LM Sans 10"/>
              </a:rPr>
              <a:t>,  který chceme více rozvést </a:t>
            </a:r>
            <a:r>
              <a:rPr sz="1100" spc="-30" dirty="0">
                <a:latin typeface="LM Sans 10"/>
                <a:cs typeface="LM Sans 10"/>
              </a:rPr>
              <a:t>(Tea </a:t>
            </a:r>
            <a:r>
              <a:rPr sz="1100" spc="-10" dirty="0">
                <a:latin typeface="LM Sans 10"/>
                <a:cs typeface="LM Sans 10"/>
              </a:rPr>
              <a:t>→ </a:t>
            </a:r>
            <a:r>
              <a:rPr sz="1100" spc="-5" dirty="0">
                <a:latin typeface="LM Sans 10"/>
                <a:cs typeface="LM Sans 10"/>
              </a:rPr>
              <a:t>Black tea, Green</a:t>
            </a:r>
            <a:r>
              <a:rPr sz="1100" spc="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tea)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962748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1071" y="1391551"/>
            <a:ext cx="4326255" cy="13449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&gt;Coffee&lt;/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&gt;Tea</a:t>
            </a:r>
            <a:endParaRPr sz="800" dirty="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51484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&gt;Black</a:t>
            </a:r>
            <a:r>
              <a:rPr sz="800" spc="-5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tea&lt;/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51484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&gt;Green</a:t>
            </a:r>
            <a:r>
              <a:rPr sz="800" spc="-5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tea&lt;/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&gt;Milk&lt;/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619873"/>
            <a:ext cx="1137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Číslované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seznamy: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0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21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0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0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0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915924"/>
            <a:ext cx="4326255" cy="13449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ol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&gt;Petr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Kellner&lt;/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&gt;Andrej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Babiš</a:t>
            </a:r>
            <a:endParaRPr sz="80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451484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&gt;Agrofert&lt;/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451484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&gt;Mafra&lt;/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&gt;Karel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Komárek&lt;/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ol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032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0" dirty="0">
                <a:solidFill>
                  <a:srgbClr val="3333B2"/>
                </a:solidFill>
                <a:latin typeface="LM Roman Caps 10"/>
                <a:cs typeface="LM Roman Caps 10"/>
              </a:rPr>
              <a:t>T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abulky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44" y="785823"/>
            <a:ext cx="37890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LM Sans 10"/>
                <a:cs typeface="LM Sans 10"/>
              </a:rPr>
              <a:t>Tabulky </a:t>
            </a:r>
            <a:r>
              <a:rPr sz="1100" spc="-5" dirty="0">
                <a:latin typeface="LM Sans 10"/>
                <a:cs typeface="LM Sans 10"/>
              </a:rPr>
              <a:t>nejsou ve výchozím stavu </a:t>
            </a:r>
            <a:r>
              <a:rPr sz="1100" spc="-10" dirty="0">
                <a:latin typeface="LM Sans 10"/>
                <a:cs typeface="LM Sans 10"/>
              </a:rPr>
              <a:t>stylované. </a:t>
            </a:r>
            <a:r>
              <a:rPr sz="1100" spc="-5" dirty="0">
                <a:latin typeface="LM Sans 10"/>
                <a:cs typeface="LM Sans 10"/>
              </a:rPr>
              <a:t>Více na</a:t>
            </a:r>
            <a:r>
              <a:rPr sz="1100" spc="-220" dirty="0"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3"/>
              </a:rPr>
              <a:t>W3Schools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071" y="1081874"/>
            <a:ext cx="4326255" cy="13449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table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caption</a:t>
            </a:r>
            <a:r>
              <a:rPr sz="800" spc="-5" dirty="0">
                <a:latin typeface="LM Mono 8"/>
                <a:cs typeface="LM Mono 8"/>
              </a:rPr>
              <a:t>&gt;I’m a table caption&lt;/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caption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&gt;I’m a cell on the first row.&lt;/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&gt;Me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too.&lt;/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34353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&gt;I’m a cell on the next row.&lt;/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table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Procvičování</a:t>
            </a:r>
            <a:r>
              <a:rPr sz="1400" spc="-4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2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333182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1249665"/>
            <a:ext cx="3761740" cy="5905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obsah této stránky vložte do svého </a:t>
            </a:r>
            <a:r>
              <a:rPr sz="1100" spc="-5" dirty="0">
                <a:latin typeface="LM Mono 10"/>
                <a:cs typeface="LM Mono 10"/>
              </a:rPr>
              <a:t>index.html</a:t>
            </a:r>
            <a:r>
              <a:rPr sz="1100" spc="-280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a </a:t>
            </a:r>
            <a:r>
              <a:rPr sz="1100" dirty="0">
                <a:latin typeface="LM Sans 10"/>
                <a:cs typeface="LM Sans 10"/>
              </a:rPr>
              <a:t>pokuste </a:t>
            </a:r>
            <a:r>
              <a:rPr sz="1100" spc="-5" dirty="0">
                <a:latin typeface="LM Sans 10"/>
                <a:cs typeface="LM Sans 10"/>
              </a:rPr>
              <a:t>se jej  </a:t>
            </a:r>
            <a:r>
              <a:rPr sz="1100" spc="-10" dirty="0">
                <a:latin typeface="LM Sans 10"/>
                <a:cs typeface="LM Sans 10"/>
              </a:rPr>
              <a:t>naformátovat </a:t>
            </a:r>
            <a:r>
              <a:rPr sz="1100" dirty="0">
                <a:latin typeface="LM Sans 10"/>
                <a:cs typeface="LM Sans 10"/>
              </a:rPr>
              <a:t>odpovídajícím</a:t>
            </a:r>
            <a:r>
              <a:rPr sz="1100" spc="-5" dirty="0">
                <a:latin typeface="LM Sans 10"/>
                <a:cs typeface="LM Sans 10"/>
              </a:rPr>
              <a:t> způsobem:</a:t>
            </a:r>
            <a:endParaRPr sz="1100" dirty="0">
              <a:latin typeface="LM Sans 10"/>
              <a:cs typeface="LM Sans 10"/>
            </a:endParaRPr>
          </a:p>
          <a:p>
            <a:pPr marL="40640" algn="ctr">
              <a:lnSpc>
                <a:spcPct val="100000"/>
              </a:lnSpc>
              <a:spcBef>
                <a:spcPts val="825"/>
              </a:spcBef>
            </a:pPr>
            <a:r>
              <a:rPr sz="800" spc="-5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https://bl.ocks.org/3a98f100801d293b8f115b81595a41d6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25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Obrázky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1335849"/>
            <a:ext cx="4326255" cy="48704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img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src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"../image.jpg"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alt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"Alternative</a:t>
            </a:r>
            <a:r>
              <a:rPr sz="1100" spc="-30" dirty="0">
                <a:solidFill>
                  <a:srgbClr val="BA2121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text"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img</a:t>
            </a:r>
            <a:r>
              <a:rPr sz="1100" b="1" spc="-1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src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"https://example.com/image.png"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7278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Struktura</a:t>
            </a:r>
            <a:r>
              <a:rPr sz="1400" spc="-6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obsahu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922870"/>
            <a:ext cx="4326255" cy="15195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10" dirty="0">
                <a:solidFill>
                  <a:srgbClr val="7C8E28"/>
                </a:solidFill>
                <a:latin typeface="LM Mono 10"/>
                <a:cs typeface="LM Mono 10"/>
              </a:rPr>
              <a:t>id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10" dirty="0">
                <a:solidFill>
                  <a:srgbClr val="BA2121"/>
                </a:solidFill>
                <a:latin typeface="LM Mono 10"/>
                <a:cs typeface="LM Mono 10"/>
              </a:rPr>
              <a:t>"main"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id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"aside"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&gt;I’ll stand</a:t>
            </a:r>
            <a:r>
              <a:rPr sz="1100" spc="-15" dirty="0">
                <a:latin typeface="LM Mono 10"/>
                <a:cs typeface="LM Mono 10"/>
              </a:rPr>
              <a:t> </a:t>
            </a:r>
            <a:r>
              <a:rPr sz="1100" spc="-10" dirty="0">
                <a:latin typeface="LM Mono 10"/>
                <a:cs typeface="LM Mono 10"/>
              </a:rPr>
              <a:t>aside.&lt;/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id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"content"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&gt;I’ll take the main</a:t>
            </a:r>
            <a:r>
              <a:rPr sz="1100" spc="-2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part.&lt;/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7432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2188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Sans 12"/>
                <a:cs typeface="LM Sans 12"/>
              </a:rPr>
              <a:t>Semantic Elements </a:t>
            </a:r>
            <a:r>
              <a:rPr sz="1400" spc="10" dirty="0">
                <a:solidFill>
                  <a:srgbClr val="3333B2"/>
                </a:solidFill>
                <a:latin typeface="LM Sans 12"/>
                <a:cs typeface="LM Sans 12"/>
              </a:rPr>
              <a:t>in</a:t>
            </a:r>
            <a:r>
              <a:rPr sz="1400" spc="-60" dirty="0">
                <a:solidFill>
                  <a:srgbClr val="3333B2"/>
                </a:solidFill>
                <a:latin typeface="LM Sans 12"/>
                <a:cs typeface="LM Sans 12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Sans 12"/>
                <a:cs typeface="LM Sans 12"/>
              </a:rPr>
              <a:t>HTML</a:t>
            </a:r>
            <a:endParaRPr sz="140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8541" y="567077"/>
            <a:ext cx="4331335" cy="2040889"/>
            <a:chOff x="138541" y="567077"/>
            <a:chExt cx="4331335" cy="2040889"/>
          </a:xfrm>
        </p:grpSpPr>
        <p:sp>
          <p:nvSpPr>
            <p:cNvPr id="4" name="object 4"/>
            <p:cNvSpPr/>
            <p:nvPr/>
          </p:nvSpPr>
          <p:spPr>
            <a:xfrm>
              <a:off x="141071" y="567080"/>
              <a:ext cx="4323715" cy="2035810"/>
            </a:xfrm>
            <a:custGeom>
              <a:avLst/>
              <a:gdLst/>
              <a:ahLst/>
              <a:cxnLst/>
              <a:rect l="l" t="t" r="r" b="b"/>
              <a:pathLst>
                <a:path w="4323715" h="2035810">
                  <a:moveTo>
                    <a:pt x="0" y="2035543"/>
                  </a:moveTo>
                  <a:lnTo>
                    <a:pt x="0" y="0"/>
                  </a:lnTo>
                </a:path>
                <a:path w="4323715" h="2035810">
                  <a:moveTo>
                    <a:pt x="2540" y="2527"/>
                  </a:moveTo>
                  <a:lnTo>
                    <a:pt x="4323321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611" y="572147"/>
              <a:ext cx="4321175" cy="2030730"/>
            </a:xfrm>
            <a:custGeom>
              <a:avLst/>
              <a:gdLst/>
              <a:ahLst/>
              <a:cxnLst/>
              <a:rect l="l" t="t" r="r" b="b"/>
              <a:pathLst>
                <a:path w="4321175" h="2030730">
                  <a:moveTo>
                    <a:pt x="4320794" y="0"/>
                  </a:moveTo>
                  <a:lnTo>
                    <a:pt x="0" y="0"/>
                  </a:lnTo>
                  <a:lnTo>
                    <a:pt x="0" y="2030476"/>
                  </a:lnTo>
                  <a:lnTo>
                    <a:pt x="4320794" y="2030476"/>
                  </a:lnTo>
                  <a:lnTo>
                    <a:pt x="43207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544" y="567080"/>
              <a:ext cx="4331335" cy="2038350"/>
            </a:xfrm>
            <a:custGeom>
              <a:avLst/>
              <a:gdLst/>
              <a:ahLst/>
              <a:cxnLst/>
              <a:rect l="l" t="t" r="r" b="b"/>
              <a:pathLst>
                <a:path w="4331335" h="2038350">
                  <a:moveTo>
                    <a:pt x="0" y="2038070"/>
                  </a:moveTo>
                  <a:lnTo>
                    <a:pt x="4330915" y="2038070"/>
                  </a:lnTo>
                </a:path>
                <a:path w="4331335" h="2038350">
                  <a:moveTo>
                    <a:pt x="4328375" y="2035543"/>
                  </a:moveTo>
                  <a:lnTo>
                    <a:pt x="4328375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81165" y="275200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7429" y="610170"/>
            <a:ext cx="3880485" cy="2414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8509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header</a:t>
            </a:r>
            <a:r>
              <a:rPr sz="1100" spc="-10" dirty="0">
                <a:latin typeface="LM Mono 10"/>
                <a:cs typeface="LM Mono 10"/>
              </a:rPr>
              <a:t>&gt;&lt;/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header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8509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main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5811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section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30353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h1</a:t>
            </a:r>
            <a:r>
              <a:rPr sz="1100" spc="-10" dirty="0">
                <a:latin typeface="LM Mono 10"/>
                <a:cs typeface="LM Mono 10"/>
              </a:rPr>
              <a:t>&gt;WWF&lt;/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h1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594360" marR="5080" indent="-291465">
              <a:lnSpc>
                <a:spcPct val="102600"/>
              </a:lnSpc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&gt;thematic grouping of content, typically with</a:t>
            </a:r>
            <a:r>
              <a:rPr sz="1100" spc="-9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a  heading...&lt;/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58115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section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8509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main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8509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LM Mono 10"/>
                <a:cs typeface="LM Mono 10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footer</a:t>
            </a:r>
            <a:r>
              <a:rPr sz="1100" spc="-10" dirty="0">
                <a:latin typeface="LM Mono 10"/>
                <a:cs typeface="LM Mono 10"/>
              </a:rPr>
              <a:t>&gt;&lt;/</a:t>
            </a:r>
            <a:r>
              <a:rPr sz="11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footer</a:t>
            </a:r>
            <a:r>
              <a:rPr sz="1100" spc="-10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&lt;/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158115">
              <a:lnSpc>
                <a:spcPct val="100000"/>
              </a:lnSpc>
              <a:spcBef>
                <a:spcPts val="1335"/>
              </a:spcBef>
            </a:pPr>
            <a:r>
              <a:rPr sz="1100" spc="-10" dirty="0">
                <a:latin typeface="LM Sans 10"/>
                <a:cs typeface="LM Sans 10"/>
              </a:rPr>
              <a:t>A </a:t>
            </a:r>
            <a:r>
              <a:rPr sz="1100" spc="-5" dirty="0">
                <a:latin typeface="LM Sans 10"/>
                <a:cs typeface="LM Sans 10"/>
              </a:rPr>
              <a:t>iné...</a:t>
            </a:r>
            <a:endParaRPr sz="1100">
              <a:latin typeface="LM Sans 10"/>
              <a:cs typeface="LM Sans 10"/>
            </a:endParaRPr>
          </a:p>
          <a:p>
            <a:pPr marL="158115">
              <a:lnSpc>
                <a:spcPct val="100000"/>
              </a:lnSpc>
              <a:spcBef>
                <a:spcPts val="335"/>
              </a:spcBef>
            </a:pPr>
            <a:r>
              <a:rPr sz="800" spc="-5" dirty="0">
                <a:latin typeface="LM Sans 8"/>
                <a:cs typeface="LM Sans 8"/>
              </a:rPr>
              <a:t>&lt;article&gt; , &lt;nav&gt;, &lt;aside&gt;, &lt;figure&gt;, &lt;img&gt;, &lt;summary&gt;,</a:t>
            </a:r>
            <a:r>
              <a:rPr sz="800" spc="-155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Sans 8"/>
                <a:cs typeface="LM Sans 8"/>
              </a:rPr>
              <a:t>…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Procvičování</a:t>
            </a:r>
            <a:r>
              <a:rPr sz="1400" spc="-4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3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284528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1157234"/>
            <a:ext cx="3881120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LM Sans 10"/>
                <a:cs typeface="LM Sans 10"/>
              </a:rPr>
              <a:t>přidejte </a:t>
            </a:r>
            <a:r>
              <a:rPr sz="1100" spc="-5" dirty="0">
                <a:latin typeface="LM Sans 10"/>
                <a:cs typeface="LM Sans 10"/>
              </a:rPr>
              <a:t>do stránky seznam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ul</a:t>
            </a:r>
            <a:r>
              <a:rPr sz="1100" spc="-5" dirty="0">
                <a:latin typeface="LM Mono 10"/>
                <a:cs typeface="LM Mono 10"/>
              </a:rPr>
              <a:t>&gt; </a:t>
            </a:r>
            <a:r>
              <a:rPr sz="1100" spc="-5" dirty="0">
                <a:latin typeface="LM Sans 10"/>
                <a:cs typeface="LM Sans 10"/>
              </a:rPr>
              <a:t>vašich </a:t>
            </a:r>
            <a:r>
              <a:rPr sz="1100" spc="-5" dirty="0" err="1">
                <a:latin typeface="LM Sans 10"/>
                <a:cs typeface="LM Sans 10"/>
              </a:rPr>
              <a:t>oblíbených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spc="-10" dirty="0" err="1">
                <a:latin typeface="LM Sans 10"/>
                <a:cs typeface="LM Sans 10"/>
              </a:rPr>
              <a:t>filmů</a:t>
            </a:r>
            <a:r>
              <a:rPr sz="1100" spc="-10" dirty="0">
                <a:latin typeface="LM Sans 10"/>
                <a:cs typeface="LM Sans 10"/>
              </a:rPr>
              <a:t>  </a:t>
            </a:r>
            <a:endParaRPr lang="sk-SK" sz="1100" spc="-10" dirty="0">
              <a:latin typeface="LM Sans 10"/>
              <a:cs typeface="LM Sans 10"/>
            </a:endParaRPr>
          </a:p>
          <a:p>
            <a:pPr marL="12700" marR="24130">
              <a:lnSpc>
                <a:spcPct val="125299"/>
              </a:lnSpc>
              <a:spcBef>
                <a:spcPts val="100"/>
              </a:spcBef>
            </a:pPr>
            <a:r>
              <a:rPr sz="1100" spc="-5" dirty="0" err="1">
                <a:latin typeface="LM Sans 10"/>
                <a:cs typeface="LM Sans 10"/>
              </a:rPr>
              <a:t>vložte</a:t>
            </a:r>
            <a:r>
              <a:rPr sz="1100" spc="-5" dirty="0">
                <a:latin typeface="LM Sans 10"/>
                <a:cs typeface="LM Sans 10"/>
              </a:rPr>
              <a:t> do stránky </a:t>
            </a:r>
            <a:r>
              <a:rPr sz="1100" spc="-10" dirty="0">
                <a:latin typeface="LM Sans 10"/>
                <a:cs typeface="LM Sans 10"/>
              </a:rPr>
              <a:t>obrázek kočky</a:t>
            </a:r>
            <a:endParaRPr sz="1100" dirty="0">
              <a:latin typeface="LM Sans 10"/>
              <a:cs typeface="LM Sans 10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5" dirty="0">
                <a:latin typeface="LM Sans 10"/>
                <a:cs typeface="LM Sans 10"/>
              </a:rPr>
              <a:t>rozdělte obsah do </a:t>
            </a:r>
            <a:r>
              <a:rPr sz="1100" spc="-10" dirty="0">
                <a:latin typeface="LM Sans 10"/>
                <a:cs typeface="LM Sans 10"/>
              </a:rPr>
              <a:t>kontejnerů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spc="-5" dirty="0">
                <a:latin typeface="LM Mono 10"/>
                <a:cs typeface="LM Mono 10"/>
              </a:rPr>
              <a:t>&gt; </a:t>
            </a:r>
            <a:r>
              <a:rPr sz="1100" spc="5" dirty="0">
                <a:latin typeface="LM Sans 10"/>
                <a:cs typeface="LM Sans 10"/>
              </a:rPr>
              <a:t>podle </a:t>
            </a:r>
            <a:r>
              <a:rPr sz="1100" spc="-10" dirty="0">
                <a:latin typeface="LM Sans 10"/>
                <a:cs typeface="LM Sans 10"/>
              </a:rPr>
              <a:t>filmů </a:t>
            </a:r>
            <a:r>
              <a:rPr sz="1100" spc="-5" dirty="0">
                <a:latin typeface="LM Sans 10"/>
                <a:cs typeface="LM Sans 10"/>
              </a:rPr>
              <a:t>a obsahu,</a:t>
            </a:r>
            <a:r>
              <a:rPr sz="1100" spc="-21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přidejte  </a:t>
            </a:r>
            <a:r>
              <a:rPr sz="1100" spc="-5" dirty="0">
                <a:latin typeface="LM Sans 10"/>
                <a:cs typeface="LM Sans 10"/>
              </a:rPr>
              <a:t>jim </a:t>
            </a:r>
            <a:r>
              <a:rPr sz="1100" dirty="0">
                <a:latin typeface="LM Sans 10"/>
                <a:cs typeface="LM Sans 10"/>
              </a:rPr>
              <a:t>odpovídající </a:t>
            </a:r>
            <a:r>
              <a:rPr sz="1100" spc="-5" dirty="0">
                <a:latin typeface="LM Sans 10"/>
                <a:cs typeface="LM Sans 10"/>
              </a:rPr>
              <a:t>atribut </a:t>
            </a:r>
            <a:r>
              <a:rPr sz="1100" spc="-5" dirty="0">
                <a:latin typeface="LM Mono 10"/>
                <a:cs typeface="LM Mono 10"/>
              </a:rPr>
              <a:t>id </a:t>
            </a:r>
            <a:r>
              <a:rPr sz="1100" spc="-10" dirty="0">
                <a:latin typeface="LM Sans 10"/>
                <a:cs typeface="LM Sans 10"/>
              </a:rPr>
              <a:t>(např.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b="1" spc="-15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lang="sk-SK" sz="1100" b="1" spc="-15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100" spc="-5" dirty="0">
                <a:solidFill>
                  <a:srgbClr val="7C8E28"/>
                </a:solidFill>
                <a:latin typeface="LM Mono 10"/>
                <a:cs typeface="LM Mono 10"/>
              </a:rPr>
              <a:t>id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"into-the-wild"</a:t>
            </a:r>
            <a:r>
              <a:rPr sz="1100" spc="-5" dirty="0">
                <a:latin typeface="LM Mono 10"/>
                <a:cs typeface="LM Mono 10"/>
              </a:rPr>
              <a:t>&gt;</a:t>
            </a:r>
            <a:r>
              <a:rPr sz="1100" spc="-5" dirty="0">
                <a:latin typeface="LM Sans 10"/>
                <a:cs typeface="LM Sans 10"/>
              </a:rPr>
              <a:t>)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9456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704594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1355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Co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je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to</a:t>
            </a:r>
            <a:r>
              <a:rPr sz="1400" spc="-8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27184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1144547"/>
            <a:ext cx="3332479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80564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Cascading </a:t>
            </a:r>
            <a:r>
              <a:rPr sz="1100" spc="-10" dirty="0">
                <a:latin typeface="LM Sans 10"/>
                <a:cs typeface="LM Sans 10"/>
              </a:rPr>
              <a:t>Style</a:t>
            </a:r>
            <a:r>
              <a:rPr sz="1100" spc="-9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Sheets  </a:t>
            </a:r>
            <a:r>
              <a:rPr sz="1100" spc="-10" dirty="0">
                <a:latin typeface="LM Sans 10"/>
                <a:cs typeface="LM Sans 10"/>
              </a:rPr>
              <a:t>Standard </a:t>
            </a:r>
            <a:r>
              <a:rPr sz="1100" b="1" spc="-10" dirty="0">
                <a:latin typeface="LM Sans 10"/>
                <a:cs typeface="LM Sans 10"/>
              </a:rPr>
              <a:t>W3C  </a:t>
            </a:r>
            <a:r>
              <a:rPr sz="1100" spc="-5" dirty="0">
                <a:latin typeface="LM Sans 10"/>
                <a:cs typeface="LM Sans 10"/>
              </a:rPr>
              <a:t>aktuální verze </a:t>
            </a:r>
            <a:r>
              <a:rPr sz="1100" spc="-10" dirty="0">
                <a:latin typeface="LM Sans 10"/>
                <a:cs typeface="LM Sans 10"/>
              </a:rPr>
              <a:t>CSS</a:t>
            </a:r>
            <a:r>
              <a:rPr sz="1100" spc="-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3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Instrukce </a:t>
            </a:r>
            <a:r>
              <a:rPr sz="1100" spc="-15" dirty="0">
                <a:latin typeface="LM Sans 10"/>
                <a:cs typeface="LM Sans 10"/>
              </a:rPr>
              <a:t>pro </a:t>
            </a:r>
            <a:r>
              <a:rPr sz="1100" b="1" spc="-10" dirty="0">
                <a:latin typeface="LM Sans 10"/>
                <a:cs typeface="LM Sans 10"/>
              </a:rPr>
              <a:t>prohlížeč </a:t>
            </a:r>
            <a:r>
              <a:rPr sz="1100" spc="-5" dirty="0">
                <a:latin typeface="LM Sans 10"/>
                <a:cs typeface="LM Sans 10"/>
              </a:rPr>
              <a:t>jak </a:t>
            </a:r>
            <a:r>
              <a:rPr sz="1100" b="1" spc="-5" dirty="0">
                <a:latin typeface="LM Sans 10"/>
                <a:cs typeface="LM Sans 10"/>
              </a:rPr>
              <a:t>vykreslovat </a:t>
            </a:r>
            <a:r>
              <a:rPr sz="1100" spc="-10" dirty="0">
                <a:latin typeface="LM Sans 10"/>
                <a:cs typeface="LM Sans 10"/>
              </a:rPr>
              <a:t>HTML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elementy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81874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691906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901926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5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5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5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346500"/>
            <a:ext cx="4608017" cy="109855"/>
            <a:chOff x="0" y="3346500"/>
            <a:chExt cx="4608017" cy="109855"/>
          </a:xfrm>
        </p:grpSpPr>
        <p:sp>
          <p:nvSpPr>
            <p:cNvPr id="11" name="object 11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71952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5300" y="72654"/>
            <a:ext cx="1453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Struktura</a:t>
            </a:r>
            <a:r>
              <a:rPr sz="1400" spc="-5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83805" y="1250914"/>
            <a:ext cx="3440393" cy="688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258775" y="3118718"/>
            <a:ext cx="4088129" cy="2096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lang="sk-SK" sz="900" spc="-7" baseline="37037" dirty="0">
                <a:latin typeface="LM Sans 8"/>
                <a:cs typeface="LM Sans 8"/>
              </a:rPr>
              <a:t>1 </a:t>
            </a:r>
            <a:r>
              <a:rPr lang="sk-SK" sz="600" spc="-5" dirty="0">
                <a:latin typeface="LM Sans 8"/>
                <a:cs typeface="LM Sans 8"/>
              </a:rPr>
              <a:t>83.4% </a:t>
            </a:r>
            <a:r>
              <a:rPr lang="sk-SK" sz="600" spc="-5" dirty="0" err="1">
                <a:latin typeface="LM Sans 8"/>
                <a:cs typeface="LM Sans 8"/>
              </a:rPr>
              <a:t>globálně</a:t>
            </a:r>
            <a:r>
              <a:rPr lang="sk-SK" sz="600" spc="-5" dirty="0">
                <a:latin typeface="LM Sans 8"/>
                <a:cs typeface="LM Sans 8"/>
              </a:rPr>
              <a:t> </a:t>
            </a:r>
            <a:r>
              <a:rPr lang="sk-SK" sz="600" spc="-10" dirty="0">
                <a:latin typeface="LM Sans 8"/>
                <a:cs typeface="LM Sans 8"/>
              </a:rPr>
              <a:t>(</a:t>
            </a:r>
            <a:r>
              <a:rPr lang="sk-SK" sz="600" spc="-10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https://www.bankmycell.com/blog/how-many-</a:t>
            </a:r>
            <a:r>
              <a:rPr lang="sk-SK" sz="600" spc="-15" baseline="-27777" dirty="0">
                <a:latin typeface="LM Sans 8"/>
                <a:cs typeface="LM Sans 8"/>
                <a:hlinkClick r:id="rId3"/>
              </a:rPr>
              <a:t>. </a:t>
            </a:r>
            <a:r>
              <a:rPr lang="sk-SK" sz="600" spc="-5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ph</a:t>
            </a:r>
            <a:r>
              <a:rPr lang="sk-SK" sz="600" spc="-82" baseline="-27777" dirty="0" err="1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lang="sk-SK" sz="600" spc="-5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on</a:t>
            </a:r>
            <a:r>
              <a:rPr lang="sk-SK" sz="600" spc="-82" baseline="-27777" dirty="0">
                <a:latin typeface="LM Sans 8"/>
                <a:cs typeface="LM Sans 8"/>
                <a:hlinkClick r:id="rId4" action="ppaction://hlinksldjump"/>
              </a:rPr>
              <a:t>. </a:t>
            </a:r>
            <a:r>
              <a:rPr lang="sk-SK" sz="600" spc="-60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es</a:t>
            </a:r>
            <a:r>
              <a:rPr lang="sk-SK" sz="600" spc="-89" baseline="-27777" dirty="0">
                <a:latin typeface="LM Sans 8"/>
                <a:cs typeface="LM Sans 8"/>
                <a:hlinkClick r:id="rId3"/>
              </a:rPr>
              <a:t>. </a:t>
            </a:r>
            <a:r>
              <a:rPr lang="sk-SK" sz="600" spc="-55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-</a:t>
            </a:r>
            <a:r>
              <a:rPr lang="sk-SK" sz="600" spc="-82" baseline="-27777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lang="sk-SK" sz="600" spc="-5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ar</a:t>
            </a:r>
            <a:r>
              <a:rPr lang="sk-SK" sz="600" spc="-82" baseline="-27777" dirty="0">
                <a:latin typeface="LM Sans 8"/>
                <a:cs typeface="LM Sans 8"/>
                <a:hlinkClick r:id="rId5" action="ppaction://hlinksldjump"/>
              </a:rPr>
              <a:t>. </a:t>
            </a:r>
            <a:r>
              <a:rPr lang="sk-SK" sz="600" spc="-110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e-</a:t>
            </a:r>
            <a:r>
              <a:rPr lang="sk-SK" sz="600" spc="-165" baseline="-27777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lang="sk-SK" sz="600" spc="-165" baseline="-27777" dirty="0">
                <a:latin typeface="LM Sans 8"/>
                <a:cs typeface="LM Sans 8"/>
              </a:rPr>
              <a:t> 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i</a:t>
            </a:r>
            <a:r>
              <a:rPr lang="sk-SK" sz="600" spc="-97" baseline="-27777" dirty="0" err="1">
                <a:latin typeface="LM Sans 8"/>
                <a:cs typeface="LM Sans 8"/>
                <a:hlinkClick r:id="rId3"/>
              </a:rPr>
              <a:t>.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n</a:t>
            </a:r>
            <a:r>
              <a:rPr lang="sk-SK" sz="600" spc="-65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-</a:t>
            </a:r>
            <a:r>
              <a:rPr lang="sk-SK" sz="600" spc="-97" baseline="-27777" dirty="0">
                <a:latin typeface="LM Sans 8"/>
                <a:cs typeface="LM Sans 8"/>
                <a:hlinkClick r:id="rId5" action="ppaction://hlinksldjump"/>
              </a:rPr>
              <a:t>. 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t</a:t>
            </a:r>
            <a:r>
              <a:rPr lang="sk-SK" sz="600" spc="-97" baseline="-27777" dirty="0" err="1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he</a:t>
            </a:r>
            <a:r>
              <a:rPr lang="sk-SK" sz="600" spc="-97" baseline="-27777" dirty="0">
                <a:latin typeface="LM Sans 8"/>
                <a:cs typeface="LM Sans 8"/>
                <a:hlinkClick r:id="rId7" action="ppaction://hlinksldjump"/>
              </a:rPr>
              <a:t>. </a:t>
            </a:r>
            <a:r>
              <a:rPr lang="sk-SK" sz="600" spc="-65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-w</a:t>
            </a:r>
            <a:r>
              <a:rPr lang="sk-SK" sz="600" spc="-97" baseline="-27777" dirty="0">
                <a:latin typeface="LM Sans 8"/>
                <a:cs typeface="LM Sans 8"/>
                <a:hlinkClick r:id="rId3"/>
              </a:rPr>
              <a:t>. 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o</a:t>
            </a:r>
            <a:r>
              <a:rPr lang="sk-SK" sz="600" spc="-97" baseline="-27777" dirty="0" err="1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lang="sk-SK" sz="600" spc="-65" dirty="0" err="1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rl</a:t>
            </a:r>
            <a:r>
              <a:rPr lang="sk-SK" sz="600" spc="-97" baseline="-27777" dirty="0">
                <a:latin typeface="LM Sans 8"/>
                <a:cs typeface="LM Sans 8"/>
                <a:hlinkClick r:id="rId8" action="ppaction://hlinksldjump"/>
              </a:rPr>
              <a:t>. </a:t>
            </a:r>
            <a:r>
              <a:rPr lang="sk-SK" sz="600" spc="-45" dirty="0">
                <a:solidFill>
                  <a:srgbClr val="00008A"/>
                </a:solidFill>
                <a:latin typeface="LM Mono 8"/>
                <a:cs typeface="LM Mono 8"/>
                <a:hlinkClick r:id="rId3"/>
              </a:rPr>
              <a:t>d</a:t>
            </a:r>
            <a:r>
              <a:rPr lang="sk-SK" sz="600" spc="-67" baseline="-27777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lang="sk-SK" sz="600" spc="-45" dirty="0">
                <a:latin typeface="LM Sans 8"/>
                <a:cs typeface="LM Sans 8"/>
              </a:rPr>
              <a:t>) </a:t>
            </a:r>
            <a:r>
              <a:rPr lang="sk-SK" sz="600" spc="-5" dirty="0">
                <a:latin typeface="LM Sans 8"/>
                <a:cs typeface="LM Sans 8"/>
              </a:rPr>
              <a:t>– </a:t>
            </a:r>
            <a:r>
              <a:rPr lang="sk-SK" sz="600" spc="-45" dirty="0">
                <a:latin typeface="LM Sans 8"/>
                <a:cs typeface="LM Sans 8"/>
              </a:rPr>
              <a:t>v roku 2016 to bolo len 49.4%</a:t>
            </a:r>
            <a:endParaRPr lang="sk-SK" sz="600" dirty="0">
              <a:latin typeface="LM Sans 8"/>
              <a:cs typeface="LM Sans 8"/>
            </a:endParaRPr>
          </a:p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sk-SK" sz="600" spc="114" dirty="0">
                <a:latin typeface="LM Sans 8"/>
                <a:cs typeface="LM Sans 8"/>
              </a:rPr>
              <a:t> </a:t>
            </a:r>
            <a:r>
              <a:rPr lang="sk-SK" sz="600" spc="-7" baseline="-27777" dirty="0">
                <a:latin typeface="LM Sans 8"/>
                <a:cs typeface="LM Sans 8"/>
                <a:hlinkClick r:id="rId10" action="ppaction://hlinksldjump"/>
              </a:rPr>
              <a:t>.</a:t>
            </a:r>
            <a:endParaRPr lang="sk-SK" sz="600" baseline="-27777" dirty="0">
              <a:latin typeface="LM Sans 8"/>
              <a:cs typeface="LM Sans 8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P</a:t>
            </a:r>
            <a:r>
              <a:rPr sz="1400" spc="-15" dirty="0">
                <a:solidFill>
                  <a:srgbClr val="3333B2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oč?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7796" y="1098321"/>
            <a:ext cx="114103" cy="114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51993" y="108612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532" y="1044103"/>
            <a:ext cx="3935729" cy="9944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Pro navštívení </a:t>
            </a:r>
            <a:r>
              <a:rPr sz="1100" spc="-15" dirty="0">
                <a:latin typeface="LM Sans 10"/>
                <a:cs typeface="LM Sans 10"/>
              </a:rPr>
              <a:t>webu </a:t>
            </a:r>
            <a:r>
              <a:rPr sz="1100" spc="-5" dirty="0">
                <a:latin typeface="LM Sans 10"/>
                <a:cs typeface="LM Sans 10"/>
              </a:rPr>
              <a:t>stačí napsat </a:t>
            </a:r>
            <a:r>
              <a:rPr sz="1100" b="1" spc="-20" dirty="0">
                <a:latin typeface="LM Sans 10"/>
                <a:cs typeface="LM Sans 10"/>
              </a:rPr>
              <a:t>pár </a:t>
            </a:r>
            <a:r>
              <a:rPr sz="1100" b="1" spc="-5" dirty="0">
                <a:latin typeface="LM Sans 10"/>
                <a:cs typeface="LM Sans 10"/>
              </a:rPr>
              <a:t>znaků </a:t>
            </a:r>
            <a:r>
              <a:rPr sz="1100" spc="-5" dirty="0">
                <a:latin typeface="LM Sans 10"/>
                <a:cs typeface="LM Sans 10"/>
              </a:rPr>
              <a:t>(někdy ani to ne!) do  </a:t>
            </a:r>
            <a:r>
              <a:rPr sz="1100" spc="-10" dirty="0">
                <a:latin typeface="LM Sans 10"/>
                <a:cs typeface="LM Sans 10"/>
              </a:rPr>
              <a:t>zařízení, </a:t>
            </a:r>
            <a:r>
              <a:rPr sz="1100" spc="-5" dirty="0">
                <a:latin typeface="LM Sans 10"/>
                <a:cs typeface="LM Sans 10"/>
              </a:rPr>
              <a:t>které </a:t>
            </a:r>
            <a:r>
              <a:rPr sz="1100" spc="-10" dirty="0">
                <a:latin typeface="LM Sans 10"/>
                <a:cs typeface="LM Sans 10"/>
              </a:rPr>
              <a:t>má </a:t>
            </a:r>
            <a:r>
              <a:rPr sz="1100" spc="-5" dirty="0">
                <a:latin typeface="LM Sans 10"/>
                <a:cs typeface="LM Sans 10"/>
              </a:rPr>
              <a:t>většina z nás v kapse</a:t>
            </a:r>
            <a:r>
              <a:rPr sz="1200" spc="-7" baseline="27777" dirty="0">
                <a:latin typeface="LM Sans 8"/>
                <a:cs typeface="LM Sans 8"/>
              </a:rPr>
              <a:t>1</a:t>
            </a:r>
            <a:endParaRPr sz="1200" baseline="27777" dirty="0">
              <a:latin typeface="LM Sans 8"/>
              <a:cs typeface="LM Sans 8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Vyvíjíte </a:t>
            </a:r>
            <a:r>
              <a:rPr sz="1100" spc="-5" dirty="0">
                <a:latin typeface="LM Sans 10"/>
                <a:cs typeface="LM Sans 10"/>
              </a:rPr>
              <a:t>na </a:t>
            </a:r>
            <a:r>
              <a:rPr sz="1100" spc="-10" dirty="0">
                <a:latin typeface="LM Sans 10"/>
                <a:cs typeface="LM Sans 10"/>
              </a:rPr>
              <a:t>platformě, </a:t>
            </a:r>
            <a:r>
              <a:rPr sz="1100" spc="-5" dirty="0">
                <a:latin typeface="LM Sans 10"/>
                <a:cs typeface="LM Sans 10"/>
              </a:rPr>
              <a:t>která </a:t>
            </a:r>
            <a:r>
              <a:rPr sz="1100" spc="-10" dirty="0">
                <a:latin typeface="LM Sans 10"/>
                <a:cs typeface="LM Sans 10"/>
              </a:rPr>
              <a:t>má </a:t>
            </a:r>
            <a:r>
              <a:rPr sz="1100" spc="-5" dirty="0">
                <a:latin typeface="LM Sans 10"/>
                <a:cs typeface="LM Sans 10"/>
              </a:rPr>
              <a:t>dosah </a:t>
            </a:r>
            <a:r>
              <a:rPr sz="1100" b="1" spc="-10" dirty="0">
                <a:latin typeface="LM Sans 10"/>
                <a:cs typeface="LM Sans 10"/>
              </a:rPr>
              <a:t>miliard</a:t>
            </a:r>
            <a:r>
              <a:rPr sz="1100" b="1" spc="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lidí</a:t>
            </a:r>
            <a:r>
              <a:rPr sz="1100" spc="-5" dirty="0">
                <a:latin typeface="LM Sans 10"/>
                <a:cs typeface="LM Sans 10"/>
              </a:rPr>
              <a:t>.</a:t>
            </a:r>
            <a:endParaRPr sz="1100" dirty="0">
              <a:latin typeface="LM Sans 10"/>
              <a:cs typeface="LM Sans 10"/>
            </a:endParaRPr>
          </a:p>
          <a:p>
            <a:pPr marL="38100" marR="123189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Můžete si </a:t>
            </a:r>
            <a:r>
              <a:rPr sz="1100" b="1" spc="-5" dirty="0">
                <a:latin typeface="LM Sans 10"/>
                <a:cs typeface="LM Sans 10"/>
              </a:rPr>
              <a:t>dělat co chcete! </a:t>
            </a:r>
            <a:r>
              <a:rPr sz="1100" spc="-5" dirty="0">
                <a:latin typeface="LM Sans 10"/>
                <a:cs typeface="LM Sans 10"/>
              </a:rPr>
              <a:t>Nelíbí se </a:t>
            </a:r>
            <a:r>
              <a:rPr sz="1100" spc="-10" dirty="0">
                <a:latin typeface="LM Sans 10"/>
                <a:cs typeface="LM Sans 10"/>
              </a:rPr>
              <a:t>vám </a:t>
            </a:r>
            <a:r>
              <a:rPr sz="1100" spc="-5" dirty="0">
                <a:latin typeface="LM Sans 10"/>
                <a:cs typeface="LM Sans 10"/>
              </a:rPr>
              <a:t>mapa? Udělejte lepší!  Buďte </a:t>
            </a:r>
            <a:r>
              <a:rPr sz="1100" b="1" spc="-5" dirty="0">
                <a:latin typeface="LM Sans 10"/>
                <a:cs typeface="LM Sans 10"/>
              </a:rPr>
              <a:t>zvídaví</a:t>
            </a:r>
            <a:r>
              <a:rPr sz="1100" spc="-5" dirty="0">
                <a:latin typeface="LM Sans 10"/>
                <a:cs typeface="LM Sans 10"/>
              </a:rPr>
              <a:t>. Jak to</a:t>
            </a:r>
            <a:r>
              <a:rPr sz="1100" spc="10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funguje?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7796" y="1480429"/>
            <a:ext cx="114103" cy="1141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796" y="1690455"/>
            <a:ext cx="114103" cy="1141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51993" y="1468226"/>
            <a:ext cx="66040" cy="325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>
              <a:latin typeface="LM Sans 8"/>
              <a:cs typeface="LM Sans 8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3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7796" y="1900494"/>
            <a:ext cx="114103" cy="1141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1993" y="1887504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4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8544" y="307213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0" y="3346500"/>
            <a:ext cx="3072130" cy="109855"/>
            <a:chOff x="0" y="3346500"/>
            <a:chExt cx="3072130" cy="109855"/>
          </a:xfrm>
        </p:grpSpPr>
        <p:sp>
          <p:nvSpPr>
            <p:cNvPr id="33" name="object 33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52551" y="3333729"/>
            <a:ext cx="19799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5430" algn="l"/>
              </a:tabLst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Filip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Leitner	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71952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494608" y="3333729"/>
            <a:ext cx="1058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645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3</a:t>
            </a:r>
            <a:r>
              <a:rPr sz="600" spc="-9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/</a:t>
            </a:r>
            <a:r>
              <a:rPr sz="600" spc="-10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2225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Propojení </a:t>
            </a: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HTML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a</a:t>
            </a:r>
            <a:r>
              <a:rPr sz="1400" spc="-8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507199"/>
            <a:ext cx="432625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link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rel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"stylesheet"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type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"text/css"</a:t>
            </a:r>
            <a:r>
              <a:rPr sz="800" spc="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"style.css"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764" y="1273175"/>
            <a:ext cx="4326255" cy="1508042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style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  body </a:t>
            </a:r>
            <a:r>
              <a:rPr lang="sk-SK" sz="800" spc="-5" dirty="0">
                <a:latin typeface="LM Mono 8"/>
                <a:cs typeface="LM Mono 8"/>
              </a:rPr>
              <a:t>{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background</a:t>
            </a:r>
            <a:r>
              <a:rPr lang="sk-SK" sz="800" spc="-5" dirty="0">
                <a:latin typeface="LM Mono 8"/>
                <a:cs typeface="LM Mono 8"/>
              </a:rPr>
              <a:t>: 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#333</a:t>
            </a:r>
            <a:r>
              <a:rPr lang="sk-SK" sz="800" spc="-5" dirty="0">
                <a:latin typeface="LM Mono 8"/>
                <a:cs typeface="LM Mono 8"/>
              </a:rPr>
              <a:t>;}</a:t>
            </a:r>
            <a:endParaRPr lang="sk-SK" sz="800" dirty="0">
              <a:latin typeface="LM Mono 8"/>
              <a:cs typeface="LM Mono 8"/>
            </a:endParaRPr>
          </a:p>
          <a:p>
            <a:pPr marL="128905" marR="3175635">
              <a:lnSpc>
                <a:spcPct val="197200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  h1 </a:t>
            </a:r>
            <a:r>
              <a:rPr lang="sk-SK" sz="800" spc="-5" dirty="0">
                <a:latin typeface="LM Mono 8"/>
                <a:cs typeface="LM Mono 8"/>
              </a:rPr>
              <a:t>{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color</a:t>
            </a:r>
            <a:r>
              <a:rPr lang="sk-SK" sz="800" spc="-5" dirty="0">
                <a:latin typeface="LM Mono 8"/>
                <a:cs typeface="LM Mono 8"/>
              </a:rPr>
              <a:t>: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blue</a:t>
            </a:r>
            <a:r>
              <a:rPr lang="sk-SK" sz="800" spc="-5" dirty="0">
                <a:latin typeface="LM Mono 8"/>
                <a:cs typeface="LM Mono 8"/>
              </a:rPr>
              <a:t>;}  </a:t>
            </a:r>
          </a:p>
          <a:p>
            <a:pPr marL="128905" marR="3175635">
              <a:lnSpc>
                <a:spcPct val="197200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  h2  </a:t>
            </a:r>
            <a:r>
              <a:rPr lang="sk-SK" sz="800" spc="-5" dirty="0">
                <a:latin typeface="LM Mono 8"/>
                <a:cs typeface="LM Mono 8"/>
              </a:rPr>
              <a:t>{</a:t>
            </a: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display</a:t>
            </a:r>
            <a:r>
              <a:rPr lang="sk-SK" sz="800" spc="-5" dirty="0">
                <a:latin typeface="LM Mono 8"/>
                <a:cs typeface="LM Mono 8"/>
              </a:rPr>
              <a:t>:</a:t>
            </a:r>
            <a:r>
              <a:rPr lang="sk-SK" sz="800" spc="-45" dirty="0">
                <a:latin typeface="LM Mono 8"/>
                <a:cs typeface="LM Mono 8"/>
              </a:rPr>
              <a:t>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none</a:t>
            </a:r>
            <a:r>
              <a:rPr lang="sk-SK" sz="800" spc="-5" dirty="0">
                <a:latin typeface="LM Mono 8"/>
                <a:cs typeface="LM Mono 8"/>
              </a:rPr>
              <a:t>;}  </a:t>
            </a:r>
            <a:r>
              <a:rPr lang="sk-SK" sz="800" dirty="0">
                <a:latin typeface="LM Mono 8"/>
                <a:cs typeface="LM Mono 8"/>
              </a:rPr>
              <a:t> </a:t>
            </a:r>
          </a:p>
          <a:p>
            <a:pPr marL="128905" marR="3175635">
              <a:lnSpc>
                <a:spcPct val="197200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8"/>
                <a:cs typeface="LM Mono Light 10"/>
              </a:rPr>
              <a:t>   </a:t>
            </a: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</a:t>
            </a:r>
            <a:r>
              <a:rPr lang="sk-SK" sz="8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lang="sk-SK" sz="800" spc="-5" dirty="0">
                <a:latin typeface="LM Mono 8"/>
                <a:cs typeface="LM Mono 8"/>
              </a:rPr>
              <a:t>{</a:t>
            </a:r>
            <a:endParaRPr lang="sk-SK" sz="800" dirty="0">
              <a:latin typeface="LM Mono 8"/>
              <a:cs typeface="LM Mono 8"/>
            </a:endParaRPr>
          </a:p>
          <a:p>
            <a:pPr marL="236220">
              <a:lnSpc>
                <a:spcPts val="940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 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border</a:t>
            </a: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-top</a:t>
            </a:r>
            <a:r>
              <a:rPr lang="sk-SK" sz="800" spc="-5" dirty="0">
                <a:latin typeface="LM Mono 8"/>
                <a:cs typeface="LM Mono 8"/>
              </a:rPr>
              <a:t>: 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1</a:t>
            </a:r>
            <a:r>
              <a:rPr lang="sk-SK" sz="800" b="1" spc="-5" dirty="0">
                <a:solidFill>
                  <a:srgbClr val="AF003F"/>
                </a:solidFill>
                <a:latin typeface="LM Mono Light 10"/>
                <a:cs typeface="LM Mono Light 10"/>
              </a:rPr>
              <a:t>px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solid</a:t>
            </a: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lang="sk-SK" sz="800" spc="-5" dirty="0" err="1">
                <a:solidFill>
                  <a:srgbClr val="007F00"/>
                </a:solidFill>
                <a:latin typeface="LM Mono 8"/>
                <a:cs typeface="LM Mono 8"/>
              </a:rPr>
              <a:t>rgb</a:t>
            </a:r>
            <a:r>
              <a:rPr lang="sk-SK" sz="800" spc="-5" dirty="0">
                <a:latin typeface="LM Mono 8"/>
                <a:cs typeface="LM Mono 8"/>
              </a:rPr>
              <a:t>(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121</a:t>
            </a:r>
            <a:r>
              <a:rPr lang="sk-SK" sz="800" spc="-5" dirty="0">
                <a:latin typeface="LM Mono 8"/>
                <a:cs typeface="LM Mono 8"/>
              </a:rPr>
              <a:t>, 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66</a:t>
            </a:r>
            <a:r>
              <a:rPr lang="sk-SK" sz="800" spc="-5" dirty="0">
                <a:latin typeface="LM Mono 8"/>
                <a:cs typeface="LM Mono 8"/>
              </a:rPr>
              <a:t>,</a:t>
            </a:r>
            <a:r>
              <a:rPr lang="sk-SK" sz="800" spc="5" dirty="0">
                <a:latin typeface="LM Mono 8"/>
                <a:cs typeface="LM Mono 8"/>
              </a:rPr>
              <a:t> 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107</a:t>
            </a:r>
            <a:r>
              <a:rPr lang="sk-SK" sz="800" spc="-5" dirty="0">
                <a:latin typeface="LM Mono 8"/>
                <a:cs typeface="LM Mono 8"/>
              </a:rPr>
              <a:t>);</a:t>
            </a:r>
            <a:endParaRPr lang="sk-SK"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lang="sk-SK"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 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color</a:t>
            </a:r>
            <a:r>
              <a:rPr lang="sk-SK" sz="800" spc="-5" dirty="0">
                <a:latin typeface="LM Mono 8"/>
                <a:cs typeface="LM Mono 8"/>
              </a:rPr>
              <a:t>:</a:t>
            </a:r>
            <a:r>
              <a:rPr lang="sk-SK" sz="800" spc="-10" dirty="0">
                <a:latin typeface="LM Mono 8"/>
                <a:cs typeface="LM Mono 8"/>
              </a:rPr>
              <a:t> </a:t>
            </a: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red</a:t>
            </a:r>
            <a:r>
              <a:rPr lang="sk-SK" sz="800" spc="-5" dirty="0">
                <a:latin typeface="LM Mono 8"/>
                <a:cs typeface="LM Mono 8"/>
              </a:rPr>
              <a:t>;</a:t>
            </a:r>
            <a:endParaRPr lang="sk-SK" sz="800" dirty="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lang="sk-SK" sz="800" spc="-5" dirty="0">
                <a:latin typeface="LM Mono 8"/>
                <a:cs typeface="LM Mono 8"/>
              </a:rPr>
              <a:t>   }</a:t>
            </a:r>
            <a:endParaRPr lang="sk-SK"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style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434859"/>
            <a:ext cx="430847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Pro </a:t>
            </a:r>
            <a:r>
              <a:rPr sz="1100" spc="-10" dirty="0">
                <a:latin typeface="LM Sans 10"/>
                <a:cs typeface="LM Sans 10"/>
              </a:rPr>
              <a:t>příklady kódu </a:t>
            </a:r>
            <a:r>
              <a:rPr sz="1100" spc="-5" dirty="0">
                <a:latin typeface="LM Sans 10"/>
                <a:cs typeface="LM Sans 10"/>
              </a:rPr>
              <a:t>budeme používat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2"/>
              </a:rPr>
              <a:t>https://bl.ocks.org/</a:t>
            </a:r>
            <a:r>
              <a:rPr sz="1100" spc="-5" dirty="0">
                <a:latin typeface="LM Sans 10"/>
                <a:cs typeface="LM Sans 10"/>
              </a:rPr>
              <a:t>. </a:t>
            </a:r>
            <a:r>
              <a:rPr sz="1100" spc="-10" dirty="0">
                <a:latin typeface="LM Sans 10"/>
                <a:cs typeface="LM Sans 10"/>
              </a:rPr>
              <a:t>Na </a:t>
            </a:r>
            <a:r>
              <a:rPr sz="1100" spc="-5" dirty="0">
                <a:latin typeface="LM Sans 10"/>
                <a:cs typeface="LM Sans 10"/>
              </a:rPr>
              <a:t>stránce  uvidíte </a:t>
            </a:r>
            <a:r>
              <a:rPr sz="1100" i="1" spc="-5" dirty="0">
                <a:latin typeface="LM Sans 10"/>
                <a:cs typeface="LM Sans 10"/>
              </a:rPr>
              <a:t>vykreslený </a:t>
            </a:r>
            <a:r>
              <a:rPr sz="1100" i="1" spc="-15" dirty="0">
                <a:latin typeface="LM Sans 10"/>
                <a:cs typeface="LM Sans 10"/>
              </a:rPr>
              <a:t>web </a:t>
            </a:r>
            <a:r>
              <a:rPr sz="1100" spc="-5" dirty="0">
                <a:latin typeface="LM Sans 10"/>
                <a:cs typeface="LM Sans 10"/>
              </a:rPr>
              <a:t>ve zmenšeném okně, </a:t>
            </a:r>
            <a:r>
              <a:rPr sz="1100" spc="15" dirty="0">
                <a:latin typeface="LM Sans 10"/>
                <a:cs typeface="LM Sans 10"/>
              </a:rPr>
              <a:t>pod </a:t>
            </a:r>
            <a:r>
              <a:rPr sz="1100" spc="-5" dirty="0">
                <a:latin typeface="LM Sans 10"/>
                <a:cs typeface="LM Sans 10"/>
              </a:rPr>
              <a:t>ním </a:t>
            </a:r>
            <a:r>
              <a:rPr sz="1100" i="1" spc="-15" dirty="0">
                <a:latin typeface="LM Sans 10"/>
                <a:cs typeface="LM Sans 10"/>
              </a:rPr>
              <a:t>komentář </a:t>
            </a:r>
            <a:r>
              <a:rPr sz="1100" spc="-5" dirty="0">
                <a:latin typeface="LM Sans 10"/>
                <a:cs typeface="LM Sans 10"/>
              </a:rPr>
              <a:t>k </a:t>
            </a:r>
            <a:r>
              <a:rPr sz="1100" spc="-10" dirty="0">
                <a:latin typeface="LM Sans 10"/>
                <a:cs typeface="LM Sans 10"/>
              </a:rPr>
              <a:t>příkladu  </a:t>
            </a:r>
            <a:r>
              <a:rPr sz="1100" spc="5" dirty="0">
                <a:latin typeface="LM Sans 10"/>
                <a:cs typeface="LM Sans 10"/>
              </a:rPr>
              <a:t>ode </a:t>
            </a:r>
            <a:r>
              <a:rPr sz="1100" spc="-10" dirty="0">
                <a:latin typeface="LM Sans 10"/>
                <a:cs typeface="LM Sans 10"/>
              </a:rPr>
              <a:t>mě </a:t>
            </a:r>
            <a:r>
              <a:rPr sz="1100" spc="-5" dirty="0">
                <a:latin typeface="LM Sans 10"/>
                <a:cs typeface="LM Sans 10"/>
              </a:rPr>
              <a:t>a na </a:t>
            </a:r>
            <a:r>
              <a:rPr sz="1100" spc="-10" dirty="0">
                <a:latin typeface="LM Sans 10"/>
                <a:cs typeface="LM Sans 10"/>
              </a:rPr>
              <a:t>konci </a:t>
            </a:r>
            <a:r>
              <a:rPr sz="1100" i="1" spc="-10" dirty="0">
                <a:latin typeface="LM Sans 10"/>
                <a:cs typeface="LM Sans 10"/>
              </a:rPr>
              <a:t>kód </a:t>
            </a:r>
            <a:r>
              <a:rPr sz="1100" spc="-5" dirty="0">
                <a:latin typeface="LM Sans 10"/>
                <a:cs typeface="LM Sans 10"/>
              </a:rPr>
              <a:t>v jednotlivých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souborech.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2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31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44" y="1123161"/>
            <a:ext cx="4250055" cy="157139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Stránka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bl.ocks.org </a:t>
            </a:r>
            <a:r>
              <a:rPr sz="1100" spc="-5" dirty="0">
                <a:latin typeface="LM Sans 10"/>
                <a:cs typeface="LM Sans 10"/>
              </a:rPr>
              <a:t>vykresluje </a:t>
            </a:r>
            <a:r>
              <a:rPr sz="1100" spc="-10" dirty="0">
                <a:latin typeface="LM Sans 10"/>
                <a:cs typeface="LM Sans 10"/>
              </a:rPr>
              <a:t>kód </a:t>
            </a:r>
            <a:r>
              <a:rPr sz="1100" spc="-5" dirty="0">
                <a:latin typeface="LM Sans 10"/>
                <a:cs typeface="LM Sans 10"/>
              </a:rPr>
              <a:t>nahraný na stránku 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3"/>
              </a:rPr>
              <a:t>https://gist.github.com/</a:t>
            </a:r>
            <a:r>
              <a:rPr sz="1100" spc="-5" dirty="0">
                <a:latin typeface="LM Sans 10"/>
                <a:cs typeface="LM Sans 10"/>
              </a:rPr>
              <a:t>, zdrojový </a:t>
            </a:r>
            <a:r>
              <a:rPr sz="1100" spc="-10" dirty="0">
                <a:latin typeface="LM Sans 10"/>
                <a:cs typeface="LM Sans 10"/>
              </a:rPr>
              <a:t>kód </a:t>
            </a:r>
            <a:r>
              <a:rPr sz="1100" spc="-5" dirty="0">
                <a:latin typeface="LM Sans 10"/>
                <a:cs typeface="LM Sans 10"/>
              </a:rPr>
              <a:t>si můžete snadno </a:t>
            </a:r>
            <a:r>
              <a:rPr sz="1100" spc="-10" dirty="0">
                <a:latin typeface="LM Sans 10"/>
                <a:cs typeface="LM Sans 10"/>
              </a:rPr>
              <a:t>zobrazit</a:t>
            </a:r>
            <a:r>
              <a:rPr sz="1100" spc="-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a  stáhnout když nahradíte řetězec </a:t>
            </a:r>
            <a:r>
              <a:rPr sz="1100" spc="-5" dirty="0">
                <a:latin typeface="LM Mono 10"/>
                <a:cs typeface="LM Mono 10"/>
              </a:rPr>
              <a:t>bl.ocks.org </a:t>
            </a:r>
            <a:r>
              <a:rPr sz="1100" spc="-5" dirty="0">
                <a:latin typeface="LM Sans 10"/>
                <a:cs typeface="LM Sans 10"/>
              </a:rPr>
              <a:t>za</a:t>
            </a:r>
            <a:r>
              <a:rPr sz="1100" spc="-254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gist.github.com</a:t>
            </a:r>
            <a:r>
              <a:rPr sz="1100" spc="-5" dirty="0">
                <a:latin typeface="LM Sans 10"/>
                <a:cs typeface="LM Sans 10"/>
              </a:rPr>
              <a:t>.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100" spc="-10" dirty="0">
                <a:latin typeface="LM Sans 10"/>
                <a:cs typeface="LM Sans 10"/>
              </a:rPr>
              <a:t>Např.:</a:t>
            </a:r>
            <a:endParaRPr sz="1100" dirty="0">
              <a:latin typeface="LM Sans 10"/>
              <a:cs typeface="LM Sans 10"/>
            </a:endParaRPr>
          </a:p>
          <a:p>
            <a:pPr marL="106045" algn="ctr">
              <a:lnSpc>
                <a:spcPts val="1200"/>
              </a:lnSpc>
              <a:spcBef>
                <a:spcPts val="869"/>
              </a:spcBef>
            </a:pPr>
            <a:r>
              <a:rPr lang="sk-SK" sz="1000" spc="-5" dirty="0">
                <a:solidFill>
                  <a:srgbClr val="00008A"/>
                </a:solidFill>
                <a:latin typeface="LM Mono 10"/>
                <a:cs typeface="LM Mono 10"/>
              </a:rPr>
              <a:t>https://bl.ocks.org/FilipLeitner/361d19d4df340ecce67b759b7a46efb7 </a:t>
            </a:r>
          </a:p>
          <a:p>
            <a:pPr marL="106045" algn="ctr">
              <a:lnSpc>
                <a:spcPts val="1200"/>
              </a:lnSpc>
              <a:spcBef>
                <a:spcPts val="869"/>
              </a:spcBef>
            </a:pPr>
            <a:r>
              <a:rPr sz="1000" spc="-5" dirty="0">
                <a:latin typeface="LM Sans 10"/>
                <a:cs typeface="LM Sans 10"/>
              </a:rPr>
              <a:t>→</a:t>
            </a:r>
            <a:endParaRPr sz="1000" dirty="0">
              <a:latin typeface="LM Sans 10"/>
              <a:cs typeface="LM Sans 10"/>
            </a:endParaRPr>
          </a:p>
          <a:p>
            <a:pPr marL="106045" algn="ctr">
              <a:lnSpc>
                <a:spcPts val="1200"/>
              </a:lnSpc>
            </a:pPr>
            <a:r>
              <a:rPr lang="sk-SK" sz="1000" spc="-5" dirty="0">
                <a:solidFill>
                  <a:srgbClr val="00008A"/>
                </a:solidFill>
                <a:latin typeface="LM Mono 10"/>
                <a:cs typeface="LM Mono 10"/>
              </a:rPr>
              <a:t>https://gist.github.com/FilipLeitner/361d19d4df340ecce67b759b7a46efb7</a:t>
            </a:r>
            <a:endParaRPr sz="1000" dirty="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41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3333B2"/>
                </a:solidFill>
                <a:latin typeface="LM Roman Caps 10"/>
                <a:cs typeface="LM Roman Caps 10"/>
              </a:rPr>
              <a:t>Selektory</a:t>
            </a:r>
            <a:r>
              <a:rPr sz="1400" spc="-3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485178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401661"/>
            <a:ext cx="916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název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elementu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172" y="670839"/>
            <a:ext cx="4048760" cy="5035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h1 </a:t>
            </a:r>
            <a:r>
              <a:rPr sz="800" spc="-5" dirty="0">
                <a:latin typeface="LM Mono 8"/>
                <a:cs typeface="LM Mono 8"/>
              </a:rPr>
              <a:t>{ }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 </a:t>
            </a:r>
            <a:r>
              <a:rPr sz="800" spc="-5" dirty="0">
                <a:latin typeface="LM Mono 8"/>
                <a:cs typeface="LM Mono 8"/>
              </a:rPr>
              <a:t>{ }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 </a:t>
            </a:r>
            <a:r>
              <a:rPr sz="800" spc="-5" dirty="0">
                <a:latin typeface="LM Mono 8"/>
                <a:cs typeface="LM Mono 8"/>
              </a:rPr>
              <a:t>{ }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165" y="1369580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932" y="1286076"/>
            <a:ext cx="6972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id</a:t>
            </a:r>
            <a:r>
              <a:rPr sz="1100" spc="-8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elementu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72" y="1555242"/>
            <a:ext cx="4048760" cy="5035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8905" marR="3324225">
              <a:lnSpc>
                <a:spcPts val="950"/>
              </a:lnSpc>
              <a:spcBef>
                <a:spcPts val="464"/>
              </a:spcBef>
            </a:pPr>
            <a:r>
              <a:rPr sz="800" spc="-5" dirty="0">
                <a:latin typeface="LM Mono 8"/>
                <a:cs typeface="LM Mono 8"/>
              </a:rPr>
              <a:t>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header </a:t>
            </a:r>
            <a:r>
              <a:rPr sz="800" spc="-5" dirty="0">
                <a:latin typeface="LM Mono 8"/>
                <a:cs typeface="LM Mono 8"/>
              </a:rPr>
              <a:t>{</a:t>
            </a:r>
            <a:r>
              <a:rPr sz="800" spc="-7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}  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menu </a:t>
            </a:r>
            <a:r>
              <a:rPr sz="800" spc="-5" dirty="0">
                <a:latin typeface="LM Mono 8"/>
                <a:cs typeface="LM Mono 8"/>
              </a:rPr>
              <a:t>{ }  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footer </a:t>
            </a:r>
            <a:r>
              <a:rPr sz="800" spc="-5" dirty="0">
                <a:latin typeface="LM Mono 8"/>
                <a:cs typeface="LM Mono 8"/>
              </a:rPr>
              <a:t>{</a:t>
            </a:r>
            <a:r>
              <a:rPr sz="800" spc="-7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165" y="2261755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2932" y="2178239"/>
            <a:ext cx="1282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třída (class)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elementu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3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32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172" y="2480525"/>
            <a:ext cx="4048760" cy="5035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button </a:t>
            </a:r>
            <a:r>
              <a:rPr sz="800" spc="-5" dirty="0">
                <a:latin typeface="LM Mono 8"/>
                <a:cs typeface="LM Mono 8"/>
              </a:rPr>
              <a:t>{ }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menu-item </a:t>
            </a:r>
            <a:r>
              <a:rPr sz="800" spc="-5" dirty="0">
                <a:latin typeface="LM Mono 8"/>
                <a:cs typeface="LM Mono 8"/>
              </a:rPr>
              <a:t>{</a:t>
            </a:r>
            <a:r>
              <a:rPr sz="800" spc="-6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important </a:t>
            </a:r>
            <a:r>
              <a:rPr sz="800" spc="-5" dirty="0">
                <a:latin typeface="LM Mono 8"/>
                <a:cs typeface="LM Mono 8"/>
              </a:rPr>
              <a:t>{</a:t>
            </a:r>
            <a:r>
              <a:rPr sz="800" spc="-6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165" y="665200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932" y="581684"/>
            <a:ext cx="12509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kombinace</a:t>
            </a:r>
            <a:r>
              <a:rPr sz="1100" b="1" spc="-10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selektorů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172" y="850861"/>
            <a:ext cx="4048760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a</a:t>
            </a: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menu-item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800" spc="-5" dirty="0">
                <a:latin typeface="LM Mono 8"/>
                <a:cs typeface="LM Mono 8"/>
              </a:rPr>
              <a:t>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main </a:t>
            </a: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article</a:t>
            </a:r>
            <a:r>
              <a:rPr sz="800" b="1" dirty="0">
                <a:solidFill>
                  <a:srgbClr val="0000FF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37170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2932" y="1353653"/>
            <a:ext cx="23806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62735" algn="l"/>
              </a:tabLst>
            </a:pPr>
            <a:r>
              <a:rPr sz="1100" spc="-5" dirty="0">
                <a:latin typeface="LM Sans 10"/>
                <a:cs typeface="LM Sans 10"/>
              </a:rPr>
              <a:t>a </a:t>
            </a:r>
            <a:r>
              <a:rPr sz="1100" spc="-10" dirty="0">
                <a:latin typeface="LM Sans 10"/>
                <a:cs typeface="LM Sans 10"/>
              </a:rPr>
              <a:t>mnoho </a:t>
            </a:r>
            <a:r>
              <a:rPr sz="1100" spc="-5" dirty="0">
                <a:latin typeface="LM Sans 10"/>
                <a:cs typeface="LM Sans 10"/>
              </a:rPr>
              <a:t>dalších</a:t>
            </a:r>
            <a:r>
              <a:rPr sz="1100" spc="1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</a:t>
            </a:r>
            <a:r>
              <a:rPr sz="1100" spc="-5" dirty="0">
                <a:latin typeface="LM Mono 10"/>
                <a:cs typeface="LM Mono 10"/>
              </a:rPr>
              <a:t>*, &gt;,	, :not(),</a:t>
            </a:r>
            <a:r>
              <a:rPr sz="1100" spc="-480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…</a:t>
            </a:r>
            <a:r>
              <a:rPr sz="1100" spc="-5" dirty="0">
                <a:latin typeface="LM Sans 10"/>
                <a:cs typeface="LM Sans 10"/>
              </a:rPr>
              <a:t>)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3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33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172" y="1655940"/>
            <a:ext cx="4048760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button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5" dirty="0">
                <a:solidFill>
                  <a:srgbClr val="AA21FF"/>
                </a:solidFill>
                <a:latin typeface="LM Mono 8"/>
                <a:cs typeface="LM Mono 8"/>
              </a:rPr>
              <a:t>hover</a:t>
            </a:r>
            <a:r>
              <a:rPr sz="800" spc="-10" dirty="0">
                <a:solidFill>
                  <a:srgbClr val="AA21FF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*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&gt; </a:t>
            </a: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button</a:t>
            </a:r>
            <a:r>
              <a:rPr sz="800" b="1" dirty="0">
                <a:solidFill>
                  <a:srgbClr val="0000FF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a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5" dirty="0">
                <a:solidFill>
                  <a:srgbClr val="AA21FF"/>
                </a:solidFill>
                <a:latin typeface="LM Mono 8"/>
                <a:cs typeface="LM Mono 8"/>
              </a:rPr>
              <a:t>not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(</a:t>
            </a: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external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)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{}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301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Atributy</a:t>
            </a:r>
            <a:r>
              <a:rPr sz="1400" spc="-3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573875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490358"/>
            <a:ext cx="9499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vlastnosti</a:t>
            </a:r>
            <a:r>
              <a:rPr sz="1100" spc="-7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písma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2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34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172" y="784885"/>
            <a:ext cx="4048760" cy="2066289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font-family</a:t>
            </a:r>
            <a:r>
              <a:rPr sz="800" spc="-5" dirty="0">
                <a:latin typeface="LM Mono 8"/>
                <a:cs typeface="LM Mono 8"/>
              </a:rPr>
              <a:t>: Cambria, Georgia,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serif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warning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font-weight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50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bold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h1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h2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h3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h4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h5</a:t>
            </a:r>
            <a:r>
              <a:rPr sz="800" b="1" spc="-5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font-family</a:t>
            </a:r>
            <a:r>
              <a:rPr sz="800" spc="-5" dirty="0">
                <a:latin typeface="LM Mono 8"/>
                <a:cs typeface="LM Mono 8"/>
              </a:rPr>
              <a:t>: Impact,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'Arial Narrow Bold'</a:t>
            </a:r>
            <a:r>
              <a:rPr sz="800" spc="-5" dirty="0">
                <a:latin typeface="LM Mono 8"/>
                <a:cs typeface="LM Mono 8"/>
              </a:rPr>
              <a:t>,</a:t>
            </a:r>
            <a:r>
              <a:rPr sz="800" spc="5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sans-serif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</a:pPr>
            <a:endParaRPr sz="7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/* nebo</a:t>
            </a:r>
            <a:r>
              <a:rPr sz="800" i="1" spc="-80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*/</a:t>
            </a:r>
            <a:endParaRPr sz="800">
              <a:latin typeface="LM Mono 10"/>
              <a:cs typeface="LM Mono 10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heading</a:t>
            </a:r>
            <a:r>
              <a:rPr sz="800" b="1" spc="-70" dirty="0">
                <a:solidFill>
                  <a:srgbClr val="0000FF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font-family</a:t>
            </a:r>
            <a:r>
              <a:rPr sz="800" spc="-5" dirty="0">
                <a:latin typeface="LM Mono 8"/>
                <a:cs typeface="LM Mono 8"/>
              </a:rPr>
              <a:t>: Impact,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'Arial Narrow Bold'</a:t>
            </a:r>
            <a:r>
              <a:rPr sz="800" spc="-5" dirty="0">
                <a:latin typeface="LM Mono 8"/>
                <a:cs typeface="LM Mono 8"/>
              </a:rPr>
              <a:t>,</a:t>
            </a:r>
            <a:r>
              <a:rPr sz="800" spc="5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sans-serif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3247632"/>
            <a:ext cx="4608195" cy="208915"/>
            <a:chOff x="0" y="3247632"/>
            <a:chExt cx="4608195" cy="208915"/>
          </a:xfrm>
        </p:grpSpPr>
        <p:sp>
          <p:nvSpPr>
            <p:cNvPr id="6" name="object 6"/>
            <p:cNvSpPr/>
            <p:nvPr/>
          </p:nvSpPr>
          <p:spPr>
            <a:xfrm>
              <a:off x="3323652" y="3251427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49586" y="32514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1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51033" y="3281908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23969" y="3255413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29112" y="3251427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80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80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71952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531451" y="3257778"/>
            <a:ext cx="203200" cy="38100"/>
            <a:chOff x="3531451" y="3257778"/>
            <a:chExt cx="203200" cy="38100"/>
          </a:xfrm>
        </p:grpSpPr>
        <p:sp>
          <p:nvSpPr>
            <p:cNvPr id="16" name="object 16"/>
            <p:cNvSpPr/>
            <p:nvPr/>
          </p:nvSpPr>
          <p:spPr>
            <a:xfrm>
              <a:off x="3620352" y="326412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31451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07652" y="3276828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12700" y="0"/>
                  </a:moveTo>
                  <a:lnTo>
                    <a:pt x="50801" y="0"/>
                  </a:lnTo>
                </a:path>
                <a:path w="508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802418" y="3247632"/>
            <a:ext cx="203200" cy="48260"/>
            <a:chOff x="3802418" y="3247632"/>
            <a:chExt cx="203200" cy="48260"/>
          </a:xfrm>
        </p:grpSpPr>
        <p:sp>
          <p:nvSpPr>
            <p:cNvPr id="20" name="object 20"/>
            <p:cNvSpPr/>
            <p:nvPr/>
          </p:nvSpPr>
          <p:spPr>
            <a:xfrm>
              <a:off x="3878619" y="3251427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02418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78619" y="328952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281165" y="78416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02932" y="700645"/>
            <a:ext cx="3352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b</a:t>
            </a:r>
            <a:r>
              <a:rPr sz="1100" spc="-35" dirty="0">
                <a:latin typeface="LM Sans 10"/>
                <a:cs typeface="LM Sans 10"/>
              </a:rPr>
              <a:t>a</a:t>
            </a:r>
            <a:r>
              <a:rPr sz="1100" spc="-5" dirty="0">
                <a:latin typeface="LM Sans 10"/>
                <a:cs typeface="LM Sans 10"/>
              </a:rPr>
              <a:t>rvy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u="sng" spc="-5" dirty="0">
                <a:uFill>
                  <a:solidFill>
                    <a:srgbClr val="D6D6EF"/>
                  </a:solidFill>
                </a:uFill>
                <a:latin typeface="LM Sans 8"/>
                <a:cs typeface="LM Sans 8"/>
                <a:hlinkClick r:id="rId3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trike="sngStrike" spc="-5" dirty="0">
                <a:latin typeface="LM Sans 8"/>
                <a:cs typeface="LM Sans 8"/>
                <a:hlinkClick r:id="rId6" action="ppaction://hlinksldjump"/>
              </a:rPr>
              <a:t>. </a:t>
            </a:r>
            <a:r>
              <a:rPr sz="400" strike="noStrike" spc="-5" dirty="0">
                <a:latin typeface="LM Sans 8"/>
                <a:cs typeface="LM Sans 8"/>
                <a:hlinkClick r:id="rId6" action="ppaction://hlinksldjump"/>
              </a:rPr>
              <a:t>  .</a:t>
            </a:r>
            <a:r>
              <a:rPr sz="400" strike="noStrike" spc="-5" dirty="0">
                <a:latin typeface="LM Sans 8"/>
                <a:cs typeface="LM Sans 8"/>
              </a:rPr>
              <a:t>    </a:t>
            </a:r>
            <a:r>
              <a:rPr sz="400" strike="noStrike" spc="-5" dirty="0">
                <a:latin typeface="LM Sans 8"/>
                <a:cs typeface="LM Sans 8"/>
                <a:hlinkClick r:id="rId13" action="ppaction://hlinksldjump"/>
              </a:rPr>
              <a:t>.   .</a:t>
            </a:r>
            <a:r>
              <a:rPr sz="400" strike="noStrike" spc="-5" dirty="0">
                <a:latin typeface="LM Sans 8"/>
                <a:cs typeface="LM Sans 8"/>
              </a:rPr>
              <a:t>   </a:t>
            </a:r>
            <a:r>
              <a:rPr sz="400" strike="sngStrike" spc="-5" dirty="0">
                <a:latin typeface="LM Sans 8"/>
                <a:cs typeface="LM Sans 8"/>
                <a:hlinkClick r:id="rId9" action="ppaction://hlinksldjump"/>
              </a:rPr>
              <a:t>. </a:t>
            </a:r>
            <a:r>
              <a:rPr sz="400" strike="noStrike" spc="-5" dirty="0">
                <a:latin typeface="LM Sans 8"/>
                <a:cs typeface="LM Sans 8"/>
                <a:hlinkClick r:id="rId9" action="ppaction://hlinksldjump"/>
              </a:rPr>
              <a:t>  .</a:t>
            </a:r>
            <a:r>
              <a:rPr sz="400" strike="noStrike" spc="114" dirty="0">
                <a:latin typeface="LM Sans 8"/>
                <a:cs typeface="LM Sans 8"/>
              </a:rPr>
              <a:t> </a:t>
            </a:r>
            <a:r>
              <a:rPr sz="400" strike="noStrike" spc="-5" dirty="0">
                <a:latin typeface="LM Sans 8"/>
                <a:cs typeface="LM Sans 8"/>
                <a:hlinkClick r:id="rId14" action="ppaction://hlinksldjump"/>
              </a:rPr>
              <a:t>.    </a:t>
            </a:r>
            <a:r>
              <a:rPr sz="400" strike="noStrike" spc="90" dirty="0">
                <a:latin typeface="LM Sans 8"/>
                <a:cs typeface="LM Sans 8"/>
                <a:hlinkClick r:id="rId14" action="ppaction://hlinksldjump"/>
              </a:rPr>
              <a:t> </a:t>
            </a:r>
            <a:r>
              <a:rPr sz="400" strike="noStrike" spc="-5" dirty="0">
                <a:latin typeface="LM Sans 8"/>
                <a:cs typeface="LM Sans 8"/>
                <a:hlinkClick r:id="rId14" action="ppaction://hlinksldjump"/>
              </a:rPr>
              <a:t>.</a:t>
            </a:r>
            <a:r>
              <a:rPr sz="400" strike="noStrike" spc="-5" dirty="0">
                <a:latin typeface="LM Sans 8"/>
                <a:cs typeface="LM Sans 8"/>
              </a:rPr>
              <a:t>	. .</a:t>
            </a:r>
            <a:r>
              <a:rPr sz="400" strike="noStrike" spc="50" dirty="0">
                <a:latin typeface="LM Sans 8"/>
                <a:cs typeface="LM Sans 8"/>
              </a:rPr>
              <a:t> </a:t>
            </a:r>
            <a:r>
              <a:rPr sz="400" strike="noStrike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35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8172" y="996696"/>
            <a:ext cx="4048760" cy="110490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color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blue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background-color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#333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note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background-color</a:t>
            </a:r>
            <a:r>
              <a:rPr sz="800" spc="-5" dirty="0">
                <a:latin typeface="LM Mono 8"/>
                <a:cs typeface="LM Mono 8"/>
              </a:rPr>
              <a:t>: </a:t>
            </a:r>
            <a:r>
              <a:rPr sz="800" spc="-5" dirty="0">
                <a:solidFill>
                  <a:srgbClr val="007F00"/>
                </a:solidFill>
                <a:latin typeface="LM Mono 8"/>
                <a:cs typeface="LM Mono 8"/>
              </a:rPr>
              <a:t>rgb</a:t>
            </a:r>
            <a:r>
              <a:rPr sz="800" spc="-5" dirty="0">
                <a:latin typeface="LM Mono 8"/>
                <a:cs typeface="LM Mono 8"/>
              </a:rPr>
              <a:t>(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200</a:t>
            </a:r>
            <a:r>
              <a:rPr sz="800" spc="-5" dirty="0">
                <a:latin typeface="LM Mono 8"/>
                <a:cs typeface="LM Mono 8"/>
              </a:rPr>
              <a:t>,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100</a:t>
            </a:r>
            <a:r>
              <a:rPr sz="800" spc="-5" dirty="0">
                <a:latin typeface="LM Mono 8"/>
                <a:cs typeface="LM Mono 8"/>
              </a:rPr>
              <a:t>,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50</a:t>
            </a:r>
            <a:r>
              <a:rPr sz="800" spc="-5" dirty="0">
                <a:latin typeface="LM Mono 8"/>
                <a:cs typeface="LM Mono 8"/>
              </a:rPr>
              <a:t>);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165" y="49319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73954" y="465670"/>
            <a:ext cx="66675" cy="107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32" y="409675"/>
            <a:ext cx="31762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940050" algn="l"/>
              </a:tabLst>
            </a:pPr>
            <a:r>
              <a:rPr sz="1100" dirty="0">
                <a:latin typeface="LM Sans 10"/>
                <a:cs typeface="LM Sans 10"/>
              </a:rPr>
              <a:t>pozice </a:t>
            </a:r>
            <a:r>
              <a:rPr sz="1100" spc="-5" dirty="0">
                <a:latin typeface="LM Sans 10"/>
                <a:cs typeface="LM Sans 10"/>
              </a:rPr>
              <a:t>a rozměry (jednotky </a:t>
            </a:r>
            <a:r>
              <a:rPr sz="1100" spc="-5" dirty="0">
                <a:latin typeface="LM Mono 10"/>
                <a:cs typeface="LM Mono 10"/>
              </a:rPr>
              <a:t>px, pt,</a:t>
            </a:r>
            <a:r>
              <a:rPr sz="1100" spc="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em, rem,	,</a:t>
            </a:r>
            <a:r>
              <a:rPr sz="1100" spc="-459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…</a:t>
            </a:r>
            <a:r>
              <a:rPr sz="1100" spc="-5" dirty="0">
                <a:latin typeface="LM Sans 10"/>
                <a:cs typeface="LM Sans 10"/>
              </a:rPr>
              <a:t>)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0700" y="714489"/>
            <a:ext cx="4044315" cy="1820545"/>
          </a:xfrm>
          <a:custGeom>
            <a:avLst/>
            <a:gdLst/>
            <a:ahLst/>
            <a:cxnLst/>
            <a:rect l="l" t="t" r="r" b="b"/>
            <a:pathLst>
              <a:path w="4044315" h="1820545">
                <a:moveTo>
                  <a:pt x="4043692" y="0"/>
                </a:moveTo>
                <a:lnTo>
                  <a:pt x="0" y="0"/>
                </a:lnTo>
                <a:lnTo>
                  <a:pt x="0" y="1820443"/>
                </a:lnTo>
                <a:lnTo>
                  <a:pt x="4043692" y="1820443"/>
                </a:lnTo>
                <a:lnTo>
                  <a:pt x="4043692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6255" y="714489"/>
            <a:ext cx="4048760" cy="1825625"/>
          </a:xfrm>
          <a:prstGeom prst="rect">
            <a:avLst/>
          </a:prstGeom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main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width</a:t>
            </a:r>
            <a:r>
              <a:rPr sz="800" spc="-5" dirty="0">
                <a:latin typeface="LM Mono 8"/>
                <a:cs typeface="LM Mono 8"/>
              </a:rPr>
              <a:t>: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70</a:t>
            </a:r>
            <a:r>
              <a:rPr sz="800" spc="-15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lang="sk-SK" sz="800" b="1" spc="-5" dirty="0">
                <a:solidFill>
                  <a:srgbClr val="AF003F"/>
                </a:solidFill>
                <a:latin typeface="LM Mono Light 10"/>
              </a:rPr>
              <a:t>%;</a:t>
            </a:r>
          </a:p>
          <a:p>
            <a:pPr marL="236220">
              <a:lnSpc>
                <a:spcPts val="944"/>
              </a:lnSpc>
            </a:pPr>
            <a:r>
              <a:rPr lang="sk-SK" sz="8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padding</a:t>
            </a:r>
            <a:r>
              <a:rPr lang="sk-SK" sz="800" spc="-5" dirty="0">
                <a:latin typeface="LM Mono 8"/>
                <a:cs typeface="LM Mono 8"/>
              </a:rPr>
              <a:t>:</a:t>
            </a:r>
            <a:r>
              <a:rPr lang="sk-SK" sz="800" spc="-10" dirty="0">
                <a:latin typeface="LM Mono 8"/>
                <a:cs typeface="LM Mono 8"/>
              </a:rPr>
              <a:t> </a:t>
            </a:r>
            <a:r>
              <a:rPr lang="sk-SK" sz="800" spc="-5" dirty="0">
                <a:solidFill>
                  <a:srgbClr val="666666"/>
                </a:solidFill>
                <a:latin typeface="LM Mono 8"/>
                <a:cs typeface="LM Mono 8"/>
              </a:rPr>
              <a:t>20</a:t>
            </a:r>
            <a:r>
              <a:rPr lang="sk-SK" sz="800" b="1" spc="-5" dirty="0">
                <a:solidFill>
                  <a:srgbClr val="AF003F"/>
                </a:solidFill>
                <a:latin typeface="LM Mono Light 10"/>
                <a:cs typeface="LM Mono Light 10"/>
              </a:rPr>
              <a:t>px</a:t>
            </a:r>
            <a:r>
              <a:rPr lang="sk-SK" sz="800" spc="-5" dirty="0">
                <a:latin typeface="LM Mono 8"/>
                <a:cs typeface="LM Mono 8"/>
              </a:rPr>
              <a:t>;</a:t>
            </a:r>
            <a:endParaRPr lang="sk-SK"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warning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 marR="2792730">
              <a:lnSpc>
                <a:spcPts val="950"/>
              </a:lnSpc>
              <a:spcBef>
                <a:spcPts val="30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position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45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absolute</a:t>
            </a:r>
            <a:r>
              <a:rPr sz="800" spc="-5" dirty="0">
                <a:latin typeface="LM Mono 8"/>
                <a:cs typeface="LM Mono 8"/>
              </a:rPr>
              <a:t>; </a:t>
            </a:r>
            <a:endParaRPr lang="sk-SK" sz="800" spc="-5" dirty="0">
              <a:latin typeface="LM Mono 8"/>
              <a:cs typeface="LM Mono 8"/>
            </a:endParaRPr>
          </a:p>
          <a:p>
            <a:pPr marL="236220" marR="2792730">
              <a:lnSpc>
                <a:spcPts val="950"/>
              </a:lnSpc>
              <a:spcBef>
                <a:spcPts val="30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top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5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10</a:t>
            </a:r>
            <a:r>
              <a:rPr sz="800" b="1" spc="-5" dirty="0">
                <a:solidFill>
                  <a:srgbClr val="AF003F"/>
                </a:solidFill>
                <a:latin typeface="LM Mono Light 10"/>
                <a:cs typeface="LM Mono Light 10"/>
              </a:rPr>
              <a:t>px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0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left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10</a:t>
            </a:r>
            <a:r>
              <a:rPr sz="800" b="1" spc="-5" dirty="0">
                <a:solidFill>
                  <a:srgbClr val="AF003F"/>
                </a:solidFill>
                <a:latin typeface="LM Mono Light 10"/>
                <a:cs typeface="LM Mono Light 10"/>
              </a:rPr>
              <a:t>px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</a:pPr>
            <a:endParaRPr sz="7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#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menu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display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block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5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36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346500"/>
            <a:ext cx="4608017" cy="109855"/>
            <a:chOff x="0" y="3346500"/>
            <a:chExt cx="4608017" cy="109855"/>
          </a:xfrm>
        </p:grpSpPr>
        <p:sp>
          <p:nvSpPr>
            <p:cNvPr id="12" name="object 12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71952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281165" y="602589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2932" y="519085"/>
            <a:ext cx="4159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další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…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8172" y="788250"/>
            <a:ext cx="4048760" cy="158559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*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margin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padding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note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border</a:t>
            </a:r>
            <a:r>
              <a:rPr sz="800" spc="-5" dirty="0">
                <a:latin typeface="LM Mono 8"/>
                <a:cs typeface="LM Mono 8"/>
              </a:rPr>
              <a:t>: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1</a:t>
            </a:r>
            <a:r>
              <a:rPr sz="800" b="1" spc="-5" dirty="0">
                <a:solidFill>
                  <a:srgbClr val="AF003F"/>
                </a:solidFill>
                <a:latin typeface="LM Mono Light 10"/>
                <a:cs typeface="LM Mono Light 10"/>
              </a:rPr>
              <a:t>px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solid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gray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</a:t>
            </a:r>
            <a:r>
              <a:rPr sz="800" b="1" spc="-5" dirty="0">
                <a:solidFill>
                  <a:srgbClr val="0000FF"/>
                </a:solidFill>
                <a:latin typeface="LM Mono Light 10"/>
                <a:cs typeface="LM Mono Light 10"/>
              </a:rPr>
              <a:t>hide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display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none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Procvičování</a:t>
            </a:r>
            <a:r>
              <a:rPr sz="1400" spc="-4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4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118997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991702"/>
            <a:ext cx="3952875" cy="12477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nastylujte </a:t>
            </a:r>
            <a:r>
              <a:rPr sz="1100" spc="-5" dirty="0">
                <a:latin typeface="LM Sans 10"/>
                <a:cs typeface="LM Sans 10"/>
              </a:rPr>
              <a:t>si </a:t>
            </a:r>
            <a:r>
              <a:rPr sz="1100" spc="-10" dirty="0">
                <a:latin typeface="LM Sans 10"/>
                <a:cs typeface="LM Sans 10"/>
              </a:rPr>
              <a:t>HTML </a:t>
            </a:r>
            <a:r>
              <a:rPr sz="1100" spc="-5" dirty="0">
                <a:latin typeface="LM Sans 10"/>
                <a:cs typeface="LM Sans 10"/>
              </a:rPr>
              <a:t>stránku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CSS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LM Sans 10"/>
                <a:cs typeface="LM Sans 10"/>
              </a:rPr>
              <a:t>připojte si samostatný soubor </a:t>
            </a:r>
            <a:r>
              <a:rPr sz="1100" spc="-5" dirty="0">
                <a:latin typeface="LM Mono 10"/>
                <a:cs typeface="LM Mono 10"/>
              </a:rPr>
              <a:t>style.css </a:t>
            </a:r>
            <a:r>
              <a:rPr sz="1100" dirty="0">
                <a:latin typeface="LM Sans 10"/>
                <a:cs typeface="LM Sans 10"/>
              </a:rPr>
              <a:t>nebo </a:t>
            </a:r>
            <a:r>
              <a:rPr sz="1100" spc="-5" dirty="0">
                <a:latin typeface="LM Sans 10"/>
                <a:cs typeface="LM Sans 10"/>
              </a:rPr>
              <a:t>vložte </a:t>
            </a:r>
            <a:r>
              <a:rPr sz="1100" spc="-10" dirty="0">
                <a:latin typeface="LM Sans 10"/>
                <a:cs typeface="LM Sans 10"/>
              </a:rPr>
              <a:t>kód </a:t>
            </a:r>
            <a:r>
              <a:rPr sz="1100" spc="-15" dirty="0">
                <a:latin typeface="LM Sans 10"/>
                <a:cs typeface="LM Sans 10"/>
              </a:rPr>
              <a:t>přímo</a:t>
            </a:r>
            <a:r>
              <a:rPr sz="1100" spc="-24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do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style</a:t>
            </a:r>
            <a:r>
              <a:rPr sz="1100" spc="-5" dirty="0">
                <a:latin typeface="LM Mono 10"/>
                <a:cs typeface="LM Mono 10"/>
              </a:rPr>
              <a:t>&gt; </a:t>
            </a:r>
            <a:r>
              <a:rPr sz="1100" spc="-5" dirty="0">
                <a:latin typeface="LM Sans 10"/>
                <a:cs typeface="LM Sans 10"/>
              </a:rPr>
              <a:t>tagu v</a:t>
            </a:r>
            <a:r>
              <a:rPr sz="1100" spc="-22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index.html</a:t>
            </a:r>
            <a:endParaRPr sz="1100">
              <a:latin typeface="LM Mono 10"/>
              <a:cs typeface="LM Mono 10"/>
            </a:endParaRPr>
          </a:p>
          <a:p>
            <a:pPr marL="12700" marR="1468755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změňte </a:t>
            </a:r>
            <a:r>
              <a:rPr sz="1100" spc="-10" dirty="0">
                <a:latin typeface="LM Sans 10"/>
                <a:cs typeface="LM Sans 10"/>
              </a:rPr>
              <a:t>velikost </a:t>
            </a:r>
            <a:r>
              <a:rPr sz="1100" spc="-5" dirty="0">
                <a:latin typeface="LM Sans 10"/>
                <a:cs typeface="LM Sans 10"/>
              </a:rPr>
              <a:t>a font písma v</a:t>
            </a:r>
            <a:r>
              <a:rPr sz="1100" spc="-6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dokumentu  změňte </a:t>
            </a:r>
            <a:r>
              <a:rPr sz="1100" spc="-15" dirty="0">
                <a:latin typeface="LM Sans 10"/>
                <a:cs typeface="LM Sans 10"/>
              </a:rPr>
              <a:t>barvu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nadpisů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5" dirty="0">
                <a:latin typeface="LM Sans 10"/>
                <a:cs typeface="LM Sans 10"/>
              </a:rPr>
              <a:t>zvýrazněte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div</a:t>
            </a:r>
            <a:r>
              <a:rPr sz="1100" spc="-5" dirty="0">
                <a:latin typeface="LM Mono 10"/>
                <a:cs typeface="LM Mono 10"/>
              </a:rPr>
              <a:t>&gt; </a:t>
            </a:r>
            <a:r>
              <a:rPr sz="1100" spc="-5" dirty="0">
                <a:latin typeface="LM Sans 10"/>
                <a:cs typeface="LM Sans 10"/>
              </a:rPr>
              <a:t>jednoho z </a:t>
            </a:r>
            <a:r>
              <a:rPr sz="1100" spc="-10" dirty="0">
                <a:latin typeface="LM Sans 10"/>
                <a:cs typeface="LM Sans 10"/>
              </a:rPr>
              <a:t>filmů </a:t>
            </a:r>
            <a:r>
              <a:rPr sz="1100" spc="5" dirty="0">
                <a:latin typeface="LM Sans 10"/>
                <a:cs typeface="LM Sans 10"/>
              </a:rPr>
              <a:t>pomocí </a:t>
            </a:r>
            <a:r>
              <a:rPr sz="1100" spc="-15" dirty="0">
                <a:latin typeface="LM Sans 10"/>
                <a:cs typeface="LM Sans 10"/>
              </a:rPr>
              <a:t>barvy</a:t>
            </a:r>
            <a:r>
              <a:rPr sz="1100" spc="-229" dirty="0">
                <a:latin typeface="LM Sans 10"/>
                <a:cs typeface="LM Sans 10"/>
              </a:rPr>
              <a:t> </a:t>
            </a:r>
            <a:r>
              <a:rPr sz="1100" dirty="0">
                <a:latin typeface="LM Sans 10"/>
                <a:cs typeface="LM Sans 10"/>
              </a:rPr>
              <a:t>pozadí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329029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711134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921167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165" y="2131199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6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6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6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LM Roman Caps 10"/>
                <a:cs typeface="LM Roman Caps 10"/>
              </a:rPr>
              <a:t>Procvičování</a:t>
            </a:r>
            <a:r>
              <a:rPr sz="1400" spc="-4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4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182420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165" y="156452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65" y="1774558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984590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2194623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5844" y="830522"/>
            <a:ext cx="4206875" cy="163703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200" spc="-5" dirty="0">
                <a:latin typeface="LM Sans 12"/>
                <a:cs typeface="LM Sans 12"/>
              </a:rPr>
              <a:t>GODMODE:</a:t>
            </a:r>
            <a:endParaRPr sz="1200">
              <a:latin typeface="LM Sans 12"/>
              <a:cs typeface="LM Sans 12"/>
            </a:endParaRPr>
          </a:p>
          <a:p>
            <a:pPr marL="289560" marR="132715">
              <a:lnSpc>
                <a:spcPct val="102600"/>
              </a:lnSpc>
              <a:spcBef>
                <a:spcPts val="280"/>
              </a:spcBef>
            </a:pPr>
            <a:r>
              <a:rPr sz="1100" dirty="0">
                <a:latin typeface="LM Sans 10"/>
                <a:cs typeface="LM Sans 10"/>
              </a:rPr>
              <a:t>vyberte </a:t>
            </a:r>
            <a:r>
              <a:rPr sz="1100" spc="-5" dirty="0">
                <a:latin typeface="LM Sans 10"/>
                <a:cs typeface="LM Sans 10"/>
              </a:rPr>
              <a:t>si část textu – jeden element, který zakryjete </a:t>
            </a:r>
            <a:r>
              <a:rPr sz="1100" spc="-15" dirty="0">
                <a:latin typeface="LM Sans 10"/>
                <a:cs typeface="LM Sans 10"/>
              </a:rPr>
              <a:t>jako </a:t>
            </a:r>
            <a:r>
              <a:rPr sz="1100" dirty="0">
                <a:latin typeface="LM Sans 10"/>
                <a:cs typeface="LM Sans 10"/>
              </a:rPr>
              <a:t>spoiler  </a:t>
            </a:r>
            <a:r>
              <a:rPr sz="1100" spc="-5" dirty="0">
                <a:latin typeface="LM Sans 10"/>
                <a:cs typeface="LM Sans 10"/>
              </a:rPr>
              <a:t>(bude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začerněný)</a:t>
            </a:r>
            <a:endParaRPr sz="1100">
              <a:latin typeface="LM Sans 10"/>
              <a:cs typeface="LM Sans 10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latin typeface="LM Sans 10"/>
                <a:cs typeface="LM Sans 10"/>
              </a:rPr>
              <a:t>případně </a:t>
            </a:r>
            <a:r>
              <a:rPr sz="1100" dirty="0">
                <a:latin typeface="LM Sans 10"/>
                <a:cs typeface="LM Sans 10"/>
              </a:rPr>
              <a:t>vyberte </a:t>
            </a:r>
            <a:r>
              <a:rPr sz="1100" spc="-5" dirty="0">
                <a:latin typeface="LM Sans 10"/>
                <a:cs typeface="LM Sans 10"/>
              </a:rPr>
              <a:t>jen část textu, kterou vložíte do elementu</a:t>
            </a:r>
            <a:r>
              <a:rPr sz="1100" spc="-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&lt;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span</a:t>
            </a:r>
            <a:r>
              <a:rPr sz="1100" spc="-5" dirty="0">
                <a:latin typeface="LM Mono 10"/>
                <a:cs typeface="LM Mono 10"/>
              </a:rPr>
              <a:t>&gt;</a:t>
            </a:r>
            <a:endParaRPr sz="1100">
              <a:latin typeface="LM Mono 10"/>
              <a:cs typeface="LM Mono 10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vybranému </a:t>
            </a:r>
            <a:r>
              <a:rPr sz="1100" spc="-5" dirty="0">
                <a:latin typeface="LM Sans 10"/>
                <a:cs typeface="LM Sans 10"/>
              </a:rPr>
              <a:t>elementu </a:t>
            </a:r>
            <a:r>
              <a:rPr sz="1100" spc="-10" dirty="0">
                <a:latin typeface="LM Sans 10"/>
                <a:cs typeface="LM Sans 10"/>
              </a:rPr>
              <a:t>přiřaďte </a:t>
            </a:r>
            <a:r>
              <a:rPr sz="1100" i="1" spc="-5" dirty="0">
                <a:latin typeface="LM Sans 10"/>
                <a:cs typeface="LM Sans 10"/>
              </a:rPr>
              <a:t>class</a:t>
            </a:r>
            <a:r>
              <a:rPr sz="1100" i="1" spc="5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spoiler</a:t>
            </a:r>
            <a:endParaRPr sz="1100">
              <a:latin typeface="LM Mono 10"/>
              <a:cs typeface="LM Mono 10"/>
            </a:endParaRPr>
          </a:p>
          <a:p>
            <a:pPr marL="289560" marR="15875">
              <a:lnSpc>
                <a:spcPct val="125299"/>
              </a:lnSpc>
            </a:pPr>
            <a:r>
              <a:rPr sz="1100" spc="5" dirty="0">
                <a:latin typeface="LM Sans 10"/>
                <a:cs typeface="LM Sans 10"/>
              </a:rPr>
              <a:t>pomocí </a:t>
            </a:r>
            <a:r>
              <a:rPr sz="1100" spc="-10" dirty="0">
                <a:latin typeface="LM Sans 10"/>
                <a:cs typeface="LM Sans 10"/>
              </a:rPr>
              <a:t>CSS upravte </a:t>
            </a:r>
            <a:r>
              <a:rPr sz="1100" spc="-5" dirty="0">
                <a:latin typeface="LM Sans 10"/>
                <a:cs typeface="LM Sans 10"/>
              </a:rPr>
              <a:t>vzhled elementu tak, </a:t>
            </a:r>
            <a:r>
              <a:rPr sz="1100" spc="-15" dirty="0">
                <a:latin typeface="LM Sans 10"/>
                <a:cs typeface="LM Sans 10"/>
              </a:rPr>
              <a:t>aby </a:t>
            </a:r>
            <a:r>
              <a:rPr sz="1100" spc="-10" dirty="0">
                <a:latin typeface="LM Sans 10"/>
                <a:cs typeface="LM Sans 10"/>
              </a:rPr>
              <a:t>nebyl </a:t>
            </a:r>
            <a:r>
              <a:rPr sz="1100" spc="-5" dirty="0">
                <a:latin typeface="LM Sans 10"/>
                <a:cs typeface="LM Sans 10"/>
              </a:rPr>
              <a:t>v textu čitelný  </a:t>
            </a:r>
            <a:r>
              <a:rPr sz="1100" spc="-10" dirty="0">
                <a:latin typeface="LM Sans 10"/>
                <a:cs typeface="LM Sans 10"/>
              </a:rPr>
              <a:t>upravte CSS </a:t>
            </a:r>
            <a:r>
              <a:rPr sz="1100" spc="-5" dirty="0">
                <a:latin typeface="LM Sans 10"/>
                <a:cs typeface="LM Sans 10"/>
              </a:rPr>
              <a:t>tak, </a:t>
            </a:r>
            <a:r>
              <a:rPr sz="1100" spc="-15" dirty="0">
                <a:latin typeface="LM Sans 10"/>
                <a:cs typeface="LM Sans 10"/>
              </a:rPr>
              <a:t>aby </a:t>
            </a:r>
            <a:r>
              <a:rPr sz="1100" spc="-5" dirty="0">
                <a:latin typeface="LM Sans 10"/>
                <a:cs typeface="LM Sans 10"/>
              </a:rPr>
              <a:t>se text </a:t>
            </a:r>
            <a:r>
              <a:rPr sz="1100" dirty="0">
                <a:latin typeface="LM Sans 10"/>
                <a:cs typeface="LM Sans 10"/>
              </a:rPr>
              <a:t>odkryl, </a:t>
            </a:r>
            <a:r>
              <a:rPr sz="1100" spc="-5" dirty="0">
                <a:latin typeface="LM Sans 10"/>
                <a:cs typeface="LM Sans 10"/>
              </a:rPr>
              <a:t>když na něj najedete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myší</a:t>
            </a:r>
            <a:endParaRPr sz="1100">
              <a:latin typeface="LM Sans 10"/>
              <a:cs typeface="LM Sans 10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800" dirty="0">
                <a:latin typeface="LM Sans 8"/>
                <a:cs typeface="LM Sans 8"/>
              </a:rPr>
              <a:t>vygooglete </a:t>
            </a:r>
            <a:r>
              <a:rPr sz="800" spc="-5" dirty="0">
                <a:latin typeface="LM Sans 8"/>
                <a:cs typeface="LM Sans 8"/>
              </a:rPr>
              <a:t>si a </a:t>
            </a:r>
            <a:r>
              <a:rPr sz="800" dirty="0">
                <a:latin typeface="LM Sans 8"/>
                <a:cs typeface="LM Sans 8"/>
              </a:rPr>
              <a:t>použijte </a:t>
            </a:r>
            <a:r>
              <a:rPr sz="800" spc="-5" dirty="0">
                <a:latin typeface="LM Sans 8"/>
                <a:cs typeface="LM Sans 8"/>
              </a:rPr>
              <a:t>selektory </a:t>
            </a:r>
            <a:r>
              <a:rPr sz="800" spc="-5" dirty="0">
                <a:latin typeface="LM Mono 8"/>
                <a:cs typeface="LM Mono 8"/>
              </a:rPr>
              <a:t>:not </a:t>
            </a:r>
            <a:r>
              <a:rPr sz="800" spc="-5" dirty="0">
                <a:latin typeface="LM Sans 8"/>
                <a:cs typeface="LM Sans 8"/>
              </a:rPr>
              <a:t>a</a:t>
            </a:r>
            <a:r>
              <a:rPr sz="800" spc="-160" dirty="0">
                <a:latin typeface="LM Sans 8"/>
                <a:cs typeface="LM Sans 8"/>
              </a:rPr>
              <a:t> </a:t>
            </a:r>
            <a:r>
              <a:rPr sz="800" spc="-5" dirty="0">
                <a:latin typeface="LM Mono 8"/>
                <a:cs typeface="LM Mono 8"/>
              </a:rPr>
              <a:t>:hover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Obrázok, na ktorom je mapa&#10;&#10;Automaticky generovaný popis">
            <a:extLst>
              <a:ext uri="{FF2B5EF4-FFF2-40B4-BE49-F238E27FC236}">
                <a16:creationId xmlns:a16="http://schemas.microsoft.com/office/drawing/2014/main" id="{263ED2AF-3035-F3FF-F4A0-2C851BC5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54"/>
            <a:ext cx="4610100" cy="221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13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165" y="975385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pc="-5" dirty="0"/>
              <a:t>struktury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  <a:hlinkClick r:id="rId3"/>
              </a:rPr>
              <a:t>https://bl.ocks.org/65a76321043767fb0e864ed15e37bc5a</a:t>
            </a:r>
            <a:endParaRPr sz="10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pc="-10" dirty="0"/>
              <a:t>atributy</a:t>
            </a:r>
          </a:p>
        </p:txBody>
      </p:sp>
      <p:sp>
        <p:nvSpPr>
          <p:cNvPr id="4" name="object 4"/>
          <p:cNvSpPr/>
          <p:nvPr/>
        </p:nvSpPr>
        <p:spPr>
          <a:xfrm>
            <a:off x="281165" y="1357490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932" y="1415904"/>
            <a:ext cx="3479800" cy="60198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ct val="119900"/>
              </a:lnSpc>
              <a:spcBef>
                <a:spcPts val="190"/>
              </a:spcBef>
            </a:pP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https://bl.ocks.org/c996c608e80915daf7446290945abdab </a:t>
            </a: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pozicování  </a:t>
            </a: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https://bl.ocks.org/ceb6049e5ce20c6e620893877418794a</a:t>
            </a:r>
            <a:endParaRPr sz="1000">
              <a:latin typeface="LM Mono 10"/>
              <a:cs typeface="LM Mono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165" y="1739607"/>
            <a:ext cx="65201" cy="6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7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7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40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7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7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7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r>
              <a:rPr sz="1400" spc="-6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Reset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96464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844" y="722971"/>
            <a:ext cx="1403350" cy="34988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89560" marR="5080" indent="-277495">
              <a:lnSpc>
                <a:spcPts val="1250"/>
              </a:lnSpc>
              <a:spcBef>
                <a:spcPts val="190"/>
              </a:spcBef>
            </a:pPr>
            <a:r>
              <a:rPr sz="1100" spc="-5" dirty="0">
                <a:latin typeface="LM Sans 10"/>
                <a:cs typeface="LM Sans 10"/>
              </a:rPr>
              <a:t>Dvě </a:t>
            </a:r>
            <a:r>
              <a:rPr sz="1100" spc="-15" dirty="0">
                <a:latin typeface="LM Sans 10"/>
                <a:cs typeface="LM Sans 10"/>
              </a:rPr>
              <a:t>dobré </a:t>
            </a:r>
            <a:r>
              <a:rPr sz="1100" spc="-5" dirty="0">
                <a:latin typeface="LM Sans 10"/>
                <a:cs typeface="LM Sans 10"/>
              </a:rPr>
              <a:t>možnosti:  úplný základ</a:t>
            </a:r>
            <a:r>
              <a:rPr sz="1100" spc="-8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např.: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172" y="1177175"/>
            <a:ext cx="4048760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*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margin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padding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165" y="198550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932" y="1902001"/>
            <a:ext cx="3007995" cy="746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M Sans 10"/>
                <a:cs typeface="LM Sans 10"/>
              </a:rPr>
              <a:t>normalize.css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https://github.com/necolas/normalize.css/</a:t>
            </a:r>
            <a:endParaRPr sz="11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LM Sans 10"/>
                <a:cs typeface="LM Sans 10"/>
              </a:rPr>
              <a:t>Blanka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boilerplate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https://github.com/machal/blanka-html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1165" y="2367622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5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41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5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3247632"/>
            <a:ext cx="4608195" cy="208915"/>
            <a:chOff x="0" y="3247632"/>
            <a:chExt cx="4608195" cy="208915"/>
          </a:xfrm>
        </p:grpSpPr>
        <p:sp>
          <p:nvSpPr>
            <p:cNvPr id="6" name="object 6"/>
            <p:cNvSpPr/>
            <p:nvPr/>
          </p:nvSpPr>
          <p:spPr>
            <a:xfrm>
              <a:off x="3323652" y="3251427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6412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514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78619" y="3251427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89528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699"/>
                  </a:moveTo>
                  <a:lnTo>
                    <a:pt x="50801" y="12699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1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81908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55413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51427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80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80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1952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5300" y="72654"/>
            <a:ext cx="15043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solidFill>
                  <a:srgbClr val="3333B2"/>
                </a:solidFill>
                <a:latin typeface="LM Roman Caps 10"/>
                <a:cs typeface="LM Roman Caps 10"/>
              </a:rPr>
              <a:t>Validace</a:t>
            </a:r>
            <a:r>
              <a:rPr sz="1400" spc="-6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HTML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1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42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18412" y="1439961"/>
            <a:ext cx="23717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00008A"/>
                </a:solidFill>
                <a:latin typeface="LM Mono 12"/>
                <a:cs typeface="LM Mono 12"/>
                <a:hlinkClick r:id="rId12"/>
              </a:rPr>
              <a:t>https://validator.w3.org/</a:t>
            </a:r>
            <a:endParaRPr sz="1400">
              <a:latin typeface="LM Mono 12"/>
              <a:cs typeface="LM Mono 12"/>
            </a:endParaRP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3247632"/>
            <a:ext cx="4608195" cy="208915"/>
            <a:chOff x="0" y="3247632"/>
            <a:chExt cx="4608195" cy="208915"/>
          </a:xfrm>
        </p:grpSpPr>
        <p:sp>
          <p:nvSpPr>
            <p:cNvPr id="6" name="object 6"/>
            <p:cNvSpPr/>
            <p:nvPr/>
          </p:nvSpPr>
          <p:spPr>
            <a:xfrm>
              <a:off x="3323652" y="3251427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6412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514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78619" y="3251427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5777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89528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699"/>
                  </a:moveTo>
                  <a:lnTo>
                    <a:pt x="50801" y="12699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1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81908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55413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51427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80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80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35976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1952" y="3346500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550"/>
                  </a:lnTo>
                  <a:lnTo>
                    <a:pt x="1535976" y="109550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5300" y="72654"/>
            <a:ext cx="12744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solidFill>
                  <a:srgbClr val="3333B2"/>
                </a:solidFill>
                <a:latin typeface="LM Roman Caps 10"/>
                <a:cs typeface="LM Roman Caps 10"/>
              </a:rPr>
              <a:t>Validace</a:t>
            </a:r>
            <a:r>
              <a:rPr sz="1400" spc="-65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1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43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1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9173" y="1439961"/>
            <a:ext cx="34099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00008A"/>
                </a:solidFill>
                <a:latin typeface="LM Mono 12"/>
                <a:cs typeface="LM Mono 12"/>
                <a:hlinkClick r:id="rId12"/>
              </a:rPr>
              <a:t>https://jigsaw.w3.org/css-validator/</a:t>
            </a:r>
            <a:endParaRPr sz="1400">
              <a:latin typeface="LM Mono 12"/>
              <a:cs typeface="LM Mono 12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Ú</a:t>
            </a:r>
            <a:r>
              <a:rPr sz="1400" spc="-15" dirty="0">
                <a:solidFill>
                  <a:srgbClr val="3333B2"/>
                </a:solidFill>
                <a:latin typeface="LM Roman Caps 10"/>
                <a:cs typeface="LM Roman Caps 10"/>
              </a:rPr>
              <a:t>k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ol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88176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932" y="778636"/>
            <a:ext cx="4079240" cy="180340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dirty="0">
                <a:latin typeface="LM Sans 10"/>
                <a:cs typeface="LM Sans 10"/>
              </a:rPr>
              <a:t>vyberte </a:t>
            </a:r>
            <a:r>
              <a:rPr sz="1000" spc="-5" dirty="0">
                <a:latin typeface="LM Sans 10"/>
                <a:cs typeface="LM Sans 10"/>
              </a:rPr>
              <a:t>si </a:t>
            </a:r>
            <a:r>
              <a:rPr sz="1000" b="1" spc="-5" dirty="0">
                <a:latin typeface="LM Sans 10"/>
                <a:cs typeface="LM Sans 10"/>
              </a:rPr>
              <a:t>semestrální téma </a:t>
            </a:r>
            <a:r>
              <a:rPr sz="1000" spc="-5" dirty="0">
                <a:latin typeface="LM Sans 10"/>
                <a:cs typeface="LM Sans 10"/>
              </a:rPr>
              <a:t>(GIS, kartografie, geografie,</a:t>
            </a:r>
            <a:r>
              <a:rPr sz="1000" spc="-204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…)</a:t>
            </a:r>
            <a:endParaRPr sz="1000" dirty="0">
              <a:latin typeface="LM Sans 10"/>
              <a:cs typeface="LM Sans 10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sz="800" spc="-5" dirty="0">
                <a:latin typeface="LM Sans 8"/>
                <a:cs typeface="LM Sans 8"/>
              </a:rPr>
              <a:t>mělo </a:t>
            </a:r>
            <a:r>
              <a:rPr sz="800" spc="-15" dirty="0">
                <a:latin typeface="LM Sans 8"/>
                <a:cs typeface="LM Sans 8"/>
              </a:rPr>
              <a:t>by </a:t>
            </a:r>
            <a:r>
              <a:rPr sz="800" spc="-5" dirty="0">
                <a:latin typeface="LM Sans 8"/>
                <a:cs typeface="LM Sans 8"/>
              </a:rPr>
              <a:t>k němu </a:t>
            </a:r>
            <a:r>
              <a:rPr sz="800" spc="-10" dirty="0">
                <a:latin typeface="LM Sans 8"/>
                <a:cs typeface="LM Sans 8"/>
              </a:rPr>
              <a:t>být </a:t>
            </a:r>
            <a:r>
              <a:rPr sz="800" spc="-5" dirty="0">
                <a:latin typeface="LM Sans 8"/>
                <a:cs typeface="LM Sans 8"/>
              </a:rPr>
              <a:t>možné sehnat nějaká </a:t>
            </a:r>
            <a:r>
              <a:rPr sz="800" spc="-10" dirty="0">
                <a:latin typeface="LM Sans 8"/>
                <a:cs typeface="LM Sans 8"/>
              </a:rPr>
              <a:t>prostorová </a:t>
            </a:r>
            <a:r>
              <a:rPr sz="800" spc="-5" dirty="0">
                <a:latin typeface="LM Sans 8"/>
                <a:cs typeface="LM Sans 8"/>
              </a:rPr>
              <a:t>data a zobrazit je v </a:t>
            </a:r>
            <a:r>
              <a:rPr sz="800" dirty="0">
                <a:latin typeface="LM Sans 8"/>
                <a:cs typeface="LM Sans 8"/>
              </a:rPr>
              <a:t>mapě, </a:t>
            </a:r>
            <a:r>
              <a:rPr sz="800" spc="-5" dirty="0">
                <a:latin typeface="LM Sans 8"/>
                <a:cs typeface="LM Sans 8"/>
              </a:rPr>
              <a:t>můžete se  inspirovat jinou stránkou </a:t>
            </a:r>
            <a:r>
              <a:rPr sz="800" dirty="0">
                <a:latin typeface="LM Sans 8"/>
                <a:cs typeface="LM Sans 8"/>
              </a:rPr>
              <a:t>nebo</a:t>
            </a:r>
            <a:r>
              <a:rPr sz="800" spc="-10" dirty="0">
                <a:latin typeface="LM Sans 8"/>
                <a:cs typeface="LM Sans 8"/>
              </a:rPr>
              <a:t> </a:t>
            </a:r>
            <a:r>
              <a:rPr sz="800" dirty="0">
                <a:latin typeface="LM Sans 8"/>
                <a:cs typeface="LM Sans 8"/>
              </a:rPr>
              <a:t>službou</a:t>
            </a:r>
          </a:p>
          <a:p>
            <a:pPr marL="12700" marR="1620520">
              <a:lnSpc>
                <a:spcPts val="1789"/>
              </a:lnSpc>
              <a:spcBef>
                <a:spcPts val="114"/>
              </a:spcBef>
            </a:pPr>
            <a:r>
              <a:rPr sz="1000" spc="-10" dirty="0">
                <a:latin typeface="LM Sans 10"/>
                <a:cs typeface="LM Sans 10"/>
              </a:rPr>
              <a:t>vytvořte </a:t>
            </a:r>
            <a:r>
              <a:rPr sz="1000" b="1" spc="-5" dirty="0">
                <a:latin typeface="LM Sans 10"/>
                <a:cs typeface="LM Sans 10"/>
              </a:rPr>
              <a:t>HTML stránku </a:t>
            </a:r>
            <a:r>
              <a:rPr sz="1000" spc="-15" dirty="0">
                <a:latin typeface="LM Sans 10"/>
                <a:cs typeface="LM Sans 10"/>
              </a:rPr>
              <a:t>pro </a:t>
            </a:r>
            <a:r>
              <a:rPr sz="1000" spc="-5" dirty="0">
                <a:latin typeface="LM Sans 10"/>
                <a:cs typeface="LM Sans 10"/>
              </a:rPr>
              <a:t>toto téma  </a:t>
            </a:r>
            <a:r>
              <a:rPr sz="1000" dirty="0">
                <a:latin typeface="LM Sans 10"/>
                <a:cs typeface="LM Sans 10"/>
              </a:rPr>
              <a:t>použijte </a:t>
            </a:r>
            <a:r>
              <a:rPr sz="1000" spc="-5" dirty="0">
                <a:latin typeface="LM Sans 10"/>
                <a:cs typeface="LM Sans 10"/>
              </a:rPr>
              <a:t>CSS a webovou stránku si</a:t>
            </a:r>
            <a:r>
              <a:rPr sz="1000" spc="5" dirty="0">
                <a:latin typeface="LM Sans 10"/>
                <a:cs typeface="LM Sans 10"/>
              </a:rPr>
              <a:t> </a:t>
            </a:r>
            <a:r>
              <a:rPr sz="1000" b="1" spc="-10" dirty="0">
                <a:latin typeface="LM Sans 10"/>
                <a:cs typeface="LM Sans 10"/>
              </a:rPr>
              <a:t>nastylujte</a:t>
            </a:r>
            <a:endParaRPr sz="1000" dirty="0">
              <a:latin typeface="LM Sans 10"/>
              <a:cs typeface="LM Sans 10"/>
            </a:endParaRPr>
          </a:p>
          <a:p>
            <a:pPr marL="12700">
              <a:lnSpc>
                <a:spcPts val="1200"/>
              </a:lnSpc>
              <a:spcBef>
                <a:spcPts val="440"/>
              </a:spcBef>
            </a:pPr>
            <a:r>
              <a:rPr sz="1000" spc="-5" dirty="0">
                <a:latin typeface="LM Sans 10"/>
                <a:cs typeface="LM Sans 10"/>
              </a:rPr>
              <a:t>ověřte platnost HTML a CSS </a:t>
            </a:r>
            <a:r>
              <a:rPr sz="1000" b="1" spc="-5" dirty="0">
                <a:latin typeface="LM Sans 10"/>
                <a:cs typeface="LM Sans 10"/>
              </a:rPr>
              <a:t>validátorem </a:t>
            </a:r>
            <a:r>
              <a:rPr sz="1000" spc="-5" dirty="0">
                <a:latin typeface="LM Sans 10"/>
                <a:cs typeface="LM Sans 10"/>
              </a:rPr>
              <a:t>– </a:t>
            </a:r>
            <a:r>
              <a:rPr sz="1000" spc="-10" dirty="0">
                <a:latin typeface="LM Sans 10"/>
                <a:cs typeface="LM Sans 10"/>
              </a:rPr>
              <a:t>chyby </a:t>
            </a:r>
            <a:r>
              <a:rPr sz="1000" spc="-15" dirty="0">
                <a:latin typeface="LM Sans 10"/>
                <a:cs typeface="LM Sans 10"/>
              </a:rPr>
              <a:t>při </a:t>
            </a:r>
            <a:r>
              <a:rPr sz="1000" spc="-5" dirty="0">
                <a:latin typeface="LM Sans 10"/>
                <a:cs typeface="LM Sans 10"/>
              </a:rPr>
              <a:t>validaci</a:t>
            </a:r>
            <a:r>
              <a:rPr sz="1000" spc="-135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automaticky</a:t>
            </a:r>
            <a:endParaRPr sz="1000" dirty="0">
              <a:latin typeface="LM Sans 10"/>
              <a:cs typeface="LM Sans 10"/>
            </a:endParaRPr>
          </a:p>
          <a:p>
            <a:pPr marL="12700">
              <a:lnSpc>
                <a:spcPts val="1200"/>
              </a:lnSpc>
            </a:pPr>
            <a:r>
              <a:rPr sz="1000" spc="-5" dirty="0">
                <a:latin typeface="LM Sans 10"/>
                <a:cs typeface="LM Sans 10"/>
              </a:rPr>
              <a:t>−2</a:t>
            </a:r>
            <a:r>
              <a:rPr sz="1000" spc="-10" dirty="0">
                <a:latin typeface="LM Sans 10"/>
                <a:cs typeface="LM Sans 10"/>
              </a:rPr>
              <a:t> </a:t>
            </a:r>
            <a:r>
              <a:rPr sz="1000" spc="10" dirty="0">
                <a:latin typeface="LM Sans 10"/>
                <a:cs typeface="LM Sans 10"/>
              </a:rPr>
              <a:t>body</a:t>
            </a:r>
            <a:endParaRPr sz="1000" dirty="0">
              <a:latin typeface="LM Sans 10"/>
              <a:cs typeface="LM Sans 10"/>
            </a:endParaRPr>
          </a:p>
          <a:p>
            <a:pPr marL="12700" marR="2064385">
              <a:lnSpc>
                <a:spcPct val="149400"/>
              </a:lnSpc>
            </a:pPr>
            <a:r>
              <a:rPr sz="1000" dirty="0">
                <a:latin typeface="LM Sans 10"/>
                <a:cs typeface="LM Sans 10"/>
              </a:rPr>
              <a:t>odevzdat </a:t>
            </a:r>
            <a:r>
              <a:rPr sz="1000" spc="-5" dirty="0">
                <a:latin typeface="LM Sans 10"/>
                <a:cs typeface="LM Sans 10"/>
              </a:rPr>
              <a:t>do 2</a:t>
            </a:r>
            <a:r>
              <a:rPr lang="sk-SK" sz="1000" spc="-5" dirty="0">
                <a:latin typeface="LM Sans 10"/>
                <a:cs typeface="LM Sans 10"/>
              </a:rPr>
              <a:t>0</a:t>
            </a:r>
            <a:r>
              <a:rPr sz="1000" spc="-5" dirty="0">
                <a:latin typeface="LM Sans 10"/>
                <a:cs typeface="LM Sans 10"/>
              </a:rPr>
              <a:t>. 9. 24:00 (max 10 b.)  </a:t>
            </a:r>
            <a:r>
              <a:rPr sz="1000" dirty="0">
                <a:latin typeface="LM Sans 10"/>
                <a:cs typeface="LM Sans 10"/>
              </a:rPr>
              <a:t>odevzdávat </a:t>
            </a:r>
            <a:r>
              <a:rPr sz="1000" spc="-15" dirty="0">
                <a:latin typeface="LM Sans 10"/>
                <a:cs typeface="LM Sans 10"/>
              </a:rPr>
              <a:t>web </a:t>
            </a:r>
            <a:r>
              <a:rPr sz="1000" spc="-10" dirty="0">
                <a:latin typeface="LM Sans 10"/>
                <a:cs typeface="LM Sans 10"/>
              </a:rPr>
              <a:t>jako archiv</a:t>
            </a:r>
            <a:r>
              <a:rPr sz="1000" spc="-3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Mono 10"/>
                <a:cs typeface="LM Mono 10"/>
              </a:rPr>
              <a:t>web.zip</a:t>
            </a:r>
            <a:endParaRPr sz="1000" dirty="0">
              <a:latin typeface="LM Mono 10"/>
              <a:cs typeface="LM Mono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1316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640903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868652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165" y="2248230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1165" y="2475979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1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1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9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14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44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1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3333B2"/>
                </a:solidFill>
                <a:latin typeface="LM Roman Caps 10"/>
                <a:cs typeface="LM Roman Caps 10"/>
              </a:rPr>
              <a:t>Ú</a:t>
            </a:r>
            <a:r>
              <a:rPr sz="1400" spc="-15" dirty="0">
                <a:solidFill>
                  <a:srgbClr val="3333B2"/>
                </a:solidFill>
                <a:latin typeface="LM Roman Caps 10"/>
                <a:cs typeface="LM Roman Caps 10"/>
              </a:rPr>
              <a:t>k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ol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014755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735965">
              <a:lnSpc>
                <a:spcPct val="149400"/>
              </a:lnSpc>
              <a:spcBef>
                <a:spcPts val="100"/>
              </a:spcBef>
            </a:pPr>
            <a:r>
              <a:rPr dirty="0"/>
              <a:t>výběr </a:t>
            </a:r>
            <a:r>
              <a:rPr spc="-5" dirty="0"/>
              <a:t>tématu </a:t>
            </a:r>
            <a:r>
              <a:rPr dirty="0"/>
              <a:t>(později </a:t>
            </a:r>
            <a:r>
              <a:rPr spc="-5" dirty="0"/>
              <a:t>lze změnit </a:t>
            </a:r>
            <a:r>
              <a:rPr dirty="0"/>
              <a:t>pokud </a:t>
            </a:r>
            <a:r>
              <a:rPr spc="-20" dirty="0"/>
              <a:t>by </a:t>
            </a:r>
            <a:r>
              <a:rPr spc="-5" dirty="0"/>
              <a:t>vám nevyhovovalo)  Obsahově </a:t>
            </a:r>
            <a:r>
              <a:rPr spc="-20" dirty="0"/>
              <a:t>by </a:t>
            </a:r>
            <a:r>
              <a:rPr spc="-10" dirty="0"/>
              <a:t>první </a:t>
            </a:r>
            <a:r>
              <a:rPr spc="-5" dirty="0"/>
              <a:t>cvičení mělo</a:t>
            </a:r>
            <a:r>
              <a:rPr spc="15" dirty="0"/>
              <a:t> </a:t>
            </a:r>
            <a:r>
              <a:rPr spc="-5" dirty="0"/>
              <a:t>zahrnovat:</a:t>
            </a:r>
          </a:p>
          <a:p>
            <a:pPr marL="433070">
              <a:lnSpc>
                <a:spcPts val="1200"/>
              </a:lnSpc>
              <a:spcBef>
                <a:spcPts val="495"/>
              </a:spcBef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spc="-5" dirty="0"/>
              <a:t>HTML +</a:t>
            </a:r>
            <a:r>
              <a:rPr sz="1000" spc="55" dirty="0"/>
              <a:t> </a:t>
            </a:r>
            <a:r>
              <a:rPr sz="1000" spc="-5" dirty="0"/>
              <a:t>CSS</a:t>
            </a:r>
            <a:endParaRPr sz="1000">
              <a:latin typeface="Times New Roman"/>
              <a:cs typeface="Times New Roman"/>
            </a:endParaRPr>
          </a:p>
          <a:p>
            <a:pPr marL="433070">
              <a:lnSpc>
                <a:spcPts val="1195"/>
              </a:lnSpc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spc="-5" dirty="0"/>
              <a:t>nástin</a:t>
            </a:r>
            <a:r>
              <a:rPr sz="1000" spc="55" dirty="0"/>
              <a:t> </a:t>
            </a:r>
            <a:r>
              <a:rPr sz="1000" spc="-5" dirty="0"/>
              <a:t>obsahu</a:t>
            </a:r>
            <a:endParaRPr sz="1000">
              <a:latin typeface="Times New Roman"/>
              <a:cs typeface="Times New Roman"/>
            </a:endParaRPr>
          </a:p>
          <a:p>
            <a:pPr marL="570230" marR="30480" indent="-137160">
              <a:lnSpc>
                <a:spcPts val="1200"/>
              </a:lnSpc>
              <a:spcBef>
                <a:spcPts val="35"/>
              </a:spcBef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spc="-5" dirty="0"/>
              <a:t>základní strukturu stránky (nástin obsahu, navigaci </a:t>
            </a:r>
            <a:r>
              <a:rPr sz="1000" dirty="0"/>
              <a:t>pokud </a:t>
            </a:r>
            <a:r>
              <a:rPr sz="1000" spc="-5" dirty="0"/>
              <a:t>je relevantní  </a:t>
            </a:r>
            <a:r>
              <a:rPr sz="1000" dirty="0"/>
              <a:t>(odkazy </a:t>
            </a:r>
            <a:r>
              <a:rPr sz="1000" spc="-5" dirty="0"/>
              <a:t>nemusí </a:t>
            </a:r>
            <a:r>
              <a:rPr sz="1000" spc="-15" dirty="0"/>
              <a:t>být </a:t>
            </a:r>
            <a:r>
              <a:rPr sz="1000" spc="-5" dirty="0"/>
              <a:t>zatím funkční))</a:t>
            </a:r>
            <a:endParaRPr sz="1000">
              <a:latin typeface="Times New Roman"/>
              <a:cs typeface="Times New Roman"/>
            </a:endParaRPr>
          </a:p>
          <a:p>
            <a:pPr marL="433070">
              <a:lnSpc>
                <a:spcPts val="1150"/>
              </a:lnSpc>
            </a:pPr>
            <a:r>
              <a:rPr sz="900" spc="494" baseline="13888" dirty="0">
                <a:solidFill>
                  <a:srgbClr val="3333B2"/>
                </a:solidFill>
                <a:latin typeface="Times New Roman"/>
                <a:cs typeface="Times New Roman"/>
              </a:rPr>
              <a:t>) </a:t>
            </a:r>
            <a:r>
              <a:rPr sz="1000" spc="-5" dirty="0"/>
              <a:t>rozsahem </a:t>
            </a:r>
            <a:r>
              <a:rPr sz="1000" dirty="0"/>
              <a:t>očekávám </a:t>
            </a:r>
            <a:r>
              <a:rPr sz="1000" spc="-5" dirty="0"/>
              <a:t>zhruba do A4</a:t>
            </a:r>
            <a:r>
              <a:rPr sz="1000" spc="50" dirty="0"/>
              <a:t> </a:t>
            </a:r>
            <a:r>
              <a:rPr sz="1000" spc="-5" dirty="0"/>
              <a:t>textu</a:t>
            </a:r>
            <a:endParaRPr sz="1000">
              <a:latin typeface="Times New Roman"/>
              <a:cs typeface="Times New Roman"/>
            </a:endParaRPr>
          </a:p>
          <a:p>
            <a:pPr marL="293370">
              <a:lnSpc>
                <a:spcPct val="100000"/>
              </a:lnSpc>
              <a:spcBef>
                <a:spcPts val="495"/>
              </a:spcBef>
            </a:pPr>
            <a:r>
              <a:rPr spc="-5" dirty="0"/>
              <a:t>Na </a:t>
            </a:r>
            <a:r>
              <a:rPr spc="-10" dirty="0"/>
              <a:t>webu </a:t>
            </a:r>
            <a:r>
              <a:rPr spc="-5" dirty="0"/>
              <a:t>vítězí kvalita nad kvantitou – zaměřte se na vizuál a</a:t>
            </a:r>
            <a:r>
              <a:rPr spc="40" dirty="0"/>
              <a:t> </a:t>
            </a:r>
            <a:r>
              <a:rPr spc="-5" dirty="0"/>
              <a:t>přehlednos</a:t>
            </a:r>
          </a:p>
        </p:txBody>
      </p:sp>
      <p:sp>
        <p:nvSpPr>
          <p:cNvPr id="5" name="object 5"/>
          <p:cNvSpPr/>
          <p:nvPr/>
        </p:nvSpPr>
        <p:spPr>
          <a:xfrm>
            <a:off x="281165" y="1242504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Jak</a:t>
            </a:r>
            <a:r>
              <a:rPr sz="1400" spc="-7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LM Roman Caps 10"/>
                <a:cs typeface="LM Roman Caps 10"/>
              </a:rPr>
              <a:t>dál?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932" y="537898"/>
            <a:ext cx="3730918" cy="22721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280"/>
              </a:spcBef>
            </a:pPr>
            <a:r>
              <a:rPr sz="2450" spc="10" dirty="0">
                <a:latin typeface="LM Sans 17"/>
                <a:cs typeface="LM Sans 17"/>
              </a:rPr>
              <a:t>Přečtěte </a:t>
            </a:r>
            <a:r>
              <a:rPr sz="2450" spc="5" dirty="0">
                <a:latin typeface="LM Sans 17"/>
                <a:cs typeface="LM Sans 17"/>
              </a:rPr>
              <a:t>si </a:t>
            </a:r>
            <a:r>
              <a:rPr sz="2450" spc="10" dirty="0">
                <a:latin typeface="LM Sans 17"/>
                <a:cs typeface="LM Sans 17"/>
              </a:rPr>
              <a:t>víc a</a:t>
            </a:r>
            <a:r>
              <a:rPr sz="2450" spc="-75" dirty="0">
                <a:latin typeface="LM Sans 17"/>
                <a:cs typeface="LM Sans 17"/>
              </a:rPr>
              <a:t> </a:t>
            </a:r>
            <a:r>
              <a:rPr lang="sk-SK" sz="2450" spc="-75" dirty="0">
                <a:latin typeface="LM Sans 17"/>
                <a:cs typeface="LM Sans 17"/>
              </a:rPr>
              <a:t>p</a:t>
            </a:r>
            <a:r>
              <a:rPr sz="2450" spc="10" dirty="0" err="1">
                <a:latin typeface="LM Sans 17"/>
                <a:cs typeface="LM Sans 17"/>
              </a:rPr>
              <a:t>rocvičujte</a:t>
            </a:r>
            <a:endParaRPr sz="2450" dirty="0">
              <a:latin typeface="LM Sans 17"/>
              <a:cs typeface="LM Sans 17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2"/>
              </a:rPr>
              <a:t>http://devdocs.io/</a:t>
            </a:r>
            <a:endParaRPr sz="1100" dirty="0">
              <a:latin typeface="LM Mono 10"/>
              <a:cs typeface="LM Mono 10"/>
            </a:endParaRPr>
          </a:p>
          <a:p>
            <a:pPr marL="12700" marR="1642745">
              <a:lnSpc>
                <a:spcPct val="125299"/>
              </a:lnSpc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3"/>
              </a:rPr>
              <a:t>https://medium.com/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https://css-tricks.com/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https://bost.ocks.org/mike/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http://jakpsatweb.cz/</a:t>
            </a:r>
            <a:endParaRPr sz="1100" dirty="0">
              <a:latin typeface="LM Mono 10"/>
              <a:cs typeface="LM Mono 10"/>
            </a:endParaRPr>
          </a:p>
          <a:p>
            <a:pPr marL="12700" marR="36195">
              <a:lnSpc>
                <a:spcPct val="125299"/>
              </a:lnSpc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https://developer.mozilla.org/en</a:t>
            </a:r>
            <a:r>
              <a:rPr sz="1100" spc="40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-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US/docs/Web/HTML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https://www.w3schools.com/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9"/>
              </a:rPr>
              <a:t>https://www.codecademy.com/tracks/web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https://dash.generalassemb.ly/</a:t>
            </a:r>
            <a:endParaRPr sz="1100" dirty="0">
              <a:latin typeface="LM Mono 10"/>
              <a:cs typeface="LM Mono 1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165" y="1027074"/>
            <a:ext cx="65201" cy="65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65" y="1237107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447139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165" y="1657172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165" y="1867204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1165" y="2077237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165" y="2287270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165" y="2497302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165" y="2707335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19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20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14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1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8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15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23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23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2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46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3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3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3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7329" y="627302"/>
            <a:ext cx="111379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Ptejte</a:t>
            </a:r>
            <a:r>
              <a:rPr spc="-75" dirty="0"/>
              <a:t> </a:t>
            </a:r>
            <a:r>
              <a:rPr spc="10" dirty="0"/>
              <a:t>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2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977" y="1114169"/>
            <a:ext cx="1711960" cy="100848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23570" marR="614680" indent="-1270" algn="just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LM Sans 10"/>
                <a:cs typeface="LM Sans 10"/>
              </a:rPr>
              <a:t>kdy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kde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</a:t>
            </a:r>
            <a:r>
              <a:rPr sz="1100" spc="-10" dirty="0">
                <a:latin typeface="LM Sans 10"/>
                <a:cs typeface="LM Sans 10"/>
              </a:rPr>
              <a:t>jakkoliv</a:t>
            </a:r>
            <a:endParaRPr sz="1100" dirty="0">
              <a:latin typeface="LM Sans 10"/>
              <a:cs typeface="LM Sans 10"/>
            </a:endParaRPr>
          </a:p>
          <a:p>
            <a:pPr marL="482600" algn="just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LM Sans 10"/>
                <a:cs typeface="LM Sans 10"/>
              </a:rPr>
              <a:t>co nejdřív</a:t>
            </a:r>
            <a:r>
              <a:rPr sz="1100" b="1" spc="-240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…</a:t>
            </a:r>
            <a:endParaRPr sz="1100" dirty="0">
              <a:latin typeface="LM Sans 10"/>
              <a:cs typeface="LM Sans 10"/>
            </a:endParaRPr>
          </a:p>
          <a:p>
            <a:pPr marL="546735" marR="5080" indent="-534670">
              <a:lnSpc>
                <a:spcPct val="102699"/>
              </a:lnSpc>
              <a:spcBef>
                <a:spcPts val="1090"/>
              </a:spcBef>
            </a:pPr>
            <a:r>
              <a:rPr sz="1100" spc="-5" dirty="0">
                <a:latin typeface="LM Sans 10"/>
                <a:cs typeface="LM Sans 10"/>
              </a:rPr>
              <a:t>e-mail: </a:t>
            </a:r>
            <a:r>
              <a:rPr sz="1100" spc="-5" dirty="0">
                <a:latin typeface="LM Sans 10"/>
                <a:cs typeface="LM Sans 10"/>
                <a:hlinkClick r:id="rId3"/>
              </a:rPr>
              <a:t>451242@mail.muni.cz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Obrázok, na ktorom je mapa&#10;&#10;Automaticky generovaný popis">
            <a:extLst>
              <a:ext uri="{FF2B5EF4-FFF2-40B4-BE49-F238E27FC236}">
                <a16:creationId xmlns:a16="http://schemas.microsoft.com/office/drawing/2014/main" id="{8148E5E2-979B-2650-B075-FE94FE7F42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7872"/>
            <a:ext cx="4610100" cy="208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104" y="164668"/>
            <a:ext cx="3897807" cy="2897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91195" y="3083241"/>
            <a:ext cx="1625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3"/>
              </a:rPr>
              <a:t>https://mapa.idsjmk.cz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104" y="175260"/>
            <a:ext cx="3890872" cy="2871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2947" y="3067417"/>
            <a:ext cx="28625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3"/>
              </a:rPr>
              <a:t>https://what3words.com/sady.hubka.vetvy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104" y="237858"/>
            <a:ext cx="3897807" cy="2715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7933" y="2974249"/>
            <a:ext cx="32321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3"/>
              </a:rPr>
              <a:t>http://www.rleonardi.com/interactive-resume/</a:t>
            </a:r>
            <a:endParaRPr sz="1100" dirty="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165" y="570435"/>
            <a:ext cx="13487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Co </a:t>
            </a:r>
            <a:r>
              <a:rPr sz="1400" spc="15" dirty="0">
                <a:solidFill>
                  <a:srgbClr val="3333B2"/>
                </a:solidFill>
                <a:latin typeface="LM Roman Caps 10"/>
                <a:cs typeface="LM Roman Caps 10"/>
              </a:rPr>
              <a:t>je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to</a:t>
            </a:r>
            <a:r>
              <a:rPr sz="1400" spc="-80" dirty="0">
                <a:solidFill>
                  <a:srgbClr val="3333B2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LM Roman Caps 10"/>
                <a:cs typeface="LM Roman Caps 10"/>
              </a:rPr>
              <a:t>web?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127184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32" y="1144547"/>
            <a:ext cx="3197518" cy="843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8525">
              <a:lnSpc>
                <a:spcPct val="125299"/>
              </a:lnSpc>
              <a:spcBef>
                <a:spcPts val="100"/>
              </a:spcBef>
            </a:pPr>
            <a:r>
              <a:rPr sz="1100" spc="-20" dirty="0">
                <a:latin typeface="LM Sans 10"/>
                <a:cs typeface="LM Sans 10"/>
              </a:rPr>
              <a:t>World </a:t>
            </a:r>
            <a:r>
              <a:rPr sz="1100" spc="-5" dirty="0">
                <a:latin typeface="LM Sans 10"/>
                <a:cs typeface="LM Sans 10"/>
              </a:rPr>
              <a:t>Wide </a:t>
            </a:r>
            <a:r>
              <a:rPr sz="1100" spc="-20" dirty="0">
                <a:latin typeface="LM Sans 10"/>
                <a:cs typeface="LM Sans 10"/>
              </a:rPr>
              <a:t>Web  </a:t>
            </a:r>
            <a:br>
              <a:rPr lang="sk-SK" sz="1100" spc="-20" dirty="0">
                <a:latin typeface="LM Sans 10"/>
                <a:cs typeface="LM Sans 10"/>
              </a:rPr>
            </a:br>
            <a:r>
              <a:rPr sz="1100" spc="-15" dirty="0">
                <a:latin typeface="LM Sans 10"/>
                <a:cs typeface="LM Sans 10"/>
              </a:rPr>
              <a:t>web </a:t>
            </a:r>
            <a:r>
              <a:rPr sz="1100" spc="-5" dirty="0">
                <a:latin typeface="LM Sans 10"/>
                <a:cs typeface="LM Sans 10"/>
              </a:rPr>
              <a:t>vs. internet </a:t>
            </a:r>
            <a:r>
              <a:rPr lang="sk-SK" sz="1100" spc="-5" dirty="0">
                <a:latin typeface="LM Sans 10"/>
                <a:cs typeface="LM Sans 10"/>
              </a:rPr>
              <a:t>https://www.internetlivestats.com/</a:t>
            </a:r>
            <a:br>
              <a:rPr lang="sk-SK" sz="1100" spc="-5" dirty="0">
                <a:latin typeface="LM Sans 10"/>
                <a:cs typeface="LM Sans 10"/>
              </a:rPr>
            </a:br>
            <a:r>
              <a:rPr sz="1100" spc="-5" dirty="0">
                <a:latin typeface="LM Sans 10"/>
                <a:cs typeface="LM Sans 10"/>
              </a:rPr>
              <a:t> 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165" y="1481874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165" y="1691906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4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3055</Words>
  <Application>Microsoft Office PowerPoint</Application>
  <PresentationFormat>Vlastná</PresentationFormat>
  <Paragraphs>428</Paragraphs>
  <Slides>47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11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47</vt:i4>
      </vt:variant>
    </vt:vector>
  </HeadingPairs>
  <TitlesOfParts>
    <vt:vector size="59" baseType="lpstr">
      <vt:lpstr>Calibri</vt:lpstr>
      <vt:lpstr>LM Mono 10</vt:lpstr>
      <vt:lpstr>LM Mono 12</vt:lpstr>
      <vt:lpstr>LM Mono 8</vt:lpstr>
      <vt:lpstr>LM Mono Light 10</vt:lpstr>
      <vt:lpstr>LM Roman Caps 10</vt:lpstr>
      <vt:lpstr>LM Sans 10</vt:lpstr>
      <vt:lpstr>LM Sans 12</vt:lpstr>
      <vt:lpstr>LM Sans 17</vt:lpstr>
      <vt:lpstr>LM Sans 8</vt:lpstr>
      <vt:lpstr>Times New Roman</vt:lpstr>
      <vt:lpstr>Office Theme</vt:lpstr>
      <vt:lpstr>Prezentácia programu PowerPoint</vt:lpstr>
      <vt:lpstr>Prezentácia programu PowerPoint</vt:lpstr>
      <vt:lpstr>Proč?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World Wide Web   web vs. internet https://www.internetlivestats.com/  </vt:lpstr>
      <vt:lpstr>Nástroje</vt:lpstr>
      <vt:lpstr>Co se naučíme?</vt:lpstr>
      <vt:lpstr>Prezentácia programu PowerPoint</vt:lpstr>
      <vt:lpstr>HTML elementy</vt:lpstr>
      <vt:lpstr>Anatomie HTML</vt:lpstr>
      <vt:lpstr>&lt;head&gt;</vt:lpstr>
      <vt:lpstr>&lt;body&gt;</vt:lpstr>
      <vt:lpstr>Tipy</vt:lpstr>
      <vt:lpstr>Procvičování 1</vt:lpstr>
      <vt:lpstr>Texty</vt:lpstr>
      <vt:lpstr>Seznamy</vt:lpstr>
      <vt:lpstr>Číslované seznamy:</vt:lpstr>
      <vt:lpstr>Tabulky</vt:lpstr>
      <vt:lpstr>Prezentácia programu PowerPoint</vt:lpstr>
      <vt:lpstr>Obrázky</vt:lpstr>
      <vt:lpstr>Struktura obsahu</vt:lpstr>
      <vt:lpstr>Semantic Elements in HTML</vt:lpstr>
      <vt:lpstr>Prezentácia programu PowerPoint</vt:lpstr>
      <vt:lpstr>Prezentácia programu PowerPoint</vt:lpstr>
      <vt:lpstr>Prezentácia programu PowerPoint</vt:lpstr>
      <vt:lpstr>Propojení HTML a CSS</vt:lpstr>
      <vt:lpstr>Pro příklady kódu budeme používat https://bl.ocks.org/. Na stránce  uvidíte vykreslený web ve zmenšeném okně, pod ním komentář k příkladu  ode mě a na konci kód v jednotlivých souborech.</vt:lpstr>
      <vt:lpstr>Selektory CSS</vt:lpstr>
      <vt:lpstr>kombinace selektorů</vt:lpstr>
      <vt:lpstr>Atributy CSS</vt:lpstr>
      <vt:lpstr>barvy</vt:lpstr>
      <vt:lpstr>pozice a rozměry (jednotky px, pt, em, rem, , …)</vt:lpstr>
      <vt:lpstr>Prezentácia programu PowerPoint</vt:lpstr>
      <vt:lpstr>Procvičování 4</vt:lpstr>
      <vt:lpstr>Procvičování 4</vt:lpstr>
      <vt:lpstr>struktury https://bl.ocks.org/65a76321043767fb0e864ed15e37bc5a atributy</vt:lpstr>
      <vt:lpstr>CSS Reset</vt:lpstr>
      <vt:lpstr>Prezentácia programu PowerPoint</vt:lpstr>
      <vt:lpstr>Prezentácia programu PowerPoint</vt:lpstr>
      <vt:lpstr>Úkol</vt:lpstr>
      <vt:lpstr>Úkol</vt:lpstr>
      <vt:lpstr>Jak dál?</vt:lpstr>
      <vt:lpstr>Ptejte 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Filip Leitner</dc:creator>
  <cp:lastModifiedBy>Filip Leitner</cp:lastModifiedBy>
  <cp:revision>10</cp:revision>
  <dcterms:created xsi:type="dcterms:W3CDTF">2022-09-12T07:48:14Z</dcterms:created>
  <dcterms:modified xsi:type="dcterms:W3CDTF">2022-09-14T13:49:10Z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2022-09-12T00:00:00Z</vt:filetime>
  </property>
</Properties>
</file>