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61" r:id="rId3"/>
    <p:sldId id="322" r:id="rId4"/>
    <p:sldId id="326" r:id="rId5"/>
    <p:sldId id="309" r:id="rId6"/>
    <p:sldId id="327" r:id="rId7"/>
    <p:sldId id="264" r:id="rId8"/>
    <p:sldId id="328" r:id="rId9"/>
    <p:sldId id="323" r:id="rId10"/>
    <p:sldId id="310" r:id="rId11"/>
    <p:sldId id="317" r:id="rId12"/>
    <p:sldId id="330" r:id="rId13"/>
    <p:sldId id="318" r:id="rId14"/>
    <p:sldId id="319" r:id="rId15"/>
    <p:sldId id="321" r:id="rId16"/>
    <p:sldId id="325" r:id="rId17"/>
    <p:sldId id="332" r:id="rId18"/>
    <p:sldId id="333" r:id="rId19"/>
    <p:sldId id="334" r:id="rId2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96BA9A2-5BF5-43D6-A2E8-3192EA655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94BBE552-F3C4-416F-BA4A-6727088F5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FFD575D-43EA-4913-A19A-AE342CD5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032CEA2-5473-4FC8-83DE-8D4AF216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2FB4E88F-CB7F-4ACB-BA44-2C992C68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3FEC9-E681-4756-A18F-D573A9B426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795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9DBC7D8-AFE4-48E1-9BAF-D9C0126A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251D8FFD-A8E2-4FBF-8820-7FAFD2E80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3D1079C-ABD5-47FB-9518-B620131C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120C8B45-60AA-4CB8-9006-55DB8035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AD049D5-30C3-4C36-8CC0-A61CC6E8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6A447-BEED-4257-A326-17A673E547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014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65456D23-467D-48A2-A058-32C47E253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1581C3F8-4157-4FEB-BC0B-5600EB763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D9FBCFD-C64C-4652-BA85-19E05C5E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8961C94-A0D9-47DF-B22D-0E49E855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28EA09F-9AE7-471F-8CBA-55D3D9BC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FEB06-03D3-490E-BE0C-8E9D73B10B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373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48B03B9-803D-4225-9598-1FFC4653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8908B81-5CDB-4F00-A5A9-12B9D7D76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9DA9D07-7530-4ED4-8CD3-E5BE06D1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3678C3E-B9DE-4474-8F05-2AB4E4CD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5460BF8-6469-47D9-BBC6-C58A5CA2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9878B-9289-4414-AD15-C19D437059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787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78DF35B-896F-47BD-B54D-C7785E44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76EEE31-D684-4E1C-AB3B-6CDE5E7F1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86AB5C1-F596-4451-BCE9-AE1558B1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056779-024C-47FE-9679-CE5006D5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A66C318-E19C-41D3-A9F5-DB1E827A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0BB56-6987-4BCF-8A6D-8EE2EA6500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86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0F56CB7-64F3-4AB1-B521-B450B4E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E13EACD-3FB6-4A03-8440-E9C8198CB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81FCCFCC-F4FB-4B44-9152-F32A1BDC2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AF386C17-81AC-4A0E-9F7C-4E81A1CB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B3D4D233-22B2-43AE-9704-CDEF4303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974FCDEC-91AD-4935-A7D7-06311E8F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74E0E-AEBD-47A9-967F-16C21481C7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53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6BD8C3F-9C5E-410E-9F18-E945EF16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D2C13799-28A3-4B22-B7DF-C32E8B1AB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503ACD86-621F-4CAC-A67D-41BA1A627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F9D0B47-140C-41BC-AA74-CC13E4A61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643B82A8-E1FB-4237-A59D-9DB494AA4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C6F6CAD6-6866-487D-A6C5-6166CD2C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A279EF5B-71DA-43A5-B98A-F5661189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7E28A1AB-BDB7-4A58-8574-8C73A4A9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A467A-19DD-4B42-8AD4-2E6A479449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167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51C00B7-FDB9-469D-A735-9543FE87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8BFFD6B9-EE8D-4A15-BDCD-07D895A8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FC279D7C-D21E-45EF-9BCB-B939A345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4CAB1A76-E5C8-4952-870C-0D683C6D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8BE2A-F687-4A7D-B256-F30C4ECEAF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66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5F50812-22E7-4044-9472-6244DAEC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99D101A4-D36D-49B9-8AF9-544DBE10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E3ED699D-5963-41B7-A76B-6A4AB26C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52318-1ADB-4695-8419-BBC7D41BB2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1C11D25-D118-4531-8AE7-90844E25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9337FD0-6F6B-4346-B6B9-B0F22B6D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619AA78-AF80-4518-A19E-1C2BF862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1FABAE92-DD08-4324-9630-A4BDDCE9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DC197120-03DD-4909-B4BB-5DC9E631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37EBF07B-674C-4E10-97E2-850501C4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86F04-D502-4480-9CAD-B87B162A70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199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E4E1022-1260-4223-A338-2A5F1138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E568E766-D52F-4B4B-A0E3-DB2B2F50E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E73C1112-7F1C-43F3-BC03-192EDE6AC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8D1DDD3B-4393-4421-89DE-F9D6E0B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DEF0F7E-2471-4C57-8B38-2D75F421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6692553A-5B53-4A21-882A-18945BF1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3C274-A64C-4CE5-8006-A46AA5CB7A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669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0217A5B1-4BC8-4542-A8D5-910CE7D9D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D6F57DE9-4B17-42BD-9F2C-899BDB151D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A935BD0B-86D8-411B-9160-0A805BB295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E42392AC-995E-4800-928C-82B8ADD428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8EFAB57-ED4D-4B64-BB0A-7B691E4F6D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6675A-F86E-46C5-B5A2-8899EC1E3B0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://research.kahaku.go.jp/botany/chii-e/02/index.htm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earthlife.net/lichens/lichen.html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4.pn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vesmir.kav.cas.cz/Madagaskar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3.jpeg"/><Relationship Id="rId5" Type="http://schemas.openxmlformats.org/officeDocument/2006/relationships/hyperlink" Target="http://www.earthlife.net/lichens/lichen.html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y.ed.ac.uk/research/groups/jdeacon/microbes/lichen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ology.unm.edu/ccouncil/Biology_203/Summaries/Fungi.htm" TargetMode="Externa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.png"/><Relationship Id="rId4" Type="http://schemas.openxmlformats.org/officeDocument/2006/relationships/image" Target="../media/image37.jpeg"/><Relationship Id="rId9" Type="http://schemas.openxmlformats.org/officeDocument/2006/relationships/hyperlink" Target="http://www.anbg.gov.au/cryptogams/underworld/panel-4/index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9.MP3"/><Relationship Id="rId7" Type="http://schemas.openxmlformats.org/officeDocument/2006/relationships/hyperlink" Target="http://www.lichen.com/bigpix/Ccoccophorum.html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ezistromy.cz/cz/fotogalerie/byliny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2.jpeg"/><Relationship Id="rId11" Type="http://schemas.openxmlformats.org/officeDocument/2006/relationships/hyperlink" Target="http://www.fotoaparat.cz/index.php?r=25&amp;rp=464151&amp;gal=photo" TargetMode="External"/><Relationship Id="rId5" Type="http://schemas.openxmlformats.org/officeDocument/2006/relationships/hyperlink" Target="http://www.naturephoto-cz.eu/hypogymnia-physodes-picture-1610.html" TargetMode="External"/><Relationship Id="rId10" Type="http://schemas.openxmlformats.org/officeDocument/2006/relationships/image" Target="../media/image44.jpeg"/><Relationship Id="rId4" Type="http://schemas.openxmlformats.org/officeDocument/2006/relationships/image" Target="../media/image41.jpeg"/><Relationship Id="rId9" Type="http://schemas.openxmlformats.org/officeDocument/2006/relationships/hyperlink" Target="http://www.sharnoffphotos.com/lichensF/pseudevernia_furfuracea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hyperlink" Target="http://www.flickr.com/photos/laajala/485461821/" TargetMode="External"/><Relationship Id="rId5" Type="http://schemas.openxmlformats.org/officeDocument/2006/relationships/hyperlink" Target="http://www.floralimages.co.uk/pusneaflori.htm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nature-diary.co.uk/2007-05-26.htm" TargetMode="External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ppo.org/QUARANTINE/fungi/Mycosphaerella_pini/SCIRPI_images.htm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11" Type="http://schemas.openxmlformats.org/officeDocument/2006/relationships/hyperlink" Target="http://www.pri.wur.nl/UK/research/research+themes/Interaction+between+plants+pests+and+diseases/photowheat/" TargetMode="External"/><Relationship Id="rId5" Type="http://schemas.openxmlformats.org/officeDocument/2006/relationships/hyperlink" Target="http://www.ppis.moag.gov.il/ppis/plant_disease_gallery/D_S_W_S/Rosellinia_necatrix_08-9.htm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hyperlink" Target="http://www.uoguelph.ca/~gbarron/MISC2003/nectriac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://www.globalcyran.com/usmicro/newimages/Fusarium.jpg" TargetMode="External"/><Relationship Id="rId3" Type="http://schemas.microsoft.com/office/2007/relationships/media" Target="../media/media5.MP3"/><Relationship Id="rId7" Type="http://schemas.openxmlformats.org/officeDocument/2006/relationships/hyperlink" Target="http://www.inra.fr/hyp3/images/6030092.jpg" TargetMode="External"/><Relationship Id="rId12" Type="http://schemas.openxmlformats.org/officeDocument/2006/relationships/image" Target="../media/image12.jpeg"/><Relationship Id="rId17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15.png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11" Type="http://schemas.openxmlformats.org/officeDocument/2006/relationships/hyperlink" Target="http://www.mnhn.fr/microchampignons/joelle.html" TargetMode="Externa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1.jpeg"/><Relationship Id="rId4" Type="http://schemas.openxmlformats.org/officeDocument/2006/relationships/audio" Target="../media/media5.MP3"/><Relationship Id="rId9" Type="http://schemas.openxmlformats.org/officeDocument/2006/relationships/hyperlink" Target="http://www.plante-doktor.dk/phoma.htm" TargetMode="Externa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tany.hawaii.edu/faculty/wong/Bot201/Deuteromycota/rhizoc2.jpg" TargetMode="External"/><Relationship Id="rId13" Type="http://schemas.openxmlformats.org/officeDocument/2006/relationships/hyperlink" Target="http://www.commanster.eu/commanster/Mushrooms/Lichens/Lichens/Lepraria.incana.html" TargetMode="External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4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hyperlink" Target="http://www.botany.hawaii.edu/faculty/wong/Bot201/Deuteromycota/Sclerotium_rolfsii1.jpg" TargetMode="External"/><Relationship Id="rId5" Type="http://schemas.microsoft.com/office/2007/relationships/media" Target="../media/media8.MP3"/><Relationship Id="rId15" Type="http://schemas.openxmlformats.org/officeDocument/2006/relationships/hyperlink" Target="http://www.bio.tamu.edu/USERS/xlin/research1.html" TargetMode="External"/><Relationship Id="rId10" Type="http://schemas.openxmlformats.org/officeDocument/2006/relationships/image" Target="../media/image17.jpeg"/><Relationship Id="rId4" Type="http://schemas.openxmlformats.org/officeDocument/2006/relationships/audio" Target="../media/media7.MP3"/><Relationship Id="rId9" Type="http://schemas.openxmlformats.org/officeDocument/2006/relationships/image" Target="../media/image16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www.lichen.com/bigpix/Oumbellifera.html" TargetMode="External"/><Relationship Id="rId5" Type="http://schemas.openxmlformats.org/officeDocument/2006/relationships/hyperlink" Target="http://www.naturfoto.cz/kalichovka-luzni-fotografie-3676.html" TargetMode="Externa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lichens.lastdragon.org/Parmelia_sulcata.html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hyperlink" Target="http://www.backyardnature.net/lichens.htm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>
            <a:extLst>
              <a:ext uri="{FF2B5EF4-FFF2-40B4-BE49-F238E27FC236}">
                <a16:creationId xmlns="" xmlns:a16="http://schemas.microsoft.com/office/drawing/2014/main" id="{A84CFDA1-D0E9-40F9-A314-0409DDD1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467350"/>
            <a:ext cx="628173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="" xmlns:a16="http://schemas.microsoft.com/office/drawing/2014/main" id="{C94BA083-F44A-44BD-B521-240D4643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6600"/>
                </a:solidFill>
                <a:ea typeface="SimSun" panose="02010600030101010101" pitchFamily="2" charset="-122"/>
              </a:rPr>
              <a:t>MODULARIZACE VÝUKY EVOLUČNÍ A EKOLOGICKÉ BIOLOGIE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0000"/>
                </a:solidFill>
                <a:ea typeface="SimSun" panose="02010600030101010101" pitchFamily="2" charset="-122"/>
              </a:rPr>
              <a:t>CZ.1.07/2.2.00/15.0204</a:t>
            </a:r>
          </a:p>
        </p:txBody>
      </p:sp>
      <p:sp>
        <p:nvSpPr>
          <p:cNvPr id="95237" name="Line 5">
            <a:extLst>
              <a:ext uri="{FF2B5EF4-FFF2-40B4-BE49-F238E27FC236}">
                <a16:creationId xmlns="" xmlns:a16="http://schemas.microsoft.com/office/drawing/2014/main" id="{BC46AA94-A260-4CDE-B195-2F1C8BF1C0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238" name="Line 6">
            <a:extLst>
              <a:ext uri="{FF2B5EF4-FFF2-40B4-BE49-F238E27FC236}">
                <a16:creationId xmlns="" xmlns:a16="http://schemas.microsoft.com/office/drawing/2014/main" id="{02BE2767-2D96-4E6A-8984-7481C891E2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5239" name="Picture 7">
            <a:extLst>
              <a:ext uri="{FF2B5EF4-FFF2-40B4-BE49-F238E27FC236}">
                <a16:creationId xmlns="" xmlns:a16="http://schemas.microsoft.com/office/drawing/2014/main" id="{F538B79A-07CD-4067-9BBF-B5485CF9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>
            <a:extLst>
              <a:ext uri="{FF2B5EF4-FFF2-40B4-BE49-F238E27FC236}">
                <a16:creationId xmlns="" xmlns:a16="http://schemas.microsoft.com/office/drawing/2014/main" id="{3ADFC991-B848-4276-90B7-EC766C8E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2" name="Text Box 2">
            <a:extLst>
              <a:ext uri="{FF2B5EF4-FFF2-40B4-BE49-F238E27FC236}">
                <a16:creationId xmlns="" xmlns:a16="http://schemas.microsoft.com/office/drawing/2014/main" id="{F78989AE-57C5-441E-A8E3-2EE9EC7B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>
                <a:cs typeface="Arial" panose="020B0604020202020204" pitchFamily="34" charset="0"/>
              </a:rPr>
              <a:t/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rostlin)</a:t>
            </a:r>
            <a:endParaRPr lang="cs-CZ" altLang="cs-CZ" sz="2000">
              <a:cs typeface="Arial" panose="020B0604020202020204" pitchFamily="34" charset="0"/>
            </a:endParaRPr>
          </a:p>
          <a:p>
            <a:endParaRPr lang="cs-CZ" altLang="cs-CZ" sz="1200"/>
          </a:p>
          <a:p>
            <a:pPr algn="ctr"/>
            <a:r>
              <a:rPr lang="cs-CZ" altLang="cs-CZ" sz="1600"/>
              <a:t>systém založený na pojetí taxonů v 10. vydání Dictionary of the Fungi (Kirk et al. 2008)</a:t>
            </a:r>
          </a:p>
          <a:p>
            <a:pPr algn="ctr"/>
            <a:r>
              <a:rPr lang="cs-CZ" altLang="cs-CZ" sz="1600"/>
              <a:t>s pozdějšími úpravami</a:t>
            </a:r>
          </a:p>
          <a:p>
            <a:endParaRPr lang="cs-CZ" altLang="cs-CZ" sz="1200"/>
          </a:p>
          <a:p>
            <a:pPr algn="ctr"/>
            <a:r>
              <a:rPr lang="cs-CZ" altLang="cs-CZ" sz="1800"/>
              <a:t>• SAR - Straminipila: Peronosporomycota</a:t>
            </a:r>
          </a:p>
          <a:p>
            <a:pPr algn="ctr"/>
            <a:r>
              <a:rPr lang="cs-CZ" altLang="cs-CZ" sz="1800"/>
              <a:t>• Rhizaria: Plasmodiophorida • Amoebozoa: Mycetozoa</a:t>
            </a:r>
          </a:p>
          <a:p>
            <a:pPr algn="ctr"/>
            <a:r>
              <a:rPr lang="cs-CZ" altLang="cs-CZ" sz="1800"/>
              <a:t>• Opisthokonta - Fungi: Chytridiomycota </a:t>
            </a:r>
          </a:p>
          <a:p>
            <a:pPr algn="ctr"/>
            <a:r>
              <a:rPr lang="cs-CZ" altLang="cs-CZ" sz="1800"/>
              <a:t>/ </a:t>
            </a:r>
            <a:r>
              <a:rPr lang="cs-CZ" altLang="cs-CZ" sz="1800" i="1"/>
              <a:t>skupina Zygomycota</a:t>
            </a:r>
            <a:r>
              <a:rPr lang="cs-CZ" altLang="cs-CZ" sz="1800"/>
              <a:t> - Mucoromycota / Glomeromycota </a:t>
            </a:r>
          </a:p>
          <a:p>
            <a:pPr algn="ctr"/>
            <a:r>
              <a:rPr lang="cs-CZ" altLang="cs-CZ" sz="1800"/>
              <a:t>/ Dikarya - Ascomycota: Taphrinomycotina, Saccharomycotina, Pezizomycotina</a:t>
            </a:r>
          </a:p>
          <a:p>
            <a:pPr algn="ctr"/>
            <a:r>
              <a:rPr lang="cs-CZ" altLang="cs-CZ" sz="1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cs-CZ" altLang="cs-CZ" sz="1800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pomocné skupiny Deuteromycota a Lichenes </a:t>
            </a:r>
          </a:p>
          <a:p>
            <a:pPr algn="ctr"/>
            <a:r>
              <a:rPr lang="cs-CZ" altLang="cs-CZ" sz="1800"/>
              <a:t>- Basidiomycota: Pucciniomycotina, Ustilaginomycotina, Agaricomycotina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="" xmlns:a16="http://schemas.microsoft.com/office/drawing/2014/main" id="{4430E6B6-09AD-446F-8C1B-1B869EAB0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99693"/>
            <a:ext cx="4343400" cy="612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dirty="0">
                <a:solidFill>
                  <a:srgbClr val="000000"/>
                </a:solidFill>
              </a:rPr>
              <a:t>	         • 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heteromerická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	         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diferencovaná </a:t>
            </a:r>
            <a:r>
              <a:rPr lang="cs-CZ" altLang="cs-CZ" sz="1800" dirty="0">
                <a:solidFill>
                  <a:srgbClr val="000000"/>
                </a:solidFill>
              </a:rPr>
              <a:t>	    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jednotlivé vrstvy: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	         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svrchní kůru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tvoří </a:t>
            </a:r>
            <a:r>
              <a:rPr lang="cs-CZ" altLang="cs-CZ" sz="1800" dirty="0">
                <a:solidFill>
                  <a:srgbClr val="000000"/>
                </a:solidFill>
              </a:rPr>
              <a:t>	 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pevné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izodiametrické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buňk</a:t>
            </a:r>
            <a:r>
              <a:rPr lang="cs-CZ" altLang="cs-CZ" sz="1800" dirty="0">
                <a:solidFill>
                  <a:srgbClr val="000000"/>
                </a:solidFill>
              </a:rPr>
              <a:t>y </a:t>
            </a:r>
            <a:r>
              <a:rPr lang="cs-CZ" altLang="cs-CZ" sz="1800" dirty="0" err="1">
                <a:solidFill>
                  <a:srgbClr val="000000"/>
                </a:solidFill>
              </a:rPr>
              <a:t>m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	   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(mechanická ochrana</a:t>
            </a:r>
            <a:r>
              <a:rPr lang="cs-CZ" altLang="cs-CZ" sz="1800" dirty="0">
                <a:solidFill>
                  <a:srgbClr val="000000"/>
                </a:solidFill>
              </a:rPr>
              <a:t>, 	       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omezení výparu),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ve vrstvě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gonidiové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jsou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mezi nimi řídce hyfy (pronikají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do buněk haustorii nebo ne),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vrstva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dřeňová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obsahuje rozvolněná vlákna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případně je u některých vytvořena spodní kůra stejné stavby jako svrchní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(v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ní bývají vytvořeny "otvory", jimiž proniká dřeňová vrstva na podklad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tzv.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b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cyfely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slouží pro čerpání vody a živin; je-li namísto "otvorů" spodní kůra přerušena, mluvíme 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 </a:t>
            </a:r>
            <a:r>
              <a:rPr lang="cs-CZ" altLang="cs-CZ" sz="1600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pseudocyfelách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;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endParaRPr lang="cs-CZ" altLang="cs-CZ" sz="1800" dirty="0" smtClean="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 dirty="0" smtClean="0">
                <a:solidFill>
                  <a:srgbClr val="000000"/>
                </a:solidFill>
              </a:rPr>
              <a:t>ze</a:t>
            </a:r>
            <a:r>
              <a:rPr lang="cs-CZ" altLang="cs-CZ" sz="1800" dirty="0">
                <a:solidFill>
                  <a:srgbClr val="000000"/>
                </a:solidFill>
              </a:rPr>
              <a:t> spodní kůry mohou vybíhat do substrátu </a:t>
            </a:r>
            <a:r>
              <a:rPr lang="cs-CZ" altLang="cs-CZ" sz="1800" b="1" dirty="0" err="1">
                <a:solidFill>
                  <a:srgbClr val="000000"/>
                </a:solidFill>
              </a:rPr>
              <a:t>rhiziny</a:t>
            </a:r>
            <a:r>
              <a:rPr lang="cs-CZ" altLang="cs-CZ" sz="1800" dirty="0">
                <a:solidFill>
                  <a:srgbClr val="000000"/>
                </a:solidFill>
              </a:rPr>
              <a:t> (obdoba kořínků)</a:t>
            </a:r>
          </a:p>
        </p:txBody>
      </p:sp>
      <p:pic>
        <p:nvPicPr>
          <p:cNvPr id="73745" name="Picture 17">
            <a:extLst>
              <a:ext uri="{FF2B5EF4-FFF2-40B4-BE49-F238E27FC236}">
                <a16:creationId xmlns="" xmlns:a16="http://schemas.microsoft.com/office/drawing/2014/main" id="{BF669E83-94FF-495B-93BC-4AF187BA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924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6" name="Picture 18">
            <a:extLst>
              <a:ext uri="{FF2B5EF4-FFF2-40B4-BE49-F238E27FC236}">
                <a16:creationId xmlns="" xmlns:a16="http://schemas.microsoft.com/office/drawing/2014/main" id="{9238A594-6103-4616-A0BF-4D7E2A58D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4290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7" name="Text Box 19">
            <a:extLst>
              <a:ext uri="{FF2B5EF4-FFF2-40B4-BE49-F238E27FC236}">
                <a16:creationId xmlns="" xmlns:a16="http://schemas.microsoft.com/office/drawing/2014/main" id="{7C4EBE68-6D7D-479F-BAAE-EBD6CF7D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09800"/>
            <a:ext cx="2743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http://research.kahaku.go.jp/botany/chii-e/02/index.html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10_heteromericka-stelka">
            <a:hlinkClick r:id="" action="ppaction://media"/>
            <a:extLst>
              <a:ext uri="{FF2B5EF4-FFF2-40B4-BE49-F238E27FC236}">
                <a16:creationId xmlns="" xmlns:a16="http://schemas.microsoft.com/office/drawing/2014/main" id="{55D4FC9C-8AD3-4AB2-91DA-94C7EA064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6020" y="2073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Text Box 9">
            <a:extLst>
              <a:ext uri="{FF2B5EF4-FFF2-40B4-BE49-F238E27FC236}">
                <a16:creationId xmlns="" xmlns:a16="http://schemas.microsoft.com/office/drawing/2014/main" id="{1D234CE9-5787-492F-AD24-F16F8B0A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typů stélek podle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morfologie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morfologie dělíme vlastně jen heteromerické stélky; homeomerické jsou rosolovité (díky slizu cyanobionta), vláknité nebo tzv. leprariové (práškovité, rozpadavé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anamorfní stadium)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korovitá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celou svou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plochou přirostlá (nebo vrostlá)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substrát, obvykle chybí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spodní kůra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lupenitá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taktéž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ložená</a:t>
            </a:r>
            <a:r>
              <a:rPr lang="cs-CZ" altLang="cs-CZ" sz="1800">
                <a:solidFill>
                  <a:srgbClr val="000000"/>
                </a:solidFill>
              </a:rPr>
              <a:t> do plochy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ale k podkladu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přirůstá jen některými místy,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zlaločnatělé stélky může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podkladu odstávat; na spodní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straně stélky bývají vytvořeny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rhiziny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"kořenující" svazky hyf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vrůstající do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substrátu</a:t>
            </a:r>
          </a:p>
        </p:txBody>
      </p:sp>
      <p:pic>
        <p:nvPicPr>
          <p:cNvPr id="80906" name="Picture 10">
            <a:extLst>
              <a:ext uri="{FF2B5EF4-FFF2-40B4-BE49-F238E27FC236}">
                <a16:creationId xmlns="" xmlns:a16="http://schemas.microsoft.com/office/drawing/2014/main" id="{6F65E23F-F17B-4332-9078-16032087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74800"/>
            <a:ext cx="186531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="" xmlns:a16="http://schemas.microsoft.com/office/drawing/2014/main" id="{414D5D95-3CEA-4280-93F7-17DB529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7800"/>
            <a:ext cx="1909763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>
            <a:extLst>
              <a:ext uri="{FF2B5EF4-FFF2-40B4-BE49-F238E27FC236}">
                <a16:creationId xmlns="" xmlns:a16="http://schemas.microsoft.com/office/drawing/2014/main" id="{35425D9A-9A30-47E2-A14A-A90F60C7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57200"/>
            <a:ext cx="18081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0" name="Text Box 14">
            <a:extLst>
              <a:ext uri="{FF2B5EF4-FFF2-40B4-BE49-F238E27FC236}">
                <a16:creationId xmlns="" xmlns:a16="http://schemas.microsoft.com/office/drawing/2014/main" id="{33E1FEE0-9849-4D83-88AA-FC14147D5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175125"/>
            <a:ext cx="2133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Leprariová, korovitá a lupenitá stélka na příčném řezu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80911" name="Picture 15">
            <a:extLst>
              <a:ext uri="{FF2B5EF4-FFF2-40B4-BE49-F238E27FC236}">
                <a16:creationId xmlns="" xmlns:a16="http://schemas.microsoft.com/office/drawing/2014/main" id="{A978C2BD-72D9-45AA-A97F-24D80D0F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>
            <a:extLst>
              <a:ext uri="{FF2B5EF4-FFF2-40B4-BE49-F238E27FC236}">
                <a16:creationId xmlns="" xmlns:a16="http://schemas.microsoft.com/office/drawing/2014/main" id="{27928BF9-9715-4345-B60A-73E2163F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5588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_liche_11_stelka-korovita-lupenita">
            <a:hlinkClick r:id="" action="ppaction://media"/>
            <a:extLst>
              <a:ext uri="{FF2B5EF4-FFF2-40B4-BE49-F238E27FC236}">
                <a16:creationId xmlns="" xmlns:a16="http://schemas.microsoft.com/office/drawing/2014/main" id="{5D0D092A-A7E4-4B11-9D27-E0D96ED7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5637" y="1087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="" xmlns:a16="http://schemas.microsoft.com/office/drawing/2014/main" id="{A9400BB4-3341-4E27-A9F5-69C4979DF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keříčkovitá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v kontaktu se substrátem jen svojí "bází", je vystoupavá nebo naopak visící ("vousatá"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epifytických druhů), je charakteristická radiální stavbou (na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řezu tvoří vrstvy korová, gonidiová a dřeňová soustředné kruhy, nejsou "nad sebou" jako u ploše rozložených stélek)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přechodným typem je 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dimorfická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 stélky je lupenitá (thallus horizontalis) a část keříčkovitě vystoupavá (thallus verticalis)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keříčkovité</a:t>
            </a:r>
            <a:r>
              <a:rPr lang="cs-CZ" altLang="cs-CZ" sz="1800">
                <a:solidFill>
                  <a:srgbClr val="000000"/>
                </a:solidFill>
              </a:rPr>
              <a:t>, válcovité nebo pohárkovité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útvary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podecia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– 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svém vrcholu nesou plodnice (např. u dutohlávek)</a:t>
            </a:r>
          </a:p>
        </p:txBody>
      </p:sp>
      <p:pic>
        <p:nvPicPr>
          <p:cNvPr id="94213" name="Picture 5">
            <a:extLst>
              <a:ext uri="{FF2B5EF4-FFF2-40B4-BE49-F238E27FC236}">
                <a16:creationId xmlns="" xmlns:a16="http://schemas.microsoft.com/office/drawing/2014/main" id="{2433E768-3608-4081-B815-773A6245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79425"/>
            <a:ext cx="1781175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="" xmlns:a16="http://schemas.microsoft.com/office/drawing/2014/main" id="{50F92A53-A780-411C-88E7-E4C92D77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117725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Příčný řez svislou částí keříčkovité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5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94216" name="Picture 8">
            <a:extLst>
              <a:ext uri="{FF2B5EF4-FFF2-40B4-BE49-F238E27FC236}">
                <a16:creationId xmlns="" xmlns:a16="http://schemas.microsoft.com/office/drawing/2014/main" id="{81177EAB-BBEC-4939-8A56-EAD56464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/>
          <a:stretch>
            <a:fillRect/>
          </a:stretch>
        </p:blipFill>
        <p:spPr bwMode="auto">
          <a:xfrm>
            <a:off x="5300663" y="3352800"/>
            <a:ext cx="3394075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7" name="Text Box 9">
            <a:extLst>
              <a:ext uri="{FF2B5EF4-FFF2-40B4-BE49-F238E27FC236}">
                <a16:creationId xmlns="" xmlns:a16="http://schemas.microsoft.com/office/drawing/2014/main" id="{5F60928E-38C4-410D-BBD4-D66852140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5610225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Pavel Hošek, </a:t>
            </a:r>
            <a:r>
              <a:rPr lang="cs-CZ" altLang="cs-CZ">
                <a:hlinkClick r:id="rId7"/>
              </a:rPr>
              <a:t>http://www.vesmir.kav.cas.cz/Madagaskar</a:t>
            </a:r>
            <a:endParaRPr lang="cs-CZ" altLang="cs-CZ"/>
          </a:p>
        </p:txBody>
      </p:sp>
      <p:pic>
        <p:nvPicPr>
          <p:cNvPr id="94218" name="Picture 10">
            <a:extLst>
              <a:ext uri="{FF2B5EF4-FFF2-40B4-BE49-F238E27FC236}">
                <a16:creationId xmlns="" xmlns:a16="http://schemas.microsoft.com/office/drawing/2014/main" id="{ECD099D0-374D-4EBD-9EF3-E8569CF5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2655888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1">
            <a:extLst>
              <a:ext uri="{FF2B5EF4-FFF2-40B4-BE49-F238E27FC236}">
                <a16:creationId xmlns="" xmlns:a16="http://schemas.microsoft.com/office/drawing/2014/main" id="{81666C6B-395E-4A2E-8E58-2FFD7709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2425"/>
            <a:ext cx="1914525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0" name="Text Box 12">
            <a:extLst>
              <a:ext uri="{FF2B5EF4-FFF2-40B4-BE49-F238E27FC236}">
                <a16:creationId xmlns="" xmlns:a16="http://schemas.microsoft.com/office/drawing/2014/main" id="{7E4A45D4-F8EB-4C7D-9851-640BE4A2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91200"/>
            <a:ext cx="640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Vpravo</a:t>
            </a:r>
            <a:r>
              <a:rPr lang="cs-CZ" altLang="cs-CZ" sz="1300"/>
              <a:t> </a:t>
            </a:r>
            <a:r>
              <a:rPr lang="cs-CZ" altLang="cs-CZ" sz="1500"/>
              <a:t>keříčkovitá</a:t>
            </a:r>
            <a:r>
              <a:rPr lang="cs-CZ" altLang="cs-CZ" sz="1300"/>
              <a:t> </a:t>
            </a:r>
            <a:r>
              <a:rPr lang="cs-CZ" altLang="cs-CZ" sz="1500"/>
              <a:t>stélka,</a:t>
            </a:r>
            <a:r>
              <a:rPr lang="cs-CZ" altLang="cs-CZ" sz="1200"/>
              <a:t> </a:t>
            </a:r>
            <a:r>
              <a:rPr lang="cs-CZ" altLang="cs-CZ" sz="1500"/>
              <a:t>uprostřed</a:t>
            </a:r>
            <a:r>
              <a:rPr lang="cs-CZ" altLang="cs-CZ" sz="1300"/>
              <a:t> </a:t>
            </a:r>
            <a:r>
              <a:rPr lang="cs-CZ" altLang="cs-CZ" sz="1500"/>
              <a:t>dimorfická,</a:t>
            </a:r>
            <a:r>
              <a:rPr lang="cs-CZ" altLang="cs-CZ" sz="1200"/>
              <a:t> </a:t>
            </a:r>
            <a:r>
              <a:rPr lang="cs-CZ" altLang="cs-CZ" sz="1500"/>
              <a:t>vlevo</a:t>
            </a:r>
            <a:r>
              <a:rPr lang="cs-CZ" altLang="cs-CZ" sz="1300"/>
              <a:t> </a:t>
            </a:r>
            <a:r>
              <a:rPr lang="cs-CZ" altLang="cs-CZ" sz="1500"/>
              <a:t>podecia</a:t>
            </a:r>
            <a:r>
              <a:rPr lang="cs-CZ" altLang="cs-CZ" sz="1400"/>
              <a:t> </a:t>
            </a:r>
            <a:r>
              <a:rPr lang="cs-CZ" altLang="cs-CZ" sz="1500"/>
              <a:t>dutohlávky</a:t>
            </a:r>
          </a:p>
        </p:txBody>
      </p:sp>
      <p:sp>
        <p:nvSpPr>
          <p:cNvPr id="94222" name="Text Box 14">
            <a:extLst>
              <a:ext uri="{FF2B5EF4-FFF2-40B4-BE49-F238E27FC236}">
                <a16:creationId xmlns="" xmlns:a16="http://schemas.microsoft.com/office/drawing/2014/main" id="{3F4BA78C-D465-4EB6-9CF3-E3C205B73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638800"/>
            <a:ext cx="3429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R. Moore, W. D. Clark, K. R. Stern &amp; D. Vodopich: Botany, 1995 (2x). </a:t>
            </a:r>
          </a:p>
        </p:txBody>
      </p:sp>
      <p:pic>
        <p:nvPicPr>
          <p:cNvPr id="2" name="6_liche_12_stelka-kerickovita-dimorficka">
            <a:hlinkClick r:id="" action="ppaction://media"/>
            <a:extLst>
              <a:ext uri="{FF2B5EF4-FFF2-40B4-BE49-F238E27FC236}">
                <a16:creationId xmlns="" xmlns:a16="http://schemas.microsoft.com/office/drawing/2014/main" id="{F02F901F-9461-4DBA-BA37-46991C585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5637" y="28059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>
            <a:extLst>
              <a:ext uri="{FF2B5EF4-FFF2-40B4-BE49-F238E27FC236}">
                <a16:creationId xmlns="" xmlns:a16="http://schemas.microsoft.com/office/drawing/2014/main" id="{39BE6331-287B-4C3D-B93B-8F65E255F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</a:t>
            </a:r>
            <a:r>
              <a:rPr lang="cs-CZ" altLang="cs-CZ" sz="1800">
                <a:solidFill>
                  <a:srgbClr val="000000"/>
                </a:solidFill>
              </a:rPr>
              <a:t> 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pouze záležitostí mykobionta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 případě rozmnožo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vání askosporami (resp. bazidiosp</a:t>
            </a:r>
            <a:r>
              <a:rPr lang="cs-CZ" altLang="cs-CZ" sz="1800">
                <a:solidFill>
                  <a:srgbClr val="000000"/>
                </a:solidFill>
              </a:rPr>
              <a:t>orami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je pak odkázán na opětovné "setkání" se svým fotobiontem; některé druhy proto tvoří tzv. hymeniální gonidie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řas, které pronikají do thecia (hymenia) plodnic a šíří se spolu se sporami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81940" name="Picture 20">
            <a:extLst>
              <a:ext uri="{FF2B5EF4-FFF2-40B4-BE49-F238E27FC236}">
                <a16:creationId xmlns="" xmlns:a16="http://schemas.microsoft.com/office/drawing/2014/main" id="{5826FBBE-E530-4038-B444-00F4D063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4165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1" name="Text Box 21">
            <a:extLst>
              <a:ext uri="{FF2B5EF4-FFF2-40B4-BE49-F238E27FC236}">
                <a16:creationId xmlns="" xmlns:a16="http://schemas.microsoft.com/office/drawing/2014/main" id="{76B28DDF-B5C1-49B8-854E-2D3A084C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03800"/>
            <a:ext cx="8382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společné šíření obou složek zajišťuje rozmnožování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nejjednodušším typem je fragmentace stélky a růst nových stélek z úlomků</a:t>
            </a:r>
          </a:p>
        </p:txBody>
      </p:sp>
      <p:sp>
        <p:nvSpPr>
          <p:cNvPr id="81942" name="Text Box 22">
            <a:extLst>
              <a:ext uri="{FF2B5EF4-FFF2-40B4-BE49-F238E27FC236}">
                <a16:creationId xmlns="" xmlns:a16="http://schemas.microsoft.com/office/drawing/2014/main" id="{692FAA0D-158F-40BA-B2FB-250BA722A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89125"/>
            <a:ext cx="28194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Průřez apotheciem vystupujícím z povrchu heteromerické stélky</a:t>
            </a:r>
            <a:r>
              <a:rPr lang="cs-CZ" altLang="cs-CZ"/>
              <a:t> </a:t>
            </a:r>
          </a:p>
          <a:p>
            <a:pPr algn="r"/>
            <a:endParaRPr lang="cs-CZ" altLang="cs-CZ" sz="400"/>
          </a:p>
          <a:p>
            <a:pPr algn="r"/>
            <a:r>
              <a:rPr lang="cs-CZ" altLang="cs-CZ"/>
              <a:t>Zdroj: R. Moore, W. D. Clark, K. R. Stern &amp; D. Vodopich: Botany. - Wm. C. Brown Publ., 1995. </a:t>
            </a:r>
          </a:p>
        </p:txBody>
      </p:sp>
      <p:pic>
        <p:nvPicPr>
          <p:cNvPr id="2" name="6_liche_13_apothecium">
            <a:hlinkClick r:id="" action="ppaction://media"/>
            <a:extLst>
              <a:ext uri="{FF2B5EF4-FFF2-40B4-BE49-F238E27FC236}">
                <a16:creationId xmlns="" xmlns:a16="http://schemas.microsoft.com/office/drawing/2014/main" id="{993C7A5F-CD06-431E-A330-2A9170821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302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1" name="Picture 17">
            <a:extLst>
              <a:ext uri="{FF2B5EF4-FFF2-40B4-BE49-F238E27FC236}">
                <a16:creationId xmlns="" xmlns:a16="http://schemas.microsoft.com/office/drawing/2014/main" id="{27FF2611-C09B-4EA6-80EE-9C3278CB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505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8" name="Text Box 14">
            <a:extLst>
              <a:ext uri="{FF2B5EF4-FFF2-40B4-BE49-F238E27FC236}">
                <a16:creationId xmlns="" xmlns:a16="http://schemas.microsoft.com/office/drawing/2014/main" id="{C5FD5905-42FA-4544-8666-07B781DF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943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 něco složitější typ představují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soredie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částečky stélky tvořící se na povrchu, obsahující buňky fotobionta propletené hyfami houby =&gt; jejich odlomení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 stélky vede k šíření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soredie se tvoří buď nahodile na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nebo na určitých okrajových částech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zvaných sorály</a:t>
            </a: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odvozeným typem rozmnožovacích útvarů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isidie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válcovité výrůstky z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v nichž je zachována heteromerická stavba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všech tří vrstev =&gt; taktéž šíření jejich odlomením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bývají odlišovány též fylidie (lupenitá obdoba isidií)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schizidie (odtržení povrchu stélky s fotobiontem)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2959" name="Picture 15">
            <a:extLst>
              <a:ext uri="{FF2B5EF4-FFF2-40B4-BE49-F238E27FC236}">
                <a16:creationId xmlns="" xmlns:a16="http://schemas.microsoft.com/office/drawing/2014/main" id="{14411927-06D6-4038-99C7-BDEFFD01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 bwMode="auto">
          <a:xfrm>
            <a:off x="482600" y="4064000"/>
            <a:ext cx="243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>
            <a:extLst>
              <a:ext uri="{FF2B5EF4-FFF2-40B4-BE49-F238E27FC236}">
                <a16:creationId xmlns="" xmlns:a16="http://schemas.microsoft.com/office/drawing/2014/main" id="{40A20FA2-00BE-4CE4-8B70-50ED31BB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743200"/>
            <a:ext cx="24431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2" name="Text Box 18">
            <a:extLst>
              <a:ext uri="{FF2B5EF4-FFF2-40B4-BE49-F238E27FC236}">
                <a16:creationId xmlns="" xmlns:a16="http://schemas.microsoft.com/office/drawing/2014/main" id="{C466D61B-5804-43CF-87C8-891EE4BA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0"/>
            <a:ext cx="4648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Nahoře: schéma uvolňování soredií z povrchu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http://biology.unm.edu/ccouncil/Biology_203/Summaries/Fungi.htm</a:t>
            </a:r>
            <a:r>
              <a:rPr lang="cs-CZ" altLang="cs-CZ"/>
              <a:t> </a:t>
            </a:r>
          </a:p>
        </p:txBody>
      </p:sp>
      <p:sp>
        <p:nvSpPr>
          <p:cNvPr id="82963" name="Text Box 19">
            <a:extLst>
              <a:ext uri="{FF2B5EF4-FFF2-40B4-BE49-F238E27FC236}">
                <a16:creationId xmlns="" xmlns:a16="http://schemas.microsoft.com/office/drawing/2014/main" id="{B24F26C9-6FA7-422C-B850-831AF4DF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943600"/>
            <a:ext cx="4419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Dole: soredie </a:t>
            </a:r>
            <a:r>
              <a:rPr lang="cs-CZ" altLang="cs-CZ" sz="1500" i="1"/>
              <a:t>Physcia grisea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8"/>
              </a:rPr>
              <a:t>http://www.biology.ed.ac.uk/research/groups/jdeacon/microbes/lichen.htm</a:t>
            </a:r>
            <a:r>
              <a:rPr lang="cs-CZ" altLang="cs-CZ"/>
              <a:t> </a:t>
            </a:r>
          </a:p>
        </p:txBody>
      </p:sp>
      <p:sp>
        <p:nvSpPr>
          <p:cNvPr id="82964" name="Text Box 20">
            <a:extLst>
              <a:ext uri="{FF2B5EF4-FFF2-40B4-BE49-F238E27FC236}">
                <a16:creationId xmlns="" xmlns:a16="http://schemas.microsoft.com/office/drawing/2014/main" id="{C8FD8A52-AE9E-4F2B-AE5B-A24E6FB41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00625"/>
            <a:ext cx="3276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Isidie </a:t>
            </a:r>
            <a:r>
              <a:rPr lang="cs-CZ" altLang="cs-CZ" sz="1500" i="1"/>
              <a:t>Xanthoparmelia australasica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9"/>
              </a:rPr>
              <a:t>http://www.anbg.gov.au/cryptogams/underworld/panel-4/index.html</a:t>
            </a:r>
            <a:r>
              <a:rPr lang="cs-CZ" altLang="cs-CZ"/>
              <a:t> </a:t>
            </a:r>
          </a:p>
        </p:txBody>
      </p:sp>
      <p:pic>
        <p:nvPicPr>
          <p:cNvPr id="2" name="6_liche_14_soredie-isidie">
            <a:hlinkClick r:id="" action="ppaction://media"/>
            <a:extLst>
              <a:ext uri="{FF2B5EF4-FFF2-40B4-BE49-F238E27FC236}">
                <a16:creationId xmlns="" xmlns:a16="http://schemas.microsoft.com/office/drawing/2014/main" id="{41A933B7-DF29-4D94-903D-4651AF13D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5143" y="40405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6" name="Text Box 24">
            <a:extLst>
              <a:ext uri="{FF2B5EF4-FFF2-40B4-BE49-F238E27FC236}">
                <a16:creationId xmlns="" xmlns:a16="http://schemas.microsoft.com/office/drawing/2014/main" id="{EAAFB5DB-2765-4C87-BE10-BE21B320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ekologicko-fyziologická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charakteristika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autotrofní organismy; spojení houby a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řasy/sinice umožňuje těmto organismům růst na místech, kde by se samotné jednotlivé složky "nechytly" - fotosyntéza umožňuje život na anorganickém substrátu,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zprostředkovává čerpání vody, živin a ochranu proti výparu (růst na extrémně suchých stanovištích - až 62 týdnů bez vody), příp. kompetiční výhody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příjem CO</a:t>
            </a:r>
            <a:r>
              <a:rPr lang="cs-CZ" altLang="cs-CZ" sz="1800" baseline="-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zajišťuje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</a:rPr>
              <a:t>příjem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baseline="-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 nitrátů obě složky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cyanobionti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příp. symbiotický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též atmosférický dusík)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lišejníky vrůstají hyfami po celé ploše do substrátu (kámen, půda, u epifytických</a:t>
            </a:r>
            <a:r>
              <a:rPr lang="cs-CZ" altLang="cs-CZ" sz="1800" dirty="0">
                <a:solidFill>
                  <a:srgbClr val="000000"/>
                </a:solidFill>
              </a:rPr>
              <a:t> lišejníků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povrch rostlin, nejčastěji kůra), případně kontakt se substrátem zajišťují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rhiziny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růst je oproti jiným organismům pomalý (roky, i desítky let, nejstarší korovité stélky odhadem 4500 let)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hromadění radioaktivních látek ve stélkách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možnost sledování zamoření oblastí jejich výskytu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produkce "lišejníkových látek" - mohou sloužit jako zásobní látky, působit antibioticky (proti bakteriím i jiným houbám) i odpuzovat býložravce, ale klidně být i prostým "odpadem" metabolismu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některé druhy produkují jedovaté látky (deriváty kyseliny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vulpinové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působící na nervovou soustavu (používány ve Skandinávii k hubení vlků)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Text Box 9">
            <a:extLst>
              <a:ext uri="{FF2B5EF4-FFF2-40B4-BE49-F238E27FC236}">
                <a16:creationId xmlns="" xmlns:a16="http://schemas.microsoft.com/office/drawing/2014/main" id="{D6CF0E8B-6D1F-4196-9F3A-A747EBB8F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od rovníku k pólům, na nejrůznějších stanovištích (extrém v Antarktidě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zcela uvnitř kamenů)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kvůli svému pomalému růstu nejsou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kompetičně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silné, rostou hlavně na stanovištích, kde jiné organismy růst nemohou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zde jsou často prvotním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sukcesním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stadiem, jejich odumřelé stélky tvoří první organickou složku půdy tvořící se na čistě minerálním podkladu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využití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vzácně jako potrava ("mana" -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esculenta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), spíše jako krmivo, potrava pro zvěř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některé druhy využívány v lidovém lékařství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pulmonaria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), při výrobu barviv, v parfumerii aj.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řada druhů slouží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jako dobré indikátory čistoty ovzduší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dnes </a:t>
            </a:r>
            <a:r>
              <a:rPr lang="cs-CZ" altLang="cs-CZ" sz="1800" dirty="0">
                <a:solidFill>
                  <a:srgbClr val="000000"/>
                </a:solidFill>
              </a:rPr>
              <a:t>jsou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houby řazeny do systému hub podle svého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 rámci vřeckatých hub některé řády obsahují jen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houby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Verrucariales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a pár dalších), jiné obsahují některé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zástupce (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Ostropales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aj.)</a:t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stopkovýtrusné houby nalezneme jen mezi houbami rouškatými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(z pod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oddělení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Agaricomyc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</a:rPr>
              <a:t>otina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 v čeledích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Thelephoraceae</a:t>
            </a:r>
            <a:r>
              <a:rPr lang="cs-CZ" altLang="cs-CZ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Corticiaceae</a:t>
            </a:r>
            <a:r>
              <a:rPr lang="cs-CZ" altLang="cs-CZ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Clavariaceae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 </a:t>
            </a:r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richolomataceae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6_liche_16_prvni-sukcesni-sstadium">
            <a:hlinkClick r:id="" action="ppaction://media"/>
            <a:extLst>
              <a:ext uri="{FF2B5EF4-FFF2-40B4-BE49-F238E27FC236}">
                <a16:creationId xmlns="" xmlns:a16="http://schemas.microsoft.com/office/drawing/2014/main" id="{5C034963-68D2-4238-9F3C-8412F4A6B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637" y="9239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="" xmlns:a16="http://schemas.microsoft.com/office/drawing/2014/main" id="{B8F30D1D-D85C-40DA-B1D5-8F754510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3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</a:rPr>
              <a:t>Třída: </a:t>
            </a:r>
            <a:r>
              <a:rPr lang="cs-CZ" altLang="cs-CZ" sz="1800" b="1" i="1" dirty="0">
                <a:solidFill>
                  <a:srgbClr val="000000"/>
                </a:solidFill>
              </a:rPr>
              <a:t>LECANOROMYCETES  </a:t>
            </a:r>
            <a:r>
              <a:rPr lang="cs-CZ" altLang="cs-CZ" sz="1800" dirty="0">
                <a:solidFill>
                  <a:srgbClr val="000000"/>
                </a:solidFill>
              </a:rPr>
              <a:t>(pokračování přehledu </a:t>
            </a:r>
            <a:r>
              <a:rPr lang="cs-CZ" altLang="cs-CZ" sz="1800" dirty="0" err="1">
                <a:solidFill>
                  <a:srgbClr val="000000"/>
                </a:solidFill>
              </a:rPr>
              <a:t>pododd</a:t>
            </a:r>
            <a:r>
              <a:rPr lang="cs-CZ" altLang="cs-CZ" sz="1800" dirty="0">
                <a:solidFill>
                  <a:srgbClr val="000000"/>
                </a:solidFill>
              </a:rPr>
              <a:t>. </a:t>
            </a:r>
            <a:r>
              <a:rPr lang="cs-CZ" altLang="cs-CZ" sz="1800" i="1" dirty="0" err="1">
                <a:solidFill>
                  <a:srgbClr val="000000"/>
                </a:solidFill>
              </a:rPr>
              <a:t>Pezizomycotina</a:t>
            </a:r>
            <a:r>
              <a:rPr lang="cs-CZ" altLang="cs-CZ" sz="18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obsahuje několik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hub, zde </a:t>
            </a:r>
            <a:r>
              <a:rPr lang="cs-CZ" altLang="cs-CZ" sz="1800" dirty="0">
                <a:solidFill>
                  <a:srgbClr val="000000"/>
                </a:solidFill>
              </a:rPr>
              <a:t>je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zmíněn nejvýznamnější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 širším pojetí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(pro účely redukované přednášky jsou sem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vřazeni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též zástupci dalších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vřeckatých hub)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početný řád (přes 5800 druhů)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 (zahrnuje asi polovinu druhů lišejníků)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typy stélek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plodnice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askohymeniálním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vývojem,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parafýzy někdy vytvářejí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epithecium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 tlustostěnná, tzv.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lekanorový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typ (něco mezi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bitunikátními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otevírání vřecka je dvoustupňové, ale nedojde k vyhřeznutí vnitřní vrstvy mimo vnější)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• 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spor je ve vřecku 2-8 (i víc), jsou jedno- 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i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vícebuněčné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i="1" dirty="0">
                <a:solidFill>
                  <a:srgbClr val="000000"/>
                </a:solidFill>
              </a:rPr>
              <a:t>–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Collema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huspeník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slizovitá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</a:t>
            </a:r>
            <a:r>
              <a:rPr lang="cs-CZ" altLang="cs-CZ" sz="1800" dirty="0">
                <a:solidFill>
                  <a:srgbClr val="000000"/>
                </a:solidFill>
              </a:rPr>
              <a:t>-</a:t>
            </a:r>
          </a:p>
          <a:p>
            <a:pPr>
              <a:lnSpc>
                <a:spcPct val="98000"/>
              </a:lnSpc>
            </a:pP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merická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stélka, promísena vlákna houby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a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6259" name="Picture 3" descr="lecanoromycetes_Collema-coccophorum">
            <a:extLst>
              <a:ext uri="{FF2B5EF4-FFF2-40B4-BE49-F238E27FC236}">
                <a16:creationId xmlns="" xmlns:a16="http://schemas.microsoft.com/office/drawing/2014/main" id="{2B50FBA2-C0AE-4316-BBF1-37880D3C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608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="" xmlns:a16="http://schemas.microsoft.com/office/drawing/2014/main" id="{E76B345F-B091-4C4A-8B55-8C2CF964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27725"/>
            <a:ext cx="3733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Huspeník </a:t>
            </a:r>
            <a:r>
              <a:rPr lang="cs-CZ" altLang="cs-CZ" sz="1500" i="1"/>
              <a:t>Collema coccophorum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http://www.lichen.com/bigpix/Ccoccophorum.html</a:t>
            </a:r>
            <a:r>
              <a:rPr lang="cs-CZ" altLang="cs-CZ"/>
              <a:t> </a:t>
            </a:r>
          </a:p>
        </p:txBody>
      </p:sp>
      <p:pic>
        <p:nvPicPr>
          <p:cNvPr id="2" name="6_liche_17_lecanorovy-typ-vrecka">
            <a:hlinkClick r:id="" action="ppaction://media"/>
            <a:extLst>
              <a:ext uri="{FF2B5EF4-FFF2-40B4-BE49-F238E27FC236}">
                <a16:creationId xmlns="" xmlns:a16="http://schemas.microsoft.com/office/drawing/2014/main" id="{AB1B1617-95E4-4320-8D74-9F9E99AFD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3118" y="3310057"/>
            <a:ext cx="487363" cy="487363"/>
          </a:xfrm>
          <a:prstGeom prst="rect">
            <a:avLst/>
          </a:prstGeom>
        </p:spPr>
      </p:pic>
      <p:pic>
        <p:nvPicPr>
          <p:cNvPr id="3" name="6_liche_17_collema">
            <a:hlinkClick r:id="" action="ppaction://media"/>
            <a:extLst>
              <a:ext uri="{FF2B5EF4-FFF2-40B4-BE49-F238E27FC236}">
                <a16:creationId xmlns="" xmlns:a16="http://schemas.microsoft.com/office/drawing/2014/main" id="{FB9A60AE-1152-4D21-9D68-8AA702541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9437" y="54403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="" xmlns:a16="http://schemas.microsoft.com/office/drawing/2014/main" id="{6FC93991-BC3C-4139-A59F-4FC702BD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běžné rody s lupenitou stélkou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Parmelia, Hypogymnia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(česky oboje terčovka),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Physcia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(terčovník),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Xanthoria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(terčník),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Peltigera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(hávnatka),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(důlkatec),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Umbilicaria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(pupkovka)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přirostlá k substrátu jen v jednom místě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stélku lupenitě-keříčkovitou mají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Cetraria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(pukléřka),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Pseudevernia, Evernia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(větvičník)</a:t>
            </a:r>
          </a:p>
        </p:txBody>
      </p:sp>
      <p:pic>
        <p:nvPicPr>
          <p:cNvPr id="97283" name="Picture 3" descr="C:\user\Houba\Škola-obrázky\nizsi_rostliny\pezizomycotina\lecanoromycetes_hypogymnia-physodes.jpg">
            <a:extLst>
              <a:ext uri="{FF2B5EF4-FFF2-40B4-BE49-F238E27FC236}">
                <a16:creationId xmlns="" xmlns:a16="http://schemas.microsoft.com/office/drawing/2014/main" id="{A9C9538D-3EAE-4D59-99CB-306F44F6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2695" r="10498" b="6650"/>
          <a:stretch>
            <a:fillRect/>
          </a:stretch>
        </p:blipFill>
        <p:spPr bwMode="auto">
          <a:xfrm>
            <a:off x="5943600" y="1674813"/>
            <a:ext cx="27432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="" xmlns:a16="http://schemas.microsoft.com/office/drawing/2014/main" id="{8C26BBEF-1907-4A5B-93EE-C61269FDE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1600200"/>
            <a:ext cx="4038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Terčovka bublinatá (</a:t>
            </a:r>
            <a:r>
              <a:rPr lang="cs-CZ" altLang="cs-CZ" sz="1500" i="1"/>
              <a:t>Hypogymnia physodes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Jiří Bohdal, </a:t>
            </a:r>
            <a:r>
              <a:rPr lang="cs-CZ" altLang="cs-CZ">
                <a:hlinkClick r:id="rId5"/>
              </a:rPr>
              <a:t>http://www.naturephoto-cz.eu/hypogymnia-physodes-picture-1610.html</a:t>
            </a:r>
            <a:r>
              <a:rPr lang="cs-CZ" altLang="cs-CZ"/>
              <a:t> </a:t>
            </a:r>
          </a:p>
        </p:txBody>
      </p:sp>
      <p:pic>
        <p:nvPicPr>
          <p:cNvPr id="97285" name="Picture 5" descr="C:\user\Houba\Škola-obrázky\nizsi_rostliny\pezizomycotina\lecanoromycetes_havnatka-psi.jpg">
            <a:extLst>
              <a:ext uri="{FF2B5EF4-FFF2-40B4-BE49-F238E27FC236}">
                <a16:creationId xmlns="" xmlns:a16="http://schemas.microsoft.com/office/drawing/2014/main" id="{0CDE990F-D28F-4473-82E2-FCE4EB15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56088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6">
            <a:extLst>
              <a:ext uri="{FF2B5EF4-FFF2-40B4-BE49-F238E27FC236}">
                <a16:creationId xmlns="" xmlns:a16="http://schemas.microsoft.com/office/drawing/2014/main" id="{81096600-F93D-4C19-8535-8BC4C02C8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411413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Vpravo dole:</a:t>
            </a:r>
          </a:p>
          <a:p>
            <a:pPr algn="r"/>
            <a:r>
              <a:rPr lang="cs-CZ" altLang="cs-CZ" sz="1500"/>
              <a:t>Hávnatka psí (</a:t>
            </a:r>
            <a:r>
              <a:rPr lang="cs-CZ" altLang="cs-CZ" sz="1500" i="1"/>
              <a:t>Peltigera canina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http://www.mezistromy.cz/cz/fotogalerie/byliny</a:t>
            </a:r>
            <a:r>
              <a:rPr lang="cs-CZ" altLang="cs-CZ"/>
              <a:t> </a:t>
            </a:r>
          </a:p>
        </p:txBody>
      </p:sp>
      <p:pic>
        <p:nvPicPr>
          <p:cNvPr id="97287" name="Picture 7" descr="C:\user\Houba\Škola-obrázky\nizsi_rostliny\pezizomycotina\lecanoromycetes_pseudevernia-furfuracea.jpg">
            <a:extLst>
              <a:ext uri="{FF2B5EF4-FFF2-40B4-BE49-F238E27FC236}">
                <a16:creationId xmlns="" xmlns:a16="http://schemas.microsoft.com/office/drawing/2014/main" id="{0DFBEBFA-E353-44A8-88C6-1A4281F4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32088"/>
            <a:ext cx="2386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 Box 8">
            <a:extLst>
              <a:ext uri="{FF2B5EF4-FFF2-40B4-BE49-F238E27FC236}">
                <a16:creationId xmlns="" xmlns:a16="http://schemas.microsoft.com/office/drawing/2014/main" id="{49DFB4C6-7A3A-46FE-A853-06A4907B5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74838"/>
            <a:ext cx="2819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Větvičník otrubičný (</a:t>
            </a:r>
            <a:r>
              <a:rPr lang="cs-CZ" altLang="cs-CZ" sz="1500" i="1"/>
              <a:t>Pseudevernia furfuracea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Stephen Sharnoff, </a:t>
            </a:r>
            <a:r>
              <a:rPr lang="cs-CZ" altLang="cs-CZ">
                <a:hlinkClick r:id="rId9"/>
              </a:rPr>
              <a:t>http://www.sharnoffphotos.com</a:t>
            </a:r>
          </a:p>
          <a:p>
            <a:r>
              <a:rPr lang="cs-CZ" altLang="cs-CZ">
                <a:hlinkClick r:id="rId9"/>
              </a:rPr>
              <a:t>/lichensF/pseudevernia_furfuracea.html</a:t>
            </a:r>
            <a:r>
              <a:rPr lang="cs-CZ" altLang="cs-CZ"/>
              <a:t> </a:t>
            </a:r>
          </a:p>
        </p:txBody>
      </p:sp>
      <p:pic>
        <p:nvPicPr>
          <p:cNvPr id="97289" name="Picture 9" descr="C:\user\Houba\Škola-obrázky\nizsi_rostliny\pezizomycotina\lecanoromycetes_xanthoria-parietina.jpg">
            <a:extLst>
              <a:ext uri="{FF2B5EF4-FFF2-40B4-BE49-F238E27FC236}">
                <a16:creationId xmlns="" xmlns:a16="http://schemas.microsoft.com/office/drawing/2014/main" id="{DB5382E2-B677-48CF-A751-62E6E8A5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7463" r="6401"/>
          <a:stretch>
            <a:fillRect/>
          </a:stretch>
        </p:blipFill>
        <p:spPr bwMode="auto">
          <a:xfrm>
            <a:off x="2917825" y="3614738"/>
            <a:ext cx="2971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10">
            <a:extLst>
              <a:ext uri="{FF2B5EF4-FFF2-40B4-BE49-F238E27FC236}">
                <a16:creationId xmlns="" xmlns:a16="http://schemas.microsoft.com/office/drawing/2014/main" id="{25B64987-1799-4261-9973-64759971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3113088"/>
            <a:ext cx="31670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500"/>
              <a:t>Terčník zední (</a:t>
            </a:r>
            <a:r>
              <a:rPr lang="cs-CZ" altLang="cs-CZ" sz="1500" i="1"/>
              <a:t>Xanthoria parietina</a:t>
            </a:r>
            <a:r>
              <a:rPr lang="cs-CZ" altLang="cs-CZ" sz="1500"/>
              <a:t>)</a:t>
            </a:r>
            <a:endParaRPr lang="cs-CZ" altLang="cs-CZ" sz="400"/>
          </a:p>
          <a:p>
            <a:pPr algn="ctr"/>
            <a:r>
              <a:rPr lang="cs-CZ" altLang="cs-CZ" sz="200"/>
              <a:t>                 </a:t>
            </a:r>
          </a:p>
          <a:p>
            <a:pPr algn="ctr"/>
            <a:r>
              <a:rPr lang="cs-CZ" altLang="cs-CZ">
                <a:hlinkClick r:id="rId11"/>
              </a:rPr>
              <a:t>http://www.fotoaparat.cz/index.php?r=25&amp;rp=464151&amp;gal=photo</a:t>
            </a:r>
            <a:r>
              <a:rPr lang="cs-CZ" altLang="cs-CZ"/>
              <a:t> </a:t>
            </a:r>
          </a:p>
        </p:txBody>
      </p:sp>
      <p:pic>
        <p:nvPicPr>
          <p:cNvPr id="2" name="6_liche_18_lupenite-lisejniky">
            <a:hlinkClick r:id="" action="ppaction://media"/>
            <a:extLst>
              <a:ext uri="{FF2B5EF4-FFF2-40B4-BE49-F238E27FC236}">
                <a16:creationId xmlns="" xmlns:a16="http://schemas.microsoft.com/office/drawing/2014/main" id="{817C0934-F1CF-4BE0-8DFB-3B42EAC01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91731" y="21534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="" xmlns:a16="http://schemas.microsoft.com/office/drawing/2014/main" id="{43B3CB09-622B-4DEC-939A-62930458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54102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Cladonia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(dutohlávka)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s lupenitým základem stélky a </a:t>
            </a:r>
            <a:r>
              <a:rPr lang="cs-CZ" altLang="cs-CZ" sz="1800">
                <a:solidFill>
                  <a:srgbClr val="000000"/>
                </a:solidFill>
              </a:rPr>
              <a:t>vzhůru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trčícími podecii, nesoucími apothecia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čistě keříčkovité jsou 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Usnea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(provazovka),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Alectoria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(vousatec)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oboje epifyté, stélky visí z větví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substrátu zcela přirostlé korovité lišejníky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Rhizocarpon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(mapovník),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Lecidea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(šálečka)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="" xmlns:a16="http://schemas.microsoft.com/office/drawing/2014/main" id="{170051BE-C23D-4897-B00A-5E498A21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67000"/>
            <a:ext cx="5562600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cs-CZ" altLang="cs-CZ" sz="1500"/>
              <a:t>Vlevo nahoře: Dutohlávka </a:t>
            </a:r>
            <a:r>
              <a:rPr lang="cs-CZ" altLang="cs-CZ" sz="1500" i="1"/>
              <a:t>Cladonia diversa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endParaRPr lang="cs-CZ" altLang="cs-CZ" sz="200"/>
          </a:p>
          <a:p>
            <a:r>
              <a:rPr lang="cs-CZ" altLang="cs-CZ"/>
              <a:t>Foto Carl Farmer, </a:t>
            </a:r>
            <a:r>
              <a:rPr lang="cs-CZ" altLang="cs-CZ">
                <a:hlinkClick r:id="rId4"/>
              </a:rPr>
              <a:t>http://www.nature-diary.co.uk/2007-05-26.htm</a:t>
            </a:r>
            <a:r>
              <a:rPr lang="cs-CZ" altLang="cs-CZ"/>
              <a:t> </a:t>
            </a:r>
          </a:p>
          <a:p>
            <a:endParaRPr lang="cs-CZ" altLang="cs-CZ" sz="1000"/>
          </a:p>
          <a:p>
            <a:r>
              <a:rPr lang="cs-CZ" altLang="cs-CZ" sz="1500"/>
              <a:t>Vlevo dole: Provazovka</a:t>
            </a:r>
            <a:r>
              <a:rPr lang="cs-CZ" altLang="cs-CZ" sz="1500" i="1"/>
              <a:t> Usnea florida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J. R. Crellin, </a:t>
            </a:r>
            <a:r>
              <a:rPr lang="cs-CZ" altLang="cs-CZ">
                <a:hlinkClick r:id="rId5"/>
              </a:rPr>
              <a:t>http://www.floralimages.co.uk/pusneaflori.htm</a:t>
            </a:r>
            <a:r>
              <a:rPr lang="cs-CZ" altLang="cs-CZ"/>
              <a:t> </a:t>
            </a:r>
          </a:p>
          <a:p>
            <a:endParaRPr lang="cs-CZ" altLang="cs-CZ"/>
          </a:p>
        </p:txBody>
      </p:sp>
      <p:sp>
        <p:nvSpPr>
          <p:cNvPr id="98308" name="Text Box 4">
            <a:extLst>
              <a:ext uri="{FF2B5EF4-FFF2-40B4-BE49-F238E27FC236}">
                <a16:creationId xmlns="" xmlns:a16="http://schemas.microsoft.com/office/drawing/2014/main" id="{3B92F0A0-3525-402D-B1FF-3B79E4B6F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17925"/>
            <a:ext cx="198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Mapovník</a:t>
            </a:r>
            <a:r>
              <a:rPr lang="cs-CZ" altLang="cs-CZ" sz="1500" i="1"/>
              <a:t> Rhizocarpon </a:t>
            </a:r>
            <a:r>
              <a:rPr lang="cs-CZ" altLang="cs-CZ" sz="1500"/>
              <a:t>sp.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6"/>
              </a:rPr>
              <a:t>http://www.flickr.com</a:t>
            </a:r>
          </a:p>
          <a:p>
            <a:r>
              <a:rPr lang="cs-CZ" altLang="cs-CZ">
                <a:hlinkClick r:id="rId6"/>
              </a:rPr>
              <a:t>/photos/laajala/485461821/</a:t>
            </a:r>
            <a:r>
              <a:rPr lang="cs-CZ" altLang="cs-CZ"/>
              <a:t> </a:t>
            </a:r>
          </a:p>
        </p:txBody>
      </p:sp>
      <p:pic>
        <p:nvPicPr>
          <p:cNvPr id="98309" name="Picture 5" descr="C:\user\Houba\Škola-obrázky\nizsi_rostliny\pezizomycotina\lecanoromycetes_cladonia-diversa.jpg">
            <a:extLst>
              <a:ext uri="{FF2B5EF4-FFF2-40B4-BE49-F238E27FC236}">
                <a16:creationId xmlns="" xmlns:a16="http://schemas.microsoft.com/office/drawing/2014/main" id="{3B4D04F1-7984-4E3A-BFE8-6994D210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7765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 descr="C:\user\Houba\Škola-obrázky\nizsi_rostliny\pezizomycotina\lecanoromycetes_usnea_florida.jpg">
            <a:extLst>
              <a:ext uri="{FF2B5EF4-FFF2-40B4-BE49-F238E27FC236}">
                <a16:creationId xmlns="" xmlns:a16="http://schemas.microsoft.com/office/drawing/2014/main" id="{61A4BE12-1C34-4A88-9753-01969C5A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11339"/>
          <a:stretch>
            <a:fillRect/>
          </a:stretch>
        </p:blipFill>
        <p:spPr bwMode="auto">
          <a:xfrm>
            <a:off x="457200" y="3810000"/>
            <a:ext cx="277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7" descr="C:\user\Houba\Škola-obrázky\nizsi_rostliny\pezizomycotina\lecanoromycetes_rhizocarpon-sp.jpg">
            <a:extLst>
              <a:ext uri="{FF2B5EF4-FFF2-40B4-BE49-F238E27FC236}">
                <a16:creationId xmlns="" xmlns:a16="http://schemas.microsoft.com/office/drawing/2014/main" id="{B4E11284-1BD7-4A47-BC2A-1EC8F67F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806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_liche_19_kerickovite-korovite-lisejniky">
            <a:hlinkClick r:id="" action="ppaction://media"/>
            <a:extLst>
              <a:ext uri="{FF2B5EF4-FFF2-40B4-BE49-F238E27FC236}">
                <a16:creationId xmlns="" xmlns:a16="http://schemas.microsoft.com/office/drawing/2014/main" id="{2B1FE84E-46DE-4B63-8DF9-DBD0E37A2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6759" y="25923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="" xmlns:a16="http://schemas.microsoft.com/office/drawing/2014/main" id="{5ADFE123-C3BD-4AF3-A0D0-A257469A2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/>
              <a:t>Pomocné oddělení: </a:t>
            </a:r>
            <a:r>
              <a:rPr lang="cs-CZ" altLang="cs-CZ" sz="1800" i="1" u="sng"/>
              <a:t>DEUTEROMYCOTA (FUNGI IMPERFECTI)</a:t>
            </a:r>
            <a:endParaRPr lang="cs-CZ" altLang="cs-CZ" sz="1800" u="sng"/>
          </a:p>
          <a:p>
            <a:endParaRPr lang="cs-CZ" altLang="cs-CZ" sz="1200" u="sng"/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není přirozenou taxonomickou jednotkou, je vytvořena pro účely klasifikace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hub</a:t>
            </a:r>
            <a:r>
              <a:rPr lang="cs-CZ" altLang="cs-CZ" sz="1800" b="1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 anamorfní fázi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různé pojetí šíře této skupiny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buď zahrnuje pouze druhy, u nichž se nevytváří teleomorfa (žijí tedy v mitotické holomorfě - rozmnožují se pouze mitosporami, příp. "přesedlaly" na parasexuální proces) nebo teleomorfa není známa (v přirozených podmínkách nevzniká anebo vzniká, ale zatím nebyla objevena spojitost s danou anamorfou) =&gt; po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objevení spojitosti s teleomorfou jsou pak takovéto druhy zařazeny do přirozeného systému a z takto pojatého systému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Fungi imperfecti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vypadnou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anebo (podle mého logičtější pojetí) zahrnuje anamorfy všech druhů, tedy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těch, u kterých teleomorfa známa je (souběžně jsou samozřejmě klasifikovány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přirozeném systému); u většiny těchto druhů je anamorfa převládajícím stadiem, ke tvorbě teleomorfy dochází vzácněji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č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lenění na pomocné třídy, řády, čeledi a rody na základě morfologické podobnosti konidiového stadia (není zde snaha o přirozené uspořádání)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vlastností mycelia (přehrádkované, jednojaderné buňky, jednoduché póry v přehrádkách) lze soudit, že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Deuteromycota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reprezentují převážně anamorfy vřeckatých hub</a:t>
            </a:r>
          </a:p>
        </p:txBody>
      </p:sp>
      <p:pic>
        <p:nvPicPr>
          <p:cNvPr id="2" name="6_deute_02_deuteromycota">
            <a:hlinkClick r:id="" action="ppaction://media"/>
            <a:extLst>
              <a:ext uri="{FF2B5EF4-FFF2-40B4-BE49-F238E27FC236}">
                <a16:creationId xmlns="" xmlns:a16="http://schemas.microsoft.com/office/drawing/2014/main" id="{A049B92C-2343-4FA8-A82C-304C09D58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3477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="" xmlns:a16="http://schemas.microsoft.com/office/drawing/2014/main" id="{C018236A-9264-4750-BDC1-E2DC5BF7C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800">
                <a:solidFill>
                  <a:srgbClr val="000000"/>
                </a:solidFill>
              </a:rPr>
              <a:t>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způsob</a:t>
            </a:r>
            <a:r>
              <a:rPr lang="cs-CZ" altLang="cs-CZ" sz="1800">
                <a:solidFill>
                  <a:srgbClr val="000000"/>
                </a:solidFill>
              </a:rPr>
              <a:t>em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jak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myceliu, tak na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konidioforech</a:t>
            </a:r>
            <a:r>
              <a:rPr lang="cs-CZ" altLang="cs-CZ" sz="1800">
                <a:solidFill>
                  <a:srgbClr val="000000"/>
                </a:solidFill>
              </a:rPr>
              <a:t>; konidiofory vyrůstají jednotlivě nebo v </a:t>
            </a:r>
            <a:r>
              <a:rPr lang="cs-CZ" altLang="cs-CZ" sz="1800" b="1">
                <a:solidFill>
                  <a:srgbClr val="000000"/>
                </a:solidFill>
              </a:rPr>
              <a:t>konidiomatech</a:t>
            </a:r>
            <a:r>
              <a:rPr lang="cs-CZ" altLang="cs-CZ" sz="1800">
                <a:solidFill>
                  <a:srgbClr val="000000"/>
                </a:solidFill>
              </a:rPr>
              <a:t> (obdoba plodnic)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pyknidách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acervulech, sporodochiích nebo synnematech)</a:t>
            </a:r>
          </a:p>
        </p:txBody>
      </p:sp>
      <p:pic>
        <p:nvPicPr>
          <p:cNvPr id="86021" name="Picture 5">
            <a:extLst>
              <a:ext uri="{FF2B5EF4-FFF2-40B4-BE49-F238E27FC236}">
                <a16:creationId xmlns="" xmlns:a16="http://schemas.microsoft.com/office/drawing/2014/main" id="{C7838183-C7F2-432B-931F-446BCDA9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57200"/>
            <a:ext cx="2174875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>
            <a:extLst>
              <a:ext uri="{FF2B5EF4-FFF2-40B4-BE49-F238E27FC236}">
                <a16:creationId xmlns="" xmlns:a16="http://schemas.microsoft.com/office/drawing/2014/main" id="{EB40BC72-E9BB-4F4A-A741-B7E34A2D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46225"/>
            <a:ext cx="17526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http://www.ppis.moag.gov.il/ppis</a:t>
            </a:r>
          </a:p>
          <a:p>
            <a:pPr algn="r"/>
            <a:r>
              <a:rPr lang="cs-CZ" altLang="cs-CZ">
                <a:hlinkClick r:id="rId5"/>
              </a:rPr>
              <a:t>/plant_disease_gallery/D_S_W_S</a:t>
            </a:r>
          </a:p>
          <a:p>
            <a:pPr algn="r"/>
            <a:r>
              <a:rPr lang="cs-CZ" altLang="cs-CZ">
                <a:hlinkClick r:id="rId5"/>
              </a:rPr>
              <a:t>/Rosellinia_necatrix_08-9.htm</a:t>
            </a:r>
            <a:r>
              <a:rPr lang="cs-CZ" altLang="cs-CZ"/>
              <a:t> 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="" xmlns:a16="http://schemas.microsoft.com/office/drawing/2014/main" id="{98DECF51-7131-4BCE-ABFF-2D864382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840163"/>
            <a:ext cx="3849688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4" name="Text Box 8">
            <a:extLst>
              <a:ext uri="{FF2B5EF4-FFF2-40B4-BE49-F238E27FC236}">
                <a16:creationId xmlns="" xmlns:a16="http://schemas.microsoft.com/office/drawing/2014/main" id="{744E3A50-513A-4452-958A-848E40D4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813175"/>
            <a:ext cx="403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http://www.eppo.org/QUARANTINE/fungi/Mycosphaerella_pini/SCIRPI_images.htm</a:t>
            </a:r>
            <a:r>
              <a:rPr lang="cs-CZ" altLang="cs-CZ"/>
              <a:t> </a:t>
            </a:r>
          </a:p>
        </p:txBody>
      </p:sp>
      <p:pic>
        <p:nvPicPr>
          <p:cNvPr id="86025" name="Picture 9">
            <a:extLst>
              <a:ext uri="{FF2B5EF4-FFF2-40B4-BE49-F238E27FC236}">
                <a16:creationId xmlns="" xmlns:a16="http://schemas.microsoft.com/office/drawing/2014/main" id="{A6068351-37CA-4FD0-B3A0-36814BEF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6576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6" name="Text Box 10">
            <a:extLst>
              <a:ext uri="{FF2B5EF4-FFF2-40B4-BE49-F238E27FC236}">
                <a16:creationId xmlns="" xmlns:a16="http://schemas.microsoft.com/office/drawing/2014/main" id="{E9D28A09-E47D-4366-BA28-678F3E81C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9"/>
              </a:rPr>
              <a:t>http://www.uoguelph.ca/~gbarron/MISC2003/nectriac.htm</a:t>
            </a:r>
            <a:r>
              <a:rPr lang="cs-CZ" altLang="cs-CZ"/>
              <a:t> </a:t>
            </a:r>
          </a:p>
        </p:txBody>
      </p:sp>
      <p:pic>
        <p:nvPicPr>
          <p:cNvPr id="86027" name="Picture 11">
            <a:extLst>
              <a:ext uri="{FF2B5EF4-FFF2-40B4-BE49-F238E27FC236}">
                <a16:creationId xmlns="" xmlns:a16="http://schemas.microsoft.com/office/drawing/2014/main" id="{32D1BB49-03C4-448C-ABF6-4F710B13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51025"/>
            <a:ext cx="28956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8" name="Text Box 12">
            <a:extLst>
              <a:ext uri="{FF2B5EF4-FFF2-40B4-BE49-F238E27FC236}">
                <a16:creationId xmlns="" xmlns:a16="http://schemas.microsoft.com/office/drawing/2014/main" id="{A223CE1F-F689-4157-9D22-CC2BBFA32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46225"/>
            <a:ext cx="2209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1"/>
              </a:rPr>
              <a:t>http://www.pri.wur.nl/UK/research/research</a:t>
            </a:r>
          </a:p>
          <a:p>
            <a:pPr algn="r"/>
            <a:r>
              <a:rPr lang="cs-CZ" altLang="cs-CZ">
                <a:hlinkClick r:id="rId11"/>
              </a:rPr>
              <a:t>+themes/Interaction+between+plants+pests+and+diseases/photowheat/</a:t>
            </a:r>
            <a:r>
              <a:rPr lang="cs-CZ" altLang="cs-CZ"/>
              <a:t> </a:t>
            </a:r>
          </a:p>
        </p:txBody>
      </p:sp>
      <p:sp>
        <p:nvSpPr>
          <p:cNvPr id="86029" name="Text Box 13">
            <a:extLst>
              <a:ext uri="{FF2B5EF4-FFF2-40B4-BE49-F238E27FC236}">
                <a16:creationId xmlns="" xmlns:a16="http://schemas.microsoft.com/office/drawing/2014/main" id="{69079DE4-82A5-41CA-AE88-099AC9D9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31242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500"/>
              <a:t>Vlevo: pyknida </a:t>
            </a:r>
            <a:r>
              <a:rPr lang="cs-CZ" altLang="cs-CZ" sz="1500" i="1"/>
              <a:t>Mycosphaerella graminicola</a:t>
            </a:r>
            <a:r>
              <a:rPr lang="cs-CZ" altLang="cs-CZ" sz="1500"/>
              <a:t>; vlevo dole: acervulus</a:t>
            </a:r>
            <a:r>
              <a:rPr lang="cs-CZ" altLang="cs-CZ" sz="1500" i="1"/>
              <a:t> Mycosphaerella pini</a:t>
            </a:r>
            <a:r>
              <a:rPr lang="cs-CZ" altLang="cs-CZ" sz="1500"/>
              <a:t> (anamorfa </a:t>
            </a:r>
            <a:r>
              <a:rPr lang="cs-CZ" altLang="cs-CZ" sz="1500" i="1"/>
              <a:t>Dothiostroma</a:t>
            </a:r>
            <a:r>
              <a:rPr lang="cs-CZ" altLang="cs-CZ" sz="1500"/>
              <a:t>); vpravo dole: sporodochium </a:t>
            </a:r>
            <a:r>
              <a:rPr lang="cs-CZ" altLang="cs-CZ" sz="1500" i="1"/>
              <a:t>Nectria cinnabarina</a:t>
            </a:r>
            <a:r>
              <a:rPr lang="cs-CZ" altLang="cs-CZ" sz="1500"/>
              <a:t> (anamorfa </a:t>
            </a:r>
            <a:r>
              <a:rPr lang="cs-CZ" altLang="cs-CZ" sz="1500" i="1"/>
              <a:t>Tubercularia</a:t>
            </a:r>
            <a:r>
              <a:rPr lang="cs-CZ" altLang="cs-CZ" sz="1500"/>
              <a:t>); vpravo: synnema (= korémie) </a:t>
            </a:r>
            <a:r>
              <a:rPr lang="cs-CZ" altLang="cs-CZ" sz="1500" i="1"/>
              <a:t>Rosellinia necatrix.</a:t>
            </a:r>
            <a:endParaRPr lang="cs-CZ" altLang="cs-CZ"/>
          </a:p>
        </p:txBody>
      </p:sp>
      <p:pic>
        <p:nvPicPr>
          <p:cNvPr id="2" name="6_deute_03_konidiomata">
            <a:hlinkClick r:id="" action="ppaction://media"/>
            <a:extLst>
              <a:ext uri="{FF2B5EF4-FFF2-40B4-BE49-F238E27FC236}">
                <a16:creationId xmlns="" xmlns:a16="http://schemas.microsoft.com/office/drawing/2014/main" id="{71BD8599-4A3E-4502-A10B-590948B2A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2463" y="59324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="" xmlns:a16="http://schemas.microsoft.com/office/drawing/2014/main" id="{8535C905-894A-45DC-82CD-82144F044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• 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ke genetickým kombinacím dochází prostřednictvím </a:t>
            </a:r>
            <a:r>
              <a:rPr lang="cs-CZ" altLang="cs-CZ" sz="16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parasexuálního procesu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styk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dvou haploidních mycelií =&gt; vytvoření můstků =&gt; jimi přejdou jádra =&gt; heterokaryotické mycelium =&gt; v něm může dojít ke splývání jader (různých i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shodných genotypů) =&gt; diploidní jádra =&gt; během jejich dělení nastane mitotický crossing-over =&gt; tvoří se diploidní mycelium a konidie =&gt;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haploidizace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bez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meiozy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- v anafázi chromosomy nerovnoměrně rozděleny k pólům =&gt; některé haploidní konidie odlišné od rodičovských</a:t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tímto procesem je zabezpečena genetická proměnlivost a tím i přizpůsobivost změnám podmínek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na všech možných biotopech, suchozemských i vodních, zástupci saprofytičtí i parazitičtí (většinou fakultativně, ale i obligátně, někteří dokonce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hyperparazité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), i význam</a:t>
            </a:r>
            <a:r>
              <a:rPr lang="cs-CZ" altLang="cs-CZ" sz="1800" dirty="0">
                <a:solidFill>
                  <a:srgbClr val="000000"/>
                </a:solidFill>
              </a:rPr>
              <a:t>n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é patogenní houby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se zdaleka nemusí krýt v pojetí rodů a druhů se systémem při</a:t>
            </a:r>
            <a:r>
              <a:rPr lang="cs-CZ" altLang="cs-CZ" sz="1800" dirty="0">
                <a:solidFill>
                  <a:srgbClr val="000000"/>
                </a:solidFill>
              </a:rPr>
              <a:t>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ozeným,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němž jsou klasifikovány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teleomorfy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(1 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teleomorfní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rod může mít druhy ve více anamorfních a naopak &lt;= dáno tím, že jeden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teleomorfní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rod i druh může tvořit více typů konidií a naopak různé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teleomorfní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rody tvoří konidie, příp.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konidiomata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stejného typu)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historicky </a:t>
            </a:r>
            <a:r>
              <a:rPr lang="cs-CZ" altLang="cs-CZ" sz="1800" dirty="0">
                <a:solidFill>
                  <a:srgbClr val="000000"/>
                </a:solidFill>
              </a:rPr>
              <a:t>byl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systém založen na morfologii konidií (dnes již ustupuje do pozadí)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 současnosti preferováno členění podle tvorby mycelia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konidiomat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2" name="6_deute_04_jmena-anamorfa-teleomorfa">
            <a:hlinkClick r:id="" action="ppaction://media"/>
            <a:extLst>
              <a:ext uri="{FF2B5EF4-FFF2-40B4-BE49-F238E27FC236}">
                <a16:creationId xmlns="" xmlns:a16="http://schemas.microsoft.com/office/drawing/2014/main" id="{FE210907-1AA6-45F1-A01F-7D55B7124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0661" y="53012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7" name="Picture 23">
            <a:extLst>
              <a:ext uri="{FF2B5EF4-FFF2-40B4-BE49-F238E27FC236}">
                <a16:creationId xmlns="" xmlns:a16="http://schemas.microsoft.com/office/drawing/2014/main" id="{04CD649B-77F6-4041-9937-02D32690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9448"/>
          <a:stretch>
            <a:fillRect/>
          </a:stretch>
        </p:blipFill>
        <p:spPr bwMode="auto">
          <a:xfrm>
            <a:off x="4311650" y="3265488"/>
            <a:ext cx="3962400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8" name="Text Box 24">
            <a:extLst>
              <a:ext uri="{FF2B5EF4-FFF2-40B4-BE49-F238E27FC236}">
                <a16:creationId xmlns="" xmlns:a16="http://schemas.microsoft.com/office/drawing/2014/main" id="{53D5AE37-C1F4-4A99-B033-886A13E2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313488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B. Tivoli, </a:t>
            </a:r>
            <a:r>
              <a:rPr lang="cs-CZ" altLang="cs-CZ">
                <a:solidFill>
                  <a:srgbClr val="000000"/>
                </a:solidFill>
                <a:hlinkClick r:id="rId7"/>
              </a:rPr>
              <a:t>http://www.inra.fr/hyp3/images/6030092.jpg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29" name="Text Box 25">
            <a:extLst>
              <a:ext uri="{FF2B5EF4-FFF2-40B4-BE49-F238E27FC236}">
                <a16:creationId xmlns="" xmlns:a16="http://schemas.microsoft.com/office/drawing/2014/main" id="{1F47C5EF-FD43-4DDB-909A-7DD8F1560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084888"/>
            <a:ext cx="44735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Ascochyta fabae (Pleosporales)</a:t>
            </a:r>
            <a:r>
              <a:rPr lang="cs-CZ" altLang="cs-CZ" sz="1500"/>
              <a:t>, průřez pyknidou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0" name="Picture 26">
            <a:extLst>
              <a:ext uri="{FF2B5EF4-FFF2-40B4-BE49-F238E27FC236}">
                <a16:creationId xmlns="" xmlns:a16="http://schemas.microsoft.com/office/drawing/2014/main" id="{2AF638C9-5336-4381-BDA9-E8840484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265488"/>
            <a:ext cx="37719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1" name="Text Box 27">
            <a:extLst>
              <a:ext uri="{FF2B5EF4-FFF2-40B4-BE49-F238E27FC236}">
                <a16:creationId xmlns="" xmlns:a16="http://schemas.microsoft.com/office/drawing/2014/main" id="{EE0AECDC-2D31-4D55-B2D9-97C4594E9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313488"/>
            <a:ext cx="358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Foto: Magnus Gammelgaard, </a:t>
            </a:r>
            <a:r>
              <a:rPr lang="cs-CZ" altLang="cs-CZ">
                <a:solidFill>
                  <a:srgbClr val="000000"/>
                </a:solidFill>
                <a:hlinkClick r:id="rId9"/>
              </a:rPr>
              <a:t>http://www.plante-doktor.dk/phoma.htm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32" name="Text Box 28">
            <a:extLst>
              <a:ext uri="{FF2B5EF4-FFF2-40B4-BE49-F238E27FC236}">
                <a16:creationId xmlns="" xmlns:a16="http://schemas.microsoft.com/office/drawing/2014/main" id="{7E88E730-8438-4957-B9CC-B603BEB63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84888"/>
            <a:ext cx="5181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Phoma trachelii (Pleosporales)</a:t>
            </a:r>
            <a:r>
              <a:rPr lang="cs-CZ" altLang="cs-CZ" sz="1500"/>
              <a:t>, pyknidy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3" name="Picture 29">
            <a:extLst>
              <a:ext uri="{FF2B5EF4-FFF2-40B4-BE49-F238E27FC236}">
                <a16:creationId xmlns="" xmlns:a16="http://schemas.microsoft.com/office/drawing/2014/main" id="{757A6419-7B6B-4E2F-A5E2-AE2EE782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49263"/>
            <a:ext cx="2295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4" name="Text Box 30">
            <a:extLst>
              <a:ext uri="{FF2B5EF4-FFF2-40B4-BE49-F238E27FC236}">
                <a16:creationId xmlns="" xmlns:a16="http://schemas.microsoft.com/office/drawing/2014/main" id="{29BAA1A1-16EE-44A6-B7D4-A13A2F9F3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963863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Joëlle Dupont, </a:t>
            </a:r>
            <a:r>
              <a:rPr lang="cs-CZ" altLang="cs-CZ">
                <a:hlinkClick r:id="rId11"/>
              </a:rPr>
              <a:t>http://www.mnhn.fr/microchampignons/joelle.html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72735" name="Picture 31">
            <a:extLst>
              <a:ext uri="{FF2B5EF4-FFF2-40B4-BE49-F238E27FC236}">
                <a16:creationId xmlns="" xmlns:a16="http://schemas.microsoft.com/office/drawing/2014/main" id="{D187A462-D49B-4D83-8E7D-97CE5782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26575"/>
          <a:stretch>
            <a:fillRect/>
          </a:stretch>
        </p:blipFill>
        <p:spPr bwMode="auto">
          <a:xfrm>
            <a:off x="2855913" y="449263"/>
            <a:ext cx="21653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6" name="Text Box 32">
            <a:extLst>
              <a:ext uri="{FF2B5EF4-FFF2-40B4-BE49-F238E27FC236}">
                <a16:creationId xmlns="" xmlns:a16="http://schemas.microsoft.com/office/drawing/2014/main" id="{A6819239-F68C-41F8-88D5-67FB19ACC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2963863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3"/>
              </a:rPr>
              <a:t>http://www.globalcyran.com/usmicro/newimages/Fusarium.jpg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72737" name="Picture 33">
            <a:extLst>
              <a:ext uri="{FF2B5EF4-FFF2-40B4-BE49-F238E27FC236}">
                <a16:creationId xmlns="" xmlns:a16="http://schemas.microsoft.com/office/drawing/2014/main" id="{1C10CB26-BAF9-4BCF-90A4-6BBB23BA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73063"/>
            <a:ext cx="835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38" name="Picture 34">
            <a:extLst>
              <a:ext uri="{FF2B5EF4-FFF2-40B4-BE49-F238E27FC236}">
                <a16:creationId xmlns="" xmlns:a16="http://schemas.microsoft.com/office/drawing/2014/main" id="{BA49FF0B-2491-4436-BF7C-1E983D5D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449263"/>
            <a:ext cx="1504950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39" name="Picture 35">
            <a:extLst>
              <a:ext uri="{FF2B5EF4-FFF2-40B4-BE49-F238E27FC236}">
                <a16:creationId xmlns="" xmlns:a16="http://schemas.microsoft.com/office/drawing/2014/main" id="{1C1325A8-E984-47EF-B670-46FC8B07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722438"/>
            <a:ext cx="17272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40" name="Text Box 36">
            <a:extLst>
              <a:ext uri="{FF2B5EF4-FFF2-40B4-BE49-F238E27FC236}">
                <a16:creationId xmlns="" xmlns:a16="http://schemas.microsoft.com/office/drawing/2014/main" id="{D9EE2078-E1EA-4EEB-9667-0A358FEE4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2278063"/>
            <a:ext cx="1143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Botrytis</a:t>
            </a:r>
            <a:r>
              <a:rPr lang="cs-CZ" altLang="cs-CZ" sz="1500"/>
              <a:t>, konidiofor s konidiemi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72741" name="Text Box 37">
            <a:extLst>
              <a:ext uri="{FF2B5EF4-FFF2-40B4-BE49-F238E27FC236}">
                <a16:creationId xmlns="" xmlns:a16="http://schemas.microsoft.com/office/drawing/2014/main" id="{98B13895-344A-4751-9F16-C8D0378D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278063"/>
            <a:ext cx="13716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Fusarium</a:t>
            </a:r>
            <a:r>
              <a:rPr lang="cs-CZ" altLang="cs-CZ" sz="1500"/>
              <a:t>, vícebuněčné makrokonidie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72742" name="Text Box 38">
            <a:extLst>
              <a:ext uri="{FF2B5EF4-FFF2-40B4-BE49-F238E27FC236}">
                <a16:creationId xmlns="" xmlns:a16="http://schemas.microsoft.com/office/drawing/2014/main" id="{00652297-0E17-4C04-9A2D-6B99FC28D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373063"/>
            <a:ext cx="1371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2000"/>
              </a:lnSpc>
            </a:pPr>
            <a:r>
              <a:rPr lang="cs-CZ" altLang="cs-CZ" sz="1500"/>
              <a:t>„Zďovitá“ konidie </a:t>
            </a:r>
            <a:r>
              <a:rPr lang="cs-CZ" altLang="cs-CZ" sz="1500" i="1"/>
              <a:t>Alternaria tenuissima</a:t>
            </a:r>
            <a:r>
              <a:rPr lang="cs-CZ" altLang="cs-CZ" sz="1500"/>
              <a:t> a klíčení </a:t>
            </a:r>
            <a:r>
              <a:rPr lang="cs-CZ" altLang="cs-CZ" sz="1500" i="1"/>
              <a:t>Alternaria alternata </a:t>
            </a:r>
            <a:r>
              <a:rPr lang="cs-CZ" altLang="cs-CZ" sz="1500"/>
              <a:t>(</a:t>
            </a:r>
            <a:r>
              <a:rPr lang="cs-CZ" altLang="cs-CZ" sz="1500" i="1"/>
              <a:t>Dothideom., Pleosporales</a:t>
            </a:r>
            <a:r>
              <a:rPr lang="cs-CZ" altLang="cs-CZ" sz="1500"/>
              <a:t>) z pěti buněk současně (čas. odstup 1 hodina)</a:t>
            </a:r>
          </a:p>
        </p:txBody>
      </p:sp>
      <p:pic>
        <p:nvPicPr>
          <p:cNvPr id="2" name="6_deute_05_coelomycetes-pyknidy">
            <a:hlinkClick r:id="" action="ppaction://media"/>
            <a:extLst>
              <a:ext uri="{FF2B5EF4-FFF2-40B4-BE49-F238E27FC236}">
                <a16:creationId xmlns="" xmlns:a16="http://schemas.microsoft.com/office/drawing/2014/main" id="{0E8D1BA1-D99E-429B-9A85-A2A17D2FB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2822" y="3245674"/>
            <a:ext cx="487363" cy="487363"/>
          </a:xfrm>
          <a:prstGeom prst="rect">
            <a:avLst/>
          </a:prstGeom>
        </p:spPr>
      </p:pic>
      <p:pic>
        <p:nvPicPr>
          <p:cNvPr id="3" name="6_deute_05_hyphomycetes-makrokonidie">
            <a:hlinkClick r:id="" action="ppaction://media"/>
            <a:extLst>
              <a:ext uri="{FF2B5EF4-FFF2-40B4-BE49-F238E27FC236}">
                <a16:creationId xmlns="" xmlns:a16="http://schemas.microsoft.com/office/drawing/2014/main" id="{D5B5F6E6-78D2-4EAC-9BD2-621D6E0C95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2821" y="4064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>
            <a:extLst>
              <a:ext uri="{FF2B5EF4-FFF2-40B4-BE49-F238E27FC236}">
                <a16:creationId xmlns="" xmlns:a16="http://schemas.microsoft.com/office/drawing/2014/main" id="{9087FB54-A5F0-4C0B-9BDE-3429E945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889625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rgbClr val="000000"/>
                </a:solidFill>
              </a:rPr>
              <a:t>Rhizoctonia</a:t>
            </a:r>
            <a:r>
              <a:rPr lang="cs-CZ" altLang="cs-CZ" sz="1500">
                <a:solidFill>
                  <a:srgbClr val="000000"/>
                </a:solidFill>
              </a:rPr>
              <a:t> sp.</a:t>
            </a: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hlinkClick r:id="rId8"/>
              </a:rPr>
              <a:t>http://www.botany.hawaii.edu/faculty/wong/Bot201/Deuteromycota/rhizoc2.jpg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1" name="Picture 5">
            <a:extLst>
              <a:ext uri="{FF2B5EF4-FFF2-40B4-BE49-F238E27FC236}">
                <a16:creationId xmlns="" xmlns:a16="http://schemas.microsoft.com/office/drawing/2014/main" id="{40DBDEB9-DDA3-4811-AAAB-CBFF7489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235325"/>
            <a:ext cx="416401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="" xmlns:a16="http://schemas.microsoft.com/office/drawing/2014/main" id="{15F57A1F-1E8C-4896-9D11-4447E5C1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35325"/>
            <a:ext cx="35528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>
            <a:extLst>
              <a:ext uri="{FF2B5EF4-FFF2-40B4-BE49-F238E27FC236}">
                <a16:creationId xmlns="" xmlns:a16="http://schemas.microsoft.com/office/drawing/2014/main" id="{43E85B68-1701-4963-802F-862E17AC7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889625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Sclerotium rolfsii</a:t>
            </a: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  <a:hlinkClick r:id="rId11"/>
              </a:rPr>
              <a:t>http://www.botany.hawaii.edu/faculty/wong/Bot201/Deuteromycota/Sclerotium_rolfsii1.jpg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4" name="Picture 8">
            <a:extLst>
              <a:ext uri="{FF2B5EF4-FFF2-40B4-BE49-F238E27FC236}">
                <a16:creationId xmlns="" xmlns:a16="http://schemas.microsoft.com/office/drawing/2014/main" id="{830AF918-08CF-4D27-8AE9-E289C2DA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355123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5" name="Text Box 9">
            <a:extLst>
              <a:ext uri="{FF2B5EF4-FFF2-40B4-BE49-F238E27FC236}">
                <a16:creationId xmlns="" xmlns:a16="http://schemas.microsoft.com/office/drawing/2014/main" id="{01378ABE-5634-4A43-A2EC-0DDEC719B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57500"/>
            <a:ext cx="8382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dirty="0">
                <a:solidFill>
                  <a:srgbClr val="000000"/>
                </a:solidFill>
              </a:rPr>
              <a:t>Vpravo nahoře: </a:t>
            </a:r>
            <a:r>
              <a:rPr lang="cs-CZ" altLang="cs-CZ" sz="1500" i="1" dirty="0" err="1">
                <a:solidFill>
                  <a:srgbClr val="000000"/>
                </a:solidFill>
              </a:rPr>
              <a:t>Lepraria</a:t>
            </a:r>
            <a:r>
              <a:rPr lang="cs-CZ" altLang="cs-CZ" sz="1500" i="1" dirty="0">
                <a:solidFill>
                  <a:srgbClr val="000000"/>
                </a:solidFill>
              </a:rPr>
              <a:t> </a:t>
            </a:r>
            <a:r>
              <a:rPr lang="cs-CZ" altLang="cs-CZ" sz="1500" i="1" dirty="0" err="1">
                <a:solidFill>
                  <a:srgbClr val="000000"/>
                </a:solidFill>
              </a:rPr>
              <a:t>incana</a:t>
            </a:r>
            <a:r>
              <a:rPr lang="cs-CZ" altLang="cs-CZ" sz="1500" i="1" dirty="0">
                <a:solidFill>
                  <a:srgbClr val="000000"/>
                </a:solidFill>
              </a:rPr>
              <a:t>    </a:t>
            </a:r>
            <a:r>
              <a:rPr lang="cs-CZ" altLang="cs-CZ" dirty="0">
                <a:solidFill>
                  <a:srgbClr val="000000"/>
                </a:solidFill>
              </a:rPr>
              <a:t>Foto J. K. </a:t>
            </a:r>
            <a:r>
              <a:rPr lang="cs-CZ" altLang="cs-CZ" dirty="0" err="1">
                <a:solidFill>
                  <a:srgbClr val="000000"/>
                </a:solidFill>
              </a:rPr>
              <a:t>Lindsey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>
                <a:solidFill>
                  <a:srgbClr val="000000"/>
                </a:solidFill>
                <a:hlinkClick r:id="rId13"/>
              </a:rPr>
              <a:t>http://www.commanster.eu/commanster/Mushrooms/Lichens/Lichens/Lepraria.incana.html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6" name="Picture 10">
            <a:extLst>
              <a:ext uri="{FF2B5EF4-FFF2-40B4-BE49-F238E27FC236}">
                <a16:creationId xmlns="" xmlns:a16="http://schemas.microsoft.com/office/drawing/2014/main" id="{77AA8EEF-14F3-4558-960D-F26305E4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925"/>
            <a:ext cx="3011488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7" name="Text Box 11">
            <a:extLst>
              <a:ext uri="{FF2B5EF4-FFF2-40B4-BE49-F238E27FC236}">
                <a16:creationId xmlns="" xmlns:a16="http://schemas.microsoft.com/office/drawing/2014/main" id="{54D02FA1-10E7-444F-9AB1-D24CF1E20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57200"/>
            <a:ext cx="152400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Cryptococcus neoformans</a:t>
            </a:r>
            <a:r>
              <a:rPr lang="cs-CZ" altLang="cs-CZ" sz="1500"/>
              <a:t>, kvasinkovité stadium stopkovýtrusné houby z rodu </a:t>
            </a:r>
            <a:r>
              <a:rPr lang="cs-CZ" altLang="cs-CZ" sz="1500" i="1"/>
              <a:t>Filobasidiella</a:t>
            </a:r>
          </a:p>
          <a:p>
            <a:endParaRPr lang="cs-CZ" altLang="cs-CZ" sz="400"/>
          </a:p>
          <a:p>
            <a:r>
              <a:rPr lang="cs-CZ" altLang="cs-CZ">
                <a:hlinkClick r:id="rId15"/>
              </a:rPr>
              <a:t>http://www.bio.tamu.edu</a:t>
            </a:r>
          </a:p>
          <a:p>
            <a:r>
              <a:rPr lang="cs-CZ" altLang="cs-CZ">
                <a:hlinkClick r:id="rId15"/>
              </a:rPr>
              <a:t>/USERS/xlin/research1.html</a:t>
            </a:r>
            <a:r>
              <a:rPr lang="cs-CZ" altLang="cs-CZ"/>
              <a:t> </a:t>
            </a:r>
          </a:p>
        </p:txBody>
      </p:sp>
      <p:pic>
        <p:nvPicPr>
          <p:cNvPr id="2" name="6_deute_06_rhizoctonia-sclerotium">
            <a:hlinkClick r:id="" action="ppaction://media"/>
            <a:extLst>
              <a:ext uri="{FF2B5EF4-FFF2-40B4-BE49-F238E27FC236}">
                <a16:creationId xmlns="" xmlns:a16="http://schemas.microsoft.com/office/drawing/2014/main" id="{95DA0869-0142-4911-A01D-B209C1614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1625" y="3189587"/>
            <a:ext cx="487363" cy="487363"/>
          </a:xfrm>
          <a:prstGeom prst="rect">
            <a:avLst/>
          </a:prstGeom>
        </p:spPr>
      </p:pic>
      <p:pic>
        <p:nvPicPr>
          <p:cNvPr id="3" name="6_deute_06_blastomycetes-dimorfismus">
            <a:hlinkClick r:id="" action="ppaction://media"/>
            <a:extLst>
              <a:ext uri="{FF2B5EF4-FFF2-40B4-BE49-F238E27FC236}">
                <a16:creationId xmlns="" xmlns:a16="http://schemas.microsoft.com/office/drawing/2014/main" id="{F509F310-1FAD-488E-8127-A10EF063AE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57525" y="2325871"/>
            <a:ext cx="487363" cy="487363"/>
          </a:xfrm>
          <a:prstGeom prst="rect">
            <a:avLst/>
          </a:prstGeom>
        </p:spPr>
      </p:pic>
      <p:pic>
        <p:nvPicPr>
          <p:cNvPr id="4" name="6_deute_06_lepraria">
            <a:hlinkClick r:id="" action="ppaction://media"/>
            <a:extLst>
              <a:ext uri="{FF2B5EF4-FFF2-40B4-BE49-F238E27FC236}">
                <a16:creationId xmlns="" xmlns:a16="http://schemas.microsoft.com/office/drawing/2014/main" id="{158ED52D-7725-49DE-A787-7E5897F99B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24827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Text Box 33">
            <a:extLst>
              <a:ext uri="{FF2B5EF4-FFF2-40B4-BE49-F238E27FC236}">
                <a16:creationId xmlns="" xmlns:a16="http://schemas.microsoft.com/office/drawing/2014/main" id="{031A602A-3AB2-467B-B994-03101977C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 dirty="0"/>
              <a:t>Pomocné oddělení: </a:t>
            </a:r>
            <a:r>
              <a:rPr lang="cs-CZ" altLang="cs-CZ" sz="1800" i="1" u="sng" dirty="0"/>
              <a:t>LICHENES</a:t>
            </a:r>
            <a:r>
              <a:rPr lang="cs-CZ" altLang="cs-CZ" sz="1800" u="sng" dirty="0"/>
              <a:t> - LIŠEJNÍKY</a:t>
            </a:r>
          </a:p>
          <a:p>
            <a:endParaRPr lang="cs-CZ" altLang="cs-CZ" sz="1200" u="sng" dirty="0"/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je obtížné přesně definovat, co je lišejník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definice různých autorů se o to pokouší zhruba ve smyslu, že jde o morfologicko-fyziologickou jednotku, ve které je obligátně vázán určitý druh houby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s určitým druhem řasy nebo sinice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houbová složka je </a:t>
            </a:r>
            <a:r>
              <a:rPr lang="cs-CZ" altLang="cs-CZ" sz="1800" dirty="0">
                <a:solidFill>
                  <a:srgbClr val="000000"/>
                </a:solidFill>
              </a:rPr>
              <a:t>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více než 90 % </a:t>
            </a:r>
            <a:r>
              <a:rPr lang="cs-CZ" altLang="cs-CZ" sz="1800" dirty="0">
                <a:solidFill>
                  <a:srgbClr val="000000"/>
                </a:solidFill>
              </a:rPr>
              <a:t>druhů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vřeckatá houba, zbytek tvoří houby stopkovýtrusné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</a:rPr>
              <a:t>•  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problematické je zařazení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</a:rPr>
              <a:t> houby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cs-CZ" altLang="cs-CZ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Geosiphon</a:t>
            </a:r>
            <a:r>
              <a:rPr lang="cs-CZ" altLang="cs-CZ" sz="1600" i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pyriforme</a:t>
            </a:r>
            <a:r>
              <a:rPr lang="cs-CZ" altLang="cs-CZ" sz="1600" i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</a:rPr>
              <a:t>Glomer</a:t>
            </a:r>
            <a:r>
              <a:rPr lang="cs-CZ" altLang="cs-CZ" sz="1600" i="1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omycota</a:t>
            </a:r>
            <a:r>
              <a:rPr lang="cs-CZ" altLang="cs-CZ" sz="1600" i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tvořící symbiózu se sinicemi, které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jsou však ve stélce lokalizovány ve </a:t>
            </a:r>
            <a:r>
              <a:rPr lang="cs-CZ" altLang="cs-CZ" sz="1600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vezikulech</a:t>
            </a:r>
            <a:r>
              <a:rPr lang="cs-CZ" altLang="cs-CZ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(nejde tedy o běžný typ lišejníkové stélky)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2322" name="Picture 34">
            <a:extLst>
              <a:ext uri="{FF2B5EF4-FFF2-40B4-BE49-F238E27FC236}">
                <a16:creationId xmlns="" xmlns:a16="http://schemas.microsoft.com/office/drawing/2014/main" id="{3B773BD8-8366-4A42-A4F0-08143783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2638078"/>
            <a:ext cx="150495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3" name="Text Box 35">
            <a:extLst>
              <a:ext uri="{FF2B5EF4-FFF2-40B4-BE49-F238E27FC236}">
                <a16:creationId xmlns="" xmlns:a16="http://schemas.microsoft.com/office/drawing/2014/main" id="{36629788-87F2-4074-8D33-B2F419EA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735165"/>
            <a:ext cx="4572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>
                <a:solidFill>
                  <a:srgbClr val="000000"/>
                </a:solidFill>
              </a:rPr>
              <a:t>Vpravo lichenizovaná </a:t>
            </a:r>
            <a:r>
              <a:rPr lang="cs-CZ" altLang="cs-CZ" sz="1500" i="1">
                <a:solidFill>
                  <a:srgbClr val="000000"/>
                </a:solidFill>
              </a:rPr>
              <a:t>Omphalina umbellifera</a:t>
            </a:r>
            <a:r>
              <a:rPr lang="cs-CZ" altLang="cs-CZ" sz="1500">
                <a:solidFill>
                  <a:srgbClr val="000000"/>
                </a:solidFill>
              </a:rPr>
              <a:t>, vlevo nelichenizovaná </a:t>
            </a:r>
            <a:r>
              <a:rPr lang="cs-CZ" altLang="cs-CZ" sz="1500" i="1">
                <a:solidFill>
                  <a:srgbClr val="000000"/>
                </a:solidFill>
              </a:rPr>
              <a:t>O. discorosea </a:t>
            </a:r>
            <a:r>
              <a:rPr lang="cs-CZ" altLang="cs-CZ" sz="1500">
                <a:solidFill>
                  <a:srgbClr val="000000"/>
                </a:solidFill>
              </a:rPr>
              <a:t>(kalichovka lužní) </a:t>
            </a:r>
            <a:endParaRPr lang="cs-CZ" altLang="cs-CZ" sz="15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  Foto Jaroslav Malý,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http://www.naturfoto.cz/kalichovka-luzni-fotografie-3676.html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endParaRPr lang="cs-CZ" altLang="cs-CZ" sz="200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Stephen et Sylvia Sharnoff,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http://www.lichen.com/bigpix/Oumbellifera.html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324" name="Picture 36">
            <a:extLst>
              <a:ext uri="{FF2B5EF4-FFF2-40B4-BE49-F238E27FC236}">
                <a16:creationId xmlns="" xmlns:a16="http://schemas.microsoft.com/office/drawing/2014/main" id="{1327D39F-AD63-40A0-95C5-21715CED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36490"/>
            <a:ext cx="2797175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5" name="Text Box 37">
            <a:extLst>
              <a:ext uri="{FF2B5EF4-FFF2-40B4-BE49-F238E27FC236}">
                <a16:creationId xmlns="" xmlns:a16="http://schemas.microsoft.com/office/drawing/2014/main" id="{FD6BCA0C-8FC2-4EB3-A6E6-83AE1BA5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78782"/>
            <a:ext cx="3962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mezi vřeckatými houbami na</a:t>
            </a:r>
            <a:r>
              <a:rPr lang="cs-CZ" altLang="cs-CZ" sz="1800" dirty="0">
                <a:solidFill>
                  <a:srgbClr val="000000"/>
                </a:solidFill>
              </a:rPr>
              <a:t>jd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eme řadu rodů, čeledí i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některé řády pouze s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zástupci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– u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stopkovýtrusných jde nanejvýš o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rody, ale v řadě případů obsahuje jeden rod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nelicheni</a:t>
            </a:r>
            <a:r>
              <a:rPr lang="cs-CZ" altLang="cs-CZ" sz="1800" dirty="0" err="1">
                <a:solidFill>
                  <a:srgbClr val="000000"/>
                </a:solidFill>
              </a:rPr>
              <a:t>-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druhy (</a:t>
            </a:r>
            <a:r>
              <a:rPr lang="cs-CZ" altLang="cs-CZ" sz="18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Omphalina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s. l.)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druhy hub tvořící lišejníky jsou obvykle specificky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neschopné samostatného života</a:t>
            </a:r>
          </a:p>
        </p:txBody>
      </p:sp>
      <p:pic>
        <p:nvPicPr>
          <p:cNvPr id="2" name="6_liche_07_lichenismus-mykobiont">
            <a:hlinkClick r:id="" action="ppaction://media"/>
            <a:extLst>
              <a:ext uri="{FF2B5EF4-FFF2-40B4-BE49-F238E27FC236}">
                <a16:creationId xmlns="" xmlns:a16="http://schemas.microsoft.com/office/drawing/2014/main" id="{C4AEB676-6DC9-40DF-8B3B-A2F690D79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4924" y="45399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="" xmlns:a16="http://schemas.microsoft.com/office/drawing/2014/main" id="{CAB96465-CCD4-4EBE-991D-717A7618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fotosyntetizjící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složka řasová (v tom případě lze mluvit o fykobiontu) nebo sinicová (cyanobiont)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nejčastějšími fotobionty jsou zelené řasy, po nich sinice a v ojedinělých případech různobrvky a chaluhy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fotobionty lišejníků jsou běžně řasy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Trebouxia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 nebo sinice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aj.), které se vyskytují jak volně, tak vázané v symbióze s houbou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jeden druh řasy nebo sinice může být fotobiontem mnoha (i systematicky zcela nepříbuzných) lichenizovaných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přímý kontakt mezi buňkami jednotlivých složek (ale nemusí k němu dojít) – z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 mykobionta pronikají haustoria do buněk fotobionta 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="" xmlns:a16="http://schemas.microsoft.com/office/drawing/2014/main" id="{6BA7003F-3163-46C3-A52D-624F7F79F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40495" b="53383"/>
          <a:stretch>
            <a:fillRect/>
          </a:stretch>
        </p:blipFill>
        <p:spPr bwMode="auto">
          <a:xfrm>
            <a:off x="479425" y="3200400"/>
            <a:ext cx="31083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="" xmlns:a16="http://schemas.microsoft.com/office/drawing/2014/main" id="{E9A7E7EC-C179-4FA8-B691-960BFBF3F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3860800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="" xmlns:a16="http://schemas.microsoft.com/office/drawing/2014/main" id="{9DE5F07E-1D4D-49A5-9893-979DAD754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03925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rgbClr val="000000"/>
                </a:solidFill>
              </a:rPr>
              <a:t>Terčovka brázditá (</a:t>
            </a:r>
            <a:r>
              <a:rPr lang="cs-CZ" altLang="cs-CZ" sz="1500" i="1">
                <a:solidFill>
                  <a:srgbClr val="000000"/>
                </a:solidFill>
              </a:rPr>
              <a:t>Parmelia sulcata</a:t>
            </a:r>
            <a:r>
              <a:rPr lang="cs-CZ" altLang="cs-CZ" sz="1500">
                <a:solidFill>
                  <a:srgbClr val="000000"/>
                </a:solidFill>
              </a:rPr>
              <a:t>) a buňky rodu </a:t>
            </a:r>
            <a:r>
              <a:rPr lang="cs-CZ" altLang="cs-CZ" sz="1500" i="1">
                <a:solidFill>
                  <a:srgbClr val="000000"/>
                </a:solidFill>
              </a:rPr>
              <a:t>Trebouxia</a:t>
            </a:r>
            <a:r>
              <a:rPr lang="cs-CZ" altLang="cs-CZ" sz="1500">
                <a:solidFill>
                  <a:srgbClr val="000000"/>
                </a:solidFill>
              </a:rPr>
              <a:t> ve stélce terčovky (měřítko 20 µm) </a:t>
            </a:r>
            <a:endParaRPr lang="cs-CZ" altLang="cs-CZ" sz="1500" i="1">
              <a:solidFill>
                <a:srgbClr val="000000"/>
              </a:solidFill>
            </a:endParaRP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Foto AJ Silverside,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http://www.lichens.lastdragon.org/Parmelia_sulcata.html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08_fotobiont">
            <a:hlinkClick r:id="" action="ppaction://media"/>
            <a:extLst>
              <a:ext uri="{FF2B5EF4-FFF2-40B4-BE49-F238E27FC236}">
                <a16:creationId xmlns="" xmlns:a16="http://schemas.microsoft.com/office/drawing/2014/main" id="{C52A68DC-3308-4D68-BCB6-FF3CF6129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3336" y="31600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Text Box 7">
            <a:extLst>
              <a:ext uri="{FF2B5EF4-FFF2-40B4-BE49-F238E27FC236}">
                <a16:creationId xmlns="" xmlns:a16="http://schemas.microsoft.com/office/drawing/2014/main" id="{F8FE78D9-7DDF-46DD-9652-16160135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vztah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je zjednodušeně označován jako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mutualistická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(oboustranně prospěšná)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symbióza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• 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spojení více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mykobiontů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 jedním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fotobiontem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může vést ke vzniku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parasymbiózy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(současné symbiózy obou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mykobiontů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 tím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fotobiontem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), ale také může "nový"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mykobiont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zlikvidovat "starého" (stávajícího)</a:t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naopak setkání jednoho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 více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fotobionty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=&gt; vznik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cefalodií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- výběžků na povrchu stélky, ve kterých je další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lokalizován</a:t>
            </a:r>
            <a:b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případ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polysymbiózy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 lišejníkem žije v symbióze </a:t>
            </a:r>
            <a:r>
              <a:rPr lang="cs-CZ" altLang="cs-CZ" sz="1600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vztahu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nemusí jít vždy o pravou symbiózu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jde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případy, že houba žije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saprotrofně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na odumřelých buňkách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nebo dochází i k parazitismu z jedné i druhé strany (=&gt; vede k teoriím, že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lišejníku jde obecně o "kontrolovanou" formu parazitismu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čím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fylogeneticky starší, tím ustálenější)</a:t>
            </a:r>
            <a:endParaRPr lang="cs-CZ" altLang="cs-CZ" sz="18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stavba stélky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podle anatomie rozlišujeme dva typy: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homeomerická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a vlákna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volně rozptýleny mezi sebou; tyto lišejníky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mívají stélku rosolovité konzistence (pod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tento typ lze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zařadit i vláknité lišejníky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vlákno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obklopené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hyfami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tvar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homeomerických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stélek určuje spíše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 dirty="0">
                <a:solidFill>
                  <a:srgbClr val="000000"/>
                </a:solidFill>
              </a:rPr>
              <a:t>,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</a:endParaRPr>
          </a:p>
          <a:p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zatímco tvar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heteromerických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stélek </a:t>
            </a:r>
            <a:r>
              <a:rPr lang="cs-CZ" altLang="cs-CZ" sz="1800" dirty="0">
                <a:solidFill>
                  <a:srgbClr val="000000"/>
                </a:solidFill>
              </a:rPr>
              <a:t>určuje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87048" name="Picture 8">
            <a:extLst>
              <a:ext uri="{FF2B5EF4-FFF2-40B4-BE49-F238E27FC236}">
                <a16:creationId xmlns="" xmlns:a16="http://schemas.microsoft.com/office/drawing/2014/main" id="{12D82391-1CB0-463F-8936-F8D3888A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43956"/>
            <a:ext cx="2209800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="" xmlns:a16="http://schemas.microsoft.com/office/drawing/2014/main" id="{507EB41E-455E-4FFD-83A0-17EA661D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977556"/>
            <a:ext cx="2286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hlinkClick r:id="rId5"/>
              </a:rPr>
              <a:t>http://www.backyardnature.net/lichens.htm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09_parasymbioza">
            <a:hlinkClick r:id="" action="ppaction://media"/>
            <a:extLst>
              <a:ext uri="{FF2B5EF4-FFF2-40B4-BE49-F238E27FC236}">
                <a16:creationId xmlns="" xmlns:a16="http://schemas.microsoft.com/office/drawing/2014/main" id="{6123666A-92D7-4D48-8DEC-3300943CC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6918" y="1628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5655</TotalTime>
  <Words>754</Words>
  <Application>Microsoft Office PowerPoint</Application>
  <PresentationFormat>Předvádění na obrazovce (4:3)</PresentationFormat>
  <Paragraphs>183</Paragraphs>
  <Slides>19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SimSun</vt:lpstr>
      <vt:lpstr>Arial</vt:lpstr>
      <vt:lpstr>Helvetica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215</cp:revision>
  <dcterms:created xsi:type="dcterms:W3CDTF">2005-10-28T15:01:41Z</dcterms:created>
  <dcterms:modified xsi:type="dcterms:W3CDTF">2023-07-17T16:30:05Z</dcterms:modified>
</cp:coreProperties>
</file>