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66" r:id="rId7"/>
    <p:sldId id="267" r:id="rId8"/>
    <p:sldId id="270" r:id="rId9"/>
    <p:sldId id="272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Lycopodiophyta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Monilophyta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7865" y="546174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Lycopodiopsida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80388" y="356308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Equisetopsida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366421" y="631705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Psilotopsida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3" y="1025500"/>
            <a:ext cx="2947669" cy="443624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35" y="3932417"/>
            <a:ext cx="3204361" cy="24032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16" y="1025500"/>
            <a:ext cx="3829280" cy="255795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565754" y="4162640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Polypodiopsida</a:t>
            </a:r>
            <a:endParaRPr lang="cs-CZ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81" y="1020231"/>
            <a:ext cx="4142651" cy="31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Polypodiales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08439" y="5373574"/>
            <a:ext cx="2866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uspořádání </a:t>
            </a:r>
            <a:r>
              <a:rPr lang="cs-CZ" sz="1400" b="1" dirty="0" err="1"/>
              <a:t>výtrusnicových</a:t>
            </a:r>
            <a:endParaRPr lang="cs-CZ" sz="1400" b="1" dirty="0"/>
          </a:p>
          <a:p>
            <a:r>
              <a:rPr lang="cs-CZ" sz="1400" b="1" dirty="0"/>
              <a:t>kupek (</a:t>
            </a:r>
            <a:r>
              <a:rPr lang="cs-CZ" sz="1400" b="1" dirty="0" err="1"/>
              <a:t>sorů</a:t>
            </a:r>
            <a:r>
              <a:rPr lang="cs-CZ" sz="1400" b="1" dirty="0"/>
              <a:t>) na spodní straně listu, </a:t>
            </a:r>
            <a:r>
              <a:rPr lang="cs-CZ" sz="1400" b="1" dirty="0" err="1"/>
              <a:t>sory</a:t>
            </a:r>
            <a:r>
              <a:rPr lang="cs-CZ" sz="1400" b="1" dirty="0"/>
              <a:t> nejsou kryty ostěrou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659327" y="6321510"/>
            <a:ext cx="341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Polypodium</a:t>
            </a:r>
            <a:r>
              <a:rPr lang="cs-CZ" sz="1600" b="1" i="1" dirty="0"/>
              <a:t> </a:t>
            </a:r>
            <a:r>
              <a:rPr lang="cs-CZ" sz="1600" b="1" i="1" dirty="0" err="1"/>
              <a:t>vulgare</a:t>
            </a:r>
            <a:endParaRPr lang="cs-CZ" sz="16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59055" r="5891" b="4825"/>
          <a:stretch/>
        </p:blipFill>
        <p:spPr>
          <a:xfrm rot="5400000">
            <a:off x="3846093" y="2915654"/>
            <a:ext cx="5748510" cy="174030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37993" r="36344" b="17419"/>
          <a:stretch/>
        </p:blipFill>
        <p:spPr>
          <a:xfrm>
            <a:off x="8008440" y="911553"/>
            <a:ext cx="2708682" cy="44571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90" y="1630118"/>
            <a:ext cx="5748512" cy="43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05015" y="337753"/>
            <a:ext cx="892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Lycopodiophyta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05015" y="1293341"/>
            <a:ext cx="68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5" y="1388118"/>
            <a:ext cx="2998572" cy="451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6" y="1388118"/>
            <a:ext cx="4514920" cy="30108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5233" y="5916043"/>
            <a:ext cx="299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Lycopodiopsida</a:t>
            </a:r>
            <a:r>
              <a:rPr lang="cs-CZ" b="1" dirty="0"/>
              <a:t>, plavuně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11361" y="6393448"/>
            <a:ext cx="302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Selaginellopsida</a:t>
            </a:r>
            <a:r>
              <a:rPr lang="cs-CZ" b="1" dirty="0"/>
              <a:t>, vranečky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004224" y="4417246"/>
            <a:ext cx="32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Isoetopsida</a:t>
            </a:r>
            <a:r>
              <a:rPr lang="cs-CZ" b="1" dirty="0"/>
              <a:t>, šídlatky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18" y="1388118"/>
            <a:ext cx="4014516" cy="301088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7" y="4493783"/>
            <a:ext cx="2432464" cy="161869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93" y="4493782"/>
            <a:ext cx="1890985" cy="18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68594" y="337753"/>
            <a:ext cx="1086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Lycopodiophyta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Lycopodiopsida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Selaginellopsida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40499"/>
          <a:stretch/>
        </p:blipFill>
        <p:spPr>
          <a:xfrm>
            <a:off x="250007" y="1049637"/>
            <a:ext cx="3402495" cy="47388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6819" y="1561320"/>
            <a:ext cx="4013886" cy="29795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4346" b="750"/>
          <a:stretch/>
        </p:blipFill>
        <p:spPr>
          <a:xfrm rot="10800000">
            <a:off x="6836229" y="1044146"/>
            <a:ext cx="5051854" cy="480471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89471" y="5799700"/>
            <a:ext cx="278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err="1"/>
              <a:t>Lycopodium</a:t>
            </a:r>
            <a:r>
              <a:rPr lang="cs-CZ" sz="1400" b="1" i="1" dirty="0"/>
              <a:t> </a:t>
            </a:r>
            <a:r>
              <a:rPr lang="cs-CZ" sz="1400" b="1" i="1" dirty="0" err="1"/>
              <a:t>clavatum</a:t>
            </a:r>
            <a:r>
              <a:rPr lang="cs-CZ" sz="1400" b="1" dirty="0"/>
              <a:t>: fertilní lodyha s </a:t>
            </a:r>
            <a:r>
              <a:rPr lang="cs-CZ" sz="1400" b="1" dirty="0" err="1"/>
              <a:t>výtrusnicovými</a:t>
            </a:r>
            <a:r>
              <a:rPr lang="cs-CZ" sz="1400" b="1" dirty="0"/>
              <a:t> </a:t>
            </a:r>
            <a:r>
              <a:rPr lang="cs-CZ" sz="1400" b="1" dirty="0" err="1"/>
              <a:t>strobily</a:t>
            </a:r>
            <a:r>
              <a:rPr lang="cs-CZ" sz="1400" b="1" dirty="0"/>
              <a:t>, sporofyly i </a:t>
            </a:r>
            <a:r>
              <a:rPr lang="cs-CZ" sz="1400" b="1" dirty="0" err="1"/>
              <a:t>trofofyly</a:t>
            </a:r>
            <a:r>
              <a:rPr lang="cs-CZ" sz="1400" b="1" dirty="0"/>
              <a:t> uspořádané spirálovitě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734160" y="5060741"/>
            <a:ext cx="278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err="1"/>
              <a:t>Lycopodium</a:t>
            </a:r>
            <a:r>
              <a:rPr lang="cs-CZ" sz="1400" b="1" i="1" dirty="0"/>
              <a:t> </a:t>
            </a:r>
            <a:r>
              <a:rPr lang="cs-CZ" sz="1400" b="1" i="1" dirty="0" err="1"/>
              <a:t>clavatum</a:t>
            </a:r>
            <a:r>
              <a:rPr lang="cs-CZ" sz="1400" b="1" dirty="0"/>
              <a:t>: podélný řez </a:t>
            </a:r>
            <a:r>
              <a:rPr lang="cs-CZ" sz="1400" b="1" dirty="0" err="1"/>
              <a:t>výtrusnicovým</a:t>
            </a:r>
            <a:r>
              <a:rPr lang="cs-CZ" sz="1400" b="1" dirty="0"/>
              <a:t> </a:t>
            </a:r>
            <a:r>
              <a:rPr lang="cs-CZ" sz="1400" b="1" dirty="0" err="1"/>
              <a:t>strobilem</a:t>
            </a:r>
            <a:r>
              <a:rPr lang="cs-CZ" sz="1400" b="1" dirty="0"/>
              <a:t>; </a:t>
            </a:r>
            <a:r>
              <a:rPr lang="cs-CZ" sz="1400" b="1" dirty="0" err="1"/>
              <a:t>izosporické</a:t>
            </a:r>
            <a:r>
              <a:rPr lang="cs-CZ" sz="1400" b="1" dirty="0"/>
              <a:t> výtrusnice jsou podepřené sporofylem 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238432" y="2670800"/>
            <a:ext cx="528297" cy="4760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375355" y="1946787"/>
            <a:ext cx="389832" cy="3665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1209488" y="1661651"/>
            <a:ext cx="595944" cy="5314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7905135" y="5427406"/>
            <a:ext cx="753668" cy="228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8534082" y="1782810"/>
            <a:ext cx="622750" cy="120908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817740" y="5846181"/>
            <a:ext cx="504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err="1"/>
              <a:t>Selaginella</a:t>
            </a:r>
            <a:r>
              <a:rPr lang="cs-CZ" sz="1400" b="1" i="1" dirty="0"/>
              <a:t> </a:t>
            </a:r>
            <a:r>
              <a:rPr lang="cs-CZ" sz="1400" b="1" i="1" dirty="0" err="1"/>
              <a:t>martensii</a:t>
            </a:r>
            <a:r>
              <a:rPr lang="cs-CZ" sz="1400" b="1" dirty="0"/>
              <a:t>: větve jsou podpírány dichotomicky se větvícími </a:t>
            </a:r>
            <a:r>
              <a:rPr lang="cs-CZ" sz="1400" b="1" dirty="0" err="1"/>
              <a:t>rhizofory</a:t>
            </a:r>
            <a:r>
              <a:rPr lang="cs-CZ" sz="1400" b="1" dirty="0"/>
              <a:t>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435847" y="1044146"/>
            <a:ext cx="1639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trofofyly</a:t>
            </a:r>
            <a:r>
              <a:rPr lang="cs-CZ" sz="1400" b="1" dirty="0"/>
              <a:t> dvojího typu uspořádané ve čtyřech řadách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435847" y="5119629"/>
            <a:ext cx="109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rhizofory</a:t>
            </a:r>
            <a:endParaRPr lang="cs-CZ" sz="14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825910" y="977957"/>
            <a:ext cx="1931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výtrusnicové</a:t>
            </a:r>
            <a:r>
              <a:rPr lang="cs-CZ" sz="1400" b="1" dirty="0"/>
              <a:t> </a:t>
            </a:r>
            <a:r>
              <a:rPr lang="cs-CZ" sz="1400" b="1" dirty="0" err="1"/>
              <a:t>strobily</a:t>
            </a:r>
            <a:r>
              <a:rPr lang="cs-CZ" sz="1400" b="1" dirty="0"/>
              <a:t> tvořené sporofyly podpírajícími sporangia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591966" y="2221552"/>
            <a:ext cx="209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sporangium</a:t>
            </a:r>
          </a:p>
          <a:p>
            <a:r>
              <a:rPr lang="cs-CZ" sz="1400" b="1" dirty="0"/>
              <a:t> s </a:t>
            </a:r>
            <a:r>
              <a:rPr lang="cs-CZ" sz="1400" b="1" dirty="0" err="1"/>
              <a:t>izosporami</a:t>
            </a:r>
            <a:endParaRPr lang="cs-CZ" sz="14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931192" y="1651819"/>
            <a:ext cx="119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sporofyl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 flipH="1">
            <a:off x="1854156" y="3051089"/>
            <a:ext cx="595945" cy="7830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070475" y="2791924"/>
            <a:ext cx="180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trofofyly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3497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29856" y="5823898"/>
            <a:ext cx="235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Psilotopsida</a:t>
            </a:r>
            <a:r>
              <a:rPr lang="cs-CZ" b="1" dirty="0"/>
              <a:t>, </a:t>
            </a:r>
            <a:r>
              <a:rPr lang="cs-CZ" b="1" dirty="0" err="1"/>
              <a:t>prutníky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80954" y="5823896"/>
            <a:ext cx="27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Polypodiopsida</a:t>
            </a:r>
            <a:r>
              <a:rPr lang="cs-CZ" b="1" dirty="0"/>
              <a:t>, kapradiny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13355" y="5801030"/>
            <a:ext cx="274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Equisetopsida</a:t>
            </a:r>
            <a:r>
              <a:rPr lang="cs-CZ" b="1" dirty="0"/>
              <a:t>, přesličky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"/>
          <a:stretch/>
        </p:blipFill>
        <p:spPr>
          <a:xfrm>
            <a:off x="250336" y="2453763"/>
            <a:ext cx="4322822" cy="33472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>
          <a:xfrm>
            <a:off x="4732443" y="1133607"/>
            <a:ext cx="3102334" cy="46674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1" y="1890686"/>
            <a:ext cx="3910345" cy="39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88774" y="324464"/>
            <a:ext cx="409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Psilotopsida</a:t>
            </a:r>
            <a:endParaRPr lang="cs-CZ" sz="2800" b="1" i="1" dirty="0"/>
          </a:p>
          <a:p>
            <a:endParaRPr lang="cs-CZ" sz="2800" b="1" i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003" y="1669026"/>
            <a:ext cx="4149213" cy="31119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1" y="1150374"/>
            <a:ext cx="7092335" cy="531925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205883" y="2398553"/>
            <a:ext cx="1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trofofor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161638" y="1285049"/>
            <a:ext cx="1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sporofor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729999" y="6182549"/>
            <a:ext cx="311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Botrychium</a:t>
            </a:r>
            <a:r>
              <a:rPr lang="cs-CZ" sz="1600" b="1" i="1" dirty="0"/>
              <a:t> </a:t>
            </a:r>
            <a:r>
              <a:rPr lang="cs-CZ" sz="1600" b="1" i="1" dirty="0" err="1"/>
              <a:t>lunaria</a:t>
            </a:r>
            <a:endParaRPr lang="cs-CZ" sz="1600" b="1" i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2838" r="15309" b="388"/>
          <a:stretch/>
        </p:blipFill>
        <p:spPr>
          <a:xfrm>
            <a:off x="9881419" y="3416707"/>
            <a:ext cx="2035279" cy="3052919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0899058" y="2916752"/>
            <a:ext cx="341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eusporangiátní</a:t>
            </a:r>
            <a:endParaRPr lang="cs-CZ" sz="1400" b="1" dirty="0"/>
          </a:p>
          <a:p>
            <a:r>
              <a:rPr lang="cs-CZ" sz="1400" b="1" dirty="0"/>
              <a:t>sporangia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11159613" y="3303639"/>
            <a:ext cx="757085" cy="82590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9792929" y="1592826"/>
            <a:ext cx="68825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9552037" y="2571140"/>
            <a:ext cx="68825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Equisetiopsida</a:t>
            </a:r>
            <a:r>
              <a:rPr lang="cs-CZ" sz="2800" b="1" dirty="0"/>
              <a:t> – metageneze</a:t>
            </a:r>
            <a:endParaRPr lang="cs-CZ" sz="2800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9" y="1155290"/>
            <a:ext cx="7197212" cy="53979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066CE9-6784-41B4-800A-C29921639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" y="1023787"/>
            <a:ext cx="3686833" cy="55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84" y="1023787"/>
            <a:ext cx="3686833" cy="553024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333135" y="324464"/>
            <a:ext cx="47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Equisetopsida</a:t>
            </a:r>
            <a:endParaRPr lang="cs-CZ" sz="2800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78942" y="6215483"/>
            <a:ext cx="311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Equisetum</a:t>
            </a:r>
            <a:r>
              <a:rPr lang="cs-CZ" sz="1600" b="1" i="1" dirty="0"/>
              <a:t> </a:t>
            </a:r>
            <a:r>
              <a:rPr lang="cs-CZ" sz="1600" b="1" i="1" dirty="0" err="1"/>
              <a:t>arvense</a:t>
            </a:r>
            <a:endParaRPr lang="cs-CZ" sz="1600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" y="1016589"/>
            <a:ext cx="3244646" cy="55045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6" t="77308" r="40911" b="9542"/>
          <a:stretch/>
        </p:blipFill>
        <p:spPr>
          <a:xfrm rot="5400000">
            <a:off x="2702300" y="2012923"/>
            <a:ext cx="3618269" cy="162560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649611" y="4558662"/>
            <a:ext cx="1814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sporofyly s vakovitými sporangii jsou uspořádány do </a:t>
            </a:r>
            <a:r>
              <a:rPr lang="cs-CZ" sz="1400" b="1" dirty="0" err="1"/>
              <a:t>výtrusnicových</a:t>
            </a:r>
            <a:r>
              <a:rPr lang="cs-CZ" sz="1400" b="1" dirty="0"/>
              <a:t> </a:t>
            </a:r>
            <a:r>
              <a:rPr lang="cs-CZ" sz="1400" b="1" dirty="0" err="1"/>
              <a:t>strobilů</a:t>
            </a:r>
            <a:endParaRPr lang="cs-CZ" sz="1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49656" r="71217" b="28163"/>
          <a:stretch/>
        </p:blipFill>
        <p:spPr>
          <a:xfrm rot="5400000">
            <a:off x="5549013" y="979544"/>
            <a:ext cx="2310582" cy="239907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436616" y="2598574"/>
            <a:ext cx="218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šestiboké štítkovité sporofyly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6020347" y="2136323"/>
            <a:ext cx="530943" cy="46896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05" y="3510475"/>
            <a:ext cx="2223524" cy="2223524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 flipH="1">
            <a:off x="6921584" y="3864524"/>
            <a:ext cx="757297" cy="110675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610649" y="3602393"/>
            <a:ext cx="341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spora s </a:t>
            </a:r>
            <a:r>
              <a:rPr lang="cs-CZ" sz="1400" b="1" dirty="0" err="1"/>
              <a:t>hapterami</a:t>
            </a:r>
            <a:endParaRPr lang="cs-CZ" sz="1400" b="1" dirty="0"/>
          </a:p>
        </p:txBody>
      </p:sp>
      <p:sp>
        <p:nvSpPr>
          <p:cNvPr id="24" name="Obdélník 23"/>
          <p:cNvSpPr/>
          <p:nvPr/>
        </p:nvSpPr>
        <p:spPr>
          <a:xfrm>
            <a:off x="5436616" y="5746330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/>
              <a:t>pohyb spor přesliček:</a:t>
            </a:r>
          </a:p>
          <a:p>
            <a:r>
              <a:rPr lang="cs-CZ" sz="1000" b="1" dirty="0"/>
              <a:t>https://www.youtube.com/watch?v=RvC4pOb7MhE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869950" y="1111044"/>
            <a:ext cx="115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jarní lodyha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147" y="1117447"/>
            <a:ext cx="115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letní lodyha</a:t>
            </a:r>
          </a:p>
        </p:txBody>
      </p:sp>
    </p:spTree>
    <p:extLst>
      <p:ext uri="{BB962C8B-B14F-4D97-AF65-F5344CB8AC3E}">
        <p14:creationId xmlns:p14="http://schemas.microsoft.com/office/powerpoint/2010/main" val="3442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, </a:t>
            </a:r>
            <a:r>
              <a:rPr lang="cs-CZ" sz="2800" b="1" dirty="0" err="1"/>
              <a:t>Polypodiopsida</a:t>
            </a:r>
            <a:endParaRPr lang="cs-CZ" sz="2800" b="1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6" y="1155209"/>
            <a:ext cx="4925640" cy="37019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54859" y="4857135"/>
            <a:ext cx="23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Dryopteris</a:t>
            </a:r>
            <a:r>
              <a:rPr lang="cs-CZ" b="1" i="1" dirty="0"/>
              <a:t> </a:t>
            </a:r>
            <a:r>
              <a:rPr lang="cs-CZ" b="1" i="1" dirty="0" err="1"/>
              <a:t>filix</a:t>
            </a:r>
            <a:r>
              <a:rPr lang="cs-CZ" b="1" i="1" dirty="0"/>
              <a:t>-mas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5" y="1155209"/>
            <a:ext cx="2477729" cy="36843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96" y="5002473"/>
            <a:ext cx="2473428" cy="1652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03" y="4107048"/>
            <a:ext cx="3268581" cy="2460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4375" r="16805" b="3848"/>
          <a:stretch/>
        </p:blipFill>
        <p:spPr>
          <a:xfrm>
            <a:off x="8203703" y="1165041"/>
            <a:ext cx="3123058" cy="284170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8201236" y="3689711"/>
            <a:ext cx="140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prothalium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950241" y="1976284"/>
            <a:ext cx="1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antheridia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058400" y="2787527"/>
            <a:ext cx="1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archegonia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510683" y="4126805"/>
            <a:ext cx="109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annulus</a:t>
            </a:r>
            <a:endParaRPr lang="cs-CZ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67252" y="619861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sporangium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9928626" y="4331824"/>
            <a:ext cx="582057" cy="1496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771237" y="4905139"/>
            <a:ext cx="109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spory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9887155" y="4901292"/>
            <a:ext cx="933242" cy="15773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10255369" y="5069865"/>
            <a:ext cx="582057" cy="1496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1BD6544-D720-431D-8A07-8349BECA1494}"/>
              </a:ext>
            </a:extLst>
          </p:cNvPr>
          <p:cNvSpPr txBox="1"/>
          <p:nvPr/>
        </p:nvSpPr>
        <p:spPr>
          <a:xfrm>
            <a:off x="10527326" y="3467462"/>
            <a:ext cx="1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rhizoidy</a:t>
            </a:r>
            <a:endParaRPr lang="cs-CZ" sz="1400" b="1" dirty="0"/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EE26073-B5B5-4E63-ADA3-78F613B3433E}"/>
              </a:ext>
            </a:extLst>
          </p:cNvPr>
          <p:cNvCxnSpPr/>
          <p:nvPr/>
        </p:nvCxnSpPr>
        <p:spPr>
          <a:xfrm flipH="1">
            <a:off x="10010688" y="3640162"/>
            <a:ext cx="582057" cy="1496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, </a:t>
            </a:r>
            <a:r>
              <a:rPr lang="cs-CZ" sz="2800" b="1" dirty="0" err="1"/>
              <a:t>Polypodiopsida</a:t>
            </a:r>
            <a:r>
              <a:rPr lang="cs-CZ" sz="2800" b="1" dirty="0"/>
              <a:t> – metageneze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29" y="902165"/>
            <a:ext cx="7731360" cy="5798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62682" y="1484671"/>
            <a:ext cx="254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oboupohlavné </a:t>
            </a:r>
            <a:r>
              <a:rPr lang="cs-CZ" sz="1600" b="1" dirty="0" err="1"/>
              <a:t>prothalium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6335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179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Pavel Veselý</cp:lastModifiedBy>
  <cp:revision>68</cp:revision>
  <dcterms:created xsi:type="dcterms:W3CDTF">2020-10-29T08:58:22Z</dcterms:created>
  <dcterms:modified xsi:type="dcterms:W3CDTF">2023-10-17T10:39:17Z</dcterms:modified>
</cp:coreProperties>
</file>