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" ContentType="image/tif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Action1.xml" ContentType="application/vnd.ms-office.inkAction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handoutMasterIdLst>
    <p:handoutMasterId r:id="rId26"/>
  </p:handoutMasterIdLst>
  <p:sldIdLst>
    <p:sldId id="256" r:id="rId2"/>
    <p:sldId id="258" r:id="rId3"/>
    <p:sldId id="259" r:id="rId4"/>
    <p:sldId id="281" r:id="rId5"/>
    <p:sldId id="305" r:id="rId6"/>
    <p:sldId id="262" r:id="rId7"/>
    <p:sldId id="263" r:id="rId8"/>
    <p:sldId id="294" r:id="rId9"/>
    <p:sldId id="295" r:id="rId10"/>
    <p:sldId id="297" r:id="rId11"/>
    <p:sldId id="298" r:id="rId12"/>
    <p:sldId id="301" r:id="rId13"/>
    <p:sldId id="302" r:id="rId14"/>
    <p:sldId id="303" r:id="rId15"/>
    <p:sldId id="304" r:id="rId16"/>
    <p:sldId id="293" r:id="rId17"/>
    <p:sldId id="261" r:id="rId18"/>
    <p:sldId id="276" r:id="rId19"/>
    <p:sldId id="264" r:id="rId20"/>
    <p:sldId id="278" r:id="rId21"/>
    <p:sldId id="292" r:id="rId22"/>
    <p:sldId id="279" r:id="rId23"/>
    <p:sldId id="280" r:id="rId24"/>
    <p:sldId id="274" r:id="rId2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113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1" autoAdjust="0"/>
    <p:restoredTop sz="94660"/>
  </p:normalViewPr>
  <p:slideViewPr>
    <p:cSldViewPr snapToGrid="0">
      <p:cViewPr varScale="1">
        <p:scale>
          <a:sx n="127" d="100"/>
          <a:sy n="127" d="100"/>
        </p:scale>
        <p:origin x="1164" y="120"/>
      </p:cViewPr>
      <p:guideLst>
        <p:guide orient="horz" pos="3113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9" d="100"/>
          <a:sy n="69" d="100"/>
        </p:scale>
        <p:origin x="3264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29492F-4252-44C3-ABEC-0F4820F00FC1}" type="datetimeFigureOut">
              <a:rPr lang="cs-CZ" smtClean="0"/>
              <a:t>26.10.2023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2B6988-90A1-4E10-A03D-7BA8A4E5327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5159550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  <inkml:channel name="T" type="integer" max="2.14748E9" units="dev"/>
        </inkml:traceFormat>
        <inkml:channelProperties>
          <inkml:channelProperty channel="X" name="resolution" value="28.36879" units="1/cm"/>
          <inkml:channelProperty channel="Y" name="resolution" value="28.30189" units="1/cm"/>
          <inkml:channelProperty channel="T" name="resolution" value="1" units="1/dev"/>
        </inkml:channelProperties>
      </inkml:inkSource>
      <inkml:timestamp xml:id="ts0" timeString="2020-10-12T09:48:51.208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24892 9335 0</inkml:trace>
</inkml:ink>
</file>

<file path=ppt/ink/inkAction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600" units="cm"/>
          <inkml:channel name="Y" type="integer" max="900" units="cm"/>
          <inkml:channel name="T" type="integer" max="2.14748E9" units="dev"/>
        </inkml:traceFormat>
        <inkml:channelProperties>
          <inkml:channelProperty channel="X" name="resolution" value="28.36879" units="1/cm"/>
          <inkml:channelProperty channel="Y" name="resolution" value="28.30189" units="1/cm"/>
          <inkml:channelProperty channel="T" name="resolution" value="1" units="1/dev"/>
        </inkml:channelProperties>
      </inkml:inkSource>
      <inkml:timestamp xml:id="ts0" timeString="2020-11-16T09:43:27.273"/>
    </inkml:context>
    <inkml:brush xml:id="br0">
      <inkml:brushProperty name="width" value="0.05292" units="cm"/>
      <inkml:brushProperty name="height" value="0.05292" units="cm"/>
      <inkml:brushProperty name="color" value="#FFC000"/>
    </inkml:brush>
  </inkml:definitions>
  <iact:action type="add" startTime="17714">
    <iact:property name="dataType"/>
    <iact:actionData xml:id="d0">
      <inkml:trace xmlns:inkml="http://www.w3.org/2003/InkML" xml:id="stk0" contextRef="#ctx0" brushRef="#br0">12546 8601 0,'-28'0'56,"28"0"-49,0 28 4,0-28-5,-28 0 3,0 0-2,28 0 0,-28 28 3,28-28-3,-28 28 1,0-28 1,28 0-3,-28 28 4,28-28-3,-29 0 2,29 28-1,-28-28 0,0 0 0,28 28-2,-28 0 2,28-28 0,0 0 1,-28 0 0,28 28-1,-28-28 0,28 0 6,0 0-6,0 28 1,-28-28 0,28 28-1,0-28-2,-28 0 4,28 0-3,0 0 1,0 28 1,-28-28-1,0 0 0,28 0-2,0 28 2,-28-28 0,28 0 0,0 0 0,-28 28 1,0-28-1,28 28 0,-28-28 0,0 28 0,0-28 0,0 28 0,28 0 0,-56-28 0,56 0-1,-56 28 2,56-28-2,-28 28 2,0 0-1,0-28 0,0 28 0,0 0-1,0-28 2,0 0-1,0 28 0,28-28-1,0 28 2,-28-28-1,28 0-1,0 28 2,-28-28-1,28 28 0,-28-28 0,28 0-1,0 28 2,-28-28-1,28 28 0,0 0 0,-28-28 0,28 0-1,0 28 2,0-28-2,0 28 2,0-28-2,0 28 2,0 0-1,0-28-1,0 28 2,0-28 14,0 28-7,0-28-8,0 28 2,0-28-4,28 0 4,-28 28-2,28-28 0,0 0 0,-28 0-1,0 0 0,28 0 3,-28 0-4,28 0 4,0 0-2,-28 0-2,28 0 4,-28 0-4,28 0 4,0 0-2,0 0 0,28 0 0,-56 0-2,28 0 4,28 0-2,-56-28 0,56 28 0,-56 0-2,28 0 4,-28-28-2,28 28 0,0 0 0,-28-28 0,28 28 0,-28-28 1,28 28-4,-28-28 5,28 28-2,0-28 0,-28 28-2,28 0 4,-28 0-4,28-28 4,0 0-2,0 28 0,-28 0-2,28-28 4,0 28-2,0 0 0,-28-28 0,28 28 0,0-28 0,1 28 0,-29-28 0,28 28-2,0-28 2,0 28 2,-28-28-2,28 28 0,0-28-1,0 0 2,-28 0-1,56 0 0,-28 0-2,0 28 4,-28-28-4,28 28 4,-28 0-4,28-28 4,0 28-2,-28 0-2,0-28 4,28 28-2,-28-28-1,0 28 0,0-28 1,0 28 0,28-28 1,0 0-1,-28 28-1,0-28 2,28 28-1,-28-28 0,0 28 8,0-28-9,0 0 3,0 28-4,28 0 5,-28-28-4,0 28-1,0-28 3,0 28-2,0-28 3,0 0 13,0 28 24,0-28 51,0 28-92,0 0 2,0-28 58,0 28-60,0 0 26,-28 0-21,28 0 26,0-28-28,-28 28 9,0 0 29,28 0-40,0 0 16,-28 0-15,28 0 0,-28 0 17,0 0-16,28 0 5,-28 0-3,28 0-6,-28 0 6,28 0 2,-28 0-3,0 0-1,28 0 4,-28 0 6,28 0-6,-28 0 12,0 0-16,28 0-3,-28 0 4,28 0 4</inkml:trace>
    </iact:actionData>
  </iact:action>
  <iact:action type="add" startTime="22410">
    <iact:property name="dataType"/>
    <iact:actionData xml:id="d1">
      <inkml:trace xmlns:inkml="http://www.w3.org/2003/InkML" xml:id="stk1" contextRef="#ctx0" brushRef="#br0">12854 9441 0,'-28'0'9,"28"0"-3,-28 0 4,28 28-2,-28-28 0,28 0 6,0 28 4,-28-28-10,28 0-2,-28 0 4,28 28-2,0-28-1,-28 0 2,0 0-2,28 28 2,-28-28-1,28 0-1,0 0 0,0 28 3,-28-28-2,28 28 0,-28-28 0,28 0-2,0 0 2,-28 0 2,28 28-2,0-28-2,0 0 2,-28 28 1,28 0 14,-28-28 2,28 0-18,-28 0 2,28 0-2,0 28 1,-28-28 1,28 0-2,0 28 2,-28-28-2,28 0 1,-28 28 1,0-28-1,28 28 17,0-28-11,0 0 10,-29 0-15,29 28-1,0-28-1,0 0 1,-28 0 2,28 28-2,-28 1-1,28-29 0,0 0 1,-28 0 1,28 28 0,0-28-3,0 0 10,0 28 1,-28-28-9,28 28 8,0 0-8,0-28 7,0 28-6,0-28 15,0 28-15,0 0-1,-28-28 0,28 0-2,0 28 12,0-28-4,0 28-3,0-28-6,0 28 4,0 0 7,0-28-1,0 0-7,0 0 0,28 0 1,-28 0 6,28 0 3,-28 0-12,28 0 4,0 0-2,-28 0-2,28 0 4,-28 0-4,29 0 4,-1 0-2,-28 0-2,28 0 5,-28 0-6,28 0 4,-28 0-2,0 0 1,28 0 2,0 0-4,-28 0 2,28-28 2,-28 28-4,28 0 2,-28 0 0,0-28 2,28 28-2,0 0 0,-28-28 0,28 28 0,-28 0-2,28 0 4,0-28-2,0 28-2,-28-28 4,28 28-2,0 0 0,-28-28 0,28 28 0,-28 0-2,28-28 12,-28 28-12,28 0 2,-28-28 2,28 28-2,-28 0-2,28 0 2,-28-28 2,0 28-4,28 0 4,0-28-2,-28 28-2,0 0 3,28-28 0,-28-1-1,28 29 0,-28-28 0,0 28-1,0 0 0,0-28 3,0 0-2,28 28 0,-28 0-1,28 0 2,-28-28-2,0 28 0,0-28 3,0 28-3,28-28 2,-28 0-1,0 28-2,0-28 4,0 28-3,0-28 2,0 28-3,0-28 4,0 28-4,0-28 3,0 28-2,0-28 3,0 28-4,28 0 4,-28-28-1,0 0-2,0 28-1,0-28 4,0 28 5,0-28 1,0 28 8,0-28-14,0 0 13,0 28 15,0 0-29,0 0-2,-28 0 3,28 0-4,-28 0 12,0 0-2,28 0-10,-28 0 4,28 0-4,-28 0 4,28 0-3,-28 0 2,0 0-1,28 0 6,-28 0 11,28 0-17,-28 0 1,0 0 7,28 0-10,0 0 3,-28 0 0,28 0 93,-28 0-93,28 0-2</inkml:trace>
    </iact:actionData>
  </iact:action>
  <iact:action type="add" startTime="25578">
    <iact:property name="dataType"/>
    <iact:actionData xml:id="d2">
      <inkml:trace xmlns:inkml="http://www.w3.org/2003/InkML" xml:id="stk2" contextRef="#ctx0" brushRef="#br0">13694 10562 0,'0'0'7,"0"0"1,-28 0 2,28 0-4,-28 0 4,0 0-2,28 0-2,-28 0 2,28 0 0,-28 0 2,0 0-2,28 0-2,-28 0 3,28 0-2,-28 0 1,0 0 2,0 0-2,28 0-1,-28 0 2,28 28-1,-28-28 0,0 28 0,0 0-1,0-28 2,28 28-1,0-28-2,-28 0 4,28 28-4,-28 0 4,28-28-4,0 28 4,0-28-4,-28 0 4,28 28-2,-28-28 0,28 28 0,0 0 0,-28-28-2,28 28 4,0-28-4,0 28 4,0-28-4,0 28 4,-28 0-2,28-28-1,0 28 0,0-28 1,0 28 0,0 0 2,0 0-2,0-28-2,0 28 4,0 0-2,0 0 0,0-28-2,0 28 4,0 0-2,0-28-2,0 28 4,0 0-2,0 0 0,0-28-2,0 28 4,0 0-2,28 0 0,-28-28-2,0 28 4,28-28-1,0 0-2,-28 28 0,28-28 2,-28 0-3,0 28 5,28-28-4,0 28 1,-28-28-2,28 0 4,-28 0-3,56 0 2,-56 0-3,28 0 4,28 0-2,-56 0-2,28 0 4,28 0-2,-56 0-2,28 0 2,0 0 2,-28 0-4,28-28 4,-28 28-4,56 0 4,-28 0-3,-28-28 2,56 28 0,-56-28-2,28 0 1,0 0-2,-28 28 2,28-28 2,-28 0-2,28 28 0,0-28 0,-28 0 0,28 0 0,-28 0 0,28 28 0,0-56-2,-28 28 4,0 0-2,0 0 0,28 28 0,-28-56 0,0 56-2,0-28 4,0 28-4,0-28 4,0 0-1,0 28-4,0-28 6,0 28-6,0-28 5,0 0-2,0 28-2,0-28 4,0 28-4,0-28 4,0 28-4,0-28 5,0 0-4,0 28-1,0-28 4,0 28-4,0-28 4,0 0-4,0 0 4,0 28-4,0-28 2,0 0 3,0 28-6,0 0 11,0-28-7,0 28-2,0 0 2,-28-28 0,0 28-1,28 0-2,0 0 2,-28 0 2,28 0-4,-28 0 4,0 0-4,28 0 2,-28 0 2,28 0-4,-28 0 4,28 0-4,-28 0 4,0 0 6,28 0-10,-28 0 4,28 0-4,-28 0 4,0 0-2,28 0-2,-28 0 5,28 0-6,-28 0 4,28 0-2,0 0 1,-28 0 3,0 0-3,28 0 5,-28 0 29,28 0 69,-28 0-102</inkml:trace>
    </iact:actionData>
  </iact:action>
</iact:action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9DD87-5FFF-4239-8704-B2565C3AFC0C}" type="datetimeFigureOut">
              <a:rPr lang="cs-CZ" smtClean="0"/>
              <a:t>26.10.2023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470AC-80E2-4FC0-B28A-88B55239B08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562914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9DD87-5FFF-4239-8704-B2565C3AFC0C}" type="datetimeFigureOut">
              <a:rPr lang="cs-CZ" smtClean="0"/>
              <a:t>26.10.2023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470AC-80E2-4FC0-B28A-88B55239B08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872024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9DD87-5FFF-4239-8704-B2565C3AFC0C}" type="datetimeFigureOut">
              <a:rPr lang="cs-CZ" smtClean="0"/>
              <a:t>26.10.2023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470AC-80E2-4FC0-B28A-88B55239B08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107329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EA3321-825B-4546-97DB-061BB12337BE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7007888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9DD87-5FFF-4239-8704-B2565C3AFC0C}" type="datetimeFigureOut">
              <a:rPr lang="cs-CZ" smtClean="0"/>
              <a:t>26.10.2023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470AC-80E2-4FC0-B28A-88B55239B08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350483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9DD87-5FFF-4239-8704-B2565C3AFC0C}" type="datetimeFigureOut">
              <a:rPr lang="cs-CZ" smtClean="0"/>
              <a:t>26.10.2023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470AC-80E2-4FC0-B28A-88B55239B08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520945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9DD87-5FFF-4239-8704-B2565C3AFC0C}" type="datetimeFigureOut">
              <a:rPr lang="cs-CZ" smtClean="0"/>
              <a:t>26.10.2023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470AC-80E2-4FC0-B28A-88B55239B08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151851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9DD87-5FFF-4239-8704-B2565C3AFC0C}" type="datetimeFigureOut">
              <a:rPr lang="cs-CZ" smtClean="0"/>
              <a:t>26.10.2023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470AC-80E2-4FC0-B28A-88B55239B08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725019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9DD87-5FFF-4239-8704-B2565C3AFC0C}" type="datetimeFigureOut">
              <a:rPr lang="cs-CZ" smtClean="0"/>
              <a:t>26.10.2023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470AC-80E2-4FC0-B28A-88B55239B08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80186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9DD87-5FFF-4239-8704-B2565C3AFC0C}" type="datetimeFigureOut">
              <a:rPr lang="cs-CZ" smtClean="0"/>
              <a:t>26.10.2023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470AC-80E2-4FC0-B28A-88B55239B08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724205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9DD87-5FFF-4239-8704-B2565C3AFC0C}" type="datetimeFigureOut">
              <a:rPr lang="cs-CZ" smtClean="0"/>
              <a:t>26.10.2023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470AC-80E2-4FC0-B28A-88B55239B08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0158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9DD87-5FFF-4239-8704-B2565C3AFC0C}" type="datetimeFigureOut">
              <a:rPr lang="cs-CZ" smtClean="0"/>
              <a:t>26.10.2023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470AC-80E2-4FC0-B28A-88B55239B08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824431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49DD87-5FFF-4239-8704-B2565C3AFC0C}" type="datetimeFigureOut">
              <a:rPr lang="cs-CZ" smtClean="0"/>
              <a:t>26.10.2023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B470AC-80E2-4FC0-B28A-88B55239B08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43499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1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Relationship Id="rId9" Type="http://schemas.openxmlformats.org/officeDocument/2006/relationships/image" Target="../media/image62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ti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11/relationships/inkAction" Target="../ink/inkAction1.xml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jpeg"/><Relationship Id="rId4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tif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13" Type="http://schemas.openxmlformats.org/officeDocument/2006/relationships/image" Target="../media/image64.jpeg"/><Relationship Id="rId3" Type="http://schemas.openxmlformats.org/officeDocument/2006/relationships/hyperlink" Target="http://www.sinicearasy.cz/134/Oscillatoriales" TargetMode="External"/><Relationship Id="rId7" Type="http://schemas.openxmlformats.org/officeDocument/2006/relationships/image" Target="../media/image58.jpeg"/><Relationship Id="rId12" Type="http://schemas.openxmlformats.org/officeDocument/2006/relationships/image" Target="../media/image63.jpeg"/><Relationship Id="rId2" Type="http://schemas.openxmlformats.org/officeDocument/2006/relationships/hyperlink" Target="http://www.sinicearasy.cz/134/Chroococcales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11" Type="http://schemas.openxmlformats.org/officeDocument/2006/relationships/image" Target="../media/image62.jpeg"/><Relationship Id="rId5" Type="http://schemas.openxmlformats.org/officeDocument/2006/relationships/hyperlink" Target="http://www.sinicearasy.cz/134/Stigonematales" TargetMode="External"/><Relationship Id="rId10" Type="http://schemas.openxmlformats.org/officeDocument/2006/relationships/image" Target="../media/image61.jpeg"/><Relationship Id="rId4" Type="http://schemas.openxmlformats.org/officeDocument/2006/relationships/hyperlink" Target="http://www.sinicearasy.cz/134/Nostocales" TargetMode="External"/><Relationship Id="rId9" Type="http://schemas.openxmlformats.org/officeDocument/2006/relationships/image" Target="../media/image6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5" Type="http://schemas.openxmlformats.org/officeDocument/2006/relationships/image" Target="../media/image12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hyperlink" Target="http://www.sinicearasy.cz/134/Oscillatoriales" TargetMode="External"/><Relationship Id="rId7" Type="http://schemas.openxmlformats.org/officeDocument/2006/relationships/image" Target="../media/image14.jpeg"/><Relationship Id="rId2" Type="http://schemas.openxmlformats.org/officeDocument/2006/relationships/hyperlink" Target="http://www.sinicearasy.cz/134/Chroococcales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hyperlink" Target="http://www.sinicearasy.cz/134/Stigonematales" TargetMode="External"/><Relationship Id="rId10" Type="http://schemas.openxmlformats.org/officeDocument/2006/relationships/image" Target="../media/image17.jpeg"/><Relationship Id="rId4" Type="http://schemas.openxmlformats.org/officeDocument/2006/relationships/hyperlink" Target="http://www.sinicearasy.cz/134/Nostocales" TargetMode="External"/><Relationship Id="rId9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449840" y="2573192"/>
            <a:ext cx="8559815" cy="2387600"/>
          </a:xfrm>
        </p:spPr>
        <p:txBody>
          <a:bodyPr>
            <a:normAutofit fontScale="90000"/>
          </a:bodyPr>
          <a:lstStyle/>
          <a:p>
            <a:r>
              <a:rPr lang="cs-CZ" sz="4900" dirty="0">
                <a:solidFill>
                  <a:schemeClr val="accent5"/>
                </a:solidFill>
                <a:latin typeface="+mn-lt"/>
              </a:rPr>
              <a:t>Sinice, krásnoočka, obrněnky</a:t>
            </a:r>
            <a:br>
              <a:rPr lang="cs-CZ" dirty="0">
                <a:solidFill>
                  <a:schemeClr val="accent5"/>
                </a:solidFill>
                <a:latin typeface="+mn-lt"/>
              </a:rPr>
            </a:br>
            <a:br>
              <a:rPr lang="cs-CZ" dirty="0">
                <a:solidFill>
                  <a:schemeClr val="accent5"/>
                </a:solidFill>
                <a:latin typeface="+mn-lt"/>
              </a:rPr>
            </a:br>
            <a:r>
              <a:rPr lang="cs-CZ" sz="3600" dirty="0">
                <a:solidFill>
                  <a:schemeClr val="accent5"/>
                </a:solidFill>
                <a:latin typeface="+mn-lt"/>
              </a:rPr>
              <a:t>Třídy: </a:t>
            </a:r>
            <a:r>
              <a:rPr lang="cs-CZ" sz="3600" dirty="0" err="1">
                <a:solidFill>
                  <a:schemeClr val="accent5"/>
                </a:solidFill>
                <a:latin typeface="+mn-lt"/>
              </a:rPr>
              <a:t>Cyanophyceae</a:t>
            </a:r>
            <a:r>
              <a:rPr lang="cs-CZ" sz="3600" dirty="0">
                <a:solidFill>
                  <a:schemeClr val="accent5"/>
                </a:solidFill>
                <a:latin typeface="+mn-lt"/>
              </a:rPr>
              <a:t>, </a:t>
            </a:r>
            <a:r>
              <a:rPr lang="cs-CZ" sz="3600" dirty="0" err="1">
                <a:solidFill>
                  <a:schemeClr val="accent5"/>
                </a:solidFill>
                <a:latin typeface="+mn-lt"/>
              </a:rPr>
              <a:t>Euglenophyceae</a:t>
            </a:r>
            <a:r>
              <a:rPr lang="cs-CZ" sz="3600" dirty="0">
                <a:solidFill>
                  <a:schemeClr val="accent5"/>
                </a:solidFill>
                <a:latin typeface="+mn-lt"/>
              </a:rPr>
              <a:t>, </a:t>
            </a:r>
            <a:r>
              <a:rPr lang="cs-CZ" sz="3600" dirty="0" err="1">
                <a:solidFill>
                  <a:schemeClr val="accent5"/>
                </a:solidFill>
                <a:latin typeface="+mn-lt"/>
              </a:rPr>
              <a:t>Dinophyceae</a:t>
            </a:r>
            <a:br>
              <a:rPr lang="cs-CZ" dirty="0">
                <a:solidFill>
                  <a:schemeClr val="accent5"/>
                </a:solidFill>
                <a:latin typeface="+mn-lt"/>
              </a:rPr>
            </a:br>
            <a:endParaRPr lang="cs-CZ" dirty="0">
              <a:solidFill>
                <a:schemeClr val="accent5"/>
              </a:solidFill>
              <a:latin typeface="+mn-lt"/>
            </a:endParaRPr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0133" y="198538"/>
            <a:ext cx="1354744" cy="1356275"/>
          </a:xfrm>
          <a:prstGeom prst="rect">
            <a:avLst/>
          </a:prstGeom>
        </p:spPr>
      </p:pic>
      <p:sp>
        <p:nvSpPr>
          <p:cNvPr id="12" name="TextovéPole 11"/>
          <p:cNvSpPr txBox="1"/>
          <p:nvPr/>
        </p:nvSpPr>
        <p:spPr>
          <a:xfrm>
            <a:off x="189279" y="123880"/>
            <a:ext cx="45404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accent6">
                    <a:lumMod val="75000"/>
                  </a:schemeClr>
                </a:solidFill>
              </a:rPr>
              <a:t>Fylogeneze a diverzita rostlin-cvičení</a:t>
            </a:r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07" t="307" r="12643"/>
          <a:stretch/>
        </p:blipFill>
        <p:spPr>
          <a:xfrm>
            <a:off x="7585936" y="4846813"/>
            <a:ext cx="1423719" cy="1350043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0" r="24013"/>
          <a:stretch/>
        </p:blipFill>
        <p:spPr>
          <a:xfrm>
            <a:off x="2130622" y="4846812"/>
            <a:ext cx="1379317" cy="1350044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50" r="29446" b="59450"/>
          <a:stretch/>
        </p:blipFill>
        <p:spPr>
          <a:xfrm>
            <a:off x="4079727" y="4914435"/>
            <a:ext cx="1468210" cy="1350044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15E71610-04E5-45E8-8E9F-C8445D479C7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04" t="22171" r="-2325" b="-621"/>
          <a:stretch/>
        </p:blipFill>
        <p:spPr>
          <a:xfrm>
            <a:off x="127559" y="4846812"/>
            <a:ext cx="1523822" cy="1407033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578FF6CC-3F63-42D9-9229-A82CDCAF838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07" t="20930" r="37210" b="25736"/>
          <a:stretch/>
        </p:blipFill>
        <p:spPr>
          <a:xfrm>
            <a:off x="5870218" y="4846812"/>
            <a:ext cx="1346118" cy="1350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883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816"/>
    </mc:Choice>
    <mc:Fallback xmlns="">
      <p:transition spd="slow" advTm="49816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1" descr="Výsledek obrázku pro Nosto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7316" y="1467465"/>
            <a:ext cx="4788629" cy="3592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 descr="Výsledek obrázku pro Nosto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438" y="4114420"/>
            <a:ext cx="3203871" cy="2657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419645" y="237013"/>
            <a:ext cx="8496300" cy="966311"/>
          </a:xfrm>
        </p:spPr>
        <p:txBody>
          <a:bodyPr>
            <a:normAutofit/>
          </a:bodyPr>
          <a:lstStyle/>
          <a:p>
            <a:pPr algn="l"/>
            <a:r>
              <a:rPr lang="cs-CZ" altLang="cs-CZ" sz="2200" b="1" dirty="0"/>
              <a:t>Odd.: </a:t>
            </a:r>
            <a:r>
              <a:rPr lang="cs-CZ" altLang="cs-CZ" sz="2200" b="1" dirty="0" err="1"/>
              <a:t>Cyanophyta</a:t>
            </a:r>
            <a:r>
              <a:rPr lang="cs-CZ" altLang="cs-CZ" sz="2200" b="1" dirty="0"/>
              <a:t>/</a:t>
            </a:r>
            <a:r>
              <a:rPr lang="cs-CZ" altLang="cs-CZ" sz="2200" b="1" dirty="0" err="1"/>
              <a:t>Cyanobacteria</a:t>
            </a:r>
            <a:r>
              <a:rPr lang="cs-CZ" altLang="cs-CZ" sz="2200" b="1" dirty="0"/>
              <a:t>     </a:t>
            </a:r>
            <a:r>
              <a:rPr lang="cs-CZ" altLang="cs-CZ" sz="2200" b="1" u="sng" dirty="0">
                <a:solidFill>
                  <a:schemeClr val="accent6">
                    <a:lumMod val="75000"/>
                  </a:schemeClr>
                </a:solidFill>
              </a:rPr>
              <a:t>Třída: </a:t>
            </a:r>
            <a:r>
              <a:rPr lang="cs-CZ" altLang="cs-CZ" sz="2200" b="1" u="sng" dirty="0" err="1">
                <a:solidFill>
                  <a:schemeClr val="accent6">
                    <a:lumMod val="75000"/>
                  </a:schemeClr>
                </a:solidFill>
              </a:rPr>
              <a:t>Cyanophyceae</a:t>
            </a:r>
            <a:r>
              <a:rPr lang="cs-CZ" altLang="cs-CZ" sz="2200" b="1" dirty="0">
                <a:solidFill>
                  <a:schemeClr val="accent6">
                    <a:lumMod val="75000"/>
                  </a:schemeClr>
                </a:solidFill>
              </a:rPr>
              <a:t>     </a:t>
            </a:r>
            <a:r>
              <a:rPr lang="cs-CZ" altLang="cs-CZ" sz="1800" b="1" dirty="0"/>
              <a:t>Řád: </a:t>
            </a:r>
            <a:r>
              <a:rPr lang="cs-CZ" altLang="cs-CZ" sz="1800" b="1" dirty="0" err="1"/>
              <a:t>Nostocales</a:t>
            </a:r>
            <a:r>
              <a:rPr lang="cs-CZ" altLang="cs-CZ" sz="2000" b="1" dirty="0"/>
              <a:t>    </a:t>
            </a:r>
            <a:br>
              <a:rPr lang="cs-CZ" altLang="cs-CZ" sz="2800" b="1" dirty="0"/>
            </a:br>
            <a:r>
              <a:rPr lang="cs-CZ" altLang="cs-CZ" sz="4000" b="1" i="1" dirty="0" err="1">
                <a:solidFill>
                  <a:schemeClr val="accent6"/>
                </a:solidFill>
              </a:rPr>
              <a:t>Nostoc</a:t>
            </a:r>
            <a:r>
              <a:rPr lang="cs-CZ" altLang="cs-CZ" sz="4000" b="1" i="1" dirty="0">
                <a:solidFill>
                  <a:schemeClr val="accent6"/>
                </a:solidFill>
              </a:rPr>
              <a:t> </a:t>
            </a:r>
            <a:r>
              <a:rPr lang="cs-CZ" altLang="cs-CZ" sz="4000" b="1" dirty="0" err="1">
                <a:solidFill>
                  <a:schemeClr val="accent6"/>
                </a:solidFill>
              </a:rPr>
              <a:t>sp</a:t>
            </a:r>
            <a:r>
              <a:rPr lang="cs-CZ" altLang="cs-CZ" sz="4000" b="1" dirty="0">
                <a:solidFill>
                  <a:schemeClr val="accent6"/>
                </a:solidFill>
              </a:rPr>
              <a:t>.</a:t>
            </a:r>
            <a:endParaRPr lang="cs-CZ" altLang="cs-CZ" sz="2800" b="1" dirty="0">
              <a:solidFill>
                <a:schemeClr val="accent6"/>
              </a:solidFill>
            </a:endParaRPr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-1293554" y="3639053"/>
            <a:ext cx="6400800" cy="696912"/>
          </a:xfrm>
        </p:spPr>
        <p:txBody>
          <a:bodyPr/>
          <a:lstStyle/>
          <a:p>
            <a:pPr eaLnBrk="1" hangingPunct="1">
              <a:buFont typeface="Arial" charset="0"/>
              <a:buNone/>
              <a:defRPr/>
            </a:pPr>
            <a:r>
              <a:rPr lang="cs-CZ" dirty="0"/>
              <a:t>makroskopická kolonie</a:t>
            </a:r>
          </a:p>
        </p:txBody>
      </p:sp>
      <p:sp>
        <p:nvSpPr>
          <p:cNvPr id="13317" name="Line 6"/>
          <p:cNvSpPr>
            <a:spLocks noChangeShapeType="1"/>
          </p:cNvSpPr>
          <p:nvPr/>
        </p:nvSpPr>
        <p:spPr bwMode="auto">
          <a:xfrm>
            <a:off x="5893444" y="2635944"/>
            <a:ext cx="661731" cy="52721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3318" name="Text Box 7"/>
          <p:cNvSpPr txBox="1">
            <a:spLocks noChangeArrowheads="1"/>
          </p:cNvSpPr>
          <p:nvPr/>
        </p:nvSpPr>
        <p:spPr bwMode="auto">
          <a:xfrm>
            <a:off x="4981962" y="2266742"/>
            <a:ext cx="143986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b="1" dirty="0" err="1">
                <a:solidFill>
                  <a:srgbClr val="000000"/>
                </a:solidFill>
                <a:latin typeface="Arial" panose="020B0604020202020204" pitchFamily="34" charset="0"/>
              </a:rPr>
              <a:t>heterocyt</a:t>
            </a:r>
            <a:endParaRPr lang="cs-CZ" altLang="cs-CZ" sz="1800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3319" name="Line 8"/>
          <p:cNvSpPr>
            <a:spLocks noChangeShapeType="1"/>
          </p:cNvSpPr>
          <p:nvPr/>
        </p:nvSpPr>
        <p:spPr bwMode="auto">
          <a:xfrm flipV="1">
            <a:off x="6404860" y="4068114"/>
            <a:ext cx="1295400" cy="11525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3320" name="Text Box 9"/>
          <p:cNvSpPr txBox="1">
            <a:spLocks noChangeArrowheads="1"/>
          </p:cNvSpPr>
          <p:nvPr/>
        </p:nvSpPr>
        <p:spPr bwMode="auto">
          <a:xfrm>
            <a:off x="5701893" y="5223128"/>
            <a:ext cx="1512888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b="1" dirty="0">
                <a:solidFill>
                  <a:srgbClr val="000000"/>
                </a:solidFill>
                <a:latin typeface="Arial" panose="020B0604020202020204" pitchFamily="34" charset="0"/>
              </a:rPr>
              <a:t>vegetativní vlákno</a:t>
            </a:r>
          </a:p>
        </p:txBody>
      </p:sp>
      <p:sp>
        <p:nvSpPr>
          <p:cNvPr id="13321" name="Line 10"/>
          <p:cNvSpPr>
            <a:spLocks noChangeShapeType="1"/>
          </p:cNvSpPr>
          <p:nvPr/>
        </p:nvSpPr>
        <p:spPr bwMode="auto">
          <a:xfrm flipH="1" flipV="1">
            <a:off x="2924051" y="5806375"/>
            <a:ext cx="694420" cy="20609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3322" name="Text Box 11"/>
          <p:cNvSpPr txBox="1">
            <a:spLocks noChangeArrowheads="1"/>
          </p:cNvSpPr>
          <p:nvPr/>
        </p:nvSpPr>
        <p:spPr bwMode="auto">
          <a:xfrm>
            <a:off x="3447309" y="6006916"/>
            <a:ext cx="172878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b="1" dirty="0">
                <a:solidFill>
                  <a:srgbClr val="000000"/>
                </a:solidFill>
                <a:latin typeface="Arial" panose="020B0604020202020204" pitchFamily="34" charset="0"/>
              </a:rPr>
              <a:t>slizové obaly</a:t>
            </a:r>
          </a:p>
        </p:txBody>
      </p:sp>
      <p:pic>
        <p:nvPicPr>
          <p:cNvPr id="13" name="Picture 5" descr="Výsledek obrázku pro Nosto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478" y="1467465"/>
            <a:ext cx="3810000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ovéPole 15">
            <a:extLst>
              <a:ext uri="{FF2B5EF4-FFF2-40B4-BE49-F238E27FC236}">
                <a16:creationId xmlns:a16="http://schemas.microsoft.com/office/drawing/2014/main" id="{FCC62C46-1492-42B7-A023-A813A4FC49A5}"/>
              </a:ext>
            </a:extLst>
          </p:cNvPr>
          <p:cNvSpPr txBox="1"/>
          <p:nvPr/>
        </p:nvSpPr>
        <p:spPr>
          <a:xfrm>
            <a:off x="4030478" y="5283243"/>
            <a:ext cx="16432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Zvětšení 400x</a:t>
            </a:r>
          </a:p>
        </p:txBody>
      </p:sp>
    </p:spTree>
    <p:extLst>
      <p:ext uri="{BB962C8B-B14F-4D97-AF65-F5344CB8AC3E}">
        <p14:creationId xmlns:p14="http://schemas.microsoft.com/office/powerpoint/2010/main" val="641903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825"/>
    </mc:Choice>
    <mc:Fallback xmlns="">
      <p:transition spd="slow" advTm="88825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Nadpis 1"/>
          <p:cNvSpPr>
            <a:spLocks noGrp="1"/>
          </p:cNvSpPr>
          <p:nvPr>
            <p:ph type="title"/>
          </p:nvPr>
        </p:nvSpPr>
        <p:spPr>
          <a:xfrm>
            <a:off x="480219" y="158750"/>
            <a:ext cx="7886700" cy="1325563"/>
          </a:xfrm>
        </p:spPr>
        <p:txBody>
          <a:bodyPr/>
          <a:lstStyle/>
          <a:p>
            <a:r>
              <a:rPr lang="cs-CZ" altLang="cs-CZ" dirty="0"/>
              <a:t> </a:t>
            </a:r>
            <a:r>
              <a:rPr lang="cs-CZ" altLang="cs-CZ" sz="2400" b="1" i="1" dirty="0" err="1"/>
              <a:t>Nostoc</a:t>
            </a:r>
            <a:r>
              <a:rPr lang="cs-CZ" altLang="cs-CZ" sz="2400" b="1" i="1" dirty="0"/>
              <a:t> </a:t>
            </a:r>
            <a:r>
              <a:rPr lang="cs-CZ" altLang="cs-CZ" sz="2400" b="1" dirty="0" err="1"/>
              <a:t>sp</a:t>
            </a:r>
            <a:r>
              <a:rPr lang="cs-CZ" altLang="cs-CZ" sz="2400" b="1" dirty="0"/>
              <a:t>. Nabarvený trvalý preparát</a:t>
            </a:r>
          </a:p>
        </p:txBody>
      </p:sp>
      <p:sp>
        <p:nvSpPr>
          <p:cNvPr id="1536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15364" name="Picture 1" descr="E:\cviko sinice\Captured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006" y="1535508"/>
            <a:ext cx="7477125" cy="4931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7276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953"/>
    </mc:Choice>
    <mc:Fallback xmlns="">
      <p:transition spd="slow" advTm="20953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27000" y="-8583"/>
            <a:ext cx="8496300" cy="966311"/>
          </a:xfrm>
        </p:spPr>
        <p:txBody>
          <a:bodyPr>
            <a:normAutofit/>
          </a:bodyPr>
          <a:lstStyle/>
          <a:p>
            <a:pPr algn="l"/>
            <a:r>
              <a:rPr lang="cs-CZ" altLang="cs-CZ" sz="2200" b="1" dirty="0"/>
              <a:t>Odd.: </a:t>
            </a:r>
            <a:r>
              <a:rPr lang="cs-CZ" altLang="cs-CZ" sz="2200" b="1" dirty="0" err="1"/>
              <a:t>Cyanophyta</a:t>
            </a:r>
            <a:r>
              <a:rPr lang="cs-CZ" altLang="cs-CZ" sz="2200" b="1" dirty="0"/>
              <a:t>/</a:t>
            </a:r>
            <a:r>
              <a:rPr lang="cs-CZ" altLang="cs-CZ" sz="2200" b="1" dirty="0" err="1"/>
              <a:t>Cyanobacteria</a:t>
            </a:r>
            <a:r>
              <a:rPr lang="cs-CZ" altLang="cs-CZ" sz="2200" b="1" dirty="0"/>
              <a:t>     </a:t>
            </a:r>
            <a:r>
              <a:rPr lang="cs-CZ" altLang="cs-CZ" sz="2200" b="1" u="sng" dirty="0">
                <a:solidFill>
                  <a:schemeClr val="accent6">
                    <a:lumMod val="75000"/>
                  </a:schemeClr>
                </a:solidFill>
              </a:rPr>
              <a:t>Třída: </a:t>
            </a:r>
            <a:r>
              <a:rPr lang="cs-CZ" altLang="cs-CZ" sz="2200" b="1" u="sng" dirty="0" err="1">
                <a:solidFill>
                  <a:schemeClr val="accent6">
                    <a:lumMod val="75000"/>
                  </a:schemeClr>
                </a:solidFill>
              </a:rPr>
              <a:t>Cyanophyceae</a:t>
            </a:r>
            <a:r>
              <a:rPr lang="cs-CZ" altLang="cs-CZ" sz="2200" b="1" dirty="0">
                <a:solidFill>
                  <a:schemeClr val="accent6">
                    <a:lumMod val="75000"/>
                  </a:schemeClr>
                </a:solidFill>
              </a:rPr>
              <a:t>     </a:t>
            </a:r>
            <a:r>
              <a:rPr lang="cs-CZ" altLang="cs-CZ" sz="1800" b="1" dirty="0"/>
              <a:t>Řád: </a:t>
            </a:r>
            <a:r>
              <a:rPr lang="cs-CZ" altLang="cs-CZ" sz="1800" b="1" dirty="0" err="1"/>
              <a:t>Nostocales</a:t>
            </a:r>
            <a:r>
              <a:rPr lang="cs-CZ" altLang="cs-CZ" sz="2000" b="1" dirty="0"/>
              <a:t>    </a:t>
            </a:r>
            <a:br>
              <a:rPr lang="cs-CZ" altLang="cs-CZ" sz="2800" b="1" dirty="0"/>
            </a:br>
            <a:r>
              <a:rPr lang="cs-CZ" altLang="cs-CZ" sz="4000" b="1" i="1" dirty="0" err="1">
                <a:solidFill>
                  <a:schemeClr val="accent6"/>
                </a:solidFill>
              </a:rPr>
              <a:t>Nostoc</a:t>
            </a:r>
            <a:r>
              <a:rPr lang="cs-CZ" altLang="cs-CZ" sz="4000" b="1" i="1" dirty="0">
                <a:solidFill>
                  <a:schemeClr val="accent6"/>
                </a:solidFill>
              </a:rPr>
              <a:t> </a:t>
            </a:r>
            <a:r>
              <a:rPr lang="cs-CZ" altLang="cs-CZ" sz="4000" b="1" dirty="0" err="1">
                <a:solidFill>
                  <a:schemeClr val="accent6"/>
                </a:solidFill>
              </a:rPr>
              <a:t>sp</a:t>
            </a:r>
            <a:r>
              <a:rPr lang="cs-CZ" altLang="cs-CZ" sz="4000" b="1" dirty="0">
                <a:solidFill>
                  <a:schemeClr val="accent6"/>
                </a:solidFill>
              </a:rPr>
              <a:t>.</a:t>
            </a:r>
            <a:endParaRPr lang="cs-CZ" altLang="cs-CZ" sz="2800" b="1" dirty="0">
              <a:solidFill>
                <a:schemeClr val="accent6"/>
              </a:solidFill>
            </a:endParaRPr>
          </a:p>
        </p:txBody>
      </p:sp>
      <p:pic>
        <p:nvPicPr>
          <p:cNvPr id="9" name="Obrázek 8" descr="Obsah obrázku jídlo, káva, polévka&#10;&#10;Popis byl vytvořen automaticky">
            <a:extLst>
              <a:ext uri="{FF2B5EF4-FFF2-40B4-BE49-F238E27FC236}">
                <a16:creationId xmlns:a16="http://schemas.microsoft.com/office/drawing/2014/main" id="{D9FE459F-B907-4044-AE51-85C5471AC54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461" y="3850752"/>
            <a:ext cx="4007987" cy="3017779"/>
          </a:xfrm>
          <a:prstGeom prst="rect">
            <a:avLst/>
          </a:prstGeom>
        </p:spPr>
      </p:pic>
      <p:pic>
        <p:nvPicPr>
          <p:cNvPr id="11" name="Obrázek 10" descr="Obsah obrázku kouř, pára, jídlo, vlak&#10;&#10;Popis byl vytvořen automaticky">
            <a:extLst>
              <a:ext uri="{FF2B5EF4-FFF2-40B4-BE49-F238E27FC236}">
                <a16:creationId xmlns:a16="http://schemas.microsoft.com/office/drawing/2014/main" id="{C1BD51C5-0F8A-42EF-ABE9-81CBC80B9A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6448" y="3807608"/>
            <a:ext cx="4066852" cy="3062101"/>
          </a:xfrm>
          <a:prstGeom prst="rect">
            <a:avLst/>
          </a:prstGeom>
        </p:spPr>
      </p:pic>
      <p:pic>
        <p:nvPicPr>
          <p:cNvPr id="4" name="Obrázek 3" descr="Obsah obrázku pára, kouř, zelená, stůl&#10;&#10;Popis byl vytvořen automaticky">
            <a:extLst>
              <a:ext uri="{FF2B5EF4-FFF2-40B4-BE49-F238E27FC236}">
                <a16:creationId xmlns:a16="http://schemas.microsoft.com/office/drawing/2014/main" id="{7DE7202E-719B-4D90-98EC-EECDEDAE0D7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461" y="978931"/>
            <a:ext cx="4039093" cy="3041200"/>
          </a:xfrm>
          <a:prstGeom prst="rect">
            <a:avLst/>
          </a:prstGeom>
        </p:spPr>
      </p:pic>
      <p:pic>
        <p:nvPicPr>
          <p:cNvPr id="7" name="Obrázek 6" descr="Obsah obrázku jídlo, stůl, vsedě, žena&#10;&#10;Popis byl vytvořen automaticky">
            <a:extLst>
              <a:ext uri="{FF2B5EF4-FFF2-40B4-BE49-F238E27FC236}">
                <a16:creationId xmlns:a16="http://schemas.microsoft.com/office/drawing/2014/main" id="{60D895BD-452A-4E43-9B36-2FF2F096FD4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980271"/>
            <a:ext cx="4051300" cy="3050391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3" name="Rukopis 12">
                <a:extLst>
                  <a:ext uri="{FF2B5EF4-FFF2-40B4-BE49-F238E27FC236}">
                    <a16:creationId xmlns:a16="http://schemas.microsoft.com/office/drawing/2014/main" id="{2573426E-920D-42F0-92B8-D618FC2F0786}"/>
                  </a:ext>
                </a:extLst>
              </p14:cNvPr>
              <p14:cNvContentPartPr/>
              <p14:nvPr/>
            </p14:nvContentPartPr>
            <p14:xfrm>
              <a:off x="8961120" y="3360600"/>
              <a:ext cx="360" cy="360"/>
            </p14:xfrm>
          </p:contentPart>
        </mc:Choice>
        <mc:Fallback xmlns="">
          <p:pic>
            <p:nvPicPr>
              <p:cNvPr id="13" name="Rukopis 12">
                <a:extLst>
                  <a:ext uri="{FF2B5EF4-FFF2-40B4-BE49-F238E27FC236}">
                    <a16:creationId xmlns:a16="http://schemas.microsoft.com/office/drawing/2014/main" id="{2573426E-920D-42F0-92B8-D618FC2F0786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945280" y="3297240"/>
                <a:ext cx="31680" cy="127080"/>
              </a:xfrm>
              <a:prstGeom prst="rect">
                <a:avLst/>
              </a:prstGeom>
            </p:spPr>
          </p:pic>
        </mc:Fallback>
      </mc:AlternateContent>
      <p:sp>
        <p:nvSpPr>
          <p:cNvPr id="12" name="TextovéPole 11">
            <a:extLst>
              <a:ext uri="{FF2B5EF4-FFF2-40B4-BE49-F238E27FC236}">
                <a16:creationId xmlns:a16="http://schemas.microsoft.com/office/drawing/2014/main" id="{BD1C9ED8-1253-4FCD-B14C-9CB95C4D8DC7}"/>
              </a:ext>
            </a:extLst>
          </p:cNvPr>
          <p:cNvSpPr txBox="1"/>
          <p:nvPr/>
        </p:nvSpPr>
        <p:spPr>
          <a:xfrm>
            <a:off x="643458" y="4265350"/>
            <a:ext cx="16432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Zvětšení 400x</a:t>
            </a:r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4A23AFD8-59F7-4090-B78B-D421116DABD6}"/>
              </a:ext>
            </a:extLst>
          </p:cNvPr>
          <p:cNvSpPr txBox="1"/>
          <p:nvPr/>
        </p:nvSpPr>
        <p:spPr>
          <a:xfrm>
            <a:off x="7081677" y="4236900"/>
            <a:ext cx="16432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Zvětšení 400x</a:t>
            </a:r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F32E31D1-84D3-4C26-B149-63886CAF7F5B}"/>
              </a:ext>
            </a:extLst>
          </p:cNvPr>
          <p:cNvSpPr txBox="1"/>
          <p:nvPr/>
        </p:nvSpPr>
        <p:spPr>
          <a:xfrm>
            <a:off x="4547582" y="979300"/>
            <a:ext cx="16432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Zvětšení 200x</a:t>
            </a:r>
          </a:p>
        </p:txBody>
      </p:sp>
    </p:spTree>
    <p:extLst>
      <p:ext uri="{BB962C8B-B14F-4D97-AF65-F5344CB8AC3E}">
        <p14:creationId xmlns:p14="http://schemas.microsoft.com/office/powerpoint/2010/main" val="2930183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772"/>
    </mc:Choice>
    <mc:Fallback xmlns="">
      <p:transition spd="slow" advTm="28772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ázek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074" y="1146220"/>
            <a:ext cx="4477807" cy="3358355"/>
          </a:xfrm>
          <a:prstGeom prst="rect">
            <a:avLst/>
          </a:prstGeom>
        </p:spPr>
      </p:pic>
      <p:sp>
        <p:nvSpPr>
          <p:cNvPr id="1638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-722812" y="88900"/>
            <a:ext cx="9866811" cy="531813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cs-CZ" altLang="cs-CZ" sz="2000" b="1" dirty="0"/>
              <a:t>Odd.: </a:t>
            </a:r>
            <a:r>
              <a:rPr lang="cs-CZ" altLang="cs-CZ" sz="2000" b="1" dirty="0" err="1"/>
              <a:t>Cyanophyta</a:t>
            </a:r>
            <a:r>
              <a:rPr lang="cs-CZ" altLang="cs-CZ" sz="2000" b="1" dirty="0"/>
              <a:t>/</a:t>
            </a:r>
            <a:r>
              <a:rPr lang="cs-CZ" altLang="cs-CZ" sz="2000" b="1" dirty="0" err="1"/>
              <a:t>Cyanobacteria</a:t>
            </a:r>
            <a:r>
              <a:rPr lang="cs-CZ" altLang="cs-CZ" sz="2000" b="1" dirty="0"/>
              <a:t> </a:t>
            </a:r>
            <a:br>
              <a:rPr lang="cs-CZ" altLang="cs-CZ" sz="2000" b="1" dirty="0"/>
            </a:br>
            <a:r>
              <a:rPr lang="cs-CZ" altLang="cs-CZ" sz="2000" b="1" u="sng" dirty="0">
                <a:solidFill>
                  <a:schemeClr val="accent6"/>
                </a:solidFill>
              </a:rPr>
              <a:t>Třída: </a:t>
            </a:r>
            <a:r>
              <a:rPr lang="cs-CZ" altLang="cs-CZ" sz="2000" b="1" u="sng" dirty="0" err="1">
                <a:solidFill>
                  <a:schemeClr val="accent6"/>
                </a:solidFill>
              </a:rPr>
              <a:t>Cyanophyceae</a:t>
            </a:r>
            <a:r>
              <a:rPr lang="cs-CZ" altLang="cs-CZ" sz="2000" b="1" u="sng" dirty="0">
                <a:solidFill>
                  <a:schemeClr val="accent6"/>
                </a:solidFill>
              </a:rPr>
              <a:t>  </a:t>
            </a:r>
            <a:r>
              <a:rPr lang="cs-CZ" altLang="cs-CZ" sz="1800" b="1" dirty="0"/>
              <a:t>Řád: </a:t>
            </a:r>
            <a:r>
              <a:rPr lang="cs-CZ" altLang="cs-CZ" sz="1800" b="1" dirty="0" err="1"/>
              <a:t>Nostocales</a:t>
            </a:r>
            <a:endParaRPr lang="cs-CZ" altLang="cs-CZ" sz="1800" b="1" dirty="0"/>
          </a:p>
        </p:txBody>
      </p:sp>
      <p:sp>
        <p:nvSpPr>
          <p:cNvPr id="16388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928191" y="558005"/>
            <a:ext cx="6400800" cy="696913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cs-CZ" sz="3200" b="1" i="1" dirty="0" err="1">
                <a:solidFill>
                  <a:schemeClr val="accent6"/>
                </a:solidFill>
              </a:rPr>
              <a:t>Scytonema</a:t>
            </a:r>
            <a:r>
              <a:rPr lang="cs-CZ" altLang="cs-CZ" sz="3200" b="1" i="1" dirty="0">
                <a:solidFill>
                  <a:schemeClr val="accent6"/>
                </a:solidFill>
              </a:rPr>
              <a:t> </a:t>
            </a:r>
            <a:r>
              <a:rPr lang="cs-CZ" altLang="cs-CZ" sz="3200" b="1" dirty="0" err="1">
                <a:solidFill>
                  <a:schemeClr val="accent6"/>
                </a:solidFill>
              </a:rPr>
              <a:t>sp</a:t>
            </a:r>
            <a:r>
              <a:rPr lang="cs-CZ" altLang="cs-CZ" sz="3200" b="1" dirty="0">
                <a:solidFill>
                  <a:schemeClr val="accent6"/>
                </a:solidFill>
              </a:rPr>
              <a:t>.</a:t>
            </a:r>
            <a:endParaRPr lang="cs-CZ" altLang="cs-CZ" sz="3200" b="1" i="1" dirty="0">
              <a:solidFill>
                <a:schemeClr val="accent6"/>
              </a:solidFill>
            </a:endParaRPr>
          </a:p>
        </p:txBody>
      </p:sp>
      <p:sp>
        <p:nvSpPr>
          <p:cNvPr id="2" name="Ovál 1"/>
          <p:cNvSpPr/>
          <p:nvPr/>
        </p:nvSpPr>
        <p:spPr>
          <a:xfrm>
            <a:off x="1495232" y="1831951"/>
            <a:ext cx="1590541" cy="161432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6393" name="Text Box 7"/>
          <p:cNvSpPr txBox="1">
            <a:spLocks noChangeArrowheads="1"/>
          </p:cNvSpPr>
          <p:nvPr/>
        </p:nvSpPr>
        <p:spPr bwMode="auto">
          <a:xfrm>
            <a:off x="451450" y="1526833"/>
            <a:ext cx="20875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b="1" dirty="0">
                <a:solidFill>
                  <a:srgbClr val="000000"/>
                </a:solidFill>
                <a:latin typeface="Arial" panose="020B0604020202020204" pitchFamily="34" charset="0"/>
              </a:rPr>
              <a:t>nepravé větvení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54" r="14975"/>
          <a:stretch/>
        </p:blipFill>
        <p:spPr>
          <a:xfrm>
            <a:off x="4924285" y="1146220"/>
            <a:ext cx="3981450" cy="4857750"/>
          </a:xfrm>
          <a:prstGeom prst="rect">
            <a:avLst/>
          </a:prstGeom>
        </p:spPr>
      </p:pic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6194290" y="4922201"/>
            <a:ext cx="20875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b="1" dirty="0">
                <a:solidFill>
                  <a:srgbClr val="000000"/>
                </a:solidFill>
                <a:latin typeface="Arial" panose="020B0604020202020204" pitchFamily="34" charset="0"/>
              </a:rPr>
              <a:t>nepravé větvení</a:t>
            </a:r>
          </a:p>
        </p:txBody>
      </p:sp>
      <p:sp>
        <p:nvSpPr>
          <p:cNvPr id="16" name="Line 7"/>
          <p:cNvSpPr>
            <a:spLocks noChangeShapeType="1"/>
          </p:cNvSpPr>
          <p:nvPr/>
        </p:nvSpPr>
        <p:spPr bwMode="auto">
          <a:xfrm rot="5400000" flipH="1">
            <a:off x="5733909" y="4274455"/>
            <a:ext cx="863600" cy="64928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7" name="Text Box 7"/>
          <p:cNvSpPr txBox="1">
            <a:spLocks noChangeArrowheads="1"/>
          </p:cNvSpPr>
          <p:nvPr/>
        </p:nvSpPr>
        <p:spPr bwMode="auto">
          <a:xfrm>
            <a:off x="3334578" y="4948763"/>
            <a:ext cx="246697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b="1" dirty="0">
                <a:solidFill>
                  <a:srgbClr val="000000"/>
                </a:solidFill>
                <a:latin typeface="Arial" panose="020B0604020202020204" pitchFamily="34" charset="0"/>
              </a:rPr>
              <a:t>vegetativní buňka</a:t>
            </a:r>
          </a:p>
        </p:txBody>
      </p:sp>
      <p:sp>
        <p:nvSpPr>
          <p:cNvPr id="18" name="Line 9"/>
          <p:cNvSpPr>
            <a:spLocks noChangeShapeType="1"/>
          </p:cNvSpPr>
          <p:nvPr/>
        </p:nvSpPr>
        <p:spPr bwMode="auto">
          <a:xfrm rot="16200000">
            <a:off x="4678935" y="4197738"/>
            <a:ext cx="1296987" cy="36036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9" name="Text Box 7"/>
          <p:cNvSpPr txBox="1">
            <a:spLocks noChangeArrowheads="1"/>
          </p:cNvSpPr>
          <p:nvPr/>
        </p:nvSpPr>
        <p:spPr bwMode="auto">
          <a:xfrm>
            <a:off x="2457310" y="5666876"/>
            <a:ext cx="246697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b="1" dirty="0">
                <a:solidFill>
                  <a:srgbClr val="000000"/>
                </a:solidFill>
                <a:latin typeface="Arial" panose="020B0604020202020204" pitchFamily="34" charset="0"/>
              </a:rPr>
              <a:t>slizová pochva</a:t>
            </a:r>
          </a:p>
        </p:txBody>
      </p:sp>
      <p:sp>
        <p:nvSpPr>
          <p:cNvPr id="20" name="Line 9"/>
          <p:cNvSpPr>
            <a:spLocks noChangeShapeType="1"/>
          </p:cNvSpPr>
          <p:nvPr/>
        </p:nvSpPr>
        <p:spPr bwMode="auto">
          <a:xfrm flipV="1">
            <a:off x="4275791" y="5470601"/>
            <a:ext cx="1296987" cy="36036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8065" y="3426048"/>
            <a:ext cx="7870" cy="5903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8065" y="3426048"/>
            <a:ext cx="7870" cy="5903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8065" y="3426048"/>
            <a:ext cx="7870" cy="5903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8065" y="3426048"/>
            <a:ext cx="7870" cy="5903"/>
          </a:xfrm>
          <a:prstGeom prst="rect">
            <a:avLst/>
          </a:prstGeom>
        </p:spPr>
      </p:pic>
      <p:sp>
        <p:nvSpPr>
          <p:cNvPr id="21" name="TextovéPole 20">
            <a:extLst>
              <a:ext uri="{FF2B5EF4-FFF2-40B4-BE49-F238E27FC236}">
                <a16:creationId xmlns:a16="http://schemas.microsoft.com/office/drawing/2014/main" id="{A13DB33C-4CAD-45C2-8E99-371E9F831F1F}"/>
              </a:ext>
            </a:extLst>
          </p:cNvPr>
          <p:cNvSpPr txBox="1"/>
          <p:nvPr/>
        </p:nvSpPr>
        <p:spPr>
          <a:xfrm>
            <a:off x="208967" y="5266263"/>
            <a:ext cx="16432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Zvětšení 400x</a:t>
            </a:r>
          </a:p>
        </p:txBody>
      </p:sp>
    </p:spTree>
    <p:extLst>
      <p:ext uri="{BB962C8B-B14F-4D97-AF65-F5344CB8AC3E}">
        <p14:creationId xmlns:p14="http://schemas.microsoft.com/office/powerpoint/2010/main" val="2354010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630"/>
    </mc:Choice>
    <mc:Fallback xmlns="">
      <p:transition spd="slow" advTm="7863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6484" y="1168400"/>
            <a:ext cx="6484257" cy="4882264"/>
          </a:xfrm>
          <a:prstGeom prst="rect">
            <a:avLst/>
          </a:prstGeom>
        </p:spPr>
      </p:pic>
      <p:sp>
        <p:nvSpPr>
          <p:cNvPr id="18434" name="Rectangle 4"/>
          <p:cNvSpPr>
            <a:spLocks noGrp="1" noChangeArrowheads="1"/>
          </p:cNvSpPr>
          <p:nvPr>
            <p:ph type="title"/>
          </p:nvPr>
        </p:nvSpPr>
        <p:spPr>
          <a:xfrm>
            <a:off x="409575" y="25400"/>
            <a:ext cx="8218488" cy="1143000"/>
          </a:xfrm>
        </p:spPr>
        <p:txBody>
          <a:bodyPr/>
          <a:lstStyle/>
          <a:p>
            <a:pPr eaLnBrk="1" hangingPunct="1"/>
            <a:r>
              <a:rPr lang="cs-CZ" altLang="cs-CZ" sz="2000" b="1" dirty="0"/>
              <a:t>Odd.: </a:t>
            </a:r>
            <a:r>
              <a:rPr lang="cs-CZ" altLang="cs-CZ" sz="2000" b="1" dirty="0" err="1"/>
              <a:t>Cyanophyta</a:t>
            </a:r>
            <a:r>
              <a:rPr lang="cs-CZ" altLang="cs-CZ" sz="2000" b="1" dirty="0"/>
              <a:t>/</a:t>
            </a:r>
            <a:r>
              <a:rPr lang="cs-CZ" altLang="cs-CZ" sz="2000" b="1" dirty="0" err="1"/>
              <a:t>Cyanobacteria</a:t>
            </a:r>
            <a:r>
              <a:rPr lang="cs-CZ" altLang="cs-CZ" sz="2000" b="1" dirty="0"/>
              <a:t>     </a:t>
            </a:r>
            <a:r>
              <a:rPr lang="cs-CZ" altLang="cs-CZ" sz="2000" b="1" u="sng" dirty="0">
                <a:solidFill>
                  <a:schemeClr val="accent6"/>
                </a:solidFill>
              </a:rPr>
              <a:t>Třída: </a:t>
            </a:r>
            <a:r>
              <a:rPr lang="cs-CZ" altLang="cs-CZ" sz="2000" b="1" u="sng" dirty="0" err="1">
                <a:solidFill>
                  <a:schemeClr val="accent6"/>
                </a:solidFill>
              </a:rPr>
              <a:t>Cyanophyceae</a:t>
            </a:r>
            <a:r>
              <a:rPr lang="cs-CZ" altLang="cs-CZ" sz="2000" b="1" dirty="0">
                <a:solidFill>
                  <a:schemeClr val="accent6"/>
                </a:solidFill>
              </a:rPr>
              <a:t>      </a:t>
            </a:r>
            <a:r>
              <a:rPr lang="cs-CZ" altLang="cs-CZ" sz="1600" b="1" dirty="0"/>
              <a:t>Řád: </a:t>
            </a:r>
            <a:r>
              <a:rPr lang="cs-CZ" altLang="cs-CZ" sz="1600" b="1" dirty="0" err="1"/>
              <a:t>Stigonematales</a:t>
            </a:r>
            <a:r>
              <a:rPr lang="cs-CZ" altLang="cs-CZ" sz="1600" b="1" dirty="0"/>
              <a:t> </a:t>
            </a:r>
            <a:r>
              <a:rPr lang="cs-CZ" altLang="cs-CZ" sz="3200" b="1" i="1" dirty="0" err="1">
                <a:solidFill>
                  <a:schemeClr val="accent4">
                    <a:lumMod val="75000"/>
                  </a:schemeClr>
                </a:solidFill>
              </a:rPr>
              <a:t>Stigonema</a:t>
            </a:r>
            <a:r>
              <a:rPr lang="cs-CZ" altLang="cs-CZ" sz="3200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cs-CZ" altLang="cs-CZ" sz="3200" b="1" dirty="0" err="1">
                <a:solidFill>
                  <a:schemeClr val="accent4">
                    <a:lumMod val="75000"/>
                  </a:schemeClr>
                </a:solidFill>
              </a:rPr>
              <a:t>sp</a:t>
            </a:r>
            <a:r>
              <a:rPr lang="cs-CZ" altLang="cs-CZ" sz="3200" b="1" dirty="0">
                <a:solidFill>
                  <a:schemeClr val="accent4">
                    <a:lumMod val="75000"/>
                  </a:schemeClr>
                </a:solidFill>
              </a:rPr>
              <a:t>.</a:t>
            </a:r>
          </a:p>
        </p:txBody>
      </p:sp>
      <p:sp>
        <p:nvSpPr>
          <p:cNvPr id="18438" name="Text Box 9"/>
          <p:cNvSpPr txBox="1">
            <a:spLocks noChangeArrowheads="1"/>
          </p:cNvSpPr>
          <p:nvPr/>
        </p:nvSpPr>
        <p:spPr bwMode="auto">
          <a:xfrm>
            <a:off x="1394823" y="1635408"/>
            <a:ext cx="222000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dirty="0">
                <a:solidFill>
                  <a:srgbClr val="000000"/>
                </a:solidFill>
                <a:latin typeface="Arial" panose="020B0604020202020204" pitchFamily="34" charset="0"/>
              </a:rPr>
              <a:t>pravé větvení</a:t>
            </a:r>
          </a:p>
        </p:txBody>
      </p:sp>
      <p:sp>
        <p:nvSpPr>
          <p:cNvPr id="9" name="Line 11"/>
          <p:cNvSpPr>
            <a:spLocks noChangeShapeType="1"/>
          </p:cNvSpPr>
          <p:nvPr/>
        </p:nvSpPr>
        <p:spPr bwMode="auto">
          <a:xfrm rot="16200000" flipH="1">
            <a:off x="1351326" y="2355577"/>
            <a:ext cx="1152525" cy="431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" name="TextovéPole 2"/>
          <p:cNvSpPr txBox="1"/>
          <p:nvPr/>
        </p:nvSpPr>
        <p:spPr>
          <a:xfrm>
            <a:off x="151606" y="6194506"/>
            <a:ext cx="87344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/>
              <a:t>Tato sinice je jako jediná pouze v trvalém preparátu. Je dobré nakreslit si pod menším zvětšením strukturu větvení a pod větším zvětšením detail.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5AA3EA91-85B0-407A-809F-B3B2BA8634FA}"/>
              </a:ext>
            </a:extLst>
          </p:cNvPr>
          <p:cNvSpPr txBox="1"/>
          <p:nvPr/>
        </p:nvSpPr>
        <p:spPr>
          <a:xfrm>
            <a:off x="7500763" y="727147"/>
            <a:ext cx="16432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Zvětšení 100x</a:t>
            </a:r>
          </a:p>
        </p:txBody>
      </p:sp>
    </p:spTree>
    <p:extLst>
      <p:ext uri="{BB962C8B-B14F-4D97-AF65-F5344CB8AC3E}">
        <p14:creationId xmlns:p14="http://schemas.microsoft.com/office/powerpoint/2010/main" val="3834173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792"/>
    </mc:Choice>
    <mc:Fallback xmlns="">
      <p:transition spd="slow" advTm="45792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0269" y="1066209"/>
            <a:ext cx="6975125" cy="5251859"/>
          </a:xfrm>
          <a:prstGeom prst="rect">
            <a:avLst/>
          </a:prstGeom>
        </p:spPr>
      </p:pic>
      <p:sp>
        <p:nvSpPr>
          <p:cNvPr id="18434" name="Rectangle 4"/>
          <p:cNvSpPr>
            <a:spLocks noGrp="1" noChangeArrowheads="1"/>
          </p:cNvSpPr>
          <p:nvPr>
            <p:ph type="title"/>
          </p:nvPr>
        </p:nvSpPr>
        <p:spPr>
          <a:xfrm>
            <a:off x="409575" y="25400"/>
            <a:ext cx="8218488" cy="1143000"/>
          </a:xfrm>
        </p:spPr>
        <p:txBody>
          <a:bodyPr/>
          <a:lstStyle/>
          <a:p>
            <a:pPr eaLnBrk="1" hangingPunct="1"/>
            <a:r>
              <a:rPr lang="cs-CZ" altLang="cs-CZ" sz="2000" b="1" dirty="0"/>
              <a:t>Odd.: </a:t>
            </a:r>
            <a:r>
              <a:rPr lang="cs-CZ" altLang="cs-CZ" sz="2000" b="1" dirty="0" err="1"/>
              <a:t>Cyanophyta</a:t>
            </a:r>
            <a:r>
              <a:rPr lang="cs-CZ" altLang="cs-CZ" sz="2000" b="1" dirty="0"/>
              <a:t>/</a:t>
            </a:r>
            <a:r>
              <a:rPr lang="cs-CZ" altLang="cs-CZ" sz="2000" b="1" dirty="0" err="1"/>
              <a:t>Cyanobacteria</a:t>
            </a:r>
            <a:r>
              <a:rPr lang="cs-CZ" altLang="cs-CZ" sz="2000" b="1" dirty="0"/>
              <a:t>     </a:t>
            </a:r>
            <a:r>
              <a:rPr lang="cs-CZ" altLang="cs-CZ" sz="2000" b="1" u="sng" dirty="0">
                <a:solidFill>
                  <a:schemeClr val="accent6"/>
                </a:solidFill>
              </a:rPr>
              <a:t>Třída: </a:t>
            </a:r>
            <a:r>
              <a:rPr lang="cs-CZ" altLang="cs-CZ" sz="2000" b="1" u="sng" dirty="0" err="1">
                <a:solidFill>
                  <a:schemeClr val="accent6"/>
                </a:solidFill>
              </a:rPr>
              <a:t>Cyanophyceae</a:t>
            </a:r>
            <a:r>
              <a:rPr lang="cs-CZ" altLang="cs-CZ" sz="2000" b="1" dirty="0">
                <a:solidFill>
                  <a:schemeClr val="accent6"/>
                </a:solidFill>
              </a:rPr>
              <a:t>      </a:t>
            </a:r>
            <a:r>
              <a:rPr lang="cs-CZ" altLang="cs-CZ" sz="1600" b="1" dirty="0"/>
              <a:t>Řád: </a:t>
            </a:r>
            <a:r>
              <a:rPr lang="cs-CZ" altLang="cs-CZ" sz="1600" b="1" dirty="0" err="1"/>
              <a:t>Stigonematales</a:t>
            </a:r>
            <a:r>
              <a:rPr lang="cs-CZ" altLang="cs-CZ" sz="1600" b="1" dirty="0"/>
              <a:t> </a:t>
            </a:r>
            <a:r>
              <a:rPr lang="cs-CZ" altLang="cs-CZ" sz="3200" b="1" i="1" dirty="0" err="1">
                <a:solidFill>
                  <a:schemeClr val="accent4">
                    <a:lumMod val="75000"/>
                  </a:schemeClr>
                </a:solidFill>
              </a:rPr>
              <a:t>Stigonema</a:t>
            </a:r>
            <a:r>
              <a:rPr lang="cs-CZ" altLang="cs-CZ" sz="3200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cs-CZ" altLang="cs-CZ" sz="3200" b="1" dirty="0" err="1">
                <a:solidFill>
                  <a:schemeClr val="accent4">
                    <a:lumMod val="75000"/>
                  </a:schemeClr>
                </a:solidFill>
              </a:rPr>
              <a:t>sp</a:t>
            </a:r>
            <a:r>
              <a:rPr lang="cs-CZ" altLang="cs-CZ" sz="3200" b="1" dirty="0">
                <a:solidFill>
                  <a:schemeClr val="accent4">
                    <a:lumMod val="75000"/>
                  </a:schemeClr>
                </a:solidFill>
              </a:rPr>
              <a:t>.</a:t>
            </a:r>
          </a:p>
        </p:txBody>
      </p:sp>
      <p:sp>
        <p:nvSpPr>
          <p:cNvPr id="18438" name="Text Box 9"/>
          <p:cNvSpPr txBox="1">
            <a:spLocks noChangeArrowheads="1"/>
          </p:cNvSpPr>
          <p:nvPr/>
        </p:nvSpPr>
        <p:spPr bwMode="auto">
          <a:xfrm>
            <a:off x="2617826" y="1412432"/>
            <a:ext cx="222000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dirty="0">
                <a:solidFill>
                  <a:srgbClr val="000000"/>
                </a:solidFill>
                <a:latin typeface="Arial" panose="020B0604020202020204" pitchFamily="34" charset="0"/>
              </a:rPr>
              <a:t>vegetativní buňky</a:t>
            </a:r>
          </a:p>
        </p:txBody>
      </p:sp>
      <p:sp>
        <p:nvSpPr>
          <p:cNvPr id="9" name="Line 11"/>
          <p:cNvSpPr>
            <a:spLocks noChangeShapeType="1"/>
          </p:cNvSpPr>
          <p:nvPr/>
        </p:nvSpPr>
        <p:spPr bwMode="auto">
          <a:xfrm rot="16200000" flipH="1">
            <a:off x="3511051" y="2104685"/>
            <a:ext cx="1152525" cy="431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388C2952-9D93-46AD-BD75-D5C7E7ADA615}"/>
              </a:ext>
            </a:extLst>
          </p:cNvPr>
          <p:cNvSpPr txBox="1"/>
          <p:nvPr/>
        </p:nvSpPr>
        <p:spPr>
          <a:xfrm>
            <a:off x="-85060" y="5607125"/>
            <a:ext cx="16432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Zvětšení 400x</a:t>
            </a:r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3">
            <p14:nvContentPartPr>
              <p14:cNvPr id="2" name="Rukopis 1">
                <a:extLst>
                  <a:ext uri="{FF2B5EF4-FFF2-40B4-BE49-F238E27FC236}">
                    <a16:creationId xmlns:a16="http://schemas.microsoft.com/office/drawing/2014/main" id="{1E58116E-9F3C-4608-941E-2798F3BFD57E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4102920" y="3096360"/>
              <a:ext cx="938160" cy="1038960"/>
            </p14:xfrm>
          </p:contentPart>
        </mc:Choice>
        <mc:Fallback xmlns="">
          <p:pic>
            <p:nvPicPr>
              <p:cNvPr id="2" name="Rukopis 1">
                <a:extLst>
                  <a:ext uri="{FF2B5EF4-FFF2-40B4-BE49-F238E27FC236}">
                    <a16:creationId xmlns:a16="http://schemas.microsoft.com/office/drawing/2014/main" id="{1E58116E-9F3C-4608-941E-2798F3BFD57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093560" y="3087000"/>
                <a:ext cx="956880" cy="1057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533620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628"/>
    </mc:Choice>
    <mc:Fallback xmlns="">
      <p:transition spd="slow" advTm="326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98966" y="1850178"/>
            <a:ext cx="8559815" cy="2387600"/>
          </a:xfrm>
        </p:spPr>
        <p:txBody>
          <a:bodyPr>
            <a:normAutofit fontScale="90000"/>
          </a:bodyPr>
          <a:lstStyle/>
          <a:p>
            <a:r>
              <a:rPr lang="cs-CZ" sz="4900" dirty="0">
                <a:solidFill>
                  <a:schemeClr val="accent5"/>
                </a:solidFill>
                <a:latin typeface="+mn-lt"/>
              </a:rPr>
              <a:t>Krásnoočka (</a:t>
            </a:r>
            <a:r>
              <a:rPr lang="cs-CZ" sz="4900" dirty="0" err="1">
                <a:solidFill>
                  <a:schemeClr val="accent5"/>
                </a:solidFill>
                <a:latin typeface="+mn-lt"/>
              </a:rPr>
              <a:t>Euglenophyta</a:t>
            </a:r>
            <a:r>
              <a:rPr lang="cs-CZ" sz="4900" dirty="0">
                <a:solidFill>
                  <a:schemeClr val="accent5"/>
                </a:solidFill>
                <a:latin typeface="+mn-lt"/>
              </a:rPr>
              <a:t>) Obrněnky (</a:t>
            </a:r>
            <a:r>
              <a:rPr lang="cs-CZ" sz="4900" dirty="0" err="1">
                <a:solidFill>
                  <a:schemeClr val="accent5"/>
                </a:solidFill>
                <a:latin typeface="+mn-lt"/>
              </a:rPr>
              <a:t>Dinophyta</a:t>
            </a:r>
            <a:r>
              <a:rPr lang="cs-CZ" sz="4900" dirty="0">
                <a:solidFill>
                  <a:schemeClr val="accent5"/>
                </a:solidFill>
                <a:latin typeface="+mn-lt"/>
              </a:rPr>
              <a:t>)</a:t>
            </a:r>
            <a:br>
              <a:rPr lang="cs-CZ" dirty="0">
                <a:solidFill>
                  <a:schemeClr val="accent5"/>
                </a:solidFill>
                <a:latin typeface="+mn-lt"/>
              </a:rPr>
            </a:br>
            <a:br>
              <a:rPr lang="cs-CZ" dirty="0">
                <a:solidFill>
                  <a:schemeClr val="accent5"/>
                </a:solidFill>
                <a:latin typeface="+mn-lt"/>
              </a:rPr>
            </a:br>
            <a:r>
              <a:rPr lang="cs-CZ" sz="3600" dirty="0">
                <a:solidFill>
                  <a:schemeClr val="accent5"/>
                </a:solidFill>
                <a:latin typeface="+mn-lt"/>
              </a:rPr>
              <a:t>Třídy: </a:t>
            </a:r>
            <a:r>
              <a:rPr lang="cs-CZ" sz="3600" dirty="0" err="1">
                <a:solidFill>
                  <a:schemeClr val="accent5"/>
                </a:solidFill>
                <a:latin typeface="+mn-lt"/>
              </a:rPr>
              <a:t>Euglenophyceae</a:t>
            </a:r>
            <a:r>
              <a:rPr lang="cs-CZ" sz="3600" dirty="0">
                <a:solidFill>
                  <a:schemeClr val="accent5"/>
                </a:solidFill>
                <a:latin typeface="+mn-lt"/>
              </a:rPr>
              <a:t>, </a:t>
            </a:r>
            <a:r>
              <a:rPr lang="cs-CZ" sz="3600" dirty="0" err="1">
                <a:solidFill>
                  <a:schemeClr val="accent5"/>
                </a:solidFill>
                <a:latin typeface="+mn-lt"/>
              </a:rPr>
              <a:t>Dinophyceae</a:t>
            </a:r>
            <a:br>
              <a:rPr lang="cs-CZ" dirty="0">
                <a:solidFill>
                  <a:schemeClr val="accent5"/>
                </a:solidFill>
                <a:latin typeface="+mn-lt"/>
              </a:rPr>
            </a:br>
            <a:endParaRPr lang="cs-CZ" dirty="0">
              <a:solidFill>
                <a:schemeClr val="accent5"/>
              </a:solidFill>
              <a:latin typeface="+mn-lt"/>
            </a:endParaRPr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07" t="307" r="12643"/>
          <a:stretch/>
        </p:blipFill>
        <p:spPr>
          <a:xfrm>
            <a:off x="6575560" y="4793411"/>
            <a:ext cx="1729146" cy="1639665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0" r="24013"/>
          <a:stretch/>
        </p:blipFill>
        <p:spPr>
          <a:xfrm>
            <a:off x="990216" y="4824999"/>
            <a:ext cx="1681656" cy="1645967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50" r="29446" b="59450"/>
          <a:stretch/>
        </p:blipFill>
        <p:spPr>
          <a:xfrm>
            <a:off x="3699186" y="4846813"/>
            <a:ext cx="1849060" cy="1700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806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364"/>
    </mc:Choice>
    <mc:Fallback xmlns="">
      <p:transition spd="slow" advTm="15364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0" r="24013"/>
          <a:stretch/>
        </p:blipFill>
        <p:spPr>
          <a:xfrm>
            <a:off x="7932704" y="68730"/>
            <a:ext cx="1165292" cy="1140561"/>
          </a:xfrm>
          <a:prstGeom prst="rect">
            <a:avLst/>
          </a:prstGeom>
        </p:spPr>
      </p:pic>
      <p:sp>
        <p:nvSpPr>
          <p:cNvPr id="7170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cs-CZ" altLang="cs-CZ" dirty="0">
                <a:solidFill>
                  <a:schemeClr val="bg1"/>
                </a:solidFill>
              </a:rPr>
              <a:t>Sinice</a:t>
            </a:r>
            <a:endParaRPr lang="fr-CA" altLang="cs-CZ" dirty="0">
              <a:solidFill>
                <a:schemeClr val="bg1"/>
              </a:solidFill>
            </a:endParaRPr>
          </a:p>
        </p:txBody>
      </p:sp>
      <p:sp>
        <p:nvSpPr>
          <p:cNvPr id="7171" name="Espace réservé du contenu 2"/>
          <p:cNvSpPr>
            <a:spLocks noGrp="1"/>
          </p:cNvSpPr>
          <p:nvPr>
            <p:ph idx="1"/>
          </p:nvPr>
        </p:nvSpPr>
        <p:spPr>
          <a:xfrm>
            <a:off x="323192" y="983130"/>
            <a:ext cx="8497615" cy="6403536"/>
          </a:xfrm>
        </p:spPr>
        <p:txBody>
          <a:bodyPr>
            <a:normAutofit/>
          </a:bodyPr>
          <a:lstStyle/>
          <a:p>
            <a:pPr marL="0" indent="0" eaLnBrk="1" hangingPunct="1">
              <a:buNone/>
            </a:pPr>
            <a:r>
              <a:rPr lang="cs-CZ" altLang="cs-CZ" sz="3200" dirty="0">
                <a:solidFill>
                  <a:schemeClr val="tx2"/>
                </a:solidFill>
              </a:rPr>
              <a:t>Oddělení </a:t>
            </a:r>
            <a:r>
              <a:rPr lang="cs-CZ" altLang="cs-CZ" sz="3200" dirty="0" err="1">
                <a:solidFill>
                  <a:schemeClr val="tx2"/>
                </a:solidFill>
              </a:rPr>
              <a:t>Euglenophyta</a:t>
            </a:r>
            <a:r>
              <a:rPr lang="cs-CZ" altLang="cs-CZ" sz="3200" dirty="0">
                <a:solidFill>
                  <a:schemeClr val="tx2"/>
                </a:solidFill>
              </a:rPr>
              <a:t>, třída </a:t>
            </a:r>
            <a:r>
              <a:rPr lang="cs-CZ" altLang="cs-CZ" sz="3200" dirty="0" err="1">
                <a:solidFill>
                  <a:schemeClr val="tx2"/>
                </a:solidFill>
              </a:rPr>
              <a:t>Euglenophyceae</a:t>
            </a:r>
            <a:endParaRPr lang="cs-CZ" altLang="cs-CZ" sz="3200" dirty="0">
              <a:solidFill>
                <a:schemeClr val="tx2"/>
              </a:solidFill>
            </a:endParaRPr>
          </a:p>
          <a:p>
            <a:pPr marL="0" indent="0" eaLnBrk="1" hangingPunct="1">
              <a:buNone/>
            </a:pPr>
            <a:endParaRPr lang="cs-CZ" altLang="cs-CZ" sz="3600" dirty="0">
              <a:solidFill>
                <a:schemeClr val="tx2"/>
              </a:solidFill>
            </a:endParaRPr>
          </a:p>
          <a:p>
            <a:pPr>
              <a:spcBef>
                <a:spcPct val="0"/>
              </a:spcBef>
            </a:pPr>
            <a:r>
              <a:rPr lang="cs-CZ" altLang="cs-CZ" sz="2400" dirty="0"/>
              <a:t>Jednobuněční bičíkovci</a:t>
            </a:r>
          </a:p>
          <a:p>
            <a:pPr>
              <a:spcBef>
                <a:spcPct val="0"/>
              </a:spcBef>
            </a:pPr>
            <a:r>
              <a:rPr lang="cs-CZ" altLang="cs-CZ" sz="2400" dirty="0"/>
              <a:t>Pelikula</a:t>
            </a:r>
          </a:p>
          <a:p>
            <a:pPr>
              <a:spcBef>
                <a:spcPct val="0"/>
              </a:spcBef>
            </a:pPr>
            <a:r>
              <a:rPr lang="cs-CZ" altLang="cs-CZ" sz="2400" dirty="0" err="1"/>
              <a:t>Lorika</a:t>
            </a:r>
            <a:endParaRPr lang="cs-CZ" altLang="cs-CZ" sz="2400" dirty="0"/>
          </a:p>
          <a:p>
            <a:pPr>
              <a:spcBef>
                <a:spcPct val="0"/>
              </a:spcBef>
            </a:pPr>
            <a:r>
              <a:rPr lang="cs-CZ" altLang="cs-CZ" sz="2400" dirty="0"/>
              <a:t>Stigma + </a:t>
            </a:r>
            <a:r>
              <a:rPr lang="cs-CZ" altLang="cs-CZ" sz="2400" dirty="0" err="1"/>
              <a:t>paraflagelární</a:t>
            </a:r>
            <a:r>
              <a:rPr lang="cs-CZ" altLang="cs-CZ" sz="2400" dirty="0"/>
              <a:t> lišta</a:t>
            </a:r>
          </a:p>
          <a:p>
            <a:pPr>
              <a:spcBef>
                <a:spcPct val="0"/>
              </a:spcBef>
            </a:pPr>
            <a:r>
              <a:rPr lang="cs-CZ" altLang="cs-CZ" sz="2400" dirty="0" err="1"/>
              <a:t>Paramylon</a:t>
            </a:r>
            <a:endParaRPr lang="cs-CZ" altLang="cs-CZ" sz="2400" dirty="0"/>
          </a:p>
          <a:p>
            <a:pPr>
              <a:spcBef>
                <a:spcPct val="0"/>
              </a:spcBef>
            </a:pPr>
            <a:r>
              <a:rPr lang="cs-CZ" altLang="cs-CZ" sz="2400" dirty="0"/>
              <a:t>Chlorofyl a, b, </a:t>
            </a:r>
            <a:r>
              <a:rPr lang="cs-CZ" altLang="cs-CZ" sz="2400" dirty="0" err="1"/>
              <a:t>diadinoxantin</a:t>
            </a:r>
            <a:r>
              <a:rPr lang="cs-CZ" altLang="cs-CZ" sz="2400" dirty="0"/>
              <a:t>, </a:t>
            </a:r>
            <a:r>
              <a:rPr lang="cs-CZ" altLang="cs-CZ" sz="2400" dirty="0" err="1"/>
              <a:t>neoxantin</a:t>
            </a:r>
            <a:endParaRPr lang="cs-CZ" altLang="cs-CZ" sz="2400" dirty="0"/>
          </a:p>
          <a:p>
            <a:pPr>
              <a:spcBef>
                <a:spcPct val="0"/>
              </a:spcBef>
            </a:pPr>
            <a:r>
              <a:rPr lang="cs-CZ" altLang="cs-CZ" sz="2400" dirty="0"/>
              <a:t>Ampule</a:t>
            </a:r>
          </a:p>
          <a:p>
            <a:pPr>
              <a:spcBef>
                <a:spcPct val="0"/>
              </a:spcBef>
            </a:pPr>
            <a:r>
              <a:rPr lang="cs-CZ" altLang="cs-CZ" sz="2400" dirty="0" err="1"/>
              <a:t>Mukocysty</a:t>
            </a:r>
            <a:endParaRPr lang="cs-CZ" altLang="cs-CZ" sz="2400" dirty="0"/>
          </a:p>
          <a:p>
            <a:pPr>
              <a:spcBef>
                <a:spcPct val="0"/>
              </a:spcBef>
            </a:pPr>
            <a:r>
              <a:rPr lang="cs-CZ" altLang="cs-CZ" sz="2400" dirty="0" err="1"/>
              <a:t>Palmeloidní</a:t>
            </a:r>
            <a:r>
              <a:rPr lang="cs-CZ" altLang="cs-CZ" sz="2400" dirty="0"/>
              <a:t> stádium</a:t>
            </a:r>
          </a:p>
          <a:p>
            <a:pPr>
              <a:spcBef>
                <a:spcPct val="0"/>
              </a:spcBef>
            </a:pPr>
            <a:r>
              <a:rPr lang="cs-CZ" altLang="cs-CZ" sz="2400" dirty="0"/>
              <a:t>Pouze nepohlavní rozmnožování </a:t>
            </a:r>
            <a:r>
              <a:rPr lang="cs-CZ" altLang="cs-CZ" sz="2400" dirty="0" err="1"/>
              <a:t>Schizotomie</a:t>
            </a:r>
            <a:endParaRPr lang="cs-CZ" altLang="cs-CZ" sz="2400" dirty="0"/>
          </a:p>
          <a:p>
            <a:pPr>
              <a:spcBef>
                <a:spcPct val="0"/>
              </a:spcBef>
            </a:pPr>
            <a:r>
              <a:rPr lang="cs-CZ" altLang="cs-CZ" sz="2400" dirty="0"/>
              <a:t>Eutrofní vody</a:t>
            </a:r>
          </a:p>
          <a:p>
            <a:pPr>
              <a:spcBef>
                <a:spcPct val="0"/>
              </a:spcBef>
            </a:pPr>
            <a:r>
              <a:rPr lang="cs-CZ" altLang="cs-CZ" sz="2400" dirty="0" err="1"/>
              <a:t>Fagotrofie</a:t>
            </a:r>
            <a:r>
              <a:rPr lang="cs-CZ" altLang="cs-CZ" sz="2400" dirty="0"/>
              <a:t>, </a:t>
            </a:r>
            <a:r>
              <a:rPr lang="cs-CZ" altLang="cs-CZ" sz="2400" dirty="0" err="1"/>
              <a:t>mixotrofie</a:t>
            </a:r>
            <a:endParaRPr lang="cs-CZ" altLang="cs-CZ" sz="2400" dirty="0"/>
          </a:p>
          <a:p>
            <a:pPr eaLnBrk="1" hangingPunct="1"/>
            <a:endParaRPr lang="fr-CA" altLang="cs-CZ" sz="20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5551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7738"/>
    </mc:Choice>
    <mc:Fallback xmlns="">
      <p:transition spd="slow" advTm="177738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1630" y="1735136"/>
            <a:ext cx="4164067" cy="3396829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72" name="Text Box 4"/>
          <p:cNvSpPr txBox="1">
            <a:spLocks noChangeArrowheads="1"/>
          </p:cNvSpPr>
          <p:nvPr/>
        </p:nvSpPr>
        <p:spPr bwMode="auto">
          <a:xfrm>
            <a:off x="539750" y="5949950"/>
            <a:ext cx="633571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cs-CZ" altLang="cs-CZ" sz="1800">
              <a:latin typeface="Arial" panose="020B0604020202020204" pitchFamily="34" charset="0"/>
            </a:endParaRPr>
          </a:p>
        </p:txBody>
      </p:sp>
      <p:pic>
        <p:nvPicPr>
          <p:cNvPr id="7175" name="Picture 13" descr="SouvisejÃ­cÃ­ obrÃ¡ze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9044" y="1735136"/>
            <a:ext cx="2624956" cy="2053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bdélník 1"/>
          <p:cNvSpPr/>
          <p:nvPr/>
        </p:nvSpPr>
        <p:spPr>
          <a:xfrm>
            <a:off x="323850" y="319364"/>
            <a:ext cx="6371240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altLang="cs-CZ" sz="2000" dirty="0"/>
              <a:t>Odd.: </a:t>
            </a:r>
            <a:r>
              <a:rPr lang="cs-CZ" altLang="cs-CZ" sz="2000" dirty="0" err="1"/>
              <a:t>Euglenophyta</a:t>
            </a:r>
            <a:r>
              <a:rPr lang="cs-CZ" altLang="cs-CZ" sz="2000" dirty="0"/>
              <a:t>      </a:t>
            </a:r>
            <a:r>
              <a:rPr lang="cs-CZ" altLang="cs-CZ" sz="2000" b="1" u="sng" dirty="0">
                <a:solidFill>
                  <a:srgbClr val="C00000"/>
                </a:solidFill>
              </a:rPr>
              <a:t>Třída: </a:t>
            </a:r>
            <a:r>
              <a:rPr lang="cs-CZ" altLang="cs-CZ" sz="2000" b="1" u="sng" dirty="0" err="1">
                <a:solidFill>
                  <a:srgbClr val="C00000"/>
                </a:solidFill>
              </a:rPr>
              <a:t>Euglenophyceae</a:t>
            </a:r>
            <a:br>
              <a:rPr lang="cs-CZ" altLang="cs-CZ" b="1" u="sng" dirty="0">
                <a:solidFill>
                  <a:srgbClr val="C00000"/>
                </a:solidFill>
              </a:rPr>
            </a:br>
            <a:br>
              <a:rPr lang="cs-CZ" altLang="cs-CZ" b="1" u="sng" dirty="0">
                <a:solidFill>
                  <a:srgbClr val="C00000"/>
                </a:solidFill>
              </a:rPr>
            </a:br>
            <a:r>
              <a:rPr lang="cs-CZ" altLang="cs-CZ" sz="3600" b="1" i="1" dirty="0" err="1">
                <a:solidFill>
                  <a:srgbClr val="0070C0"/>
                </a:solidFill>
              </a:rPr>
              <a:t>Trachelomonas</a:t>
            </a:r>
            <a:r>
              <a:rPr lang="cs-CZ" altLang="cs-CZ" sz="3600" b="1" dirty="0">
                <a:solidFill>
                  <a:srgbClr val="0070C0"/>
                </a:solidFill>
              </a:rPr>
              <a:t> </a:t>
            </a:r>
            <a:r>
              <a:rPr lang="cs-CZ" altLang="cs-CZ" sz="3600" b="1" dirty="0" err="1">
                <a:solidFill>
                  <a:srgbClr val="0070C0"/>
                </a:solidFill>
              </a:rPr>
              <a:t>sp</a:t>
            </a:r>
            <a:r>
              <a:rPr lang="cs-CZ" altLang="cs-CZ" sz="3600" b="1" dirty="0">
                <a:solidFill>
                  <a:srgbClr val="0070C0"/>
                </a:solidFill>
              </a:rPr>
              <a:t>.</a:t>
            </a:r>
            <a:br>
              <a:rPr lang="cs-CZ" altLang="cs-CZ" sz="3200" b="1" dirty="0">
                <a:solidFill>
                  <a:srgbClr val="0070C0"/>
                </a:solidFill>
              </a:rPr>
            </a:br>
            <a:endParaRPr lang="cs-CZ" dirty="0"/>
          </a:p>
        </p:txBody>
      </p:sp>
      <p:pic>
        <p:nvPicPr>
          <p:cNvPr id="1026" name="Picture 2" descr="Trachelomona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9044" y="4060824"/>
            <a:ext cx="2624956" cy="2420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439464" y="5533141"/>
            <a:ext cx="49733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/>
              <a:t>Může být viditelné stigma (v trvalém preparátu černé) a bičík.</a:t>
            </a:r>
          </a:p>
          <a:p>
            <a:r>
              <a:rPr lang="cs-CZ" i="1" dirty="0"/>
              <a:t>Chloroplasty jsou zelené, zrnka </a:t>
            </a:r>
            <a:r>
              <a:rPr lang="cs-CZ" i="1" dirty="0" err="1"/>
              <a:t>paramylonového</a:t>
            </a:r>
            <a:r>
              <a:rPr lang="cs-CZ" i="1" dirty="0"/>
              <a:t> škrobu jsou bílá.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3DFD8A65-DA25-4D4C-8AE7-3B4CB4A91EF4}"/>
              </a:ext>
            </a:extLst>
          </p:cNvPr>
          <p:cNvSpPr txBox="1"/>
          <p:nvPr/>
        </p:nvSpPr>
        <p:spPr>
          <a:xfrm>
            <a:off x="265046" y="3691492"/>
            <a:ext cx="16432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Zvětšení 400x</a:t>
            </a:r>
          </a:p>
        </p:txBody>
      </p:sp>
    </p:spTree>
    <p:extLst>
      <p:ext uri="{BB962C8B-B14F-4D97-AF65-F5344CB8AC3E}">
        <p14:creationId xmlns:p14="http://schemas.microsoft.com/office/powerpoint/2010/main" val="1148859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089"/>
    </mc:Choice>
    <mc:Fallback xmlns="">
      <p:transition spd="slow" advTm="48089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612" y="1987262"/>
            <a:ext cx="6339903" cy="4773574"/>
          </a:xfrm>
          <a:prstGeom prst="rect">
            <a:avLst/>
          </a:prstGeom>
        </p:spPr>
      </p:pic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440809" y="2130425"/>
            <a:ext cx="7886700" cy="4351338"/>
          </a:xfrm>
        </p:spPr>
        <p:txBody>
          <a:bodyPr/>
          <a:lstStyle/>
          <a:p>
            <a:endParaRPr lang="cs-CZ" dirty="0"/>
          </a:p>
          <a:p>
            <a:endParaRPr lang="cs-CZ" dirty="0"/>
          </a:p>
        </p:txBody>
      </p:sp>
      <p:sp>
        <p:nvSpPr>
          <p:cNvPr id="10242" name="Nadpis 1"/>
          <p:cNvSpPr>
            <a:spLocks noGrp="1"/>
          </p:cNvSpPr>
          <p:nvPr>
            <p:ph type="title"/>
          </p:nvPr>
        </p:nvSpPr>
        <p:spPr>
          <a:xfrm>
            <a:off x="269359" y="48319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cs-CZ" altLang="cs-CZ" sz="2000" b="1" dirty="0">
                <a:latin typeface="+mn-lt"/>
              </a:rPr>
              <a:t>Odd.: </a:t>
            </a:r>
            <a:r>
              <a:rPr lang="cs-CZ" altLang="cs-CZ" sz="2000" b="1" dirty="0" err="1">
                <a:latin typeface="+mn-lt"/>
              </a:rPr>
              <a:t>Euglenophyta</a:t>
            </a:r>
            <a:r>
              <a:rPr lang="cs-CZ" altLang="cs-CZ" sz="2000" b="1" dirty="0">
                <a:latin typeface="+mn-lt"/>
              </a:rPr>
              <a:t>      </a:t>
            </a:r>
            <a:r>
              <a:rPr lang="cs-CZ" altLang="cs-CZ" sz="2000" b="1" u="sng" dirty="0">
                <a:solidFill>
                  <a:srgbClr val="C00000"/>
                </a:solidFill>
                <a:latin typeface="+mn-lt"/>
              </a:rPr>
              <a:t>Třída: </a:t>
            </a:r>
            <a:r>
              <a:rPr lang="cs-CZ" altLang="cs-CZ" sz="2000" b="1" u="sng" dirty="0" err="1">
                <a:solidFill>
                  <a:srgbClr val="C00000"/>
                </a:solidFill>
                <a:latin typeface="+mn-lt"/>
              </a:rPr>
              <a:t>Euglenophyceae</a:t>
            </a:r>
            <a:br>
              <a:rPr lang="cs-CZ" altLang="cs-CZ" sz="2000" b="1" u="sng" dirty="0">
                <a:solidFill>
                  <a:srgbClr val="C00000"/>
                </a:solidFill>
                <a:latin typeface="+mn-lt"/>
              </a:rPr>
            </a:br>
            <a:br>
              <a:rPr lang="cs-CZ" altLang="cs-CZ" sz="2000" b="1" u="sng" dirty="0">
                <a:solidFill>
                  <a:srgbClr val="C00000"/>
                </a:solidFill>
                <a:latin typeface="+mn-lt"/>
              </a:rPr>
            </a:br>
            <a:r>
              <a:rPr lang="cs-CZ" altLang="cs-CZ" sz="4000" b="1" i="1" dirty="0" err="1">
                <a:solidFill>
                  <a:srgbClr val="0070C0"/>
                </a:solidFill>
                <a:latin typeface="+mn-lt"/>
              </a:rPr>
              <a:t>Trachelomonas</a:t>
            </a:r>
            <a:r>
              <a:rPr lang="cs-CZ" altLang="cs-CZ" sz="4000" b="1" dirty="0">
                <a:solidFill>
                  <a:srgbClr val="0070C0"/>
                </a:solidFill>
                <a:latin typeface="+mn-lt"/>
              </a:rPr>
              <a:t> </a:t>
            </a:r>
            <a:r>
              <a:rPr lang="cs-CZ" altLang="cs-CZ" sz="4000" b="1" dirty="0" err="1">
                <a:solidFill>
                  <a:srgbClr val="0070C0"/>
                </a:solidFill>
                <a:latin typeface="+mn-lt"/>
              </a:rPr>
              <a:t>sp</a:t>
            </a:r>
            <a:r>
              <a:rPr lang="cs-CZ" altLang="cs-CZ" sz="4000" b="1" dirty="0">
                <a:solidFill>
                  <a:srgbClr val="0070C0"/>
                </a:solidFill>
                <a:latin typeface="+mn-lt"/>
              </a:rPr>
              <a:t>.</a:t>
            </a:r>
            <a:br>
              <a:rPr lang="cs-CZ" altLang="cs-CZ" sz="3600" b="1" dirty="0">
                <a:solidFill>
                  <a:srgbClr val="0070C0"/>
                </a:solidFill>
                <a:latin typeface="+mn-lt"/>
              </a:rPr>
            </a:br>
            <a:br>
              <a:rPr lang="cs-CZ" altLang="cs-CZ" sz="2000" b="1" dirty="0">
                <a:latin typeface="+mn-lt"/>
              </a:rPr>
            </a:br>
            <a:r>
              <a:rPr lang="cs-CZ" altLang="cs-CZ" sz="2000" dirty="0">
                <a:latin typeface="+mn-lt"/>
              </a:rPr>
              <a:t>Společný trvalý preparát </a:t>
            </a:r>
            <a:r>
              <a:rPr lang="cs-CZ" altLang="cs-CZ" sz="2000" i="1" dirty="0" err="1">
                <a:latin typeface="+mn-lt"/>
              </a:rPr>
              <a:t>Euglena</a:t>
            </a:r>
            <a:r>
              <a:rPr lang="cs-CZ" altLang="cs-CZ" sz="2000" dirty="0">
                <a:latin typeface="+mn-lt"/>
              </a:rPr>
              <a:t> </a:t>
            </a:r>
            <a:r>
              <a:rPr lang="cs-CZ" altLang="cs-CZ" sz="2000" dirty="0" err="1">
                <a:latin typeface="+mn-lt"/>
              </a:rPr>
              <a:t>sp</a:t>
            </a:r>
            <a:r>
              <a:rPr lang="cs-CZ" altLang="cs-CZ" sz="2000" dirty="0">
                <a:latin typeface="+mn-lt"/>
              </a:rPr>
              <a:t>. a </a:t>
            </a:r>
            <a:r>
              <a:rPr lang="cs-CZ" altLang="cs-CZ" sz="2000" i="1" dirty="0" err="1">
                <a:latin typeface="+mn-lt"/>
              </a:rPr>
              <a:t>Trachelomonas</a:t>
            </a:r>
            <a:r>
              <a:rPr lang="cs-CZ" altLang="cs-CZ" sz="2000" dirty="0">
                <a:latin typeface="+mn-lt"/>
              </a:rPr>
              <a:t> </a:t>
            </a:r>
            <a:r>
              <a:rPr lang="cs-CZ" altLang="cs-CZ" sz="2000" dirty="0" err="1">
                <a:latin typeface="+mn-lt"/>
              </a:rPr>
              <a:t>sp</a:t>
            </a:r>
            <a:r>
              <a:rPr lang="cs-CZ" altLang="cs-CZ" sz="2000" dirty="0">
                <a:latin typeface="+mn-lt"/>
              </a:rPr>
              <a:t>. Z trvalého preparátu kreslíme jen </a:t>
            </a:r>
            <a:r>
              <a:rPr lang="cs-CZ" altLang="cs-CZ" sz="2000" i="1" dirty="0" err="1">
                <a:latin typeface="+mn-lt"/>
              </a:rPr>
              <a:t>Trachelomonas</a:t>
            </a:r>
            <a:r>
              <a:rPr lang="cs-CZ" altLang="cs-CZ" sz="2000" dirty="0">
                <a:latin typeface="+mn-lt"/>
              </a:rPr>
              <a:t>, rod </a:t>
            </a:r>
            <a:r>
              <a:rPr lang="cs-CZ" altLang="cs-CZ" sz="2000" i="1" dirty="0" err="1">
                <a:latin typeface="+mn-lt"/>
              </a:rPr>
              <a:t>Euglena</a:t>
            </a:r>
            <a:r>
              <a:rPr lang="cs-CZ" altLang="cs-CZ" sz="2000" dirty="0">
                <a:latin typeface="+mn-lt"/>
              </a:rPr>
              <a:t> kreslíme z preparátu nativního.</a:t>
            </a:r>
            <a:endParaRPr lang="cs-CZ" altLang="cs-CZ" sz="3200" dirty="0">
              <a:solidFill>
                <a:schemeClr val="accent6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10243" name="Picture 1" descr="E:\cviko sinice\Captured6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8825" y="3425825"/>
            <a:ext cx="6350" cy="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2" descr="E:\cviko sinice\Captured6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8825" y="3425825"/>
            <a:ext cx="6350" cy="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3" descr="E:\cviko sinice\Captured6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8825" y="3425825"/>
            <a:ext cx="6350" cy="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4" descr="E:\cviko sinice\Captured6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8825" y="3425825"/>
            <a:ext cx="6350" cy="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Picture 5" descr="E:\cviko sinice\Captured6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8825" y="3425825"/>
            <a:ext cx="6350" cy="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8" name="Picture 6" descr="E:\cviko sinice\Captured6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8825" y="3425825"/>
            <a:ext cx="6350" cy="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Box 7"/>
          <p:cNvSpPr txBox="1">
            <a:spLocks noChangeArrowheads="1"/>
          </p:cNvSpPr>
          <p:nvPr/>
        </p:nvSpPr>
        <p:spPr bwMode="auto">
          <a:xfrm>
            <a:off x="6342860" y="3148512"/>
            <a:ext cx="246697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b="1" i="1" dirty="0" err="1">
                <a:solidFill>
                  <a:srgbClr val="000000"/>
                </a:solidFill>
                <a:latin typeface="Arial" panose="020B0604020202020204" pitchFamily="34" charset="0"/>
              </a:rPr>
              <a:t>Euglena</a:t>
            </a:r>
            <a:endParaRPr lang="cs-CZ" altLang="cs-CZ" sz="1800" b="1" i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6" name="Text Box 7"/>
          <p:cNvSpPr txBox="1">
            <a:spLocks noChangeArrowheads="1"/>
          </p:cNvSpPr>
          <p:nvPr/>
        </p:nvSpPr>
        <p:spPr bwMode="auto">
          <a:xfrm>
            <a:off x="1906887" y="2498038"/>
            <a:ext cx="246697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b="1" i="1" dirty="0" err="1">
                <a:solidFill>
                  <a:srgbClr val="000000"/>
                </a:solidFill>
                <a:latin typeface="Arial" panose="020B0604020202020204" pitchFamily="34" charset="0"/>
              </a:rPr>
              <a:t>Trachelomonas</a:t>
            </a:r>
            <a:endParaRPr lang="cs-CZ" altLang="cs-CZ" sz="1800" b="1" i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7" name="Line 7"/>
          <p:cNvSpPr>
            <a:spLocks noChangeShapeType="1"/>
          </p:cNvSpPr>
          <p:nvPr/>
        </p:nvSpPr>
        <p:spPr bwMode="auto">
          <a:xfrm rot="5400000">
            <a:off x="6026573" y="3203324"/>
            <a:ext cx="396224" cy="121407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8" name="Line 6"/>
          <p:cNvSpPr>
            <a:spLocks noChangeShapeType="1"/>
          </p:cNvSpPr>
          <p:nvPr/>
        </p:nvSpPr>
        <p:spPr bwMode="auto">
          <a:xfrm flipV="1">
            <a:off x="3414508" y="2871944"/>
            <a:ext cx="800344" cy="8266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2" name="Line 7"/>
          <p:cNvSpPr>
            <a:spLocks noChangeShapeType="1"/>
          </p:cNvSpPr>
          <p:nvPr/>
        </p:nvSpPr>
        <p:spPr bwMode="auto">
          <a:xfrm rot="5400000">
            <a:off x="6549529" y="3726282"/>
            <a:ext cx="396223" cy="16816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3" name="Line 6"/>
          <p:cNvSpPr>
            <a:spLocks noChangeShapeType="1"/>
          </p:cNvSpPr>
          <p:nvPr/>
        </p:nvSpPr>
        <p:spPr bwMode="auto">
          <a:xfrm flipH="1">
            <a:off x="2932182" y="2884784"/>
            <a:ext cx="482325" cy="217069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1058A68E-A794-4778-87D5-39B15F93B685}"/>
              </a:ext>
            </a:extLst>
          </p:cNvPr>
          <p:cNvSpPr txBox="1"/>
          <p:nvPr/>
        </p:nvSpPr>
        <p:spPr>
          <a:xfrm>
            <a:off x="-5128" y="3148512"/>
            <a:ext cx="16432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Zvětšení 400x</a:t>
            </a:r>
          </a:p>
        </p:txBody>
      </p:sp>
    </p:spTree>
    <p:extLst>
      <p:ext uri="{BB962C8B-B14F-4D97-AF65-F5344CB8AC3E}">
        <p14:creationId xmlns:p14="http://schemas.microsoft.com/office/powerpoint/2010/main" val="1993941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607"/>
    </mc:Choice>
    <mc:Fallback xmlns="">
      <p:transition spd="slow" advTm="33607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Nadpis 1"/>
          <p:cNvSpPr>
            <a:spLocks noGrp="1"/>
          </p:cNvSpPr>
          <p:nvPr>
            <p:ph type="title"/>
          </p:nvPr>
        </p:nvSpPr>
        <p:spPr>
          <a:xfrm>
            <a:off x="2338388" y="111124"/>
            <a:ext cx="7886700" cy="1325563"/>
          </a:xfrm>
        </p:spPr>
        <p:txBody>
          <a:bodyPr/>
          <a:lstStyle/>
          <a:p>
            <a:r>
              <a:rPr lang="cs-CZ" altLang="cs-CZ" dirty="0">
                <a:solidFill>
                  <a:schemeClr val="accent6">
                    <a:lumMod val="50000"/>
                  </a:schemeClr>
                </a:solidFill>
              </a:rPr>
              <a:t>Pokyny do cvičení</a:t>
            </a:r>
          </a:p>
        </p:txBody>
      </p:sp>
      <p:sp>
        <p:nvSpPr>
          <p:cNvPr id="4099" name="Zástupný symbol pro obsah 2"/>
          <p:cNvSpPr>
            <a:spLocks noGrp="1"/>
          </p:cNvSpPr>
          <p:nvPr>
            <p:ph idx="1"/>
          </p:nvPr>
        </p:nvSpPr>
        <p:spPr>
          <a:xfrm>
            <a:off x="439738" y="1354138"/>
            <a:ext cx="8229600" cy="4525962"/>
          </a:xfrm>
        </p:spPr>
        <p:txBody>
          <a:bodyPr/>
          <a:lstStyle/>
          <a:p>
            <a:r>
              <a:rPr lang="cs-CZ" altLang="cs-CZ" sz="2000" dirty="0"/>
              <a:t>Protokoly</a:t>
            </a:r>
          </a:p>
          <a:p>
            <a:r>
              <a:rPr lang="cs-CZ" altLang="cs-CZ" sz="2000" dirty="0"/>
              <a:t>Jméno, datum, číslo a téma cvičení</a:t>
            </a:r>
          </a:p>
          <a:p>
            <a:r>
              <a:rPr lang="cs-CZ" altLang="cs-CZ" sz="2000" dirty="0"/>
              <a:t>Podmínky zápočtu- </a:t>
            </a:r>
            <a:r>
              <a:rPr lang="cs-CZ" altLang="cs-CZ" sz="2000" dirty="0" err="1"/>
              <a:t>poznávačka</a:t>
            </a:r>
            <a:r>
              <a:rPr lang="cs-CZ" altLang="cs-CZ" sz="2000" dirty="0"/>
              <a:t>, protokoly </a:t>
            </a:r>
          </a:p>
          <a:p>
            <a:pPr marL="0" indent="0">
              <a:buNone/>
            </a:pPr>
            <a:endParaRPr lang="cs-CZ" altLang="cs-CZ" sz="2000" dirty="0"/>
          </a:p>
        </p:txBody>
      </p:sp>
      <p:pic>
        <p:nvPicPr>
          <p:cNvPr id="4100" name="Picture 4" descr="Výsledek obrázku pro euglen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1256" y="4412513"/>
            <a:ext cx="2512250" cy="2281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Přímá spojnice se šipkou 4"/>
          <p:cNvCxnSpPr>
            <a:cxnSpLocks/>
          </p:cNvCxnSpPr>
          <p:nvPr/>
        </p:nvCxnSpPr>
        <p:spPr>
          <a:xfrm>
            <a:off x="7266579" y="3147237"/>
            <a:ext cx="0" cy="181285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ovéPole 5"/>
          <p:cNvSpPr txBox="1"/>
          <p:nvPr/>
        </p:nvSpPr>
        <p:spPr>
          <a:xfrm>
            <a:off x="6281738" y="2755323"/>
            <a:ext cx="306952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cs-CZ" sz="1600" b="1" dirty="0"/>
              <a:t>Obrázek a popisné čáry tužkou</a:t>
            </a:r>
          </a:p>
        </p:txBody>
      </p:sp>
      <p:cxnSp>
        <p:nvCxnSpPr>
          <p:cNvPr id="8" name="Přímá spojnice se šipkou 7"/>
          <p:cNvCxnSpPr>
            <a:cxnSpLocks/>
          </p:cNvCxnSpPr>
          <p:nvPr/>
        </p:nvCxnSpPr>
        <p:spPr>
          <a:xfrm>
            <a:off x="7266579" y="3147237"/>
            <a:ext cx="701675" cy="21605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bdélník 9">
            <a:extLst>
              <a:ext uri="{FF2B5EF4-FFF2-40B4-BE49-F238E27FC236}">
                <a16:creationId xmlns:a16="http://schemas.microsoft.com/office/drawing/2014/main" id="{28F5360B-CF5B-4BBF-A4B9-60EF3D36D6DC}"/>
              </a:ext>
            </a:extLst>
          </p:cNvPr>
          <p:cNvSpPr/>
          <p:nvPr/>
        </p:nvSpPr>
        <p:spPr>
          <a:xfrm>
            <a:off x="474662" y="3104707"/>
            <a:ext cx="4572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altLang="cs-CZ" b="1" u="sng" dirty="0" err="1">
                <a:solidFill>
                  <a:srgbClr val="C00000"/>
                </a:solidFill>
              </a:rPr>
              <a:t>Poznávačka</a:t>
            </a:r>
            <a:r>
              <a:rPr lang="cs-CZ" altLang="cs-CZ" b="1" u="sng" dirty="0">
                <a:solidFill>
                  <a:srgbClr val="C00000"/>
                </a:solidFill>
              </a:rPr>
              <a:t>:</a:t>
            </a:r>
          </a:p>
          <a:p>
            <a:endParaRPr lang="cs-CZ" altLang="cs-CZ" dirty="0"/>
          </a:p>
          <a:p>
            <a:r>
              <a:rPr lang="cs-CZ" altLang="cs-CZ" dirty="0"/>
              <a:t>5 zástupců sinic a řas</a:t>
            </a:r>
          </a:p>
          <a:p>
            <a:endParaRPr lang="cs-CZ" altLang="cs-CZ" dirty="0"/>
          </a:p>
          <a:p>
            <a:r>
              <a:rPr lang="cs-CZ" altLang="cs-CZ" dirty="0"/>
              <a:t>Latinské rodové jméno             </a:t>
            </a:r>
            <a:r>
              <a:rPr lang="cs-CZ" altLang="cs-CZ" i="1" dirty="0" err="1"/>
              <a:t>Euglena</a:t>
            </a:r>
            <a:r>
              <a:rPr lang="cs-CZ" altLang="cs-CZ" i="1" dirty="0"/>
              <a:t> </a:t>
            </a:r>
            <a:r>
              <a:rPr lang="cs-CZ" altLang="cs-CZ" i="1" dirty="0" err="1"/>
              <a:t>gracilis</a:t>
            </a:r>
            <a:endParaRPr lang="cs-CZ" altLang="cs-CZ" sz="1400" i="1" dirty="0"/>
          </a:p>
          <a:p>
            <a:r>
              <a:rPr lang="cs-CZ" altLang="cs-CZ" dirty="0"/>
              <a:t>Latinské zařazení do třídy</a:t>
            </a:r>
          </a:p>
          <a:p>
            <a:endParaRPr lang="cs-CZ" altLang="cs-CZ" dirty="0"/>
          </a:p>
        </p:txBody>
      </p:sp>
      <p:pic>
        <p:nvPicPr>
          <p:cNvPr id="18" name="Obrázek 17">
            <a:extLst>
              <a:ext uri="{FF2B5EF4-FFF2-40B4-BE49-F238E27FC236}">
                <a16:creationId xmlns:a16="http://schemas.microsoft.com/office/drawing/2014/main" id="{C75EF980-3D9B-458B-B0EB-DC66C215AF5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04" t="22171" r="-2325" b="-621"/>
          <a:stretch/>
        </p:blipFill>
        <p:spPr>
          <a:xfrm>
            <a:off x="7773062" y="33442"/>
            <a:ext cx="1230443" cy="1136139"/>
          </a:xfrm>
          <a:prstGeom prst="rect">
            <a:avLst/>
          </a:prstGeom>
        </p:spPr>
      </p:pic>
      <p:cxnSp>
        <p:nvCxnSpPr>
          <p:cNvPr id="20" name="Přímá spojnice 19">
            <a:extLst>
              <a:ext uri="{FF2B5EF4-FFF2-40B4-BE49-F238E27FC236}">
                <a16:creationId xmlns:a16="http://schemas.microsoft.com/office/drawing/2014/main" id="{9CD4A5A5-0425-4DFA-B47B-E0C2EBDD445D}"/>
              </a:ext>
            </a:extLst>
          </p:cNvPr>
          <p:cNvCxnSpPr>
            <a:cxnSpLocks/>
          </p:cNvCxnSpPr>
          <p:nvPr/>
        </p:nvCxnSpPr>
        <p:spPr>
          <a:xfrm>
            <a:off x="4133926" y="4412513"/>
            <a:ext cx="661358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30602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1815"/>
    </mc:Choice>
    <mc:Fallback xmlns="">
      <p:transition spd="slow" advTm="211815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269358" y="390614"/>
            <a:ext cx="8874641" cy="12355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sz="3800" b="1" dirty="0">
                <a:latin typeface="+mn-lt"/>
              </a:rPr>
              <a:t>Odd.: </a:t>
            </a:r>
            <a:r>
              <a:rPr lang="cs-CZ" altLang="cs-CZ" sz="3800" b="1" dirty="0" err="1">
                <a:latin typeface="+mn-lt"/>
              </a:rPr>
              <a:t>Euglenophyta</a:t>
            </a:r>
            <a:r>
              <a:rPr lang="cs-CZ" altLang="cs-CZ" sz="3800" b="1" dirty="0">
                <a:latin typeface="+mn-lt"/>
              </a:rPr>
              <a:t>      </a:t>
            </a:r>
            <a:r>
              <a:rPr lang="cs-CZ" altLang="cs-CZ" sz="3800" b="1" u="sng" dirty="0">
                <a:solidFill>
                  <a:srgbClr val="C00000"/>
                </a:solidFill>
                <a:latin typeface="+mn-lt"/>
              </a:rPr>
              <a:t>Třída: </a:t>
            </a:r>
            <a:r>
              <a:rPr lang="cs-CZ" altLang="cs-CZ" sz="3800" b="1" u="sng" dirty="0" err="1">
                <a:solidFill>
                  <a:srgbClr val="C00000"/>
                </a:solidFill>
                <a:latin typeface="+mn-lt"/>
              </a:rPr>
              <a:t>Euglenophyceae</a:t>
            </a:r>
            <a:br>
              <a:rPr lang="cs-CZ" altLang="cs-CZ" sz="2000" b="1" u="sng" dirty="0">
                <a:solidFill>
                  <a:srgbClr val="C00000"/>
                </a:solidFill>
                <a:latin typeface="+mn-lt"/>
              </a:rPr>
            </a:br>
            <a:br>
              <a:rPr lang="cs-CZ" altLang="cs-CZ" sz="5300" b="1" u="sng" dirty="0">
                <a:solidFill>
                  <a:srgbClr val="C00000"/>
                </a:solidFill>
                <a:latin typeface="+mn-lt"/>
              </a:rPr>
            </a:br>
            <a:r>
              <a:rPr lang="cs-CZ" altLang="cs-CZ" sz="6900" b="1" i="1" dirty="0" err="1">
                <a:solidFill>
                  <a:srgbClr val="0070C0"/>
                </a:solidFill>
                <a:latin typeface="+mn-lt"/>
              </a:rPr>
              <a:t>Euglena</a:t>
            </a:r>
            <a:r>
              <a:rPr lang="cs-CZ" altLang="cs-CZ" sz="6900" b="1" i="1" dirty="0">
                <a:solidFill>
                  <a:srgbClr val="0070C0"/>
                </a:solidFill>
                <a:latin typeface="+mn-lt"/>
              </a:rPr>
              <a:t> </a:t>
            </a:r>
            <a:r>
              <a:rPr lang="cs-CZ" altLang="cs-CZ" sz="6900" b="1" dirty="0" err="1">
                <a:solidFill>
                  <a:srgbClr val="0070C0"/>
                </a:solidFill>
                <a:latin typeface="+mn-lt"/>
              </a:rPr>
              <a:t>sp</a:t>
            </a:r>
            <a:r>
              <a:rPr lang="cs-CZ" altLang="cs-CZ" sz="6900" b="1" dirty="0">
                <a:solidFill>
                  <a:srgbClr val="0070C0"/>
                </a:solidFill>
                <a:latin typeface="+mn-lt"/>
              </a:rPr>
              <a:t>.</a:t>
            </a:r>
            <a:br>
              <a:rPr lang="cs-CZ" altLang="cs-CZ" sz="3600" b="1" dirty="0">
                <a:solidFill>
                  <a:srgbClr val="0070C0"/>
                </a:solidFill>
              </a:rPr>
            </a:br>
            <a:endParaRPr lang="cs-CZ" altLang="cs-CZ" sz="3200" b="1" dirty="0">
              <a:solidFill>
                <a:schemeClr val="accent6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5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194" y="1767988"/>
            <a:ext cx="6365901" cy="4987159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Line 6"/>
          <p:cNvSpPr>
            <a:spLocks noChangeShapeType="1"/>
          </p:cNvSpPr>
          <p:nvPr/>
        </p:nvSpPr>
        <p:spPr bwMode="auto">
          <a:xfrm flipH="1">
            <a:off x="3043678" y="2545834"/>
            <a:ext cx="2259929" cy="10509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7" name="Line 6"/>
          <p:cNvSpPr>
            <a:spLocks noChangeShapeType="1"/>
          </p:cNvSpPr>
          <p:nvPr/>
        </p:nvSpPr>
        <p:spPr bwMode="auto">
          <a:xfrm flipH="1">
            <a:off x="4277164" y="4214648"/>
            <a:ext cx="662698" cy="9954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8" name="Line 6"/>
          <p:cNvSpPr>
            <a:spLocks noChangeShapeType="1"/>
          </p:cNvSpPr>
          <p:nvPr/>
        </p:nvSpPr>
        <p:spPr bwMode="auto">
          <a:xfrm flipH="1">
            <a:off x="5407130" y="5503621"/>
            <a:ext cx="1858342" cy="1956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0" name="Line 7"/>
          <p:cNvSpPr>
            <a:spLocks noChangeShapeType="1"/>
          </p:cNvSpPr>
          <p:nvPr/>
        </p:nvSpPr>
        <p:spPr bwMode="auto">
          <a:xfrm rot="5400000" flipV="1">
            <a:off x="815343" y="2137463"/>
            <a:ext cx="313725" cy="24173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5286404" y="2319127"/>
            <a:ext cx="246697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b="1" dirty="0">
                <a:solidFill>
                  <a:srgbClr val="000000"/>
                </a:solidFill>
                <a:latin typeface="Arial" panose="020B0604020202020204" pitchFamily="34" charset="0"/>
              </a:rPr>
              <a:t>stigma</a:t>
            </a:r>
          </a:p>
        </p:txBody>
      </p:sp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4939862" y="4029982"/>
            <a:ext cx="246697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b="1" dirty="0" err="1">
                <a:solidFill>
                  <a:srgbClr val="000000"/>
                </a:solidFill>
                <a:latin typeface="Arial" panose="020B0604020202020204" pitchFamily="34" charset="0"/>
              </a:rPr>
              <a:t>paramylon</a:t>
            </a:r>
            <a:endParaRPr lang="cs-CZ" altLang="cs-CZ" sz="1800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7265472" y="5318955"/>
            <a:ext cx="246697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b="1" dirty="0">
                <a:solidFill>
                  <a:srgbClr val="000000"/>
                </a:solidFill>
                <a:latin typeface="Arial" panose="020B0604020202020204" pitchFamily="34" charset="0"/>
              </a:rPr>
              <a:t>chloroplast</a:t>
            </a:r>
          </a:p>
        </p:txBody>
      </p:sp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362307" y="1732137"/>
            <a:ext cx="246697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b="1" dirty="0">
                <a:solidFill>
                  <a:srgbClr val="000000"/>
                </a:solidFill>
                <a:latin typeface="Arial" panose="020B0604020202020204" pitchFamily="34" charset="0"/>
              </a:rPr>
              <a:t>bičík</a:t>
            </a:r>
          </a:p>
        </p:txBody>
      </p:sp>
      <p:pic>
        <p:nvPicPr>
          <p:cNvPr id="15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194" y="5394660"/>
            <a:ext cx="3319462" cy="13604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7095" y="1746696"/>
            <a:ext cx="2618029" cy="11448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Euglena gracilis | Bluegrow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8219" y="2904855"/>
            <a:ext cx="2606905" cy="1954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ovéPole 17">
            <a:extLst>
              <a:ext uri="{FF2B5EF4-FFF2-40B4-BE49-F238E27FC236}">
                <a16:creationId xmlns:a16="http://schemas.microsoft.com/office/drawing/2014/main" id="{4121BDE6-7EC6-46D3-9D44-CBF23CC5B5BF}"/>
              </a:ext>
            </a:extLst>
          </p:cNvPr>
          <p:cNvSpPr txBox="1"/>
          <p:nvPr/>
        </p:nvSpPr>
        <p:spPr>
          <a:xfrm>
            <a:off x="7024490" y="920763"/>
            <a:ext cx="16432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Zvětšení 400x</a:t>
            </a:r>
          </a:p>
        </p:txBody>
      </p:sp>
    </p:spTree>
    <p:extLst>
      <p:ext uri="{BB962C8B-B14F-4D97-AF65-F5344CB8AC3E}">
        <p14:creationId xmlns:p14="http://schemas.microsoft.com/office/powerpoint/2010/main" val="1056358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1064"/>
    </mc:Choice>
    <mc:Fallback xmlns="">
      <p:transition spd="slow" advTm="91064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655B532-3198-4551-9FE2-2BD110E6336B}"/>
              </a:ext>
            </a:extLst>
          </p:cNvPr>
          <p:cNvSpPr txBox="1">
            <a:spLocks/>
          </p:cNvSpPr>
          <p:nvPr/>
        </p:nvSpPr>
        <p:spPr>
          <a:xfrm>
            <a:off x="269359" y="114168"/>
            <a:ext cx="8874641" cy="12355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sz="3800" b="1" dirty="0">
                <a:latin typeface="+mn-lt"/>
              </a:rPr>
              <a:t>Odd.: </a:t>
            </a:r>
            <a:r>
              <a:rPr lang="cs-CZ" altLang="cs-CZ" sz="3800" b="1" dirty="0" err="1">
                <a:latin typeface="+mn-lt"/>
              </a:rPr>
              <a:t>Euglenophyta</a:t>
            </a:r>
            <a:r>
              <a:rPr lang="cs-CZ" altLang="cs-CZ" sz="3800" b="1" dirty="0">
                <a:latin typeface="+mn-lt"/>
              </a:rPr>
              <a:t>      </a:t>
            </a:r>
            <a:r>
              <a:rPr lang="cs-CZ" altLang="cs-CZ" sz="3800" b="1" u="sng" dirty="0">
                <a:solidFill>
                  <a:srgbClr val="C00000"/>
                </a:solidFill>
                <a:latin typeface="+mn-lt"/>
              </a:rPr>
              <a:t>Třída: </a:t>
            </a:r>
            <a:r>
              <a:rPr lang="cs-CZ" altLang="cs-CZ" sz="3800" b="1" u="sng" dirty="0" err="1">
                <a:solidFill>
                  <a:srgbClr val="C00000"/>
                </a:solidFill>
                <a:latin typeface="+mn-lt"/>
              </a:rPr>
              <a:t>Euglenophyceae</a:t>
            </a:r>
            <a:br>
              <a:rPr lang="cs-CZ" altLang="cs-CZ" sz="2000" b="1" u="sng" dirty="0">
                <a:solidFill>
                  <a:srgbClr val="C00000"/>
                </a:solidFill>
                <a:latin typeface="+mn-lt"/>
              </a:rPr>
            </a:br>
            <a:br>
              <a:rPr lang="cs-CZ" altLang="cs-CZ" sz="5300" b="1" u="sng" dirty="0">
                <a:solidFill>
                  <a:srgbClr val="C00000"/>
                </a:solidFill>
                <a:latin typeface="+mn-lt"/>
              </a:rPr>
            </a:br>
            <a:r>
              <a:rPr lang="cs-CZ" altLang="cs-CZ" sz="6900" b="1" i="1" dirty="0" err="1">
                <a:solidFill>
                  <a:srgbClr val="0070C0"/>
                </a:solidFill>
                <a:latin typeface="+mn-lt"/>
              </a:rPr>
              <a:t>Euglena</a:t>
            </a:r>
            <a:r>
              <a:rPr lang="cs-CZ" altLang="cs-CZ" sz="6900" b="1" i="1" dirty="0">
                <a:solidFill>
                  <a:srgbClr val="0070C0"/>
                </a:solidFill>
                <a:latin typeface="+mn-lt"/>
              </a:rPr>
              <a:t> </a:t>
            </a:r>
            <a:r>
              <a:rPr lang="cs-CZ" altLang="cs-CZ" sz="6900" b="1" dirty="0" err="1">
                <a:solidFill>
                  <a:srgbClr val="0070C0"/>
                </a:solidFill>
                <a:latin typeface="+mn-lt"/>
              </a:rPr>
              <a:t>sp</a:t>
            </a:r>
            <a:r>
              <a:rPr lang="cs-CZ" altLang="cs-CZ" sz="6900" b="1" dirty="0">
                <a:solidFill>
                  <a:srgbClr val="0070C0"/>
                </a:solidFill>
                <a:latin typeface="+mn-lt"/>
              </a:rPr>
              <a:t>.</a:t>
            </a:r>
            <a:br>
              <a:rPr lang="cs-CZ" altLang="cs-CZ" sz="3600" b="1" dirty="0">
                <a:solidFill>
                  <a:srgbClr val="0070C0"/>
                </a:solidFill>
              </a:rPr>
            </a:br>
            <a:endParaRPr lang="cs-CZ" altLang="cs-CZ" sz="3200" b="1" dirty="0">
              <a:solidFill>
                <a:schemeClr val="accent6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4" name="Obrázek 3" descr="Obsah obrázku voda, exteriér, pláž, jídlo&#10;&#10;Popis byl vytvořen automaticky">
            <a:extLst>
              <a:ext uri="{FF2B5EF4-FFF2-40B4-BE49-F238E27FC236}">
                <a16:creationId xmlns:a16="http://schemas.microsoft.com/office/drawing/2014/main" id="{90664CA5-3A48-43B0-B389-DE61372F51A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76" t="48682" r="22684" b="13178"/>
          <a:stretch/>
        </p:blipFill>
        <p:spPr>
          <a:xfrm>
            <a:off x="915268" y="1349750"/>
            <a:ext cx="7313464" cy="5245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370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805"/>
    </mc:Choice>
    <mc:Fallback xmlns="">
      <p:transition spd="slow" advTm="17805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cs-CZ" altLang="cs-CZ" dirty="0">
                <a:solidFill>
                  <a:schemeClr val="bg1"/>
                </a:solidFill>
              </a:rPr>
              <a:t>Sinice</a:t>
            </a:r>
            <a:endParaRPr lang="fr-CA" altLang="cs-CZ" dirty="0">
              <a:solidFill>
                <a:schemeClr val="bg1"/>
              </a:solidFill>
            </a:endParaRPr>
          </a:p>
        </p:txBody>
      </p:sp>
      <p:sp>
        <p:nvSpPr>
          <p:cNvPr id="7171" name="Espace réservé du contenu 2"/>
          <p:cNvSpPr>
            <a:spLocks noGrp="1"/>
          </p:cNvSpPr>
          <p:nvPr>
            <p:ph idx="1"/>
          </p:nvPr>
        </p:nvSpPr>
        <p:spPr>
          <a:xfrm>
            <a:off x="323192" y="983130"/>
            <a:ext cx="8497615" cy="6403536"/>
          </a:xfrm>
        </p:spPr>
        <p:txBody>
          <a:bodyPr>
            <a:normAutofit/>
          </a:bodyPr>
          <a:lstStyle/>
          <a:p>
            <a:pPr marL="0" indent="0" eaLnBrk="1" hangingPunct="1">
              <a:buNone/>
            </a:pPr>
            <a:r>
              <a:rPr lang="cs-CZ" altLang="cs-CZ" sz="3200" dirty="0">
                <a:solidFill>
                  <a:schemeClr val="tx2"/>
                </a:solidFill>
              </a:rPr>
              <a:t>Oddělení </a:t>
            </a:r>
            <a:r>
              <a:rPr lang="cs-CZ" altLang="cs-CZ" sz="3200" dirty="0" err="1">
                <a:solidFill>
                  <a:schemeClr val="tx2"/>
                </a:solidFill>
              </a:rPr>
              <a:t>Dinophyta</a:t>
            </a:r>
            <a:r>
              <a:rPr lang="cs-CZ" altLang="cs-CZ" sz="3200" dirty="0">
                <a:solidFill>
                  <a:schemeClr val="tx2"/>
                </a:solidFill>
              </a:rPr>
              <a:t>, třída </a:t>
            </a:r>
            <a:r>
              <a:rPr lang="cs-CZ" altLang="cs-CZ" sz="3200" dirty="0" err="1">
                <a:solidFill>
                  <a:schemeClr val="tx2"/>
                </a:solidFill>
              </a:rPr>
              <a:t>Dinophyceae</a:t>
            </a:r>
            <a:endParaRPr lang="cs-CZ" altLang="cs-CZ" sz="3600" dirty="0">
              <a:solidFill>
                <a:schemeClr val="tx2"/>
              </a:solidFill>
            </a:endParaRPr>
          </a:p>
          <a:p>
            <a:pPr>
              <a:buFont typeface="Arial" charset="0"/>
              <a:buChar char="•"/>
              <a:defRPr/>
            </a:pPr>
            <a:r>
              <a:rPr lang="cs-CZ" sz="2000" dirty="0"/>
              <a:t>Většinou bičíkovci </a:t>
            </a:r>
          </a:p>
          <a:p>
            <a:pPr>
              <a:buFont typeface="Arial" charset="0"/>
              <a:buChar char="•"/>
              <a:defRPr/>
            </a:pPr>
            <a:r>
              <a:rPr lang="cs-CZ" sz="2000" dirty="0" err="1"/>
              <a:t>Dinokaryon</a:t>
            </a:r>
            <a:endParaRPr lang="cs-CZ" sz="2000" dirty="0"/>
          </a:p>
          <a:p>
            <a:pPr>
              <a:buFont typeface="Arial" charset="0"/>
              <a:buChar char="•"/>
              <a:defRPr/>
            </a:pPr>
            <a:r>
              <a:rPr lang="cs-CZ" sz="2000" dirty="0" err="1"/>
              <a:t>Kleptoplastidy</a:t>
            </a:r>
            <a:endParaRPr lang="cs-CZ" sz="2000" dirty="0"/>
          </a:p>
          <a:p>
            <a:pPr>
              <a:buFont typeface="Arial" charset="0"/>
              <a:buChar char="•"/>
              <a:defRPr/>
            </a:pPr>
            <a:r>
              <a:rPr lang="cs-CZ" sz="2000" dirty="0"/>
              <a:t>Pulzující vakuoly</a:t>
            </a:r>
          </a:p>
          <a:p>
            <a:pPr>
              <a:buFont typeface="Arial" charset="0"/>
              <a:buChar char="•"/>
              <a:defRPr/>
            </a:pPr>
            <a:r>
              <a:rPr lang="cs-CZ" sz="2000" dirty="0"/>
              <a:t>Chlorofyl a, c, </a:t>
            </a:r>
            <a:r>
              <a:rPr lang="cs-CZ" sz="2000" dirty="0" err="1"/>
              <a:t>diadinoxantin</a:t>
            </a:r>
            <a:endParaRPr lang="cs-CZ" sz="2000" dirty="0"/>
          </a:p>
          <a:p>
            <a:pPr>
              <a:buFont typeface="Arial" charset="0"/>
              <a:buChar char="•"/>
              <a:defRPr/>
            </a:pPr>
            <a:r>
              <a:rPr lang="cs-CZ" sz="2000" dirty="0" err="1"/>
              <a:t>Théka</a:t>
            </a:r>
            <a:endParaRPr lang="cs-CZ" sz="2000" dirty="0"/>
          </a:p>
          <a:p>
            <a:pPr>
              <a:buFont typeface="Arial" charset="0"/>
              <a:buChar char="•"/>
              <a:defRPr/>
            </a:pPr>
            <a:r>
              <a:rPr lang="cs-CZ" sz="2000" dirty="0" err="1"/>
              <a:t>Epikón</a:t>
            </a:r>
            <a:r>
              <a:rPr lang="cs-CZ" sz="2000" dirty="0"/>
              <a:t>, </a:t>
            </a:r>
            <a:r>
              <a:rPr lang="cs-CZ" sz="2000" dirty="0" err="1"/>
              <a:t>hypokón</a:t>
            </a:r>
            <a:r>
              <a:rPr lang="cs-CZ" sz="2000" dirty="0"/>
              <a:t>, cingulum</a:t>
            </a:r>
          </a:p>
          <a:p>
            <a:pPr>
              <a:buFont typeface="Arial" charset="0"/>
              <a:buChar char="•"/>
              <a:defRPr/>
            </a:pPr>
            <a:r>
              <a:rPr lang="cs-CZ" sz="2000" dirty="0" err="1"/>
              <a:t>Mukocysty</a:t>
            </a:r>
            <a:r>
              <a:rPr lang="cs-CZ" sz="2000" dirty="0"/>
              <a:t>, trichocysty</a:t>
            </a:r>
          </a:p>
          <a:p>
            <a:pPr>
              <a:buFont typeface="Arial" charset="0"/>
              <a:buChar char="•"/>
              <a:defRPr/>
            </a:pPr>
            <a:r>
              <a:rPr lang="cs-CZ" sz="2000" dirty="0" err="1"/>
              <a:t>Ocellus</a:t>
            </a:r>
            <a:endParaRPr lang="cs-CZ" sz="2000" dirty="0"/>
          </a:p>
          <a:p>
            <a:pPr>
              <a:buFont typeface="Arial" charset="0"/>
              <a:buChar char="•"/>
              <a:defRPr/>
            </a:pPr>
            <a:r>
              <a:rPr lang="cs-CZ" sz="2000" dirty="0" err="1"/>
              <a:t>Fagotrofní</a:t>
            </a:r>
            <a:endParaRPr lang="cs-CZ" sz="2000" dirty="0"/>
          </a:p>
          <a:p>
            <a:pPr>
              <a:buFont typeface="Arial" charset="0"/>
              <a:buChar char="•"/>
              <a:defRPr/>
            </a:pPr>
            <a:r>
              <a:rPr lang="cs-CZ" sz="2000" dirty="0"/>
              <a:t>Převážně moře</a:t>
            </a:r>
          </a:p>
          <a:p>
            <a:pPr>
              <a:buFont typeface="Arial" charset="0"/>
              <a:buChar char="•"/>
              <a:defRPr/>
            </a:pPr>
            <a:r>
              <a:rPr lang="cs-CZ" sz="2000" dirty="0"/>
              <a:t>Toxiny</a:t>
            </a:r>
          </a:p>
          <a:p>
            <a:pPr eaLnBrk="1" hangingPunct="1"/>
            <a:endParaRPr lang="fr-CA" altLang="cs-CZ" sz="2000" dirty="0">
              <a:solidFill>
                <a:schemeClr val="tx2"/>
              </a:solidFill>
            </a:endParaRP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07" t="307" r="12643"/>
          <a:stretch/>
        </p:blipFill>
        <p:spPr>
          <a:xfrm>
            <a:off x="7548533" y="143323"/>
            <a:ext cx="1119546" cy="1061611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7534" y="2308693"/>
            <a:ext cx="1809750" cy="361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577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5952"/>
    </mc:Choice>
    <mc:Fallback xmlns="">
      <p:transition spd="slow" advTm="135952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Text Box 4"/>
          <p:cNvSpPr txBox="1">
            <a:spLocks noChangeArrowheads="1"/>
          </p:cNvSpPr>
          <p:nvPr/>
        </p:nvSpPr>
        <p:spPr bwMode="auto">
          <a:xfrm>
            <a:off x="539750" y="5949950"/>
            <a:ext cx="633571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cs-CZ" altLang="cs-CZ" sz="1800">
              <a:latin typeface="Arial" panose="020B0604020202020204" pitchFamily="34" charset="0"/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323850" y="319364"/>
            <a:ext cx="6371240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altLang="cs-CZ" sz="2000" dirty="0"/>
              <a:t>Odd.: </a:t>
            </a:r>
            <a:r>
              <a:rPr lang="cs-CZ" altLang="cs-CZ" sz="2000" dirty="0" err="1"/>
              <a:t>Dinophyta</a:t>
            </a:r>
            <a:r>
              <a:rPr lang="cs-CZ" altLang="cs-CZ" sz="2000" dirty="0"/>
              <a:t>    </a:t>
            </a:r>
            <a:r>
              <a:rPr lang="cs-CZ" altLang="cs-CZ" sz="2000" b="1" u="sng" dirty="0">
                <a:solidFill>
                  <a:srgbClr val="C00000"/>
                </a:solidFill>
              </a:rPr>
              <a:t>Třída: </a:t>
            </a:r>
            <a:r>
              <a:rPr lang="cs-CZ" altLang="cs-CZ" sz="2000" b="1" u="sng" dirty="0" err="1">
                <a:solidFill>
                  <a:srgbClr val="C00000"/>
                </a:solidFill>
              </a:rPr>
              <a:t>Dinophyceae</a:t>
            </a:r>
            <a:br>
              <a:rPr lang="cs-CZ" altLang="cs-CZ" b="1" u="sng" dirty="0">
                <a:solidFill>
                  <a:srgbClr val="C00000"/>
                </a:solidFill>
              </a:rPr>
            </a:br>
            <a:br>
              <a:rPr lang="cs-CZ" altLang="cs-CZ" b="1" u="sng" dirty="0">
                <a:solidFill>
                  <a:srgbClr val="C00000"/>
                </a:solidFill>
              </a:rPr>
            </a:br>
            <a:r>
              <a:rPr lang="cs-CZ" altLang="cs-CZ" sz="3600" b="1" i="1" dirty="0" err="1">
                <a:solidFill>
                  <a:schemeClr val="accent2">
                    <a:lumMod val="75000"/>
                  </a:schemeClr>
                </a:solidFill>
              </a:rPr>
              <a:t>Ceratium</a:t>
            </a:r>
            <a:r>
              <a:rPr lang="cs-CZ" altLang="cs-CZ" sz="3600" b="1" i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cs-CZ" altLang="cs-CZ" sz="3600" b="1" i="1" dirty="0" err="1">
                <a:solidFill>
                  <a:schemeClr val="accent2">
                    <a:lumMod val="75000"/>
                  </a:schemeClr>
                </a:solidFill>
              </a:rPr>
              <a:t>hirundinella</a:t>
            </a:r>
            <a:br>
              <a:rPr lang="cs-CZ" altLang="cs-CZ" sz="3200" b="1" dirty="0">
                <a:solidFill>
                  <a:srgbClr val="0070C0"/>
                </a:solidFill>
              </a:rPr>
            </a:b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36" t="17778" r="12612" b="31648"/>
          <a:stretch/>
        </p:blipFill>
        <p:spPr>
          <a:xfrm>
            <a:off x="103132" y="1719966"/>
            <a:ext cx="6616737" cy="3556227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63" t="35227" r="17032" b="35985"/>
          <a:stretch/>
        </p:blipFill>
        <p:spPr>
          <a:xfrm rot="5400000">
            <a:off x="4718960" y="2700411"/>
            <a:ext cx="6010050" cy="2057790"/>
          </a:xfrm>
          <a:prstGeom prst="rect">
            <a:avLst/>
          </a:prstGeom>
        </p:spPr>
      </p:pic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6875463" y="1642803"/>
            <a:ext cx="151288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b="1" dirty="0" err="1">
                <a:solidFill>
                  <a:srgbClr val="000000"/>
                </a:solidFill>
                <a:latin typeface="Arial" panose="020B0604020202020204" pitchFamily="34" charset="0"/>
              </a:rPr>
              <a:t>epikón</a:t>
            </a:r>
            <a:endParaRPr lang="cs-CZ" altLang="cs-CZ" sz="1800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6695090" y="5193494"/>
            <a:ext cx="151288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b="1" dirty="0" err="1">
                <a:solidFill>
                  <a:srgbClr val="000000"/>
                </a:solidFill>
                <a:latin typeface="Arial" panose="020B0604020202020204" pitchFamily="34" charset="0"/>
              </a:rPr>
              <a:t>hypokón</a:t>
            </a:r>
            <a:endParaRPr lang="cs-CZ" altLang="cs-CZ" sz="1800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2" name="Line 10"/>
          <p:cNvSpPr>
            <a:spLocks noChangeShapeType="1"/>
          </p:cNvSpPr>
          <p:nvPr/>
        </p:nvSpPr>
        <p:spPr bwMode="auto">
          <a:xfrm flipH="1" flipV="1">
            <a:off x="3584026" y="4333116"/>
            <a:ext cx="433837" cy="449646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4" name="Text Box 9"/>
          <p:cNvSpPr txBox="1">
            <a:spLocks noChangeArrowheads="1"/>
          </p:cNvSpPr>
          <p:nvPr/>
        </p:nvSpPr>
        <p:spPr bwMode="auto">
          <a:xfrm>
            <a:off x="3843588" y="4741413"/>
            <a:ext cx="151288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b="1" dirty="0">
                <a:solidFill>
                  <a:srgbClr val="000000"/>
                </a:solidFill>
                <a:latin typeface="Arial" panose="020B0604020202020204" pitchFamily="34" charset="0"/>
              </a:rPr>
              <a:t>cingulum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BBB08929-18A0-46E0-8DF7-2F5EA92D2C26}"/>
              </a:ext>
            </a:extLst>
          </p:cNvPr>
          <p:cNvSpPr txBox="1"/>
          <p:nvPr/>
        </p:nvSpPr>
        <p:spPr>
          <a:xfrm>
            <a:off x="1627292" y="5699063"/>
            <a:ext cx="16432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Zvětšení 400x</a:t>
            </a:r>
          </a:p>
        </p:txBody>
      </p:sp>
    </p:spTree>
    <p:extLst>
      <p:ext uri="{BB962C8B-B14F-4D97-AF65-F5344CB8AC3E}">
        <p14:creationId xmlns:p14="http://schemas.microsoft.com/office/powerpoint/2010/main" val="2581305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798"/>
    </mc:Choice>
    <mc:Fallback xmlns="">
      <p:transition spd="slow" advTm="41798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re 1"/>
          <p:cNvSpPr>
            <a:spLocks noGrp="1"/>
          </p:cNvSpPr>
          <p:nvPr>
            <p:ph type="title"/>
          </p:nvPr>
        </p:nvSpPr>
        <p:spPr>
          <a:xfrm>
            <a:off x="2202269" y="-426522"/>
            <a:ext cx="7886700" cy="1325563"/>
          </a:xfrm>
        </p:spPr>
        <p:txBody>
          <a:bodyPr/>
          <a:lstStyle/>
          <a:p>
            <a:pPr algn="l" eaLnBrk="1" hangingPunct="1"/>
            <a:r>
              <a:rPr lang="cs-CZ" altLang="cs-CZ" dirty="0"/>
              <a:t>                                         </a:t>
            </a:r>
            <a:r>
              <a:rPr lang="cs-CZ" altLang="cs-CZ" sz="2400" b="1" dirty="0"/>
              <a:t>Objekty</a:t>
            </a:r>
            <a:endParaRPr lang="fr-CA" altLang="cs-CZ" sz="2400" b="1" dirty="0"/>
          </a:p>
        </p:txBody>
      </p:sp>
      <p:sp>
        <p:nvSpPr>
          <p:cNvPr id="7171" name="Espace réservé du contenu 2"/>
          <p:cNvSpPr>
            <a:spLocks noGrp="1"/>
          </p:cNvSpPr>
          <p:nvPr>
            <p:ph idx="1"/>
          </p:nvPr>
        </p:nvSpPr>
        <p:spPr>
          <a:xfrm>
            <a:off x="-185738" y="85625"/>
            <a:ext cx="9515475" cy="4624075"/>
          </a:xfrm>
        </p:spPr>
        <p:txBody>
          <a:bodyPr>
            <a:normAutofit lnSpcReduction="10000"/>
          </a:bodyPr>
          <a:lstStyle/>
          <a:p>
            <a:pPr marL="0" indent="0" eaLnBrk="1" hangingPunct="1">
              <a:buFont typeface="Arial" charset="0"/>
              <a:buNone/>
              <a:defRPr/>
            </a:pPr>
            <a:endParaRPr lang="cs-CZ" sz="1800" dirty="0"/>
          </a:p>
          <a:p>
            <a:pPr marL="0" indent="0">
              <a:buNone/>
              <a:defRPr/>
            </a:pPr>
            <a:r>
              <a:rPr lang="cs-CZ" sz="2000" b="1" dirty="0">
                <a:solidFill>
                  <a:srgbClr val="00B050"/>
                </a:solidFill>
              </a:rPr>
              <a:t>      </a:t>
            </a:r>
            <a:r>
              <a:rPr lang="cs-CZ" sz="2000" b="1" u="sng" dirty="0">
                <a:solidFill>
                  <a:schemeClr val="accent6">
                    <a:lumMod val="75000"/>
                  </a:schemeClr>
                </a:solidFill>
              </a:rPr>
              <a:t>Třída: </a:t>
            </a:r>
            <a:r>
              <a:rPr lang="cs-CZ" sz="2000" b="1" u="sng" dirty="0" err="1">
                <a:solidFill>
                  <a:schemeClr val="accent6">
                    <a:lumMod val="75000"/>
                  </a:schemeClr>
                </a:solidFill>
              </a:rPr>
              <a:t>Cyanobacteria</a:t>
            </a:r>
            <a:r>
              <a:rPr lang="cs-CZ" sz="2000" b="1" u="sng" dirty="0">
                <a:solidFill>
                  <a:schemeClr val="accent6">
                    <a:lumMod val="75000"/>
                  </a:schemeClr>
                </a:solidFill>
              </a:rPr>
              <a:t>/</a:t>
            </a:r>
            <a:r>
              <a:rPr lang="cs-CZ" sz="2000" b="1" u="sng" dirty="0" err="1">
                <a:solidFill>
                  <a:schemeClr val="accent6">
                    <a:lumMod val="75000"/>
                  </a:schemeClr>
                </a:solidFill>
              </a:rPr>
              <a:t>Cyanophyceae</a:t>
            </a:r>
            <a:r>
              <a:rPr lang="cs-CZ" sz="2000" b="1" u="sng" dirty="0">
                <a:solidFill>
                  <a:schemeClr val="accent6">
                    <a:lumMod val="75000"/>
                  </a:schemeClr>
                </a:solidFill>
              </a:rPr>
              <a:t>  </a:t>
            </a:r>
          </a:p>
          <a:p>
            <a:pPr marL="0" indent="0">
              <a:buNone/>
              <a:defRPr/>
            </a:pPr>
            <a:r>
              <a:rPr lang="cs-CZ" sz="2000" i="1" dirty="0"/>
              <a:t> </a:t>
            </a:r>
            <a:br>
              <a:rPr lang="cs-CZ" sz="2000" dirty="0"/>
            </a:br>
            <a:r>
              <a:rPr lang="cs-CZ" sz="2000" dirty="0"/>
              <a:t>      1. řád</a:t>
            </a:r>
            <a:r>
              <a:rPr lang="cs-CZ" sz="2000" dirty="0">
                <a:solidFill>
                  <a:srgbClr val="00B050"/>
                </a:solidFill>
              </a:rPr>
              <a:t> </a:t>
            </a:r>
            <a:r>
              <a:rPr lang="cs-CZ" sz="2000" dirty="0" err="1">
                <a:solidFill>
                  <a:srgbClr val="00B050"/>
                </a:solidFill>
                <a:hlinkClick r:id="rId2" action="ppaction://hlinkfile"/>
              </a:rPr>
              <a:t>Chroococcales</a:t>
            </a:r>
            <a:r>
              <a:rPr lang="cs-CZ" sz="2000" dirty="0">
                <a:solidFill>
                  <a:srgbClr val="00B050"/>
                </a:solidFill>
                <a:hlinkClick r:id="rId2" action="ppaction://hlinkfile"/>
              </a:rPr>
              <a:t> </a:t>
            </a:r>
            <a:r>
              <a:rPr lang="cs-CZ" sz="2000" dirty="0"/>
              <a:t>  </a:t>
            </a:r>
            <a:r>
              <a:rPr lang="cs-CZ" sz="2000" b="1" i="1" dirty="0" err="1"/>
              <a:t>Chroococcus</a:t>
            </a:r>
            <a:r>
              <a:rPr lang="cs-CZ" sz="2000" b="1" i="1" dirty="0"/>
              <a:t> </a:t>
            </a:r>
            <a:r>
              <a:rPr lang="cs-CZ" sz="2000" b="1" dirty="0"/>
              <a:t>sp. </a:t>
            </a:r>
            <a:r>
              <a:rPr lang="cs-CZ" sz="2000" dirty="0"/>
              <a:t>(vegetativní buňky, slizové obaly)</a:t>
            </a:r>
          </a:p>
          <a:p>
            <a:pPr marL="0" indent="0">
              <a:buFont typeface="Arial" charset="0"/>
              <a:buNone/>
              <a:defRPr/>
            </a:pPr>
            <a:endParaRPr lang="cs-CZ" sz="2000" dirty="0"/>
          </a:p>
          <a:p>
            <a:pPr marL="0" indent="0">
              <a:buFont typeface="Arial" charset="0"/>
              <a:buNone/>
              <a:defRPr/>
            </a:pPr>
            <a:r>
              <a:rPr lang="cs-CZ" sz="2000" dirty="0"/>
              <a:t>      2. řád </a:t>
            </a:r>
            <a:r>
              <a:rPr lang="cs-CZ" sz="2000" dirty="0" err="1">
                <a:hlinkClick r:id="rId3" action="ppaction://hlinkfile"/>
              </a:rPr>
              <a:t>Oscillatoriales</a:t>
            </a:r>
            <a:r>
              <a:rPr lang="cs-CZ" sz="2000" dirty="0"/>
              <a:t>    </a:t>
            </a:r>
            <a:r>
              <a:rPr lang="cs-CZ" sz="2000" b="1" i="1" dirty="0" err="1"/>
              <a:t>Oscillatoria</a:t>
            </a:r>
            <a:r>
              <a:rPr lang="cs-CZ" sz="2000" b="1" i="1" dirty="0"/>
              <a:t> </a:t>
            </a:r>
            <a:r>
              <a:rPr lang="cs-CZ" sz="2000" b="1" i="1" dirty="0" err="1"/>
              <a:t>sancta</a:t>
            </a:r>
            <a:r>
              <a:rPr lang="cs-CZ" sz="2000" b="1" i="1" dirty="0"/>
              <a:t> </a:t>
            </a:r>
            <a:r>
              <a:rPr lang="cs-CZ" sz="2000" dirty="0"/>
              <a:t>(vlákno, vegetativní buňka) </a:t>
            </a:r>
          </a:p>
          <a:p>
            <a:pPr marL="0" indent="0">
              <a:buFont typeface="Arial" charset="0"/>
              <a:buNone/>
              <a:defRPr/>
            </a:pPr>
            <a:r>
              <a:rPr lang="cs-CZ" sz="2000" b="1" dirty="0"/>
              <a:t>                                               </a:t>
            </a:r>
            <a:r>
              <a:rPr lang="cs-CZ" sz="2000" b="1" i="1" dirty="0" err="1">
                <a:solidFill>
                  <a:schemeClr val="bg1"/>
                </a:solidFill>
              </a:rPr>
              <a:t>Limnospira</a:t>
            </a:r>
            <a:r>
              <a:rPr lang="cs-CZ" sz="2000" b="1" i="1" dirty="0">
                <a:solidFill>
                  <a:schemeClr val="bg1"/>
                </a:solidFill>
              </a:rPr>
              <a:t> maxima </a:t>
            </a:r>
            <a:r>
              <a:rPr lang="cs-CZ" sz="2000" dirty="0">
                <a:solidFill>
                  <a:schemeClr val="bg1"/>
                </a:solidFill>
              </a:rPr>
              <a:t>(vegetativní vlákno)</a:t>
            </a:r>
          </a:p>
          <a:p>
            <a:pPr marL="0" indent="0">
              <a:buFont typeface="Arial" charset="0"/>
              <a:buNone/>
              <a:defRPr/>
            </a:pPr>
            <a:r>
              <a:rPr lang="cs-CZ" sz="2000" dirty="0"/>
              <a:t>      3. řád </a:t>
            </a:r>
            <a:r>
              <a:rPr lang="cs-CZ" sz="2000" dirty="0" err="1">
                <a:hlinkClick r:id="rId4" action="ppaction://hlinkfile"/>
              </a:rPr>
              <a:t>Nostocales</a:t>
            </a:r>
            <a:r>
              <a:rPr lang="cs-CZ" sz="2000" dirty="0"/>
              <a:t>    </a:t>
            </a:r>
            <a:r>
              <a:rPr lang="cs-CZ" sz="2000" b="1" i="1" dirty="0" err="1"/>
              <a:t>Nostoc</a:t>
            </a:r>
            <a:r>
              <a:rPr lang="cs-CZ" sz="2000" i="1" dirty="0"/>
              <a:t> </a:t>
            </a:r>
            <a:r>
              <a:rPr lang="cs-CZ" sz="2000" b="1" dirty="0" err="1"/>
              <a:t>sp</a:t>
            </a:r>
            <a:r>
              <a:rPr lang="cs-CZ" sz="2000" b="1" dirty="0"/>
              <a:t>. </a:t>
            </a:r>
            <a:r>
              <a:rPr lang="cs-CZ" sz="2000" dirty="0"/>
              <a:t>(</a:t>
            </a:r>
            <a:r>
              <a:rPr lang="cs-CZ" sz="2000" i="1" dirty="0" err="1"/>
              <a:t>heterocyt</a:t>
            </a:r>
            <a:r>
              <a:rPr lang="cs-CZ" sz="2000" dirty="0"/>
              <a:t>, vegetativní vlákno, </a:t>
            </a:r>
            <a:r>
              <a:rPr lang="cs-CZ" sz="2000" i="1" dirty="0"/>
              <a:t>slizové obaly</a:t>
            </a:r>
            <a:r>
              <a:rPr lang="cs-CZ" sz="2000" dirty="0"/>
              <a:t>)</a:t>
            </a:r>
          </a:p>
          <a:p>
            <a:pPr marL="0" indent="0">
              <a:buFont typeface="Arial" charset="0"/>
              <a:buNone/>
              <a:defRPr/>
            </a:pPr>
            <a:r>
              <a:rPr lang="cs-CZ" sz="2000" i="1" dirty="0"/>
              <a:t>                                         </a:t>
            </a:r>
            <a:r>
              <a:rPr lang="cs-CZ" sz="2000" b="1" i="1" dirty="0" err="1"/>
              <a:t>Scytonema</a:t>
            </a:r>
            <a:r>
              <a:rPr lang="cs-CZ" sz="2000" b="1" i="1" dirty="0"/>
              <a:t> </a:t>
            </a:r>
            <a:r>
              <a:rPr lang="cs-CZ" sz="2000" b="1" dirty="0" err="1"/>
              <a:t>sp</a:t>
            </a:r>
            <a:r>
              <a:rPr lang="cs-CZ" sz="2000" b="1" dirty="0"/>
              <a:t>. </a:t>
            </a:r>
            <a:r>
              <a:rPr lang="cs-CZ" sz="2000" dirty="0"/>
              <a:t>(vegetativní buňka, slizová pochva, </a:t>
            </a:r>
            <a:r>
              <a:rPr lang="cs-CZ" sz="2000" i="1" dirty="0"/>
              <a:t>nepravé větvení</a:t>
            </a:r>
            <a:r>
              <a:rPr lang="cs-CZ" sz="2000" dirty="0"/>
              <a:t>)</a:t>
            </a:r>
          </a:p>
          <a:p>
            <a:pPr marL="0" indent="0">
              <a:buFont typeface="Arial" charset="0"/>
              <a:buNone/>
              <a:defRPr/>
            </a:pPr>
            <a:endParaRPr lang="cs-CZ" sz="2000" dirty="0"/>
          </a:p>
          <a:p>
            <a:pPr marL="0" indent="0">
              <a:buFont typeface="Arial" charset="0"/>
              <a:buNone/>
              <a:defRPr/>
            </a:pPr>
            <a:r>
              <a:rPr lang="cs-CZ" sz="2000" dirty="0"/>
              <a:t>      4. řád </a:t>
            </a:r>
            <a:r>
              <a:rPr lang="cs-CZ" sz="2000" dirty="0" err="1">
                <a:hlinkClick r:id="rId5" action="ppaction://hlinkfile"/>
              </a:rPr>
              <a:t>Stigonematales</a:t>
            </a:r>
            <a:r>
              <a:rPr lang="cs-CZ" sz="2000" dirty="0"/>
              <a:t>  </a:t>
            </a:r>
            <a:r>
              <a:rPr lang="cs-CZ" sz="2000" b="1" i="1" dirty="0" err="1"/>
              <a:t>Stigonema</a:t>
            </a:r>
            <a:r>
              <a:rPr lang="cs-CZ" sz="2000" b="1" i="1" dirty="0"/>
              <a:t> </a:t>
            </a:r>
            <a:r>
              <a:rPr lang="cs-CZ" sz="2000" b="1" dirty="0" err="1"/>
              <a:t>sp</a:t>
            </a:r>
            <a:r>
              <a:rPr lang="cs-CZ" sz="2000" b="1" dirty="0"/>
              <a:t>. </a:t>
            </a:r>
            <a:r>
              <a:rPr lang="cs-CZ" sz="2000" dirty="0"/>
              <a:t>(vegetativní buňka, pravé větvení)</a:t>
            </a:r>
          </a:p>
          <a:p>
            <a:pPr marL="0" indent="0">
              <a:buFont typeface="Arial" charset="0"/>
              <a:buNone/>
              <a:defRPr/>
            </a:pPr>
            <a:r>
              <a:rPr lang="cs-CZ" sz="2000" dirty="0"/>
              <a:t>                                              (rod </a:t>
            </a:r>
            <a:r>
              <a:rPr lang="cs-CZ" sz="2000" i="1" dirty="0" err="1"/>
              <a:t>Stigonema</a:t>
            </a:r>
            <a:r>
              <a:rPr lang="cs-CZ" sz="2000" dirty="0"/>
              <a:t> kreslíme dvakrát, zvětšení 100x a 400x)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49" t="19070" r="39302" b="38139"/>
          <a:stretch/>
        </p:blipFill>
        <p:spPr>
          <a:xfrm>
            <a:off x="7837725" y="817829"/>
            <a:ext cx="610038" cy="645098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30" r="14639"/>
          <a:stretch/>
        </p:blipFill>
        <p:spPr>
          <a:xfrm>
            <a:off x="7467171" y="1616753"/>
            <a:ext cx="563817" cy="568128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47" t="5211" b="46667"/>
          <a:stretch/>
        </p:blipFill>
        <p:spPr>
          <a:xfrm>
            <a:off x="7993312" y="2268169"/>
            <a:ext cx="564232" cy="594526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07" t="20930" r="37210" b="25736"/>
          <a:stretch/>
        </p:blipFill>
        <p:spPr>
          <a:xfrm>
            <a:off x="8557544" y="3173043"/>
            <a:ext cx="566765" cy="568418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5587" y="3899966"/>
            <a:ext cx="730924" cy="550343"/>
          </a:xfrm>
          <a:prstGeom prst="rect">
            <a:avLst/>
          </a:prstGeom>
        </p:spPr>
      </p:pic>
      <p:sp>
        <p:nvSpPr>
          <p:cNvPr id="12" name="Espace réservé du contenu 2">
            <a:extLst>
              <a:ext uri="{FF2B5EF4-FFF2-40B4-BE49-F238E27FC236}">
                <a16:creationId xmlns:a16="http://schemas.microsoft.com/office/drawing/2014/main" id="{934680EA-468B-44DA-855F-FDB6E118827C}"/>
              </a:ext>
            </a:extLst>
          </p:cNvPr>
          <p:cNvSpPr txBox="1">
            <a:spLocks/>
          </p:cNvSpPr>
          <p:nvPr/>
        </p:nvSpPr>
        <p:spPr>
          <a:xfrm>
            <a:off x="0" y="4423643"/>
            <a:ext cx="8229600" cy="45259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  <a:defRPr/>
            </a:pPr>
            <a:endParaRPr lang="cs-CZ" sz="2000" dirty="0"/>
          </a:p>
          <a:p>
            <a:pPr marL="0" indent="0">
              <a:buNone/>
              <a:defRPr/>
            </a:pPr>
            <a:r>
              <a:rPr lang="cs-CZ" sz="2000" b="1" u="sng" dirty="0">
                <a:solidFill>
                  <a:schemeClr val="accent6">
                    <a:lumMod val="75000"/>
                  </a:schemeClr>
                </a:solidFill>
              </a:rPr>
              <a:t>Třída </a:t>
            </a:r>
            <a:r>
              <a:rPr lang="cs-CZ" sz="2000" b="1" u="sng" dirty="0" err="1">
                <a:solidFill>
                  <a:schemeClr val="accent6">
                    <a:lumMod val="75000"/>
                  </a:schemeClr>
                </a:solidFill>
              </a:rPr>
              <a:t>Dinophyceae</a:t>
            </a:r>
            <a:r>
              <a:rPr lang="cs-CZ" sz="2000" b="1" u="sng" dirty="0">
                <a:solidFill>
                  <a:schemeClr val="accent6">
                    <a:lumMod val="75000"/>
                  </a:schemeClr>
                </a:solidFill>
              </a:rPr>
              <a:t>:</a:t>
            </a:r>
            <a:r>
              <a:rPr lang="cs-CZ" sz="2000" b="1" dirty="0">
                <a:solidFill>
                  <a:schemeClr val="accent6">
                    <a:lumMod val="75000"/>
                  </a:schemeClr>
                </a:solidFill>
              </a:rPr>
              <a:t>        </a:t>
            </a:r>
            <a:r>
              <a:rPr lang="cs-CZ" sz="2000" b="1" i="1" dirty="0" err="1"/>
              <a:t>Ceratium</a:t>
            </a:r>
            <a:r>
              <a:rPr lang="cs-CZ" sz="2000" b="1" i="1" dirty="0"/>
              <a:t> </a:t>
            </a:r>
            <a:r>
              <a:rPr lang="cs-CZ" sz="2000" b="1" dirty="0"/>
              <a:t>sp. </a:t>
            </a:r>
            <a:r>
              <a:rPr lang="cs-CZ" sz="2000" dirty="0"/>
              <a:t>(</a:t>
            </a:r>
            <a:r>
              <a:rPr lang="cs-CZ" sz="2000" dirty="0" err="1"/>
              <a:t>epikón</a:t>
            </a:r>
            <a:r>
              <a:rPr lang="cs-CZ" sz="2000" dirty="0"/>
              <a:t>, </a:t>
            </a:r>
            <a:r>
              <a:rPr lang="cs-CZ" sz="2000" dirty="0" err="1"/>
              <a:t>hypokón</a:t>
            </a:r>
            <a:r>
              <a:rPr lang="cs-CZ" sz="2000" dirty="0"/>
              <a:t>, ekvatoriální rýha- cingulum)</a:t>
            </a:r>
          </a:p>
          <a:p>
            <a:pPr marL="0" indent="0">
              <a:buNone/>
              <a:defRPr/>
            </a:pPr>
            <a:r>
              <a:rPr lang="cs-CZ" sz="2000" b="1" u="sng" dirty="0">
                <a:solidFill>
                  <a:schemeClr val="accent6">
                    <a:lumMod val="75000"/>
                  </a:schemeClr>
                </a:solidFill>
              </a:rPr>
              <a:t>Třída </a:t>
            </a:r>
            <a:r>
              <a:rPr lang="cs-CZ" sz="2000" b="1" u="sng" dirty="0" err="1">
                <a:solidFill>
                  <a:schemeClr val="accent6">
                    <a:lumMod val="75000"/>
                  </a:schemeClr>
                </a:solidFill>
              </a:rPr>
              <a:t>Euglenophyceae</a:t>
            </a:r>
            <a:r>
              <a:rPr lang="cs-CZ" sz="2000" b="1" u="sng" dirty="0">
                <a:solidFill>
                  <a:schemeClr val="accent6">
                    <a:lumMod val="75000"/>
                  </a:schemeClr>
                </a:solidFill>
              </a:rPr>
              <a:t>:</a:t>
            </a:r>
            <a:r>
              <a:rPr lang="cs-CZ" sz="2000" b="1" dirty="0">
                <a:solidFill>
                  <a:schemeClr val="accent6">
                    <a:lumMod val="75000"/>
                  </a:schemeClr>
                </a:solidFill>
              </a:rPr>
              <a:t>  </a:t>
            </a:r>
            <a:r>
              <a:rPr lang="cs-CZ" sz="2000" b="1" i="1" dirty="0" err="1"/>
              <a:t>Euglena</a:t>
            </a:r>
            <a:r>
              <a:rPr lang="cs-CZ" sz="2000" b="1" dirty="0"/>
              <a:t> sp. </a:t>
            </a:r>
            <a:r>
              <a:rPr lang="cs-CZ" sz="2000" dirty="0"/>
              <a:t>(bičík, stigma, chloroplasty, </a:t>
            </a:r>
            <a:r>
              <a:rPr lang="cs-CZ" sz="2000" dirty="0" err="1"/>
              <a:t>paramylon</a:t>
            </a:r>
            <a:r>
              <a:rPr lang="cs-CZ" sz="2000" dirty="0"/>
              <a:t>- bílá zrnka zásobního škrobu)</a:t>
            </a:r>
          </a:p>
          <a:p>
            <a:pPr marL="0" indent="0">
              <a:buFont typeface="Arial" charset="0"/>
              <a:buNone/>
              <a:defRPr/>
            </a:pPr>
            <a:r>
              <a:rPr lang="cs-CZ" sz="2000" i="1" dirty="0"/>
              <a:t>                                           </a:t>
            </a:r>
            <a:r>
              <a:rPr lang="cs-CZ" sz="2000" b="1" i="1" dirty="0" err="1"/>
              <a:t>Trachelomonas</a:t>
            </a:r>
            <a:r>
              <a:rPr lang="cs-CZ" sz="2000" b="1" i="1" dirty="0"/>
              <a:t> </a:t>
            </a:r>
            <a:r>
              <a:rPr lang="cs-CZ" sz="2000" b="1" dirty="0"/>
              <a:t>sp.  </a:t>
            </a:r>
            <a:r>
              <a:rPr lang="cs-CZ" sz="2000" dirty="0"/>
              <a:t>(</a:t>
            </a:r>
            <a:r>
              <a:rPr lang="cs-CZ" sz="2000" dirty="0" err="1"/>
              <a:t>lorika</a:t>
            </a:r>
            <a:r>
              <a:rPr lang="cs-CZ" sz="2000" dirty="0"/>
              <a:t>, chloroplasty a </a:t>
            </a:r>
            <a:r>
              <a:rPr lang="cs-CZ" sz="2000" dirty="0" err="1"/>
              <a:t>paramylon</a:t>
            </a:r>
            <a:r>
              <a:rPr lang="cs-CZ" sz="2000" dirty="0"/>
              <a:t>)</a:t>
            </a:r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815427DF-A7B6-4C26-8A99-814A38872407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07" t="307" r="12643"/>
          <a:stretch/>
        </p:blipFill>
        <p:spPr>
          <a:xfrm>
            <a:off x="7815558" y="4720906"/>
            <a:ext cx="599780" cy="568742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B93FB114-6A87-415F-9263-57D2C5C1EE1D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0" r="24013"/>
          <a:stretch/>
        </p:blipFill>
        <p:spPr>
          <a:xfrm>
            <a:off x="8081268" y="5424205"/>
            <a:ext cx="599781" cy="587052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CDB754B4-E0C2-4EE6-A1B8-F66A943C3DAF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50" r="29446" b="59450"/>
          <a:stretch/>
        </p:blipFill>
        <p:spPr>
          <a:xfrm>
            <a:off x="8298181" y="6185322"/>
            <a:ext cx="638436" cy="587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287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6200"/>
    </mc:Choice>
    <mc:Fallback xmlns="">
      <p:transition spd="slow" advTm="2162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Cvičení č.1 </a:t>
            </a:r>
            <a:br>
              <a:rPr lang="cs-CZ" altLang="cs-CZ" dirty="0"/>
            </a:br>
            <a:r>
              <a:rPr lang="cs-CZ" altLang="cs-CZ" sz="2800" dirty="0"/>
              <a:t>Téma: Sinice, krásnoočka, obrněnky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  <a:defRPr/>
            </a:pPr>
            <a:r>
              <a:rPr lang="cs-CZ" i="1" dirty="0" err="1"/>
              <a:t>Nostoc</a:t>
            </a:r>
            <a:r>
              <a:rPr lang="cs-CZ" dirty="0"/>
              <a:t> </a:t>
            </a:r>
            <a:r>
              <a:rPr lang="cs-CZ" dirty="0" err="1"/>
              <a:t>sp</a:t>
            </a:r>
            <a:r>
              <a:rPr lang="cs-CZ" dirty="0"/>
              <a:t>.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cs-CZ" dirty="0">
                <a:solidFill>
                  <a:srgbClr val="C00000"/>
                </a:solidFill>
              </a:rPr>
              <a:t>Třída: </a:t>
            </a:r>
            <a:r>
              <a:rPr lang="cs-CZ" dirty="0" err="1">
                <a:solidFill>
                  <a:srgbClr val="C00000"/>
                </a:solidFill>
              </a:rPr>
              <a:t>Cyanophyceae</a:t>
            </a:r>
            <a:endParaRPr lang="cs-CZ" dirty="0">
              <a:solidFill>
                <a:srgbClr val="C00000"/>
              </a:solidFill>
            </a:endParaRP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cs-CZ" dirty="0"/>
              <a:t>  </a:t>
            </a:r>
            <a:r>
              <a:rPr lang="cs-CZ" sz="1800" dirty="0"/>
              <a:t>zvětšení: </a:t>
            </a:r>
            <a:r>
              <a:rPr lang="cs-CZ" sz="1800" dirty="0" err="1"/>
              <a:t>10x40</a:t>
            </a:r>
            <a:endParaRPr lang="cs-CZ" sz="1800" dirty="0"/>
          </a:p>
        </p:txBody>
      </p:sp>
      <p:pic>
        <p:nvPicPr>
          <p:cNvPr id="5124" name="Picture 2" descr="Výsledek obrázku pro nostoc draw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5988" y="2767013"/>
            <a:ext cx="2408237" cy="237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/>
          <p:cNvSpPr/>
          <p:nvPr/>
        </p:nvSpPr>
        <p:spPr>
          <a:xfrm>
            <a:off x="3549650" y="2708275"/>
            <a:ext cx="2363788" cy="2682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5126" name="TextovéPole 4"/>
          <p:cNvSpPr txBox="1">
            <a:spLocks noChangeArrowheads="1"/>
          </p:cNvSpPr>
          <p:nvPr/>
        </p:nvSpPr>
        <p:spPr bwMode="auto">
          <a:xfrm>
            <a:off x="436563" y="5232400"/>
            <a:ext cx="860583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dirty="0">
                <a:latin typeface="Arial" panose="020B0604020202020204" pitchFamily="34" charset="0"/>
              </a:rPr>
              <a:t>Nákresy velké, ideální velikost dva obrázky na stránku (maximálně tři)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1800" dirty="0">
              <a:latin typeface="Arial" panose="020B0604020202020204" pitchFamily="34" charset="0"/>
            </a:endParaRP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47" t="5211" b="46667"/>
          <a:stretch/>
        </p:blipFill>
        <p:spPr>
          <a:xfrm>
            <a:off x="7237347" y="93467"/>
            <a:ext cx="1643895" cy="1732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242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2500"/>
    </mc:Choice>
    <mc:Fallback xmlns="">
      <p:transition spd="slow" advTm="1325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235061" y="2047272"/>
            <a:ext cx="8559815" cy="2387600"/>
          </a:xfrm>
        </p:spPr>
        <p:txBody>
          <a:bodyPr>
            <a:normAutofit fontScale="90000"/>
          </a:bodyPr>
          <a:lstStyle/>
          <a:p>
            <a:r>
              <a:rPr lang="cs-CZ" dirty="0">
                <a:solidFill>
                  <a:schemeClr val="accent5"/>
                </a:solidFill>
                <a:latin typeface="+mn-lt"/>
              </a:rPr>
              <a:t>Sinice</a:t>
            </a:r>
            <a:br>
              <a:rPr lang="cs-CZ" dirty="0">
                <a:solidFill>
                  <a:schemeClr val="accent5"/>
                </a:solidFill>
                <a:latin typeface="+mn-lt"/>
              </a:rPr>
            </a:br>
            <a:br>
              <a:rPr lang="cs-CZ" dirty="0">
                <a:solidFill>
                  <a:schemeClr val="accent5"/>
                </a:solidFill>
                <a:latin typeface="+mn-lt"/>
              </a:rPr>
            </a:br>
            <a:r>
              <a:rPr lang="cs-CZ" sz="3600" dirty="0">
                <a:solidFill>
                  <a:schemeClr val="accent5"/>
                </a:solidFill>
                <a:latin typeface="+mn-lt"/>
              </a:rPr>
              <a:t>Třída: </a:t>
            </a:r>
            <a:r>
              <a:rPr lang="cs-CZ" sz="3600" dirty="0" err="1">
                <a:solidFill>
                  <a:schemeClr val="accent5"/>
                </a:solidFill>
                <a:latin typeface="+mn-lt"/>
              </a:rPr>
              <a:t>Cyanobacteria</a:t>
            </a:r>
            <a:r>
              <a:rPr lang="cs-CZ" sz="3600" dirty="0">
                <a:solidFill>
                  <a:schemeClr val="accent5"/>
                </a:solidFill>
                <a:latin typeface="+mn-lt"/>
              </a:rPr>
              <a:t>/</a:t>
            </a:r>
            <a:r>
              <a:rPr lang="cs-CZ" sz="3600" dirty="0" err="1">
                <a:solidFill>
                  <a:schemeClr val="accent5"/>
                </a:solidFill>
                <a:latin typeface="+mn-lt"/>
              </a:rPr>
              <a:t>Cyanophyceae</a:t>
            </a:r>
            <a:br>
              <a:rPr lang="cs-CZ" dirty="0">
                <a:solidFill>
                  <a:schemeClr val="accent5"/>
                </a:solidFill>
                <a:latin typeface="+mn-lt"/>
              </a:rPr>
            </a:br>
            <a:endParaRPr lang="cs-CZ" dirty="0">
              <a:solidFill>
                <a:schemeClr val="accent5"/>
              </a:solidFill>
              <a:latin typeface="+mn-lt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04" t="22171" r="-2325" b="-621"/>
          <a:stretch/>
        </p:blipFill>
        <p:spPr>
          <a:xfrm>
            <a:off x="235061" y="4920531"/>
            <a:ext cx="1462102" cy="1350043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49" t="19070" r="39302" b="38139"/>
          <a:stretch/>
        </p:blipFill>
        <p:spPr>
          <a:xfrm>
            <a:off x="2001640" y="4859412"/>
            <a:ext cx="1334468" cy="1411162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07" t="20930" r="37210" b="25736"/>
          <a:stretch/>
        </p:blipFill>
        <p:spPr>
          <a:xfrm>
            <a:off x="3984666" y="4889971"/>
            <a:ext cx="1346118" cy="1350043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231" y="4859412"/>
            <a:ext cx="1766809" cy="1330304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47" t="5211" b="46667"/>
          <a:stretch/>
        </p:blipFill>
        <p:spPr>
          <a:xfrm>
            <a:off x="7510615" y="4832334"/>
            <a:ext cx="1390650" cy="1465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58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953"/>
    </mc:Choice>
    <mc:Fallback xmlns="">
      <p:transition spd="slow" advTm="10953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cs-CZ" altLang="cs-CZ">
                <a:solidFill>
                  <a:schemeClr val="bg1"/>
                </a:solidFill>
              </a:rPr>
              <a:t>Sinice</a:t>
            </a:r>
            <a:endParaRPr lang="fr-CA" altLang="cs-CZ">
              <a:solidFill>
                <a:schemeClr val="bg1"/>
              </a:solidFill>
            </a:endParaRPr>
          </a:p>
        </p:txBody>
      </p:sp>
      <p:sp>
        <p:nvSpPr>
          <p:cNvPr id="7171" name="Espace réservé du contenu 2"/>
          <p:cNvSpPr>
            <a:spLocks noGrp="1"/>
          </p:cNvSpPr>
          <p:nvPr>
            <p:ph idx="1"/>
          </p:nvPr>
        </p:nvSpPr>
        <p:spPr>
          <a:xfrm>
            <a:off x="323192" y="365126"/>
            <a:ext cx="8497615" cy="6403536"/>
          </a:xfrm>
        </p:spPr>
        <p:txBody>
          <a:bodyPr>
            <a:normAutofit lnSpcReduction="10000"/>
          </a:bodyPr>
          <a:lstStyle/>
          <a:p>
            <a:pPr marL="0" indent="0" eaLnBrk="1" hangingPunct="1">
              <a:buNone/>
            </a:pPr>
            <a:r>
              <a:rPr lang="cs-CZ" altLang="cs-CZ" sz="3600" dirty="0" err="1">
                <a:solidFill>
                  <a:schemeClr val="tx2"/>
                </a:solidFill>
              </a:rPr>
              <a:t>Cyanobacteria</a:t>
            </a:r>
            <a:r>
              <a:rPr lang="cs-CZ" altLang="cs-CZ" sz="3600" dirty="0">
                <a:solidFill>
                  <a:schemeClr val="tx2"/>
                </a:solidFill>
              </a:rPr>
              <a:t>, </a:t>
            </a:r>
            <a:r>
              <a:rPr lang="cs-CZ" altLang="cs-CZ" sz="3600" dirty="0" err="1">
                <a:solidFill>
                  <a:schemeClr val="tx2"/>
                </a:solidFill>
              </a:rPr>
              <a:t>Cyanophyta</a:t>
            </a:r>
            <a:r>
              <a:rPr lang="cs-CZ" altLang="cs-CZ" sz="3600" dirty="0">
                <a:solidFill>
                  <a:schemeClr val="tx2"/>
                </a:solidFill>
              </a:rPr>
              <a:t> – Sinice</a:t>
            </a:r>
          </a:p>
          <a:p>
            <a:pPr eaLnBrk="1" hangingPunct="1"/>
            <a:endParaRPr lang="cs-CZ" altLang="cs-CZ" sz="4300" dirty="0">
              <a:solidFill>
                <a:schemeClr val="tx2"/>
              </a:solidFill>
            </a:endParaRPr>
          </a:p>
          <a:p>
            <a:r>
              <a:rPr lang="cs-CZ" altLang="cs-CZ" sz="2200" dirty="0" err="1"/>
              <a:t>Prokaryota</a:t>
            </a:r>
            <a:r>
              <a:rPr lang="cs-CZ" altLang="cs-CZ" sz="2200" dirty="0"/>
              <a:t>/G- bakterie                                     Nemají jádro ani vakuoly</a:t>
            </a:r>
          </a:p>
          <a:p>
            <a:r>
              <a:rPr lang="cs-CZ" altLang="cs-CZ" sz="2200" dirty="0"/>
              <a:t>Evolučně staré</a:t>
            </a:r>
          </a:p>
          <a:p>
            <a:r>
              <a:rPr lang="cs-CZ" altLang="cs-CZ" sz="2200" dirty="0"/>
              <a:t>Tylakoidy </a:t>
            </a:r>
          </a:p>
          <a:p>
            <a:r>
              <a:rPr lang="cs-CZ" altLang="cs-CZ" sz="2200" dirty="0" err="1"/>
              <a:t>Fykobilizómy</a:t>
            </a:r>
            <a:r>
              <a:rPr lang="cs-CZ" altLang="cs-CZ" sz="2200" dirty="0"/>
              <a:t> s proteiny</a:t>
            </a:r>
          </a:p>
          <a:p>
            <a:r>
              <a:rPr lang="cs-CZ" altLang="cs-CZ" sz="2200" dirty="0"/>
              <a:t>Sinicový škrob</a:t>
            </a:r>
          </a:p>
          <a:p>
            <a:r>
              <a:rPr lang="cs-CZ" altLang="cs-CZ" sz="2200" dirty="0"/>
              <a:t>Rostlinný typ fotosyntézy</a:t>
            </a:r>
          </a:p>
          <a:p>
            <a:r>
              <a:rPr lang="cs-CZ" altLang="cs-CZ" sz="2200" dirty="0" err="1"/>
              <a:t>Heterocyty</a:t>
            </a:r>
            <a:r>
              <a:rPr lang="cs-CZ" altLang="cs-CZ" sz="2200" dirty="0"/>
              <a:t> (N</a:t>
            </a:r>
            <a:r>
              <a:rPr lang="cs-CZ" altLang="cs-CZ" sz="2200" baseline="-25000" dirty="0"/>
              <a:t>2</a:t>
            </a:r>
            <a:r>
              <a:rPr lang="cs-CZ" altLang="cs-CZ" sz="2200" dirty="0"/>
              <a:t>-asimilace)</a:t>
            </a:r>
          </a:p>
          <a:p>
            <a:r>
              <a:rPr lang="cs-CZ" altLang="cs-CZ" sz="2200" dirty="0" err="1"/>
              <a:t>Akinety</a:t>
            </a:r>
            <a:r>
              <a:rPr lang="cs-CZ" altLang="cs-CZ" sz="2200" dirty="0"/>
              <a:t>/</a:t>
            </a:r>
            <a:r>
              <a:rPr lang="cs-CZ" altLang="cs-CZ" sz="2200" dirty="0" err="1"/>
              <a:t>Arthrocyty</a:t>
            </a:r>
            <a:endParaRPr lang="cs-CZ" altLang="cs-CZ" sz="2200" dirty="0"/>
          </a:p>
          <a:p>
            <a:r>
              <a:rPr lang="cs-CZ" altLang="cs-CZ" sz="2200" dirty="0" err="1"/>
              <a:t>Aerotopy</a:t>
            </a:r>
            <a:endParaRPr lang="cs-CZ" altLang="cs-CZ" sz="2200" dirty="0"/>
          </a:p>
          <a:p>
            <a:r>
              <a:rPr lang="cs-CZ" altLang="cs-CZ" sz="2200" dirty="0"/>
              <a:t>Nepohlavní rozmnožování</a:t>
            </a:r>
          </a:p>
          <a:p>
            <a:r>
              <a:rPr lang="cs-CZ" altLang="cs-CZ" sz="2200" dirty="0"/>
              <a:t>Hormogonie</a:t>
            </a:r>
          </a:p>
          <a:p>
            <a:r>
              <a:rPr lang="cs-CZ" altLang="cs-CZ" sz="2200" dirty="0"/>
              <a:t>Téměř všechny biotopy</a:t>
            </a:r>
          </a:p>
          <a:p>
            <a:pPr eaLnBrk="1" hangingPunct="1"/>
            <a:endParaRPr lang="fr-CA" altLang="cs-CZ" sz="2000" dirty="0">
              <a:solidFill>
                <a:schemeClr val="tx2"/>
              </a:solidFill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07" t="20930" r="37210" b="25736"/>
          <a:stretch/>
        </p:blipFill>
        <p:spPr>
          <a:xfrm>
            <a:off x="7686537" y="97253"/>
            <a:ext cx="1346118" cy="1350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562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3388"/>
    </mc:Choice>
    <mc:Fallback xmlns="">
      <p:transition spd="slow" advTm="113388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cs-CZ" altLang="cs-CZ">
                <a:solidFill>
                  <a:schemeClr val="bg1"/>
                </a:solidFill>
              </a:rPr>
              <a:t>Systém</a:t>
            </a:r>
            <a:endParaRPr lang="fr-CA" altLang="cs-CZ">
              <a:solidFill>
                <a:schemeClr val="bg1"/>
              </a:solidFill>
            </a:endParaRPr>
          </a:p>
        </p:txBody>
      </p:sp>
      <p:sp>
        <p:nvSpPr>
          <p:cNvPr id="5123" name="Espace réservé du contenu 2"/>
          <p:cNvSpPr>
            <a:spLocks noGrp="1"/>
          </p:cNvSpPr>
          <p:nvPr>
            <p:ph idx="1"/>
          </p:nvPr>
        </p:nvSpPr>
        <p:spPr>
          <a:xfrm>
            <a:off x="457200" y="536029"/>
            <a:ext cx="8229600" cy="5750472"/>
          </a:xfrm>
        </p:spPr>
        <p:txBody>
          <a:bodyPr/>
          <a:lstStyle/>
          <a:p>
            <a:pPr marL="0" indent="0">
              <a:buFont typeface="Arial" charset="0"/>
              <a:buNone/>
              <a:defRPr/>
            </a:pPr>
            <a:r>
              <a:rPr lang="cs-CZ" sz="2800" dirty="0"/>
              <a:t>Třída: </a:t>
            </a:r>
            <a:r>
              <a:rPr lang="cs-CZ" sz="2800" dirty="0" err="1"/>
              <a:t>Cyanobacteria</a:t>
            </a:r>
            <a:endParaRPr lang="cs-CZ" sz="2800" dirty="0"/>
          </a:p>
          <a:p>
            <a:pPr>
              <a:buFont typeface="Arial" charset="0"/>
              <a:buChar char="•"/>
              <a:defRPr/>
            </a:pPr>
            <a:r>
              <a:rPr lang="cs-CZ" sz="2800" dirty="0"/>
              <a:t>1. řád </a:t>
            </a:r>
            <a:r>
              <a:rPr lang="cs-CZ" sz="2800" dirty="0" err="1">
                <a:solidFill>
                  <a:srgbClr val="00B050"/>
                </a:solidFill>
                <a:hlinkClick r:id="rId2" action="ppaction://hlinkfile"/>
              </a:rPr>
              <a:t>Chroococcales</a:t>
            </a:r>
            <a:r>
              <a:rPr lang="cs-CZ" sz="2800" dirty="0">
                <a:solidFill>
                  <a:srgbClr val="00B050"/>
                </a:solidFill>
                <a:hlinkClick r:id="rId2" action="ppaction://hlinkfile"/>
              </a:rPr>
              <a:t> </a:t>
            </a:r>
            <a:r>
              <a:rPr lang="cs-CZ" sz="2800" dirty="0"/>
              <a:t>- jednobuněční zástupci, kteří žijí buď samostatně nebo se sdružují do kolonií</a:t>
            </a:r>
          </a:p>
          <a:p>
            <a:pPr>
              <a:buFont typeface="Arial" charset="0"/>
              <a:buChar char="•"/>
              <a:defRPr/>
            </a:pPr>
            <a:endParaRPr lang="cs-CZ" sz="2800" dirty="0"/>
          </a:p>
          <a:p>
            <a:pPr>
              <a:buFont typeface="Arial" charset="0"/>
              <a:buChar char="•"/>
              <a:defRPr/>
            </a:pPr>
            <a:r>
              <a:rPr lang="cs-CZ" sz="2800" dirty="0"/>
              <a:t>2. řád </a:t>
            </a:r>
            <a:r>
              <a:rPr lang="cs-CZ" sz="2800" dirty="0" err="1">
                <a:hlinkClick r:id="rId3" action="ppaction://hlinkfile"/>
              </a:rPr>
              <a:t>Oscillatoriales</a:t>
            </a:r>
            <a:r>
              <a:rPr lang="cs-CZ" sz="2800" dirty="0"/>
              <a:t> – jednoduché vláknité sinice</a:t>
            </a:r>
          </a:p>
          <a:p>
            <a:pPr>
              <a:buFont typeface="Arial" charset="0"/>
              <a:buChar char="•"/>
              <a:defRPr/>
            </a:pPr>
            <a:endParaRPr lang="cs-CZ" sz="2800" dirty="0"/>
          </a:p>
          <a:p>
            <a:pPr>
              <a:buFont typeface="Arial" charset="0"/>
              <a:buChar char="•"/>
              <a:defRPr/>
            </a:pPr>
            <a:r>
              <a:rPr lang="cs-CZ" sz="2800" dirty="0"/>
              <a:t>3. řád </a:t>
            </a:r>
            <a:r>
              <a:rPr lang="cs-CZ" sz="2800" dirty="0" err="1">
                <a:hlinkClick r:id="rId4" action="ppaction://hlinkfile"/>
              </a:rPr>
              <a:t>Nostocales</a:t>
            </a:r>
            <a:r>
              <a:rPr lang="cs-CZ" sz="2800" dirty="0"/>
              <a:t> – vláknité sinice s </a:t>
            </a:r>
            <a:r>
              <a:rPr lang="cs-CZ" sz="2800" dirty="0" err="1"/>
              <a:t>heterocyty</a:t>
            </a:r>
            <a:r>
              <a:rPr lang="cs-CZ" sz="2800" dirty="0"/>
              <a:t>, občas s nepravým, ale nikdy s pravým větvením</a:t>
            </a:r>
          </a:p>
          <a:p>
            <a:pPr>
              <a:buFont typeface="Arial" charset="0"/>
              <a:buChar char="•"/>
              <a:defRPr/>
            </a:pPr>
            <a:endParaRPr lang="cs-CZ" sz="2800" dirty="0"/>
          </a:p>
          <a:p>
            <a:pPr>
              <a:buFont typeface="Arial" charset="0"/>
              <a:buChar char="•"/>
              <a:defRPr/>
            </a:pPr>
            <a:r>
              <a:rPr lang="cs-CZ" sz="2800" dirty="0"/>
              <a:t>4. řád </a:t>
            </a:r>
            <a:r>
              <a:rPr lang="cs-CZ" sz="2800" dirty="0" err="1">
                <a:hlinkClick r:id="rId5" action="ppaction://hlinkfile"/>
              </a:rPr>
              <a:t>Stigonematales</a:t>
            </a:r>
            <a:r>
              <a:rPr lang="cs-CZ" sz="2800" dirty="0"/>
              <a:t> – vláknité sinice s </a:t>
            </a:r>
            <a:r>
              <a:rPr lang="cs-CZ" sz="2800" dirty="0" err="1"/>
              <a:t>heterocyty</a:t>
            </a:r>
            <a:r>
              <a:rPr lang="cs-CZ" sz="2800" dirty="0"/>
              <a:t> a s pravým větvením</a:t>
            </a:r>
          </a:p>
          <a:p>
            <a:pPr eaLnBrk="1" hangingPunct="1">
              <a:buFont typeface="Arial" charset="0"/>
              <a:buChar char="•"/>
              <a:defRPr/>
            </a:pPr>
            <a:endParaRPr lang="fr-CA" sz="2800" dirty="0">
              <a:solidFill>
                <a:schemeClr val="tx2"/>
              </a:solidFill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30" r="14639"/>
          <a:stretch/>
        </p:blipFill>
        <p:spPr>
          <a:xfrm>
            <a:off x="7930653" y="2674058"/>
            <a:ext cx="869707" cy="876358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49" t="19070" r="39302" b="38139"/>
          <a:stretch/>
        </p:blipFill>
        <p:spPr>
          <a:xfrm>
            <a:off x="7314762" y="1491477"/>
            <a:ext cx="857542" cy="906827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47" t="5211" b="46667"/>
          <a:stretch/>
        </p:blipFill>
        <p:spPr>
          <a:xfrm>
            <a:off x="6793896" y="3967686"/>
            <a:ext cx="857542" cy="903584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8168" y="5445847"/>
            <a:ext cx="1116493" cy="840654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07" t="20930" r="37210" b="25736"/>
          <a:stretch/>
        </p:blipFill>
        <p:spPr>
          <a:xfrm>
            <a:off x="7813716" y="3995640"/>
            <a:ext cx="873084" cy="875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510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705"/>
    </mc:Choice>
    <mc:Fallback xmlns="">
      <p:transition spd="slow" advTm="56705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://www.sinicearasy.cz/sites/default/files/Cyanobacteria_stelky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75" y="115888"/>
            <a:ext cx="4392613" cy="656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7209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968"/>
    </mc:Choice>
    <mc:Fallback xmlns="">
      <p:transition spd="slow" advTm="50968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Nadpis 1"/>
          <p:cNvSpPr>
            <a:spLocks noGrp="1"/>
          </p:cNvSpPr>
          <p:nvPr>
            <p:ph type="title"/>
          </p:nvPr>
        </p:nvSpPr>
        <p:spPr>
          <a:xfrm>
            <a:off x="611188" y="314325"/>
            <a:ext cx="8229600" cy="1143000"/>
          </a:xfrm>
        </p:spPr>
        <p:txBody>
          <a:bodyPr/>
          <a:lstStyle/>
          <a:p>
            <a:r>
              <a:rPr lang="cs-CZ" altLang="cs-CZ" sz="2000" b="1" dirty="0"/>
              <a:t>Odd.: </a:t>
            </a:r>
            <a:r>
              <a:rPr lang="cs-CZ" altLang="cs-CZ" sz="2000" b="1" dirty="0" err="1"/>
              <a:t>Cyanophyta</a:t>
            </a:r>
            <a:r>
              <a:rPr lang="cs-CZ" altLang="cs-CZ" sz="2000" b="1" dirty="0"/>
              <a:t>/</a:t>
            </a:r>
            <a:r>
              <a:rPr lang="cs-CZ" altLang="cs-CZ" sz="2000" b="1" dirty="0" err="1"/>
              <a:t>Cyanobacteria</a:t>
            </a:r>
            <a:r>
              <a:rPr lang="cs-CZ" altLang="cs-CZ" sz="2000" b="1" dirty="0"/>
              <a:t>     </a:t>
            </a:r>
            <a:r>
              <a:rPr lang="cs-CZ" altLang="cs-CZ" sz="2000" b="1" u="sng" dirty="0">
                <a:solidFill>
                  <a:schemeClr val="accent6">
                    <a:lumMod val="75000"/>
                  </a:schemeClr>
                </a:solidFill>
              </a:rPr>
              <a:t>Třída: </a:t>
            </a:r>
            <a:r>
              <a:rPr lang="cs-CZ" altLang="cs-CZ" sz="2000" b="1" u="sng" dirty="0" err="1">
                <a:solidFill>
                  <a:schemeClr val="accent6">
                    <a:lumMod val="75000"/>
                  </a:schemeClr>
                </a:solidFill>
              </a:rPr>
              <a:t>Cyanophyceae</a:t>
            </a:r>
            <a:r>
              <a:rPr lang="cs-CZ" altLang="cs-CZ" sz="2000" b="1" dirty="0">
                <a:solidFill>
                  <a:schemeClr val="accent6">
                    <a:lumMod val="75000"/>
                  </a:schemeClr>
                </a:solidFill>
              </a:rPr>
              <a:t>      </a:t>
            </a:r>
            <a:r>
              <a:rPr lang="cs-CZ" altLang="cs-CZ" sz="1600" b="1" dirty="0"/>
              <a:t>Řád: </a:t>
            </a:r>
            <a:r>
              <a:rPr lang="cs-CZ" altLang="cs-CZ" sz="1600" b="1" dirty="0" err="1"/>
              <a:t>Chroococcales</a:t>
            </a:r>
            <a:r>
              <a:rPr lang="cs-CZ" altLang="cs-CZ" sz="2000" b="1" dirty="0"/>
              <a:t> </a:t>
            </a:r>
            <a:br>
              <a:rPr lang="cs-CZ" altLang="cs-CZ" sz="2000" b="1" dirty="0"/>
            </a:br>
            <a:r>
              <a:rPr lang="cs-CZ" altLang="cs-CZ" sz="3200" b="1" i="1" dirty="0" err="1">
                <a:solidFill>
                  <a:schemeClr val="accent6">
                    <a:lumMod val="75000"/>
                  </a:schemeClr>
                </a:solidFill>
              </a:rPr>
              <a:t>Chroococcus</a:t>
            </a:r>
            <a:r>
              <a:rPr lang="cs-CZ" altLang="cs-CZ" sz="3200" b="1" i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cs-CZ" altLang="cs-CZ" sz="3200" b="1" dirty="0" err="1">
                <a:solidFill>
                  <a:schemeClr val="accent6">
                    <a:lumMod val="75000"/>
                  </a:schemeClr>
                </a:solidFill>
              </a:rPr>
              <a:t>sp</a:t>
            </a:r>
            <a:r>
              <a:rPr lang="cs-CZ" altLang="cs-CZ" sz="3200" b="1" dirty="0">
                <a:solidFill>
                  <a:schemeClr val="accent6">
                    <a:lumMod val="75000"/>
                  </a:schemeClr>
                </a:solidFill>
              </a:rPr>
              <a:t>.</a:t>
            </a:r>
          </a:p>
        </p:txBody>
      </p:sp>
      <p:pic>
        <p:nvPicPr>
          <p:cNvPr id="10243" name="Picture 1" descr="E:\cviko sinice\Captured6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8825" y="3425825"/>
            <a:ext cx="6350" cy="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2" descr="E:\cviko sinice\Captured6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8825" y="3425825"/>
            <a:ext cx="6350" cy="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3" descr="E:\cviko sinice\Captured6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8825" y="3425825"/>
            <a:ext cx="6350" cy="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4" descr="E:\cviko sinice\Captured6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8825" y="3425825"/>
            <a:ext cx="6350" cy="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Picture 5" descr="E:\cviko sinice\Captured6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8825" y="3425825"/>
            <a:ext cx="6350" cy="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8" name="Picture 6" descr="E:\cviko sinice\Captured6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8825" y="3425825"/>
            <a:ext cx="6350" cy="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9" name="Picture 7" descr="E:\cviko sinice\Captured6.tif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36" t="29938" r="25100" b="33472"/>
          <a:stretch/>
        </p:blipFill>
        <p:spPr>
          <a:xfrm>
            <a:off x="5953676" y="1756886"/>
            <a:ext cx="2650095" cy="1807819"/>
          </a:xfrm>
          <a:noFill/>
        </p:spPr>
      </p:pic>
      <p:pic>
        <p:nvPicPr>
          <p:cNvPr id="10250" name="Picture 2" descr="http://cfb.unh.edu/phycokey/Choices/Cyanobacteria/cyano_colonies/CHROOCOCCUS/Chroococcus_04_500x387_turgidus_keweenawalgae.mtu.edu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756886"/>
            <a:ext cx="2359025" cy="182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1" name="Picture 6" descr="http://uqu.edu.sa/files2/tiny_mce/plugins/imagemanager/files/4281823/1/Chroococcus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2875" y="1756886"/>
            <a:ext cx="2435225" cy="182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6167437" y="1387554"/>
            <a:ext cx="1800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Trvalý preparát:</a:t>
            </a:r>
          </a:p>
        </p:txBody>
      </p:sp>
      <p:sp>
        <p:nvSpPr>
          <p:cNvPr id="13" name="TextovéPole 12"/>
          <p:cNvSpPr txBox="1"/>
          <p:nvPr/>
        </p:nvSpPr>
        <p:spPr>
          <a:xfrm>
            <a:off x="323850" y="1362115"/>
            <a:ext cx="1800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Nativní preparát: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4" t="32917" r="37603" b="19444"/>
          <a:stretch/>
        </p:blipFill>
        <p:spPr>
          <a:xfrm>
            <a:off x="323850" y="3686174"/>
            <a:ext cx="4794250" cy="3096851"/>
          </a:xfrm>
          <a:prstGeom prst="rect">
            <a:avLst/>
          </a:prstGeom>
        </p:spPr>
      </p:pic>
      <p:sp>
        <p:nvSpPr>
          <p:cNvPr id="15" name="Text Box 7"/>
          <p:cNvSpPr txBox="1">
            <a:spLocks noChangeArrowheads="1"/>
          </p:cNvSpPr>
          <p:nvPr/>
        </p:nvSpPr>
        <p:spPr bwMode="auto">
          <a:xfrm>
            <a:off x="5617646" y="4836671"/>
            <a:ext cx="246697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b="1" dirty="0">
                <a:solidFill>
                  <a:srgbClr val="000000"/>
                </a:solidFill>
                <a:latin typeface="Arial" panose="020B0604020202020204" pitchFamily="34" charset="0"/>
              </a:rPr>
              <a:t>vegetativní buňka</a:t>
            </a:r>
          </a:p>
        </p:txBody>
      </p:sp>
      <p:sp>
        <p:nvSpPr>
          <p:cNvPr id="16" name="Text Box 7"/>
          <p:cNvSpPr txBox="1">
            <a:spLocks noChangeArrowheads="1"/>
          </p:cNvSpPr>
          <p:nvPr/>
        </p:nvSpPr>
        <p:spPr bwMode="auto">
          <a:xfrm>
            <a:off x="3150672" y="6391504"/>
            <a:ext cx="246697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b="1" dirty="0">
                <a:solidFill>
                  <a:srgbClr val="000000"/>
                </a:solidFill>
                <a:latin typeface="Arial" panose="020B0604020202020204" pitchFamily="34" charset="0"/>
              </a:rPr>
              <a:t>slizové obaly</a:t>
            </a:r>
          </a:p>
        </p:txBody>
      </p:sp>
      <p:sp>
        <p:nvSpPr>
          <p:cNvPr id="17" name="Line 7"/>
          <p:cNvSpPr>
            <a:spLocks noChangeShapeType="1"/>
          </p:cNvSpPr>
          <p:nvPr/>
        </p:nvSpPr>
        <p:spPr bwMode="auto">
          <a:xfrm rot="5400000" flipH="1">
            <a:off x="4845946" y="4276134"/>
            <a:ext cx="121651" cy="1421749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8" name="Line 6"/>
          <p:cNvSpPr>
            <a:spLocks noChangeShapeType="1"/>
          </p:cNvSpPr>
          <p:nvPr/>
        </p:nvSpPr>
        <p:spPr bwMode="auto">
          <a:xfrm flipV="1">
            <a:off x="3434316" y="5729683"/>
            <a:ext cx="341890" cy="661821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" name="TextovéPole 3"/>
          <p:cNvSpPr txBox="1"/>
          <p:nvPr/>
        </p:nvSpPr>
        <p:spPr>
          <a:xfrm>
            <a:off x="5702891" y="5929839"/>
            <a:ext cx="4025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/>
              <a:t>Kreslíme preferenčně z nativního preparátu</a:t>
            </a:r>
          </a:p>
        </p:txBody>
      </p:sp>
      <p:sp>
        <p:nvSpPr>
          <p:cNvPr id="25" name="TextovéPole 24">
            <a:extLst>
              <a:ext uri="{FF2B5EF4-FFF2-40B4-BE49-F238E27FC236}">
                <a16:creationId xmlns:a16="http://schemas.microsoft.com/office/drawing/2014/main" id="{B94043B9-E463-4C98-8BE9-A7ED34C4D254}"/>
              </a:ext>
            </a:extLst>
          </p:cNvPr>
          <p:cNvSpPr txBox="1"/>
          <p:nvPr/>
        </p:nvSpPr>
        <p:spPr>
          <a:xfrm>
            <a:off x="5294477" y="4156873"/>
            <a:ext cx="16432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Zvětšení 400x</a:t>
            </a:r>
          </a:p>
        </p:txBody>
      </p:sp>
    </p:spTree>
    <p:extLst>
      <p:ext uri="{BB962C8B-B14F-4D97-AF65-F5344CB8AC3E}">
        <p14:creationId xmlns:p14="http://schemas.microsoft.com/office/powerpoint/2010/main" val="1093486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579"/>
    </mc:Choice>
    <mc:Fallback xmlns="">
      <p:transition spd="slow" advTm="100579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2000" b="1" dirty="0"/>
              <a:t>Odd.: </a:t>
            </a:r>
            <a:r>
              <a:rPr lang="cs-CZ" altLang="cs-CZ" sz="2000" b="1" dirty="0" err="1"/>
              <a:t>Cyanophyta</a:t>
            </a:r>
            <a:r>
              <a:rPr lang="cs-CZ" altLang="cs-CZ" sz="2000" b="1" dirty="0"/>
              <a:t>/</a:t>
            </a:r>
            <a:r>
              <a:rPr lang="cs-CZ" altLang="cs-CZ" sz="2000" b="1" dirty="0" err="1"/>
              <a:t>Cyanobacteria</a:t>
            </a:r>
            <a:r>
              <a:rPr lang="cs-CZ" altLang="cs-CZ" sz="2000" b="1" dirty="0"/>
              <a:t>     </a:t>
            </a:r>
            <a:r>
              <a:rPr lang="cs-CZ" altLang="cs-CZ" sz="2000" b="1" u="sng" dirty="0">
                <a:solidFill>
                  <a:schemeClr val="accent6">
                    <a:lumMod val="75000"/>
                  </a:schemeClr>
                </a:solidFill>
              </a:rPr>
              <a:t>Třída: </a:t>
            </a:r>
            <a:r>
              <a:rPr lang="cs-CZ" altLang="cs-CZ" sz="2000" b="1" u="sng" dirty="0" err="1">
                <a:solidFill>
                  <a:schemeClr val="accent6">
                    <a:lumMod val="75000"/>
                  </a:schemeClr>
                </a:solidFill>
              </a:rPr>
              <a:t>Cyanophyceae</a:t>
            </a:r>
            <a:r>
              <a:rPr lang="cs-CZ" altLang="cs-CZ" sz="2000" b="1" dirty="0">
                <a:solidFill>
                  <a:schemeClr val="accent6">
                    <a:lumMod val="75000"/>
                  </a:schemeClr>
                </a:solidFill>
              </a:rPr>
              <a:t>     </a:t>
            </a:r>
            <a:r>
              <a:rPr lang="cs-CZ" altLang="cs-CZ" sz="1600" b="1" dirty="0"/>
              <a:t>Řád: </a:t>
            </a:r>
            <a:r>
              <a:rPr lang="cs-CZ" altLang="cs-CZ" sz="1600" b="1" dirty="0" err="1"/>
              <a:t>Oscillatoriales</a:t>
            </a:r>
            <a:r>
              <a:rPr lang="cs-CZ" altLang="cs-CZ" sz="1600" b="1" dirty="0"/>
              <a:t>    </a:t>
            </a:r>
            <a:br>
              <a:rPr lang="cs-CZ" altLang="cs-CZ" sz="2000" b="1" dirty="0"/>
            </a:br>
            <a:r>
              <a:rPr lang="cs-CZ" altLang="cs-CZ" sz="3200" b="1" i="1" dirty="0" err="1">
                <a:solidFill>
                  <a:srgbClr val="7030A0"/>
                </a:solidFill>
              </a:rPr>
              <a:t>Oscillatoria</a:t>
            </a:r>
            <a:r>
              <a:rPr lang="cs-CZ" altLang="cs-CZ" sz="3200" b="1" dirty="0">
                <a:solidFill>
                  <a:srgbClr val="7030A0"/>
                </a:solidFill>
              </a:rPr>
              <a:t> </a:t>
            </a:r>
            <a:r>
              <a:rPr lang="cs-CZ" altLang="cs-CZ" sz="3200" b="1" i="1" dirty="0" err="1">
                <a:solidFill>
                  <a:srgbClr val="7030A0"/>
                </a:solidFill>
              </a:rPr>
              <a:t>sancta</a:t>
            </a:r>
            <a:endParaRPr lang="cs-CZ" altLang="cs-CZ" sz="3200" i="1" dirty="0">
              <a:solidFill>
                <a:srgbClr val="7030A0"/>
              </a:solidFill>
            </a:endParaRPr>
          </a:p>
        </p:txBody>
      </p:sp>
      <p:pic>
        <p:nvPicPr>
          <p:cNvPr id="11267" name="Picture 7" descr="VÃ½sledek obrÃ¡zku pro oscillatoria sanct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1690689"/>
            <a:ext cx="4356100" cy="306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9" descr="VÃ½sledek obrÃ¡zku pro oscillatoria sanct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0542" y="1690689"/>
            <a:ext cx="4806950" cy="306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4489450" y="5155210"/>
            <a:ext cx="465455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/>
              <a:t>Kreslíme z nativního preparátu. Mohou být viditelné fialovo hnědé slizové obaly, někdy mohou být vlákna jasně zelená.</a:t>
            </a:r>
          </a:p>
          <a:p>
            <a:r>
              <a:rPr lang="cs-CZ" i="1" dirty="0"/>
              <a:t>Mohou být přítomny tmavě zelené až černé odumřelé buňky - </a:t>
            </a:r>
            <a:r>
              <a:rPr lang="cs-CZ" i="1" dirty="0" err="1"/>
              <a:t>nekridické</a:t>
            </a:r>
            <a:r>
              <a:rPr lang="cs-CZ" i="1" dirty="0"/>
              <a:t>.</a:t>
            </a:r>
          </a:p>
        </p:txBody>
      </p:sp>
      <p:pic>
        <p:nvPicPr>
          <p:cNvPr id="2050" name="Picture 2" descr="Prokaryote: Cyanobacteria: Oscillatoria limos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557" y="4756619"/>
            <a:ext cx="3330981" cy="2101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Levá složená závorka 5"/>
          <p:cNvSpPr/>
          <p:nvPr/>
        </p:nvSpPr>
        <p:spPr>
          <a:xfrm rot="5400000">
            <a:off x="5613990" y="956930"/>
            <a:ext cx="723014" cy="2806995"/>
          </a:xfrm>
          <a:prstGeom prst="leftBrac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4942219" y="1625946"/>
            <a:ext cx="246697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b="1" dirty="0">
                <a:solidFill>
                  <a:srgbClr val="000000"/>
                </a:solidFill>
                <a:latin typeface="Arial" panose="020B0604020202020204" pitchFamily="34" charset="0"/>
              </a:rPr>
              <a:t>vegetativní vlákno</a:t>
            </a:r>
          </a:p>
        </p:txBody>
      </p:sp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6503330" y="4183755"/>
            <a:ext cx="246697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b="1" dirty="0">
                <a:solidFill>
                  <a:srgbClr val="000000"/>
                </a:solidFill>
                <a:latin typeface="Arial" panose="020B0604020202020204" pitchFamily="34" charset="0"/>
              </a:rPr>
              <a:t>vegetativní buňka</a:t>
            </a:r>
          </a:p>
        </p:txBody>
      </p:sp>
      <p:sp>
        <p:nvSpPr>
          <p:cNvPr id="13" name="Line 7"/>
          <p:cNvSpPr>
            <a:spLocks noChangeShapeType="1"/>
          </p:cNvSpPr>
          <p:nvPr/>
        </p:nvSpPr>
        <p:spPr bwMode="auto">
          <a:xfrm rot="5400000" flipH="1">
            <a:off x="6932113" y="3472881"/>
            <a:ext cx="121651" cy="1421749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9E5F1E6E-BCD8-4CAF-9B65-33A6ABB1B74F}"/>
              </a:ext>
            </a:extLst>
          </p:cNvPr>
          <p:cNvSpPr txBox="1"/>
          <p:nvPr/>
        </p:nvSpPr>
        <p:spPr>
          <a:xfrm>
            <a:off x="7624255" y="1256614"/>
            <a:ext cx="16432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Zvětšení 400x</a:t>
            </a:r>
          </a:p>
        </p:txBody>
      </p:sp>
    </p:spTree>
    <p:extLst>
      <p:ext uri="{BB962C8B-B14F-4D97-AF65-F5344CB8AC3E}">
        <p14:creationId xmlns:p14="http://schemas.microsoft.com/office/powerpoint/2010/main" val="2373075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364"/>
    </mc:Choice>
    <mc:Fallback xmlns="">
      <p:transition spd="slow" advTm="46364"/>
    </mc:Fallback>
  </mc:AlternateContent>
</p:sld>
</file>

<file path=ppt/theme/theme1.xml><?xml version="1.0" encoding="utf-8"?>
<a:theme xmlns:a="http://schemas.openxmlformats.org/drawingml/2006/main" name="Motiv Office">
  <a:themeElements>
    <a:clrScheme name="Motiv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iv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942</TotalTime>
  <Words>779</Words>
  <Application>Microsoft Office PowerPoint</Application>
  <PresentationFormat>Předvádění na obrazovce (4:3)</PresentationFormat>
  <Paragraphs>147</Paragraphs>
  <Slides>24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24</vt:i4>
      </vt:variant>
    </vt:vector>
  </HeadingPairs>
  <TitlesOfParts>
    <vt:vector size="28" baseType="lpstr">
      <vt:lpstr>Arial</vt:lpstr>
      <vt:lpstr>Calibri</vt:lpstr>
      <vt:lpstr>Calibri Light</vt:lpstr>
      <vt:lpstr>Motiv Office</vt:lpstr>
      <vt:lpstr>Sinice, krásnoočka, obrněnky  Třídy: Cyanophyceae, Euglenophyceae, Dinophyceae </vt:lpstr>
      <vt:lpstr>Pokyny do cvičení</vt:lpstr>
      <vt:lpstr>Cvičení č.1  Téma: Sinice, krásnoočka, obrněnky</vt:lpstr>
      <vt:lpstr>Sinice  Třída: Cyanobacteria/Cyanophyceae </vt:lpstr>
      <vt:lpstr>Sinice</vt:lpstr>
      <vt:lpstr>Systém</vt:lpstr>
      <vt:lpstr>Prezentace aplikace PowerPoint</vt:lpstr>
      <vt:lpstr>Odd.: Cyanophyta/Cyanobacteria     Třída: Cyanophyceae      Řád: Chroococcales  Chroococcus sp.</vt:lpstr>
      <vt:lpstr>Odd.: Cyanophyta/Cyanobacteria     Třída: Cyanophyceae     Řád: Oscillatoriales     Oscillatoria sancta</vt:lpstr>
      <vt:lpstr>Odd.: Cyanophyta/Cyanobacteria     Třída: Cyanophyceae     Řád: Nostocales     Nostoc sp.</vt:lpstr>
      <vt:lpstr> Nostoc sp. Nabarvený trvalý preparát</vt:lpstr>
      <vt:lpstr>Odd.: Cyanophyta/Cyanobacteria     Třída: Cyanophyceae     Řád: Nostocales     Nostoc sp.</vt:lpstr>
      <vt:lpstr>Odd.: Cyanophyta/Cyanobacteria  Třída: Cyanophyceae  Řád: Nostocales</vt:lpstr>
      <vt:lpstr>Odd.: Cyanophyta/Cyanobacteria     Třída: Cyanophyceae      Řád: Stigonematales Stigonema sp.</vt:lpstr>
      <vt:lpstr>Odd.: Cyanophyta/Cyanobacteria     Třída: Cyanophyceae      Řád: Stigonematales Stigonema sp.</vt:lpstr>
      <vt:lpstr>Krásnoočka (Euglenophyta) Obrněnky (Dinophyta)  Třídy: Euglenophyceae, Dinophyceae </vt:lpstr>
      <vt:lpstr>Sinice</vt:lpstr>
      <vt:lpstr>Prezentace aplikace PowerPoint</vt:lpstr>
      <vt:lpstr>Odd.: Euglenophyta      Třída: Euglenophyceae  Trachelomonas sp.  Společný trvalý preparát Euglena sp. a Trachelomonas sp. Z trvalého preparátu kreslíme jen Trachelomonas, rod Euglena kreslíme z preparátu nativního.</vt:lpstr>
      <vt:lpstr>Prezentace aplikace PowerPoint</vt:lpstr>
      <vt:lpstr>Prezentace aplikace PowerPoint</vt:lpstr>
      <vt:lpstr>Sinice</vt:lpstr>
      <vt:lpstr>Prezentace aplikace PowerPoint</vt:lpstr>
      <vt:lpstr>                                         Objekty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Sinice</dc:title>
  <dc:creator>bara</dc:creator>
  <cp:lastModifiedBy>Olga Rotreklová</cp:lastModifiedBy>
  <cp:revision>75</cp:revision>
  <dcterms:created xsi:type="dcterms:W3CDTF">2020-09-30T13:13:31Z</dcterms:created>
  <dcterms:modified xsi:type="dcterms:W3CDTF">2023-10-26T09:40:52Z</dcterms:modified>
</cp:coreProperties>
</file>