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7"/>
  </p:notesMasterIdLst>
  <p:sldIdLst>
    <p:sldId id="278" r:id="rId2"/>
    <p:sldId id="279" r:id="rId3"/>
    <p:sldId id="293" r:id="rId4"/>
    <p:sldId id="289" r:id="rId5"/>
    <p:sldId id="281" r:id="rId6"/>
    <p:sldId id="291" r:id="rId7"/>
    <p:sldId id="290" r:id="rId8"/>
    <p:sldId id="282" r:id="rId9"/>
    <p:sldId id="283" r:id="rId10"/>
    <p:sldId id="284" r:id="rId11"/>
    <p:sldId id="292" r:id="rId12"/>
    <p:sldId id="294" r:id="rId13"/>
    <p:sldId id="295" r:id="rId14"/>
    <p:sldId id="296" r:id="rId15"/>
    <p:sldId id="297" r:id="rId16"/>
  </p:sldIdLst>
  <p:sldSz cx="9144000" cy="6858000" type="screen4x3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+mn-ea"/>
        <a:cs typeface="Lucida Sans Unicode" panose="020B0602030504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5F5F5F"/>
    <a:srgbClr val="333333"/>
    <a:srgbClr val="CCFFCC"/>
    <a:srgbClr val="CCFF99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31" autoAdjust="0"/>
    <p:restoredTop sz="90929"/>
  </p:normalViewPr>
  <p:slideViewPr>
    <p:cSldViewPr>
      <p:cViewPr varScale="1">
        <p:scale>
          <a:sx n="86" d="100"/>
          <a:sy n="86" d="100"/>
        </p:scale>
        <p:origin x="1387" y="67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8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B2EADF61-6223-4D7D-9FBF-523D52B20E9D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 bwMode="auto">
          <a:xfrm>
            <a:off x="0" y="303213"/>
            <a:ext cx="1588" cy="15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AD0F3760-9065-4E0B-A4BC-6C0B8AE75C3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503238" y="4316413"/>
            <a:ext cx="5856287" cy="405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cs-CZ" altLang="cs-CZ" noProof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B6BD7164-499A-4ACF-B479-A2CAAB706938}"/>
              </a:ext>
            </a:extLst>
          </p:cNvPr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CB295FB6-38A1-49D3-BF44-6CF21D5055EC}"/>
              </a:ext>
            </a:extLst>
          </p:cNvPr>
          <p:cNvSpPr txBox="1">
            <a:spLocks noChangeArrowheads="1"/>
          </p:cNvSpPr>
          <p:nvPr>
            <p:ph type="body" idx="1"/>
          </p:nvPr>
        </p:nvSpPr>
        <p:spPr>
          <a:xfrm>
            <a:off x="503238" y="4316413"/>
            <a:ext cx="5856287" cy="4060825"/>
          </a:xfrm>
          <a:noFill/>
        </p:spPr>
        <p:txBody>
          <a:bodyPr wrap="none" anchor="ctr"/>
          <a:lstStyle/>
          <a:p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20363320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778955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500063"/>
            <a:ext cx="1941513" cy="559435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500063"/>
            <a:ext cx="5676900" cy="559435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9650003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94486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67673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05292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62166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550354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889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615897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698641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1">
            <a:extLst>
              <a:ext uri="{FF2B5EF4-FFF2-40B4-BE49-F238E27FC236}">
                <a16:creationId xmlns:a16="http://schemas.microsoft.com/office/drawing/2014/main" id="{B9ABE74C-2003-4961-99AF-0059261EF9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defRPr/>
            </a:pPr>
            <a:endParaRPr lang="cs-CZ" altLang="cs-CZ"/>
          </a:p>
        </p:txBody>
      </p:sp>
      <p:sp>
        <p:nvSpPr>
          <p:cNvPr id="1027" name="Text Box 2">
            <a:extLst>
              <a:ext uri="{FF2B5EF4-FFF2-40B4-BE49-F238E27FC236}">
                <a16:creationId xmlns:a16="http://schemas.microsoft.com/office/drawing/2014/main" id="{D5F35C8A-FA8E-479C-B6EF-B0D98F993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defRPr/>
            </a:pPr>
            <a:endParaRPr lang="cs-CZ" altLang="cs-CZ"/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4096CFA5-683C-4287-AD76-F2AF33E59D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00063"/>
            <a:ext cx="7770813" cy="136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titulního textu</a:t>
            </a:r>
          </a:p>
        </p:txBody>
      </p:sp>
      <p:sp>
        <p:nvSpPr>
          <p:cNvPr id="1029" name="Rectangle 4">
            <a:extLst>
              <a:ext uri="{FF2B5EF4-FFF2-40B4-BE49-F238E27FC236}">
                <a16:creationId xmlns:a16="http://schemas.microsoft.com/office/drawing/2014/main" id="{7D68E9FB-8DEB-4739-8A4E-F983793999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0813" cy="41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cs-CZ"/>
              <a:t>Klikněte pro úpravu formátu textu osnovy</a:t>
            </a:r>
          </a:p>
          <a:p>
            <a:pPr lvl="1"/>
            <a:r>
              <a:rPr lang="en-GB" altLang="cs-CZ"/>
              <a:t>Druhá úroveň osnovy</a:t>
            </a:r>
          </a:p>
          <a:p>
            <a:pPr lvl="2"/>
            <a:r>
              <a:rPr lang="en-GB" altLang="cs-CZ"/>
              <a:t>Třetí úroveň osnovy</a:t>
            </a:r>
          </a:p>
          <a:p>
            <a:pPr lvl="3"/>
            <a:r>
              <a:rPr lang="en-GB" altLang="cs-CZ"/>
              <a:t>Čtvrtá úroveň osnovy</a:t>
            </a:r>
          </a:p>
          <a:p>
            <a:pPr lvl="4"/>
            <a:r>
              <a:rPr lang="en-GB" altLang="cs-CZ"/>
              <a:t>Pátá úroveň osnovy</a:t>
            </a:r>
          </a:p>
          <a:p>
            <a:pPr lvl="4"/>
            <a:r>
              <a:rPr lang="en-GB" altLang="cs-CZ"/>
              <a:t>Šestá úroveň osnovy</a:t>
            </a:r>
          </a:p>
          <a:p>
            <a:pPr lvl="4"/>
            <a:r>
              <a:rPr lang="en-GB" altLang="cs-CZ"/>
              <a:t>Sedmá úroveň osnovy</a:t>
            </a:r>
          </a:p>
          <a:p>
            <a:pPr lvl="4"/>
            <a:r>
              <a:rPr lang="en-GB" altLang="cs-CZ"/>
              <a:t>Osmá úroveň osnovy</a:t>
            </a:r>
          </a:p>
          <a:p>
            <a:pPr lvl="4"/>
            <a:r>
              <a:rPr lang="en-GB" altLang="cs-CZ"/>
              <a:t>Devátá úroveň osnovy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5pPr>
      <a:lvl6pPr marL="4572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6pPr>
      <a:lvl7pPr marL="9144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7pPr>
      <a:lvl8pPr marL="13716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8pPr>
      <a:lvl9pPr marL="1828800" algn="l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Times New Roman" panose="02020603050405020304" pitchFamily="18" charset="0"/>
          <a:cs typeface="Lucida Sans Unicode" panose="020B0602030504020204" pitchFamily="34" charset="0"/>
        </a:defRPr>
      </a:lvl9pPr>
    </p:titleStyle>
    <p:bodyStyle>
      <a:lvl1pPr marL="341313" indent="-341313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microsoft.com/office/2007/relationships/media" Target="../media/media12.MP3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11" Type="http://schemas.openxmlformats.org/officeDocument/2006/relationships/image" Target="../media/image46.jpeg"/><Relationship Id="rId5" Type="http://schemas.microsoft.com/office/2007/relationships/media" Target="../media/media13.MP3"/><Relationship Id="rId10" Type="http://schemas.openxmlformats.org/officeDocument/2006/relationships/image" Target="../media/image45.jpeg"/><Relationship Id="rId4" Type="http://schemas.openxmlformats.org/officeDocument/2006/relationships/audio" Target="../media/media12.MP3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microsoft.com/office/2007/relationships/media" Target="../media/media15.MP3"/><Relationship Id="rId7" Type="http://schemas.openxmlformats.org/officeDocument/2006/relationships/image" Target="../media/image48.jpeg"/><Relationship Id="rId12" Type="http://schemas.openxmlformats.org/officeDocument/2006/relationships/image" Target="../media/image7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7.jpeg"/><Relationship Id="rId11" Type="http://schemas.openxmlformats.org/officeDocument/2006/relationships/image" Target="../media/image52.jpe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51.jpeg"/><Relationship Id="rId4" Type="http://schemas.openxmlformats.org/officeDocument/2006/relationships/audio" Target="../media/media15.MP3"/><Relationship Id="rId9" Type="http://schemas.openxmlformats.org/officeDocument/2006/relationships/image" Target="../media/image5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0.jpe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10" Type="http://schemas.openxmlformats.org/officeDocument/2006/relationships/image" Target="../media/image7.pn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jpeg"/><Relationship Id="rId11" Type="http://schemas.openxmlformats.org/officeDocument/2006/relationships/image" Target="../media/image7.pn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jpe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7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microsoft.com/office/2007/relationships/media" Target="../media/media8.MP3"/><Relationship Id="rId7" Type="http://schemas.openxmlformats.org/officeDocument/2006/relationships/image" Target="../media/image31.jpeg"/><Relationship Id="rId12" Type="http://schemas.openxmlformats.org/officeDocument/2006/relationships/image" Target="../media/image7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jpeg"/><Relationship Id="rId11" Type="http://schemas.openxmlformats.org/officeDocument/2006/relationships/image" Target="../media/image35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34.jpeg"/><Relationship Id="rId4" Type="http://schemas.openxmlformats.org/officeDocument/2006/relationships/audio" Target="../media/media8.MP3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jpe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>
            <a:extLst>
              <a:ext uri="{FF2B5EF4-FFF2-40B4-BE49-F238E27FC236}">
                <a16:creationId xmlns:a16="http://schemas.microsoft.com/office/drawing/2014/main" id="{2129AC85-603E-4425-BCA0-4A3D96456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458200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3. STONEK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sou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ást prýtu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 neomezeným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em, obvykle negativně geotropickým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vznik z mezom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evršením 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které z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tví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(u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vodn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dichotomického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tvení jedna z 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ví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eroste a zatla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 druhou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do strany)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poprvé ve vývoji se s tím setkáváme v podobě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pseudomonopodi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u vrane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čků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lánkovaný útvar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tvořený uzlinami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nody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a články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internodi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i)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radiální soum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rnost, zpravidla válec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(kruhový průřez)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kdy hranatý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Funkce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 stonku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primární: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nosi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list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=&gt; orientace list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ke sv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tlu, zdvih 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 opylování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cs-CZ" altLang="cs-CZ" sz="1400">
                <a:solidFill>
                  <a:schemeClr val="tx1"/>
                </a:solidFill>
                <a:latin typeface="Arial" panose="020B0604020202020204" pitchFamily="34" charset="0"/>
              </a:rPr>
              <a:t>   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spojení mezi listy a 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eny – rozvod vody, minerálií a asimilát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sekundární: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zásobní funkce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         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asimila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 funkce </a:t>
            </a:r>
            <a:endParaRPr lang="en-GB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5" name="Picture 5" descr="C:\user\Houba\Škola-obrázky\morfologie\3_stonek\stem_cut_cactus.jpg">
            <a:extLst>
              <a:ext uri="{FF2B5EF4-FFF2-40B4-BE49-F238E27FC236}">
                <a16:creationId xmlns:a16="http://schemas.microsoft.com/office/drawing/2014/main" id="{E7C11D40-8841-4E66-86F9-810C52CCD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124200"/>
            <a:ext cx="2133600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7" descr="C:\user\Houba\Škola-obrázky\morfologie\3_stonek\stem_cut_equisetum.bmp">
            <a:extLst>
              <a:ext uri="{FF2B5EF4-FFF2-40B4-BE49-F238E27FC236}">
                <a16:creationId xmlns:a16="http://schemas.microsoft.com/office/drawing/2014/main" id="{8F25F9B5-257C-4F88-BA75-9BE568917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124200"/>
            <a:ext cx="257651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Text Box 8">
            <a:extLst>
              <a:ext uri="{FF2B5EF4-FFF2-40B4-BE49-F238E27FC236}">
                <a16:creationId xmlns:a16="http://schemas.microsoft.com/office/drawing/2014/main" id="{6A0D0B04-C564-4AAB-8596-ABD687DD5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678363"/>
            <a:ext cx="25146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http://www2.puc.edu/Faculty/Gilbert_Muth/phot0150.jpg</a:t>
            </a:r>
          </a:p>
        </p:txBody>
      </p:sp>
      <p:sp>
        <p:nvSpPr>
          <p:cNvPr id="3078" name="Text Box 9">
            <a:extLst>
              <a:ext uri="{FF2B5EF4-FFF2-40B4-BE49-F238E27FC236}">
                <a16:creationId xmlns:a16="http://schemas.microsoft.com/office/drawing/2014/main" id="{593A27BA-9E31-46B0-A9F1-EF0ACDDBA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971800"/>
            <a:ext cx="33528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čtyř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hranný 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hluchavkovitých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troj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hranný 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šáchorovitých, mnohohranný u některých kaktusů), rýhovaný (přesličky) nebo křídlatý (kostival, pcháč)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3079" name="Text Box 6">
            <a:extLst>
              <a:ext uri="{FF2B5EF4-FFF2-40B4-BE49-F238E27FC236}">
                <a16:creationId xmlns:a16="http://schemas.microsoft.com/office/drawing/2014/main" id="{FFB5BFB8-D706-4E22-BC97-7C3B62C0F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572000"/>
            <a:ext cx="2743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http://www.dkimages.com/discover/Home/Gardening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/Gardening-Basics/Propagation/Cacti/Cacti-29.html</a:t>
            </a:r>
          </a:p>
        </p:txBody>
      </p:sp>
      <p:sp>
        <p:nvSpPr>
          <p:cNvPr id="3080" name="Text Box 10">
            <a:extLst>
              <a:ext uri="{FF2B5EF4-FFF2-40B4-BE49-F238E27FC236}">
                <a16:creationId xmlns:a16="http://schemas.microsoft.com/office/drawing/2014/main" id="{3A170F11-E0ED-4BA8-BF1B-BF26D9C8A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4343400"/>
            <a:ext cx="914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Cactus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sp.</a:t>
            </a:r>
            <a:endParaRPr lang="cs-CZ" altLang="cs-CZ" sz="1200" i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081" name="Text Box 11">
            <a:extLst>
              <a:ext uri="{FF2B5EF4-FFF2-40B4-BE49-F238E27FC236}">
                <a16:creationId xmlns:a16="http://schemas.microsoft.com/office/drawing/2014/main" id="{195A9B28-9E26-478E-950A-C3537C90A0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3124200"/>
            <a:ext cx="12192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Equisetum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 sp.</a:t>
            </a:r>
            <a:endParaRPr lang="cs-CZ" altLang="cs-CZ" sz="1200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7" descr="C:\user\Houba\Škola-obrázky\morfologie\3_stonek\kycelnice_cibulkonosna_pacibulky.jpg">
            <a:extLst>
              <a:ext uri="{FF2B5EF4-FFF2-40B4-BE49-F238E27FC236}">
                <a16:creationId xmlns:a16="http://schemas.microsoft.com/office/drawing/2014/main" id="{94876C11-5C7E-41CA-ADCD-14AF397638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9"/>
          <a:stretch>
            <a:fillRect/>
          </a:stretch>
        </p:blipFill>
        <p:spPr bwMode="auto">
          <a:xfrm>
            <a:off x="6553200" y="457200"/>
            <a:ext cx="2127250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Text Box 8">
            <a:extLst>
              <a:ext uri="{FF2B5EF4-FFF2-40B4-BE49-F238E27FC236}">
                <a16:creationId xmlns:a16="http://schemas.microsoft.com/office/drawing/2014/main" id="{130362CC-EE0F-4D90-B4B1-3E172C3AC9B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220744" y="1653381"/>
            <a:ext cx="2743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http://www.mezistromy.cz/cz/index.php?page=fotogalerie/byliny</a:t>
            </a:r>
          </a:p>
        </p:txBody>
      </p:sp>
      <p:sp>
        <p:nvSpPr>
          <p:cNvPr id="13316" name="Text Box 9">
            <a:extLst>
              <a:ext uri="{FF2B5EF4-FFF2-40B4-BE49-F238E27FC236}">
                <a16:creationId xmlns:a16="http://schemas.microsoft.com/office/drawing/2014/main" id="{C66CD816-3F3E-4FE5-8302-AB61BD8877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95600"/>
            <a:ext cx="85344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adventivní pupeny vodních rostlin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turiony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 na konci vegetačního období vyrůstají z pupenů výhonky bohaté na živiny, po odumření mateřské rostliny přezimují u dna a na jaře z nich vyrostou noví jedinci</a:t>
            </a:r>
          </a:p>
        </p:txBody>
      </p:sp>
      <p:sp>
        <p:nvSpPr>
          <p:cNvPr id="13317" name="Text Box 10">
            <a:extLst>
              <a:ext uri="{FF2B5EF4-FFF2-40B4-BE49-F238E27FC236}">
                <a16:creationId xmlns:a16="http://schemas.microsoft.com/office/drawing/2014/main" id="{20D9BCE0-62A5-41D7-8CA9-4AA6E2173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6172200" cy="251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pokud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adventivní pupeny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prorostou,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mohou z nich vyrůst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pacibulky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kyčelnice, orsej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vegetativní rozmnožovací tělíska (oddělení od mateřské rostliny =&gt; nový jedinec)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stonkové výmladky („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vlky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“, zejména na kmenech dřevin, známé u ovocných stromů, ale tvoří je třeba i chmel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jde o rychle rostoucí a obvykle sterilní větve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enové výmladky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akát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druhotné prýty vyrážející z adventivních pupenů na kořenech</a:t>
            </a:r>
          </a:p>
        </p:txBody>
      </p:sp>
      <p:pic>
        <p:nvPicPr>
          <p:cNvPr id="13318" name="Picture 11" descr="C:\user\Houba\Škola-obrázky\morfologie\3_stonek\myriophyllum_verticillatum_turion.jpg">
            <a:extLst>
              <a:ext uri="{FF2B5EF4-FFF2-40B4-BE49-F238E27FC236}">
                <a16:creationId xmlns:a16="http://schemas.microsoft.com/office/drawing/2014/main" id="{E62D258A-5E05-42DE-A050-5D2021E003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0386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 Box 12">
            <a:extLst>
              <a:ext uri="{FF2B5EF4-FFF2-40B4-BE49-F238E27FC236}">
                <a16:creationId xmlns:a16="http://schemas.microsoft.com/office/drawing/2014/main" id="{233A703B-9584-42D2-8522-AA87DBC73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6172200"/>
            <a:ext cx="3124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http://cs.wikipedia.org/wiki/Soubor:Myriophyllum_verticillatum_turion.jpeg</a:t>
            </a:r>
          </a:p>
        </p:txBody>
      </p:sp>
      <p:sp>
        <p:nvSpPr>
          <p:cNvPr id="13320" name="Text Box 13">
            <a:extLst>
              <a:ext uri="{FF2B5EF4-FFF2-40B4-BE49-F238E27FC236}">
                <a16:creationId xmlns:a16="http://schemas.microsoft.com/office/drawing/2014/main" id="{1FCB7FC9-43D9-4804-9F72-124C7DBBE5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0386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fontAlgn="t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stolístek přeslenatý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 – Myriophyllum verticillatum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 (turion)</a:t>
            </a:r>
            <a:endParaRPr lang="cs-CZ" altLang="cs-CZ" sz="1200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3321" name="Picture 14" descr="C:\user\Houba\Škola-obrázky\morfologie\3_stonek\utricularia_bremii_hibernacle sprouting.jpg">
            <a:extLst>
              <a:ext uri="{FF2B5EF4-FFF2-40B4-BE49-F238E27FC236}">
                <a16:creationId xmlns:a16="http://schemas.microsoft.com/office/drawing/2014/main" id="{1E337F71-9A4A-4CED-90CB-3457FA019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38600"/>
            <a:ext cx="304800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2" name="Text Box 15">
            <a:extLst>
              <a:ext uri="{FF2B5EF4-FFF2-40B4-BE49-F238E27FC236}">
                <a16:creationId xmlns:a16="http://schemas.microsoft.com/office/drawing/2014/main" id="{FEC8C472-D91F-4FC6-B6DF-DD4F855B51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6172200"/>
            <a:ext cx="3276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http://cs.wikipedia.org/wiki/Soubor:UtriculariaBremiiHibernacleSprouting.jpg</a:t>
            </a:r>
          </a:p>
        </p:txBody>
      </p:sp>
      <p:sp>
        <p:nvSpPr>
          <p:cNvPr id="13323" name="Text Box 16">
            <a:extLst>
              <a:ext uri="{FF2B5EF4-FFF2-40B4-BE49-F238E27FC236}">
                <a16:creationId xmlns:a16="http://schemas.microsoft.com/office/drawing/2014/main" id="{FF322484-24ED-4D14-8223-67C3E2639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8800" y="40386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fontAlgn="t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bublinatka vícekvětá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 – Utricularia brehmii</a:t>
            </a: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 (rašící hibernakulum)</a:t>
            </a:r>
            <a:endParaRPr lang="cs-CZ" altLang="cs-CZ" sz="1200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3324" name="Text Box 17">
            <a:extLst>
              <a:ext uri="{FF2B5EF4-FFF2-40B4-BE49-F238E27FC236}">
                <a16:creationId xmlns:a16="http://schemas.microsoft.com/office/drawing/2014/main" id="{543C5E1A-957E-4829-9BD8-E32693746D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156075"/>
            <a:ext cx="2057400" cy="137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hibernakula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 pupeny, které se před zimou oddělí a přezimují u dna do další sezóny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3325" name="Text Box 18">
            <a:extLst>
              <a:ext uri="{FF2B5EF4-FFF2-40B4-BE49-F238E27FC236}">
                <a16:creationId xmlns:a16="http://schemas.microsoft.com/office/drawing/2014/main" id="{FFA50D0F-AE69-44C3-A980-5691BF82E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26670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fontAlgn="t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Kyčelnice cibulkonosná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 Dentaria bulbifera</a:t>
            </a:r>
          </a:p>
        </p:txBody>
      </p:sp>
      <p:pic>
        <p:nvPicPr>
          <p:cNvPr id="13327" name="3_stonek_10_vlky-pacibulky.MP3">
            <a:hlinkClick r:id="" action="ppaction://media"/>
            <a:extLst>
              <a:ext uri="{FF2B5EF4-FFF2-40B4-BE49-F238E27FC236}">
                <a16:creationId xmlns:a16="http://schemas.microsoft.com/office/drawing/2014/main" id="{69448CEB-4E5B-4359-867A-8146054C906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28527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3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69" fill="hold"/>
                                        <p:tgtEl>
                                          <p:spTgt spid="133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2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2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2" descr="C:\user\Houba\Škola-obrázky\morfologie\3_stonek\ruscus-aculeatus_fylokladium+kvet.jpg">
            <a:extLst>
              <a:ext uri="{FF2B5EF4-FFF2-40B4-BE49-F238E27FC236}">
                <a16:creationId xmlns:a16="http://schemas.microsoft.com/office/drawing/2014/main" id="{A906CDED-4A96-4DF6-9734-39599E005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657600"/>
            <a:ext cx="23399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4">
            <a:extLst>
              <a:ext uri="{FF2B5EF4-FFF2-40B4-BE49-F238E27FC236}">
                <a16:creationId xmlns:a16="http://schemas.microsoft.com/office/drawing/2014/main" id="{29AA091F-FF67-45C2-93EF-60B8A92A61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81000"/>
            <a:ext cx="3657600" cy="625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Přeměny stonku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(metamorfózy)</a:t>
            </a:r>
          </a:p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stonkového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vodu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jsou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kolce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zkrácené postranní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tve =&gt; trnit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útvar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y (trnka, hloh);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 rozdíl od trnů listového původu nejsou ohraničené a snadno oddělitelné od větví</a:t>
            </a:r>
          </a:p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fylokladia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brachyblasty 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ejímající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tvar a asimilační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funkci list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Asparagus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);</a:t>
            </a:r>
          </a:p>
          <a:p>
            <a:pPr>
              <a:lnSpc>
                <a:spcPct val="93000"/>
              </a:lnSpc>
              <a:spcBef>
                <a:spcPct val="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pravé listy u těchto rostlin nejsou vyvinuty nebo jsou přeměněny v jiné útvary;</a:t>
            </a: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důkazem stonkového původu může být u někt. rodů (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</a:rPr>
              <a:t>Ruscus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tvorba květů (na listech nikdy)</a:t>
            </a:r>
          </a:p>
          <a:p>
            <a:pPr>
              <a:spcBef>
                <a:spcPts val="5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úponky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mohou být u různých rostlin kořenového, stonkového nebo listového původu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stonkové úponky tvoří např.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révovité (réva, loubinec)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endParaRPr lang="cs-CZ" altLang="cs-CZ" sz="1800" b="1" u="sng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4340" name="Picture 5" descr="C:\user\Houba\Škola-obrázky\morfologie\3_stonek\asparagus_falcatus.jpg">
            <a:extLst>
              <a:ext uri="{FF2B5EF4-FFF2-40B4-BE49-F238E27FC236}">
                <a16:creationId xmlns:a16="http://schemas.microsoft.com/office/drawing/2014/main" id="{1FA61507-A695-4B11-B37B-7624FE8D2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2341563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 Box 6">
            <a:extLst>
              <a:ext uri="{FF2B5EF4-FFF2-40B4-BE49-F238E27FC236}">
                <a16:creationId xmlns:a16="http://schemas.microsoft.com/office/drawing/2014/main" id="{70656A67-BD72-463E-A19F-BB0C70FE55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309938"/>
            <a:ext cx="2667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scobak.blog.sme.sk/c/83854/Zajatci-nasich-domovu.html</a:t>
            </a:r>
          </a:p>
        </p:txBody>
      </p:sp>
      <p:pic>
        <p:nvPicPr>
          <p:cNvPr id="14342" name="Picture 7" descr="C:\user\Houba\Škola-obrázky\morfologie\3_stonek\slivon_trnka.jpg">
            <a:extLst>
              <a:ext uri="{FF2B5EF4-FFF2-40B4-BE49-F238E27FC236}">
                <a16:creationId xmlns:a16="http://schemas.microsoft.com/office/drawing/2014/main" id="{497848B9-6DC6-482D-8BEC-AB25BC4D7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1"/>
          <a:stretch>
            <a:fillRect/>
          </a:stretch>
        </p:blipFill>
        <p:spPr bwMode="auto">
          <a:xfrm>
            <a:off x="2819400" y="457200"/>
            <a:ext cx="22225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8">
            <a:extLst>
              <a:ext uri="{FF2B5EF4-FFF2-40B4-BE49-F238E27FC236}">
                <a16:creationId xmlns:a16="http://schemas.microsoft.com/office/drawing/2014/main" id="{7AA421AC-07B1-498B-B460-27A680C495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15925"/>
            <a:ext cx="1408113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fontAlgn="t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rgbClr val="5F5F5F"/>
                </a:solidFill>
                <a:latin typeface="Arial" panose="020B0604020202020204" pitchFamily="34" charset="0"/>
              </a:rPr>
              <a:t>Slivoň trnka</a:t>
            </a:r>
          </a:p>
          <a:p>
            <a:pPr fontAlgn="t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rgbClr val="5F5F5F"/>
                </a:solidFill>
                <a:latin typeface="Arial" panose="020B0604020202020204" pitchFamily="34" charset="0"/>
              </a:rPr>
              <a:t>Prunus </a:t>
            </a:r>
          </a:p>
          <a:p>
            <a:pPr fontAlgn="t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rgbClr val="5F5F5F"/>
                </a:solidFill>
                <a:latin typeface="Arial" panose="020B0604020202020204" pitchFamily="34" charset="0"/>
              </a:rPr>
              <a:t>      spinosa</a:t>
            </a:r>
          </a:p>
        </p:txBody>
      </p:sp>
      <p:sp>
        <p:nvSpPr>
          <p:cNvPr id="14344" name="Text Box 9">
            <a:extLst>
              <a:ext uri="{FF2B5EF4-FFF2-40B4-BE49-F238E27FC236}">
                <a16:creationId xmlns:a16="http://schemas.microsoft.com/office/drawing/2014/main" id="{AB3FC9D2-CFBD-4DB7-A7CF-E67EDCDEB3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309938"/>
            <a:ext cx="2895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rgbClr val="5F5F5F"/>
                </a:solidFill>
                <a:latin typeface="Arial" panose="020B0604020202020204" pitchFamily="34" charset="0"/>
              </a:rPr>
              <a:t>http://   www.danihelka.cz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rgbClr val="5F5F5F"/>
                </a:solidFill>
                <a:latin typeface="Arial" panose="020B0604020202020204" pitchFamily="34" charset="0"/>
              </a:rPr>
              <a:t>                   /02.odkazy/06.RUZNE   /lecivky/trnka.jpg </a:t>
            </a:r>
          </a:p>
        </p:txBody>
      </p:sp>
      <p:pic>
        <p:nvPicPr>
          <p:cNvPr id="14345" name="Picture 10" descr="C:\user\Houba\Škola-obrázky\morfologie\3_stonek\parthenocissus_tricuspidata.jpg">
            <a:extLst>
              <a:ext uri="{FF2B5EF4-FFF2-40B4-BE49-F238E27FC236}">
                <a16:creationId xmlns:a16="http://schemas.microsoft.com/office/drawing/2014/main" id="{51BDA269-C14D-4F03-B5C6-14927FE06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155"/>
          <a:stretch>
            <a:fillRect/>
          </a:stretch>
        </p:blipFill>
        <p:spPr bwMode="auto">
          <a:xfrm>
            <a:off x="2819400" y="3657600"/>
            <a:ext cx="223202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6" name="Text Box 11">
            <a:extLst>
              <a:ext uri="{FF2B5EF4-FFF2-40B4-BE49-F238E27FC236}">
                <a16:creationId xmlns:a16="http://schemas.microsoft.com/office/drawing/2014/main" id="{666F5AD4-5B99-4739-9C82-7659EBF78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3619500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http://www.baumkunde.de/forum/viewtopic.php?t=282&amp;sid=bf5f622d8246b7db64e2f24f415c9bab</a:t>
            </a:r>
          </a:p>
        </p:txBody>
      </p:sp>
      <p:sp>
        <p:nvSpPr>
          <p:cNvPr id="14347" name="Text Box 14">
            <a:extLst>
              <a:ext uri="{FF2B5EF4-FFF2-40B4-BE49-F238E27FC236}">
                <a16:creationId xmlns:a16="http://schemas.microsoft.com/office/drawing/2014/main" id="{1295D779-2623-40B9-9D8B-CDE7D37C56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313" y="415925"/>
            <a:ext cx="156368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fontAlgn="t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Asparagus falcatus</a:t>
            </a:r>
          </a:p>
        </p:txBody>
      </p:sp>
      <p:sp>
        <p:nvSpPr>
          <p:cNvPr id="14348" name="Text Box 15">
            <a:extLst>
              <a:ext uri="{FF2B5EF4-FFF2-40B4-BE49-F238E27FC236}">
                <a16:creationId xmlns:a16="http://schemas.microsoft.com/office/drawing/2014/main" id="{8A6454AE-4ED1-4E82-A040-BF786EEC38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7912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fontAlgn="t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Loubinec tříprstý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Parthenocissus tricuspidata</a:t>
            </a:r>
          </a:p>
        </p:txBody>
      </p:sp>
      <p:sp>
        <p:nvSpPr>
          <p:cNvPr id="14349" name="Text Box 16">
            <a:extLst>
              <a:ext uri="{FF2B5EF4-FFF2-40B4-BE49-F238E27FC236}">
                <a16:creationId xmlns:a16="http://schemas.microsoft.com/office/drawing/2014/main" id="{93126709-E801-48B8-9508-FFB7C32261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486400"/>
            <a:ext cx="2209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fontAlgn="t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Listnatec –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Ruscus aculeatus</a:t>
            </a:r>
          </a:p>
        </p:txBody>
      </p:sp>
      <p:sp>
        <p:nvSpPr>
          <p:cNvPr id="14350" name="Text Box 17">
            <a:extLst>
              <a:ext uri="{FF2B5EF4-FFF2-40B4-BE49-F238E27FC236}">
                <a16:creationId xmlns:a16="http://schemas.microsoft.com/office/drawing/2014/main" id="{D2C26E07-47BF-4BAA-AC8A-7099CA8B82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619500"/>
            <a:ext cx="21336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http://www.hegel-system.de/de/v232goethe.htm</a:t>
            </a:r>
          </a:p>
        </p:txBody>
      </p:sp>
      <p:pic>
        <p:nvPicPr>
          <p:cNvPr id="14352" name="3_stonek_11_fylokladia.MP3">
            <a:hlinkClick r:id="" action="ppaction://media"/>
            <a:extLst>
              <a:ext uri="{FF2B5EF4-FFF2-40B4-BE49-F238E27FC236}">
                <a16:creationId xmlns:a16="http://schemas.microsoft.com/office/drawing/2014/main" id="{E3143D5D-1509-4A14-BD89-020B174F7E5F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86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3" name="3_stonek_11_kolce.MP3">
            <a:hlinkClick r:id="" action="ppaction://media"/>
            <a:extLst>
              <a:ext uri="{FF2B5EF4-FFF2-40B4-BE49-F238E27FC236}">
                <a16:creationId xmlns:a16="http://schemas.microsoft.com/office/drawing/2014/main" id="{5BF8A590-5097-41A6-BD5A-C9DD078CA1B8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762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4" name="3_stonek_11_stonkove-uponky.MP3">
            <a:hlinkClick r:id="" action="ppaction://media"/>
            <a:extLst>
              <a:ext uri="{FF2B5EF4-FFF2-40B4-BE49-F238E27FC236}">
                <a16:creationId xmlns:a16="http://schemas.microsoft.com/office/drawing/2014/main" id="{9DBE84FC-266E-412E-BD91-0D8CFFA0C0AC}"/>
              </a:ext>
            </a:extLst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860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3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440" fill="hold"/>
                                        <p:tgtEl>
                                          <p:spTgt spid="143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5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577" fill="hold"/>
                                        <p:tgtEl>
                                          <p:spTgt spid="143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3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53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3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5087" fill="hold"/>
                                        <p:tgtEl>
                                          <p:spTgt spid="143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54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35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:a16="http://schemas.microsoft.com/office/drawing/2014/main" id="{E23B5847-AA96-4ADD-A99C-90C4D0F9B0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3962400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du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naté stonky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„vodojemy“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sukulentních rostlin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pachykaulom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=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zdu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lý stonek, fungující jako zásobárna vody a asimilační orgán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kaktus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sukulentní pryš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ce), zatímco listy jsou reduko-vané, přeměněné v trny nebo chybí 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du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até bazální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lánky lodyhy – zásobárna vody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tropické orchideje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</p:txBody>
      </p:sp>
      <p:pic>
        <p:nvPicPr>
          <p:cNvPr id="15363" name="Picture 3" descr="C:\user\Houba\Škola-obrázky\morfologie\3_stonek\saguaros_viagras_erectus.jpg">
            <a:extLst>
              <a:ext uri="{FF2B5EF4-FFF2-40B4-BE49-F238E27FC236}">
                <a16:creationId xmlns:a16="http://schemas.microsoft.com/office/drawing/2014/main" id="{DF55592B-8B57-4DA8-BC90-FCEFD5FB1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74"/>
          <a:stretch>
            <a:fillRect/>
          </a:stretch>
        </p:blipFill>
        <p:spPr bwMode="auto">
          <a:xfrm>
            <a:off x="6553200" y="228600"/>
            <a:ext cx="212883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 Box 4">
            <a:extLst>
              <a:ext uri="{FF2B5EF4-FFF2-40B4-BE49-F238E27FC236}">
                <a16:creationId xmlns:a16="http://schemas.microsoft.com/office/drawing/2014/main" id="{7DF15A70-2EA8-4000-A351-E0FD809D49F2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146132" y="1483519"/>
            <a:ext cx="28956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http://www.ifh.ee.ethz.ch/~ballisti/for_fun/pict_geogr/saguaros.jpeg</a:t>
            </a:r>
          </a:p>
        </p:txBody>
      </p:sp>
      <p:pic>
        <p:nvPicPr>
          <p:cNvPr id="15365" name="Picture 7" descr="C:\user\Houba\Škola-obrázky\morfologie\3_stonek\euphorbia_suzannae.jpg">
            <a:extLst>
              <a:ext uri="{FF2B5EF4-FFF2-40B4-BE49-F238E27FC236}">
                <a16:creationId xmlns:a16="http://schemas.microsoft.com/office/drawing/2014/main" id="{04F44D43-7F83-417C-86F7-C52F35682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4"/>
          <a:stretch>
            <a:fillRect/>
          </a:stretch>
        </p:blipFill>
        <p:spPr bwMode="auto">
          <a:xfrm>
            <a:off x="4495800" y="228600"/>
            <a:ext cx="1976438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Text Box 8">
            <a:extLst>
              <a:ext uri="{FF2B5EF4-FFF2-40B4-BE49-F238E27FC236}">
                <a16:creationId xmlns:a16="http://schemas.microsoft.com/office/drawing/2014/main" id="{5A419874-ED68-4031-A7E9-5D44D4884C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819400"/>
            <a:ext cx="1752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http://www.zooplzen.cz/kvete/kvete.php</a:t>
            </a:r>
          </a:p>
        </p:txBody>
      </p:sp>
      <p:pic>
        <p:nvPicPr>
          <p:cNvPr id="15367" name="Picture 11" descr="C:\user\Houba\Škola-obrázky\morfologie\3_stonek\kedlubna_bila.jpg">
            <a:extLst>
              <a:ext uri="{FF2B5EF4-FFF2-40B4-BE49-F238E27FC236}">
                <a16:creationId xmlns:a16="http://schemas.microsoft.com/office/drawing/2014/main" id="{77D4E9E5-9853-4D92-A3B7-0AB6E3A78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38" y="4800600"/>
            <a:ext cx="2438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Text Box 12">
            <a:extLst>
              <a:ext uri="{FF2B5EF4-FFF2-40B4-BE49-F238E27FC236}">
                <a16:creationId xmlns:a16="http://schemas.microsoft.com/office/drawing/2014/main" id="{0DD4E8E8-A4AA-4E59-961F-02B6C7F2E984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319881" y="5653881"/>
            <a:ext cx="1752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http://kocour.webpark.cz/kedlubny1.jpg</a:t>
            </a:r>
          </a:p>
        </p:txBody>
      </p:sp>
      <p:pic>
        <p:nvPicPr>
          <p:cNvPr id="15369" name="Picture 13" descr="C:\user\Houba\Škola-obrázky\morfologie\3_stonek\apium_graveolens_var_rapaceum.jpg">
            <a:extLst>
              <a:ext uri="{FF2B5EF4-FFF2-40B4-BE49-F238E27FC236}">
                <a16:creationId xmlns:a16="http://schemas.microsoft.com/office/drawing/2014/main" id="{CE671B67-A441-4E79-88FB-A5297A3BE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50" y="3886200"/>
            <a:ext cx="213360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0" name="Text Box 14">
            <a:extLst>
              <a:ext uri="{FF2B5EF4-FFF2-40B4-BE49-F238E27FC236}">
                <a16:creationId xmlns:a16="http://schemas.microsoft.com/office/drawing/2014/main" id="{839C85AD-C30A-446C-BB3D-918F1BDC6D8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522913" y="5065713"/>
            <a:ext cx="2819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http://commons.wikimedia.org/wiki/Image: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Knolselderij_knol_(Apium_graveolens_var._rapaceum)_'Dolvi'.jpg</a:t>
            </a:r>
          </a:p>
        </p:txBody>
      </p:sp>
      <p:sp>
        <p:nvSpPr>
          <p:cNvPr id="15371" name="Text Box 15">
            <a:extLst>
              <a:ext uri="{FF2B5EF4-FFF2-40B4-BE49-F238E27FC236}">
                <a16:creationId xmlns:a16="http://schemas.microsoft.com/office/drawing/2014/main" id="{C9503B06-CA66-4DF0-ACEB-C8B295D63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775075"/>
            <a:ext cx="4419600" cy="947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bulvy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hlízy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 podílem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stonku,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hypokotylu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i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: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celer,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řepa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bazální stonkové hlízy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šafrán, ocún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5372" name="Text Box 16">
            <a:extLst>
              <a:ext uri="{FF2B5EF4-FFF2-40B4-BE49-F238E27FC236}">
                <a16:creationId xmlns:a16="http://schemas.microsoft.com/office/drawing/2014/main" id="{9166E66D-DDA6-4162-AF57-70842C535A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0"/>
            <a:ext cx="8382000" cy="71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spcAft>
                <a:spcPts val="500"/>
              </a:spcAft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hlízy nadzemní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kedluben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(důkaz stonkového původu: růst listů po obvodu)</a:t>
            </a:r>
          </a:p>
          <a:p>
            <a:pPr>
              <a:lnSpc>
                <a:spcPct val="93000"/>
              </a:lnSpc>
              <a:spcBef>
                <a:spcPts val="2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hlízy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vzniklé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z hypokotylu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(první článek stonku nad kořenem) – ředkvička</a:t>
            </a:r>
          </a:p>
        </p:txBody>
      </p:sp>
      <p:pic>
        <p:nvPicPr>
          <p:cNvPr id="15373" name="Picture 17" descr="C:\user\Houba\Škola-obrázky\morfologie\3_stonek\radish_jane_kozlak.jpg">
            <a:extLst>
              <a:ext uri="{FF2B5EF4-FFF2-40B4-BE49-F238E27FC236}">
                <a16:creationId xmlns:a16="http://schemas.microsoft.com/office/drawing/2014/main" id="{7FB077E9-B12E-4419-B4FF-CE6ECFACD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488" y="4800600"/>
            <a:ext cx="1828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Picture 18" descr="C:\user\Houba\Škola-obrázky\morfologie\3_stonek\crocus_vernus.jpg">
            <a:extLst>
              <a:ext uri="{FF2B5EF4-FFF2-40B4-BE49-F238E27FC236}">
                <a16:creationId xmlns:a16="http://schemas.microsoft.com/office/drawing/2014/main" id="{953C7739-BB6E-4913-8050-0221DF4BA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9" b="7410"/>
          <a:stretch>
            <a:fillRect/>
          </a:stretch>
        </p:blipFill>
        <p:spPr bwMode="auto">
          <a:xfrm>
            <a:off x="7162800" y="3886200"/>
            <a:ext cx="1497013" cy="266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5" name="Text Box 19">
            <a:extLst>
              <a:ext uri="{FF2B5EF4-FFF2-40B4-BE49-F238E27FC236}">
                <a16:creationId xmlns:a16="http://schemas.microsoft.com/office/drawing/2014/main" id="{43CF18CD-AC02-4687-AD10-5A55C90A81D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490619" y="5463381"/>
            <a:ext cx="2133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http://www.vingpennan.com/pressinfo/krokus.jpg</a:t>
            </a:r>
          </a:p>
        </p:txBody>
      </p:sp>
      <p:sp>
        <p:nvSpPr>
          <p:cNvPr id="15376" name="Text Box 20">
            <a:extLst>
              <a:ext uri="{FF2B5EF4-FFF2-40B4-BE49-F238E27FC236}">
                <a16:creationId xmlns:a16="http://schemas.microsoft.com/office/drawing/2014/main" id="{DA45D21F-96BF-4DB5-AAF5-0327883E20CE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680619" y="5463381"/>
            <a:ext cx="2133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http://www.painted-tiles.com/radishes.htm</a:t>
            </a:r>
          </a:p>
        </p:txBody>
      </p:sp>
      <p:sp>
        <p:nvSpPr>
          <p:cNvPr id="15377" name="Text Box 21">
            <a:extLst>
              <a:ext uri="{FF2B5EF4-FFF2-40B4-BE49-F238E27FC236}">
                <a16:creationId xmlns:a16="http://schemas.microsoft.com/office/drawing/2014/main" id="{ECAC5A82-64F6-45D5-BC17-5F72D9AC6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5800" y="2590800"/>
            <a:ext cx="1828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Euphorbia suzannae</a:t>
            </a:r>
          </a:p>
        </p:txBody>
      </p:sp>
      <p:pic>
        <p:nvPicPr>
          <p:cNvPr id="15379" name="3_stonek_12_duznate-stonky.MP3">
            <a:hlinkClick r:id="" action="ppaction://media"/>
            <a:extLst>
              <a:ext uri="{FF2B5EF4-FFF2-40B4-BE49-F238E27FC236}">
                <a16:creationId xmlns:a16="http://schemas.microsoft.com/office/drawing/2014/main" id="{D387D573-0DE9-4C3E-BB95-CE607B0F61DA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60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0" name="3_stonek_12_stonkove-hlizy.MP3">
            <a:hlinkClick r:id="" action="ppaction://media"/>
            <a:extLst>
              <a:ext uri="{FF2B5EF4-FFF2-40B4-BE49-F238E27FC236}">
                <a16:creationId xmlns:a16="http://schemas.microsoft.com/office/drawing/2014/main" id="{0F525EB6-D129-45C5-BB48-3A5911CB8BE9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38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3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180" fill="hold"/>
                                        <p:tgtEl>
                                          <p:spTgt spid="153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7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7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3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9916" fill="hold"/>
                                        <p:tgtEl>
                                          <p:spTgt spid="153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380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38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>
            <a:extLst>
              <a:ext uri="{FF2B5EF4-FFF2-40B4-BE49-F238E27FC236}">
                <a16:creationId xmlns:a16="http://schemas.microsoft.com/office/drawing/2014/main" id="{716135DA-7A3B-43FD-91BD-ABCB98BB8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04800"/>
            <a:ext cx="8534400" cy="340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hlízy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odde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nkové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brambor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 – kromě zásobní funkce i vegetat. rozmnožování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oddenek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podzemní stonek, setkáme se s ním již u kapradin i u celé řady skupin krytosemenných rostlin;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funkce: přezimování i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vegetativní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rozmnožování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nemá listy, ale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šupiny s ú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bními pupeny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=&gt; v další sezóně růst nových prýtů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větvení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monopodi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ální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nadzemní stonky vyrůstají z bočních větví – vraní oko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nebo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sympodi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ální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hlavní větev =&gt; stonek, odd. pokračuje boční větví – sasanka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polykormony mohou být shluky jedinců vzešlých ze společného oddenku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plazivé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výběžky,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šlahouny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dlouhá internodia, obvykle slouží k veget. rozmn. =&gt; v určité vzdálenosti zakoření =&gt; růst dalšího jedince (jahodník, zběhovec)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obdobou jsou podzemní výběžky (běžně ozn. jako oddenky – u pýru či rákosu)</a:t>
            </a:r>
          </a:p>
        </p:txBody>
      </p:sp>
      <p:pic>
        <p:nvPicPr>
          <p:cNvPr id="16387" name="Picture 6" descr="C:\user\Houba\Škola-obrázky\morfologie\3_stonek\cernohorsky_110_hlizy_brambor.JPG">
            <a:extLst>
              <a:ext uri="{FF2B5EF4-FFF2-40B4-BE49-F238E27FC236}">
                <a16:creationId xmlns:a16="http://schemas.microsoft.com/office/drawing/2014/main" id="{5E5B2817-5852-434C-98C1-3937126437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0"/>
            <a:ext cx="34290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7" descr="C:\user\Houba\Škola-obrázky\morfologie\3_stonek\ajuga_reptans_vybezky.jpg">
            <a:extLst>
              <a:ext uri="{FF2B5EF4-FFF2-40B4-BE49-F238E27FC236}">
                <a16:creationId xmlns:a16="http://schemas.microsoft.com/office/drawing/2014/main" id="{6D98A26A-9282-45AB-AC34-89E28477D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9" b="15749"/>
          <a:stretch>
            <a:fillRect/>
          </a:stretch>
        </p:blipFill>
        <p:spPr bwMode="auto">
          <a:xfrm>
            <a:off x="5826125" y="3810000"/>
            <a:ext cx="2819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8">
            <a:extLst>
              <a:ext uri="{FF2B5EF4-FFF2-40B4-BE49-F238E27FC236}">
                <a16:creationId xmlns:a16="http://schemas.microsoft.com/office/drawing/2014/main" id="{E06767A7-81C4-4291-BCE9-732C2EF89A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3775075"/>
            <a:ext cx="3124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http://rostliny.prirodou.cz/?nazvy=cs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&amp;rostlina=ajuga_reptans&amp;fotografie=7</a:t>
            </a:r>
          </a:p>
        </p:txBody>
      </p:sp>
      <p:pic>
        <p:nvPicPr>
          <p:cNvPr id="16390" name="Picture 11" descr="C:\user\Houba\Škola-obrázky\morfologie\3_stonek\stachys_palustris_oddenek.jpg">
            <a:extLst>
              <a:ext uri="{FF2B5EF4-FFF2-40B4-BE49-F238E27FC236}">
                <a16:creationId xmlns:a16="http://schemas.microsoft.com/office/drawing/2014/main" id="{D25F35AB-DA55-47C7-8F84-A3A1071398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6050" y="3810000"/>
            <a:ext cx="1803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2">
            <a:extLst>
              <a:ext uri="{FF2B5EF4-FFF2-40B4-BE49-F238E27FC236}">
                <a16:creationId xmlns:a16="http://schemas.microsoft.com/office/drawing/2014/main" id="{6C077622-1020-4148-849D-D7319FC35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3775075"/>
            <a:ext cx="1943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http://www.jvsystem.net/app19/FotoBrowser.aspx?pk=10118&amp;fk=1070&amp;lng_user=17</a:t>
            </a:r>
          </a:p>
        </p:txBody>
      </p:sp>
      <p:sp>
        <p:nvSpPr>
          <p:cNvPr id="16392" name="Text Box 13">
            <a:extLst>
              <a:ext uri="{FF2B5EF4-FFF2-40B4-BE49-F238E27FC236}">
                <a16:creationId xmlns:a16="http://schemas.microsoft.com/office/drawing/2014/main" id="{7FDA6B07-2930-4334-9D69-B220DD6BC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2713" y="5926138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Stachys palustris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Čistec bahenní, oddenek</a:t>
            </a:r>
          </a:p>
        </p:txBody>
      </p:sp>
      <p:sp>
        <p:nvSpPr>
          <p:cNvPr id="16393" name="Text Box 14">
            <a:extLst>
              <a:ext uri="{FF2B5EF4-FFF2-40B4-BE49-F238E27FC236}">
                <a16:creationId xmlns:a16="http://schemas.microsoft.com/office/drawing/2014/main" id="{A5DC4F36-654B-4669-8B43-7F81E558C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0" y="6113463"/>
            <a:ext cx="2514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Zběhovec plazivý –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Ajuga reptans</a:t>
            </a:r>
          </a:p>
        </p:txBody>
      </p:sp>
      <p:sp>
        <p:nvSpPr>
          <p:cNvPr id="16394" name="Text Box 15">
            <a:extLst>
              <a:ext uri="{FF2B5EF4-FFF2-40B4-BE49-F238E27FC236}">
                <a16:creationId xmlns:a16="http://schemas.microsoft.com/office/drawing/2014/main" id="{E68497D4-3A7D-4DAB-BC79-BE02ED8A58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4857750"/>
            <a:ext cx="22098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Černohorský 1964: Základy rostlinné morfologie</a:t>
            </a:r>
          </a:p>
        </p:txBody>
      </p:sp>
      <p:pic>
        <p:nvPicPr>
          <p:cNvPr id="16396" name="3_stonek_13_oddenky-slahouny.MP3">
            <a:hlinkClick r:id="" action="ppaction://media"/>
            <a:extLst>
              <a:ext uri="{FF2B5EF4-FFF2-40B4-BE49-F238E27FC236}">
                <a16:creationId xmlns:a16="http://schemas.microsoft.com/office/drawing/2014/main" id="{3E14A3B1-B80E-4CB5-9AB5-3F9B6E29BA4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9418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39" fill="hold"/>
                                        <p:tgtEl>
                                          <p:spTgt spid="163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>
            <a:extLst>
              <a:ext uri="{FF2B5EF4-FFF2-40B4-BE49-F238E27FC236}">
                <a16:creationId xmlns:a16="http://schemas.microsoft.com/office/drawing/2014/main" id="{11BE5FB2-D72D-486A-AAF1-1E21E5A4F8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4582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cibule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útvar stonkovo-listového původu, stonkovou část představuje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podpu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í, „hrbolek“ na bázi cibule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(překryt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zdu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ými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báze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list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ů, více u přeměn listu)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slo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ená cibule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=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esnek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(vznik stroužků z více kolaterálních úžlabních pupenů)</a:t>
            </a:r>
          </a:p>
        </p:txBody>
      </p:sp>
      <p:pic>
        <p:nvPicPr>
          <p:cNvPr id="17411" name="Picture 3" descr="C:\user\Houba\Škola-obrázky\morfologie\3_stonek\slavikova_034_kaudex.JPG">
            <a:extLst>
              <a:ext uri="{FF2B5EF4-FFF2-40B4-BE49-F238E27FC236}">
                <a16:creationId xmlns:a16="http://schemas.microsoft.com/office/drawing/2014/main" id="{B6880CD7-FDA7-48BC-8441-DF7DB897F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2725"/>
            <a:ext cx="3960813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ext Box 4">
            <a:extLst>
              <a:ext uri="{FF2B5EF4-FFF2-40B4-BE49-F238E27FC236}">
                <a16:creationId xmlns:a16="http://schemas.microsoft.com/office/drawing/2014/main" id="{695014B6-797C-4D93-9584-CDC350B17D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406525"/>
            <a:ext cx="4191000" cy="405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kaudex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stonkovo-ko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enový orgán,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asto zdu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lý, vertikáln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stojící na vrcholu 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lového 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obvykle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jen mírn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nívající ze zem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 (nebo lze naopak mluvit o bázích stonkových výhonů vtisklých do země)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zásobní funkce,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na povrchu bývá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mnoho pupen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 (i spících)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výskyt u hvězdnicovitých, bobovitých, miříkovitých, ale i aralkovitých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enšen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Poznámka: chápání pojmu kaudex (resp. caudex) není zcela jednotné, používá se také pro sloupovité kmeny jednoděložných, cykasů a kapradin</a:t>
            </a:r>
          </a:p>
        </p:txBody>
      </p:sp>
      <p:sp>
        <p:nvSpPr>
          <p:cNvPr id="17413" name="Text Box 5">
            <a:extLst>
              <a:ext uri="{FF2B5EF4-FFF2-40B4-BE49-F238E27FC236}">
                <a16:creationId xmlns:a16="http://schemas.microsoft.com/office/drawing/2014/main" id="{8A47CA1A-A75D-4AE9-B646-7A6FF667C5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5181600"/>
            <a:ext cx="1600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5" descr="C:\user\Houba\Škola-obrázky\morfologie\3_stonek\zensen_LADY.jpg">
            <a:extLst>
              <a:ext uri="{FF2B5EF4-FFF2-40B4-BE49-F238E27FC236}">
                <a16:creationId xmlns:a16="http://schemas.microsoft.com/office/drawing/2014/main" id="{8E6FD641-19DA-4C5A-8316-4C0D6E684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28600"/>
            <a:ext cx="10541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16" descr="C:\user\Houba\Škola-obrázky\morfologie\3_stonek\chinovnik_cinchona_calisaya.jpg">
            <a:extLst>
              <a:ext uri="{FF2B5EF4-FFF2-40B4-BE49-F238E27FC236}">
                <a16:creationId xmlns:a16="http://schemas.microsoft.com/office/drawing/2014/main" id="{E4E89D8E-069E-4A55-B89A-9B7448B8A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048000"/>
            <a:ext cx="2362200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Text Box 7">
            <a:extLst>
              <a:ext uri="{FF2B5EF4-FFF2-40B4-BE49-F238E27FC236}">
                <a16:creationId xmlns:a16="http://schemas.microsoft.com/office/drawing/2014/main" id="{333BE37D-6C55-4E82-B844-F9343F7AB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1600200"/>
            <a:ext cx="12192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http://ladyweb.ihned.cz/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c4-10144570-20026330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-l00000_d-zazracne-ucinky-zensenu</a:t>
            </a:r>
          </a:p>
        </p:txBody>
      </p:sp>
      <p:pic>
        <p:nvPicPr>
          <p:cNvPr id="18437" name="Picture 10" descr="C:\user\Houba\Škola-obrázky\morfologie\3_stonek\Zingiber_Officinale_Ginger_Root.jpg">
            <a:extLst>
              <a:ext uri="{FF2B5EF4-FFF2-40B4-BE49-F238E27FC236}">
                <a16:creationId xmlns:a16="http://schemas.microsoft.com/office/drawing/2014/main" id="{36E31799-FFA4-4D4E-A44C-6E3244C49C62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228600"/>
            <a:ext cx="2662237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 descr="C:\user\Houba\Škola-obrázky\morfologie\3_stonek\asparagus_snop.jpg">
            <a:extLst>
              <a:ext uri="{FF2B5EF4-FFF2-40B4-BE49-F238E27FC236}">
                <a16:creationId xmlns:a16="http://schemas.microsoft.com/office/drawing/2014/main" id="{1371AC96-A2DD-4555-8B09-7522265EB4F3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2133600"/>
            <a:ext cx="12541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Text Box 11">
            <a:extLst>
              <a:ext uri="{FF2B5EF4-FFF2-40B4-BE49-F238E27FC236}">
                <a16:creationId xmlns:a16="http://schemas.microsoft.com/office/drawing/2014/main" id="{47D7FF76-5DBD-4B17-81A6-452EF8300F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92125"/>
            <a:ext cx="4191000" cy="4686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Praktický význam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potrava – stonkové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hypokotylové,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enové hlízy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(zelenina),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prýty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chřest, mladé výhonky bambusu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koření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oddenky zázvoru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pr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myslov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plodin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cukr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třtina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textilní vlákna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 lýka konopí či lnu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ísloviny, barviva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dřevo: zdroj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celulóz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topivo,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surovina pro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evozpracující pr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ůmysl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krycí pletiva 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dub korkový, skořicovník, chin(in)ovník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vym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šovací pletiva – kleje (arabská guma – </a:t>
            </a:r>
            <a:r>
              <a:rPr lang="cs-CZ" altLang="cs-CZ" sz="1800" i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Acacia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prysky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balzámy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18440" name="Text Box 9">
            <a:extLst>
              <a:ext uri="{FF2B5EF4-FFF2-40B4-BE49-F238E27FC236}">
                <a16:creationId xmlns:a16="http://schemas.microsoft.com/office/drawing/2014/main" id="{6CD4ADA5-91DD-44D1-966B-F0A8E5DD110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661151" y="3259137"/>
            <a:ext cx="1141412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www.moonbattery.com/archives/asparagus.jpg</a:t>
            </a:r>
          </a:p>
        </p:txBody>
      </p:sp>
      <p:pic>
        <p:nvPicPr>
          <p:cNvPr id="18441" name="Picture 12" descr="C:\user\Houba\Škola-obrázky\morfologie\3_stonek\dub_korkovy_kura.jpg">
            <a:extLst>
              <a:ext uri="{FF2B5EF4-FFF2-40B4-BE49-F238E27FC236}">
                <a16:creationId xmlns:a16="http://schemas.microsoft.com/office/drawing/2014/main" id="{BE1A68DE-0551-47ED-815A-07D3A7BA1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191000"/>
            <a:ext cx="18129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2" name="Text Box 13">
            <a:extLst>
              <a:ext uri="{FF2B5EF4-FFF2-40B4-BE49-F238E27FC236}">
                <a16:creationId xmlns:a16="http://schemas.microsoft.com/office/drawing/2014/main" id="{203388E1-C7E6-4062-8FDD-70380E37E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1800" y="6283325"/>
            <a:ext cx="15240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http://www.portugal.sk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/krajina/korok/pix/IM000293.JPG</a:t>
            </a:r>
          </a:p>
        </p:txBody>
      </p:sp>
      <p:pic>
        <p:nvPicPr>
          <p:cNvPr id="18443" name="Picture 14" descr="C:\user\Houba\Škola-obrázky\morfologie\3_stonek\skorice_kura_mladych_vetvi.jpg">
            <a:extLst>
              <a:ext uri="{FF2B5EF4-FFF2-40B4-BE49-F238E27FC236}">
                <a16:creationId xmlns:a16="http://schemas.microsoft.com/office/drawing/2014/main" id="{DDFE3B2F-B666-4C49-8869-084A65C7A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953000"/>
            <a:ext cx="2133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4" name="Text Box 15">
            <a:extLst>
              <a:ext uri="{FF2B5EF4-FFF2-40B4-BE49-F238E27FC236}">
                <a16:creationId xmlns:a16="http://schemas.microsoft.com/office/drawing/2014/main" id="{F93DF34D-11B4-4ED7-9D9E-64D058882556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789613" y="5600700"/>
            <a:ext cx="1752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http://yoohoo.euweb.cz/cantor2004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/aktual/aktual6-06/6leknimg/skorice.jpg</a:t>
            </a:r>
          </a:p>
        </p:txBody>
      </p:sp>
      <p:sp>
        <p:nvSpPr>
          <p:cNvPr id="18445" name="Text Box 18">
            <a:extLst>
              <a:ext uri="{FF2B5EF4-FFF2-40B4-BE49-F238E27FC236}">
                <a16:creationId xmlns:a16="http://schemas.microsoft.com/office/drawing/2014/main" id="{2B912383-2063-4440-8863-9C1C990C61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3048000"/>
            <a:ext cx="25908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http://cs.wikipedia.org/wiki/Soubor:Cinchona.calisaya02.jpg</a:t>
            </a:r>
          </a:p>
        </p:txBody>
      </p:sp>
      <p:sp>
        <p:nvSpPr>
          <p:cNvPr id="18446" name="Text Box 19">
            <a:extLst>
              <a:ext uri="{FF2B5EF4-FFF2-40B4-BE49-F238E27FC236}">
                <a16:creationId xmlns:a16="http://schemas.microsoft.com/office/drawing/2014/main" id="{06E3A164-1A20-4697-BD35-D2ADBE3AC9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275" y="4572000"/>
            <a:ext cx="2286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Chinovník –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Cinchona calisaya</a:t>
            </a:r>
            <a:endParaRPr lang="cs-CZ" altLang="cs-CZ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447" name="Text Box 20">
            <a:extLst>
              <a:ext uri="{FF2B5EF4-FFF2-40B4-BE49-F238E27FC236}">
                <a16:creationId xmlns:a16="http://schemas.microsoft.com/office/drawing/2014/main" id="{A42235F1-00E2-446A-9D01-B103E729E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191000"/>
            <a:ext cx="13716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Dub korkový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Quercus 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suber</a:t>
            </a:r>
            <a:endParaRPr lang="cs-CZ" altLang="cs-CZ" sz="1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18448" name="Text Box 21">
            <a:extLst>
              <a:ext uri="{FF2B5EF4-FFF2-40B4-BE49-F238E27FC236}">
                <a16:creationId xmlns:a16="http://schemas.microsoft.com/office/drawing/2014/main" id="{70A6C1D8-2357-424C-9F8D-6689727558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1350" y="3886200"/>
            <a:ext cx="1828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Chřest </a:t>
            </a:r>
            <a:r>
              <a:rPr lang="cs-CZ" altLang="cs-CZ" sz="11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Asparagus</a:t>
            </a: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 sp.</a:t>
            </a:r>
          </a:p>
        </p:txBody>
      </p:sp>
      <p:sp>
        <p:nvSpPr>
          <p:cNvPr id="18449" name="Text Box 22">
            <a:extLst>
              <a:ext uri="{FF2B5EF4-FFF2-40B4-BE49-F238E27FC236}">
                <a16:creationId xmlns:a16="http://schemas.microsoft.com/office/drawing/2014/main" id="{CDF02487-257E-4356-953A-DFA200E271B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756819" y="1805781"/>
            <a:ext cx="2057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Zázvor </a:t>
            </a:r>
            <a:r>
              <a:rPr lang="cs-CZ" altLang="cs-CZ" sz="11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Zingiber officinalis</a:t>
            </a: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8450" name="Text Box 23">
            <a:extLst>
              <a:ext uri="{FF2B5EF4-FFF2-40B4-BE49-F238E27FC236}">
                <a16:creationId xmlns:a16="http://schemas.microsoft.com/office/drawing/2014/main" id="{BFC4D4AF-BE87-4033-8D60-D5A9B7CC07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3275" y="6096000"/>
            <a:ext cx="2209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Skořicovník cejlonský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Cinnamomum zeylanicum</a:t>
            </a:r>
          </a:p>
        </p:txBody>
      </p:sp>
      <p:sp>
        <p:nvSpPr>
          <p:cNvPr id="18451" name="Text Box 24">
            <a:extLst>
              <a:ext uri="{FF2B5EF4-FFF2-40B4-BE49-F238E27FC236}">
                <a16:creationId xmlns:a16="http://schemas.microsoft.com/office/drawing/2014/main" id="{77719F1E-6AC4-4067-95A7-5D1D31E1FE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85738"/>
            <a:ext cx="1676400" cy="41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http://www.alibaba.com/catalog/11133331/Ginger_Root_Whole_Zingiber_Officinale_Gan_Jiang_/showimg.html</a:t>
            </a:r>
          </a:p>
        </p:txBody>
      </p:sp>
      <p:sp>
        <p:nvSpPr>
          <p:cNvPr id="18452" name="Text Box 26">
            <a:extLst>
              <a:ext uri="{FF2B5EF4-FFF2-40B4-BE49-F238E27FC236}">
                <a16:creationId xmlns:a16="http://schemas.microsoft.com/office/drawing/2014/main" id="{C9C0CD2D-1B20-46E2-86AD-0D98B409193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620794" y="1043781"/>
            <a:ext cx="1905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Ženšen </a:t>
            </a:r>
            <a:r>
              <a:rPr lang="cs-CZ" altLang="cs-CZ" sz="11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Panax ginseng</a:t>
            </a:r>
            <a:endParaRPr lang="cs-CZ" altLang="cs-CZ" sz="12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18454" name="3_stonek_15_dub-skorice-zazvor.MP3">
            <a:hlinkClick r:id="" action="ppaction://media"/>
            <a:extLst>
              <a:ext uri="{FF2B5EF4-FFF2-40B4-BE49-F238E27FC236}">
                <a16:creationId xmlns:a16="http://schemas.microsoft.com/office/drawing/2014/main" id="{2127AAC1-F79D-4C4E-845F-0F3A315B6598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62372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4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95" fill="hold"/>
                                        <p:tgtEl>
                                          <p:spTgt spid="184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45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45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2" descr="C:\user\Houba\Škola-obrázky\morfologie\3_stonek\tvary_koruny_stromu.jpg">
            <a:extLst>
              <a:ext uri="{FF2B5EF4-FFF2-40B4-BE49-F238E27FC236}">
                <a16:creationId xmlns:a16="http://schemas.microsoft.com/office/drawing/2014/main" id="{057F3DEF-CBCC-470E-90DA-BC34686E7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140075"/>
            <a:ext cx="3810000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Rectangle 2">
            <a:extLst>
              <a:ext uri="{FF2B5EF4-FFF2-40B4-BE49-F238E27FC236}">
                <a16:creationId xmlns:a16="http://schemas.microsoft.com/office/drawing/2014/main" id="{AA697053-35E4-44F9-9847-EE58D182B1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04800"/>
            <a:ext cx="6572250" cy="208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Char char=" "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Typy stonku</a:t>
            </a: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Char char=" "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r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ůž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ice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články natolik zkrácené, že všechny listy vyrůstají jakoby z jednoho místa =&gt; přízemní listová růžice</a:t>
            </a: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Char char=" "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stvol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nečlánkovaný bezlistý stonek, obvykle prodloužený vrcholový článek, který v době kvetení vyroste z listové růžice</a:t>
            </a: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Char char=" "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stéblo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stonek trav, články jsou duté a uzliny plné (kolénka)</a:t>
            </a:r>
          </a:p>
        </p:txBody>
      </p:sp>
      <p:pic>
        <p:nvPicPr>
          <p:cNvPr id="5124" name="Picture 5" descr="C:\user\Houba\Škola-obrázky\morfologie\3_stonek\bylina_ruzice+stvol.bmp">
            <a:extLst>
              <a:ext uri="{FF2B5EF4-FFF2-40B4-BE49-F238E27FC236}">
                <a16:creationId xmlns:a16="http://schemas.microsoft.com/office/drawing/2014/main" id="{912C2996-545A-491F-A4AF-35135549F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25" y="304800"/>
            <a:ext cx="18669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Text Box 6">
            <a:extLst>
              <a:ext uri="{FF2B5EF4-FFF2-40B4-BE49-F238E27FC236}">
                <a16:creationId xmlns:a16="http://schemas.microsoft.com/office/drawing/2014/main" id="{7FF64C30-E708-40AC-ADE0-3136E95651BD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147719" y="1691481"/>
            <a:ext cx="3124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http://www.ped.muni.cz/wchem/sm/dp/davidova/www_zaci1/bylina.bmp</a:t>
            </a:r>
          </a:p>
        </p:txBody>
      </p:sp>
      <p:pic>
        <p:nvPicPr>
          <p:cNvPr id="5126" name="Picture 9" descr="C:\user\Houba\Škola-obrázky\morfologie\3_stonek\steblo_podelny_prurez.bmp">
            <a:extLst>
              <a:ext uri="{FF2B5EF4-FFF2-40B4-BE49-F238E27FC236}">
                <a16:creationId xmlns:a16="http://schemas.microsoft.com/office/drawing/2014/main" id="{C03FC396-C49E-4154-9AA7-60C0CB162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2438400"/>
            <a:ext cx="31591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 Box 10">
            <a:extLst>
              <a:ext uri="{FF2B5EF4-FFF2-40B4-BE49-F238E27FC236}">
                <a16:creationId xmlns:a16="http://schemas.microsoft.com/office/drawing/2014/main" id="{F98C4365-D67A-4280-BF98-2B302442FF9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4460081" y="3236119"/>
            <a:ext cx="2052638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http://etext.czu.cz/php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/skripta/kapitola.php?titul_key=81&amp;idkapitola=4</a:t>
            </a:r>
          </a:p>
        </p:txBody>
      </p:sp>
      <p:pic>
        <p:nvPicPr>
          <p:cNvPr id="5128" name="Picture 7" descr="C:\user\Houba\Škola-obrázky\morfologie\3_stonek\bylina_lodyha.bmp">
            <a:extLst>
              <a:ext uri="{FF2B5EF4-FFF2-40B4-BE49-F238E27FC236}">
                <a16:creationId xmlns:a16="http://schemas.microsoft.com/office/drawing/2014/main" id="{B7A1AFED-2B56-4E25-A54A-2D5609DBAA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70" b="12735"/>
          <a:stretch>
            <a:fillRect/>
          </a:stretch>
        </p:blipFill>
        <p:spPr bwMode="auto">
          <a:xfrm>
            <a:off x="6858000" y="3505200"/>
            <a:ext cx="1901825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9" name="Text Box 11">
            <a:extLst>
              <a:ext uri="{FF2B5EF4-FFF2-40B4-BE49-F238E27FC236}">
                <a16:creationId xmlns:a16="http://schemas.microsoft.com/office/drawing/2014/main" id="{FE0143CC-823D-466E-A45E-A39F365FAC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950" y="2438400"/>
            <a:ext cx="518160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Char char=" "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lodyha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stonek bylin, kde se střídají články s uzlinami (zde vyrůstají listy a dochází k větvení)</a:t>
            </a: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130" name="Text Box 8">
            <a:extLst>
              <a:ext uri="{FF2B5EF4-FFF2-40B4-BE49-F238E27FC236}">
                <a16:creationId xmlns:a16="http://schemas.microsoft.com/office/drawing/2014/main" id="{7D58E1DA-FADF-4B38-A4EB-3BBD906AB793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7185819" y="5006181"/>
            <a:ext cx="3048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http://www.ped.muni.cz/wchem/sm/dp/davidova/www_zaci1/lodyha.bmp</a:t>
            </a:r>
          </a:p>
        </p:txBody>
      </p:sp>
      <p:sp>
        <p:nvSpPr>
          <p:cNvPr id="5131" name="Text Box 13">
            <a:extLst>
              <a:ext uri="{FF2B5EF4-FFF2-40B4-BE49-F238E27FC236}">
                <a16:creationId xmlns:a16="http://schemas.microsoft.com/office/drawing/2014/main" id="{03C9AF29-7DF8-4E28-99FC-4BB5AD3D22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4800600"/>
            <a:ext cx="2286000" cy="14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4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Char char=" "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kmen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stonek dřevin, ze kterého vyrůstají postranní větve, případně se větví v koruně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5132" name="Text Box 14">
            <a:extLst>
              <a:ext uri="{FF2B5EF4-FFF2-40B4-BE49-F238E27FC236}">
                <a16:creationId xmlns:a16="http://schemas.microsoft.com/office/drawing/2014/main" id="{63153661-4DA6-4F85-B57F-7F7326DDC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276600"/>
            <a:ext cx="2819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5133" name="Text Box 15">
            <a:extLst>
              <a:ext uri="{FF2B5EF4-FFF2-40B4-BE49-F238E27FC236}">
                <a16:creationId xmlns:a16="http://schemas.microsoft.com/office/drawing/2014/main" id="{F2C20EB4-9F59-40BA-BD14-F98F23F166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255963"/>
            <a:ext cx="33528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http://druidova.mysteria.cz/STROMY/STROMY_KROVINY_LESY.htm</a:t>
            </a:r>
          </a:p>
        </p:txBody>
      </p:sp>
      <p:pic>
        <p:nvPicPr>
          <p:cNvPr id="5135" name="3_stonek_02_typy-stonku.MP3">
            <a:hlinkClick r:id="" action="ppaction://media"/>
            <a:extLst>
              <a:ext uri="{FF2B5EF4-FFF2-40B4-BE49-F238E27FC236}">
                <a16:creationId xmlns:a16="http://schemas.microsoft.com/office/drawing/2014/main" id="{C1D5FE70-BA55-410C-BC7D-46D6BA3EA3BE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71633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169" fill="hold"/>
                                        <p:tgtEl>
                                          <p:spTgt spid="51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3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>
            <a:extLst>
              <a:ext uri="{FF2B5EF4-FFF2-40B4-BE49-F238E27FC236}">
                <a16:creationId xmlns:a16="http://schemas.microsoft.com/office/drawing/2014/main" id="{1E914CB1-1AF9-47A1-AE35-9C1B2B14B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2600" y="304800"/>
            <a:ext cx="3276600" cy="622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Tvary stonků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přímý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roste kolmo vzhůru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vystoupavý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spodní část poléhavá, obloukem se zvedá do přímého vrcholu (štírovník)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poléhavý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roste „plazivě“ po povrchu země, ale nekoře-nuje v uzlinách (rdesno ptačí)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plazivý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tvarově podobný typ s tvorbou adventivních kořenů v uzlinách (mochna)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ovíjivý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šroubovité otáčení kolem opory (neživé či jiné rostliny): typ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levotočivý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(při pohledu shora, např. svlačec),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pravotočivý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(chmel) i rostliny kombinující oba typy (dýně)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popínavý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roste „plazivě“ po šikmé či kolmé opoře, možné přichycování pomocí úponek či příčepivých kořenů</a:t>
            </a:r>
          </a:p>
        </p:txBody>
      </p:sp>
      <p:sp>
        <p:nvSpPr>
          <p:cNvPr id="6147" name="Text Box 4">
            <a:extLst>
              <a:ext uri="{FF2B5EF4-FFF2-40B4-BE49-F238E27FC236}">
                <a16:creationId xmlns:a16="http://schemas.microsoft.com/office/drawing/2014/main" id="{B8A504A9-61C9-4900-AC6F-7138AB76422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1005681" y="1264444"/>
            <a:ext cx="2667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http://www.danihelka.cz/02.odkazy/06.RUZNE/lecivky/lnice.jpg</a:t>
            </a:r>
          </a:p>
        </p:txBody>
      </p:sp>
      <p:pic>
        <p:nvPicPr>
          <p:cNvPr id="6148" name="Picture 7" descr="C:\user\Houba\Škola-obrázky\morfologie\3_stonek\stirovnik_ruzkaty.jpg">
            <a:extLst>
              <a:ext uri="{FF2B5EF4-FFF2-40B4-BE49-F238E27FC236}">
                <a16:creationId xmlns:a16="http://schemas.microsoft.com/office/drawing/2014/main" id="{2B95C036-A274-42E6-9705-443253CB1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2400"/>
            <a:ext cx="1905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Text Box 6">
            <a:extLst>
              <a:ext uri="{FF2B5EF4-FFF2-40B4-BE49-F238E27FC236}">
                <a16:creationId xmlns:a16="http://schemas.microsoft.com/office/drawing/2014/main" id="{A65448D3-A239-4CDC-9EBC-3653A1A692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438400"/>
            <a:ext cx="20574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http://www.kvetenacr.cz/detail.asp?IDdetail=60</a:t>
            </a:r>
          </a:p>
        </p:txBody>
      </p:sp>
      <p:pic>
        <p:nvPicPr>
          <p:cNvPr id="6150" name="Picture 8" descr="C:\user\Houba\Škola-obrázky\morfologie\3_stonek\rdesno_truskavec.jpg">
            <a:extLst>
              <a:ext uri="{FF2B5EF4-FFF2-40B4-BE49-F238E27FC236}">
                <a16:creationId xmlns:a16="http://schemas.microsoft.com/office/drawing/2014/main" id="{A65DD4E3-E659-4DA4-A2B3-512D96761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2514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 Box 9">
            <a:extLst>
              <a:ext uri="{FF2B5EF4-FFF2-40B4-BE49-F238E27FC236}">
                <a16:creationId xmlns:a16="http://schemas.microsoft.com/office/drawing/2014/main" id="{6B0F9945-B350-4CEC-B8DA-BF21559928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5088" y="2625725"/>
            <a:ext cx="154781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http://botanika.bf.jcu.cz/morfologie/PolygonumArenastrumVel.jpg</a:t>
            </a:r>
          </a:p>
        </p:txBody>
      </p:sp>
      <p:pic>
        <p:nvPicPr>
          <p:cNvPr id="6152" name="Picture 10" descr="C:\user\Houba\Škola-obrázky\morfologie\3_stonek\mochna_petilistek.jpg">
            <a:extLst>
              <a:ext uri="{FF2B5EF4-FFF2-40B4-BE49-F238E27FC236}">
                <a16:creationId xmlns:a16="http://schemas.microsoft.com/office/drawing/2014/main" id="{74154D48-D6A2-4746-93C4-FADFCACEE73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667000"/>
            <a:ext cx="2541588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3" name="Text Box 11">
            <a:extLst>
              <a:ext uri="{FF2B5EF4-FFF2-40B4-BE49-F238E27FC236}">
                <a16:creationId xmlns:a16="http://schemas.microsoft.com/office/drawing/2014/main" id="{9CF7B9D0-EFF2-4837-9211-863C6D0A5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4419600"/>
            <a:ext cx="2286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http://eldar.cz/herbar/soubory/mochna_petilistek.htm</a:t>
            </a:r>
          </a:p>
        </p:txBody>
      </p:sp>
      <p:pic>
        <p:nvPicPr>
          <p:cNvPr id="6154" name="Picture 12" descr="C:\user\Houba\Škola-obrázky\morfologie\3_stonek\svlacec_tocenice.jpg">
            <a:extLst>
              <a:ext uri="{FF2B5EF4-FFF2-40B4-BE49-F238E27FC236}">
                <a16:creationId xmlns:a16="http://schemas.microsoft.com/office/drawing/2014/main" id="{09E7E278-A280-4FC5-8FA0-929A843667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46613"/>
            <a:ext cx="2514600" cy="1906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5" name="Text Box 13">
            <a:extLst>
              <a:ext uri="{FF2B5EF4-FFF2-40B4-BE49-F238E27FC236}">
                <a16:creationId xmlns:a16="http://schemas.microsoft.com/office/drawing/2014/main" id="{421A3FFB-DF10-46DD-8CF7-7BA14F20F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613275"/>
            <a:ext cx="2743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http://botanika.bf.jcu.cz/morfologie/ConvolvulusTocenice.jpg</a:t>
            </a:r>
          </a:p>
        </p:txBody>
      </p:sp>
      <p:pic>
        <p:nvPicPr>
          <p:cNvPr id="6156" name="Picture 14" descr="C:\user\Houba\Škola-obrázky\morfologie\3_stonek\chmel_otacivy.jpg">
            <a:extLst>
              <a:ext uri="{FF2B5EF4-FFF2-40B4-BE49-F238E27FC236}">
                <a16:creationId xmlns:a16="http://schemas.microsoft.com/office/drawing/2014/main" id="{CC90234D-2959-41C7-A19E-6CDBE00B2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52400"/>
            <a:ext cx="1924050" cy="243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7" name="Text Box 15">
            <a:extLst>
              <a:ext uri="{FF2B5EF4-FFF2-40B4-BE49-F238E27FC236}">
                <a16:creationId xmlns:a16="http://schemas.microsoft.com/office/drawing/2014/main" id="{0919B1F1-6DBA-4958-B2A0-A733C1C99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438400"/>
            <a:ext cx="21336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http://www.kvetenacr.cz/detail.asp?IDdetail=184</a:t>
            </a:r>
          </a:p>
        </p:txBody>
      </p:sp>
      <p:pic>
        <p:nvPicPr>
          <p:cNvPr id="6158" name="Picture 16" descr="C:\user\Houba\Škola-obrázky\morfologie\3_stonek\loubinec_petilisty.jpg">
            <a:extLst>
              <a:ext uri="{FF2B5EF4-FFF2-40B4-BE49-F238E27FC236}">
                <a16:creationId xmlns:a16="http://schemas.microsoft.com/office/drawing/2014/main" id="{6B6A553C-C3AD-450B-8ECD-2D5B06074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648200"/>
            <a:ext cx="254158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9" name="Text Box 17">
            <a:extLst>
              <a:ext uri="{FF2B5EF4-FFF2-40B4-BE49-F238E27FC236}">
                <a16:creationId xmlns:a16="http://schemas.microsoft.com/office/drawing/2014/main" id="{10CDEF0A-B366-4A40-943E-DEC90C0E0C8D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2170113" y="5257800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http://cs.wikipedia.org/wiki/Soubor: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Parthenocissus_quinquefolia.jpg</a:t>
            </a:r>
          </a:p>
        </p:txBody>
      </p:sp>
      <p:pic>
        <p:nvPicPr>
          <p:cNvPr id="6160" name="Picture 3" descr="C:\user\Houba\Škola-obrázky\morfologie\3_stonek\lnice_kvetel.jpg">
            <a:extLst>
              <a:ext uri="{FF2B5EF4-FFF2-40B4-BE49-F238E27FC236}">
                <a16:creationId xmlns:a16="http://schemas.microsoft.com/office/drawing/2014/main" id="{23868E43-E57F-400D-AF5D-A4FFA427E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7"/>
          <a:stretch>
            <a:fillRect/>
          </a:stretch>
        </p:blipFill>
        <p:spPr bwMode="auto">
          <a:xfrm>
            <a:off x="420688" y="152400"/>
            <a:ext cx="958850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1" name="Text Box 18">
            <a:extLst>
              <a:ext uri="{FF2B5EF4-FFF2-40B4-BE49-F238E27FC236}">
                <a16:creationId xmlns:a16="http://schemas.microsoft.com/office/drawing/2014/main" id="{15E9CDA0-16CD-4B11-A9D2-8CDB6B60CD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60960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Loubinec pětilistý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Parthenocissus quinquefolia</a:t>
            </a:r>
          </a:p>
        </p:txBody>
      </p:sp>
      <p:sp>
        <p:nvSpPr>
          <p:cNvPr id="6162" name="Text Box 20">
            <a:extLst>
              <a:ext uri="{FF2B5EF4-FFF2-40B4-BE49-F238E27FC236}">
                <a16:creationId xmlns:a16="http://schemas.microsoft.com/office/drawing/2014/main" id="{F191919D-471B-4A95-927D-868289A020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60960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Svlačec rolní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Convolvulus arvensis</a:t>
            </a:r>
          </a:p>
        </p:txBody>
      </p:sp>
      <p:sp>
        <p:nvSpPr>
          <p:cNvPr id="6163" name="Text Box 21">
            <a:extLst>
              <a:ext uri="{FF2B5EF4-FFF2-40B4-BE49-F238E27FC236}">
                <a16:creationId xmlns:a16="http://schemas.microsoft.com/office/drawing/2014/main" id="{93D39BB7-81E6-450F-A753-5ACFBAC3C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1148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Truskavec (rdesno) ptačí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Polygonum aviculare</a:t>
            </a:r>
          </a:p>
        </p:txBody>
      </p:sp>
      <p:sp>
        <p:nvSpPr>
          <p:cNvPr id="6164" name="Text Box 22">
            <a:extLst>
              <a:ext uri="{FF2B5EF4-FFF2-40B4-BE49-F238E27FC236}">
                <a16:creationId xmlns:a16="http://schemas.microsoft.com/office/drawing/2014/main" id="{53E72A92-455C-45BE-B535-BCD31862B3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6670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Mochna plazivá (pětilístek)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Potentilla reptans</a:t>
            </a:r>
          </a:p>
        </p:txBody>
      </p:sp>
      <p:sp>
        <p:nvSpPr>
          <p:cNvPr id="6165" name="Text Box 23">
            <a:extLst>
              <a:ext uri="{FF2B5EF4-FFF2-40B4-BE49-F238E27FC236}">
                <a16:creationId xmlns:a16="http://schemas.microsoft.com/office/drawing/2014/main" id="{653B4A6E-9AA7-4C37-AEA6-55346D7AA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057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Štírovník růžkatý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Lotus corniculatus</a:t>
            </a:r>
          </a:p>
        </p:txBody>
      </p:sp>
      <p:sp>
        <p:nvSpPr>
          <p:cNvPr id="6166" name="Text Box 24">
            <a:extLst>
              <a:ext uri="{FF2B5EF4-FFF2-40B4-BE49-F238E27FC236}">
                <a16:creationId xmlns:a16="http://schemas.microsoft.com/office/drawing/2014/main" id="{D89DFF21-F8A6-4D7B-B305-EBF0440BA2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2057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Chmel otáčivý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Humulus lupulus</a:t>
            </a:r>
          </a:p>
        </p:txBody>
      </p:sp>
      <p:pic>
        <p:nvPicPr>
          <p:cNvPr id="6168" name="3_stonek_03_tvary-stonku.MP3">
            <a:hlinkClick r:id="" action="ppaction://media"/>
            <a:extLst>
              <a:ext uri="{FF2B5EF4-FFF2-40B4-BE49-F238E27FC236}">
                <a16:creationId xmlns:a16="http://schemas.microsoft.com/office/drawing/2014/main" id="{4DDA59CE-971F-4D7F-B112-1758B655D5D4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60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282" fill="hold"/>
                                        <p:tgtEl>
                                          <p:spTgt spid="61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5">
            <a:extLst>
              <a:ext uri="{FF2B5EF4-FFF2-40B4-BE49-F238E27FC236}">
                <a16:creationId xmlns:a16="http://schemas.microsoft.com/office/drawing/2014/main" id="{0C93A16E-1A94-4843-A36B-DEBA0FCC74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5344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Růst a větvení stonku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vrcholový růst – stonek dorůstá na vzrostném vrcholu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lineární růst – prodlužování jednotlivých článků (růst uzlin jen v nepatrné míře)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rozdíl oproti kořenu, kde je prodlužovací růst omezen na vrcholovou oblast</a:t>
            </a:r>
          </a:p>
          <a:p>
            <a:pPr>
              <a:lnSpc>
                <a:spcPct val="93000"/>
              </a:lnSpc>
              <a:spcBef>
                <a:spcPts val="1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Původní typ větvení stonku je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větvení vidličnaté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(dichotomické, hemiblastické)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obě větve rovnocenné – větvení homobrachiátní (vranec)</a:t>
            </a:r>
          </a:p>
        </p:txBody>
      </p:sp>
      <p:pic>
        <p:nvPicPr>
          <p:cNvPr id="7171" name="Picture 20" descr="C:\user\Houba\Škola-obrázky\morfologie\3_stonek\pseudomonopodium_lycopodium_clavatum.jpg">
            <a:extLst>
              <a:ext uri="{FF2B5EF4-FFF2-40B4-BE49-F238E27FC236}">
                <a16:creationId xmlns:a16="http://schemas.microsoft.com/office/drawing/2014/main" id="{7D06273A-947F-4F3A-B37A-EE678D9CB1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895600"/>
            <a:ext cx="3505200" cy="263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2" name="Text Box 21">
            <a:extLst>
              <a:ext uri="{FF2B5EF4-FFF2-40B4-BE49-F238E27FC236}">
                <a16:creationId xmlns:a16="http://schemas.microsoft.com/office/drawing/2014/main" id="{0523B584-3A7A-4014-B707-FC1EF64154B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206207" y="4129881"/>
            <a:ext cx="26670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http://botanika.bf.jcu.cz/morfologie/LycopodiumClavCela1.jpg</a:t>
            </a:r>
          </a:p>
        </p:txBody>
      </p:sp>
      <p:pic>
        <p:nvPicPr>
          <p:cNvPr id="7173" name="Picture 24" descr="C:\user\Houba\Škola-obrázky\morfologie\3_stonek\huperzia_selago.jpg">
            <a:extLst>
              <a:ext uri="{FF2B5EF4-FFF2-40B4-BE49-F238E27FC236}">
                <a16:creationId xmlns:a16="http://schemas.microsoft.com/office/drawing/2014/main" id="{A535899E-6642-4A73-935F-AE7A743A5F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514600"/>
            <a:ext cx="199707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Text Box 25">
            <a:extLst>
              <a:ext uri="{FF2B5EF4-FFF2-40B4-BE49-F238E27FC236}">
                <a16:creationId xmlns:a16="http://schemas.microsoft.com/office/drawing/2014/main" id="{08494670-2EB5-40D3-9056-23B0AFF38C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743200"/>
            <a:ext cx="2667000" cy="241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jedna z větví dominuje a přerůstá druhou – větvení heterobrachiátní (plavuně, vranečky) </a:t>
            </a:r>
          </a:p>
          <a:p>
            <a:pPr>
              <a:spcBef>
                <a:spcPts val="50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Vidličnaté větvení není spojeno s růstem listů</a:t>
            </a:r>
          </a:p>
          <a:p>
            <a:pPr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větve nevyrůstají z paždí žádného listu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7175" name="Text Box 19">
            <a:extLst>
              <a:ext uri="{FF2B5EF4-FFF2-40B4-BE49-F238E27FC236}">
                <a16:creationId xmlns:a16="http://schemas.microsoft.com/office/drawing/2014/main" id="{FC062DE7-7DBE-4C53-B83C-AFA5CE3C1B2A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015707" y="4625181"/>
            <a:ext cx="35052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http://dearkitty.blogsome.com/2008/07/07/rare-plant-discovered-in-the-netherlands/</a:t>
            </a:r>
          </a:p>
        </p:txBody>
      </p:sp>
      <p:sp>
        <p:nvSpPr>
          <p:cNvPr id="7176" name="Text Box 26">
            <a:extLst>
              <a:ext uri="{FF2B5EF4-FFF2-40B4-BE49-F238E27FC236}">
                <a16:creationId xmlns:a16="http://schemas.microsoft.com/office/drawing/2014/main" id="{EFA19B6A-1D1D-4E2E-9EAF-64DA9FD4D1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913" y="5984875"/>
            <a:ext cx="129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Vranec jedlový 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Huperzia selago</a:t>
            </a:r>
          </a:p>
        </p:txBody>
      </p:sp>
      <p:sp>
        <p:nvSpPr>
          <p:cNvPr id="7177" name="Text Box 27">
            <a:extLst>
              <a:ext uri="{FF2B5EF4-FFF2-40B4-BE49-F238E27FC236}">
                <a16:creationId xmlns:a16="http://schemas.microsoft.com/office/drawing/2014/main" id="{495F1E9A-3E44-4310-96BA-3ED7B61F2C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5257800"/>
            <a:ext cx="28956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Plavuň vidlačka –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Lycopodium clavatum</a:t>
            </a:r>
          </a:p>
        </p:txBody>
      </p:sp>
      <p:pic>
        <p:nvPicPr>
          <p:cNvPr id="7179" name="3_stonek_04_vidlicnate-vetveni.MP3">
            <a:hlinkClick r:id="" action="ppaction://media"/>
            <a:extLst>
              <a:ext uri="{FF2B5EF4-FFF2-40B4-BE49-F238E27FC236}">
                <a16:creationId xmlns:a16="http://schemas.microsoft.com/office/drawing/2014/main" id="{858D4103-9991-46E4-9F02-0E492339959D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6610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493" fill="hold"/>
                                        <p:tgtEl>
                                          <p:spTgt spid="71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7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4AFBDCC7-65C1-4E56-B592-61FD0A4B46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"/>
            <a:ext cx="853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Pro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tšinu cévnatých rostlin je charakteristické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vě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tvení postranní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(holoblastické)</a:t>
            </a:r>
          </a:p>
        </p:txBody>
      </p:sp>
      <p:pic>
        <p:nvPicPr>
          <p:cNvPr id="8195" name="Picture 13" descr="C:\user\Houba\Škola-obrázky\morfologie\3_stonek\slavikova_029_monopodium_sympodium.JPG">
            <a:extLst>
              <a:ext uri="{FF2B5EF4-FFF2-40B4-BE49-F238E27FC236}">
                <a16:creationId xmlns:a16="http://schemas.microsoft.com/office/drawing/2014/main" id="{56D3FAC1-DCCA-4A86-AE90-05CD9BA3E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762000"/>
            <a:ext cx="186848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Text Box 14">
            <a:extLst>
              <a:ext uri="{FF2B5EF4-FFF2-40B4-BE49-F238E27FC236}">
                <a16:creationId xmlns:a16="http://schemas.microsoft.com/office/drawing/2014/main" id="{960760AE-D341-437F-BF72-91599D7DE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685800"/>
            <a:ext cx="6477000" cy="26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monopodium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(jednonoží, větvení hroznovité)</a:t>
            </a:r>
          </a:p>
          <a:p>
            <a:pPr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hlavní stonek potla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uje postranní,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vrchol pokračuje v růstu</a:t>
            </a:r>
          </a:p>
          <a:p>
            <a:pPr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podp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rný list je na té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 stran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jako postranní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tev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sympodium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(sounoží, větvení vrcholičnaté)</a:t>
            </a:r>
          </a:p>
          <a:p>
            <a:pPr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postranní stonek potla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uje hlavní,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 růstu pokračuje boční větev, zatímco růst vrcholu je obvykle ukončený</a:t>
            </a:r>
          </a:p>
          <a:p>
            <a:pPr>
              <a:spcBef>
                <a:spcPct val="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podp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rný list je na opa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né stran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zdánlivá postranní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tev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(ve skutečnosti konec hlavního stonku)</a:t>
            </a:r>
          </a:p>
        </p:txBody>
      </p:sp>
      <p:sp>
        <p:nvSpPr>
          <p:cNvPr id="8197" name="Text Box 15">
            <a:extLst>
              <a:ext uri="{FF2B5EF4-FFF2-40B4-BE49-F238E27FC236}">
                <a16:creationId xmlns:a16="http://schemas.microsoft.com/office/drawing/2014/main" id="{77DDAEA6-9900-43DE-AE3C-FC52F11D38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4076700"/>
            <a:ext cx="1600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pic>
        <p:nvPicPr>
          <p:cNvPr id="8198" name="Picture 16" descr="C:\user\Houba\Škola-obrázky\morfologie\3_stonek\cernohorsky_089_vetveni_stonku.JPG">
            <a:extLst>
              <a:ext uri="{FF2B5EF4-FFF2-40B4-BE49-F238E27FC236}">
                <a16:creationId xmlns:a16="http://schemas.microsoft.com/office/drawing/2014/main" id="{CB106F1C-6472-4404-AC8D-30180A16DA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0"/>
          <a:stretch>
            <a:fillRect/>
          </a:stretch>
        </p:blipFill>
        <p:spPr bwMode="auto">
          <a:xfrm>
            <a:off x="3886200" y="3429000"/>
            <a:ext cx="4800600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 Box 17">
            <a:extLst>
              <a:ext uri="{FF2B5EF4-FFF2-40B4-BE49-F238E27FC236}">
                <a16:creationId xmlns:a16="http://schemas.microsoft.com/office/drawing/2014/main" id="{9C94B54B-8C8C-4CC1-B78D-572CC3207A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7500" y="3411538"/>
            <a:ext cx="22098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Černohorský 1964: Základy rostlinné morfologie</a:t>
            </a:r>
          </a:p>
        </p:txBody>
      </p:sp>
      <p:sp>
        <p:nvSpPr>
          <p:cNvPr id="8200" name="Text Box 18">
            <a:extLst>
              <a:ext uri="{FF2B5EF4-FFF2-40B4-BE49-F238E27FC236}">
                <a16:creationId xmlns:a16="http://schemas.microsoft.com/office/drawing/2014/main" id="{C8AD84AB-581A-4591-84BD-852798C0A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800600"/>
            <a:ext cx="3352800" cy="155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Podrobnější pojetí sympodiálního větvení rozlišuje typ, kde hlavní vrchol ukončuje růst a je přerůstán větvemi, ale zůstává v přímé pozici (2) a typ, kde rostoucí větev zatlačí hlavní vrchol do boční pozice (3) </a:t>
            </a:r>
          </a:p>
        </p:txBody>
      </p:sp>
      <p:sp>
        <p:nvSpPr>
          <p:cNvPr id="8201" name="Text Box 19">
            <a:extLst>
              <a:ext uri="{FF2B5EF4-FFF2-40B4-BE49-F238E27FC236}">
                <a16:creationId xmlns:a16="http://schemas.microsoft.com/office/drawing/2014/main" id="{676F2CDA-1D79-4F79-99AA-37ED0A293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3352800"/>
            <a:ext cx="1371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mo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ž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nost kombinací monopodia a sympodia</a:t>
            </a:r>
          </a:p>
        </p:txBody>
      </p:sp>
      <p:pic>
        <p:nvPicPr>
          <p:cNvPr id="8203" name="3_stonek_05_postranni-vetveni.MP3">
            <a:hlinkClick r:id="" action="ppaction://media"/>
            <a:extLst>
              <a:ext uri="{FF2B5EF4-FFF2-40B4-BE49-F238E27FC236}">
                <a16:creationId xmlns:a16="http://schemas.microsoft.com/office/drawing/2014/main" id="{712B2FA7-A9F2-4EFD-A4D3-643A231CBF8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36449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906" fill="hold"/>
                                        <p:tgtEl>
                                          <p:spTgt spid="82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0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0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3">
            <a:extLst>
              <a:ext uri="{FF2B5EF4-FFF2-40B4-BE49-F238E27FC236}">
                <a16:creationId xmlns:a16="http://schemas.microsoft.com/office/drawing/2014/main" id="{F177B338-BFAB-429E-A4EE-D393C13EB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"/>
            <a:ext cx="8534400" cy="1042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Typy sympodiálního větvení:</a:t>
            </a:r>
          </a:p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monochazium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vyrůstá vždy jedna postranní větev; pokud jsou vytvořeny podpůrné listy (v jejichž paždí větve vyrůstají), jde o listy střídavé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pic>
        <p:nvPicPr>
          <p:cNvPr id="9219" name="Picture 5" descr="C:\user\Houba\Škola-obrázky\morfologie\3_stonek\lipa_srdcita_vetev.jpg">
            <a:extLst>
              <a:ext uri="{FF2B5EF4-FFF2-40B4-BE49-F238E27FC236}">
                <a16:creationId xmlns:a16="http://schemas.microsoft.com/office/drawing/2014/main" id="{5CE4DE16-DF48-43C1-855E-3854D6A99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56"/>
          <a:stretch>
            <a:fillRect/>
          </a:stretch>
        </p:blipFill>
        <p:spPr bwMode="auto">
          <a:xfrm>
            <a:off x="5867400" y="1455738"/>
            <a:ext cx="2819400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Rectangle 6">
            <a:extLst>
              <a:ext uri="{FF2B5EF4-FFF2-40B4-BE49-F238E27FC236}">
                <a16:creationId xmlns:a16="http://schemas.microsoft.com/office/drawing/2014/main" id="{9FE647ED-E12E-4285-999D-86AA5DC2D8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320925"/>
            <a:ext cx="2514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další možnosti: hlavní větev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 vyvíjí v kv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tenství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tolita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nebo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úpon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réva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9221" name="Text Box 8">
            <a:extLst>
              <a:ext uri="{FF2B5EF4-FFF2-40B4-BE49-F238E27FC236}">
                <a16:creationId xmlns:a16="http://schemas.microsoft.com/office/drawing/2014/main" id="{42347A11-5996-4F96-B1F8-BB245DDCD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71600"/>
            <a:ext cx="57150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výsledkem je „cik-cak“ větvení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lípa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; pokud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hlavní pupen odpadne,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pokračuje v růstu pouze postranní větev a po hlavním pupenu zůstává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jizv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na stonku</a:t>
            </a:r>
            <a:endParaRPr lang="cs-CZ" altLang="cs-CZ" sz="2400">
              <a:solidFill>
                <a:schemeClr val="bg1"/>
              </a:solidFill>
            </a:endParaRPr>
          </a:p>
        </p:txBody>
      </p:sp>
      <p:sp>
        <p:nvSpPr>
          <p:cNvPr id="9222" name="Text Box 9">
            <a:extLst>
              <a:ext uri="{FF2B5EF4-FFF2-40B4-BE49-F238E27FC236}">
                <a16:creationId xmlns:a16="http://schemas.microsoft.com/office/drawing/2014/main" id="{B8BFBFAD-1916-4E0A-935B-986C5480E8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2133600"/>
            <a:ext cx="28194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http://www.csop-strakonice.net/obsah/botanika/pupeny/lipa_s.jpg</a:t>
            </a:r>
          </a:p>
        </p:txBody>
      </p:sp>
      <p:sp>
        <p:nvSpPr>
          <p:cNvPr id="9223" name="Text Box 10">
            <a:extLst>
              <a:ext uri="{FF2B5EF4-FFF2-40B4-BE49-F238E27FC236}">
                <a16:creationId xmlns:a16="http://schemas.microsoft.com/office/drawing/2014/main" id="{C1E7CF8D-15EB-4CA1-958A-0396BE0A47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447800"/>
            <a:ext cx="2590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Lípa srdčitá – </a:t>
            </a: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Tilia cordata</a:t>
            </a:r>
          </a:p>
        </p:txBody>
      </p:sp>
      <p:pic>
        <p:nvPicPr>
          <p:cNvPr id="9224" name="Picture 11" descr="C:\user\Houba\Škola-obrázky\morfologie\3_stonek\vincetoxicum_hirundinaria_kvetenstvi.jpg">
            <a:extLst>
              <a:ext uri="{FF2B5EF4-FFF2-40B4-BE49-F238E27FC236}">
                <a16:creationId xmlns:a16="http://schemas.microsoft.com/office/drawing/2014/main" id="{A10DB3A3-F829-4072-A023-0BFA1311D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8" t="7874" r="20998" b="39371"/>
          <a:stretch>
            <a:fillRect/>
          </a:stretch>
        </p:blipFill>
        <p:spPr bwMode="auto">
          <a:xfrm>
            <a:off x="457200" y="3581400"/>
            <a:ext cx="23241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5" name="Text Box 12">
            <a:extLst>
              <a:ext uri="{FF2B5EF4-FFF2-40B4-BE49-F238E27FC236}">
                <a16:creationId xmlns:a16="http://schemas.microsoft.com/office/drawing/2014/main" id="{FB77F60E-315B-439F-B27D-D0DC6B68572F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1485900" y="4686300"/>
            <a:ext cx="2362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http://rostliny.prirodou.cz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/?rostlina=vincetoxicum_hirundinaria&amp;fotografie=5</a:t>
            </a:r>
          </a:p>
        </p:txBody>
      </p:sp>
      <p:pic>
        <p:nvPicPr>
          <p:cNvPr id="9226" name="Picture 13" descr="C:\user\Houba\Škola-obrázky\morfologie\3_stonek\cernohorsky_090_vetveni_revy.JPG">
            <a:extLst>
              <a:ext uri="{FF2B5EF4-FFF2-40B4-BE49-F238E27FC236}">
                <a16:creationId xmlns:a16="http://schemas.microsoft.com/office/drawing/2014/main" id="{32169C76-C5CE-47FD-8EDE-2D311267AF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362200"/>
            <a:ext cx="2184400" cy="359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7" name="Rectangle 14">
            <a:extLst>
              <a:ext uri="{FF2B5EF4-FFF2-40B4-BE49-F238E27FC236}">
                <a16:creationId xmlns:a16="http://schemas.microsoft.com/office/drawing/2014/main" id="{CB96C09B-55E2-4044-9D85-FC1AEB1E0D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2362200"/>
            <a:ext cx="3581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dichazium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vyrůstají dvě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vst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ícné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tve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šeřík, jmelí), případně v paždí vstřícných listů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28" name="Picture 15" descr="C:\user\Houba\Škola-obrázky\morfologie\3_stonek\syringa_vstricne_vetve.jpg">
            <a:extLst>
              <a:ext uri="{FF2B5EF4-FFF2-40B4-BE49-F238E27FC236}">
                <a16:creationId xmlns:a16="http://schemas.microsoft.com/office/drawing/2014/main" id="{8CCD204C-BA20-4D96-9283-CADF05D27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2"/>
          <a:stretch>
            <a:fillRect/>
          </a:stretch>
        </p:blipFill>
        <p:spPr bwMode="auto">
          <a:xfrm>
            <a:off x="5334000" y="3352800"/>
            <a:ext cx="3048000" cy="1947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Rectangle 17">
            <a:extLst>
              <a:ext uri="{FF2B5EF4-FFF2-40B4-BE49-F238E27FC236}">
                <a16:creationId xmlns:a16="http://schemas.microsoft.com/office/drawing/2014/main" id="{15CDC611-ABA6-4F4B-89AE-A7EE93069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6096000"/>
            <a:ext cx="8534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zanikne-li střední pupen, vzniká z dichazia vidlice =&gt; zdánlivě vidličnaté větvení</a:t>
            </a:r>
          </a:p>
        </p:txBody>
      </p:sp>
      <p:pic>
        <p:nvPicPr>
          <p:cNvPr id="9230" name="Picture 18" descr="C:\user\Houba\Škola-obrázky\morfologie\3_stonek\syringa_vstricne_pupeny.jpg">
            <a:extLst>
              <a:ext uri="{FF2B5EF4-FFF2-40B4-BE49-F238E27FC236}">
                <a16:creationId xmlns:a16="http://schemas.microsoft.com/office/drawing/2014/main" id="{00F7A7D2-6670-412A-B554-177CFCB1B1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5" t="7411" r="5565"/>
          <a:stretch>
            <a:fillRect/>
          </a:stretch>
        </p:blipFill>
        <p:spPr bwMode="auto">
          <a:xfrm>
            <a:off x="6934200" y="4724400"/>
            <a:ext cx="1731963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1" name="Text Box 19">
            <a:extLst>
              <a:ext uri="{FF2B5EF4-FFF2-40B4-BE49-F238E27FC236}">
                <a16:creationId xmlns:a16="http://schemas.microsoft.com/office/drawing/2014/main" id="{5327E4B7-D732-422F-BA1E-B8CC89C97B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3340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tx1"/>
                </a:solidFill>
                <a:latin typeface="Arial" panose="020B0604020202020204" pitchFamily="34" charset="0"/>
              </a:rPr>
              <a:t>Šeřík obecný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tx1"/>
                </a:solidFill>
                <a:latin typeface="Arial" panose="020B0604020202020204" pitchFamily="34" charset="0"/>
              </a:rPr>
              <a:t>Syringa vulgaris</a:t>
            </a:r>
          </a:p>
        </p:txBody>
      </p:sp>
      <p:sp>
        <p:nvSpPr>
          <p:cNvPr id="9232" name="Text Box 20">
            <a:extLst>
              <a:ext uri="{FF2B5EF4-FFF2-40B4-BE49-F238E27FC236}">
                <a16:creationId xmlns:a16="http://schemas.microsoft.com/office/drawing/2014/main" id="{EFD5D8E7-36D9-4E51-A667-43CD060D2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317875"/>
            <a:ext cx="24384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http://botanika.bf.jcu.cz/morfologie/MorfologieStonek.htm</a:t>
            </a:r>
          </a:p>
        </p:txBody>
      </p:sp>
      <p:sp>
        <p:nvSpPr>
          <p:cNvPr id="9233" name="Text Box 21">
            <a:extLst>
              <a:ext uri="{FF2B5EF4-FFF2-40B4-BE49-F238E27FC236}">
                <a16:creationId xmlns:a16="http://schemas.microsoft.com/office/drawing/2014/main" id="{4A5D8574-82F4-4A0E-ACF6-8FDDD8D5DB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5486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Tolita lékařská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Vincetoxicum hirundinaria</a:t>
            </a:r>
          </a:p>
        </p:txBody>
      </p:sp>
      <p:sp>
        <p:nvSpPr>
          <p:cNvPr id="9234" name="Text Box 23">
            <a:extLst>
              <a:ext uri="{FF2B5EF4-FFF2-40B4-BE49-F238E27FC236}">
                <a16:creationId xmlns:a16="http://schemas.microsoft.com/office/drawing/2014/main" id="{60C76493-857A-458B-90CD-EB6704111B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029200"/>
            <a:ext cx="990600" cy="41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Černohorský 1964 Základy rostlinné morfologie</a:t>
            </a:r>
          </a:p>
        </p:txBody>
      </p:sp>
      <p:pic>
        <p:nvPicPr>
          <p:cNvPr id="9236" name="3_stonek_06_sympodium-uponka.MP3">
            <a:hlinkClick r:id="" action="ppaction://media"/>
            <a:extLst>
              <a:ext uri="{FF2B5EF4-FFF2-40B4-BE49-F238E27FC236}">
                <a16:creationId xmlns:a16="http://schemas.microsoft.com/office/drawing/2014/main" id="{430BA2C1-7FC2-4DFC-8DE3-C8D5DD7DDD75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40767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88" fill="hold"/>
                                        <p:tgtEl>
                                          <p:spTgt spid="9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3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3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4">
            <a:extLst>
              <a:ext uri="{FF2B5EF4-FFF2-40B4-BE49-F238E27FC236}">
                <a16:creationId xmlns:a16="http://schemas.microsoft.com/office/drawing/2014/main" id="{0AAA28F8-2C7E-448F-BC5B-BCC09FDFEE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8534400" cy="226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Zatímco vzrostný vrchol roste z terminálního pupenu, základy postranních větví představují </a:t>
            </a:r>
            <a:r>
              <a:rPr lang="cs-CZ" altLang="cs-CZ" sz="1800" b="1" u="sng">
                <a:solidFill>
                  <a:schemeClr val="tx1"/>
                </a:solidFill>
                <a:latin typeface="Arial" panose="020B0604020202020204" pitchFamily="34" charset="0"/>
              </a:rPr>
              <a:t>úžlabní pupeny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zakládají se po stranách vzrostného vrcholu v úžlabí listů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podp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rné listy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krytosemenných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rostlin v úžlabí všech listů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nahosemenných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jen někde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ochrana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pupenů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šupinami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vzniklými přeměnou listů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 chlupy na povrchu /jasan/ nebo vyloučenými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prysky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řič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ými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látk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ami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/jírovec/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jednoho listu (vrba) nebo 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palist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bukovité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0243" name="Text Box 5">
            <a:extLst>
              <a:ext uri="{FF2B5EF4-FFF2-40B4-BE49-F238E27FC236}">
                <a16:creationId xmlns:a16="http://schemas.microsoft.com/office/drawing/2014/main" id="{365F96C2-4C2E-4A64-A3D1-D74AC0CA46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725" y="-34925"/>
            <a:ext cx="19208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cs-CZ" altLang="cs-CZ" sz="2400">
              <a:solidFill>
                <a:schemeClr val="bg1"/>
              </a:solidFill>
            </a:endParaRPr>
          </a:p>
        </p:txBody>
      </p:sp>
      <p:pic>
        <p:nvPicPr>
          <p:cNvPr id="10244" name="Picture 22" descr="C:\user\Houba\Škola-obrázky\morfologie\3_stonek\vrcholovy+uzlabni_pupeny_aesculus.jpg">
            <a:extLst>
              <a:ext uri="{FF2B5EF4-FFF2-40B4-BE49-F238E27FC236}">
                <a16:creationId xmlns:a16="http://schemas.microsoft.com/office/drawing/2014/main" id="{D8807A31-FE27-4C51-982B-1005E2CF9D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0475" y="2478088"/>
            <a:ext cx="1655763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 Box 23">
            <a:extLst>
              <a:ext uri="{FF2B5EF4-FFF2-40B4-BE49-F238E27FC236}">
                <a16:creationId xmlns:a16="http://schemas.microsoft.com/office/drawing/2014/main" id="{DFA08C44-BAA8-4348-9E93-06C7466D188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5471319" y="3480594"/>
            <a:ext cx="23622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http://botanika.bf.jcu.cz/morfologie/AesculusHipPup.jpg</a:t>
            </a:r>
          </a:p>
        </p:txBody>
      </p:sp>
      <p:pic>
        <p:nvPicPr>
          <p:cNvPr id="10246" name="Picture 26" descr="C:\user\Houba\Škola-obrázky\morfologie\3_stonek\vrcholovy+uzlabni_pupeny_fraxinus.jpg">
            <a:extLst>
              <a:ext uri="{FF2B5EF4-FFF2-40B4-BE49-F238E27FC236}">
                <a16:creationId xmlns:a16="http://schemas.microsoft.com/office/drawing/2014/main" id="{3DB52010-8858-4651-B915-4933C6DF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78088"/>
            <a:ext cx="16541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27" descr="C:\user\Houba\Škola-obrázky\morfologie\3_stonek\kocicky_salix_cinerea.jpg">
            <a:extLst>
              <a:ext uri="{FF2B5EF4-FFF2-40B4-BE49-F238E27FC236}">
                <a16:creationId xmlns:a16="http://schemas.microsoft.com/office/drawing/2014/main" id="{11FC8E9E-A169-4CF8-BBA1-AE9EB593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" t="7411" r="9904" b="7411"/>
          <a:stretch>
            <a:fillRect/>
          </a:stretch>
        </p:blipFill>
        <p:spPr bwMode="auto">
          <a:xfrm>
            <a:off x="6858000" y="2478088"/>
            <a:ext cx="165417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Text Box 28">
            <a:extLst>
              <a:ext uri="{FF2B5EF4-FFF2-40B4-BE49-F238E27FC236}">
                <a16:creationId xmlns:a16="http://schemas.microsoft.com/office/drawing/2014/main" id="{91F1C2A6-975E-4BF1-902F-6CD7F71407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667000"/>
            <a:ext cx="2895600" cy="187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kápovitou bází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apíku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platan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pupeny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polonahé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bez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mají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šupiny jen na bázi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pupeny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nahé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jsou typické pro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byliny</a:t>
            </a:r>
          </a:p>
        </p:txBody>
      </p:sp>
      <p:pic>
        <p:nvPicPr>
          <p:cNvPr id="10249" name="Picture 29" descr="C:\user\Houba\Škola-obrázky\morfologie\3_stonek\pupen_fagus_sylvatica.jpg">
            <a:extLst>
              <a:ext uri="{FF2B5EF4-FFF2-40B4-BE49-F238E27FC236}">
                <a16:creationId xmlns:a16="http://schemas.microsoft.com/office/drawing/2014/main" id="{36E5E308-CFB3-407B-9D24-F0EE01E142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4800600"/>
            <a:ext cx="23622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30" descr="C:\user\Houba\Škola-obrázky\morfologie\3_stonek\pupeny_sambucus_nigra.jpg">
            <a:extLst>
              <a:ext uri="{FF2B5EF4-FFF2-40B4-BE49-F238E27FC236}">
                <a16:creationId xmlns:a16="http://schemas.microsoft.com/office/drawing/2014/main" id="{8258BE14-CCF1-4158-9F45-D1A2E95C1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1" b="7411"/>
          <a:stretch>
            <a:fillRect/>
          </a:stretch>
        </p:blipFill>
        <p:spPr bwMode="auto">
          <a:xfrm>
            <a:off x="5846763" y="4800600"/>
            <a:ext cx="2667000" cy="170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1" name="Picture 31" descr="C:\user\Houba\Škola-obrázky\morfologie\3_stonek\listovy_pupen_platan_javorolisty.jpg">
            <a:extLst>
              <a:ext uri="{FF2B5EF4-FFF2-40B4-BE49-F238E27FC236}">
                <a16:creationId xmlns:a16="http://schemas.microsoft.com/office/drawing/2014/main" id="{7B0B7274-97CA-4869-B087-38D856D3D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5450" y="4800600"/>
            <a:ext cx="2743200" cy="170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2" name="Text Box 32">
            <a:extLst>
              <a:ext uri="{FF2B5EF4-FFF2-40B4-BE49-F238E27FC236}">
                <a16:creationId xmlns:a16="http://schemas.microsoft.com/office/drawing/2014/main" id="{2C0E10B0-31E2-4D80-BB99-CB497B5DCAF7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257257" y="3480594"/>
            <a:ext cx="23622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http://botanika.bf.jcu.cz/morfologie/SalixCinerKocic.jpg</a:t>
            </a:r>
          </a:p>
        </p:txBody>
      </p:sp>
      <p:sp>
        <p:nvSpPr>
          <p:cNvPr id="10253" name="Text Box 34">
            <a:extLst>
              <a:ext uri="{FF2B5EF4-FFF2-40B4-BE49-F238E27FC236}">
                <a16:creationId xmlns:a16="http://schemas.microsoft.com/office/drawing/2014/main" id="{2E1D41DB-C2FB-40CE-8489-022981705043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3675857" y="3480594"/>
            <a:ext cx="23622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http://botanika.bf.jcu.cz/morfologie/FraxinusPupen.jpg</a:t>
            </a:r>
          </a:p>
        </p:txBody>
      </p:sp>
      <p:sp>
        <p:nvSpPr>
          <p:cNvPr id="10254" name="Text Box 35">
            <a:extLst>
              <a:ext uri="{FF2B5EF4-FFF2-40B4-BE49-F238E27FC236}">
                <a16:creationId xmlns:a16="http://schemas.microsoft.com/office/drawing/2014/main" id="{5818F639-1B96-4045-BB6C-727279E9CA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0" y="4227513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Jasan ztepilý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Fraxinus excelsior</a:t>
            </a:r>
          </a:p>
        </p:txBody>
      </p:sp>
      <p:sp>
        <p:nvSpPr>
          <p:cNvPr id="10255" name="Text Box 36">
            <a:extLst>
              <a:ext uri="{FF2B5EF4-FFF2-40B4-BE49-F238E27FC236}">
                <a16:creationId xmlns:a16="http://schemas.microsoft.com/office/drawing/2014/main" id="{5E16D48B-9D77-4E6B-904D-C9E9506D6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267200"/>
            <a:ext cx="1676400" cy="42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Jírovec maďal </a:t>
            </a:r>
            <a:r>
              <a:rPr lang="cs-CZ" altLang="cs-CZ" sz="1000" i="1">
                <a:solidFill>
                  <a:schemeClr val="bg1"/>
                </a:solidFill>
                <a:latin typeface="Arial" panose="020B0604020202020204" pitchFamily="34" charset="0"/>
              </a:rPr>
              <a:t>Aesculus hippocastanum</a:t>
            </a:r>
          </a:p>
        </p:txBody>
      </p:sp>
      <p:sp>
        <p:nvSpPr>
          <p:cNvPr id="10256" name="Text Box 37">
            <a:extLst>
              <a:ext uri="{FF2B5EF4-FFF2-40B4-BE49-F238E27FC236}">
                <a16:creationId xmlns:a16="http://schemas.microsoft.com/office/drawing/2014/main" id="{72EDC560-244F-410D-BC92-37F7E88257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3075" y="4227513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Vrba sivá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Salix cinerea</a:t>
            </a:r>
          </a:p>
        </p:txBody>
      </p:sp>
      <p:sp>
        <p:nvSpPr>
          <p:cNvPr id="10257" name="Text Box 38">
            <a:extLst>
              <a:ext uri="{FF2B5EF4-FFF2-40B4-BE49-F238E27FC236}">
                <a16:creationId xmlns:a16="http://schemas.microsoft.com/office/drawing/2014/main" id="{1896E19D-D6C7-4551-A07B-80DCBA9F1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688" y="4764088"/>
            <a:ext cx="2209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Buk lesní –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Fagus sylvatica</a:t>
            </a:r>
          </a:p>
        </p:txBody>
      </p:sp>
      <p:sp>
        <p:nvSpPr>
          <p:cNvPr id="10258" name="Text Box 39">
            <a:extLst>
              <a:ext uri="{FF2B5EF4-FFF2-40B4-BE49-F238E27FC236}">
                <a16:creationId xmlns:a16="http://schemas.microsoft.com/office/drawing/2014/main" id="{852A2CE0-8146-44F5-87AA-1444DC5D69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5288" y="4764088"/>
            <a:ext cx="27432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Platan javorolistý –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Platanus acerifolia</a:t>
            </a:r>
          </a:p>
        </p:txBody>
      </p:sp>
      <p:sp>
        <p:nvSpPr>
          <p:cNvPr id="10259" name="Text Box 40">
            <a:extLst>
              <a:ext uri="{FF2B5EF4-FFF2-40B4-BE49-F238E27FC236}">
                <a16:creationId xmlns:a16="http://schemas.microsoft.com/office/drawing/2014/main" id="{2CAE7FD5-8EE0-467A-8331-4038A827D7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9300" y="4764088"/>
            <a:ext cx="2209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>
                <a:solidFill>
                  <a:schemeClr val="bg1"/>
                </a:solidFill>
                <a:latin typeface="Arial" panose="020B0604020202020204" pitchFamily="34" charset="0"/>
              </a:rPr>
              <a:t>Bez černý – </a:t>
            </a: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Sambucus nigra</a:t>
            </a:r>
          </a:p>
        </p:txBody>
      </p:sp>
      <p:sp>
        <p:nvSpPr>
          <p:cNvPr id="10260" name="Text Box 41">
            <a:extLst>
              <a:ext uri="{FF2B5EF4-FFF2-40B4-BE49-F238E27FC236}">
                <a16:creationId xmlns:a16="http://schemas.microsoft.com/office/drawing/2014/main" id="{432F479C-8C4B-4865-8848-C68D90E1B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324600"/>
            <a:ext cx="2286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http://botanika.bf.jcu.cz/morfologie/FagusPupen.jpg</a:t>
            </a:r>
          </a:p>
        </p:txBody>
      </p:sp>
      <p:sp>
        <p:nvSpPr>
          <p:cNvPr id="10261" name="Text Box 42">
            <a:extLst>
              <a:ext uri="{FF2B5EF4-FFF2-40B4-BE49-F238E27FC236}">
                <a16:creationId xmlns:a16="http://schemas.microsoft.com/office/drawing/2014/main" id="{12B9BCA6-57E2-4FA9-8129-DED1C30F8A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0125" y="6324600"/>
            <a:ext cx="2286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http://www.uspza.cz/obrazky5/15-platan_02_big.jpg</a:t>
            </a:r>
          </a:p>
        </p:txBody>
      </p:sp>
      <p:sp>
        <p:nvSpPr>
          <p:cNvPr id="10262" name="Text Box 43">
            <a:extLst>
              <a:ext uri="{FF2B5EF4-FFF2-40B4-BE49-F238E27FC236}">
                <a16:creationId xmlns:a16="http://schemas.microsoft.com/office/drawing/2014/main" id="{E9B24D3D-240E-4DE3-AF81-1AC5CF4556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6324600"/>
            <a:ext cx="25908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http://botanika.bf.jcu.cz/morfologie/SambucusNigPupeny.jpg</a:t>
            </a:r>
          </a:p>
        </p:txBody>
      </p:sp>
      <p:pic>
        <p:nvPicPr>
          <p:cNvPr id="10264" name="3_stonek_07_pupen-platan.MP3">
            <a:hlinkClick r:id="" action="ppaction://media"/>
            <a:extLst>
              <a:ext uri="{FF2B5EF4-FFF2-40B4-BE49-F238E27FC236}">
                <a16:creationId xmlns:a16="http://schemas.microsoft.com/office/drawing/2014/main" id="{4F506BF6-8FD5-4530-9E4E-3DE6F705EB22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61658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80" fill="hold"/>
                                        <p:tgtEl>
                                          <p:spTgt spid="102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6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A9242D3B-2E29-4CEF-BE80-DF9894BC9C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304800"/>
            <a:ext cx="5029200" cy="2646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zakládání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pupenů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u jednoděložných rostlin se úžlabní pupeny zakládají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vedle sebe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kolaterální pupeny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uprostřed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hlavní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po stranách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akcesorické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 dvouděložných rostlin se úžlabní pupeny zakládají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nad sebou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seriální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pupeny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uspořádání vzestupné (první se založí nejnižší pupen; příklad: zimolez) nebo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sestupn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é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první se zakládá nejvyšší pupen; příklad: ostružiník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endParaRPr lang="en-GB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267" name="Picture 7" descr="C:\user\Houba\Škola-obrázky\morfologie\3_stonek\slavikova_026_uzlabni_pupeny.JPG">
            <a:extLst>
              <a:ext uri="{FF2B5EF4-FFF2-40B4-BE49-F238E27FC236}">
                <a16:creationId xmlns:a16="http://schemas.microsoft.com/office/drawing/2014/main" id="{2AC12B7C-A18D-4CD9-A8D1-B997A1389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28600"/>
            <a:ext cx="3398838" cy="332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8" descr="C:\user\Houba\Škola-obrázky\morfologie\3_stonek\slavikova_027_velikost_vetvi.JPG">
            <a:extLst>
              <a:ext uri="{FF2B5EF4-FFF2-40B4-BE49-F238E27FC236}">
                <a16:creationId xmlns:a16="http://schemas.microsoft.com/office/drawing/2014/main" id="{569ABC6A-611A-4C0C-975F-BC0FCC0B6F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0"/>
            <a:ext cx="3124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 Box 9">
            <a:extLst>
              <a:ext uri="{FF2B5EF4-FFF2-40B4-BE49-F238E27FC236}">
                <a16:creationId xmlns:a16="http://schemas.microsoft.com/office/drawing/2014/main" id="{EB5F2BF3-C020-415E-8101-AA4EC031E4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3800" y="3619500"/>
            <a:ext cx="5105400" cy="985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• nestejná velikost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pupenů =&gt; různá délka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v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tví 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akrotonie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(1)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velké naho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mezotonie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(2) uprostřed,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bazitonie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(3)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největší větve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dole</a:t>
            </a:r>
          </a:p>
        </p:txBody>
      </p:sp>
      <p:sp>
        <p:nvSpPr>
          <p:cNvPr id="11270" name="Text Box 10">
            <a:extLst>
              <a:ext uri="{FF2B5EF4-FFF2-40B4-BE49-F238E27FC236}">
                <a16:creationId xmlns:a16="http://schemas.microsoft.com/office/drawing/2014/main" id="{B0DD0A4B-5D9E-45FC-89DA-560B7779AD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181600"/>
            <a:ext cx="49530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postranní větve zdánlivě nevyrůstají z úžlabí listů v případech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concaulescence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(část. srůst větve s hlavní osou, lilek) či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recaulescence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(srůst s podpůrným listem nebo listenem, lípa)</a:t>
            </a:r>
          </a:p>
        </p:txBody>
      </p:sp>
      <p:sp>
        <p:nvSpPr>
          <p:cNvPr id="11271" name="Text Box 17">
            <a:extLst>
              <a:ext uri="{FF2B5EF4-FFF2-40B4-BE49-F238E27FC236}">
                <a16:creationId xmlns:a16="http://schemas.microsoft.com/office/drawing/2014/main" id="{5C123C30-18C3-422C-98B7-9122B78084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3276600"/>
            <a:ext cx="914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Morfologie rostlin</a:t>
            </a:r>
          </a:p>
        </p:txBody>
      </p:sp>
      <p:sp>
        <p:nvSpPr>
          <p:cNvPr id="11272" name="Text Box 18">
            <a:extLst>
              <a:ext uri="{FF2B5EF4-FFF2-40B4-BE49-F238E27FC236}">
                <a16:creationId xmlns:a16="http://schemas.microsoft.com/office/drawing/2014/main" id="{26568FAF-E854-4524-8F54-88CBBC33F2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913" y="3011488"/>
            <a:ext cx="1600200" cy="198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Slavíková 1984: Morfologie rostlin</a:t>
            </a:r>
          </a:p>
        </p:txBody>
      </p:sp>
      <p:pic>
        <p:nvPicPr>
          <p:cNvPr id="11273" name="Picture 19" descr="C:\user\Houba\Škola-obrázky\morfologie\3_stonek\concaulescence_solanum_lycopersicum.jpg">
            <a:extLst>
              <a:ext uri="{FF2B5EF4-FFF2-40B4-BE49-F238E27FC236}">
                <a16:creationId xmlns:a16="http://schemas.microsoft.com/office/drawing/2014/main" id="{C951F457-3DF4-4C42-BEBB-227370FE8F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95" r="5565" b="7411"/>
          <a:stretch>
            <a:fillRect/>
          </a:stretch>
        </p:blipFill>
        <p:spPr bwMode="auto">
          <a:xfrm>
            <a:off x="5334000" y="4724400"/>
            <a:ext cx="2052638" cy="183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23" descr="C:\user\Houba\Škola-obrázky\morfologie\3_stonek\concaulescence.bmp">
            <a:extLst>
              <a:ext uri="{FF2B5EF4-FFF2-40B4-BE49-F238E27FC236}">
                <a16:creationId xmlns:a16="http://schemas.microsoft.com/office/drawing/2014/main" id="{13317102-ACDA-4CC0-9C30-C01115915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759325"/>
            <a:ext cx="501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5" name="Text Box 24">
            <a:extLst>
              <a:ext uri="{FF2B5EF4-FFF2-40B4-BE49-F238E27FC236}">
                <a16:creationId xmlns:a16="http://schemas.microsoft.com/office/drawing/2014/main" id="{889CFB5F-B1A2-4046-9E18-A164EA289E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0" y="4687888"/>
            <a:ext cx="1600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http://botanika.bf.jcu.cz/morfologie/Lycopersicum2.jpg</a:t>
            </a:r>
          </a:p>
        </p:txBody>
      </p:sp>
      <p:sp>
        <p:nvSpPr>
          <p:cNvPr id="11276" name="Text Box 25">
            <a:extLst>
              <a:ext uri="{FF2B5EF4-FFF2-40B4-BE49-F238E27FC236}">
                <a16:creationId xmlns:a16="http://schemas.microsoft.com/office/drawing/2014/main" id="{FE5546C7-C68B-4277-B467-44EE7A8CB00B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6538913" y="5426075"/>
            <a:ext cx="1827212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tx1"/>
                </a:solidFill>
                <a:latin typeface="Arial" panose="020B0604020202020204" pitchFamily="34" charset="0"/>
              </a:rPr>
              <a:t>http://en.wikipedia.org/wiki/Inflorescence</a:t>
            </a:r>
          </a:p>
        </p:txBody>
      </p:sp>
      <p:pic>
        <p:nvPicPr>
          <p:cNvPr id="11277" name="Picture 26" descr="C:\user\Houba\Škola-obrázky\morfologie\3_stonek\recaulescence_tilia_cordata.jpg">
            <a:extLst>
              <a:ext uri="{FF2B5EF4-FFF2-40B4-BE49-F238E27FC236}">
                <a16:creationId xmlns:a16="http://schemas.microsoft.com/office/drawing/2014/main" id="{C929F270-D639-43F2-AFD3-C76FC1325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149"/>
          <a:stretch>
            <a:fillRect/>
          </a:stretch>
        </p:blipFill>
        <p:spPr bwMode="auto">
          <a:xfrm>
            <a:off x="7543800" y="4724400"/>
            <a:ext cx="11572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8" name="Picture 22" descr="C:\user\Houba\Škola-obrázky\morfologie\3_stonek\recaulescence.bmp">
            <a:extLst>
              <a:ext uri="{FF2B5EF4-FFF2-40B4-BE49-F238E27FC236}">
                <a16:creationId xmlns:a16="http://schemas.microsoft.com/office/drawing/2014/main" id="{BB64AAFE-437D-4C14-B43E-06A4BDAF6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613" y="4759325"/>
            <a:ext cx="5016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9" name="Text Box 27">
            <a:extLst>
              <a:ext uri="{FF2B5EF4-FFF2-40B4-BE49-F238E27FC236}">
                <a16:creationId xmlns:a16="http://schemas.microsoft.com/office/drawing/2014/main" id="{307811CA-5924-44CA-802A-782354CA0079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7632700" y="5445126"/>
            <a:ext cx="19081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 algn="r"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http://en.wikipedia.org/wiki</a:t>
            </a:r>
          </a:p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/Image:Tilia_cordata_Owoce_lipy_656.jpg</a:t>
            </a:r>
          </a:p>
        </p:txBody>
      </p:sp>
      <p:sp>
        <p:nvSpPr>
          <p:cNvPr id="11280" name="Text Box 28">
            <a:extLst>
              <a:ext uri="{FF2B5EF4-FFF2-40B4-BE49-F238E27FC236}">
                <a16:creationId xmlns:a16="http://schemas.microsoft.com/office/drawing/2014/main" id="{0A9A74EF-669A-4032-A864-F2AA85CB3B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43800" y="6281738"/>
            <a:ext cx="1066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Tilia cordata</a:t>
            </a:r>
          </a:p>
        </p:txBody>
      </p:sp>
      <p:sp>
        <p:nvSpPr>
          <p:cNvPr id="11281" name="Text Box 29">
            <a:extLst>
              <a:ext uri="{FF2B5EF4-FFF2-40B4-BE49-F238E27FC236}">
                <a16:creationId xmlns:a16="http://schemas.microsoft.com/office/drawing/2014/main" id="{F298DD74-720B-4679-AE3D-F303B2A4CA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6281738"/>
            <a:ext cx="1752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Solanum lycopersicum</a:t>
            </a:r>
          </a:p>
        </p:txBody>
      </p:sp>
      <p:pic>
        <p:nvPicPr>
          <p:cNvPr id="11283" name="3_stonek_08_usporadani-pupenu.MP3">
            <a:hlinkClick r:id="" action="ppaction://media"/>
            <a:extLst>
              <a:ext uri="{FF2B5EF4-FFF2-40B4-BE49-F238E27FC236}">
                <a16:creationId xmlns:a16="http://schemas.microsoft.com/office/drawing/2014/main" id="{63BA5C7C-AC6F-49E4-AB23-22FB2FE93109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3141663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4" name="3_stonek_08_con-recaulescence.MP3">
            <a:hlinkClick r:id="" action="ppaction://media"/>
            <a:extLst>
              <a:ext uri="{FF2B5EF4-FFF2-40B4-BE49-F238E27FC236}">
                <a16:creationId xmlns:a16="http://schemas.microsoft.com/office/drawing/2014/main" id="{B99F2D05-9E5D-4A93-8BD6-2DFC9F918EB3}"/>
              </a:ext>
            </a:extLst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63" y="4724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2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4" fill="hold"/>
                                        <p:tgtEl>
                                          <p:spTgt spid="112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8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73665" fill="hold"/>
                                        <p:tgtEl>
                                          <p:spTgt spid="112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8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8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9">
            <a:extLst>
              <a:ext uri="{FF2B5EF4-FFF2-40B4-BE49-F238E27FC236}">
                <a16:creationId xmlns:a16="http://schemas.microsoft.com/office/drawing/2014/main" id="{7A2AE336-DB8D-42B8-AAF7-8BABF515C6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0"/>
            <a:ext cx="8534400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			větve, ale jejich růst může být později (i po více letech) vyvolán 			vnějším podnětem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poran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ě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, zničení hlavního vrcholu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atd.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zvláštním případem je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kauliflorie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tvorba květů ze spících pupenů na stoncích</a:t>
            </a:r>
            <a:endParaRPr lang="cs-CZ" altLang="cs-CZ" sz="1800" b="1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>
              <a:lnSpc>
                <a:spcPct val="93000"/>
              </a:lnSpc>
              <a:spcBef>
                <a:spcPts val="10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Adventivní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(náhradní)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pupeny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se druhotně zakládají na různých částech rostlin (např. při poškození rostliny nebo jako prostředek vegetativního rozmnožování)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na ko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ř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enech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pampeliška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vznik endogenní (jako v případě postranních kořenů)</a:t>
            </a:r>
          </a:p>
          <a:p>
            <a:pPr>
              <a:lnSpc>
                <a:spcPct val="93000"/>
              </a:lnSpc>
              <a:spcBef>
                <a:spcPts val="50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na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stoncích nebo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listech (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rosnatka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)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vznik exogenní (z povrchových pletiv)</a:t>
            </a:r>
          </a:p>
          <a:p>
            <a:pPr>
              <a:lnSpc>
                <a:spcPct val="93000"/>
              </a:lnSpc>
              <a:spcBef>
                <a:spcPct val="0"/>
              </a:spcBef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   </a:t>
            </a:r>
            <a:r>
              <a:rPr lang="cs-CZ" altLang="cs-CZ" sz="1600">
                <a:solidFill>
                  <a:schemeClr val="tx1"/>
                </a:solidFill>
                <a:latin typeface="Arial" panose="020B0604020202020204" pitchFamily="34" charset="0"/>
              </a:rPr>
              <a:t>/na obr. uprostřed vznik adventivního prýtu z povrchu listu/</a:t>
            </a:r>
          </a:p>
        </p:txBody>
      </p:sp>
      <p:pic>
        <p:nvPicPr>
          <p:cNvPr id="12291" name="Picture 32" descr="C:\user\Houba\Škola-obrázky\morfologie\3_stonek\cauliflory_goethea_strictiflora.jpg">
            <a:extLst>
              <a:ext uri="{FF2B5EF4-FFF2-40B4-BE49-F238E27FC236}">
                <a16:creationId xmlns:a16="http://schemas.microsoft.com/office/drawing/2014/main" id="{D04DB2ED-D94F-45C8-B7CD-999B4823F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28800"/>
            <a:ext cx="16827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 Box 33">
            <a:extLst>
              <a:ext uri="{FF2B5EF4-FFF2-40B4-BE49-F238E27FC236}">
                <a16:creationId xmlns:a16="http://schemas.microsoft.com/office/drawing/2014/main" id="{9972BDD8-9C98-4027-A05D-DD7A94AFAE15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937419" y="3177381"/>
            <a:ext cx="2286000" cy="19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http://flickr.com/photos/42171774@N00/167933102</a:t>
            </a:r>
          </a:p>
        </p:txBody>
      </p:sp>
      <p:pic>
        <p:nvPicPr>
          <p:cNvPr id="12293" name="Picture 34" descr="C:\user\Houba\Škola-obrázky\morfologie\3_stonek\adventivni_pryt_drosera_dielsiana.jpg">
            <a:extLst>
              <a:ext uri="{FF2B5EF4-FFF2-40B4-BE49-F238E27FC236}">
                <a16:creationId xmlns:a16="http://schemas.microsoft.com/office/drawing/2014/main" id="{1E8908B6-A59E-424C-878D-2BCB77E9F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828800"/>
            <a:ext cx="23622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Text Box 35">
            <a:extLst>
              <a:ext uri="{FF2B5EF4-FFF2-40B4-BE49-F238E27FC236}">
                <a16:creationId xmlns:a16="http://schemas.microsoft.com/office/drawing/2014/main" id="{033F410E-9894-4799-84B5-A9BAC346B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468688"/>
            <a:ext cx="23749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http://www.darwiniana.cz/chramst/view.php?cisloclanku=2005011601</a:t>
            </a:r>
          </a:p>
        </p:txBody>
      </p:sp>
      <p:sp>
        <p:nvSpPr>
          <p:cNvPr id="12295" name="Text Box 36">
            <a:extLst>
              <a:ext uri="{FF2B5EF4-FFF2-40B4-BE49-F238E27FC236}">
                <a16:creationId xmlns:a16="http://schemas.microsoft.com/office/drawing/2014/main" id="{C478503A-00B8-4085-9081-00FC8CF1D2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572000" cy="132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dlouhé postranní větve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makroblasty</a:t>
            </a:r>
          </a:p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• zkrácené větévky – </a:t>
            </a: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</a:rPr>
              <a:t>brachyblasty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 – malý počet krátkých internodií, zpravidla nevětvené v další postranní větve </a:t>
            </a:r>
          </a:p>
        </p:txBody>
      </p:sp>
      <p:pic>
        <p:nvPicPr>
          <p:cNvPr id="12296" name="Picture 37" descr="C:\user\Houba\Škola-obrázky\morfologie\3_stonek\brachyblast_malus.jpg">
            <a:extLst>
              <a:ext uri="{FF2B5EF4-FFF2-40B4-BE49-F238E27FC236}">
                <a16:creationId xmlns:a16="http://schemas.microsoft.com/office/drawing/2014/main" id="{9A2C384C-9F41-40E3-B457-2E5E587BA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88"/>
          <a:stretch>
            <a:fillRect/>
          </a:stretch>
        </p:blipFill>
        <p:spPr bwMode="auto">
          <a:xfrm>
            <a:off x="7162800" y="381000"/>
            <a:ext cx="154622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Text Box 38">
            <a:extLst>
              <a:ext uri="{FF2B5EF4-FFF2-40B4-BE49-F238E27FC236}">
                <a16:creationId xmlns:a16="http://schemas.microsoft.com/office/drawing/2014/main" id="{9CD0B242-7297-40E5-A8AB-1B39C8DAFD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1525" y="1844675"/>
            <a:ext cx="1676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http://botanika.bf.jcu.cz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/morfologie/MalusPlodneDrevo.jpg</a:t>
            </a:r>
          </a:p>
        </p:txBody>
      </p:sp>
      <p:pic>
        <p:nvPicPr>
          <p:cNvPr id="12298" name="Picture 39" descr="C:\user\Houba\Škola-obrázky\morfologie\3_stonek\brachyblast_larix.jpg">
            <a:extLst>
              <a:ext uri="{FF2B5EF4-FFF2-40B4-BE49-F238E27FC236}">
                <a16:creationId xmlns:a16="http://schemas.microsoft.com/office/drawing/2014/main" id="{296900CC-89FB-4151-85CC-660998AF2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"/>
            <a:ext cx="22479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Text Box 40">
            <a:extLst>
              <a:ext uri="{FF2B5EF4-FFF2-40B4-BE49-F238E27FC236}">
                <a16:creationId xmlns:a16="http://schemas.microsoft.com/office/drawing/2014/main" id="{D08EAB64-C11A-49A6-9652-A60E96462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844675"/>
            <a:ext cx="24384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http://www.mineralogiekb.estranky.cz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cs-CZ" altLang="cs-CZ" sz="700">
                <a:solidFill>
                  <a:schemeClr val="bg1"/>
                </a:solidFill>
                <a:latin typeface="Arial" panose="020B0604020202020204" pitchFamily="34" charset="0"/>
              </a:rPr>
              <a:t>/stranka/referat-6_---modrin-opadavy-aneb-larix-decidua</a:t>
            </a:r>
          </a:p>
        </p:txBody>
      </p:sp>
      <p:sp>
        <p:nvSpPr>
          <p:cNvPr id="12300" name="Text Box 41">
            <a:extLst>
              <a:ext uri="{FF2B5EF4-FFF2-40B4-BE49-F238E27FC236}">
                <a16:creationId xmlns:a16="http://schemas.microsoft.com/office/drawing/2014/main" id="{4CA9A028-9CC2-4418-B2C4-10884C7C0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2800" y="381000"/>
            <a:ext cx="167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Malus domestica</a:t>
            </a:r>
          </a:p>
        </p:txBody>
      </p:sp>
      <p:sp>
        <p:nvSpPr>
          <p:cNvPr id="12301" name="Text Box 42">
            <a:extLst>
              <a:ext uri="{FF2B5EF4-FFF2-40B4-BE49-F238E27FC236}">
                <a16:creationId xmlns:a16="http://schemas.microsoft.com/office/drawing/2014/main" id="{A381AEF9-5BDB-440D-A239-A1B62BF5E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3600" y="381000"/>
            <a:ext cx="1143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Larix decidua</a:t>
            </a:r>
          </a:p>
        </p:txBody>
      </p:sp>
      <p:sp>
        <p:nvSpPr>
          <p:cNvPr id="12302" name="Text Box 43">
            <a:extLst>
              <a:ext uri="{FF2B5EF4-FFF2-40B4-BE49-F238E27FC236}">
                <a16:creationId xmlns:a16="http://schemas.microsoft.com/office/drawing/2014/main" id="{F152239B-5131-4F3F-AA58-B58E7B98EB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2286000"/>
            <a:ext cx="4114800" cy="1624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 b="1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Spící pupeny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(očka) – utlumený vývoj (tvorba k. abscisové, jako v kořenech)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– vznik u rostlin s výraznou dominancí hlavního vegetačního vrcholu</a:t>
            </a:r>
          </a:p>
          <a:p>
            <a:pPr>
              <a:lnSpc>
                <a:spcPct val="93000"/>
              </a:lnSpc>
              <a:spcBef>
                <a:spcPts val="500"/>
              </a:spcBef>
              <a:spcAft>
                <a:spcPts val="500"/>
              </a:spcAft>
              <a:buClr>
                <a:srgbClr val="CCFFCC"/>
              </a:buClr>
              <a:buFont typeface="Arial" panose="020B0604020202020204" pitchFamily="34" charset="0"/>
              <a:buNone/>
            </a:pP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  <a:cs typeface="Times New Roman" panose="02020603050405020304" pitchFamily="18" charset="0"/>
              </a:rPr>
              <a:t>– </a:t>
            </a:r>
            <a:r>
              <a:rPr lang="cs-CZ" altLang="cs-CZ" sz="1800">
                <a:solidFill>
                  <a:schemeClr val="tx1"/>
                </a:solidFill>
                <a:latin typeface="Arial" panose="020B0604020202020204" pitchFamily="34" charset="0"/>
              </a:rPr>
              <a:t>nevyrostou z nich hned postranní</a:t>
            </a:r>
            <a:endParaRPr lang="cs-CZ" altLang="cs-CZ" sz="1800">
              <a:solidFill>
                <a:schemeClr val="tx1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303" name="Text Box 44">
            <a:extLst>
              <a:ext uri="{FF2B5EF4-FFF2-40B4-BE49-F238E27FC236}">
                <a16:creationId xmlns:a16="http://schemas.microsoft.com/office/drawing/2014/main" id="{B7472890-FCEA-4032-B205-2D412048D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038600"/>
            <a:ext cx="167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Goethea strictiflora</a:t>
            </a:r>
          </a:p>
        </p:txBody>
      </p:sp>
      <p:sp>
        <p:nvSpPr>
          <p:cNvPr id="12304" name="Text Box 45">
            <a:extLst>
              <a:ext uri="{FF2B5EF4-FFF2-40B4-BE49-F238E27FC236}">
                <a16:creationId xmlns:a16="http://schemas.microsoft.com/office/drawing/2014/main" id="{C5D0BCEE-B61A-4392-ADA2-193730467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1905000"/>
            <a:ext cx="16764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ts val="8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32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  <a:lvl2pPr marL="742950" indent="-285750">
              <a:spcBef>
                <a:spcPts val="7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8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2pPr>
            <a:lvl3pPr marL="1143000" indent="-228600"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•"/>
              <a:defRPr sz="2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3pPr>
            <a:lvl4pPr marL="16002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–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4pPr>
            <a:lvl5pPr marL="2057400" indent="-228600"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5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Char char="»"/>
              <a:defRPr sz="20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cs-CZ" altLang="cs-CZ" sz="1200" i="1">
                <a:solidFill>
                  <a:schemeClr val="bg1"/>
                </a:solidFill>
                <a:latin typeface="Arial" panose="020B0604020202020204" pitchFamily="34" charset="0"/>
              </a:rPr>
              <a:t>Drosera dielsiana</a:t>
            </a:r>
          </a:p>
        </p:txBody>
      </p:sp>
      <p:pic>
        <p:nvPicPr>
          <p:cNvPr id="12306" name="3_stonek_09_makro-brachyblasty.MP3">
            <a:hlinkClick r:id="" action="ppaction://media"/>
            <a:extLst>
              <a:ext uri="{FF2B5EF4-FFF2-40B4-BE49-F238E27FC236}">
                <a16:creationId xmlns:a16="http://schemas.microsoft.com/office/drawing/2014/main" id="{E251BF47-BAD2-47E2-8012-0D0BCE86CFB1}"/>
              </a:ext>
            </a:extLst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100" y="141287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979" fill="hold"/>
                                        <p:tgtEl>
                                          <p:spTgt spid="123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0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30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Lucida Sans Unicode"/>
      </a:majorFont>
      <a:minorFont>
        <a:latin typeface="Times New Roman"/>
        <a:ea typeface=""/>
        <a:cs typeface="Lucida Sans Unicode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cs-CZ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4259</TotalTime>
  <Words>2884</Words>
  <Application>Microsoft Office PowerPoint</Application>
  <PresentationFormat>Předvádění na obrazovce (4:3)</PresentationFormat>
  <Paragraphs>254</Paragraphs>
  <Slides>15</Slides>
  <Notes>1</Notes>
  <HiddenSlides>0</HiddenSlides>
  <MMClips>17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Times New Roman</vt:lpstr>
      <vt:lpstr>Lucida Sans Unicode</vt:lpstr>
      <vt:lpstr>Arial</vt:lpstr>
      <vt:lpstr>Default Design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Petr</dc:creator>
  <cp:lastModifiedBy>Petr</cp:lastModifiedBy>
  <cp:revision>175</cp:revision>
  <dcterms:modified xsi:type="dcterms:W3CDTF">2020-11-08T11:28:34Z</dcterms:modified>
</cp:coreProperties>
</file>