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"/>
  </p:notesMasterIdLst>
  <p:sldIdLst>
    <p:sldId id="278" r:id="rId2"/>
    <p:sldId id="279" r:id="rId3"/>
    <p:sldId id="289" r:id="rId4"/>
    <p:sldId id="291" r:id="rId5"/>
    <p:sldId id="281" r:id="rId6"/>
    <p:sldId id="290" r:id="rId7"/>
    <p:sldId id="282" r:id="rId8"/>
    <p:sldId id="283" r:id="rId9"/>
    <p:sldId id="284" r:id="rId10"/>
    <p:sldId id="292" r:id="rId11"/>
    <p:sldId id="293" r:id="rId12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84" autoAdjust="0"/>
    <p:restoredTop sz="90929"/>
  </p:normalViewPr>
  <p:slideViewPr>
    <p:cSldViewPr>
      <p:cViewPr varScale="1">
        <p:scale>
          <a:sx n="86" d="100"/>
          <a:sy n="86" d="100"/>
        </p:scale>
        <p:origin x="1488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D6092EFD-6828-4349-B4ED-982F1BF43EB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E905D081-404C-4DA9-B6A8-3F08527A631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A39E69A0-EAA7-44C4-84CC-A444678C3C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58EFA36-3EF7-44CA-8E82-AA5433EC7D2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E0244-86F7-4122-91F9-4C70AF6BE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99FB573-F563-4D03-BC3C-0391F1C97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9151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4432B-0B04-4460-BE26-85944CA3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250EA1A-F50A-4498-8B6F-737C8E4D8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43827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73F84DB-A5B1-4196-9CE9-3D8B49DCE7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97859E-490E-47D6-9C8E-2CB837E29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0584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DD22E-F391-4EB6-9BFB-2264FB54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B66511-93AE-4007-8648-29412D815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1116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055DF-6974-44D9-B7A9-FEC4027A2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E67F8A-1EBA-4D86-B43B-98C689510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24247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0B7E2-F6A9-41A3-A71B-A21D7EDB3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B23130-DC95-4DFE-AE09-033D39105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1F7827-A04E-43A9-9079-3FA30A763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8597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0FEF6-85B1-4F30-9BA4-AF315644A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543514-4C96-44B2-B157-A52B306B5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2050D0-0685-4A22-A631-E87BBFEDB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E45E2A5-FF10-42EC-BF3B-A94216B64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042A51E-44D0-4FE2-B545-3D4B02B6BD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76098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6E4281-964F-4B7A-BAE9-9016EDA45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81694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27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207BC-A9D9-409A-86FF-415A271B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73F8B8-2DB2-40C3-822B-CCE4D5637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2D9A74-4675-449F-8E7E-3D789DF4A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71621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0FD3C2-00DC-4535-AC30-6DCD2475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1415513-8BF0-4729-BB97-8D2DE4EF0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B61EEBD-1E5C-44C3-A579-0A2AAA086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27637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>
            <a:extLst>
              <a:ext uri="{FF2B5EF4-FFF2-40B4-BE49-F238E27FC236}">
                <a16:creationId xmlns:a16="http://schemas.microsoft.com/office/drawing/2014/main" id="{C27C5CD9-7C30-41A6-A531-C622B0384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6" name="Text Box 2">
            <a:extLst>
              <a:ext uri="{FF2B5EF4-FFF2-40B4-BE49-F238E27FC236}">
                <a16:creationId xmlns:a16="http://schemas.microsoft.com/office/drawing/2014/main" id="{40631499-DEFF-473E-B8E3-2BEE75399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1975C6-1272-487B-9362-296C4C05D0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D83093-70F9-4617-AE5F-D86F17791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openxmlformats.org/officeDocument/2006/relationships/image" Target="../media/image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0.MP3"/><Relationship Id="rId7" Type="http://schemas.openxmlformats.org/officeDocument/2006/relationships/oleObject" Target="../embeddings/oleObject9.bin"/><Relationship Id="rId2" Type="http://schemas.microsoft.com/office/2007/relationships/media" Target="../media/media10.MP3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1.MP3"/><Relationship Id="rId7" Type="http://schemas.openxmlformats.org/officeDocument/2006/relationships/oleObject" Target="../embeddings/oleObject11.bin"/><Relationship Id="rId2" Type="http://schemas.microsoft.com/office/2007/relationships/media" Target="../media/media11.MP3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P3"/><Relationship Id="rId7" Type="http://schemas.openxmlformats.org/officeDocument/2006/relationships/image" Target="../media/image10.jpeg"/><Relationship Id="rId2" Type="http://schemas.microsoft.com/office/2007/relationships/media" Target="../media/media4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oleObject" Target="../embeddings/oleObject6.bin"/><Relationship Id="rId3" Type="http://schemas.openxmlformats.org/officeDocument/2006/relationships/audio" Target="../media/media6.MP3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6.png"/><Relationship Id="rId17" Type="http://schemas.openxmlformats.org/officeDocument/2006/relationships/image" Target="../media/image3.png"/><Relationship Id="rId2" Type="http://schemas.microsoft.com/office/2007/relationships/media" Target="../media/media6.MP3"/><Relationship Id="rId16" Type="http://schemas.openxmlformats.org/officeDocument/2006/relationships/image" Target="../media/image18.png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5.bin"/><Relationship Id="rId5" Type="http://schemas.openxmlformats.org/officeDocument/2006/relationships/audio" Target="../media/media7.MP3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5.png"/><Relationship Id="rId4" Type="http://schemas.microsoft.com/office/2007/relationships/media" Target="../media/media7.MP3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40EE94E8-EC21-4199-ABC7-B88D84C5A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225"/>
            <a:ext cx="84582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200" b="1" u="sng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latin typeface="Arial" panose="020B0604020202020204" pitchFamily="34" charset="0"/>
              </a:rPr>
              <a:t>8. SEMENO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800" b="1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osemení </a:t>
            </a:r>
            <a:r>
              <a:rPr lang="cs-CZ" altLang="cs-CZ" sz="1800">
                <a:latin typeface="Arial" panose="020B0604020202020204" pitchFamily="34" charset="0"/>
              </a:rPr>
              <a:t>(</a:t>
            </a:r>
            <a:r>
              <a:rPr lang="cs-CZ" altLang="cs-CZ" sz="1800" b="1">
                <a:latin typeface="Arial" panose="020B0604020202020204" pitchFamily="34" charset="0"/>
                <a:cs typeface="Times New Roman" panose="02020603050405020304" pitchFamily="18" charset="0"/>
              </a:rPr>
              <a:t>testa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se tvo</a:t>
            </a:r>
            <a:r>
              <a:rPr lang="cs-CZ" altLang="cs-CZ" sz="1800">
                <a:latin typeface="Arial" panose="020B0604020202020204" pitchFamily="34" charset="0"/>
              </a:rPr>
              <a:t>ř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í z obou integument</a:t>
            </a:r>
            <a:r>
              <a:rPr lang="cs-CZ" altLang="cs-CZ" sz="1800">
                <a:latin typeface="Arial" panose="020B0604020202020204" pitchFamily="34" charset="0"/>
              </a:rPr>
              <a:t>ů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, p</a:t>
            </a:r>
            <a:r>
              <a:rPr lang="cs-CZ" altLang="cs-CZ" sz="1800">
                <a:latin typeface="Arial" panose="020B0604020202020204" pitchFamily="34" charset="0"/>
              </a:rPr>
              <a:t>ř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ípadn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 jen z jednoho – vnit</a:t>
            </a:r>
            <a:r>
              <a:rPr lang="cs-CZ" altLang="cs-CZ" sz="1800">
                <a:latin typeface="Arial" panose="020B0604020202020204" pitchFamily="34" charset="0"/>
              </a:rPr>
              <a:t>ř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ního (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Berberidaceae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 nebo vn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jšího (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Malvaceae</a:t>
            </a:r>
            <a:r>
              <a:rPr lang="cs-CZ" altLang="cs-CZ" sz="180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latin typeface="Arial" panose="020B0604020202020204" pitchFamily="34" charset="0"/>
              </a:rPr>
              <a:t>; bývá nepropustné pro vodu a plyny (kutikula na povrchu buněk =&gt; mechanická i fyziologická ochrana)</a:t>
            </a:r>
          </a:p>
        </p:txBody>
      </p:sp>
      <p:pic>
        <p:nvPicPr>
          <p:cNvPr id="50182" name="Picture 6">
            <a:extLst>
              <a:ext uri="{FF2B5EF4-FFF2-40B4-BE49-F238E27FC236}">
                <a16:creationId xmlns:a16="http://schemas.microsoft.com/office/drawing/2014/main" id="{9FA16B22-B467-4275-807B-81CFBF47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62843" r="9245" b="1967"/>
          <a:stretch>
            <a:fillRect/>
          </a:stretch>
        </p:blipFill>
        <p:spPr bwMode="auto">
          <a:xfrm>
            <a:off x="2438400" y="327025"/>
            <a:ext cx="6256338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3" name="Text Box 7">
            <a:extLst>
              <a:ext uri="{FF2B5EF4-FFF2-40B4-BE49-F238E27FC236}">
                <a16:creationId xmlns:a16="http://schemas.microsoft.com/office/drawing/2014/main" id="{DCDE54C6-B252-4CAD-9E44-EE4151AD3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198120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 oplození se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ze zygoty (oplozené vaječné buňky) vyvíjí zárodek,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 va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jíčk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stává semeno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(z poutka vzniká stopka semene),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semeníku plod</a:t>
            </a:r>
            <a:endParaRPr lang="cs-CZ" altLang="cs-CZ"/>
          </a:p>
        </p:txBody>
      </p:sp>
      <p:pic>
        <p:nvPicPr>
          <p:cNvPr id="50184" name="Picture 8">
            <a:extLst>
              <a:ext uri="{FF2B5EF4-FFF2-40B4-BE49-F238E27FC236}">
                <a16:creationId xmlns:a16="http://schemas.microsoft.com/office/drawing/2014/main" id="{417BD5FC-85A7-49AC-BCF1-08ADCB9C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5" b="11395"/>
          <a:stretch>
            <a:fillRect/>
          </a:stretch>
        </p:blipFill>
        <p:spPr bwMode="auto">
          <a:xfrm>
            <a:off x="5562600" y="4583113"/>
            <a:ext cx="3124200" cy="180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5" name="Text Box 9">
            <a:extLst>
              <a:ext uri="{FF2B5EF4-FFF2-40B4-BE49-F238E27FC236}">
                <a16:creationId xmlns:a16="http://schemas.microsoft.com/office/drawing/2014/main" id="{F7F5F8E6-73CA-4A04-8ABB-408E089BB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205538"/>
            <a:ext cx="2743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http://vfu-www.vfu.cz/fvhe/vegetabilie/plodiny/czech/Bavlnik.jpg</a:t>
            </a:r>
          </a:p>
        </p:txBody>
      </p:sp>
      <p:sp>
        <p:nvSpPr>
          <p:cNvPr id="50186" name="Text Box 10">
            <a:extLst>
              <a:ext uri="{FF2B5EF4-FFF2-40B4-BE49-F238E27FC236}">
                <a16:creationId xmlns:a16="http://schemas.microsoft.com/office/drawing/2014/main" id="{CE654D9E-38BA-48EA-8A89-F5E9C446D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95800"/>
            <a:ext cx="5181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typy osemení: blanité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Juglans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ovité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Aesculus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kamenné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Magnolia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naté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Oxalis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s trichomy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Gossypium, Populus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osemení u jinanů a cykasů sestává z dužnaté sarkotesty a tvrdé sklerotesty (viz rozmnožování nahosemenných rostlin)</a:t>
            </a:r>
            <a:endParaRPr lang="cs-CZ" altLang="cs-CZ"/>
          </a:p>
        </p:txBody>
      </p:sp>
      <p:sp>
        <p:nvSpPr>
          <p:cNvPr id="50187" name="Text Box 11">
            <a:extLst>
              <a:ext uri="{FF2B5EF4-FFF2-40B4-BE49-F238E27FC236}">
                <a16:creationId xmlns:a16="http://schemas.microsoft.com/office/drawing/2014/main" id="{48B3532C-06D3-45ED-94BD-DF38D5FAD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19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osemení s trichomy bavlníku 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Gossypium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sp.)</a:t>
            </a:r>
          </a:p>
        </p:txBody>
      </p:sp>
      <p:pic>
        <p:nvPicPr>
          <p:cNvPr id="50188" name="8_semeno_01_vznik-semene.MP3">
            <a:hlinkClick r:id="" action="ppaction://media"/>
            <a:extLst>
              <a:ext uri="{FF2B5EF4-FFF2-40B4-BE49-F238E27FC236}">
                <a16:creationId xmlns:a16="http://schemas.microsoft.com/office/drawing/2014/main" id="{97401D7C-754F-48B4-8699-4C8648734E3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9" name="8_semeno_01_cikatrikula-hilum-raphe.MP3">
            <a:hlinkClick r:id="" action="ppaction://media"/>
            <a:extLst>
              <a:ext uri="{FF2B5EF4-FFF2-40B4-BE49-F238E27FC236}">
                <a16:creationId xmlns:a16="http://schemas.microsoft.com/office/drawing/2014/main" id="{95146411-07E2-4D3F-BEFB-2A74CF13052E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2636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9" fill="hold"/>
                                        <p:tgtEl>
                                          <p:spTgt spid="50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846" fill="hold"/>
                                        <p:tgtEl>
                                          <p:spTgt spid="50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0DE8FF1-E258-45F5-9654-428D52D93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"/>
            <a:ext cx="40386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Klíčení dvouděložných rostlin 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klíčení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epigeické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(fazol, okurka nebo dřeviny – lípa, habr, buk, javor)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vyroste nejd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íve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ínek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(radikula)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jeho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vrchol se zak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iví a vniká do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dy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pozd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vyrůstá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hypokotyl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(podděložní článek na pomezí stonku a kořene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který vynese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nad povrch země)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lohy zezelenají =&gt; asimilace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plumula raší v prýt,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 vyrašení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asimilačních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lohy zasychají</a:t>
            </a:r>
          </a:p>
        </p:txBody>
      </p:sp>
      <p:graphicFrame>
        <p:nvGraphicFramePr>
          <p:cNvPr id="66566" name="Object 6">
            <a:extLst>
              <a:ext uri="{FF2B5EF4-FFF2-40B4-BE49-F238E27FC236}">
                <a16:creationId xmlns:a16="http://schemas.microsoft.com/office/drawing/2014/main" id="{3A57DCF0-C549-4263-A1C5-4E79D1B88B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381000"/>
          <a:ext cx="4291013" cy="317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4" name="Rastrový obrázek" r:id="rId5" imgW="5076190" imgH="3753374" progId="Obraz programu Malování">
                  <p:embed/>
                </p:oleObj>
              </mc:Choice>
              <mc:Fallback>
                <p:oleObj name="Rastrový obrázek" r:id="rId5" imgW="5076190" imgH="3753374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81000"/>
                        <a:ext cx="4291013" cy="317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7" name="Object 7">
            <a:extLst>
              <a:ext uri="{FF2B5EF4-FFF2-40B4-BE49-F238E27FC236}">
                <a16:creationId xmlns:a16="http://schemas.microsoft.com/office/drawing/2014/main" id="{6FF7FDA7-A68D-4586-9443-3C635A7D14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3651250"/>
          <a:ext cx="2995613" cy="284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5" name="Rastrový obrázek" r:id="rId7" imgW="3343742" imgH="3172268" progId="Obraz programu Malování">
                  <p:embed/>
                </p:oleObj>
              </mc:Choice>
              <mc:Fallback>
                <p:oleObj name="Rastrový obrázek" r:id="rId7" imgW="3343742" imgH="3172268" progId="Obraz programu Malování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651250"/>
                        <a:ext cx="2995613" cy="284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8" name="Text Box 8">
            <a:extLst>
              <a:ext uri="{FF2B5EF4-FFF2-40B4-BE49-F238E27FC236}">
                <a16:creationId xmlns:a16="http://schemas.microsoft.com/office/drawing/2014/main" id="{4517E745-58AD-460B-9BA4-4D830F1A3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11650"/>
            <a:ext cx="53340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klí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hypogeické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(dub, ořešák, někt. bobovité)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hypokotyl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brzd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 v 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zůstává pod zemí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lohy 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stávají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uzavřeny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semeni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edávají látky meristém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postupně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zasychají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nad zem se dostává epikotyl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nadděložní článek stonku), z něj vyrůstá prýt</a:t>
            </a:r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46B11B67-0A19-4E90-9B6E-4E55F7F3A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57200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epigeické klíčení fazolu 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Phaseolus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66570" name="Text Box 10">
            <a:extLst>
              <a:ext uri="{FF2B5EF4-FFF2-40B4-BE49-F238E27FC236}">
                <a16:creationId xmlns:a16="http://schemas.microsoft.com/office/drawing/2014/main" id="{8AC60B2F-7731-4F65-9F94-8F36408A8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657600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hypogeické klíčení hrachu 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Pisum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66571" name="8_semeno_10_kliceni-dvoudeloznych.MP3">
            <a:hlinkClick r:id="" action="ppaction://media"/>
            <a:extLst>
              <a:ext uri="{FF2B5EF4-FFF2-40B4-BE49-F238E27FC236}">
                <a16:creationId xmlns:a16="http://schemas.microsoft.com/office/drawing/2014/main" id="{C18A87AD-71BE-4D49-A4AF-14F96A563E91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48" fill="hold"/>
                                        <p:tgtEl>
                                          <p:spTgt spid="66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7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7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>
            <a:extLst>
              <a:ext uri="{FF2B5EF4-FFF2-40B4-BE49-F238E27FC236}">
                <a16:creationId xmlns:a16="http://schemas.microsoft.com/office/drawing/2014/main" id="{8DCA2C4F-0D88-40E1-8BAC-224B892D0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49250"/>
            <a:ext cx="5562600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jednod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ných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rostlin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klíčení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epigeické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např. cibule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ni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ť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ovitá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loha, nad zem se dostává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ástí,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zatímco její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vrchol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zůstává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zemi v endospermu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sou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se vyvíjí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radikula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zakořenění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děloha nad zemí zezelená a napřímí se, na jejím vrcholu dočasně zůstává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zbytek osemení</a:t>
            </a:r>
          </a:p>
          <a:p>
            <a:pPr>
              <a:spcBef>
                <a:spcPts val="3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plumula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pod zemí,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 bázi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odsud</a:t>
            </a:r>
          </a:p>
          <a:p>
            <a:pPr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pak rostou asimil. listy</a:t>
            </a:r>
          </a:p>
          <a:p>
            <a:pPr>
              <a:spcBef>
                <a:spcPts val="300"/>
              </a:spcBef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klíčení hypogeické</a:t>
            </a:r>
          </a:p>
          <a:p>
            <a:pPr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(např. lilie, lipnicovité)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7587" name="Object 3">
            <a:extLst>
              <a:ext uri="{FF2B5EF4-FFF2-40B4-BE49-F238E27FC236}">
                <a16:creationId xmlns:a16="http://schemas.microsoft.com/office/drawing/2014/main" id="{3FC58B8A-0BE2-4489-BCD7-66E809142B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425450"/>
          <a:ext cx="26765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5" name="Rastrový obrázek" r:id="rId5" imgW="3419952" imgH="4866667" progId="Obraz programu Malování">
                  <p:embed/>
                </p:oleObj>
              </mc:Choice>
              <mc:Fallback>
                <p:oleObj name="Rastrový obrázek" r:id="rId5" imgW="3419952" imgH="4866667" progId="Obraz programu Malování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5450"/>
                        <a:ext cx="26765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8" name="Object 4">
            <a:extLst>
              <a:ext uri="{FF2B5EF4-FFF2-40B4-BE49-F238E27FC236}">
                <a16:creationId xmlns:a16="http://schemas.microsoft.com/office/drawing/2014/main" id="{8A2C7239-42AB-4B93-ABC9-0BFA7F8D2A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26138" y="2863850"/>
          <a:ext cx="2751137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6" name="Rastrový obrázek" r:id="rId7" imgW="3333333" imgH="4361905" progId="Obraz programu Malování">
                  <p:embed/>
                </p:oleObj>
              </mc:Choice>
              <mc:Fallback>
                <p:oleObj name="Rastrový obrázek" r:id="rId7" imgW="3333333" imgH="4361905" progId="Obraz programu Malování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6138" y="2863850"/>
                        <a:ext cx="2751137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9" name="Text Box 5">
            <a:extLst>
              <a:ext uri="{FF2B5EF4-FFF2-40B4-BE49-F238E27FC236}">
                <a16:creationId xmlns:a16="http://schemas.microsoft.com/office/drawing/2014/main" id="{004DDF8D-2672-4602-958D-8B3CA15F4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51338"/>
            <a:ext cx="54864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jako první vyrůstá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radikula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základ prim. kořene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základy adventivních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(3–5) z báze stébla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po zakrnění prim. kořene převezmou jeho úlohu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nad zem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vyroste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koleoptile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blanitá pochva, pod ní je kryta plumula =&gt; základy prvních listů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loha v obilce – štítek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 endospermu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/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83C3883A-6495-4FF6-B7FF-5AB935F94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906713"/>
            <a:ext cx="9715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hypogeické klíčení kukuřice 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Zea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67591" name="Text Box 7">
            <a:extLst>
              <a:ext uri="{FF2B5EF4-FFF2-40B4-BE49-F238E27FC236}">
                <a16:creationId xmlns:a16="http://schemas.microsoft.com/office/drawing/2014/main" id="{4BC3B79E-4D7F-4D86-8BB4-3BEC576A2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479425"/>
            <a:ext cx="9715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epigeické klíčení cibule (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Allium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67592" name="8_semeno_11_kliceni-jednodeloznych.MP3">
            <a:hlinkClick r:id="" action="ppaction://media"/>
            <a:extLst>
              <a:ext uri="{FF2B5EF4-FFF2-40B4-BE49-F238E27FC236}">
                <a16:creationId xmlns:a16="http://schemas.microsoft.com/office/drawing/2014/main" id="{DD65D5CF-1F0F-4993-AB4D-8FF3280037EF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5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74" fill="hold"/>
                                        <p:tgtEl>
                                          <p:spTgt spid="675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9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59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0" name="Text Box 16">
            <a:extLst>
              <a:ext uri="{FF2B5EF4-FFF2-40B4-BE49-F238E27FC236}">
                <a16:creationId xmlns:a16="http://schemas.microsoft.com/office/drawing/2014/main" id="{A0249C47-B46C-4708-BBB5-76DF1698C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729038"/>
            <a:ext cx="19812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zbujením raphe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krista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Chelidonium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  <a:endParaRPr lang="cs-CZ" altLang="cs-CZ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71E11EEA-5440-4221-8AB9-F3C096A98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 místě, kde na vajíčku byl otvor klový – mikropyle – zůstává na semeni jizvička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cikatrikula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 tudy pak při klíčení proráží kořínek rostliny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masí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(různé typy)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zbuj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poutka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míšek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(=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arillus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Euonymus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fylogeneticky možná zbytek masité sarkotesty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zbujením vaje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ných obal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 okolí mikropyle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karunkula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Euphorbia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2229" name="Picture 5">
            <a:extLst>
              <a:ext uri="{FF2B5EF4-FFF2-40B4-BE49-F238E27FC236}">
                <a16:creationId xmlns:a16="http://schemas.microsoft.com/office/drawing/2014/main" id="{1EE25AD0-21A5-4DBF-8D5A-1729F95D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87438"/>
            <a:ext cx="1987550" cy="13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2230" name="Object 6">
            <a:extLst>
              <a:ext uri="{FF2B5EF4-FFF2-40B4-BE49-F238E27FC236}">
                <a16:creationId xmlns:a16="http://schemas.microsoft.com/office/drawing/2014/main" id="{70A15106-884F-4E83-86CE-56B914908A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1087438"/>
          <a:ext cx="1943100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5" name="Rastrový obrázek" r:id="rId6" imgW="2514286" imgH="1714739" progId="Obraz programu Malování">
                  <p:embed/>
                </p:oleObj>
              </mc:Choice>
              <mc:Fallback>
                <p:oleObj name="Rastrový obrázek" r:id="rId6" imgW="2514286" imgH="1714739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087438"/>
                        <a:ext cx="1943100" cy="13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1" name="Text Box 7">
            <a:extLst>
              <a:ext uri="{FF2B5EF4-FFF2-40B4-BE49-F238E27FC236}">
                <a16:creationId xmlns:a16="http://schemas.microsoft.com/office/drawing/2014/main" id="{59123F51-04DD-40B4-A145-F916EC255C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39407" y="1747044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http://www.answers.com</a:t>
            </a:r>
          </a:p>
          <a:p>
            <a:pPr algn="ctr"/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/topic/hilum</a:t>
            </a:r>
          </a:p>
        </p:txBody>
      </p:sp>
      <p:sp>
        <p:nvSpPr>
          <p:cNvPr id="52232" name="Text Box 8">
            <a:extLst>
              <a:ext uri="{FF2B5EF4-FFF2-40B4-BE49-F238E27FC236}">
                <a16:creationId xmlns:a16="http://schemas.microsoft.com/office/drawing/2014/main" id="{1C22AB8B-3CBC-4B10-8E8B-55EAFAA32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1012825"/>
            <a:ext cx="4267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hilum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jizvi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po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isedání k poutku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(nápadná např. u fazolu nabo jírovce)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bylo-li poutko (funikulus) přirostlé k integumentu (u obrácených nebo příčných vajíček), zůstává na osemení podélná jizvička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raphe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/>
          </a:p>
        </p:txBody>
      </p:sp>
      <p:pic>
        <p:nvPicPr>
          <p:cNvPr id="52233" name="Picture 9">
            <a:extLst>
              <a:ext uri="{FF2B5EF4-FFF2-40B4-BE49-F238E27FC236}">
                <a16:creationId xmlns:a16="http://schemas.microsoft.com/office/drawing/2014/main" id="{1D345EBD-47E1-4E2C-93DF-007BB52CC74B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43338"/>
            <a:ext cx="308133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4" name="Text Box 10">
            <a:extLst>
              <a:ext uri="{FF2B5EF4-FFF2-40B4-BE49-F238E27FC236}">
                <a16:creationId xmlns:a16="http://schemas.microsoft.com/office/drawing/2014/main" id="{E43E61EF-045D-48E6-B792-390744801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75" y="5945188"/>
            <a:ext cx="2743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http://botanika.bf.jcu.cz/morfologie/EuonymusEur.jpg</a:t>
            </a:r>
          </a:p>
        </p:txBody>
      </p:sp>
      <p:pic>
        <p:nvPicPr>
          <p:cNvPr id="52235" name="Picture 11">
            <a:extLst>
              <a:ext uri="{FF2B5EF4-FFF2-40B4-BE49-F238E27FC236}">
                <a16:creationId xmlns:a16="http://schemas.microsoft.com/office/drawing/2014/main" id="{D29D6F65-7FF6-490C-9D14-168EFB19C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3843338"/>
            <a:ext cx="30861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6" name="Text Box 12">
            <a:extLst>
              <a:ext uri="{FF2B5EF4-FFF2-40B4-BE49-F238E27FC236}">
                <a16:creationId xmlns:a16="http://schemas.microsoft.com/office/drawing/2014/main" id="{93721F84-66C0-45F9-905E-F0E03C788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945188"/>
            <a:ext cx="2743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latin typeface="Arial" panose="020B0604020202020204" pitchFamily="34" charset="0"/>
              </a:rPr>
              <a:t>http://botanicavirtual.udl.es/llavor/testa.htm</a:t>
            </a:r>
          </a:p>
        </p:txBody>
      </p:sp>
      <p:sp>
        <p:nvSpPr>
          <p:cNvPr id="52237" name="Text Box 13">
            <a:extLst>
              <a:ext uri="{FF2B5EF4-FFF2-40B4-BE49-F238E27FC236}">
                <a16:creationId xmlns:a16="http://schemas.microsoft.com/office/drawing/2014/main" id="{71F40CA4-DAB0-4F87-8E95-1348C586E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59500"/>
            <a:ext cx="8382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i="1">
                <a:solidFill>
                  <a:srgbClr val="333333"/>
                </a:solidFill>
                <a:latin typeface="Arial" panose="020B0604020202020204" pitchFamily="34" charset="0"/>
              </a:rPr>
              <a:t>Chelidonium </a:t>
            </a:r>
            <a:r>
              <a:rPr lang="cs-CZ" altLang="cs-CZ" sz="1200">
                <a:solidFill>
                  <a:srgbClr val="333333"/>
                </a:solidFill>
                <a:latin typeface="Arial" panose="020B0604020202020204" pitchFamily="34" charset="0"/>
              </a:rPr>
              <a:t>– vlaštovičník</a:t>
            </a:r>
            <a:r>
              <a:rPr lang="cs-CZ" altLang="cs-CZ" sz="1200" i="1">
                <a:solidFill>
                  <a:srgbClr val="333333"/>
                </a:solidFill>
                <a:latin typeface="Arial" panose="020B0604020202020204" pitchFamily="34" charset="0"/>
              </a:rPr>
              <a:t>	       </a:t>
            </a:r>
            <a:r>
              <a:rPr lang="cs-CZ" altLang="cs-CZ" sz="800" i="1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>
                <a:solidFill>
                  <a:srgbClr val="333333"/>
                </a:solidFill>
                <a:latin typeface="Arial" panose="020B0604020202020204" pitchFamily="34" charset="0"/>
              </a:rPr>
              <a:t>karunkula pryšce </a:t>
            </a:r>
            <a:r>
              <a:rPr lang="cs-CZ" altLang="cs-CZ" sz="1200" i="1">
                <a:solidFill>
                  <a:srgbClr val="333333"/>
                </a:solidFill>
                <a:latin typeface="Arial" panose="020B0604020202020204" pitchFamily="34" charset="0"/>
              </a:rPr>
              <a:t>Euphorbia isatidifolia        Euonymus europaeus </a:t>
            </a:r>
            <a:r>
              <a:rPr lang="cs-CZ" altLang="cs-CZ" sz="1200">
                <a:solidFill>
                  <a:srgbClr val="333333"/>
                </a:solidFill>
                <a:latin typeface="Arial" panose="020B0604020202020204" pitchFamily="34" charset="0"/>
              </a:rPr>
              <a:t>– brslen evropský</a:t>
            </a:r>
          </a:p>
        </p:txBody>
      </p:sp>
      <p:pic>
        <p:nvPicPr>
          <p:cNvPr id="52239" name="Picture 15">
            <a:extLst>
              <a:ext uri="{FF2B5EF4-FFF2-40B4-BE49-F238E27FC236}">
                <a16:creationId xmlns:a16="http://schemas.microsoft.com/office/drawing/2014/main" id="{32DF14D8-C182-414C-B147-A1A1A600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32338"/>
            <a:ext cx="1371600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>
            <a:extLst>
              <a:ext uri="{FF2B5EF4-FFF2-40B4-BE49-F238E27FC236}">
                <a16:creationId xmlns:a16="http://schemas.microsoft.com/office/drawing/2014/main" id="{67C1CBAD-D356-476F-8AA0-7FA754779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656138"/>
            <a:ext cx="28194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00">
                <a:solidFill>
                  <a:srgbClr val="333333"/>
                </a:solidFill>
                <a:latin typeface="Arial" panose="020B0604020202020204" pitchFamily="34" charset="0"/>
              </a:rPr>
              <a:t>http://botanicavirtual.udl.es/llavor/testa.htm</a:t>
            </a:r>
          </a:p>
        </p:txBody>
      </p:sp>
      <p:pic>
        <p:nvPicPr>
          <p:cNvPr id="52243" name="8_semeno_02_masicka.MP3">
            <a:hlinkClick r:id="" action="ppaction://media"/>
            <a:extLst>
              <a:ext uri="{FF2B5EF4-FFF2-40B4-BE49-F238E27FC236}">
                <a16:creationId xmlns:a16="http://schemas.microsoft.com/office/drawing/2014/main" id="{5D9D5231-C331-4904-A4D2-99F1633F2C32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3284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88" fill="hold"/>
                                        <p:tgtEl>
                                          <p:spTgt spid="52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1" name="Rectangle 13">
            <a:extLst>
              <a:ext uri="{FF2B5EF4-FFF2-40B4-BE49-F238E27FC236}">
                <a16:creationId xmlns:a16="http://schemas.microsoft.com/office/drawing/2014/main" id="{9216280F-44D1-497D-BA23-A025B9BAA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Vyživovací funkci během embryogeneze a při klíčení semen plní různá pletiva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vnitřním živným pletivem v semeni 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endosperm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vyvíjející se po oplození sekundárního jádra zárodečného vaku – obsahuje zásobní cukry (moučnatý, např. u trav), tuky (olejnatý, řepka) nebo bílkoviny (rohovitý, např. liliovité)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kterých rostlin není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během vývoje zárodečného vaku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spot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ebován celý nucellus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ten pak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stává v semeni jako zásobní pletivo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perisperm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u primitivních rostlin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Nymphaeaceae, Piperaceae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 setkáváme s kombinací vyživujících pletiv: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endosperm + perisperm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zatímco např. u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Caryophyllaceae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endosperm zcela potlačen 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vývojov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pokročilejších rostlin je endosperm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 průběhu embryogeneze zcela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spot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ebován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potřebné pro klíčení semene a vývoj mladé rostliny jsou pak uloženy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 velkých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lohách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vyplňujících většinu semena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Fabaceae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63502" name="Object 14">
            <a:extLst>
              <a:ext uri="{FF2B5EF4-FFF2-40B4-BE49-F238E27FC236}">
                <a16:creationId xmlns:a16="http://schemas.microsoft.com/office/drawing/2014/main" id="{F821BD42-9B8A-45BD-9417-48AB9F756B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4270375"/>
          <a:ext cx="4876800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8" name="Rastrový obrázek" r:id="rId5" imgW="7430537" imgH="3247619" progId="Obraz programu Malování">
                  <p:embed/>
                </p:oleObj>
              </mc:Choice>
              <mc:Fallback>
                <p:oleObj name="Rastrový obrázek" r:id="rId5" imgW="7430537" imgH="3247619" progId="Obraz programu Malování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270375"/>
                        <a:ext cx="4876800" cy="213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3" name="Text Box 15">
            <a:extLst>
              <a:ext uri="{FF2B5EF4-FFF2-40B4-BE49-F238E27FC236}">
                <a16:creationId xmlns:a16="http://schemas.microsoft.com/office/drawing/2014/main" id="{F5966422-276B-4B12-A297-FE194B47D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3965575"/>
            <a:ext cx="8477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>
                <a:solidFill>
                  <a:srgbClr val="333333"/>
                </a:solidFill>
                <a:latin typeface="Arial" panose="020B0604020202020204" pitchFamily="34" charset="0"/>
              </a:rPr>
              <a:t>škrobnatý endosperm pšenice,</a:t>
            </a:r>
            <a:r>
              <a:rPr lang="cs-CZ" altLang="cs-CZ" sz="1200" i="1">
                <a:solidFill>
                  <a:srgbClr val="333333"/>
                </a:solidFill>
                <a:latin typeface="Arial" panose="020B0604020202020204" pitchFamily="34" charset="0"/>
              </a:rPr>
              <a:t> Triticum aestivum	           </a:t>
            </a:r>
            <a:r>
              <a:rPr lang="cs-CZ" altLang="cs-CZ" sz="1200">
                <a:solidFill>
                  <a:srgbClr val="333333"/>
                </a:solidFill>
                <a:latin typeface="Arial" panose="020B0604020202020204" pitchFamily="34" charset="0"/>
              </a:rPr>
              <a:t>embryo s perispermem řepy,</a:t>
            </a:r>
            <a:r>
              <a:rPr lang="cs-CZ" altLang="cs-CZ" sz="1200" i="1">
                <a:solidFill>
                  <a:srgbClr val="333333"/>
                </a:solidFill>
                <a:latin typeface="Arial" panose="020B0604020202020204" pitchFamily="34" charset="0"/>
              </a:rPr>
              <a:t> Beta vulgaris</a:t>
            </a:r>
            <a:endParaRPr lang="cs-CZ" altLang="cs-CZ" sz="120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63504" name="Picture 16">
            <a:extLst>
              <a:ext uri="{FF2B5EF4-FFF2-40B4-BE49-F238E27FC236}">
                <a16:creationId xmlns:a16="http://schemas.microsoft.com/office/drawing/2014/main" id="{4E7C7745-E281-4B0D-B446-C611B4A16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270375"/>
            <a:ext cx="32512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05" name="Text Box 17">
            <a:extLst>
              <a:ext uri="{FF2B5EF4-FFF2-40B4-BE49-F238E27FC236}">
                <a16:creationId xmlns:a16="http://schemas.microsoft.com/office/drawing/2014/main" id="{91241C99-3F6A-447B-B825-481B021D8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6118225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700">
                <a:latin typeface="Arial" panose="020B0604020202020204" pitchFamily="34" charset="0"/>
              </a:rPr>
              <a:t>http://www.wheatbp.net/cgi-bin/palm-wheat.pl</a:t>
            </a:r>
          </a:p>
          <a:p>
            <a:pPr algn="r"/>
            <a:r>
              <a:rPr lang="cs-CZ" altLang="cs-CZ" sz="700">
                <a:latin typeface="Arial" panose="020B0604020202020204" pitchFamily="34" charset="0"/>
              </a:rPr>
              <a:t>?topic=Germination&amp;stopic=Diagrams_and_pictures&amp;GS=1&amp;sub=1</a:t>
            </a:r>
          </a:p>
        </p:txBody>
      </p:sp>
      <p:pic>
        <p:nvPicPr>
          <p:cNvPr id="63506" name="8_semeno_03_perisperm-endosperm.MP3">
            <a:hlinkClick r:id="" action="ppaction://media"/>
            <a:extLst>
              <a:ext uri="{FF2B5EF4-FFF2-40B4-BE49-F238E27FC236}">
                <a16:creationId xmlns:a16="http://schemas.microsoft.com/office/drawing/2014/main" id="{8E237D76-A05F-4F9B-B6D3-7F9AE5FF6F8F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365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55" fill="hold"/>
                                        <p:tgtEl>
                                          <p:spTgt spid="63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50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50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B7D5B2A-7F4E-4B3C-BE7E-07E8B95B5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Endosperm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vyživuje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zárodek,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kdy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též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hromadí zásobní látky ke 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zakládá se z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endospermální buňky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která vznikla oplozením centrální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zárod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ečného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vaku – nej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ji je triploidní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když splynulo diploidní jádro centrální buňky s haploidním jádrem buňky spermatické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(výjimky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Oenothera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diploidní,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Fritillaria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polyploidní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endosperm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záv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sí na typu zárodečného vaku)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různé způsoby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endospermální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 různé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typy endospermu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(uvedeno typické zastoupení v systému, neplatí absolutně, někdy jsou i různé typy endospermu v rámci jedné čeledi)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jaderný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považovaný za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primitivní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mají ho jednod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rostliny a choripetalní dvoud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né) – nejd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íve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jader,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teprve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pozd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tvorba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ny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někdy tvorba přehrádek není dokončena v centrální či chalazální oblasti – např.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Cocos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uprost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semena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tekutý volnojaderný e., obalen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natým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ným e.)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bun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(považovaný za odvozený,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tento typ mají sympetalní dvoud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vznik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ny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 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dém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jader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    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helobiální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(přechodný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typ mají jednod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    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Alisma, Butomus, Najas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prvním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    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se vytvo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ehrádka, která rozd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    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endosperm na nestejné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ásti – chalazá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    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(menší, bez zásobní funkce) a mikropylární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    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tší, zásobní, vlastní endosperm); </a:t>
            </a:r>
          </a:p>
        </p:txBody>
      </p:sp>
      <p:pic>
        <p:nvPicPr>
          <p:cNvPr id="65539" name="Picture 3">
            <a:extLst>
              <a:ext uri="{FF2B5EF4-FFF2-40B4-BE49-F238E27FC236}">
                <a16:creationId xmlns:a16="http://schemas.microsoft.com/office/drawing/2014/main" id="{C95E000A-DA81-4C02-AD70-D82A3DB05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70425"/>
            <a:ext cx="3008313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1E34C521-7A7D-4C3C-863C-356F6E097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0" y="6202363"/>
            <a:ext cx="24384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2" name="Rectangle 10">
            <a:extLst>
              <a:ext uri="{FF2B5EF4-FFF2-40B4-BE49-F238E27FC236}">
                <a16:creationId xmlns:a16="http://schemas.microsoft.com/office/drawing/2014/main" id="{1269AD42-E805-4E03-8288-3C17A66FE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1000"/>
            <a:ext cx="4171950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Embryo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geneze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 semeni se nejprve rozvíjí osemení a endosperm, teprve poté dochází k formování zárodku (=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embrya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jež má v tomto stadiu již zajištěnu ochranu i zásobu živin)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primární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zygoty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první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říč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ná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ehrádka odd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luje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apikální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ku (menší, hustší cyto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plazma, mnoho ribosomů, málo vakuol)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bazální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ku (v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tší, málo ribosom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velké vakuoly)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apikální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 je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tšina zárodku, bazální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edstavuje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suspenzor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slouží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ipojení ke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ěně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zár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vaku)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 průběhu vývoje zárodku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utilizovány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iviny z chalázy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(kam je vede cévní svazek v poutku)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nebo perispermu nebo endospermu nebo osemení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iviny se metabolicky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ují v pletivech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obklopujících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zárodek</a:t>
            </a:r>
          </a:p>
        </p:txBody>
      </p:sp>
      <p:pic>
        <p:nvPicPr>
          <p:cNvPr id="54283" name="Picture 11">
            <a:extLst>
              <a:ext uri="{FF2B5EF4-FFF2-40B4-BE49-F238E27FC236}">
                <a16:creationId xmlns:a16="http://schemas.microsoft.com/office/drawing/2014/main" id="{EBBE20EC-A61C-41F0-8643-C57485FB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8313"/>
            <a:ext cx="407193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4" name="Text Box 12">
            <a:extLst>
              <a:ext uri="{FF2B5EF4-FFF2-40B4-BE49-F238E27FC236}">
                <a16:creationId xmlns:a16="http://schemas.microsoft.com/office/drawing/2014/main" id="{4E300C0C-A6B7-400D-AA3E-0F7D52884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4546600"/>
            <a:ext cx="2438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54285" name="8_semeno_05_embryogeneze.MP3">
            <a:hlinkClick r:id="" action="ppaction://media"/>
            <a:extLst>
              <a:ext uri="{FF2B5EF4-FFF2-40B4-BE49-F238E27FC236}">
                <a16:creationId xmlns:a16="http://schemas.microsoft.com/office/drawing/2014/main" id="{CE3441C0-CB56-4554-B79C-F1EAF11D4A6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60" fill="hold"/>
                                        <p:tgtEl>
                                          <p:spTgt spid="54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37" name="Picture 25">
            <a:extLst>
              <a:ext uri="{FF2B5EF4-FFF2-40B4-BE49-F238E27FC236}">
                <a16:creationId xmlns:a16="http://schemas.microsoft.com/office/drawing/2014/main" id="{7AFAE8D6-5FB2-41D8-ADDA-F38D3757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36963"/>
            <a:ext cx="6858000" cy="27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34" name="Rectangle 22">
            <a:extLst>
              <a:ext uri="{FF2B5EF4-FFF2-40B4-BE49-F238E27FC236}">
                <a16:creationId xmlns:a16="http://schemas.microsoft.com/office/drawing/2014/main" id="{6D1D44F3-D23D-4DF4-8DD1-D8F6589E2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1000"/>
            <a:ext cx="8458200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1. fáze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vývoje zárodku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lineární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příčné přehrádky,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zárodek ve stadiu řádky buněk,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diferenciace suspenzoru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2. fáze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globulární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podélné dělení apikální buňky vede ke vzniku kulovitého útvaru, dochází k polarizaci – směrem k mikropyle a suspenzoru kořenový pól (hypofýza), směrem k chaláze stonkový pól (epifýza)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diferenciují se tři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typy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meristém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protoderm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(základ pokožky)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prokambium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(vytváří vodivá pletiva)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zákl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adní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meristém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3. fáze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srd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formují se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základy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(srdčitý tvar mají 2 dělohy dvouděložných rostlin, jednoděložné mají samozřejmě jen 1 dělohu)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4. fáze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hruškovitá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(též torpédovitá): jsou zformovány základní části zárodku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lohy, plumula, hypokotyl, radikula</a:t>
            </a:r>
          </a:p>
        </p:txBody>
      </p:sp>
      <p:sp>
        <p:nvSpPr>
          <p:cNvPr id="64536" name="Text Box 24">
            <a:extLst>
              <a:ext uri="{FF2B5EF4-FFF2-40B4-BE49-F238E27FC236}">
                <a16:creationId xmlns:a16="http://schemas.microsoft.com/office/drawing/2014/main" id="{FAC4B121-8BE9-4C0C-99EA-737BF22B7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263" y="6248400"/>
            <a:ext cx="1752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http://www.seedgenes.org/Tutorial.html</a:t>
            </a:r>
          </a:p>
        </p:txBody>
      </p:sp>
      <p:sp>
        <p:nvSpPr>
          <p:cNvPr id="64538" name="Text Box 26">
            <a:extLst>
              <a:ext uri="{FF2B5EF4-FFF2-40B4-BE49-F238E27FC236}">
                <a16:creationId xmlns:a16="http://schemas.microsoft.com/office/drawing/2014/main" id="{4186E89D-BD8D-4580-BD03-4AFF8FECE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0"/>
            <a:ext cx="33528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v 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loze, hypokotylu a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kdy i radikule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prokambium 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na vodivé pletivo</a:t>
            </a:r>
            <a:endParaRPr lang="cs-CZ" alt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Rectangle 7">
            <a:extLst>
              <a:ext uri="{FF2B5EF4-FFF2-40B4-BE49-F238E27FC236}">
                <a16:creationId xmlns:a16="http://schemas.microsoft.com/office/drawing/2014/main" id="{5613EB1C-7D2D-4BD3-9D93-0D70A4D75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58775"/>
            <a:ext cx="2990850" cy="43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Stavba zárodku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embrya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plumula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první pupen se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vytvá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u dvoud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ných mezi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lohami, u jednod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l. na stran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obalen koleoptile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radikula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kořínek, poblíž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suspenzoru, orientován k mikropyle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klíčnímu otvoru), u trav obalen koleorhizou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(pochv. útvar)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ploché listovité útvary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 zásobní funkcí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některých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dvoud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ných je jich i více, u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kterých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jedna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zakr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uj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 (zbývá 1)</a:t>
            </a:r>
          </a:p>
        </p:txBody>
      </p:sp>
      <p:graphicFrame>
        <p:nvGraphicFramePr>
          <p:cNvPr id="55307" name="Object 11">
            <a:extLst>
              <a:ext uri="{FF2B5EF4-FFF2-40B4-BE49-F238E27FC236}">
                <a16:creationId xmlns:a16="http://schemas.microsoft.com/office/drawing/2014/main" id="{00354CCB-04FD-4284-AB6B-0059177FBC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7600" y="4935538"/>
          <a:ext cx="2514600" cy="151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8" name="Rastrový obrázek" r:id="rId7" imgW="3924848" imgH="2371429" progId="Obraz programu Malování">
                  <p:embed/>
                </p:oleObj>
              </mc:Choice>
              <mc:Fallback>
                <p:oleObj name="Rastrový obrázek" r:id="rId7" imgW="3924848" imgH="2371429" progId="Obraz programu Malování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600" y="4935538"/>
                        <a:ext cx="2514600" cy="151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8" name="Object 12">
            <a:extLst>
              <a:ext uri="{FF2B5EF4-FFF2-40B4-BE49-F238E27FC236}">
                <a16:creationId xmlns:a16="http://schemas.microsoft.com/office/drawing/2014/main" id="{9CB311B6-559F-42CC-8CE5-294FA86467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4932363"/>
          <a:ext cx="2486025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9" name="Rastrový obrázek" r:id="rId9" imgW="3943901" imgH="2409524" progId="Obraz programu Malování">
                  <p:embed/>
                </p:oleObj>
              </mc:Choice>
              <mc:Fallback>
                <p:oleObj name="Rastrový obrázek" r:id="rId9" imgW="3943901" imgH="2409524" progId="Obraz programu Malování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932363"/>
                        <a:ext cx="2486025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9" name="Object 13">
            <a:extLst>
              <a:ext uri="{FF2B5EF4-FFF2-40B4-BE49-F238E27FC236}">
                <a16:creationId xmlns:a16="http://schemas.microsoft.com/office/drawing/2014/main" id="{301B0A50-2C53-4BCA-83CF-8896761223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4759325"/>
          <a:ext cx="1581150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0" name="Rastrový obrázek" r:id="rId11" imgW="2715004" imgH="2914286" progId="Obraz programu Malování">
                  <p:embed/>
                </p:oleObj>
              </mc:Choice>
              <mc:Fallback>
                <p:oleObj name="Rastrový obrázek" r:id="rId11" imgW="2715004" imgH="2914286" progId="Obraz programu Malování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759325"/>
                        <a:ext cx="1581150" cy="169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10" name="Object 14">
            <a:extLst>
              <a:ext uri="{FF2B5EF4-FFF2-40B4-BE49-F238E27FC236}">
                <a16:creationId xmlns:a16="http://schemas.microsoft.com/office/drawing/2014/main" id="{D74BA5FA-467E-4DCB-8D5E-30F4F9D136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8350" y="4759325"/>
          <a:ext cx="1695450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1" name="Rastrový obrázek" r:id="rId13" imgW="2943636" imgH="2943636" progId="Obraz programu Malování">
                  <p:embed/>
                </p:oleObj>
              </mc:Choice>
              <mc:Fallback>
                <p:oleObj name="Rastrový obrázek" r:id="rId13" imgW="2943636" imgH="2943636" progId="Obraz programu Malování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8350" y="4759325"/>
                        <a:ext cx="1695450" cy="169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5" name="Object 9">
            <a:extLst>
              <a:ext uri="{FF2B5EF4-FFF2-40B4-BE49-F238E27FC236}">
                <a16:creationId xmlns:a16="http://schemas.microsoft.com/office/drawing/2014/main" id="{710691E7-054F-4468-B436-572DDA03B8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3275" y="434975"/>
          <a:ext cx="5373688" cy="441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2" name="Rastrový obrázek" r:id="rId15" imgW="6973273" imgH="5723810" progId="Obraz programu Malování">
                  <p:embed/>
                </p:oleObj>
              </mc:Choice>
              <mc:Fallback>
                <p:oleObj name="Rastrový obrázek" r:id="rId15" imgW="6973273" imgH="5723810" progId="Obraz programu Malování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3275" y="434975"/>
                        <a:ext cx="5373688" cy="441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11" name="8_semeno_07_allium-zea.MP3">
            <a:hlinkClick r:id="" action="ppaction://media"/>
            <a:extLst>
              <a:ext uri="{FF2B5EF4-FFF2-40B4-BE49-F238E27FC236}">
                <a16:creationId xmlns:a16="http://schemas.microsoft.com/office/drawing/2014/main" id="{715C1897-4F50-432C-B723-9DE306B6BE87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868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2" name="8_semeno_07_embryo-dvoudeloznych.MP3">
            <a:hlinkClick r:id="" action="ppaction://media"/>
            <a:extLst>
              <a:ext uri="{FF2B5EF4-FFF2-40B4-BE49-F238E27FC236}">
                <a16:creationId xmlns:a16="http://schemas.microsoft.com/office/drawing/2014/main" id="{3F7B9A24-3206-443A-9DB0-743181982BCD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65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95" fill="hold"/>
                                        <p:tgtEl>
                                          <p:spTgt spid="55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222" fill="hold"/>
                                        <p:tgtEl>
                                          <p:spTgt spid="55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9" name="Rectangle 29">
            <a:extLst>
              <a:ext uri="{FF2B5EF4-FFF2-40B4-BE49-F238E27FC236}">
                <a16:creationId xmlns:a16="http://schemas.microsoft.com/office/drawing/2014/main" id="{1572A10A-87BC-45DD-97A3-7046B7E91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58775"/>
            <a:ext cx="5581650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postavení zárodku v semeni je 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u různých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(viz obrázky na předchozí straně)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parazit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„saprofyt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“ (tento výraz je v tomto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ípad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íván pro mykotrofní symbionty) jsou embrya zakrn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kterých rostlin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Fabaceae, Asteraceae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patří k vývojově odvozeným skup.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je zakrn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lý perisperm 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endosperm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zásobní úloha je plně na dělohách</a:t>
            </a:r>
          </a:p>
          <a:p>
            <a:pPr>
              <a:lnSpc>
                <a:spcPct val="93000"/>
              </a:lnSpc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Pct val="100000"/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úlohu děloh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trav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štítek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kterých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na protější straně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epiblast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rudiment druhé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lohy)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štítek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 absorpční orgán,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iléhá k endospermu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(viz obr. kukuřice na minulé str. a pšenice na str. 3) a čerpá z něj živiny (v podstatě jako haustorium)</a:t>
            </a:r>
          </a:p>
          <a:p>
            <a:pPr>
              <a:spcBef>
                <a:spcPts val="1200"/>
              </a:spcBef>
              <a:spcAft>
                <a:spcPts val="500"/>
              </a:spcAft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Klí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semen</a:t>
            </a:r>
          </a:p>
          <a:p>
            <a:pPr>
              <a:spcBef>
                <a:spcPts val="4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podmínky: dostatek vody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(pro bobtnání semene) a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vzduchu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(kyslík pro dýchání klíčící rostlinky), světlo a teplota (různé nároky u různých druhů – </a:t>
            </a:r>
          </a:p>
        </p:txBody>
      </p:sp>
      <p:pic>
        <p:nvPicPr>
          <p:cNvPr id="56351" name="Picture 31">
            <a:extLst>
              <a:ext uri="{FF2B5EF4-FFF2-40B4-BE49-F238E27FC236}">
                <a16:creationId xmlns:a16="http://schemas.microsoft.com/office/drawing/2014/main" id="{91D533F2-6633-4E12-9CBD-239107CE1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r="9175" b="761"/>
          <a:stretch>
            <a:fillRect/>
          </a:stretch>
        </p:blipFill>
        <p:spPr bwMode="auto">
          <a:xfrm>
            <a:off x="5900738" y="434975"/>
            <a:ext cx="275431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52" name="Text Box 32">
            <a:extLst>
              <a:ext uri="{FF2B5EF4-FFF2-40B4-BE49-F238E27FC236}">
                <a16:creationId xmlns:a16="http://schemas.microsoft.com/office/drawing/2014/main" id="{2511D704-DE9F-46AB-8F6F-EE69587A5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511175"/>
            <a:ext cx="1531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Poaceae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– stavba embrya v obilce</a:t>
            </a:r>
          </a:p>
        </p:txBody>
      </p:sp>
      <p:sp>
        <p:nvSpPr>
          <p:cNvPr id="56353" name="Text Box 33">
            <a:extLst>
              <a:ext uri="{FF2B5EF4-FFF2-40B4-BE49-F238E27FC236}">
                <a16:creationId xmlns:a16="http://schemas.microsoft.com/office/drawing/2014/main" id="{C21215C8-AA81-4750-9AB7-6F49AFD41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5464175"/>
            <a:ext cx="84582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některé rostliny klíčí po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edchozí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ídání teplot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jiné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jiné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ve 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ě)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bo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tnání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pohlcování vody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tkáněmi semene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současně dochází k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edávání zásobních látek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(z děloh, peri- anebo endospermu)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meristémům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počátek růstu</a:t>
            </a:r>
          </a:p>
        </p:txBody>
      </p:sp>
      <p:pic>
        <p:nvPicPr>
          <p:cNvPr id="56354" name="8_semeno_08_embryo-poaceae.MP3">
            <a:hlinkClick r:id="" action="ppaction://media"/>
            <a:extLst>
              <a:ext uri="{FF2B5EF4-FFF2-40B4-BE49-F238E27FC236}">
                <a16:creationId xmlns:a16="http://schemas.microsoft.com/office/drawing/2014/main" id="{EE0CF090-ECBF-49A9-86E2-BD69D13845A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00" fill="hold"/>
                                        <p:tgtEl>
                                          <p:spTgt spid="56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5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5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943931A-306B-48E6-B6DD-C963C3E90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458200" cy="622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mírném a boreálním pásu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 u semen uplatňuje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dormance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semeno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jen v dob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trvání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íznivých podmínek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uplatňuje se exogenní dormance (na základě vnějších podmínek – klíčení lze vyvolat i uměle), ale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pravd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podobn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i endogenní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(„naprogramované“ klíčení po určité době klidu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tvrdosemennost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nepropustnost osemení pro vodu a plyny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lze ji narušit mechanicky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 chemicky v 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(nap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vliv vymrznutí-roztátí, voda se dostává do trhlinek v pecce a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roztrhá, je embryo schopno prorazit) nebo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 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aludku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(působení žaludečních kyselin na semena endozoochorních rostlin)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druhotná dormance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setrvávání v dormantním stavu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vlivem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dlouhodobého trvání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íznivých podmínek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(ač by semena jinak již byla schopna vyklíčit)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různé rostliny mají různě dlouhou dobu zachování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klíčivosti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semen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hluboká dormance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dlouhá 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ivost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lotos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250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let, durman desítky let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ední dormance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po dozrání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 po přezimování, udržují klíčivost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 dobu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kolika let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první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dva typy jsou typické pro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tšinu druh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mírného pásu)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krátká dormance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semena ztrácejí 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ivost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dosti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rychle po dozrání (v tropech časté, u nás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např.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Sali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caceae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viviparie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přizpůsobení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íliv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u mangrov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 (klíčení ještě na mateřské rostlině, od níž se oddělují rostlinky schopné hned zakořenit – semena by odnesla voda)</a:t>
            </a:r>
          </a:p>
        </p:txBody>
      </p:sp>
      <p:pic>
        <p:nvPicPr>
          <p:cNvPr id="57347" name="8_semeno_09_dormance.MP3">
            <a:hlinkClick r:id="" action="ppaction://media"/>
            <a:extLst>
              <a:ext uri="{FF2B5EF4-FFF2-40B4-BE49-F238E27FC236}">
                <a16:creationId xmlns:a16="http://schemas.microsoft.com/office/drawing/2014/main" id="{1F76CC66-F391-41C1-B8AF-934ABA474AF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7732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57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4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1826</Words>
  <Application>Microsoft Office PowerPoint</Application>
  <PresentationFormat>Předvádění na obrazovce (4:3)</PresentationFormat>
  <Paragraphs>114</Paragraphs>
  <Slides>11</Slides>
  <Notes>1</Notes>
  <HiddenSlides>0</HiddenSlides>
  <MMClips>11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Times New Roman</vt:lpstr>
      <vt:lpstr>Lucida Sans Unicode</vt:lpstr>
      <vt:lpstr>Arial</vt:lpstr>
      <vt:lpstr>Default Design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149</cp:revision>
  <dcterms:modified xsi:type="dcterms:W3CDTF">2020-11-08T11:36:04Z</dcterms:modified>
</cp:coreProperties>
</file>