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4.xml" ContentType="application/vnd.openxmlformats-officedocument.theme+xml"/>
  <Override PartName="/ppt/comments/modernComment_10C_EDDA4FF0.xml" ContentType="application/vnd.ms-powerpoint.comments+xml"/>
  <Override PartName="/ppt/ink/ink1.xml" ContentType="application/inkml+xml"/>
  <Override PartName="/ppt/ink/ink2.xml" ContentType="application/inkml+xml"/>
  <Override PartName="/ppt/ink/ink3.xml" ContentType="application/inkml+xml"/>
  <Override PartName="/ppt/comments/modernComment_11B_0.xml" ContentType="application/vnd.ms-powerpoint.comment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  <p:sldMasterId id="2147483728" r:id="rId2"/>
    <p:sldMasterId id="2147483745" r:id="rId3"/>
    <p:sldMasterId id="2147483762" r:id="rId4"/>
  </p:sldMasterIdLst>
  <p:sldIdLst>
    <p:sldId id="256" r:id="rId5"/>
    <p:sldId id="260" r:id="rId6"/>
    <p:sldId id="261" r:id="rId7"/>
    <p:sldId id="265" r:id="rId8"/>
    <p:sldId id="267" r:id="rId9"/>
    <p:sldId id="268" r:id="rId10"/>
    <p:sldId id="289" r:id="rId11"/>
    <p:sldId id="269" r:id="rId12"/>
    <p:sldId id="270" r:id="rId13"/>
    <p:sldId id="290" r:id="rId14"/>
    <p:sldId id="272" r:id="rId15"/>
    <p:sldId id="264" r:id="rId16"/>
    <p:sldId id="262" r:id="rId17"/>
    <p:sldId id="263" r:id="rId18"/>
    <p:sldId id="271" r:id="rId19"/>
    <p:sldId id="273" r:id="rId20"/>
    <p:sldId id="281" r:id="rId21"/>
    <p:sldId id="282" r:id="rId22"/>
    <p:sldId id="283" r:id="rId23"/>
    <p:sldId id="28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2A55F7F5-E7D0-431A-8652-DC7FDE677799}">
          <p14:sldIdLst>
            <p14:sldId id="256"/>
            <p14:sldId id="260"/>
            <p14:sldId id="261"/>
            <p14:sldId id="265"/>
          </p14:sldIdLst>
        </p14:section>
        <p14:section name="opáčko" id="{D6C37CD3-2D33-4A49-8D65-CE3225C6718F}">
          <p14:sldIdLst>
            <p14:sldId id="267"/>
            <p14:sldId id="268"/>
            <p14:sldId id="289"/>
            <p14:sldId id="269"/>
            <p14:sldId id="270"/>
            <p14:sldId id="290"/>
            <p14:sldId id="272"/>
          </p14:sldIdLst>
        </p14:section>
        <p14:section name="chí" id="{DF901E5C-EFC1-4368-9222-E42FE4F2A55D}">
          <p14:sldIdLst>
            <p14:sldId id="264"/>
            <p14:sldId id="262"/>
            <p14:sldId id="263"/>
            <p14:sldId id="271"/>
            <p14:sldId id="273"/>
            <p14:sldId id="281"/>
            <p14:sldId id="282"/>
            <p14:sldId id="283"/>
          </p14:sldIdLst>
        </p14:section>
        <p14:section name="Domácí práce" id="{67D48676-0BC7-4C56-8598-31F5A8F1846D}">
          <p14:sldIdLst>
            <p14:sldId id="28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61A5F64-53FD-DCEB-2D2B-42136D3C1EB5}" name="Eliška Lukjanová" initials="EL" userId="Eliška Lukjanová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comments/modernComment_10C_EDDA4FF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14B507AC-1F2A-4336-9413-69687FD1135D}" authorId="{B61A5F64-53FD-DCEB-2D2B-42136D3C1EB5}" created="2022-09-19T05:20:34.414">
    <pc:sldMkLst xmlns:pc="http://schemas.microsoft.com/office/powerpoint/2013/main/command">
      <pc:docMk/>
      <pc:sldMk cId="3990507504" sldId="268"/>
    </pc:sldMkLst>
    <p188:txBody>
      <a:bodyPr/>
      <a:lstStyle/>
      <a:p>
        <a:r>
          <a:rPr lang="cs-CZ"/>
          <a:t>Tvorba gamet = SEGREGACE
Jejich kombinace v zygotě = KOMBINACE</a:t>
        </a:r>
      </a:p>
    </p188:txBody>
  </p188:cm>
</p188:cmLst>
</file>

<file path=ppt/comments/modernComment_11B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EA52F0A7-5036-4DD1-A5CF-F54C2C876D65}" authorId="{B61A5F64-53FD-DCEB-2D2B-42136D3C1EB5}" created="2022-09-19T05:46:35.031">
    <pc:sldMkLst xmlns:pc="http://schemas.microsoft.com/office/powerpoint/2013/main/command">
      <pc:docMk/>
      <pc:sldMk cId="0" sldId="283"/>
    </pc:sldMkLst>
    <p188:txBody>
      <a:bodyPr/>
      <a:lstStyle/>
      <a:p>
        <a:r>
          <a:rPr lang="cs-CZ"/>
          <a:t>Když se podíváte do tabulky, vidíte, že čím těsnější je shoda, tím nižší jsou rozdíly mezi hodnotami v tabulce.
N = 1, rozdíl 0,05 a 0,10 = 3,84 vs 2,71
Vs rozdíl 0,90 a 0,95 = 0,016 vs 0,004
 Proto čím blíže jsme těsnosti 1,0 (100 %), tím nepřesnější jsou tyto výpočty. U takto těsných shod se tedy výpočty nezatěžujte a jen číslo odhadněte z tabulky stylem "mezi 0,90-0,95" nebo "cca 0,70-0,75".</a:t>
        </a:r>
      </a:p>
    </p188:txBody>
  </p188:cm>
</p188:cmLst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0T09:31:39.947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4250 6561,'-16'1,"0"1,0 1,-23 6,-20 3,-23-5,-92-5,137-2,16-2,1 0,0-1,0-2,1 0,-29-11,22 7,0 1,-32-5,-28-4,-26-4,84 16,1-1,0-1,-34-14,-34-10,-101-13,182 39,1 0,0-1,0 0,0-1,1-1,-21-16,21 14,-1 1,0 1,0 0,-1 1,0 0,-15-4,-9-1,0 0,0-3,1-1,1-1,1-2,0-2,-45-36,57 41,0 0,-1 2,-35-17,28 16,-49-32,8 0,50 34,1 0,0-2,1 0,-35-36,15-1,32 39,-2 0,1 1,-2 0,-13-12,6 8,4 3,0 1,0 0,-1 1,-1 1,0 1,-29-14,23 15,2-1,-1 0,1-2,1-1,-24-17,-83-80,109 93,-2 1,1 0,-25-13,26 18,1-1,0-1,0 0,-14-16,-2-8,21 21,-2 1,1 0,-2 1,0 1,0 0,-23-14,25 20,1 0,-1-1,1 0,0-1,1 0,0 0,0-1,1-1,0 0,1 0,-8-12,3 0,-2 0,0 2,-2-1,0 2,-1 0,-1 1,0 1,-1 1,-1 1,-29-16,41 26,0-1,1 0,-1 0,1 0,1-1,-14-15,7 4,2-1,-12-21,13 24,-23-29,25 34,0 0,0 0,1-1,1 0,-8-18,-16-40,21 49,0 0,2 0,1 0,0-1,-4-26,5-46,6 74,0 0,-2 1,0-1,-1 1,-1-1,-1 1,0 0,-12-25,6 21,0-1,2 0,1-1,0 0,2-1,1 1,1-1,1 0,1-45,4-19,0 41,-3 0,-12-92,-22-54,21 126,10 44,-2 0,0 0,-14-36,-10-12,18 40,-2 1,-29-51,32 67,1-1,0 0,1 0,1-1,0 0,2 0,0 0,1-1,1 0,0 0,0-24,4-297,4 136,-4-193,-1 389,1-1,1 1,0-1,0 1,0-1,1 1,0 0,1 0,0 0,0 0,1 0,0 1,0-1,1 1,0 0,0 0,1 1,-1 0,1 0,1 0,-1 1,9-6,61-50,105-111,-104 95,-26 33,-34 30,0-2,24-25,26-50,20-22,-76 100,1 1,1 0,0 2,1-1,0 1,21-11,-13 8,-1-1,-1-1,0-1,-1-1,-1-1,22-27,26-25,-26 31,-29 26,1 1,0 0,1 0,0 2,0 0,1 0,1 1,0 1,17-7,-12 9,1 0,0 2,0 0,37-1,89 7,-69 0,7 1,-31 0,105-9,-150 4,0-1,0 0,-1 0,1-1,-1 0,0-1,1 0,-2 0,9-7,-7 5,1 0,0 1,0 0,1 0,14-5,-6 6,1 2,19-3,-28 6,0-2,-1 1,1-1,0-1,-1 0,1 0,-1-1,0 0,19-12,79-51,-59 39,-43 24,1 1,0-1,0 1,0 1,1-1,-1 1,9-1,11 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0T09:31:44.923"/>
    </inkml:context>
    <inkml:brush xml:id="br0">
      <inkml:brushProperty name="width" value="0.05" units="cm"/>
      <inkml:brushProperty name="height" value="0.05" units="cm"/>
      <inkml:brushProperty name="color" value="#5B2D90"/>
      <inkml:brushProperty name="ignorePressure" value="1"/>
    </inkml:brush>
  </inkml:definitions>
  <inkml:trace contextRef="#ctx0" brushRef="#br0">1 1,'0'0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0T09:31:49.143"/>
    </inkml:context>
    <inkml:brush xml:id="br0">
      <inkml:brushProperty name="width" value="0.05" units="cm"/>
      <inkml:brushProperty name="height" value="0.05" units="cm"/>
      <inkml:brushProperty name="color" value="#5B2D90"/>
      <inkml:brushProperty name="ignorePressure" value="1"/>
    </inkml:brush>
  </inkml:definitions>
  <inkml:trace contextRef="#ctx0" brushRef="#br0">5855 9107,'-18'-1,"-1"1,1 1,0 1,0 1,-1 0,2 1,-30 11,21-5,-1-2,-1-1,1-1,-1-1,-31 2,-143-6,131-2,36-1,1-1,0-2,-38-9,-99-37,156 45,-1-1,2-1,-1 0,1-1,-15-13,11 9,-1 0,-22-10,5 3,1-2,-49-38,60 42,0 2,-32-17,11 8,27 16,0 2,0-1,-1 2,0 1,0 0,-1 1,-25-1,-18-4,-18 0,61 8,0-1,0-1,0-1,-29-8,-14-10,38 14,0 0,1-2,0-1,-37-22,47 23,0 2,-1-1,0 2,0 0,0 1,-1 0,0 1,0 1,0 0,0 2,-1 0,-29 0,-92 2,72 2,-128-14,-124-31,279 38,-43 0,-20-1,77 0,2 0,-1-2,1-1,0 0,-30-19,7 5,22 10,1-1,-26-20,-9-6,8 7,16 10,-1 2,-38-17,24 14,-52-35,68 39,13 6,1 0,1-2,0 0,1-1,1 0,1-2,0 0,-13-23,19 31,0 1,-1 0,0 0,0 1,-1 0,-18-11,15 12,1-2,0 0,0-1,-12-14,17 14,1 0,-1-1,2 0,-7-14,9 15,0 1,-1 1,-1-1,0 1,0 0,-12-14,6 11,1-2,1 0,0 0,1 0,1-1,0-1,1 1,-7-24,1 5,7 24,0-1,0 1,-1 0,0 1,-14-15,-14-17,28 31,-1 2,0-1,0 1,-14-10,11 9,1 0,-15-16,-20-28,18 23,1-2,-31-51,19 25,27 42,0 1,1-1,1-1,1 0,-12-34,14 31,-3-20,-2 1,-2 0,-2 1,-27-52,-18-20,43 79,0-1,2-1,2 0,1-1,-12-58,17 72,0 1,-2 1,0-1,-12-18,9 16,0-1,-10-27,20 44,-7-25,-2 0,-2 1,0 0,-30-45,35 63,2 0,-1 0,2 0,-1-1,2 1,0-1,-5-19,5 5,1 0,0-44,1 45,-1 0,-1-1,-2 1,-11-35,8 31,1 0,-7-54,10-15,3 46,-15-92,15 137,0-1,0 1,-1 0,0 0,-1 0,1 1,-1-1,0 1,-10-11,-1 1,-35-28,39 37,2 0,-1-1,1 0,1-1,-1 0,1 0,1-1,0 0,0 0,1-1,-6-14,6 7,2-1,0 0,1 0,0-31,6-81,0 57,0-502,-3 355,1 185,14-69,0-2,-14 87,1 1,1 0,0 0,2 1,0-1,1 1,1 0,0 0,13-21,-14 31,10-18,-2 1,0-2,12-33,-14 30,1 0,1 2,2 0,27-38,-37 56,1-1,-1-1,-1 0,0 0,6-23,10-23,15-26,-16 35,32-54,-40 84,2 2,0 0,1 0,18-15,17-19,-22 15,-1 0,29-55,-33 52,2 0,30-36,20-15,-30 34,81-79,-115 124,-1 0,0-1,0 0,-2-1,11-18,12-18,-21 36,1 0,1 1,0 1,1 0,20-13,-13 10,29-28,-5-7,-23 25,44-38,-45 44,-2-1,0 0,22-32,15-18,-46 61,0 1,0-1,17-10,8-5,-9 6,0 2,1 0,0 2,1 1,50-16,-15 6,-42 13,0-1,-1-1,-1-1,19-15,35-22,-48 36,-3-1,2 1,0 1,0 1,1 1,40-10,-20 8,-2-1,61-28,-55 22,-17 6,-1 0,0-2,-1-1,53-38,-54 34,57-32,-59 39,-1-2,0-1,31-27,-36 27,1 1,0 1,0 0,1 2,1 0,0 2,1 1,0 0,40-8,-44 12,0-1,35-17,-35 14,0 1,30-8,-34 12,0 2,0 0,0 0,0 2,0 0,0 0,0 2,19 3,-18-1,1-2,-1 0,1-1,0 0,0-2,0 0,-1-1,1-1,-1-1,29-9,-38 9,0-1,-1 0,1 0,12-12,-16 12,0 1,0 0,0 1,1-1,0 1,0 0,0 0,0 1,0-1,0 1,1 0,-1 0,1 1,10-2,37 3,-29 0,42-4,-36-1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0421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5984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28809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005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20703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784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5024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511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91168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34044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6361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677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35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5690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96961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3635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910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7496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7484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24062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97155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21614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97478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0785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0531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37464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5956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31812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03649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764558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15692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4464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330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96675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596336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01743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46075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90070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65919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689895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922874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702194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621759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049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152174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70764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393666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711271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151569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161632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477983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019074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693720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236823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21787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840576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6994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118226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525551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216840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8238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3149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186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2268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50.xml"/><Relationship Id="rId16" Type="http://schemas.openxmlformats.org/officeDocument/2006/relationships/slideLayout" Target="../slideLayouts/slideLayout64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193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1350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3996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  <p:sldLayoutId id="21474837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F5360-62D3-481C-A563-DF4530F3793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285E0C1-3C30-43BC-A807-19228DEFE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7726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2.png"/><Relationship Id="rId5" Type="http://schemas.openxmlformats.org/officeDocument/2006/relationships/customXml" Target="../ink/ink2.xml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microsoft.com/office/2018/10/relationships/comments" Target="../comments/modernComment_11B_0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6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C_EDDA4FF0.xml"/><Relationship Id="rId1" Type="http://schemas.openxmlformats.org/officeDocument/2006/relationships/slideLayout" Target="../slideLayouts/slideLayout3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83C62876-C943-480B-A743-0AD669A08799}"/>
              </a:ext>
            </a:extLst>
          </p:cNvPr>
          <p:cNvSpPr txBox="1"/>
          <p:nvPr/>
        </p:nvSpPr>
        <p:spPr>
          <a:xfrm>
            <a:off x="876822" y="651353"/>
            <a:ext cx="99102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/>
              <a:t>                   </a:t>
            </a:r>
            <a:r>
              <a:rPr lang="cs-CZ" sz="4000" b="1" dirty="0"/>
              <a:t>  </a:t>
            </a:r>
            <a:r>
              <a:rPr lang="cs-CZ" sz="4000" b="1" u="sng" dirty="0"/>
              <a:t>Chí-test</a:t>
            </a:r>
          </a:p>
          <a:p>
            <a:r>
              <a:rPr lang="cs-CZ" sz="4000" dirty="0"/>
              <a:t>= Chí-kvadrát, Test dobré shody, </a:t>
            </a:r>
            <a:r>
              <a:rPr lang="el-GR" sz="400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χ</a:t>
            </a:r>
            <a:r>
              <a:rPr lang="cs-CZ" sz="4000" baseline="30000" dirty="0"/>
              <a:t>2</a:t>
            </a:r>
            <a:r>
              <a:rPr lang="cs-CZ" sz="4000" dirty="0"/>
              <a:t> </a:t>
            </a:r>
          </a:p>
        </p:txBody>
      </p:sp>
      <p:pic>
        <p:nvPicPr>
          <p:cNvPr id="1026" name="Picture 2" descr="Notepad Clip Art #20793 | Letter writing paper, Clip art, Note paper">
            <a:extLst>
              <a:ext uri="{FF2B5EF4-FFF2-40B4-BE49-F238E27FC236}">
                <a16:creationId xmlns:a16="http://schemas.microsoft.com/office/drawing/2014/main" id="{39036465-9555-48A8-8150-1452B68A6E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218" y="2255520"/>
            <a:ext cx="3486934" cy="4137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ree Pencil Cliparts, Download Free Clip Art, Free Clip Art on Clipart  Library">
            <a:extLst>
              <a:ext uri="{FF2B5EF4-FFF2-40B4-BE49-F238E27FC236}">
                <a16:creationId xmlns:a16="http://schemas.microsoft.com/office/drawing/2014/main" id="{493D02AE-2AE3-4D56-97EB-19140BD9D4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240" y="2136464"/>
            <a:ext cx="2590800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Free Calculator Cliparts, Download Free Clip Art, Free Clip Art on Clipart  Library">
            <a:extLst>
              <a:ext uri="{FF2B5EF4-FFF2-40B4-BE49-F238E27FC236}">
                <a16:creationId xmlns:a16="http://schemas.microsoft.com/office/drawing/2014/main" id="{2F9171A9-3A9F-4696-8842-116105C75F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2638" y="2692718"/>
            <a:ext cx="3631882" cy="3631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4061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83C62876-C943-480B-A743-0AD669A08799}"/>
              </a:ext>
            </a:extLst>
          </p:cNvPr>
          <p:cNvSpPr txBox="1"/>
          <p:nvPr/>
        </p:nvSpPr>
        <p:spPr>
          <a:xfrm>
            <a:off x="849059" y="603316"/>
            <a:ext cx="99102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/>
              <a:t>Opáčko z přednášky z obecné genetiky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3E0B799-8840-4B2C-96A3-78F24CB77F14}"/>
              </a:ext>
            </a:extLst>
          </p:cNvPr>
          <p:cNvSpPr txBox="1"/>
          <p:nvPr/>
        </p:nvSpPr>
        <p:spPr>
          <a:xfrm>
            <a:off x="1064712" y="1590804"/>
            <a:ext cx="25956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Křížení </a:t>
            </a:r>
            <a:r>
              <a:rPr lang="cs-CZ" dirty="0" err="1"/>
              <a:t>dihybrida</a:t>
            </a:r>
            <a:r>
              <a:rPr lang="cs-CZ" dirty="0"/>
              <a:t> </a:t>
            </a:r>
            <a:r>
              <a:rPr lang="cs-CZ" dirty="0" err="1"/>
              <a:t>AaBb</a:t>
            </a:r>
            <a:r>
              <a:rPr lang="cs-CZ" dirty="0"/>
              <a:t>:</a:t>
            </a:r>
          </a:p>
          <a:p>
            <a:endParaRPr lang="cs-CZ" dirty="0"/>
          </a:p>
        </p:txBody>
      </p:sp>
      <p:graphicFrame>
        <p:nvGraphicFramePr>
          <p:cNvPr id="3" name="Tabulka 5">
            <a:extLst>
              <a:ext uri="{FF2B5EF4-FFF2-40B4-BE49-F238E27FC236}">
                <a16:creationId xmlns:a16="http://schemas.microsoft.com/office/drawing/2014/main" id="{DC9E2484-00BA-4439-AF1F-B7F93AF9A0ED}"/>
              </a:ext>
            </a:extLst>
          </p:cNvPr>
          <p:cNvGraphicFramePr>
            <a:graphicFrameLocks noGrp="1"/>
          </p:cNvGraphicFramePr>
          <p:nvPr/>
        </p:nvGraphicFramePr>
        <p:xfrm>
          <a:off x="1205281" y="2085003"/>
          <a:ext cx="7876090" cy="22073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8075">
                  <a:extLst>
                    <a:ext uri="{9D8B030D-6E8A-4147-A177-3AD203B41FA5}">
                      <a16:colId xmlns:a16="http://schemas.microsoft.com/office/drawing/2014/main" val="4193236466"/>
                    </a:ext>
                  </a:extLst>
                </a:gridCol>
                <a:gridCol w="1382361">
                  <a:extLst>
                    <a:ext uri="{9D8B030D-6E8A-4147-A177-3AD203B41FA5}">
                      <a16:colId xmlns:a16="http://schemas.microsoft.com/office/drawing/2014/main" val="1349644677"/>
                    </a:ext>
                  </a:extLst>
                </a:gridCol>
                <a:gridCol w="1575218">
                  <a:extLst>
                    <a:ext uri="{9D8B030D-6E8A-4147-A177-3AD203B41FA5}">
                      <a16:colId xmlns:a16="http://schemas.microsoft.com/office/drawing/2014/main" val="466201373"/>
                    </a:ext>
                  </a:extLst>
                </a:gridCol>
                <a:gridCol w="1575218">
                  <a:extLst>
                    <a:ext uri="{9D8B030D-6E8A-4147-A177-3AD203B41FA5}">
                      <a16:colId xmlns:a16="http://schemas.microsoft.com/office/drawing/2014/main" val="803726909"/>
                    </a:ext>
                  </a:extLst>
                </a:gridCol>
                <a:gridCol w="1575218">
                  <a:extLst>
                    <a:ext uri="{9D8B030D-6E8A-4147-A177-3AD203B41FA5}">
                      <a16:colId xmlns:a16="http://schemas.microsoft.com/office/drawing/2014/main" val="3942701694"/>
                    </a:ext>
                  </a:extLst>
                </a:gridCol>
              </a:tblGrid>
              <a:tr h="744263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Rodiče </a:t>
                      </a:r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 tvoří gamety: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ab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282396"/>
                  </a:ext>
                </a:extLst>
              </a:tr>
              <a:tr h="229004"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AABB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338982"/>
                  </a:ext>
                </a:extLst>
              </a:tr>
              <a:tr h="229004"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5168460"/>
                  </a:ext>
                </a:extLst>
              </a:tr>
              <a:tr h="229004">
                <a:tc>
                  <a:txBody>
                    <a:bodyPr/>
                    <a:lstStyle/>
                    <a:p>
                      <a:r>
                        <a:rPr lang="cs-CZ" b="1" dirty="0" err="1">
                          <a:solidFill>
                            <a:schemeClr val="tx1"/>
                          </a:solidFill>
                        </a:rPr>
                        <a:t>aB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1060022"/>
                  </a:ext>
                </a:extLst>
              </a:tr>
              <a:tr h="229004"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514443"/>
                  </a:ext>
                </a:extLst>
              </a:tr>
            </a:tbl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55EAA1D8-3BF4-45AB-82BB-0DF39A509FF7}"/>
              </a:ext>
            </a:extLst>
          </p:cNvPr>
          <p:cNvSpPr txBox="1"/>
          <p:nvPr/>
        </p:nvSpPr>
        <p:spPr>
          <a:xfrm>
            <a:off x="1189973" y="4434214"/>
            <a:ext cx="985798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GENOTYPOVÝ štěpný poměr</a:t>
            </a:r>
          </a:p>
          <a:p>
            <a:r>
              <a:rPr lang="cs-CZ" dirty="0"/>
              <a:t>AABB : </a:t>
            </a:r>
            <a:r>
              <a:rPr lang="cs-CZ" dirty="0" err="1"/>
              <a:t>AABb</a:t>
            </a:r>
            <a:r>
              <a:rPr lang="cs-CZ" dirty="0"/>
              <a:t> : </a:t>
            </a:r>
            <a:r>
              <a:rPr lang="cs-CZ" dirty="0" err="1"/>
              <a:t>AAbb</a:t>
            </a:r>
            <a:r>
              <a:rPr lang="cs-CZ" dirty="0"/>
              <a:t>: </a:t>
            </a:r>
            <a:r>
              <a:rPr lang="cs-CZ" dirty="0" err="1"/>
              <a:t>Aabb</a:t>
            </a:r>
            <a:r>
              <a:rPr lang="cs-CZ" dirty="0"/>
              <a:t> : </a:t>
            </a:r>
            <a:r>
              <a:rPr lang="cs-CZ" dirty="0" err="1"/>
              <a:t>AaBb</a:t>
            </a:r>
            <a:r>
              <a:rPr lang="cs-CZ" dirty="0"/>
              <a:t> : </a:t>
            </a:r>
            <a:r>
              <a:rPr lang="cs-CZ" dirty="0" err="1"/>
              <a:t>AaBB</a:t>
            </a:r>
            <a:r>
              <a:rPr lang="cs-CZ" dirty="0"/>
              <a:t> : </a:t>
            </a:r>
            <a:r>
              <a:rPr lang="cs-CZ" dirty="0" err="1"/>
              <a:t>aaBB</a:t>
            </a:r>
            <a:r>
              <a:rPr lang="cs-CZ" dirty="0"/>
              <a:t> : </a:t>
            </a:r>
            <a:r>
              <a:rPr lang="cs-CZ" dirty="0" err="1"/>
              <a:t>aaBb</a:t>
            </a:r>
            <a:r>
              <a:rPr lang="cs-CZ" dirty="0"/>
              <a:t> : </a:t>
            </a:r>
            <a:r>
              <a:rPr lang="cs-CZ" dirty="0" err="1"/>
              <a:t>aabb</a:t>
            </a:r>
            <a:endParaRPr lang="cs-CZ" dirty="0"/>
          </a:p>
          <a:p>
            <a:r>
              <a:rPr lang="cs-CZ" dirty="0"/>
              <a:t>1		2	    1	       2        4         2          1       2           1	 </a:t>
            </a:r>
          </a:p>
          <a:p>
            <a:endParaRPr lang="cs-CZ" dirty="0"/>
          </a:p>
          <a:p>
            <a:r>
              <a:rPr lang="cs-CZ" dirty="0"/>
              <a:t>FENOTYPOVÝ štěpný poměr</a:t>
            </a:r>
          </a:p>
          <a:p>
            <a:r>
              <a:rPr lang="cs-CZ" dirty="0"/>
              <a:t>A_B_ 	:	</a:t>
            </a:r>
            <a:r>
              <a:rPr lang="cs-CZ" dirty="0" err="1"/>
              <a:t>A_bb</a:t>
            </a:r>
            <a:r>
              <a:rPr lang="cs-CZ" dirty="0"/>
              <a:t> 	:	</a:t>
            </a:r>
            <a:r>
              <a:rPr lang="cs-CZ" dirty="0" err="1"/>
              <a:t>aaB</a:t>
            </a:r>
            <a:r>
              <a:rPr lang="cs-CZ" dirty="0"/>
              <a:t>_	:	</a:t>
            </a:r>
            <a:r>
              <a:rPr lang="cs-CZ" dirty="0" err="1"/>
              <a:t>aabb</a:t>
            </a:r>
            <a:endParaRPr lang="cs-CZ" dirty="0"/>
          </a:p>
          <a:p>
            <a:r>
              <a:rPr lang="cs-CZ" dirty="0">
                <a:highlight>
                  <a:srgbClr val="FFFF00"/>
                </a:highlight>
              </a:rPr>
              <a:t>   9	</a:t>
            </a:r>
            <a:r>
              <a:rPr lang="cs-CZ" dirty="0"/>
              <a:t>		</a:t>
            </a:r>
            <a:r>
              <a:rPr lang="cs-CZ" dirty="0">
                <a:highlight>
                  <a:srgbClr val="008000"/>
                </a:highlight>
              </a:rPr>
              <a:t>   3	</a:t>
            </a:r>
            <a:r>
              <a:rPr lang="cs-CZ" dirty="0"/>
              <a:t>		</a:t>
            </a:r>
            <a:r>
              <a:rPr lang="cs-CZ" dirty="0">
                <a:highlight>
                  <a:srgbClr val="0000FF"/>
                </a:highlight>
              </a:rPr>
              <a:t>   3	</a:t>
            </a:r>
            <a:r>
              <a:rPr lang="cs-CZ" dirty="0"/>
              <a:t>		</a:t>
            </a:r>
            <a:r>
              <a:rPr lang="cs-CZ" dirty="0">
                <a:highlight>
                  <a:srgbClr val="800080"/>
                </a:highlight>
              </a:rPr>
              <a:t>   1  .</a:t>
            </a:r>
          </a:p>
          <a:p>
            <a:r>
              <a:rPr lang="cs-CZ" sz="1200" dirty="0"/>
              <a:t>zelený svraštělý     zelený hladký	         žlutý svraštělý          žlutý hladký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14E14FC6-5794-4E99-97FC-7062AFEB46CA}"/>
              </a:ext>
            </a:extLst>
          </p:cNvPr>
          <p:cNvSpPr txBox="1"/>
          <p:nvPr/>
        </p:nvSpPr>
        <p:spPr>
          <a:xfrm>
            <a:off x="9457151" y="1590805"/>
            <a:ext cx="23182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A – zelené semeno</a:t>
            </a:r>
          </a:p>
          <a:p>
            <a:r>
              <a:rPr lang="cs-CZ" dirty="0"/>
              <a:t>a – žluté semeno</a:t>
            </a:r>
          </a:p>
          <a:p>
            <a:r>
              <a:rPr lang="cs-CZ" dirty="0"/>
              <a:t>B – svraštělé semeno</a:t>
            </a:r>
          </a:p>
          <a:p>
            <a:r>
              <a:rPr lang="cs-CZ" dirty="0"/>
              <a:t>b – hladké semeno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8210AC62-E791-4BB2-A455-2B788600C36E}"/>
              </a:ext>
            </a:extLst>
          </p:cNvPr>
          <p:cNvSpPr/>
          <p:nvPr/>
        </p:nvSpPr>
        <p:spPr>
          <a:xfrm>
            <a:off x="1924639" y="4667837"/>
            <a:ext cx="791852" cy="809135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42C3B26D-ACF4-4A07-B0CD-395100768267}"/>
              </a:ext>
            </a:extLst>
          </p:cNvPr>
          <p:cNvSpPr/>
          <p:nvPr/>
        </p:nvSpPr>
        <p:spPr>
          <a:xfrm>
            <a:off x="1153212" y="4641128"/>
            <a:ext cx="791852" cy="809135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BED328E1-FC73-472F-9F7A-457BAC17D1EF}"/>
              </a:ext>
            </a:extLst>
          </p:cNvPr>
          <p:cNvSpPr/>
          <p:nvPr/>
        </p:nvSpPr>
        <p:spPr>
          <a:xfrm>
            <a:off x="3992251" y="4680407"/>
            <a:ext cx="791852" cy="809135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 14">
            <a:extLst>
              <a:ext uri="{FF2B5EF4-FFF2-40B4-BE49-F238E27FC236}">
                <a16:creationId xmlns:a16="http://schemas.microsoft.com/office/drawing/2014/main" id="{ADF31CEC-29F8-48C4-AE0B-F11721A3E9EB}"/>
              </a:ext>
            </a:extLst>
          </p:cNvPr>
          <p:cNvSpPr/>
          <p:nvPr/>
        </p:nvSpPr>
        <p:spPr>
          <a:xfrm>
            <a:off x="4663126" y="4653698"/>
            <a:ext cx="791852" cy="809135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AF93A886-028E-4593-B7F1-7909B043EE01}"/>
              </a:ext>
            </a:extLst>
          </p:cNvPr>
          <p:cNvSpPr/>
          <p:nvPr/>
        </p:nvSpPr>
        <p:spPr>
          <a:xfrm>
            <a:off x="2705493" y="4722829"/>
            <a:ext cx="622169" cy="65987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7DDBA2EA-68CE-4530-B7CF-26887698449F}"/>
              </a:ext>
            </a:extLst>
          </p:cNvPr>
          <p:cNvSpPr/>
          <p:nvPr/>
        </p:nvSpPr>
        <p:spPr>
          <a:xfrm>
            <a:off x="3376367" y="4714974"/>
            <a:ext cx="622169" cy="65987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>
            <a:extLst>
              <a:ext uri="{FF2B5EF4-FFF2-40B4-BE49-F238E27FC236}">
                <a16:creationId xmlns:a16="http://schemas.microsoft.com/office/drawing/2014/main" id="{6CF8F411-E37C-42E2-B175-7C4CF7A1CA90}"/>
              </a:ext>
            </a:extLst>
          </p:cNvPr>
          <p:cNvSpPr/>
          <p:nvPr/>
        </p:nvSpPr>
        <p:spPr>
          <a:xfrm>
            <a:off x="5535105" y="4686693"/>
            <a:ext cx="622169" cy="659876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9202D80F-4274-4DD7-B4E7-9D7BCF7769EB}"/>
              </a:ext>
            </a:extLst>
          </p:cNvPr>
          <p:cNvSpPr/>
          <p:nvPr/>
        </p:nvSpPr>
        <p:spPr>
          <a:xfrm>
            <a:off x="6205979" y="4678838"/>
            <a:ext cx="622169" cy="659876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vál 25">
            <a:extLst>
              <a:ext uri="{FF2B5EF4-FFF2-40B4-BE49-F238E27FC236}">
                <a16:creationId xmlns:a16="http://schemas.microsoft.com/office/drawing/2014/main" id="{2949F117-F6FE-470B-9D4D-6C013DD650F5}"/>
              </a:ext>
            </a:extLst>
          </p:cNvPr>
          <p:cNvSpPr/>
          <p:nvPr/>
        </p:nvSpPr>
        <p:spPr>
          <a:xfrm>
            <a:off x="6868997" y="4634844"/>
            <a:ext cx="791852" cy="809135"/>
          </a:xfrm>
          <a:prstGeom prst="ellipse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0256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83C62876-C943-480B-A743-0AD669A08799}"/>
              </a:ext>
            </a:extLst>
          </p:cNvPr>
          <p:cNvSpPr txBox="1"/>
          <p:nvPr/>
        </p:nvSpPr>
        <p:spPr>
          <a:xfrm>
            <a:off x="754790" y="471340"/>
            <a:ext cx="99102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/>
              <a:t>Opáčko z přednášky z obecné genetiky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3E0B799-8840-4B2C-96A3-78F24CB77F14}"/>
              </a:ext>
            </a:extLst>
          </p:cNvPr>
          <p:cNvSpPr txBox="1"/>
          <p:nvPr/>
        </p:nvSpPr>
        <p:spPr>
          <a:xfrm>
            <a:off x="1064712" y="1590804"/>
            <a:ext cx="29002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Křížení </a:t>
            </a:r>
            <a:r>
              <a:rPr lang="cs-CZ" dirty="0" err="1"/>
              <a:t>trihybrida</a:t>
            </a:r>
            <a:r>
              <a:rPr lang="cs-CZ" dirty="0"/>
              <a:t> </a:t>
            </a:r>
            <a:r>
              <a:rPr lang="cs-CZ" dirty="0" err="1"/>
              <a:t>AaBbCc</a:t>
            </a:r>
            <a:r>
              <a:rPr lang="cs-CZ" dirty="0"/>
              <a:t>:</a:t>
            </a:r>
          </a:p>
          <a:p>
            <a:endParaRPr lang="cs-CZ" dirty="0"/>
          </a:p>
        </p:txBody>
      </p:sp>
      <p:sp>
        <p:nvSpPr>
          <p:cNvPr id="5" name="AutoShape 2" descr="Punnet squares Monohybrid, Dihybrid, and Trihybrid Crosses « KaiserScience">
            <a:extLst>
              <a:ext uri="{FF2B5EF4-FFF2-40B4-BE49-F238E27FC236}">
                <a16:creationId xmlns:a16="http://schemas.microsoft.com/office/drawing/2014/main" id="{6DA9AAF0-5D7F-45A0-9FCE-4DF7EE5CFB9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4340" name="Picture 4" descr="The phenotypic ratio of trihybrid cross in F2 - generation is?">
            <a:extLst>
              <a:ext uri="{FF2B5EF4-FFF2-40B4-BE49-F238E27FC236}">
                <a16:creationId xmlns:a16="http://schemas.microsoft.com/office/drawing/2014/main" id="{E4D3FEC5-9EF1-4EF1-99EC-9B4C3ABBA5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74" y="2013119"/>
            <a:ext cx="8824811" cy="414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Okay Internet meme Rage comic , Crying transparent background PNG clipart |  HiClipart">
            <a:extLst>
              <a:ext uri="{FF2B5EF4-FFF2-40B4-BE49-F238E27FC236}">
                <a16:creationId xmlns:a16="http://schemas.microsoft.com/office/drawing/2014/main" id="{997728AE-C115-4918-9B45-55A239382C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2973" y="0"/>
            <a:ext cx="46863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0242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83C62876-C943-480B-A743-0AD669A08799}"/>
              </a:ext>
            </a:extLst>
          </p:cNvPr>
          <p:cNvSpPr txBox="1"/>
          <p:nvPr/>
        </p:nvSpPr>
        <p:spPr>
          <a:xfrm>
            <a:off x="892062" y="361793"/>
            <a:ext cx="99102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/>
              <a:t>                   </a:t>
            </a:r>
            <a:r>
              <a:rPr lang="cs-CZ" sz="4000" b="1" dirty="0"/>
              <a:t>  </a:t>
            </a:r>
            <a:r>
              <a:rPr lang="cs-CZ" sz="4000" b="1" u="sng" dirty="0"/>
              <a:t>Chí-test</a:t>
            </a:r>
          </a:p>
          <a:p>
            <a:r>
              <a:rPr lang="cs-CZ" sz="4000" dirty="0"/>
              <a:t>= Chí-kvadrát, Test dobré shody, </a:t>
            </a:r>
            <a:r>
              <a:rPr lang="el-GR" sz="400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χ</a:t>
            </a:r>
            <a:r>
              <a:rPr lang="cs-CZ" sz="4000" baseline="30000" dirty="0"/>
              <a:t>2</a:t>
            </a:r>
            <a:r>
              <a:rPr lang="cs-CZ" sz="4000" dirty="0"/>
              <a:t> 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54333500-AB30-4F7C-9EA7-D0C1C050BE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7920" y="1622107"/>
            <a:ext cx="5940367" cy="3224213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91C96F74-933E-4FF7-9AF9-41BE2DDFE6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6271" y="5020458"/>
            <a:ext cx="7553325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8933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83C62876-C943-480B-A743-0AD669A08799}"/>
              </a:ext>
            </a:extLst>
          </p:cNvPr>
          <p:cNvSpPr txBox="1"/>
          <p:nvPr/>
        </p:nvSpPr>
        <p:spPr>
          <a:xfrm>
            <a:off x="876822" y="651353"/>
            <a:ext cx="99102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/>
              <a:t>                   </a:t>
            </a:r>
            <a:r>
              <a:rPr lang="cs-CZ" sz="4000" b="1" dirty="0"/>
              <a:t>  </a:t>
            </a:r>
            <a:r>
              <a:rPr lang="cs-CZ" sz="4000" b="1" u="sng" dirty="0"/>
              <a:t>Chí-test</a:t>
            </a:r>
          </a:p>
          <a:p>
            <a:r>
              <a:rPr lang="cs-CZ" sz="4000" dirty="0"/>
              <a:t>= Chí-kvadrát, Test dobré shody, </a:t>
            </a:r>
            <a:r>
              <a:rPr lang="el-GR" sz="400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χ</a:t>
            </a:r>
            <a:r>
              <a:rPr lang="cs-CZ" sz="4000" baseline="30000" dirty="0"/>
              <a:t>2</a:t>
            </a:r>
            <a:r>
              <a:rPr lang="cs-CZ" sz="4000" dirty="0"/>
              <a:t> 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ECD4F4B5-231B-492E-9207-E5930A6FBB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" y="1960317"/>
            <a:ext cx="11369040" cy="1829571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B5F76F33-17FD-4572-A261-536AA8F0A0E8}"/>
              </a:ext>
            </a:extLst>
          </p:cNvPr>
          <p:cNvSpPr txBox="1"/>
          <p:nvPr/>
        </p:nvSpPr>
        <p:spPr>
          <a:xfrm>
            <a:off x="531778" y="4702675"/>
            <a:ext cx="101858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/>
              <a:t>- vypočítaná hodnota se srovná s tabulkovou hodnotou</a:t>
            </a:r>
          </a:p>
        </p:txBody>
      </p:sp>
    </p:spTree>
    <p:extLst>
      <p:ext uri="{BB962C8B-B14F-4D97-AF65-F5344CB8AC3E}">
        <p14:creationId xmlns:p14="http://schemas.microsoft.com/office/powerpoint/2010/main" val="1556408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83C62876-C943-480B-A743-0AD669A08799}"/>
              </a:ext>
            </a:extLst>
          </p:cNvPr>
          <p:cNvSpPr txBox="1"/>
          <p:nvPr/>
        </p:nvSpPr>
        <p:spPr>
          <a:xfrm>
            <a:off x="876822" y="651353"/>
            <a:ext cx="99102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/>
              <a:t>                   </a:t>
            </a:r>
            <a:r>
              <a:rPr lang="cs-CZ" sz="4000" b="1" dirty="0"/>
              <a:t>  </a:t>
            </a:r>
            <a:r>
              <a:rPr lang="cs-CZ" sz="4000" b="1" u="sng" dirty="0"/>
              <a:t>Chí-test</a:t>
            </a:r>
          </a:p>
          <a:p>
            <a:r>
              <a:rPr lang="cs-CZ" sz="4000" dirty="0"/>
              <a:t>= Chí-kvadrát, Test dobré shody, </a:t>
            </a:r>
            <a:r>
              <a:rPr lang="el-GR" sz="400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χ</a:t>
            </a:r>
            <a:r>
              <a:rPr lang="cs-CZ" sz="4000" baseline="30000" dirty="0"/>
              <a:t>2</a:t>
            </a:r>
            <a:r>
              <a:rPr lang="cs-CZ" sz="4000" dirty="0"/>
              <a:t> 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9BAFEE12-A249-44A5-B90D-9B99A668EC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6360" y="2065020"/>
            <a:ext cx="8823960" cy="220599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16EACCDD-835A-4BFC-9057-91AE11E3CA12}"/>
              </a:ext>
            </a:extLst>
          </p:cNvPr>
          <p:cNvSpPr txBox="1"/>
          <p:nvPr/>
        </p:nvSpPr>
        <p:spPr>
          <a:xfrm>
            <a:off x="7330439" y="4602480"/>
            <a:ext cx="32916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i="1" dirty="0"/>
              <a:t>Jaký řádek a sloupec ale použít? </a:t>
            </a:r>
          </a:p>
        </p:txBody>
      </p:sp>
      <p:pic>
        <p:nvPicPr>
          <p:cNvPr id="9218" name="Picture 2" descr="A confused face is a great meme - Highlander">
            <a:extLst>
              <a:ext uri="{FF2B5EF4-FFF2-40B4-BE49-F238E27FC236}">
                <a16:creationId xmlns:a16="http://schemas.microsoft.com/office/drawing/2014/main" id="{1A4B613A-DD85-4E26-802B-3C1B0D5EE6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59" b="14739"/>
          <a:stretch/>
        </p:blipFill>
        <p:spPr bwMode="auto">
          <a:xfrm>
            <a:off x="2545080" y="4358640"/>
            <a:ext cx="4480560" cy="2392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3742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83C62876-C943-480B-A743-0AD669A08799}"/>
              </a:ext>
            </a:extLst>
          </p:cNvPr>
          <p:cNvSpPr txBox="1"/>
          <p:nvPr/>
        </p:nvSpPr>
        <p:spPr>
          <a:xfrm>
            <a:off x="876822" y="651353"/>
            <a:ext cx="99102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/>
              <a:t>                   </a:t>
            </a:r>
            <a:r>
              <a:rPr lang="cs-CZ" sz="4000" b="1" dirty="0"/>
              <a:t>  </a:t>
            </a:r>
            <a:r>
              <a:rPr lang="cs-CZ" sz="4000" b="1" u="sng" dirty="0"/>
              <a:t>Chí-test</a:t>
            </a:r>
          </a:p>
          <a:p>
            <a:r>
              <a:rPr lang="cs-CZ" sz="4000" dirty="0"/>
              <a:t>= Chí-kvadrát, Test dobré shody, </a:t>
            </a:r>
            <a:r>
              <a:rPr lang="el-GR" sz="400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χ</a:t>
            </a:r>
            <a:r>
              <a:rPr lang="cs-CZ" sz="4000" baseline="30000" dirty="0"/>
              <a:t>2</a:t>
            </a:r>
            <a:r>
              <a:rPr lang="cs-CZ" sz="4000" dirty="0"/>
              <a:t> 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9BAFEE12-A249-44A5-B90D-9B99A668EC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6360" y="2065020"/>
            <a:ext cx="8823960" cy="220599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1EFD8A83-2708-4121-BA8F-1D19A6FF1BCB}"/>
              </a:ext>
            </a:extLst>
          </p:cNvPr>
          <p:cNvSpPr txBox="1"/>
          <p:nvPr/>
        </p:nvSpPr>
        <p:spPr>
          <a:xfrm>
            <a:off x="1595605" y="4341521"/>
            <a:ext cx="9828131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2800" dirty="0"/>
              <a:t>sloupec  0,05 – 5% hladina významnosti</a:t>
            </a:r>
          </a:p>
          <a:p>
            <a:pPr marL="457200" indent="-457200">
              <a:buFontTx/>
              <a:buChar char="-"/>
            </a:pPr>
            <a:r>
              <a:rPr lang="cs-CZ" sz="2800" dirty="0"/>
              <a:t>řádek – dle stupňů volnosti N</a:t>
            </a:r>
          </a:p>
          <a:p>
            <a:r>
              <a:rPr lang="cs-CZ" sz="2800" i="1" dirty="0"/>
              <a:t>		</a:t>
            </a:r>
            <a:r>
              <a:rPr lang="cs-CZ" sz="2800" dirty="0"/>
              <a:t>N = n – 1,		n – počet sčítanců = počet kategorií</a:t>
            </a:r>
          </a:p>
          <a:p>
            <a:r>
              <a:rPr lang="cs-CZ" sz="2800" dirty="0"/>
              <a:t>		</a:t>
            </a:r>
          </a:p>
          <a:p>
            <a:r>
              <a:rPr lang="cs-CZ" sz="2800" dirty="0"/>
              <a:t>		</a:t>
            </a:r>
            <a:r>
              <a:rPr lang="cs-CZ" sz="2000" dirty="0"/>
              <a:t>štěpný poměr 1 : 1 : 1 : 1	n = 4		N = 4 – 1 =</a:t>
            </a:r>
            <a:r>
              <a:rPr lang="cs-CZ" sz="2000" b="1" dirty="0"/>
              <a:t> 3</a:t>
            </a:r>
          </a:p>
          <a:p>
            <a:r>
              <a:rPr lang="cs-CZ" sz="2000" dirty="0"/>
              <a:t>		štěpný poměr	3 : 1		n = 2		N = 2 – 1 = </a:t>
            </a:r>
            <a:r>
              <a:rPr lang="cs-CZ" sz="2000" b="1" dirty="0"/>
              <a:t>1</a:t>
            </a:r>
            <a:endParaRPr lang="cs-CZ" sz="2800" b="1" dirty="0"/>
          </a:p>
          <a:p>
            <a:endParaRPr lang="cs-CZ" sz="2800" i="1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1F5E3D4C-CF47-4478-B8D7-E28D6DE947D4}"/>
              </a:ext>
            </a:extLst>
          </p:cNvPr>
          <p:cNvSpPr/>
          <p:nvPr/>
        </p:nvSpPr>
        <p:spPr>
          <a:xfrm>
            <a:off x="7265096" y="2655518"/>
            <a:ext cx="588723" cy="40083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8" name="Rukopis 7">
                <a:extLst>
                  <a:ext uri="{FF2B5EF4-FFF2-40B4-BE49-F238E27FC236}">
                    <a16:creationId xmlns:a16="http://schemas.microsoft.com/office/drawing/2014/main" id="{222B0AEA-8261-4074-A8A3-680C6D34ACAC}"/>
                  </a:ext>
                </a:extLst>
              </p14:cNvPr>
              <p14:cNvContentPartPr/>
              <p14:nvPr/>
            </p14:nvContentPartPr>
            <p14:xfrm>
              <a:off x="1000302" y="3950946"/>
              <a:ext cx="1530360" cy="2375280"/>
            </p14:xfrm>
          </p:contentPart>
        </mc:Choice>
        <mc:Fallback xmlns="">
          <p:pic>
            <p:nvPicPr>
              <p:cNvPr id="8" name="Rukopis 7">
                <a:extLst>
                  <a:ext uri="{FF2B5EF4-FFF2-40B4-BE49-F238E27FC236}">
                    <a16:creationId xmlns:a16="http://schemas.microsoft.com/office/drawing/2014/main" id="{222B0AEA-8261-4074-A8A3-680C6D34ACA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91302" y="3942306"/>
                <a:ext cx="1548000" cy="239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9" name="Rukopis 8">
                <a:extLst>
                  <a:ext uri="{FF2B5EF4-FFF2-40B4-BE49-F238E27FC236}">
                    <a16:creationId xmlns:a16="http://schemas.microsoft.com/office/drawing/2014/main" id="{05BCE69D-BCC6-4EF3-8089-E50189A3E635}"/>
                  </a:ext>
                </a:extLst>
              </p14:cNvPr>
              <p14:cNvContentPartPr/>
              <p14:nvPr/>
            </p14:nvContentPartPr>
            <p14:xfrm>
              <a:off x="2479542" y="6650586"/>
              <a:ext cx="360" cy="360"/>
            </p14:xfrm>
          </p:contentPart>
        </mc:Choice>
        <mc:Fallback xmlns="">
          <p:pic>
            <p:nvPicPr>
              <p:cNvPr id="9" name="Rukopis 8">
                <a:extLst>
                  <a:ext uri="{FF2B5EF4-FFF2-40B4-BE49-F238E27FC236}">
                    <a16:creationId xmlns:a16="http://schemas.microsoft.com/office/drawing/2014/main" id="{05BCE69D-BCC6-4EF3-8089-E50189A3E63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470902" y="6641946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0" name="Rukopis 9">
                <a:extLst>
                  <a:ext uri="{FF2B5EF4-FFF2-40B4-BE49-F238E27FC236}">
                    <a16:creationId xmlns:a16="http://schemas.microsoft.com/office/drawing/2014/main" id="{ED834B80-51D2-409B-8860-0E6F4D52BDAB}"/>
                  </a:ext>
                </a:extLst>
              </p14:cNvPr>
              <p14:cNvContentPartPr/>
              <p14:nvPr/>
            </p14:nvContentPartPr>
            <p14:xfrm>
              <a:off x="409902" y="3397986"/>
              <a:ext cx="2107800" cy="3304440"/>
            </p14:xfrm>
          </p:contentPart>
        </mc:Choice>
        <mc:Fallback xmlns="">
          <p:pic>
            <p:nvPicPr>
              <p:cNvPr id="10" name="Rukopis 9">
                <a:extLst>
                  <a:ext uri="{FF2B5EF4-FFF2-40B4-BE49-F238E27FC236}">
                    <a16:creationId xmlns:a16="http://schemas.microsoft.com/office/drawing/2014/main" id="{ED834B80-51D2-409B-8860-0E6F4D52BDA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01262" y="3389346"/>
                <a:ext cx="2125440" cy="3322080"/>
              </a:xfrm>
              <a:prstGeom prst="rect">
                <a:avLst/>
              </a:prstGeom>
            </p:spPr>
          </p:pic>
        </mc:Fallback>
      </mc:AlternateContent>
      <p:sp>
        <p:nvSpPr>
          <p:cNvPr id="12" name="Obdélník 11">
            <a:extLst>
              <a:ext uri="{FF2B5EF4-FFF2-40B4-BE49-F238E27FC236}">
                <a16:creationId xmlns:a16="http://schemas.microsoft.com/office/drawing/2014/main" id="{C9B6C866-616D-4590-8310-BB5157B7F2E9}"/>
              </a:ext>
            </a:extLst>
          </p:cNvPr>
          <p:cNvSpPr/>
          <p:nvPr/>
        </p:nvSpPr>
        <p:spPr>
          <a:xfrm>
            <a:off x="8379912" y="6212910"/>
            <a:ext cx="325677" cy="64509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483C09DE-8B34-4428-948C-222349156D23}"/>
              </a:ext>
            </a:extLst>
          </p:cNvPr>
          <p:cNvSpPr/>
          <p:nvPr/>
        </p:nvSpPr>
        <p:spPr>
          <a:xfrm>
            <a:off x="1718154" y="3271381"/>
            <a:ext cx="486427" cy="874733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0942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83C62876-C943-480B-A743-0AD669A08799}"/>
              </a:ext>
            </a:extLst>
          </p:cNvPr>
          <p:cNvSpPr txBox="1"/>
          <p:nvPr/>
        </p:nvSpPr>
        <p:spPr>
          <a:xfrm>
            <a:off x="876822" y="651353"/>
            <a:ext cx="99102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/>
              <a:t>Počítání příkladů na Chí-test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5BDD30F-FB85-4B58-9962-3D91293BBE1C}"/>
              </a:ext>
            </a:extLst>
          </p:cNvPr>
          <p:cNvSpPr txBox="1"/>
          <p:nvPr/>
        </p:nvSpPr>
        <p:spPr>
          <a:xfrm>
            <a:off x="1053445" y="1508537"/>
            <a:ext cx="105886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Zadání:	V populaci F2 bylo 404 jedinců A- a 129 </a:t>
            </a:r>
            <a:r>
              <a:rPr lang="cs-CZ" dirty="0" err="1"/>
              <a:t>aa</a:t>
            </a:r>
            <a:r>
              <a:rPr lang="cs-CZ" dirty="0"/>
              <a:t>. Vypočítejte pomocí chí-testu</a:t>
            </a:r>
            <a:r>
              <a:rPr lang="el-GR" dirty="0"/>
              <a:t>, </a:t>
            </a:r>
            <a:r>
              <a:rPr lang="cs-CZ" dirty="0"/>
              <a:t>zda se tento číselný poměr shoduje s ideálním poměrem 3:1.</a:t>
            </a:r>
          </a:p>
        </p:txBody>
      </p:sp>
    </p:spTree>
    <p:extLst>
      <p:ext uri="{BB962C8B-B14F-4D97-AF65-F5344CB8AC3E}">
        <p14:creationId xmlns:p14="http://schemas.microsoft.com/office/powerpoint/2010/main" val="36182301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83C62876-C943-480B-A743-0AD669A08799}"/>
              </a:ext>
            </a:extLst>
          </p:cNvPr>
          <p:cNvSpPr txBox="1"/>
          <p:nvPr/>
        </p:nvSpPr>
        <p:spPr>
          <a:xfrm>
            <a:off x="876822" y="651353"/>
            <a:ext cx="99102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/>
              <a:t>Počítání příkladů na Chí-test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5BDD30F-FB85-4B58-9962-3D91293BBE1C}"/>
              </a:ext>
            </a:extLst>
          </p:cNvPr>
          <p:cNvSpPr txBox="1"/>
          <p:nvPr/>
        </p:nvSpPr>
        <p:spPr>
          <a:xfrm>
            <a:off x="1053445" y="1508537"/>
            <a:ext cx="105886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Zadání:	V populaci F2 bylo 404 jedinců A- a 129 </a:t>
            </a:r>
            <a:r>
              <a:rPr lang="cs-CZ" dirty="0" err="1"/>
              <a:t>aa</a:t>
            </a:r>
            <a:r>
              <a:rPr lang="cs-CZ" dirty="0"/>
              <a:t>. Vypočítejte pomocí chí-testu</a:t>
            </a:r>
            <a:r>
              <a:rPr lang="el-GR" dirty="0"/>
              <a:t>, </a:t>
            </a:r>
            <a:r>
              <a:rPr lang="cs-CZ" dirty="0"/>
              <a:t>zda se tento číselný poměr shoduje s ideálním poměrem 3:1.</a:t>
            </a:r>
          </a:p>
        </p:txBody>
      </p:sp>
      <p:sp>
        <p:nvSpPr>
          <p:cNvPr id="47" name="TextovéPole 1">
            <a:extLst>
              <a:ext uri="{FF2B5EF4-FFF2-40B4-BE49-F238E27FC236}">
                <a16:creationId xmlns:a16="http://schemas.microsoft.com/office/drawing/2014/main" id="{75D1D10A-0959-4594-8B86-C994DFAC562E}"/>
              </a:ext>
            </a:extLst>
          </p:cNvPr>
          <p:cNvSpPr txBox="1"/>
          <p:nvPr/>
        </p:nvSpPr>
        <p:spPr>
          <a:xfrm>
            <a:off x="1088215" y="2238117"/>
            <a:ext cx="2403870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 b="1" u="sng">
                <a:solidFill>
                  <a:srgbClr val="FF0000"/>
                </a:solidFill>
              </a:defRPr>
            </a:lvl1pPr>
          </a:lstStyle>
          <a:p>
            <a:r>
              <a:rPr dirty="0" err="1"/>
              <a:t>Vsuvka</a:t>
            </a:r>
            <a:r>
              <a:rPr dirty="0"/>
              <a:t>: </a:t>
            </a:r>
            <a:r>
              <a:rPr dirty="0" err="1"/>
              <a:t>zápis</a:t>
            </a:r>
            <a:r>
              <a:rPr dirty="0"/>
              <a:t> </a:t>
            </a:r>
            <a:r>
              <a:rPr dirty="0" err="1"/>
              <a:t>křížení</a:t>
            </a:r>
            <a:endParaRPr dirty="0"/>
          </a:p>
        </p:txBody>
      </p:sp>
      <p:sp>
        <p:nvSpPr>
          <p:cNvPr id="49" name="TextovéPole 2">
            <a:extLst>
              <a:ext uri="{FF2B5EF4-FFF2-40B4-BE49-F238E27FC236}">
                <a16:creationId xmlns:a16="http://schemas.microsoft.com/office/drawing/2014/main" id="{0884032E-099E-4FDD-BA78-D00CC4DE3363}"/>
              </a:ext>
            </a:extLst>
          </p:cNvPr>
          <p:cNvSpPr txBox="1"/>
          <p:nvPr/>
        </p:nvSpPr>
        <p:spPr>
          <a:xfrm>
            <a:off x="4871863" y="2389876"/>
            <a:ext cx="1425623" cy="350662"/>
          </a:xfrm>
          <a:prstGeom prst="rect">
            <a:avLst/>
          </a:prstGeom>
          <a:solidFill>
            <a:srgbClr val="FFFFC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 b="1">
                <a:solidFill>
                  <a:srgbClr val="0000CC"/>
                </a:solidFill>
              </a:defRPr>
            </a:pPr>
            <a:r>
              <a:rPr dirty="0"/>
              <a:t>P:</a:t>
            </a:r>
            <a:r>
              <a:rPr b="0" dirty="0">
                <a:solidFill>
                  <a:srgbClr val="000000"/>
                </a:solidFill>
              </a:rPr>
              <a:t>   AA  x  aa</a:t>
            </a:r>
          </a:p>
        </p:txBody>
      </p:sp>
      <p:sp>
        <p:nvSpPr>
          <p:cNvPr id="50" name="TextovéPole 26">
            <a:extLst>
              <a:ext uri="{FF2B5EF4-FFF2-40B4-BE49-F238E27FC236}">
                <a16:creationId xmlns:a16="http://schemas.microsoft.com/office/drawing/2014/main" id="{ACB77446-32AA-4FD7-9A15-F04EC6E867D3}"/>
              </a:ext>
            </a:extLst>
          </p:cNvPr>
          <p:cNvSpPr txBox="1"/>
          <p:nvPr/>
        </p:nvSpPr>
        <p:spPr>
          <a:xfrm>
            <a:off x="4871863" y="2996951"/>
            <a:ext cx="1497544" cy="394097"/>
          </a:xfrm>
          <a:prstGeom prst="rect">
            <a:avLst/>
          </a:prstGeom>
          <a:solidFill>
            <a:srgbClr val="FFFFC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 b="1">
                <a:solidFill>
                  <a:srgbClr val="0000CC"/>
                </a:solidFill>
              </a:defRPr>
            </a:pPr>
            <a:r>
              <a:rPr dirty="0"/>
              <a:t>F</a:t>
            </a:r>
            <a:r>
              <a:rPr baseline="-25000" dirty="0"/>
              <a:t>1</a:t>
            </a:r>
            <a:r>
              <a:rPr dirty="0"/>
              <a:t>:</a:t>
            </a:r>
            <a:r>
              <a:rPr b="0" dirty="0">
                <a:solidFill>
                  <a:srgbClr val="000000"/>
                </a:solidFill>
              </a:rPr>
              <a:t>   Aa  x  Aa</a:t>
            </a:r>
          </a:p>
        </p:txBody>
      </p:sp>
      <p:sp>
        <p:nvSpPr>
          <p:cNvPr id="51" name="TextovéPole 27">
            <a:extLst>
              <a:ext uri="{FF2B5EF4-FFF2-40B4-BE49-F238E27FC236}">
                <a16:creationId xmlns:a16="http://schemas.microsoft.com/office/drawing/2014/main" id="{756DB83D-544E-47F8-9B76-5FE976FA2D47}"/>
              </a:ext>
            </a:extLst>
          </p:cNvPr>
          <p:cNvSpPr txBox="1"/>
          <p:nvPr/>
        </p:nvSpPr>
        <p:spPr>
          <a:xfrm>
            <a:off x="4871863" y="3594858"/>
            <a:ext cx="2297979" cy="394096"/>
          </a:xfrm>
          <a:prstGeom prst="rect">
            <a:avLst/>
          </a:prstGeom>
          <a:solidFill>
            <a:srgbClr val="FFFFC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 b="1">
                <a:solidFill>
                  <a:srgbClr val="0000CC"/>
                </a:solidFill>
              </a:defRPr>
            </a:pPr>
            <a:r>
              <a:rPr dirty="0"/>
              <a:t>F</a:t>
            </a:r>
            <a:r>
              <a:rPr baseline="-25000" dirty="0"/>
              <a:t>2</a:t>
            </a:r>
            <a:r>
              <a:rPr dirty="0"/>
              <a:t>:   </a:t>
            </a:r>
            <a:r>
              <a:rPr b="0" dirty="0">
                <a:solidFill>
                  <a:srgbClr val="000000"/>
                </a:solidFill>
              </a:rPr>
              <a:t>AA   :   Aa   :   aa</a:t>
            </a:r>
          </a:p>
        </p:txBody>
      </p:sp>
      <p:sp>
        <p:nvSpPr>
          <p:cNvPr id="52" name="TextovéPole 30">
            <a:extLst>
              <a:ext uri="{FF2B5EF4-FFF2-40B4-BE49-F238E27FC236}">
                <a16:creationId xmlns:a16="http://schemas.microsoft.com/office/drawing/2014/main" id="{74D32C96-838E-4962-BD17-FF88ED4D49F6}"/>
              </a:ext>
            </a:extLst>
          </p:cNvPr>
          <p:cNvSpPr txBox="1"/>
          <p:nvPr/>
        </p:nvSpPr>
        <p:spPr>
          <a:xfrm>
            <a:off x="2423591" y="4167849"/>
            <a:ext cx="4677704" cy="350662"/>
          </a:xfrm>
          <a:prstGeom prst="rect">
            <a:avLst/>
          </a:prstGeom>
          <a:solidFill>
            <a:srgbClr val="CCFFC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 b="1">
                <a:solidFill>
                  <a:srgbClr val="FF0000"/>
                </a:solidFill>
              </a:defRPr>
            </a:pPr>
            <a:r>
              <a:rPr dirty="0" err="1"/>
              <a:t>genotypový</a:t>
            </a:r>
            <a:r>
              <a:rPr b="0" dirty="0"/>
              <a:t> </a:t>
            </a:r>
            <a:r>
              <a:rPr b="0" dirty="0" err="1">
                <a:solidFill>
                  <a:srgbClr val="000000"/>
                </a:solidFill>
              </a:rPr>
              <a:t>štěpný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poměr</a:t>
            </a:r>
            <a:r>
              <a:rPr b="0" dirty="0">
                <a:solidFill>
                  <a:srgbClr val="000000"/>
                </a:solidFill>
              </a:rPr>
              <a:t>:    1     :    2   :    1</a:t>
            </a:r>
          </a:p>
        </p:txBody>
      </p:sp>
      <p:sp>
        <p:nvSpPr>
          <p:cNvPr id="53" name="TextovéPole 33">
            <a:extLst>
              <a:ext uri="{FF2B5EF4-FFF2-40B4-BE49-F238E27FC236}">
                <a16:creationId xmlns:a16="http://schemas.microsoft.com/office/drawing/2014/main" id="{8546066E-F041-40C4-BB48-9C93A4248F3A}"/>
              </a:ext>
            </a:extLst>
          </p:cNvPr>
          <p:cNvSpPr txBox="1"/>
          <p:nvPr/>
        </p:nvSpPr>
        <p:spPr>
          <a:xfrm>
            <a:off x="4871734" y="5075892"/>
            <a:ext cx="2081769" cy="394096"/>
          </a:xfrm>
          <a:prstGeom prst="rect">
            <a:avLst/>
          </a:prstGeom>
          <a:solidFill>
            <a:srgbClr val="FFFFC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 b="1">
                <a:solidFill>
                  <a:srgbClr val="0000CC"/>
                </a:solidFill>
              </a:defRPr>
            </a:pPr>
            <a:r>
              <a:t>F</a:t>
            </a:r>
            <a:r>
              <a:rPr baseline="-25000"/>
              <a:t>2</a:t>
            </a:r>
            <a:r>
              <a:t>:           </a:t>
            </a:r>
            <a:r>
              <a:rPr b="0">
                <a:solidFill>
                  <a:srgbClr val="000000"/>
                </a:solidFill>
              </a:rPr>
              <a:t>A_   :   aa</a:t>
            </a:r>
          </a:p>
        </p:txBody>
      </p:sp>
      <p:sp>
        <p:nvSpPr>
          <p:cNvPr id="54" name="TextovéPole 31">
            <a:extLst>
              <a:ext uri="{FF2B5EF4-FFF2-40B4-BE49-F238E27FC236}">
                <a16:creationId xmlns:a16="http://schemas.microsoft.com/office/drawing/2014/main" id="{9830E4C6-3F7D-4300-BD28-6D3477D5B9C6}"/>
              </a:ext>
            </a:extLst>
          </p:cNvPr>
          <p:cNvSpPr txBox="1"/>
          <p:nvPr/>
        </p:nvSpPr>
        <p:spPr>
          <a:xfrm>
            <a:off x="2567608" y="5576489"/>
            <a:ext cx="4360030" cy="350663"/>
          </a:xfrm>
          <a:prstGeom prst="rect">
            <a:avLst/>
          </a:prstGeom>
          <a:solidFill>
            <a:srgbClr val="CCFFC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 b="1">
                <a:solidFill>
                  <a:srgbClr val="FF0000"/>
                </a:solidFill>
              </a:defRPr>
            </a:pPr>
            <a:r>
              <a:rPr dirty="0" err="1"/>
              <a:t>fenotypový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štěpný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poměr</a:t>
            </a:r>
            <a:r>
              <a:rPr b="0" dirty="0">
                <a:solidFill>
                  <a:srgbClr val="000000"/>
                </a:solidFill>
              </a:rPr>
              <a:t>:          3     :    1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5E8CE03E-5FBA-D14A-0930-A7BA2AD5D7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8996" y="6054498"/>
            <a:ext cx="4993004" cy="803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472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 advAuto="0"/>
      <p:bldP spid="49" grpId="0" animBg="1" advAuto="0"/>
      <p:bldP spid="50" grpId="0" animBg="1" advAuto="0"/>
      <p:bldP spid="51" grpId="0" animBg="1" advAuto="0"/>
      <p:bldP spid="52" grpId="0" animBg="1" advAuto="0"/>
      <p:bldP spid="53" grpId="0" animBg="1" advAuto="0"/>
      <p:bldP spid="54" grpId="0" animBg="1" advAuto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Text Box 11"/>
          <p:cNvSpPr txBox="1"/>
          <p:nvPr/>
        </p:nvSpPr>
        <p:spPr>
          <a:xfrm>
            <a:off x="1703388" y="549276"/>
            <a:ext cx="4947901" cy="3133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b="1" i="1" u="sng">
                <a:solidFill>
                  <a:schemeClr val="accent2"/>
                </a:solidFill>
              </a:defRPr>
            </a:lvl1pPr>
          </a:lstStyle>
          <a:p>
            <a:r>
              <a:t>Hodnotou 3,84 si můžeme představit jako hladinu:</a:t>
            </a:r>
          </a:p>
        </p:txBody>
      </p:sp>
      <p:sp>
        <p:nvSpPr>
          <p:cNvPr id="168" name="Line 12"/>
          <p:cNvSpPr/>
          <p:nvPr/>
        </p:nvSpPr>
        <p:spPr>
          <a:xfrm>
            <a:off x="3287712" y="3716337"/>
            <a:ext cx="4824413" cy="1"/>
          </a:xfrm>
          <a:prstGeom prst="line">
            <a:avLst/>
          </a:prstGeom>
          <a:ln w="57150">
            <a:solidFill>
              <a:srgbClr val="80008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69" name="Text Box 13"/>
          <p:cNvSpPr txBox="1"/>
          <p:nvPr/>
        </p:nvSpPr>
        <p:spPr>
          <a:xfrm>
            <a:off x="8235950" y="3521076"/>
            <a:ext cx="499626" cy="3133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b="1">
                <a:solidFill>
                  <a:srgbClr val="660066"/>
                </a:solidFill>
              </a:defRPr>
            </a:lvl1pPr>
          </a:lstStyle>
          <a:p>
            <a:r>
              <a:t>3,84</a:t>
            </a:r>
          </a:p>
        </p:txBody>
      </p:sp>
      <p:sp>
        <p:nvSpPr>
          <p:cNvPr id="170" name="Text Box 14"/>
          <p:cNvSpPr txBox="1"/>
          <p:nvPr/>
        </p:nvSpPr>
        <p:spPr>
          <a:xfrm>
            <a:off x="3360739" y="1628775"/>
            <a:ext cx="1674376" cy="3133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i="1" u="sng">
                <a:solidFill>
                  <a:srgbClr val="006600"/>
                </a:solidFill>
              </a:defRPr>
            </a:lvl1pPr>
          </a:lstStyle>
          <a:p>
            <a:r>
              <a:t>hodnota chí-testu</a:t>
            </a:r>
          </a:p>
        </p:txBody>
      </p:sp>
      <p:sp>
        <p:nvSpPr>
          <p:cNvPr id="172" name="Line 17"/>
          <p:cNvSpPr/>
          <p:nvPr/>
        </p:nvSpPr>
        <p:spPr>
          <a:xfrm flipV="1">
            <a:off x="3935412" y="2492375"/>
            <a:ext cx="1" cy="1152526"/>
          </a:xfrm>
          <a:prstGeom prst="line">
            <a:avLst/>
          </a:prstGeom>
          <a:ln w="57150">
            <a:solidFill>
              <a:srgbClr val="FF0000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73" name="Text Box 18"/>
          <p:cNvSpPr txBox="1"/>
          <p:nvPr/>
        </p:nvSpPr>
        <p:spPr>
          <a:xfrm>
            <a:off x="6527800" y="2735263"/>
            <a:ext cx="1049298" cy="561043"/>
          </a:xfrm>
          <a:prstGeom prst="rect">
            <a:avLst/>
          </a:prstGeom>
          <a:ln w="19050">
            <a:solidFill>
              <a:srgbClr val="FF0000"/>
            </a:solidFill>
            <a:miter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>
                <a:solidFill>
                  <a:srgbClr val="FF0000"/>
                </a:solidFill>
              </a:defRPr>
            </a:pPr>
            <a:r>
              <a:t>zamítáme</a:t>
            </a:r>
          </a:p>
          <a:p>
            <a:pPr>
              <a:defRPr b="1">
                <a:solidFill>
                  <a:srgbClr val="FF0000"/>
                </a:solidFill>
              </a:defRPr>
            </a:pPr>
            <a:r>
              <a:t>shodu</a:t>
            </a:r>
          </a:p>
        </p:txBody>
      </p:sp>
      <p:sp>
        <p:nvSpPr>
          <p:cNvPr id="174" name="Line 19"/>
          <p:cNvSpPr/>
          <p:nvPr/>
        </p:nvSpPr>
        <p:spPr>
          <a:xfrm>
            <a:off x="4511675" y="3789363"/>
            <a:ext cx="1" cy="865188"/>
          </a:xfrm>
          <a:prstGeom prst="line">
            <a:avLst/>
          </a:prstGeom>
          <a:ln w="57150">
            <a:solidFill>
              <a:srgbClr val="FF0000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75" name="Text Box 20"/>
          <p:cNvSpPr txBox="1"/>
          <p:nvPr/>
        </p:nvSpPr>
        <p:spPr>
          <a:xfrm>
            <a:off x="5232400" y="3860800"/>
            <a:ext cx="1320066" cy="561043"/>
          </a:xfrm>
          <a:prstGeom prst="rect">
            <a:avLst/>
          </a:prstGeom>
          <a:ln w="19050">
            <a:solidFill>
              <a:srgbClr val="FF0000"/>
            </a:solidFill>
            <a:miter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>
                <a:solidFill>
                  <a:srgbClr val="FF0000"/>
                </a:solidFill>
              </a:defRPr>
            </a:pPr>
            <a:r>
              <a:t>potvrzujeme</a:t>
            </a:r>
          </a:p>
          <a:p>
            <a:pPr>
              <a:defRPr b="1">
                <a:solidFill>
                  <a:srgbClr val="FF0000"/>
                </a:solidFill>
              </a:defRPr>
            </a:pPr>
            <a:r>
              <a:t>shodu</a:t>
            </a:r>
          </a:p>
        </p:txBody>
      </p:sp>
      <p:sp>
        <p:nvSpPr>
          <p:cNvPr id="176" name="Text Box 21"/>
          <p:cNvSpPr txBox="1"/>
          <p:nvPr/>
        </p:nvSpPr>
        <p:spPr>
          <a:xfrm>
            <a:off x="3575051" y="5013325"/>
            <a:ext cx="4270832" cy="3133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b="1">
                <a:solidFill>
                  <a:srgbClr val="0000CC"/>
                </a:solidFill>
              </a:defRPr>
            </a:lvl1pPr>
          </a:lstStyle>
          <a:p>
            <a:r>
              <a:t>Naše hodnota vypočítaného testu byla 0,18</a:t>
            </a:r>
          </a:p>
        </p:txBody>
      </p:sp>
      <p:sp>
        <p:nvSpPr>
          <p:cNvPr id="16" name="Text Box 22">
            <a:extLst>
              <a:ext uri="{FF2B5EF4-FFF2-40B4-BE49-F238E27FC236}">
                <a16:creationId xmlns:a16="http://schemas.microsoft.com/office/drawing/2014/main" id="{32A6BA66-6782-440B-8091-8387CCD585AE}"/>
              </a:ext>
            </a:extLst>
          </p:cNvPr>
          <p:cNvSpPr txBox="1"/>
          <p:nvPr/>
        </p:nvSpPr>
        <p:spPr>
          <a:xfrm>
            <a:off x="1406750" y="5603140"/>
            <a:ext cx="8856093" cy="370543"/>
          </a:xfrm>
          <a:prstGeom prst="rect">
            <a:avLst/>
          </a:prstGeom>
          <a:ln w="57150">
            <a:solidFill>
              <a:srgbClr val="FF0000"/>
            </a:solidFill>
            <a:miter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pPr defTabSz="914400" hangingPunct="0"/>
            <a:r>
              <a:rPr sz="1600" kern="0">
                <a:latin typeface="Arial"/>
                <a:cs typeface="Arial"/>
                <a:sym typeface="Arial"/>
              </a:rPr>
              <a:t>Potvrdili jsme tedy shodu v počtu pozorovaných a očekávaných fenotypů v poměru 3:1.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" name="Picture 4" descr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5925" y="808039"/>
            <a:ext cx="6278564" cy="5241926"/>
          </a:xfrm>
          <a:prstGeom prst="rect">
            <a:avLst/>
          </a:prstGeom>
          <a:ln w="12700">
            <a:miter lim="400000"/>
          </a:ln>
        </p:spPr>
      </p:pic>
      <p:sp>
        <p:nvSpPr>
          <p:cNvPr id="207" name="Line 6"/>
          <p:cNvSpPr/>
          <p:nvPr/>
        </p:nvSpPr>
        <p:spPr>
          <a:xfrm>
            <a:off x="5562600" y="1243013"/>
            <a:ext cx="0" cy="720726"/>
          </a:xfrm>
          <a:prstGeom prst="line">
            <a:avLst/>
          </a:prstGeom>
          <a:ln w="38100">
            <a:solidFill>
              <a:srgbClr val="FF6600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08" name="Rectangle 7"/>
          <p:cNvSpPr/>
          <p:nvPr/>
        </p:nvSpPr>
        <p:spPr>
          <a:xfrm>
            <a:off x="3382502" y="1989138"/>
            <a:ext cx="5737045" cy="215901"/>
          </a:xfrm>
          <a:prstGeom prst="rect">
            <a:avLst/>
          </a:prstGeom>
          <a:ln w="38100">
            <a:solidFill>
              <a:srgbClr val="FF0000"/>
            </a:solidFill>
            <a:miter/>
          </a:ln>
        </p:spPr>
        <p:txBody>
          <a:bodyPr lIns="45719" rIns="45719" anchor="ctr"/>
          <a:lstStyle/>
          <a:p>
            <a:pPr>
              <a:defRPr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pic>
        <p:nvPicPr>
          <p:cNvPr id="209" name="Picture 8" descr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63750" y="5775326"/>
            <a:ext cx="5316538" cy="1082676"/>
          </a:xfrm>
          <a:prstGeom prst="rect">
            <a:avLst/>
          </a:prstGeom>
          <a:ln w="12700">
            <a:miter lim="400000"/>
          </a:ln>
        </p:spPr>
      </p:pic>
      <p:sp>
        <p:nvSpPr>
          <p:cNvPr id="210" name="Text Box 15"/>
          <p:cNvSpPr txBox="1"/>
          <p:nvPr/>
        </p:nvSpPr>
        <p:spPr>
          <a:xfrm>
            <a:off x="1701609" y="1921757"/>
            <a:ext cx="549063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 b="1">
                <a:solidFill>
                  <a:srgbClr val="B51A00"/>
                </a:solidFill>
              </a:defRPr>
            </a:lvl1pPr>
          </a:lstStyle>
          <a:p>
            <a:r>
              <a:t>0,18</a:t>
            </a:r>
          </a:p>
        </p:txBody>
      </p:sp>
      <p:sp>
        <p:nvSpPr>
          <p:cNvPr id="211" name="Rectangle 7"/>
          <p:cNvSpPr/>
          <p:nvPr/>
        </p:nvSpPr>
        <p:spPr>
          <a:xfrm>
            <a:off x="5028334" y="1514698"/>
            <a:ext cx="519641" cy="352467"/>
          </a:xfrm>
          <a:prstGeom prst="rect">
            <a:avLst/>
          </a:prstGeom>
          <a:ln w="38100">
            <a:solidFill>
              <a:srgbClr val="FF0000"/>
            </a:solidFill>
            <a:miter/>
          </a:ln>
        </p:spPr>
        <p:txBody>
          <a:bodyPr lIns="45719" rIns="45719" anchor="ctr"/>
          <a:lstStyle/>
          <a:p>
            <a:pPr>
              <a:defRPr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" grpId="0" animBg="1" advAuto="0"/>
    </p:bldLst>
  </p:timing>
  <p:extLst>
    <p:ext uri="{6950BFC3-D8DA-4A85-94F7-54DA5524770B}">
      <p188:commentRel xmlns:p188="http://schemas.microsoft.com/office/powerpoint/2018/8/main" r:id="rId2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83C62876-C943-480B-A743-0AD669A08799}"/>
              </a:ext>
            </a:extLst>
          </p:cNvPr>
          <p:cNvSpPr txBox="1"/>
          <p:nvPr/>
        </p:nvSpPr>
        <p:spPr>
          <a:xfrm>
            <a:off x="876822" y="651353"/>
            <a:ext cx="99102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/>
              <a:t>                   </a:t>
            </a:r>
            <a:r>
              <a:rPr lang="cs-CZ" sz="4000" b="1" dirty="0"/>
              <a:t>  </a:t>
            </a:r>
            <a:r>
              <a:rPr lang="cs-CZ" sz="4000" b="1" u="sng" dirty="0"/>
              <a:t>Chí-test</a:t>
            </a:r>
          </a:p>
          <a:p>
            <a:r>
              <a:rPr lang="cs-CZ" sz="4000" dirty="0"/>
              <a:t>= Chí-kvadrát, Test dobré shody, </a:t>
            </a:r>
            <a:r>
              <a:rPr lang="el-GR" sz="400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χ</a:t>
            </a:r>
            <a:r>
              <a:rPr lang="cs-CZ" sz="4000" baseline="30000" dirty="0"/>
              <a:t>2</a:t>
            </a:r>
            <a:r>
              <a:rPr lang="cs-CZ" sz="4000" dirty="0"/>
              <a:t> 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45C69814-1F8F-4B7B-ABAC-13BEB8809B79}"/>
              </a:ext>
            </a:extLst>
          </p:cNvPr>
          <p:cNvSpPr txBox="1"/>
          <p:nvPr/>
        </p:nvSpPr>
        <p:spPr>
          <a:xfrm>
            <a:off x="275573" y="2417523"/>
            <a:ext cx="1233286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- vyhodnocování biologických dat → </a:t>
            </a:r>
            <a:r>
              <a:rPr lang="cs-CZ" sz="3200" b="1" dirty="0"/>
              <a:t>statistika</a:t>
            </a:r>
          </a:p>
          <a:p>
            <a:r>
              <a:rPr lang="cs-CZ" sz="3200" dirty="0"/>
              <a:t>- testuje </a:t>
            </a:r>
            <a:r>
              <a:rPr lang="cs-CZ" sz="3200" b="1" u="sng" dirty="0"/>
              <a:t>shodu</a:t>
            </a:r>
            <a:r>
              <a:rPr lang="cs-CZ" sz="3200" dirty="0"/>
              <a:t> mezi očekávanými a pozorovanými hodnotami</a:t>
            </a:r>
          </a:p>
          <a:p>
            <a:r>
              <a:rPr lang="cs-CZ" sz="3200" dirty="0"/>
              <a:t>			</a:t>
            </a:r>
            <a:r>
              <a:rPr lang="cs-CZ" i="1" dirty="0"/>
              <a:t>	</a:t>
            </a:r>
          </a:p>
          <a:p>
            <a:endParaRPr lang="cs-CZ" i="1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1C9D63A9-1CB2-4A80-B320-ECFF6EF5163B}"/>
              </a:ext>
            </a:extLst>
          </p:cNvPr>
          <p:cNvSpPr txBox="1"/>
          <p:nvPr/>
        </p:nvSpPr>
        <p:spPr>
          <a:xfrm>
            <a:off x="760957" y="3860527"/>
            <a:ext cx="63068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i="1" dirty="0"/>
              <a:t>Souhlasí naše hodnoty s modelovými hodnotami? </a:t>
            </a:r>
          </a:p>
          <a:p>
            <a:r>
              <a:rPr lang="cs-CZ" i="1" dirty="0"/>
              <a:t>Jsou odchylky dány přirozenou variabilitou?</a:t>
            </a:r>
            <a:endParaRPr lang="cs-CZ" dirty="0"/>
          </a:p>
        </p:txBody>
      </p:sp>
      <p:sp>
        <p:nvSpPr>
          <p:cNvPr id="6" name="Znak násobení 5">
            <a:extLst>
              <a:ext uri="{FF2B5EF4-FFF2-40B4-BE49-F238E27FC236}">
                <a16:creationId xmlns:a16="http://schemas.microsoft.com/office/drawing/2014/main" id="{108CB9F7-4A3B-407A-B47C-BA96FFFEE109}"/>
              </a:ext>
            </a:extLst>
          </p:cNvPr>
          <p:cNvSpPr/>
          <p:nvPr/>
        </p:nvSpPr>
        <p:spPr>
          <a:xfrm>
            <a:off x="5787024" y="3281820"/>
            <a:ext cx="1365337" cy="1753643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C5CA2DB-A46F-4D23-B7DB-F2C71CCB30ED}"/>
              </a:ext>
            </a:extLst>
          </p:cNvPr>
          <p:cNvSpPr txBox="1"/>
          <p:nvPr/>
        </p:nvSpPr>
        <p:spPr>
          <a:xfrm>
            <a:off x="7126267" y="3862614"/>
            <a:ext cx="63068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i="1" dirty="0"/>
              <a:t>Jsou odchylky moc velké, aby to byla náhoda?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82245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3FF43836-B707-4844-8362-CFC98534AF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39982"/>
            <a:ext cx="9281332" cy="17082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B522C13-2FD5-4075-829E-BA13D2BE5D48}"/>
              </a:ext>
            </a:extLst>
          </p:cNvPr>
          <p:cNvSpPr txBox="1"/>
          <p:nvPr/>
        </p:nvSpPr>
        <p:spPr>
          <a:xfrm>
            <a:off x="1949507" y="2885242"/>
            <a:ext cx="1922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+ Segregace vloh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83C62876-C943-480B-A743-0AD669A08799}"/>
              </a:ext>
            </a:extLst>
          </p:cNvPr>
          <p:cNvSpPr txBox="1"/>
          <p:nvPr/>
        </p:nvSpPr>
        <p:spPr>
          <a:xfrm>
            <a:off x="876822" y="651353"/>
            <a:ext cx="99102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/>
              <a:t>                   </a:t>
            </a:r>
            <a:r>
              <a:rPr lang="cs-CZ" sz="4000" b="1" dirty="0"/>
              <a:t>  </a:t>
            </a:r>
            <a:r>
              <a:rPr lang="cs-CZ" sz="4000" b="1" u="sng" dirty="0"/>
              <a:t>Chí-test</a:t>
            </a:r>
          </a:p>
          <a:p>
            <a:r>
              <a:rPr lang="cs-CZ" sz="4000" dirty="0"/>
              <a:t>= Chí-kvadrát, Test dobré shody, </a:t>
            </a:r>
            <a:r>
              <a:rPr lang="el-GR" sz="400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χ</a:t>
            </a:r>
            <a:r>
              <a:rPr lang="cs-CZ" sz="4000" baseline="30000" dirty="0"/>
              <a:t>2</a:t>
            </a:r>
            <a:r>
              <a:rPr lang="cs-CZ" sz="4000" dirty="0"/>
              <a:t> 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D2C788C-6820-4631-9F06-BA586E5343B7}"/>
              </a:ext>
            </a:extLst>
          </p:cNvPr>
          <p:cNvSpPr txBox="1"/>
          <p:nvPr/>
        </p:nvSpPr>
        <p:spPr>
          <a:xfrm>
            <a:off x="1139868" y="2517732"/>
            <a:ext cx="425789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/>
              <a:t>- testujeme </a:t>
            </a:r>
            <a:r>
              <a:rPr lang="cs-CZ" sz="3200" b="1" dirty="0"/>
              <a:t>hypotézu</a:t>
            </a:r>
            <a:endParaRPr lang="cs-CZ" sz="3200" dirty="0"/>
          </a:p>
          <a:p>
            <a:pPr marL="457200" indent="-457200">
              <a:buFontTx/>
              <a:buChar char="-"/>
            </a:pPr>
            <a:endParaRPr lang="cs-CZ" sz="32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655866E-6539-4FB8-8361-8043BE818755}"/>
              </a:ext>
            </a:extLst>
          </p:cNvPr>
          <p:cNvSpPr txBox="1"/>
          <p:nvPr/>
        </p:nvSpPr>
        <p:spPr>
          <a:xfrm>
            <a:off x="1374731" y="3501954"/>
            <a:ext cx="9948798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i="1" dirty="0" err="1"/>
              <a:t>Hážu</a:t>
            </a:r>
            <a:r>
              <a:rPr lang="cs-CZ" sz="2400" i="1" dirty="0"/>
              <a:t> kostkou a počítám, kolikrát padne 1, 2, 3, 4, 5, 6.</a:t>
            </a:r>
          </a:p>
          <a:p>
            <a:r>
              <a:rPr lang="cs-CZ" sz="2400" i="1" dirty="0"/>
              <a:t>Hodím 60x – ideální rozložení 10x1, 10x2, 10x3,…,</a:t>
            </a:r>
          </a:p>
          <a:p>
            <a:r>
              <a:rPr lang="cs-CZ" sz="2400" i="1" dirty="0"/>
              <a:t>poměr 1 : 1 : 1 : 1 : 1 : 1</a:t>
            </a:r>
          </a:p>
          <a:p>
            <a:endParaRPr lang="cs-CZ" sz="2400" i="1" dirty="0"/>
          </a:p>
          <a:p>
            <a:r>
              <a:rPr lang="cs-CZ" sz="2400" b="1" i="1" dirty="0"/>
              <a:t>Hypotéza – kostka je v pořádku, odchylky jsou dané náhodou, </a:t>
            </a:r>
          </a:p>
          <a:p>
            <a:r>
              <a:rPr lang="cs-CZ" sz="2400" b="1" i="1" dirty="0"/>
              <a:t>				platí poměr 1: 1 : 1 : 1 : 1 : 1 </a:t>
            </a:r>
          </a:p>
          <a:p>
            <a:r>
              <a:rPr lang="cs-CZ" sz="2400" b="1" i="1" dirty="0"/>
              <a:t>				</a:t>
            </a:r>
          </a:p>
          <a:p>
            <a:endParaRPr lang="cs-CZ" sz="2400" baseline="30000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endParaRPr lang="cs-CZ" sz="2400" baseline="30000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endParaRPr lang="cs-CZ" sz="2400" b="1" baseline="30000" dirty="0"/>
          </a:p>
          <a:p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1495325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83C62876-C943-480B-A743-0AD669A08799}"/>
              </a:ext>
            </a:extLst>
          </p:cNvPr>
          <p:cNvSpPr txBox="1"/>
          <p:nvPr/>
        </p:nvSpPr>
        <p:spPr>
          <a:xfrm>
            <a:off x="876822" y="651353"/>
            <a:ext cx="99102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/>
              <a:t>                   </a:t>
            </a:r>
            <a:r>
              <a:rPr lang="cs-CZ" sz="4000" b="1" dirty="0"/>
              <a:t>  </a:t>
            </a:r>
            <a:r>
              <a:rPr lang="cs-CZ" sz="4000" b="1" u="sng" dirty="0"/>
              <a:t>Chí-test</a:t>
            </a:r>
          </a:p>
          <a:p>
            <a:r>
              <a:rPr lang="cs-CZ" sz="4000" dirty="0"/>
              <a:t>= Chí-kvadrát, Test dobré shody, </a:t>
            </a:r>
            <a:r>
              <a:rPr lang="el-GR" sz="400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χ</a:t>
            </a:r>
            <a:r>
              <a:rPr lang="cs-CZ" sz="4000" baseline="30000" dirty="0"/>
              <a:t>2</a:t>
            </a:r>
            <a:r>
              <a:rPr lang="cs-CZ" sz="4000" dirty="0"/>
              <a:t>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1F649B0-FB02-4ED9-B6E8-1F0155E6C069}"/>
              </a:ext>
            </a:extLst>
          </p:cNvPr>
          <p:cNvSpPr txBox="1"/>
          <p:nvPr/>
        </p:nvSpPr>
        <p:spPr>
          <a:xfrm>
            <a:off x="1031933" y="2117824"/>
            <a:ext cx="1068261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200" dirty="0"/>
              <a:t>v obecné genetice – </a:t>
            </a:r>
            <a:r>
              <a:rPr lang="cs-CZ" sz="3200" dirty="0">
                <a:solidFill>
                  <a:srgbClr val="FF0000"/>
                </a:solidFill>
              </a:rPr>
              <a:t>testování shody mezi </a:t>
            </a:r>
            <a:r>
              <a:rPr lang="cs-CZ" sz="3200" b="1" u="sng" dirty="0">
                <a:solidFill>
                  <a:srgbClr val="FF0000"/>
                </a:solidFill>
              </a:rPr>
              <a:t>očekávanými</a:t>
            </a:r>
            <a:r>
              <a:rPr lang="cs-CZ" sz="3200" dirty="0">
                <a:solidFill>
                  <a:srgbClr val="FF0000"/>
                </a:solidFill>
              </a:rPr>
              <a:t> a </a:t>
            </a:r>
            <a:r>
              <a:rPr lang="cs-CZ" sz="3200" b="1" u="sng" dirty="0">
                <a:solidFill>
                  <a:srgbClr val="FF0000"/>
                </a:solidFill>
              </a:rPr>
              <a:t>pozorovanými</a:t>
            </a:r>
            <a:r>
              <a:rPr lang="cs-CZ" sz="3200" dirty="0">
                <a:solidFill>
                  <a:srgbClr val="FF0000"/>
                </a:solidFill>
              </a:rPr>
              <a:t> počty jedinců v jednotlivých fenotypových nebo genotypových třídách</a:t>
            </a:r>
          </a:p>
          <a:p>
            <a:pPr marL="457200" indent="-457200">
              <a:buFontTx/>
              <a:buChar char="-"/>
            </a:pPr>
            <a:endParaRPr lang="cs-CZ" sz="3200" dirty="0">
              <a:solidFill>
                <a:srgbClr val="FF0000"/>
              </a:solidFill>
            </a:endParaRPr>
          </a:p>
          <a:p>
            <a:pPr marL="457200" indent="-457200">
              <a:buFontTx/>
              <a:buChar char="-"/>
            </a:pPr>
            <a:r>
              <a:rPr lang="cs-CZ" sz="3200" dirty="0"/>
              <a:t>= testujeme, zda se pozorovaný fenotypový/genotypový štěpný poměr shoduje s teoretickým (očekávaným) </a:t>
            </a:r>
          </a:p>
          <a:p>
            <a:pPr marL="457200" indent="-457200">
              <a:buFontTx/>
              <a:buChar char="-"/>
            </a:pP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FB3DEF14-906A-4E34-8107-9CD521D96976}"/>
              </a:ext>
            </a:extLst>
          </p:cNvPr>
          <p:cNvSpPr txBox="1"/>
          <p:nvPr/>
        </p:nvSpPr>
        <p:spPr>
          <a:xfrm>
            <a:off x="1080639" y="2901819"/>
            <a:ext cx="1068261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endParaRPr lang="cs-CZ" sz="3200" dirty="0">
              <a:solidFill>
                <a:srgbClr val="FF0000"/>
              </a:solidFill>
            </a:endParaRPr>
          </a:p>
          <a:p>
            <a:pPr marL="457200" indent="-457200">
              <a:buFontTx/>
              <a:buChar char="-"/>
            </a:pPr>
            <a:endParaRPr lang="cs-CZ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390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83C62876-C943-480B-A743-0AD669A08799}"/>
              </a:ext>
            </a:extLst>
          </p:cNvPr>
          <p:cNvSpPr txBox="1"/>
          <p:nvPr/>
        </p:nvSpPr>
        <p:spPr>
          <a:xfrm>
            <a:off x="876822" y="651353"/>
            <a:ext cx="99102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/>
              <a:t>Opáčko z přednášky z obecné genetiky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36A6CD4-EA1C-435A-A3C4-5582D8A0C52A}"/>
              </a:ext>
            </a:extLst>
          </p:cNvPr>
          <p:cNvSpPr txBox="1"/>
          <p:nvPr/>
        </p:nvSpPr>
        <p:spPr>
          <a:xfrm>
            <a:off x="966591" y="2494767"/>
            <a:ext cx="10682614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200" dirty="0"/>
              <a:t>fenotypový/genotypový štěpný poměr</a:t>
            </a:r>
          </a:p>
          <a:p>
            <a:pPr marL="800100" lvl="1" indent="-342900">
              <a:buFontTx/>
              <a:buChar char="-"/>
            </a:pPr>
            <a:r>
              <a:rPr lang="cs-CZ" sz="2000" i="1" dirty="0"/>
              <a:t>mendelovská genetika založena na genech 	- </a:t>
            </a:r>
            <a:r>
              <a:rPr lang="cs-CZ" sz="2000" i="1" u="sng" dirty="0"/>
              <a:t>materiální podstaty</a:t>
            </a:r>
          </a:p>
          <a:p>
            <a:pPr lvl="1"/>
            <a:r>
              <a:rPr lang="cs-CZ" sz="2000" i="1" dirty="0"/>
              <a:t>												- </a:t>
            </a:r>
            <a:r>
              <a:rPr lang="cs-CZ" sz="2000" i="1" u="sng" dirty="0"/>
              <a:t>párové</a:t>
            </a:r>
          </a:p>
          <a:p>
            <a:pPr lvl="1"/>
            <a:r>
              <a:rPr lang="cs-CZ" sz="2000" i="1" dirty="0"/>
              <a:t>												- </a:t>
            </a:r>
            <a:r>
              <a:rPr lang="cs-CZ" sz="2000" i="1" u="sng" dirty="0"/>
              <a:t>nemísí se</a:t>
            </a:r>
          </a:p>
          <a:p>
            <a:pPr lvl="1"/>
            <a:r>
              <a:rPr lang="cs-CZ" sz="2000" i="1" dirty="0"/>
              <a:t>												- </a:t>
            </a:r>
            <a:r>
              <a:rPr lang="cs-CZ" sz="2000" i="1" u="sng" dirty="0"/>
              <a:t>rozchází se do gamet (segregují)</a:t>
            </a:r>
          </a:p>
          <a:p>
            <a:pPr lvl="1"/>
            <a:r>
              <a:rPr lang="cs-CZ" sz="2000" i="1" dirty="0"/>
              <a:t>												- </a:t>
            </a:r>
            <a:r>
              <a:rPr lang="cs-CZ" sz="2000" i="1" u="sng" dirty="0"/>
              <a:t>v zygotě se kombinují</a:t>
            </a:r>
          </a:p>
          <a:p>
            <a:pPr lvl="1"/>
            <a:r>
              <a:rPr lang="cs-CZ" sz="2000" i="1" dirty="0"/>
              <a:t>												</a:t>
            </a:r>
            <a:r>
              <a:rPr lang="cs-CZ" sz="2000" i="1" dirty="0">
                <a:solidFill>
                  <a:srgbClr val="FF0000"/>
                </a:solidFill>
              </a:rPr>
              <a:t>viz přednáška</a:t>
            </a:r>
          </a:p>
          <a:p>
            <a:endParaRPr lang="cs-CZ" sz="3200" dirty="0"/>
          </a:p>
          <a:p>
            <a:pPr marL="457200" indent="-457200">
              <a:buFontTx/>
              <a:buChar char="-"/>
            </a:pPr>
            <a:r>
              <a:rPr lang="cs-CZ" sz="3200" dirty="0"/>
              <a:t>genotypový štěpný poměr - </a:t>
            </a:r>
            <a:r>
              <a:rPr lang="cs-CZ" sz="3200" b="1" dirty="0"/>
              <a:t>GENY</a:t>
            </a:r>
            <a:endParaRPr lang="cs-CZ" sz="3200" dirty="0"/>
          </a:p>
          <a:p>
            <a:pPr marL="457200" indent="-457200">
              <a:buFontTx/>
              <a:buChar char="-"/>
            </a:pPr>
            <a:r>
              <a:rPr lang="cs-CZ" sz="3200" dirty="0"/>
              <a:t>fenotypový štěpný poměr – </a:t>
            </a:r>
            <a:r>
              <a:rPr lang="cs-CZ" sz="3200" b="1" dirty="0"/>
              <a:t>ZNAKY</a:t>
            </a:r>
          </a:p>
        </p:txBody>
      </p:sp>
    </p:spTree>
    <p:extLst>
      <p:ext uri="{BB962C8B-B14F-4D97-AF65-F5344CB8AC3E}">
        <p14:creationId xmlns:p14="http://schemas.microsoft.com/office/powerpoint/2010/main" val="3359940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83C62876-C943-480B-A743-0AD669A08799}"/>
              </a:ext>
            </a:extLst>
          </p:cNvPr>
          <p:cNvSpPr txBox="1"/>
          <p:nvPr/>
        </p:nvSpPr>
        <p:spPr>
          <a:xfrm>
            <a:off x="1141289" y="527901"/>
            <a:ext cx="99102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/>
              <a:t>Opáčko z přednášky z obecné genetiky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36A6CD4-EA1C-435A-A3C4-5582D8A0C52A}"/>
              </a:ext>
            </a:extLst>
          </p:cNvPr>
          <p:cNvSpPr txBox="1"/>
          <p:nvPr/>
        </p:nvSpPr>
        <p:spPr>
          <a:xfrm>
            <a:off x="929013" y="1555315"/>
            <a:ext cx="106826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2400" dirty="0"/>
              <a:t>genotypový štěpný poměr - </a:t>
            </a:r>
            <a:r>
              <a:rPr lang="cs-CZ" sz="2400" b="1" dirty="0"/>
              <a:t>GENY</a:t>
            </a:r>
            <a:endParaRPr lang="cs-CZ" sz="2400" dirty="0"/>
          </a:p>
          <a:p>
            <a:pPr marL="457200" indent="-457200">
              <a:buFontTx/>
              <a:buChar char="-"/>
            </a:pPr>
            <a:r>
              <a:rPr lang="cs-CZ" sz="2400" dirty="0"/>
              <a:t>fenotypový štěpný poměr – </a:t>
            </a:r>
            <a:r>
              <a:rPr lang="cs-CZ" sz="2400" b="1" dirty="0"/>
              <a:t>ZNAKY </a:t>
            </a:r>
            <a:r>
              <a:rPr lang="cs-CZ" sz="1400" dirty="0"/>
              <a:t>– mohou být skryty recesivní alely!</a:t>
            </a:r>
            <a:endParaRPr lang="cs-CZ" sz="2400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3E0B799-8840-4B2C-96A3-78F24CB77F14}"/>
              </a:ext>
            </a:extLst>
          </p:cNvPr>
          <p:cNvSpPr txBox="1"/>
          <p:nvPr/>
        </p:nvSpPr>
        <p:spPr>
          <a:xfrm>
            <a:off x="1139868" y="2555309"/>
            <a:ext cx="27094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Křížení </a:t>
            </a:r>
            <a:r>
              <a:rPr lang="cs-CZ" dirty="0" err="1"/>
              <a:t>monohybrida</a:t>
            </a:r>
            <a:r>
              <a:rPr lang="cs-CZ" dirty="0"/>
              <a:t> </a:t>
            </a:r>
            <a:r>
              <a:rPr lang="cs-CZ" dirty="0" err="1"/>
              <a:t>Aa</a:t>
            </a:r>
            <a:r>
              <a:rPr lang="cs-CZ" dirty="0"/>
              <a:t>:</a:t>
            </a:r>
          </a:p>
          <a:p>
            <a:endParaRPr lang="cs-CZ" dirty="0"/>
          </a:p>
        </p:txBody>
      </p:sp>
      <p:graphicFrame>
        <p:nvGraphicFramePr>
          <p:cNvPr id="3" name="Tabulka 5">
            <a:extLst>
              <a:ext uri="{FF2B5EF4-FFF2-40B4-BE49-F238E27FC236}">
                <a16:creationId xmlns:a16="http://schemas.microsoft.com/office/drawing/2014/main" id="{DC9E2484-00BA-4439-AF1F-B7F93AF9A0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598529"/>
              </p:ext>
            </p:extLst>
          </p:nvPr>
        </p:nvGraphicFramePr>
        <p:xfrm>
          <a:off x="1305490" y="2924246"/>
          <a:ext cx="812799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1041">
                  <a:extLst>
                    <a:ext uri="{9D8B030D-6E8A-4147-A177-3AD203B41FA5}">
                      <a16:colId xmlns:a16="http://schemas.microsoft.com/office/drawing/2014/main" val="4193236466"/>
                    </a:ext>
                  </a:extLst>
                </a:gridCol>
                <a:gridCol w="2377625">
                  <a:extLst>
                    <a:ext uri="{9D8B030D-6E8A-4147-A177-3AD203B41FA5}">
                      <a16:colId xmlns:a16="http://schemas.microsoft.com/office/drawing/2014/main" val="134964467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9427016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Rodiče </a:t>
                      </a:r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</a:t>
                      </a: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 tvoří gamety: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282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338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5168460"/>
                  </a:ext>
                </a:extLst>
              </a:tr>
            </a:tbl>
          </a:graphicData>
        </a:graphic>
      </p:graphicFrame>
      <p:sp>
        <p:nvSpPr>
          <p:cNvPr id="6" name="Obdélník 5">
            <a:extLst>
              <a:ext uri="{FF2B5EF4-FFF2-40B4-BE49-F238E27FC236}">
                <a16:creationId xmlns:a16="http://schemas.microsoft.com/office/drawing/2014/main" id="{BDEBD462-9B08-4211-A62C-FB1851EDD411}"/>
              </a:ext>
            </a:extLst>
          </p:cNvPr>
          <p:cNvSpPr/>
          <p:nvPr/>
        </p:nvSpPr>
        <p:spPr>
          <a:xfrm>
            <a:off x="4283901" y="3306871"/>
            <a:ext cx="5135671" cy="80166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71DADF0-87FC-40D2-980D-310C8264C778}"/>
              </a:ext>
            </a:extLst>
          </p:cNvPr>
          <p:cNvSpPr txBox="1"/>
          <p:nvPr/>
        </p:nvSpPr>
        <p:spPr>
          <a:xfrm>
            <a:off x="1265127" y="4221271"/>
            <a:ext cx="92692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GENOTYPY potomků:			AA	</a:t>
            </a:r>
            <a:r>
              <a:rPr lang="cs-CZ" dirty="0" err="1"/>
              <a:t>Aa</a:t>
            </a:r>
            <a:r>
              <a:rPr lang="cs-CZ" dirty="0"/>
              <a:t>	</a:t>
            </a:r>
            <a:r>
              <a:rPr lang="cs-CZ" dirty="0" err="1"/>
              <a:t>Aa</a:t>
            </a:r>
            <a:r>
              <a:rPr lang="cs-CZ" dirty="0"/>
              <a:t>	</a:t>
            </a:r>
            <a:r>
              <a:rPr lang="cs-CZ" dirty="0" err="1"/>
              <a:t>aa</a:t>
            </a:r>
            <a:endParaRPr lang="cs-CZ" dirty="0"/>
          </a:p>
          <a:p>
            <a:r>
              <a:rPr lang="cs-CZ" dirty="0"/>
              <a:t>GENOTYPOVÝ štěpný poměr:	 1   :    2     :  1</a:t>
            </a:r>
          </a:p>
          <a:p>
            <a:endParaRPr lang="cs-CZ" dirty="0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00859816-C9D0-4B62-8985-9F138F71A493}"/>
              </a:ext>
            </a:extLst>
          </p:cNvPr>
          <p:cNvSpPr/>
          <p:nvPr/>
        </p:nvSpPr>
        <p:spPr>
          <a:xfrm>
            <a:off x="4960306" y="4271376"/>
            <a:ext cx="801666" cy="325676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0507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</p:bldLst>
  </p:timing>
  <p:extLst>
    <p:ext uri="{6950BFC3-D8DA-4A85-94F7-54DA5524770B}">
      <p188:commentRel xmlns:p188="http://schemas.microsoft.com/office/powerpoint/2018/8/main" r:id="rId2"/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83C62876-C943-480B-A743-0AD669A08799}"/>
              </a:ext>
            </a:extLst>
          </p:cNvPr>
          <p:cNvSpPr txBox="1"/>
          <p:nvPr/>
        </p:nvSpPr>
        <p:spPr>
          <a:xfrm>
            <a:off x="1141289" y="527901"/>
            <a:ext cx="99102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/>
              <a:t>Opáčko z přednášky z obecné genetiky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36A6CD4-EA1C-435A-A3C4-5582D8A0C52A}"/>
              </a:ext>
            </a:extLst>
          </p:cNvPr>
          <p:cNvSpPr txBox="1"/>
          <p:nvPr/>
        </p:nvSpPr>
        <p:spPr>
          <a:xfrm>
            <a:off x="929013" y="1555315"/>
            <a:ext cx="106826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2400" dirty="0"/>
              <a:t>genotypový štěpný poměr - </a:t>
            </a:r>
            <a:r>
              <a:rPr lang="cs-CZ" sz="2400" b="1" dirty="0"/>
              <a:t>GENY</a:t>
            </a:r>
            <a:endParaRPr lang="cs-CZ" sz="2400" dirty="0"/>
          </a:p>
          <a:p>
            <a:pPr marL="457200" indent="-457200">
              <a:buFontTx/>
              <a:buChar char="-"/>
            </a:pPr>
            <a:r>
              <a:rPr lang="cs-CZ" sz="2400" dirty="0"/>
              <a:t>fenotypový štěpný poměr – </a:t>
            </a:r>
            <a:r>
              <a:rPr lang="cs-CZ" sz="2400" b="1" dirty="0"/>
              <a:t>ZNAKY </a:t>
            </a:r>
            <a:r>
              <a:rPr lang="cs-CZ" sz="1400" dirty="0"/>
              <a:t>– mohou být skryty recesivní alely!</a:t>
            </a:r>
            <a:endParaRPr lang="cs-CZ" sz="2400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3E0B799-8840-4B2C-96A3-78F24CB77F14}"/>
              </a:ext>
            </a:extLst>
          </p:cNvPr>
          <p:cNvSpPr txBox="1"/>
          <p:nvPr/>
        </p:nvSpPr>
        <p:spPr>
          <a:xfrm>
            <a:off x="1139868" y="2555309"/>
            <a:ext cx="27094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Křížení </a:t>
            </a:r>
            <a:r>
              <a:rPr lang="cs-CZ" dirty="0" err="1"/>
              <a:t>monohybrida</a:t>
            </a:r>
            <a:r>
              <a:rPr lang="cs-CZ" dirty="0"/>
              <a:t> </a:t>
            </a:r>
            <a:r>
              <a:rPr lang="cs-CZ" dirty="0" err="1"/>
              <a:t>Aa</a:t>
            </a:r>
            <a:r>
              <a:rPr lang="cs-CZ" dirty="0"/>
              <a:t>:</a:t>
            </a:r>
          </a:p>
          <a:p>
            <a:endParaRPr lang="cs-CZ" dirty="0"/>
          </a:p>
        </p:txBody>
      </p:sp>
      <p:graphicFrame>
        <p:nvGraphicFramePr>
          <p:cNvPr id="3" name="Tabulka 5">
            <a:extLst>
              <a:ext uri="{FF2B5EF4-FFF2-40B4-BE49-F238E27FC236}">
                <a16:creationId xmlns:a16="http://schemas.microsoft.com/office/drawing/2014/main" id="{DC9E2484-00BA-4439-AF1F-B7F93AF9A0ED}"/>
              </a:ext>
            </a:extLst>
          </p:cNvPr>
          <p:cNvGraphicFramePr>
            <a:graphicFrameLocks noGrp="1"/>
          </p:cNvGraphicFramePr>
          <p:nvPr/>
        </p:nvGraphicFramePr>
        <p:xfrm>
          <a:off x="1305490" y="2924246"/>
          <a:ext cx="812799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1041">
                  <a:extLst>
                    <a:ext uri="{9D8B030D-6E8A-4147-A177-3AD203B41FA5}">
                      <a16:colId xmlns:a16="http://schemas.microsoft.com/office/drawing/2014/main" val="4193236466"/>
                    </a:ext>
                  </a:extLst>
                </a:gridCol>
                <a:gridCol w="2377625">
                  <a:extLst>
                    <a:ext uri="{9D8B030D-6E8A-4147-A177-3AD203B41FA5}">
                      <a16:colId xmlns:a16="http://schemas.microsoft.com/office/drawing/2014/main" val="134964467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9427016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Rodiče </a:t>
                      </a:r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</a:t>
                      </a: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 tvoří gamety: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282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338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5168460"/>
                  </a:ext>
                </a:extLst>
              </a:tr>
            </a:tbl>
          </a:graphicData>
        </a:graphic>
      </p:graphicFrame>
      <p:sp>
        <p:nvSpPr>
          <p:cNvPr id="6" name="Obdélník 5">
            <a:extLst>
              <a:ext uri="{FF2B5EF4-FFF2-40B4-BE49-F238E27FC236}">
                <a16:creationId xmlns:a16="http://schemas.microsoft.com/office/drawing/2014/main" id="{BDEBD462-9B08-4211-A62C-FB1851EDD411}"/>
              </a:ext>
            </a:extLst>
          </p:cNvPr>
          <p:cNvSpPr/>
          <p:nvPr/>
        </p:nvSpPr>
        <p:spPr>
          <a:xfrm>
            <a:off x="4283901" y="3306871"/>
            <a:ext cx="5135671" cy="80166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71DADF0-87FC-40D2-980D-310C8264C778}"/>
              </a:ext>
            </a:extLst>
          </p:cNvPr>
          <p:cNvSpPr txBox="1"/>
          <p:nvPr/>
        </p:nvSpPr>
        <p:spPr>
          <a:xfrm>
            <a:off x="1265127" y="4221271"/>
            <a:ext cx="92692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GENOTYPY potomků:			AA	</a:t>
            </a:r>
            <a:r>
              <a:rPr lang="cs-CZ" dirty="0" err="1"/>
              <a:t>Aa</a:t>
            </a:r>
            <a:r>
              <a:rPr lang="cs-CZ" dirty="0"/>
              <a:t>	</a:t>
            </a:r>
            <a:r>
              <a:rPr lang="cs-CZ" dirty="0" err="1"/>
              <a:t>Aa</a:t>
            </a:r>
            <a:r>
              <a:rPr lang="cs-CZ" dirty="0"/>
              <a:t>	</a:t>
            </a:r>
            <a:r>
              <a:rPr lang="cs-CZ" dirty="0" err="1"/>
              <a:t>aa</a:t>
            </a:r>
            <a:endParaRPr lang="cs-CZ" dirty="0"/>
          </a:p>
          <a:p>
            <a:r>
              <a:rPr lang="cs-CZ" dirty="0"/>
              <a:t>GENOTYPOVÝ štěpný poměr:	 1   :    2     :  1</a:t>
            </a:r>
          </a:p>
          <a:p>
            <a:endParaRPr lang="cs-CZ" dirty="0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00859816-C9D0-4B62-8985-9F138F71A493}"/>
              </a:ext>
            </a:extLst>
          </p:cNvPr>
          <p:cNvSpPr/>
          <p:nvPr/>
        </p:nvSpPr>
        <p:spPr>
          <a:xfrm>
            <a:off x="4960306" y="4271376"/>
            <a:ext cx="801666" cy="325676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7847A40F-8E85-415E-82CD-F8DC75930F25}"/>
              </a:ext>
            </a:extLst>
          </p:cNvPr>
          <p:cNvSpPr/>
          <p:nvPr/>
        </p:nvSpPr>
        <p:spPr>
          <a:xfrm>
            <a:off x="4511457" y="5075129"/>
            <a:ext cx="1062624" cy="348640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C2A3CE9C-54FB-404F-8AEE-C86CD7E88FB0}"/>
              </a:ext>
            </a:extLst>
          </p:cNvPr>
          <p:cNvSpPr/>
          <p:nvPr/>
        </p:nvSpPr>
        <p:spPr>
          <a:xfrm>
            <a:off x="5624186" y="5047989"/>
            <a:ext cx="313150" cy="37578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FE9E2727-2C32-4D45-9FB0-1989654AD39F}"/>
              </a:ext>
            </a:extLst>
          </p:cNvPr>
          <p:cNvCxnSpPr>
            <a:stCxn id="11" idx="2"/>
          </p:cNvCxnSpPr>
          <p:nvPr/>
        </p:nvCxnSpPr>
        <p:spPr>
          <a:xfrm flipH="1">
            <a:off x="4571999" y="5423769"/>
            <a:ext cx="470770" cy="2755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DACCD0AF-6B4F-4FFA-9CC0-D3672F9C9831}"/>
              </a:ext>
            </a:extLst>
          </p:cNvPr>
          <p:cNvCxnSpPr/>
          <p:nvPr/>
        </p:nvCxnSpPr>
        <p:spPr>
          <a:xfrm>
            <a:off x="5924810" y="5411243"/>
            <a:ext cx="488515" cy="2755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1E7A613D-5995-4420-AF65-3EC0ED808983}"/>
              </a:ext>
            </a:extLst>
          </p:cNvPr>
          <p:cNvSpPr txBox="1"/>
          <p:nvPr/>
        </p:nvSpPr>
        <p:spPr>
          <a:xfrm>
            <a:off x="1270261" y="5068247"/>
            <a:ext cx="933489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FENOTYPY potomků:			AA  </a:t>
            </a:r>
            <a:r>
              <a:rPr lang="cs-CZ" dirty="0" err="1"/>
              <a:t>Aa</a:t>
            </a:r>
            <a:r>
              <a:rPr lang="cs-CZ" dirty="0"/>
              <a:t>  </a:t>
            </a:r>
            <a:r>
              <a:rPr lang="cs-CZ" dirty="0" err="1"/>
              <a:t>Aa</a:t>
            </a:r>
            <a:r>
              <a:rPr lang="cs-CZ" dirty="0"/>
              <a:t> </a:t>
            </a:r>
            <a:r>
              <a:rPr lang="cs-CZ" dirty="0" err="1"/>
              <a:t>aa</a:t>
            </a:r>
            <a:r>
              <a:rPr lang="cs-CZ" dirty="0"/>
              <a:t>  </a:t>
            </a:r>
          </a:p>
          <a:p>
            <a:endParaRPr lang="cs-CZ" dirty="0"/>
          </a:p>
          <a:p>
            <a:r>
              <a:rPr lang="cs-CZ" dirty="0"/>
              <a:t>	dominantní A překryje  recesivní a		projeví se recesivní alely </a:t>
            </a:r>
            <a:r>
              <a:rPr lang="cs-CZ" dirty="0" err="1"/>
              <a:t>aa</a:t>
            </a:r>
            <a:endParaRPr lang="cs-CZ" dirty="0"/>
          </a:p>
          <a:p>
            <a:r>
              <a:rPr lang="cs-CZ" dirty="0"/>
              <a:t>FENOTYPOVÝ štěpný poměr:	3		:		1</a:t>
            </a:r>
          </a:p>
        </p:txBody>
      </p:sp>
    </p:spTree>
    <p:extLst>
      <p:ext uri="{BB962C8B-B14F-4D97-AF65-F5344CB8AC3E}">
        <p14:creationId xmlns:p14="http://schemas.microsoft.com/office/powerpoint/2010/main" val="1116864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83C62876-C943-480B-A743-0AD669A08799}"/>
              </a:ext>
            </a:extLst>
          </p:cNvPr>
          <p:cNvSpPr txBox="1"/>
          <p:nvPr/>
        </p:nvSpPr>
        <p:spPr>
          <a:xfrm>
            <a:off x="952753" y="565608"/>
            <a:ext cx="99102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/>
              <a:t>Opáčko z přednášky z obecné genetiky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36A6CD4-EA1C-435A-A3C4-5582D8A0C52A}"/>
              </a:ext>
            </a:extLst>
          </p:cNvPr>
          <p:cNvSpPr txBox="1"/>
          <p:nvPr/>
        </p:nvSpPr>
        <p:spPr>
          <a:xfrm>
            <a:off x="929013" y="1555315"/>
            <a:ext cx="106826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2400" dirty="0"/>
              <a:t>genotypový štěpný poměr - </a:t>
            </a:r>
            <a:r>
              <a:rPr lang="cs-CZ" sz="2400" b="1" dirty="0"/>
              <a:t>GENY</a:t>
            </a:r>
            <a:endParaRPr lang="cs-CZ" sz="2400" dirty="0"/>
          </a:p>
          <a:p>
            <a:pPr marL="457200" indent="-457200">
              <a:buFontTx/>
              <a:buChar char="-"/>
            </a:pPr>
            <a:r>
              <a:rPr lang="cs-CZ" sz="2400" dirty="0"/>
              <a:t>fenotypový štěpný poměr – </a:t>
            </a:r>
            <a:r>
              <a:rPr lang="cs-CZ" sz="2400" b="1" dirty="0"/>
              <a:t>ZNAKY </a:t>
            </a:r>
            <a:r>
              <a:rPr lang="cs-CZ" sz="1400" dirty="0"/>
              <a:t>– mohou být skryty recesivní alely!</a:t>
            </a:r>
            <a:endParaRPr lang="cs-CZ" sz="2400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3E0B799-8840-4B2C-96A3-78F24CB77F14}"/>
              </a:ext>
            </a:extLst>
          </p:cNvPr>
          <p:cNvSpPr txBox="1"/>
          <p:nvPr/>
        </p:nvSpPr>
        <p:spPr>
          <a:xfrm>
            <a:off x="1139868" y="2555309"/>
            <a:ext cx="25956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Křížení </a:t>
            </a:r>
            <a:r>
              <a:rPr lang="cs-CZ" dirty="0" err="1"/>
              <a:t>dihybrida</a:t>
            </a:r>
            <a:r>
              <a:rPr lang="cs-CZ" dirty="0"/>
              <a:t> </a:t>
            </a:r>
            <a:r>
              <a:rPr lang="cs-CZ" dirty="0" err="1"/>
              <a:t>AaBb</a:t>
            </a:r>
            <a:r>
              <a:rPr lang="cs-CZ" dirty="0"/>
              <a:t>:</a:t>
            </a:r>
          </a:p>
          <a:p>
            <a:endParaRPr lang="cs-CZ" dirty="0"/>
          </a:p>
        </p:txBody>
      </p:sp>
      <p:graphicFrame>
        <p:nvGraphicFramePr>
          <p:cNvPr id="3" name="Tabulka 5">
            <a:extLst>
              <a:ext uri="{FF2B5EF4-FFF2-40B4-BE49-F238E27FC236}">
                <a16:creationId xmlns:a16="http://schemas.microsoft.com/office/drawing/2014/main" id="{DC9E2484-00BA-4439-AF1F-B7F93AF9A0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891429"/>
              </p:ext>
            </p:extLst>
          </p:nvPr>
        </p:nvGraphicFramePr>
        <p:xfrm>
          <a:off x="1305490" y="2924246"/>
          <a:ext cx="9729940" cy="3664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4239">
                  <a:extLst>
                    <a:ext uri="{9D8B030D-6E8A-4147-A177-3AD203B41FA5}">
                      <a16:colId xmlns:a16="http://schemas.microsoft.com/office/drawing/2014/main" val="4193236466"/>
                    </a:ext>
                  </a:extLst>
                </a:gridCol>
                <a:gridCol w="1707737">
                  <a:extLst>
                    <a:ext uri="{9D8B030D-6E8A-4147-A177-3AD203B41FA5}">
                      <a16:colId xmlns:a16="http://schemas.microsoft.com/office/drawing/2014/main" val="1349644677"/>
                    </a:ext>
                  </a:extLst>
                </a:gridCol>
                <a:gridCol w="1945988">
                  <a:extLst>
                    <a:ext uri="{9D8B030D-6E8A-4147-A177-3AD203B41FA5}">
                      <a16:colId xmlns:a16="http://schemas.microsoft.com/office/drawing/2014/main" val="466201373"/>
                    </a:ext>
                  </a:extLst>
                </a:gridCol>
                <a:gridCol w="1945988">
                  <a:extLst>
                    <a:ext uri="{9D8B030D-6E8A-4147-A177-3AD203B41FA5}">
                      <a16:colId xmlns:a16="http://schemas.microsoft.com/office/drawing/2014/main" val="803726909"/>
                    </a:ext>
                  </a:extLst>
                </a:gridCol>
                <a:gridCol w="1945988">
                  <a:extLst>
                    <a:ext uri="{9D8B030D-6E8A-4147-A177-3AD203B41FA5}">
                      <a16:colId xmlns:a16="http://schemas.microsoft.com/office/drawing/2014/main" val="3942701694"/>
                    </a:ext>
                  </a:extLst>
                </a:gridCol>
              </a:tblGrid>
              <a:tr h="1115266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Rodiče </a:t>
                      </a:r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 tvoří gamety: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ab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282396"/>
                  </a:ext>
                </a:extLst>
              </a:tr>
              <a:tr h="637295"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AABB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338982"/>
                  </a:ext>
                </a:extLst>
              </a:tr>
              <a:tr h="637295"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5168460"/>
                  </a:ext>
                </a:extLst>
              </a:tr>
              <a:tr h="637295">
                <a:tc>
                  <a:txBody>
                    <a:bodyPr/>
                    <a:lstStyle/>
                    <a:p>
                      <a:r>
                        <a:rPr lang="cs-CZ" b="1" dirty="0" err="1">
                          <a:solidFill>
                            <a:schemeClr val="tx1"/>
                          </a:solidFill>
                        </a:rPr>
                        <a:t>aB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1060022"/>
                  </a:ext>
                </a:extLst>
              </a:tr>
              <a:tr h="637295"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514443"/>
                  </a:ext>
                </a:extLst>
              </a:tr>
            </a:tbl>
          </a:graphicData>
        </a:graphic>
      </p:graphicFrame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877495DE-4987-4E4A-AF1F-799F3F5DE5DC}"/>
              </a:ext>
            </a:extLst>
          </p:cNvPr>
          <p:cNvCxnSpPr/>
          <p:nvPr/>
        </p:nvCxnSpPr>
        <p:spPr>
          <a:xfrm>
            <a:off x="3523042" y="3998902"/>
            <a:ext cx="7340252" cy="2467627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C1F77AE5-73BC-4352-8204-FCE815D1B312}"/>
              </a:ext>
            </a:extLst>
          </p:cNvPr>
          <p:cNvSpPr txBox="1"/>
          <p:nvPr/>
        </p:nvSpPr>
        <p:spPr>
          <a:xfrm flipH="1">
            <a:off x="10747332" y="6175332"/>
            <a:ext cx="23047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Diagonála homozygotů</a:t>
            </a:r>
          </a:p>
        </p:txBody>
      </p: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5EBE39EB-BDAF-4B84-A285-30604340FD0A}"/>
              </a:ext>
            </a:extLst>
          </p:cNvPr>
          <p:cNvCxnSpPr>
            <a:cxnSpLocks/>
          </p:cNvCxnSpPr>
          <p:nvPr/>
        </p:nvCxnSpPr>
        <p:spPr>
          <a:xfrm flipV="1">
            <a:off x="3544866" y="4096011"/>
            <a:ext cx="7265096" cy="2279737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D79A5203-F577-4E92-8CCA-0E1009B233FA}"/>
              </a:ext>
            </a:extLst>
          </p:cNvPr>
          <p:cNvSpPr txBox="1"/>
          <p:nvPr/>
        </p:nvSpPr>
        <p:spPr>
          <a:xfrm flipH="1">
            <a:off x="10812050" y="3784948"/>
            <a:ext cx="23047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Diagonála heterozygotů</a:t>
            </a:r>
          </a:p>
        </p:txBody>
      </p:sp>
    </p:spTree>
    <p:extLst>
      <p:ext uri="{BB962C8B-B14F-4D97-AF65-F5344CB8AC3E}">
        <p14:creationId xmlns:p14="http://schemas.microsoft.com/office/powerpoint/2010/main" val="4145425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83C62876-C943-480B-A743-0AD669A08799}"/>
              </a:ext>
            </a:extLst>
          </p:cNvPr>
          <p:cNvSpPr txBox="1"/>
          <p:nvPr/>
        </p:nvSpPr>
        <p:spPr>
          <a:xfrm>
            <a:off x="849059" y="603316"/>
            <a:ext cx="99102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/>
              <a:t>Opáčko z přednášky z obecné genetiky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3E0B799-8840-4B2C-96A3-78F24CB77F14}"/>
              </a:ext>
            </a:extLst>
          </p:cNvPr>
          <p:cNvSpPr txBox="1"/>
          <p:nvPr/>
        </p:nvSpPr>
        <p:spPr>
          <a:xfrm>
            <a:off x="1064712" y="1590804"/>
            <a:ext cx="25956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Křížení </a:t>
            </a:r>
            <a:r>
              <a:rPr lang="cs-CZ" dirty="0" err="1"/>
              <a:t>dihybrida</a:t>
            </a:r>
            <a:r>
              <a:rPr lang="cs-CZ" dirty="0"/>
              <a:t> </a:t>
            </a:r>
            <a:r>
              <a:rPr lang="cs-CZ" dirty="0" err="1"/>
              <a:t>AaBb</a:t>
            </a:r>
            <a:r>
              <a:rPr lang="cs-CZ" dirty="0"/>
              <a:t>:</a:t>
            </a:r>
          </a:p>
          <a:p>
            <a:endParaRPr lang="cs-CZ" dirty="0"/>
          </a:p>
        </p:txBody>
      </p:sp>
      <p:graphicFrame>
        <p:nvGraphicFramePr>
          <p:cNvPr id="3" name="Tabulka 5">
            <a:extLst>
              <a:ext uri="{FF2B5EF4-FFF2-40B4-BE49-F238E27FC236}">
                <a16:creationId xmlns:a16="http://schemas.microsoft.com/office/drawing/2014/main" id="{DC9E2484-00BA-4439-AF1F-B7F93AF9A0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557721"/>
              </p:ext>
            </p:extLst>
          </p:nvPr>
        </p:nvGraphicFramePr>
        <p:xfrm>
          <a:off x="1205281" y="2085003"/>
          <a:ext cx="7876090" cy="22073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8075">
                  <a:extLst>
                    <a:ext uri="{9D8B030D-6E8A-4147-A177-3AD203B41FA5}">
                      <a16:colId xmlns:a16="http://schemas.microsoft.com/office/drawing/2014/main" val="4193236466"/>
                    </a:ext>
                  </a:extLst>
                </a:gridCol>
                <a:gridCol w="1382361">
                  <a:extLst>
                    <a:ext uri="{9D8B030D-6E8A-4147-A177-3AD203B41FA5}">
                      <a16:colId xmlns:a16="http://schemas.microsoft.com/office/drawing/2014/main" val="1349644677"/>
                    </a:ext>
                  </a:extLst>
                </a:gridCol>
                <a:gridCol w="1575218">
                  <a:extLst>
                    <a:ext uri="{9D8B030D-6E8A-4147-A177-3AD203B41FA5}">
                      <a16:colId xmlns:a16="http://schemas.microsoft.com/office/drawing/2014/main" val="466201373"/>
                    </a:ext>
                  </a:extLst>
                </a:gridCol>
                <a:gridCol w="1575218">
                  <a:extLst>
                    <a:ext uri="{9D8B030D-6E8A-4147-A177-3AD203B41FA5}">
                      <a16:colId xmlns:a16="http://schemas.microsoft.com/office/drawing/2014/main" val="803726909"/>
                    </a:ext>
                  </a:extLst>
                </a:gridCol>
                <a:gridCol w="1575218">
                  <a:extLst>
                    <a:ext uri="{9D8B030D-6E8A-4147-A177-3AD203B41FA5}">
                      <a16:colId xmlns:a16="http://schemas.microsoft.com/office/drawing/2014/main" val="3942701694"/>
                    </a:ext>
                  </a:extLst>
                </a:gridCol>
              </a:tblGrid>
              <a:tr h="744263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Rodiče </a:t>
                      </a:r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 tvoří gamety: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ab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282396"/>
                  </a:ext>
                </a:extLst>
              </a:tr>
              <a:tr h="229004"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AABB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338982"/>
                  </a:ext>
                </a:extLst>
              </a:tr>
              <a:tr h="229004"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5168460"/>
                  </a:ext>
                </a:extLst>
              </a:tr>
              <a:tr h="229004">
                <a:tc>
                  <a:txBody>
                    <a:bodyPr/>
                    <a:lstStyle/>
                    <a:p>
                      <a:r>
                        <a:rPr lang="cs-CZ" b="1" dirty="0" err="1">
                          <a:solidFill>
                            <a:schemeClr val="tx1"/>
                          </a:solidFill>
                        </a:rPr>
                        <a:t>aB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1060022"/>
                  </a:ext>
                </a:extLst>
              </a:tr>
              <a:tr h="229004"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aabb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514443"/>
                  </a:ext>
                </a:extLst>
              </a:tr>
            </a:tbl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55EAA1D8-3BF4-45AB-82BB-0DF39A509FF7}"/>
              </a:ext>
            </a:extLst>
          </p:cNvPr>
          <p:cNvSpPr txBox="1"/>
          <p:nvPr/>
        </p:nvSpPr>
        <p:spPr>
          <a:xfrm>
            <a:off x="1189973" y="4434214"/>
            <a:ext cx="98579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GENOTYPOVÝ štěpný poměr</a:t>
            </a:r>
          </a:p>
          <a:p>
            <a:r>
              <a:rPr lang="cs-CZ" dirty="0"/>
              <a:t>AABB : </a:t>
            </a:r>
            <a:r>
              <a:rPr lang="cs-CZ" dirty="0" err="1"/>
              <a:t>AABb</a:t>
            </a:r>
            <a:r>
              <a:rPr lang="cs-CZ" dirty="0"/>
              <a:t> : </a:t>
            </a:r>
            <a:r>
              <a:rPr lang="cs-CZ" dirty="0" err="1"/>
              <a:t>AAbb</a:t>
            </a:r>
            <a:r>
              <a:rPr lang="cs-CZ" dirty="0"/>
              <a:t>: </a:t>
            </a:r>
            <a:r>
              <a:rPr lang="cs-CZ" dirty="0" err="1"/>
              <a:t>Aabb</a:t>
            </a:r>
            <a:r>
              <a:rPr lang="cs-CZ" dirty="0"/>
              <a:t> : </a:t>
            </a:r>
            <a:r>
              <a:rPr lang="cs-CZ" dirty="0" err="1"/>
              <a:t>AaBb</a:t>
            </a:r>
            <a:r>
              <a:rPr lang="cs-CZ" dirty="0"/>
              <a:t> : </a:t>
            </a:r>
            <a:r>
              <a:rPr lang="cs-CZ" dirty="0" err="1"/>
              <a:t>AaBB</a:t>
            </a:r>
            <a:r>
              <a:rPr lang="cs-CZ" dirty="0"/>
              <a:t> : </a:t>
            </a:r>
            <a:r>
              <a:rPr lang="cs-CZ" dirty="0" err="1"/>
              <a:t>aaBB</a:t>
            </a:r>
            <a:r>
              <a:rPr lang="cs-CZ" dirty="0"/>
              <a:t> : </a:t>
            </a:r>
            <a:r>
              <a:rPr lang="cs-CZ" dirty="0" err="1"/>
              <a:t>aaBb</a:t>
            </a:r>
            <a:r>
              <a:rPr lang="cs-CZ" dirty="0"/>
              <a:t> : </a:t>
            </a:r>
            <a:r>
              <a:rPr lang="cs-CZ" dirty="0" err="1"/>
              <a:t>aabb</a:t>
            </a:r>
            <a:endParaRPr lang="cs-CZ" dirty="0"/>
          </a:p>
          <a:p>
            <a:r>
              <a:rPr lang="cs-CZ" dirty="0"/>
              <a:t>1		2	    1	       2        4         2          1       2           1	 </a:t>
            </a:r>
          </a:p>
          <a:p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14E14FC6-5794-4E99-97FC-7062AFEB46CA}"/>
              </a:ext>
            </a:extLst>
          </p:cNvPr>
          <p:cNvSpPr txBox="1"/>
          <p:nvPr/>
        </p:nvSpPr>
        <p:spPr>
          <a:xfrm>
            <a:off x="9457151" y="1590805"/>
            <a:ext cx="23182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A – zelené semeno</a:t>
            </a:r>
          </a:p>
          <a:p>
            <a:r>
              <a:rPr lang="cs-CZ" dirty="0"/>
              <a:t>a – žluté semeno</a:t>
            </a:r>
          </a:p>
          <a:p>
            <a:r>
              <a:rPr lang="cs-CZ" dirty="0"/>
              <a:t>B – svraštělé semeno</a:t>
            </a:r>
          </a:p>
          <a:p>
            <a:r>
              <a:rPr lang="cs-CZ" dirty="0"/>
              <a:t>b – hladké semeno</a:t>
            </a:r>
          </a:p>
        </p:txBody>
      </p:sp>
    </p:spTree>
    <p:extLst>
      <p:ext uri="{BB962C8B-B14F-4D97-AF65-F5344CB8AC3E}">
        <p14:creationId xmlns:p14="http://schemas.microsoft.com/office/powerpoint/2010/main" val="3040819912"/>
      </p:ext>
    </p:extLst>
  </p:cSld>
  <p:clrMapOvr>
    <a:masterClrMapping/>
  </p:clrMapOvr>
</p:sld>
</file>

<file path=ppt/theme/theme1.xml><?xml version="1.0" encoding="utf-8"?>
<a:theme xmlns:a="http://schemas.openxmlformats.org/drawingml/2006/main" name="1_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3.xml><?xml version="1.0" encoding="utf-8"?>
<a:theme xmlns:a="http://schemas.openxmlformats.org/drawingml/2006/main" name="2_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4.xml><?xml version="1.0" encoding="utf-8"?>
<a:theme xmlns:a="http://schemas.openxmlformats.org/drawingml/2006/main" name="3_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517</TotalTime>
  <Words>1060</Words>
  <Application>Microsoft Office PowerPoint</Application>
  <PresentationFormat>Širokoúhlá obrazovka</PresentationFormat>
  <Paragraphs>216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20</vt:i4>
      </vt:variant>
    </vt:vector>
  </HeadingPairs>
  <TitlesOfParts>
    <vt:vector size="28" baseType="lpstr">
      <vt:lpstr>Arial</vt:lpstr>
      <vt:lpstr>Times New Roman</vt:lpstr>
      <vt:lpstr>Trebuchet MS</vt:lpstr>
      <vt:lpstr>Wingdings 3</vt:lpstr>
      <vt:lpstr>1_Fazeta</vt:lpstr>
      <vt:lpstr>Fazeta</vt:lpstr>
      <vt:lpstr>2_Fazeta</vt:lpstr>
      <vt:lpstr>3_Fazeta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mackova.e.94@gmail.com</dc:creator>
  <cp:lastModifiedBy>ucitel</cp:lastModifiedBy>
  <cp:revision>47</cp:revision>
  <dcterms:created xsi:type="dcterms:W3CDTF">2020-10-10T08:22:34Z</dcterms:created>
  <dcterms:modified xsi:type="dcterms:W3CDTF">2022-09-21T11:48:01Z</dcterms:modified>
</cp:coreProperties>
</file>