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  <p:sldMasterId id="2147483745" r:id="rId2"/>
    <p:sldMasterId id="2147483762" r:id="rId3"/>
    <p:sldMasterId id="2147483779" r:id="rId4"/>
  </p:sldMasterIdLst>
  <p:sldIdLst>
    <p:sldId id="256" r:id="rId5"/>
    <p:sldId id="260" r:id="rId6"/>
    <p:sldId id="261" r:id="rId7"/>
    <p:sldId id="262" r:id="rId8"/>
    <p:sldId id="264" r:id="rId9"/>
    <p:sldId id="267" r:id="rId10"/>
    <p:sldId id="268" r:id="rId11"/>
    <p:sldId id="269" r:id="rId12"/>
    <p:sldId id="270" r:id="rId13"/>
    <p:sldId id="271" r:id="rId14"/>
    <p:sldId id="257" r:id="rId15"/>
    <p:sldId id="258" r:id="rId16"/>
    <p:sldId id="259" r:id="rId17"/>
    <p:sldId id="274" r:id="rId18"/>
    <p:sldId id="272" r:id="rId19"/>
    <p:sldId id="273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63869BF-09E6-463D-8AA3-CE927B1934F2}">
          <p14:sldIdLst>
            <p14:sldId id="256"/>
            <p14:sldId id="260"/>
            <p14:sldId id="261"/>
            <p14:sldId id="262"/>
            <p14:sldId id="264"/>
            <p14:sldId id="267"/>
            <p14:sldId id="268"/>
            <p14:sldId id="269"/>
          </p14:sldIdLst>
        </p14:section>
        <p14:section name="Oddíl bez názvu" id="{3E29C986-CFAD-4686-A227-732DD93148C4}">
          <p14:sldIdLst>
            <p14:sldId id="270"/>
          </p14:sldIdLst>
        </p14:section>
        <p14:section name="Oddíl bez názvu" id="{5C05ACA4-E3E6-421A-8309-B0AA1FC6F348}">
          <p14:sldIdLst>
            <p14:sldId id="271"/>
            <p14:sldId id="257"/>
            <p14:sldId id="258"/>
            <p14:sldId id="259"/>
            <p14:sldId id="274"/>
            <p14:sldId id="272"/>
            <p14:sldId id="273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29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47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5630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496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225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662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534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2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575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993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50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447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4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416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00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8494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2215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460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154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62511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3144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600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403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089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2970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6366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7593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6936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0241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167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2140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894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47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9764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471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3282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0607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32882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732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75987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0270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7016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621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824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891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4554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6572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905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775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2308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4838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1496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8682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756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976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51156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42805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07519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3536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4700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21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58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96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57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85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AFA24-75B3-4454-8093-E22366AEAE17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CF9A13E-7BE6-4BC1-875A-C75D7EA97423}"/>
              </a:ext>
            </a:extLst>
          </p:cNvPr>
          <p:cNvSpPr txBox="1"/>
          <p:nvPr/>
        </p:nvSpPr>
        <p:spPr>
          <a:xfrm>
            <a:off x="1102291" y="404057"/>
            <a:ext cx="110897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u="sng" dirty="0"/>
              <a:t>Pravděpodobnost v genetické analýze a předpovědi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1CA875-A584-41C6-ACED-57339B4CE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4920" y="1880235"/>
            <a:ext cx="1981200" cy="215265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A20B86B-194B-4C70-B1DD-AA0069BB7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1425" y="1706880"/>
            <a:ext cx="2038350" cy="2286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D07DD6D-A380-460E-B11F-C37BD3B70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3972" y="3228975"/>
            <a:ext cx="2390775" cy="2228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E686FDB-810A-4C04-B8B2-5EEE80B336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2472" y="4314825"/>
            <a:ext cx="307657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48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4) Křížíme </a:t>
            </a:r>
            <a:r>
              <a:rPr lang="cs-CZ" sz="2400" dirty="0" err="1"/>
              <a:t>AaBbCCDdEE</a:t>
            </a:r>
            <a:r>
              <a:rPr lang="cs-CZ" sz="2400" dirty="0"/>
              <a:t> s </a:t>
            </a:r>
            <a:r>
              <a:rPr lang="cs-CZ" sz="2400" dirty="0" err="1"/>
              <a:t>AabbCcDdee</a:t>
            </a:r>
            <a:r>
              <a:rPr lang="cs-CZ" sz="2400" dirty="0"/>
              <a:t>, kde všechny geny vykazují navzájem nezávislou kombinaci. Jaký bude podíl jedinců genotypu </a:t>
            </a:r>
            <a:r>
              <a:rPr lang="cs-CZ" sz="2400" dirty="0" err="1"/>
              <a:t>aabbCcddEe</a:t>
            </a:r>
            <a:r>
              <a:rPr lang="cs-CZ" sz="2400" dirty="0"/>
              <a:t> a kolik různých genotypů bude přítomno v potomstvu? 	</a:t>
            </a:r>
            <a:endParaRPr lang="cs-CZ" sz="2400" i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46B227-4679-43E3-9268-F15A93DAF9DD}"/>
              </a:ext>
            </a:extLst>
          </p:cNvPr>
          <p:cNvSpPr txBox="1"/>
          <p:nvPr/>
        </p:nvSpPr>
        <p:spPr>
          <a:xfrm>
            <a:off x="2533650" y="2171184"/>
            <a:ext cx="61087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P: 		</a:t>
            </a:r>
            <a:r>
              <a:rPr lang="cs-CZ" sz="2800" dirty="0" err="1"/>
              <a:t>AaBbCCDdEE</a:t>
            </a:r>
            <a:r>
              <a:rPr lang="cs-CZ" sz="2800" dirty="0"/>
              <a:t> x </a:t>
            </a:r>
            <a:r>
              <a:rPr lang="cs-CZ" sz="2800" dirty="0" err="1"/>
              <a:t>AabbCcDdee</a:t>
            </a:r>
            <a:r>
              <a:rPr lang="cs-CZ" sz="2800" dirty="0"/>
              <a:t> </a:t>
            </a:r>
          </a:p>
          <a:p>
            <a:r>
              <a:rPr lang="cs-CZ" sz="2800" dirty="0"/>
              <a:t>F1 : 			p (</a:t>
            </a:r>
            <a:r>
              <a:rPr lang="cs-CZ" sz="2800" dirty="0" err="1"/>
              <a:t>aabbCcddEe</a:t>
            </a:r>
            <a:r>
              <a:rPr lang="cs-CZ" sz="2800" dirty="0"/>
              <a:t>)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37E41DF-6DE5-482A-90F2-CCDD2E44F8A9}"/>
              </a:ext>
            </a:extLst>
          </p:cNvPr>
          <p:cNvSpPr txBox="1"/>
          <p:nvPr/>
        </p:nvSpPr>
        <p:spPr>
          <a:xfrm>
            <a:off x="996950" y="3403084"/>
            <a:ext cx="96583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P: </a:t>
            </a:r>
            <a:r>
              <a:rPr lang="cs-CZ" sz="2400" dirty="0" err="1"/>
              <a:t>Aa</a:t>
            </a:r>
            <a:r>
              <a:rPr lang="cs-CZ" sz="2400" dirty="0"/>
              <a:t> x </a:t>
            </a:r>
            <a:r>
              <a:rPr lang="cs-CZ" sz="2400" dirty="0" err="1"/>
              <a:t>Aa</a:t>
            </a:r>
            <a:r>
              <a:rPr lang="cs-CZ" sz="2400" dirty="0"/>
              <a:t> 		Bb x bb		CC x </a:t>
            </a:r>
            <a:r>
              <a:rPr lang="cs-CZ" sz="2400" dirty="0" err="1"/>
              <a:t>Cc</a:t>
            </a:r>
            <a:r>
              <a:rPr lang="cs-CZ" sz="2400" dirty="0"/>
              <a:t>		</a:t>
            </a:r>
            <a:r>
              <a:rPr lang="cs-CZ" sz="2400" dirty="0" err="1"/>
              <a:t>Dd</a:t>
            </a:r>
            <a:r>
              <a:rPr lang="cs-CZ" sz="2400" dirty="0"/>
              <a:t> x </a:t>
            </a:r>
            <a:r>
              <a:rPr lang="cs-CZ" sz="2400" dirty="0" err="1"/>
              <a:t>Dd</a:t>
            </a:r>
            <a:r>
              <a:rPr lang="cs-CZ" sz="2400" dirty="0"/>
              <a:t>		EE x </a:t>
            </a:r>
            <a:r>
              <a:rPr lang="cs-CZ" sz="2400" dirty="0" err="1"/>
              <a:t>ee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58C1EE6-2196-42ED-96F7-2AAD4B62B02A}"/>
              </a:ext>
            </a:extLst>
          </p:cNvPr>
          <p:cNvSpPr txBox="1"/>
          <p:nvPr/>
        </p:nvSpPr>
        <p:spPr>
          <a:xfrm>
            <a:off x="1238250" y="4304784"/>
            <a:ext cx="10039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   1/4 				 1/2 	  	      1/2 		      1/4 		       1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D42B7BA-9F19-4D9E-86F4-6B4CCCAAC6DD}"/>
              </a:ext>
            </a:extLst>
          </p:cNvPr>
          <p:cNvSpPr txBox="1"/>
          <p:nvPr/>
        </p:nvSpPr>
        <p:spPr>
          <a:xfrm>
            <a:off x="2254250" y="4977884"/>
            <a:ext cx="8667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 (</a:t>
            </a:r>
            <a:r>
              <a:rPr lang="cs-CZ" sz="2400" b="1" dirty="0" err="1"/>
              <a:t>aabbCcddEe</a:t>
            </a:r>
            <a:r>
              <a:rPr lang="cs-CZ" sz="2400" b="1" dirty="0"/>
              <a:t>) = 1/4 x 1/2 x 1/2 x 1/4 x 1 = 1/64 1,56 %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B39EE0D-D4F3-4EF1-8077-1B19BE4B1483}"/>
              </a:ext>
            </a:extLst>
          </p:cNvPr>
          <p:cNvSpPr txBox="1"/>
          <p:nvPr/>
        </p:nvSpPr>
        <p:spPr>
          <a:xfrm>
            <a:off x="323850" y="5587484"/>
            <a:ext cx="109410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Počet různých genotypů: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BACE4DB-1B8E-440B-9226-1A2F966C2DD0}"/>
              </a:ext>
            </a:extLst>
          </p:cNvPr>
          <p:cNvSpPr txBox="1"/>
          <p:nvPr/>
        </p:nvSpPr>
        <p:spPr>
          <a:xfrm>
            <a:off x="2863850" y="6396335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= 3 x 2 x 2 x 3 x 1 = </a:t>
            </a:r>
            <a:r>
              <a:rPr lang="cs-CZ" sz="2400" b="1" dirty="0">
                <a:solidFill>
                  <a:srgbClr val="FF0000"/>
                </a:solidFill>
              </a:rPr>
              <a:t>36</a:t>
            </a:r>
            <a:r>
              <a:rPr lang="cs-CZ" sz="2400" b="1" dirty="0"/>
              <a:t>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64BDCE45-0BBB-4CFC-898C-C9E05AA40417}"/>
              </a:ext>
            </a:extLst>
          </p:cNvPr>
          <p:cNvSpPr txBox="1"/>
          <p:nvPr/>
        </p:nvSpPr>
        <p:spPr>
          <a:xfrm>
            <a:off x="1717674" y="6001435"/>
            <a:ext cx="95218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3 					2 			   2 			    3			 1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AC023ED-B40F-42F7-BEFB-A083FABE2266}"/>
              </a:ext>
            </a:extLst>
          </p:cNvPr>
          <p:cNvSpPr txBox="1"/>
          <p:nvPr/>
        </p:nvSpPr>
        <p:spPr>
          <a:xfrm>
            <a:off x="1006474" y="3880535"/>
            <a:ext cx="93948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F1 : </a:t>
            </a:r>
            <a:r>
              <a:rPr lang="cs-CZ" sz="2400" dirty="0" err="1"/>
              <a:t>aa</a:t>
            </a:r>
            <a:r>
              <a:rPr lang="cs-CZ" sz="2400" dirty="0"/>
              <a:t>			    bb		         </a:t>
            </a:r>
            <a:r>
              <a:rPr lang="cs-CZ" sz="2400" dirty="0" err="1"/>
              <a:t>Cc</a:t>
            </a:r>
            <a:r>
              <a:rPr lang="cs-CZ" sz="2400" dirty="0"/>
              <a:t>		         </a:t>
            </a:r>
            <a:r>
              <a:rPr lang="cs-CZ" sz="2400" dirty="0" err="1"/>
              <a:t>dd</a:t>
            </a:r>
            <a:r>
              <a:rPr lang="cs-CZ" sz="2400" dirty="0"/>
              <a:t>		        </a:t>
            </a:r>
            <a:r>
              <a:rPr lang="cs-CZ" sz="2400" dirty="0" err="1"/>
              <a:t>Ee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530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3" grpId="0"/>
      <p:bldP spid="17" grpId="0"/>
      <p:bldP spid="19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EA67FAF-8DBE-4B6E-9508-BC7E06CCEB0F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0960103-7FC0-404D-90CD-5B844F915F0E}"/>
              </a:ext>
            </a:extLst>
          </p:cNvPr>
          <p:cNvSpPr txBox="1"/>
          <p:nvPr/>
        </p:nvSpPr>
        <p:spPr>
          <a:xfrm>
            <a:off x="247650" y="876985"/>
            <a:ext cx="117538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5) Jaká je pravděpodobnost, že v rodině se třemi dětmi budou všechny stejného pohlaví? </a:t>
            </a:r>
            <a:endParaRPr lang="cs-CZ" sz="2400" i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F773607-42E4-41C2-9157-B1CBE72D8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0225" y="4344987"/>
            <a:ext cx="2327275" cy="63736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2DE62A5-8032-4CB5-9482-8DA2A70DBF31}"/>
              </a:ext>
            </a:extLst>
          </p:cNvPr>
          <p:cNvSpPr txBox="1"/>
          <p:nvPr/>
        </p:nvSpPr>
        <p:spPr>
          <a:xfrm>
            <a:off x="7997268" y="4165600"/>
            <a:ext cx="4550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          anebo</a:t>
            </a:r>
          </a:p>
          <a:p>
            <a:r>
              <a:rPr lang="cs-CZ" sz="1600" dirty="0"/>
              <a:t>„narodí se tři dívky, anebo tři chlapci“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D8BB6A5-FF93-4336-AE6C-F55C9C853B9A}"/>
              </a:ext>
            </a:extLst>
          </p:cNvPr>
          <p:cNvSpPr txBox="1"/>
          <p:nvPr/>
        </p:nvSpPr>
        <p:spPr>
          <a:xfrm>
            <a:off x="609600" y="2324100"/>
            <a:ext cx="5552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Pravděpodobnost narození dívky/chlapce – 1/2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44504C3-6E61-469E-8E9B-00A0B2C3BAFF}"/>
              </a:ext>
            </a:extLst>
          </p:cNvPr>
          <p:cNvSpPr txBox="1"/>
          <p:nvPr/>
        </p:nvSpPr>
        <p:spPr>
          <a:xfrm>
            <a:off x="615950" y="2971284"/>
            <a:ext cx="6108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000" dirty="0"/>
              <a:t>p(DDD) = ½ x ½ x ½ = 1/8 </a:t>
            </a:r>
            <a:endParaRPr lang="cs-CZ" sz="2000" dirty="0"/>
          </a:p>
          <a:p>
            <a:r>
              <a:rPr lang="nb-NO" sz="2000" dirty="0"/>
              <a:t>p(CCC) = ½ x ½ x ½ = 1/8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039E7E8-1C5A-4920-B932-6A30A92E9E4C}"/>
              </a:ext>
            </a:extLst>
          </p:cNvPr>
          <p:cNvSpPr txBox="1"/>
          <p:nvPr/>
        </p:nvSpPr>
        <p:spPr>
          <a:xfrm>
            <a:off x="463550" y="3900785"/>
            <a:ext cx="114490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Oba jevy se vzájemně vylučují, tedy pravděpodobnost že se narodí tři děti </a:t>
            </a:r>
          </a:p>
          <a:p>
            <a:r>
              <a:rPr lang="cs-CZ" sz="2000" dirty="0"/>
              <a:t>stejného pohlaví je 1/8 + 1/8 = 2/8 = </a:t>
            </a:r>
            <a:r>
              <a:rPr lang="cs-CZ" sz="2000" b="1" dirty="0">
                <a:solidFill>
                  <a:srgbClr val="FF0000"/>
                </a:solidFill>
              </a:rPr>
              <a:t>1/4</a:t>
            </a:r>
            <a:r>
              <a:rPr lang="cs-CZ" sz="2000" dirty="0"/>
              <a:t>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C739864-127B-44B9-BF33-184D9BFE9C57}"/>
              </a:ext>
            </a:extLst>
          </p:cNvPr>
          <p:cNvSpPr txBox="1"/>
          <p:nvPr/>
        </p:nvSpPr>
        <p:spPr>
          <a:xfrm>
            <a:off x="476250" y="5233085"/>
            <a:ext cx="1194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Jaká je pravděpodobnost, že se narodí dvě dívky a jeden chlapec?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D30E0C19-34EE-4AAF-90EC-4C1B70C0216B}"/>
              </a:ext>
            </a:extLst>
          </p:cNvPr>
          <p:cNvSpPr txBox="1"/>
          <p:nvPr/>
        </p:nvSpPr>
        <p:spPr>
          <a:xfrm>
            <a:off x="600075" y="5702985"/>
            <a:ext cx="62039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p(DDC) = ½ x ½ x ½ = 1/8 </a:t>
            </a:r>
          </a:p>
          <a:p>
            <a:r>
              <a:rPr lang="cs-CZ" sz="2000" dirty="0"/>
              <a:t>p(DCD) = ½ x ½ x ½ = 1/8 </a:t>
            </a:r>
          </a:p>
          <a:p>
            <a:r>
              <a:rPr lang="cs-CZ" sz="2000" dirty="0"/>
              <a:t>p(CDD) = ½ x ½ x ½ = 1/8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82B39FF-07F7-487C-995E-7911974DBCE2}"/>
              </a:ext>
            </a:extLst>
          </p:cNvPr>
          <p:cNvSpPr txBox="1"/>
          <p:nvPr/>
        </p:nvSpPr>
        <p:spPr>
          <a:xfrm>
            <a:off x="4552950" y="6133584"/>
            <a:ext cx="6184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 = 3/8</a:t>
            </a: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F20CF756-BE35-4EA8-8E55-4C32B09D3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613" y="2959100"/>
            <a:ext cx="2135188" cy="689167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9A949A35-0875-413D-A056-650927F7CA12}"/>
              </a:ext>
            </a:extLst>
          </p:cNvPr>
          <p:cNvSpPr txBox="1"/>
          <p:nvPr/>
        </p:nvSpPr>
        <p:spPr>
          <a:xfrm>
            <a:off x="6447868" y="2832100"/>
            <a:ext cx="6988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          a zároveň</a:t>
            </a:r>
          </a:p>
          <a:p>
            <a:r>
              <a:rPr lang="cs-CZ" sz="1600" dirty="0"/>
              <a:t>„narodí se dívka a pak se narodí dívka a pak se narodí dívka“</a:t>
            </a:r>
          </a:p>
        </p:txBody>
      </p:sp>
    </p:spTree>
    <p:extLst>
      <p:ext uri="{BB962C8B-B14F-4D97-AF65-F5344CB8AC3E}">
        <p14:creationId xmlns:p14="http://schemas.microsoft.com/office/powerpoint/2010/main" val="337477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AA579A4-B1A2-4E1F-B2A2-3A884F69B0EC}"/>
              </a:ext>
            </a:extLst>
          </p:cNvPr>
          <p:cNvSpPr txBox="1"/>
          <p:nvPr/>
        </p:nvSpPr>
        <p:spPr>
          <a:xfrm>
            <a:off x="196850" y="280085"/>
            <a:ext cx="11753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u="sng" dirty="0"/>
              <a:t>Obecně rodina se třemi dětmi:</a:t>
            </a:r>
            <a:endParaRPr lang="cs-CZ" sz="2400" i="1" u="sng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F5B7A11-C8C1-41D6-83F7-89DE59B6CFC2}"/>
              </a:ext>
            </a:extLst>
          </p:cNvPr>
          <p:cNvSpPr txBox="1"/>
          <p:nvPr/>
        </p:nvSpPr>
        <p:spPr>
          <a:xfrm>
            <a:off x="2698750" y="954385"/>
            <a:ext cx="61087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DDD = (1/2)</a:t>
            </a:r>
            <a:r>
              <a:rPr lang="cs-CZ" sz="2000" baseline="30000" dirty="0"/>
              <a:t>3</a:t>
            </a:r>
            <a:r>
              <a:rPr lang="cs-CZ" sz="2000" dirty="0"/>
              <a:t> = 1/8 </a:t>
            </a:r>
          </a:p>
          <a:p>
            <a:r>
              <a:rPr lang="cs-CZ" sz="2000" dirty="0"/>
              <a:t>DDC, DCD, CDD = 3 x (1/2)</a:t>
            </a:r>
            <a:r>
              <a:rPr lang="cs-CZ" sz="2000" baseline="30000" dirty="0"/>
              <a:t>2</a:t>
            </a:r>
            <a:r>
              <a:rPr lang="cs-CZ" sz="2000" dirty="0"/>
              <a:t> x 1/2 = 3/8 </a:t>
            </a:r>
          </a:p>
          <a:p>
            <a:r>
              <a:rPr lang="cs-CZ" sz="2000" dirty="0"/>
              <a:t>CCD, CDC, DCC = 3 x (1/2)</a:t>
            </a:r>
            <a:r>
              <a:rPr lang="cs-CZ" sz="2000" baseline="30000" dirty="0"/>
              <a:t>2</a:t>
            </a:r>
            <a:r>
              <a:rPr lang="cs-CZ" sz="2000" dirty="0"/>
              <a:t> x 1/2 = 3/8 </a:t>
            </a:r>
          </a:p>
          <a:p>
            <a:r>
              <a:rPr lang="cs-CZ" sz="2000" dirty="0"/>
              <a:t>CCC = (1/2)</a:t>
            </a:r>
            <a:r>
              <a:rPr lang="cs-CZ" sz="2000" baseline="30000" dirty="0"/>
              <a:t>3</a:t>
            </a:r>
            <a:r>
              <a:rPr lang="cs-CZ" sz="2000" dirty="0"/>
              <a:t> = 1/8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2B67A49-F127-43B0-BE69-DD9C03DCBAE5}"/>
              </a:ext>
            </a:extLst>
          </p:cNvPr>
          <p:cNvCxnSpPr/>
          <p:nvPr/>
        </p:nvCxnSpPr>
        <p:spPr>
          <a:xfrm>
            <a:off x="2387600" y="2298700"/>
            <a:ext cx="67437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9FCF3F39-E23B-4397-8A2A-C60F5391996B}"/>
              </a:ext>
            </a:extLst>
          </p:cNvPr>
          <p:cNvSpPr txBox="1"/>
          <p:nvPr/>
        </p:nvSpPr>
        <p:spPr>
          <a:xfrm>
            <a:off x="3473450" y="22473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celkem = 1,0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7597CFE-3327-43C6-AB53-EBB93E8ECDE7}"/>
              </a:ext>
            </a:extLst>
          </p:cNvPr>
          <p:cNvSpPr txBox="1"/>
          <p:nvPr/>
        </p:nvSpPr>
        <p:spPr>
          <a:xfrm>
            <a:off x="400050" y="3103086"/>
            <a:ext cx="110045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Obecně lze výpočet pro konkrétní kombinace </a:t>
            </a:r>
            <a:r>
              <a:rPr lang="cs-CZ" sz="2000" dirty="0">
                <a:solidFill>
                  <a:srgbClr val="FF0000"/>
                </a:solidFill>
              </a:rPr>
              <a:t>zjednodušit</a:t>
            </a:r>
            <a:r>
              <a:rPr lang="cs-CZ" sz="2000" dirty="0"/>
              <a:t>, zobecnit </a:t>
            </a:r>
            <a:r>
              <a:rPr lang="cs-CZ" sz="2000" dirty="0">
                <a:solidFill>
                  <a:srgbClr val="FF0000"/>
                </a:solidFill>
              </a:rPr>
              <a:t>pomocí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rozvoje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binomického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výrazu</a:t>
            </a:r>
            <a:r>
              <a:rPr lang="cs-CZ" sz="2000" dirty="0"/>
              <a:t> (p + q)</a:t>
            </a:r>
            <a:r>
              <a:rPr lang="cs-CZ" sz="2000" baseline="30000" dirty="0"/>
              <a:t>n</a:t>
            </a:r>
            <a:r>
              <a:rPr lang="cs-CZ" sz="2000" dirty="0"/>
              <a:t> , kde </a:t>
            </a:r>
          </a:p>
          <a:p>
            <a:r>
              <a:rPr lang="cs-CZ" sz="2000" dirty="0"/>
              <a:t>		p – pravděpodobnost narození děvčete = 1/2 </a:t>
            </a:r>
          </a:p>
          <a:p>
            <a:r>
              <a:rPr lang="cs-CZ" sz="2000" dirty="0"/>
              <a:t>		q - pravděpodobnost narození chlapce = 1/2 </a:t>
            </a:r>
          </a:p>
          <a:p>
            <a:r>
              <a:rPr lang="cs-CZ" sz="2000" dirty="0"/>
              <a:t>		n – počet dětí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BC57230-E910-4DE2-8D15-7C5E3F3F53F0}"/>
              </a:ext>
            </a:extLst>
          </p:cNvPr>
          <p:cNvSpPr txBox="1"/>
          <p:nvPr/>
        </p:nvSpPr>
        <p:spPr>
          <a:xfrm>
            <a:off x="730250" y="497788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u="sng" dirty="0"/>
              <a:t>tedy např. pro rodinu se 3 dětmi:</a:t>
            </a:r>
            <a:endParaRPr lang="cs-CZ" u="sng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95A0CC3-FF4A-49B1-8BEF-3A76C58F6C20}"/>
              </a:ext>
            </a:extLst>
          </p:cNvPr>
          <p:cNvSpPr txBox="1"/>
          <p:nvPr/>
        </p:nvSpPr>
        <p:spPr>
          <a:xfrm>
            <a:off x="1860550" y="538428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(p + q)</a:t>
            </a:r>
            <a:r>
              <a:rPr lang="fr-FR" baseline="30000" dirty="0"/>
              <a:t>3</a:t>
            </a:r>
            <a:r>
              <a:rPr lang="fr-FR" dirty="0"/>
              <a:t> = p</a:t>
            </a:r>
            <a:r>
              <a:rPr lang="fr-FR" baseline="30000" dirty="0"/>
              <a:t>3</a:t>
            </a:r>
            <a:r>
              <a:rPr lang="fr-FR" dirty="0"/>
              <a:t> + 3p</a:t>
            </a:r>
            <a:r>
              <a:rPr lang="fr-FR" baseline="30000" dirty="0"/>
              <a:t>2</a:t>
            </a:r>
            <a:r>
              <a:rPr lang="fr-FR" dirty="0"/>
              <a:t>q + 3pq</a:t>
            </a:r>
            <a:r>
              <a:rPr lang="fr-FR" baseline="30000" dirty="0"/>
              <a:t>2</a:t>
            </a:r>
            <a:r>
              <a:rPr lang="fr-FR" dirty="0"/>
              <a:t> + q</a:t>
            </a:r>
            <a:r>
              <a:rPr lang="fr-FR" baseline="30000" dirty="0"/>
              <a:t>3</a:t>
            </a:r>
            <a:r>
              <a:rPr lang="fr-FR" dirty="0"/>
              <a:t> </a:t>
            </a:r>
            <a:endParaRPr lang="cs-CZ" dirty="0"/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A6036D16-3AEE-493C-AD3F-B8341EE9A73E}"/>
              </a:ext>
            </a:extLst>
          </p:cNvPr>
          <p:cNvCxnSpPr>
            <a:cxnSpLocks/>
          </p:cNvCxnSpPr>
          <p:nvPr/>
        </p:nvCxnSpPr>
        <p:spPr>
          <a:xfrm>
            <a:off x="3022600" y="5740400"/>
            <a:ext cx="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31AA6E55-A488-4F0D-A257-4F8AA4DF1F76}"/>
              </a:ext>
            </a:extLst>
          </p:cNvPr>
          <p:cNvCxnSpPr>
            <a:cxnSpLocks/>
          </p:cNvCxnSpPr>
          <p:nvPr/>
        </p:nvCxnSpPr>
        <p:spPr>
          <a:xfrm>
            <a:off x="3670300" y="5664200"/>
            <a:ext cx="508000" cy="55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8E51DF0-376A-4349-880C-37E1510A4375}"/>
              </a:ext>
            </a:extLst>
          </p:cNvPr>
          <p:cNvSpPr txBox="1"/>
          <p:nvPr/>
        </p:nvSpPr>
        <p:spPr>
          <a:xfrm>
            <a:off x="2508250" y="620978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3 děvčata   2D + 1C</a:t>
            </a:r>
          </a:p>
        </p:txBody>
      </p:sp>
    </p:spTree>
    <p:extLst>
      <p:ext uri="{BB962C8B-B14F-4D97-AF65-F5344CB8AC3E}">
        <p14:creationId xmlns:p14="http://schemas.microsoft.com/office/powerpoint/2010/main" val="1479484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C9293ED-9F61-468E-B8CF-7F87A1938DE2}"/>
              </a:ext>
            </a:extLst>
          </p:cNvPr>
          <p:cNvSpPr txBox="1"/>
          <p:nvPr/>
        </p:nvSpPr>
        <p:spPr>
          <a:xfrm>
            <a:off x="196850" y="280085"/>
            <a:ext cx="11753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u="sng" dirty="0"/>
              <a:t>Obecně rodina s </a:t>
            </a:r>
            <a:r>
              <a:rPr lang="cs-CZ" sz="2400" b="1" u="sng" dirty="0"/>
              <a:t>pěti </a:t>
            </a:r>
            <a:r>
              <a:rPr lang="cs-CZ" sz="2400" u="sng" dirty="0"/>
              <a:t>dětmi:</a:t>
            </a:r>
            <a:endParaRPr lang="cs-CZ" sz="2400" i="1" u="sng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49A48FA-27B5-4F92-BAC9-1C5968193F26}"/>
              </a:ext>
            </a:extLst>
          </p:cNvPr>
          <p:cNvSpPr txBox="1"/>
          <p:nvPr/>
        </p:nvSpPr>
        <p:spPr>
          <a:xfrm>
            <a:off x="1898650" y="10154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(p + q)</a:t>
            </a:r>
            <a:r>
              <a:rPr lang="cs-CZ" sz="2000" baseline="30000" dirty="0"/>
              <a:t>5</a:t>
            </a:r>
            <a:r>
              <a:rPr lang="cs-CZ" sz="2000" dirty="0"/>
              <a:t> = p</a:t>
            </a:r>
            <a:r>
              <a:rPr lang="cs-CZ" sz="2000" baseline="30000" dirty="0"/>
              <a:t>5</a:t>
            </a:r>
            <a:r>
              <a:rPr lang="cs-CZ" sz="2000" dirty="0"/>
              <a:t> + 5p</a:t>
            </a:r>
            <a:r>
              <a:rPr lang="cs-CZ" sz="2000" baseline="30000" dirty="0"/>
              <a:t>4</a:t>
            </a:r>
            <a:r>
              <a:rPr lang="cs-CZ" sz="2000" dirty="0"/>
              <a:t>q + 10p</a:t>
            </a:r>
            <a:r>
              <a:rPr lang="cs-CZ" sz="2000" baseline="30000" dirty="0"/>
              <a:t>3</a:t>
            </a:r>
            <a:r>
              <a:rPr lang="cs-CZ" sz="2000" dirty="0"/>
              <a:t>q</a:t>
            </a:r>
            <a:r>
              <a:rPr lang="cs-CZ" sz="2000" baseline="30000" dirty="0"/>
              <a:t>2</a:t>
            </a:r>
            <a:r>
              <a:rPr lang="cs-CZ" sz="2000" dirty="0"/>
              <a:t> + 10p</a:t>
            </a:r>
            <a:r>
              <a:rPr lang="cs-CZ" sz="2000" baseline="30000" dirty="0"/>
              <a:t>2</a:t>
            </a:r>
            <a:r>
              <a:rPr lang="cs-CZ" sz="2000" dirty="0"/>
              <a:t>q</a:t>
            </a:r>
            <a:r>
              <a:rPr lang="cs-CZ" sz="2000" baseline="30000" dirty="0"/>
              <a:t>3</a:t>
            </a:r>
            <a:r>
              <a:rPr lang="cs-CZ" sz="2000" dirty="0"/>
              <a:t> + 5pq</a:t>
            </a:r>
            <a:r>
              <a:rPr lang="cs-CZ" sz="2000" baseline="30000" dirty="0"/>
              <a:t>4</a:t>
            </a:r>
            <a:r>
              <a:rPr lang="cs-CZ" sz="2000" dirty="0"/>
              <a:t> + q</a:t>
            </a:r>
            <a:r>
              <a:rPr lang="cs-CZ" sz="2000" baseline="30000" dirty="0"/>
              <a:t>5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7C4180DF-A1ED-43DD-BD81-D9DFB3D046EE}"/>
              </a:ext>
            </a:extLst>
          </p:cNvPr>
          <p:cNvCxnSpPr/>
          <p:nvPr/>
        </p:nvCxnSpPr>
        <p:spPr>
          <a:xfrm>
            <a:off x="4635500" y="1358900"/>
            <a:ext cx="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8800397B-FDAA-43BD-AB9D-F02188A37937}"/>
              </a:ext>
            </a:extLst>
          </p:cNvPr>
          <p:cNvCxnSpPr/>
          <p:nvPr/>
        </p:nvCxnSpPr>
        <p:spPr>
          <a:xfrm>
            <a:off x="6832600" y="1371600"/>
            <a:ext cx="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65587B9-ADFE-45E7-9538-905266BDD092}"/>
              </a:ext>
            </a:extLst>
          </p:cNvPr>
          <p:cNvSpPr txBox="1"/>
          <p:nvPr/>
        </p:nvSpPr>
        <p:spPr>
          <a:xfrm>
            <a:off x="4210050" y="195528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3D + 2C 			      1D + 4C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7DE198C-5240-471C-8A36-802DD83E911C}"/>
              </a:ext>
            </a:extLst>
          </p:cNvPr>
          <p:cNvSpPr txBox="1"/>
          <p:nvPr/>
        </p:nvSpPr>
        <p:spPr>
          <a:xfrm>
            <a:off x="139700" y="3048000"/>
            <a:ext cx="7345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Vypočítejte pravděpodobnost, že se narodí 2D a 3C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E40306D-4F89-441F-AF57-98718C6F3AD1}"/>
              </a:ext>
            </a:extLst>
          </p:cNvPr>
          <p:cNvSpPr txBox="1"/>
          <p:nvPr/>
        </p:nvSpPr>
        <p:spPr>
          <a:xfrm>
            <a:off x="1911350" y="3533686"/>
            <a:ext cx="91503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cs-CZ" sz="2000" dirty="0"/>
              <a:t>v uvedeném pořadím </a:t>
            </a:r>
          </a:p>
          <a:p>
            <a:r>
              <a:rPr lang="cs-CZ" sz="2000" dirty="0"/>
              <a:t>		jako p</a:t>
            </a:r>
            <a:r>
              <a:rPr lang="cs-CZ" sz="2000" baseline="30000" dirty="0"/>
              <a:t>2</a:t>
            </a:r>
            <a:r>
              <a:rPr lang="cs-CZ" sz="2000" dirty="0"/>
              <a:t>q</a:t>
            </a:r>
            <a:r>
              <a:rPr lang="cs-CZ" sz="2000" baseline="30000" dirty="0"/>
              <a:t>3</a:t>
            </a:r>
            <a:r>
              <a:rPr lang="cs-CZ" sz="2000" dirty="0"/>
              <a:t> = (1/2)</a:t>
            </a:r>
            <a:r>
              <a:rPr lang="cs-CZ" sz="2000" baseline="30000" dirty="0"/>
              <a:t>2</a:t>
            </a:r>
            <a:r>
              <a:rPr lang="cs-CZ" sz="2000" dirty="0"/>
              <a:t> x (1/2)</a:t>
            </a:r>
            <a:r>
              <a:rPr lang="cs-CZ" sz="2000" baseline="30000" dirty="0"/>
              <a:t>3</a:t>
            </a:r>
            <a:r>
              <a:rPr lang="cs-CZ" sz="2000" dirty="0"/>
              <a:t> = 1/32 (3,1 %) </a:t>
            </a:r>
          </a:p>
          <a:p>
            <a:endParaRPr lang="cs-CZ" sz="2000" dirty="0"/>
          </a:p>
          <a:p>
            <a:r>
              <a:rPr lang="cs-CZ" sz="2000" dirty="0"/>
              <a:t>b) v jakémkoliv pořadí, zajímá nás jen poměr pohlaví 2:3 </a:t>
            </a:r>
          </a:p>
          <a:p>
            <a:r>
              <a:rPr lang="cs-CZ" sz="2000" dirty="0"/>
              <a:t>		10p</a:t>
            </a:r>
            <a:r>
              <a:rPr lang="cs-CZ" sz="2000" baseline="30000" dirty="0"/>
              <a:t>2</a:t>
            </a:r>
            <a:r>
              <a:rPr lang="cs-CZ" sz="2000" dirty="0"/>
              <a:t>q</a:t>
            </a:r>
            <a:r>
              <a:rPr lang="cs-CZ" sz="2000" baseline="30000" dirty="0"/>
              <a:t>3</a:t>
            </a:r>
            <a:r>
              <a:rPr lang="cs-CZ" sz="2000" dirty="0"/>
              <a:t> = 10 (1/2)</a:t>
            </a:r>
            <a:r>
              <a:rPr lang="cs-CZ" sz="2000" baseline="30000" dirty="0"/>
              <a:t>2</a:t>
            </a:r>
            <a:r>
              <a:rPr lang="cs-CZ" sz="2000" dirty="0"/>
              <a:t> x (1/2)</a:t>
            </a:r>
            <a:r>
              <a:rPr lang="cs-CZ" sz="2000" baseline="30000" dirty="0"/>
              <a:t>3</a:t>
            </a:r>
            <a:r>
              <a:rPr lang="cs-CZ" sz="2000" dirty="0"/>
              <a:t> = 10/32 = 5/16 (31,25 %)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C8755BAF-2B57-4C12-81AD-F41619174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713" y="-133350"/>
            <a:ext cx="3966680" cy="3473450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6ADD4C89-DAB8-48F8-96CB-D53D53B36050}"/>
              </a:ext>
            </a:extLst>
          </p:cNvPr>
          <p:cNvSpPr txBox="1"/>
          <p:nvPr/>
        </p:nvSpPr>
        <p:spPr>
          <a:xfrm>
            <a:off x="2076450" y="5525185"/>
            <a:ext cx="6108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??? Jak zjistím počet kombinací ??? </a:t>
            </a:r>
          </a:p>
          <a:p>
            <a:pPr marL="457200" indent="-457200">
              <a:buAutoNum type="alphaLcParenR"/>
            </a:pPr>
            <a:r>
              <a:rPr lang="cs-CZ" sz="2400" dirty="0"/>
              <a:t>z Pascalova trojúhelníku </a:t>
            </a:r>
          </a:p>
          <a:p>
            <a:pPr marL="457200" indent="-457200">
              <a:buAutoNum type="alphaLcParenR"/>
            </a:pPr>
            <a:r>
              <a:rPr lang="cs-CZ" sz="2400" b="1" dirty="0"/>
              <a:t>pomocí faktoriálu </a:t>
            </a:r>
          </a:p>
        </p:txBody>
      </p:sp>
      <p:sp>
        <p:nvSpPr>
          <p:cNvPr id="18" name="Srdce 17">
            <a:extLst>
              <a:ext uri="{FF2B5EF4-FFF2-40B4-BE49-F238E27FC236}">
                <a16:creationId xmlns:a16="http://schemas.microsoft.com/office/drawing/2014/main" id="{66F24C3E-65FA-4F6C-AABE-00659DCA9EE9}"/>
              </a:ext>
            </a:extLst>
          </p:cNvPr>
          <p:cNvSpPr/>
          <p:nvPr/>
        </p:nvSpPr>
        <p:spPr>
          <a:xfrm>
            <a:off x="5207000" y="6248400"/>
            <a:ext cx="736600" cy="495300"/>
          </a:xfrm>
          <a:prstGeom prst="heart">
            <a:avLst/>
          </a:prstGeom>
          <a:solidFill>
            <a:srgbClr val="E212BA"/>
          </a:solidFill>
          <a:ln>
            <a:solidFill>
              <a:srgbClr val="E212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645A0A9F-883A-4469-8D75-F76B482C5BAE}"/>
              </a:ext>
            </a:extLst>
          </p:cNvPr>
          <p:cNvSpPr/>
          <p:nvPr/>
        </p:nvSpPr>
        <p:spPr>
          <a:xfrm>
            <a:off x="2819400" y="4724400"/>
            <a:ext cx="406400" cy="431800"/>
          </a:xfrm>
          <a:prstGeom prst="ellipse">
            <a:avLst/>
          </a:prstGeom>
          <a:noFill/>
          <a:ln>
            <a:solidFill>
              <a:srgbClr val="E212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C9293ED-9F61-468E-B8CF-7F87A1938DE2}"/>
              </a:ext>
            </a:extLst>
          </p:cNvPr>
          <p:cNvSpPr txBox="1"/>
          <p:nvPr/>
        </p:nvSpPr>
        <p:spPr>
          <a:xfrm>
            <a:off x="196850" y="280085"/>
            <a:ext cx="11753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Zobecnění:</a:t>
            </a:r>
            <a:endParaRPr lang="cs-CZ" sz="2400" b="1" i="1" u="sng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A2410A7-7BE5-41B4-8BAA-738F5324D491}"/>
              </a:ext>
            </a:extLst>
          </p:cNvPr>
          <p:cNvSpPr txBox="1"/>
          <p:nvPr/>
        </p:nvSpPr>
        <p:spPr>
          <a:xfrm>
            <a:off x="488950" y="726986"/>
            <a:ext cx="113982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Je-li pravděpodobnost výskytu jevu (A) p a pravděpodobnost výskytu alternativního jevu (B) q, pak pravděpodobnost, že se v n-pokusech bude jev (A) vyskytovat s-krát a jev (B) t-krát, je: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BB6A038-3591-4939-8E72-550C60737C43}"/>
              </a:ext>
            </a:extLst>
          </p:cNvPr>
          <p:cNvSpPr txBox="1"/>
          <p:nvPr/>
        </p:nvSpPr>
        <p:spPr>
          <a:xfrm>
            <a:off x="984250" y="22727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a) v určitém pořadí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F38E8FB-D71F-46D9-A978-60224B38EA58}"/>
              </a:ext>
            </a:extLst>
          </p:cNvPr>
          <p:cNvSpPr txBox="1"/>
          <p:nvPr/>
        </p:nvSpPr>
        <p:spPr>
          <a:xfrm>
            <a:off x="971550" y="37332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b) bez ohledu na pořadí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2C0FA32-8F6D-42B3-A0EF-4B08A12B1E63}"/>
              </a:ext>
            </a:extLst>
          </p:cNvPr>
          <p:cNvSpPr txBox="1"/>
          <p:nvPr/>
        </p:nvSpPr>
        <p:spPr>
          <a:xfrm>
            <a:off x="2686050" y="2831584"/>
            <a:ext cx="2355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 err="1"/>
              <a:t>p</a:t>
            </a:r>
            <a:r>
              <a:rPr lang="cs-CZ" sz="2400" baseline="30000" dirty="0" err="1"/>
              <a:t>s</a:t>
            </a:r>
            <a:r>
              <a:rPr lang="cs-CZ" sz="2400" dirty="0" err="1"/>
              <a:t>q</a:t>
            </a:r>
            <a:r>
              <a:rPr lang="cs-CZ" sz="2400" baseline="30000" dirty="0" err="1"/>
              <a:t>t</a:t>
            </a:r>
            <a:r>
              <a:rPr lang="cs-CZ" sz="2400" dirty="0"/>
              <a:t>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6D0455-466D-41AE-BA37-D33D3AB42DD5}"/>
              </a:ext>
            </a:extLst>
          </p:cNvPr>
          <p:cNvSpPr txBox="1"/>
          <p:nvPr/>
        </p:nvSpPr>
        <p:spPr>
          <a:xfrm>
            <a:off x="5492750" y="2755384"/>
            <a:ext cx="61087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s + t = n </a:t>
            </a:r>
            <a:r>
              <a:rPr lang="cs-CZ" sz="2400" dirty="0"/>
              <a:t>		</a:t>
            </a:r>
          </a:p>
          <a:p>
            <a:r>
              <a:rPr lang="pt-BR" sz="2400" dirty="0"/>
              <a:t>p + q = 1</a:t>
            </a:r>
            <a:r>
              <a:rPr lang="cs-CZ" sz="2400" dirty="0"/>
              <a:t>		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F4095EA-0165-4DB4-9969-94DFE6E385EF}"/>
              </a:ext>
            </a:extLst>
          </p:cNvPr>
          <p:cNvSpPr txBox="1"/>
          <p:nvPr/>
        </p:nvSpPr>
        <p:spPr>
          <a:xfrm>
            <a:off x="2457450" y="44190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(n!/</a:t>
            </a:r>
            <a:r>
              <a:rPr lang="cs-CZ" sz="2400" dirty="0" err="1"/>
              <a:t>s!t</a:t>
            </a:r>
            <a:r>
              <a:rPr lang="cs-CZ" sz="2400" dirty="0"/>
              <a:t>!)(</a:t>
            </a:r>
            <a:r>
              <a:rPr lang="cs-CZ" sz="2400" dirty="0" err="1"/>
              <a:t>p</a:t>
            </a:r>
            <a:r>
              <a:rPr lang="cs-CZ" sz="2400" baseline="30000" dirty="0" err="1"/>
              <a:t>s</a:t>
            </a:r>
            <a:r>
              <a:rPr lang="cs-CZ" sz="2400" dirty="0" err="1"/>
              <a:t>q</a:t>
            </a:r>
            <a:r>
              <a:rPr lang="cs-CZ" sz="2400" baseline="30000" dirty="0" err="1"/>
              <a:t>t</a:t>
            </a:r>
            <a:r>
              <a:rPr lang="cs-CZ" sz="2400" dirty="0"/>
              <a:t>) 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7F21D9BA-264A-4441-A0CB-869B41250AD9}"/>
              </a:ext>
            </a:extLst>
          </p:cNvPr>
          <p:cNvSpPr/>
          <p:nvPr/>
        </p:nvSpPr>
        <p:spPr>
          <a:xfrm>
            <a:off x="2400300" y="4267200"/>
            <a:ext cx="2336800" cy="863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0486347-555A-452A-8314-63747EE331FE}"/>
              </a:ext>
            </a:extLst>
          </p:cNvPr>
          <p:cNvSpPr txBox="1"/>
          <p:nvPr/>
        </p:nvSpPr>
        <p:spPr>
          <a:xfrm>
            <a:off x="1041400" y="5613400"/>
            <a:ext cx="1115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Například:		Pravděpodobnost, že se narodí 4C a 2D				n = 6</a:t>
            </a:r>
          </a:p>
          <a:p>
            <a:r>
              <a:rPr lang="cs-CZ" dirty="0"/>
              <a:t>				Počet různých kombinací:		6!/4!2! = 15		tedy p(4C+2D)=15(</a:t>
            </a:r>
            <a:r>
              <a:rPr lang="cs-CZ" sz="1800" dirty="0" err="1"/>
              <a:t>p</a:t>
            </a:r>
            <a:r>
              <a:rPr lang="cs-CZ" sz="1800" baseline="30000" dirty="0" err="1"/>
              <a:t>s</a:t>
            </a:r>
            <a:r>
              <a:rPr lang="cs-CZ" sz="1800" dirty="0" err="1"/>
              <a:t>q</a:t>
            </a:r>
            <a:r>
              <a:rPr lang="cs-CZ" sz="1800" baseline="30000" dirty="0" err="1"/>
              <a:t>t</a:t>
            </a:r>
            <a:r>
              <a:rPr lang="cs-CZ" sz="1800" dirty="0"/>
              <a:t>) = 15(½</a:t>
            </a:r>
            <a:r>
              <a:rPr lang="cs-CZ" baseline="30000" dirty="0"/>
              <a:t>4</a:t>
            </a:r>
            <a:r>
              <a:rPr lang="cs-CZ" sz="1800" dirty="0"/>
              <a:t>.½</a:t>
            </a:r>
            <a:r>
              <a:rPr lang="cs-CZ" sz="1800" baseline="30000" dirty="0"/>
              <a:t>2</a:t>
            </a:r>
            <a:r>
              <a:rPr lang="cs-CZ" sz="1800" dirty="0"/>
              <a:t>)   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5791C3E-600A-446B-9A2C-89EF2DCD0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9457" y="2973387"/>
            <a:ext cx="5172543" cy="130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70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0205310-3EBE-42B1-89DA-8F2EC37348BC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1D931B7-15FA-4863-B6F8-D56247AD1D44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6) Manželé heterozygotní v genu pro albinismus plánují čtyři děti. Jaká je pravděpodobnost, že tyto děti budou dvě albinotické a dvě zdravé bez ohledu na pořadí, v němž se narodí.</a:t>
            </a:r>
            <a:endParaRPr lang="cs-CZ" sz="2400" i="1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30F5D3FA-861F-4059-AA63-307800C1D42B}"/>
              </a:ext>
            </a:extLst>
          </p:cNvPr>
          <p:cNvSpPr txBox="1"/>
          <p:nvPr/>
        </p:nvSpPr>
        <p:spPr>
          <a:xfrm>
            <a:off x="3244850" y="2221984"/>
            <a:ext cx="6108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P: Aa x Aa </a:t>
            </a:r>
            <a:endParaRPr lang="cs-CZ" sz="2400" dirty="0"/>
          </a:p>
          <a:p>
            <a:r>
              <a:rPr lang="pt-BR" sz="2400" dirty="0"/>
              <a:t>plánují 4 děti </a:t>
            </a:r>
            <a:endParaRPr lang="cs-CZ" sz="2400" dirty="0"/>
          </a:p>
          <a:p>
            <a:r>
              <a:rPr lang="pt-BR" sz="2400" dirty="0"/>
              <a:t>? 2A : 2N </a:t>
            </a:r>
            <a:endParaRPr lang="cs-CZ" sz="24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6503062-069E-4459-8B7B-8711EBED003D}"/>
              </a:ext>
            </a:extLst>
          </p:cNvPr>
          <p:cNvSpPr txBox="1"/>
          <p:nvPr/>
        </p:nvSpPr>
        <p:spPr>
          <a:xfrm>
            <a:off x="7867650" y="21838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bez ohledu na pořadí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E1115FA6-B333-4460-83CE-C27445228340}"/>
              </a:ext>
            </a:extLst>
          </p:cNvPr>
          <p:cNvSpPr txBox="1"/>
          <p:nvPr/>
        </p:nvSpPr>
        <p:spPr>
          <a:xfrm>
            <a:off x="8578850" y="28315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(n!/</a:t>
            </a:r>
            <a:r>
              <a:rPr lang="cs-CZ" sz="2400" dirty="0" err="1"/>
              <a:t>s!t</a:t>
            </a:r>
            <a:r>
              <a:rPr lang="cs-CZ" sz="2400" dirty="0"/>
              <a:t>!)(</a:t>
            </a:r>
            <a:r>
              <a:rPr lang="cs-CZ" sz="2400" dirty="0" err="1"/>
              <a:t>p</a:t>
            </a:r>
            <a:r>
              <a:rPr lang="cs-CZ" sz="2400" baseline="30000" dirty="0" err="1"/>
              <a:t>s</a:t>
            </a:r>
            <a:r>
              <a:rPr lang="cs-CZ" sz="2400" dirty="0" err="1"/>
              <a:t>q</a:t>
            </a:r>
            <a:r>
              <a:rPr lang="cs-CZ" sz="2400" baseline="30000" dirty="0" err="1"/>
              <a:t>t</a:t>
            </a:r>
            <a:r>
              <a:rPr lang="cs-CZ" sz="2400" dirty="0"/>
              <a:t>) </a:t>
            </a:r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C73A6195-BFE2-46BF-AC6D-E3BC1CFB9605}"/>
              </a:ext>
            </a:extLst>
          </p:cNvPr>
          <p:cNvSpPr/>
          <p:nvPr/>
        </p:nvSpPr>
        <p:spPr>
          <a:xfrm>
            <a:off x="8521700" y="2679700"/>
            <a:ext cx="2336800" cy="863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F1FA0136-A8E4-452E-BD57-81E691634434}"/>
              </a:ext>
            </a:extLst>
          </p:cNvPr>
          <p:cNvSpPr txBox="1"/>
          <p:nvPr/>
        </p:nvSpPr>
        <p:spPr>
          <a:xfrm>
            <a:off x="549275" y="3758684"/>
            <a:ext cx="100044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/>
              <a:t>p (A) </a:t>
            </a:r>
            <a:r>
              <a:rPr lang="cs-CZ" sz="2000" dirty="0"/>
              <a:t>				(p narození albinotického dítěte)</a:t>
            </a:r>
          </a:p>
          <a:p>
            <a:r>
              <a:rPr lang="pt-BR" sz="2000" dirty="0"/>
              <a:t>p (N)</a:t>
            </a:r>
            <a:r>
              <a:rPr lang="cs-CZ" sz="2000" dirty="0"/>
              <a:t>				(p narození zdravého dítěte)</a:t>
            </a:r>
          </a:p>
          <a:p>
            <a:r>
              <a:rPr lang="pt-BR" sz="2000" dirty="0"/>
              <a:t>n </a:t>
            </a:r>
            <a:r>
              <a:rPr lang="cs-CZ" sz="2000" dirty="0"/>
              <a:t>					(celkem dětí)</a:t>
            </a:r>
          </a:p>
          <a:p>
            <a:r>
              <a:rPr lang="pt-BR" sz="2000" dirty="0"/>
              <a:t>s </a:t>
            </a:r>
            <a:r>
              <a:rPr lang="cs-CZ" sz="2000" dirty="0"/>
              <a:t>					(dvě zdravé děti)</a:t>
            </a:r>
          </a:p>
          <a:p>
            <a:r>
              <a:rPr lang="pt-BR" sz="2000" dirty="0"/>
              <a:t>t </a:t>
            </a:r>
            <a:r>
              <a:rPr lang="cs-CZ" sz="2000" dirty="0"/>
              <a:t>					(dvě albinotické děti) 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B3D0AFF8-9603-4C1F-A2A7-226E567B4819}"/>
              </a:ext>
            </a:extLst>
          </p:cNvPr>
          <p:cNvSpPr txBox="1"/>
          <p:nvPr/>
        </p:nvSpPr>
        <p:spPr>
          <a:xfrm>
            <a:off x="3228975" y="5574784"/>
            <a:ext cx="7346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(4! / 2! 2!) (1/4)</a:t>
            </a:r>
            <a:r>
              <a:rPr lang="cs-CZ" sz="2400" baseline="30000" dirty="0"/>
              <a:t>2</a:t>
            </a:r>
            <a:r>
              <a:rPr lang="cs-CZ" sz="2400" dirty="0"/>
              <a:t> (3/4)</a:t>
            </a:r>
            <a:r>
              <a:rPr lang="cs-CZ" sz="2400" baseline="30000" dirty="0"/>
              <a:t>2</a:t>
            </a:r>
            <a:r>
              <a:rPr lang="cs-CZ" sz="2400" dirty="0"/>
              <a:t> = </a:t>
            </a:r>
            <a:r>
              <a:rPr lang="cs-CZ" sz="2400" b="1" dirty="0">
                <a:solidFill>
                  <a:srgbClr val="FF0000"/>
                </a:solidFill>
              </a:rPr>
              <a:t>27/128 </a:t>
            </a:r>
            <a:r>
              <a:rPr lang="cs-CZ" sz="2400" dirty="0"/>
              <a:t>		21 %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A4272965-8B01-41AE-9A50-E8368C4C7BBA}"/>
              </a:ext>
            </a:extLst>
          </p:cNvPr>
          <p:cNvSpPr txBox="1"/>
          <p:nvPr/>
        </p:nvSpPr>
        <p:spPr>
          <a:xfrm>
            <a:off x="1196975" y="3778984"/>
            <a:ext cx="73469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/>
              <a:t>= 1/4 </a:t>
            </a:r>
            <a:r>
              <a:rPr lang="cs-CZ" sz="2000" dirty="0"/>
              <a:t>		</a:t>
            </a:r>
          </a:p>
          <a:p>
            <a:r>
              <a:rPr lang="pt-BR" sz="2000" dirty="0"/>
              <a:t>=</a:t>
            </a:r>
            <a:r>
              <a:rPr lang="cs-CZ" sz="2000" dirty="0"/>
              <a:t> q =</a:t>
            </a:r>
            <a:r>
              <a:rPr lang="pt-BR" sz="2000" dirty="0"/>
              <a:t> 3/4 </a:t>
            </a:r>
            <a:r>
              <a:rPr lang="cs-CZ" sz="2000" dirty="0"/>
              <a:t>		</a:t>
            </a:r>
          </a:p>
          <a:p>
            <a:r>
              <a:rPr lang="pt-BR" sz="2000" dirty="0"/>
              <a:t>= 4 </a:t>
            </a:r>
            <a:r>
              <a:rPr lang="cs-CZ" sz="2000" dirty="0"/>
              <a:t>				</a:t>
            </a:r>
          </a:p>
          <a:p>
            <a:r>
              <a:rPr lang="pt-BR" sz="2000" dirty="0"/>
              <a:t>= 2 </a:t>
            </a:r>
            <a:r>
              <a:rPr lang="cs-CZ" sz="2000" dirty="0"/>
              <a:t>				</a:t>
            </a:r>
          </a:p>
          <a:p>
            <a:r>
              <a:rPr lang="pt-BR" sz="2000" dirty="0"/>
              <a:t>= 2</a:t>
            </a:r>
            <a:r>
              <a:rPr lang="cs-CZ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2014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 animBg="1"/>
      <p:bldP spid="29" grpId="0"/>
      <p:bldP spid="31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0F6EEA1-9F40-4831-948C-9BCB4959DDE5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87D2F9-572C-4D4E-B358-484751472BCB}"/>
              </a:ext>
            </a:extLst>
          </p:cNvPr>
          <p:cNvSpPr txBox="1"/>
          <p:nvPr/>
        </p:nvSpPr>
        <p:spPr>
          <a:xfrm>
            <a:off x="247650" y="876985"/>
            <a:ext cx="117538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7) Vypočítejte pravděpodobnost, že křížení mezi dvěma heterozygoty dá přesně očekávaný fenotypový poměr dominantních fenotypů k recesivním 3:1. Předpokládejme, že chceme vědět, jak často by rodiny s osmi dětmi měly šest dětí s dominantním fenotypem a dvě děti s recesivním.</a:t>
            </a:r>
            <a:endParaRPr lang="cs-CZ" sz="2400" i="1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9B946CC-F795-47F4-822D-E9D100481B06}"/>
              </a:ext>
            </a:extLst>
          </p:cNvPr>
          <p:cNvSpPr txBox="1"/>
          <p:nvPr/>
        </p:nvSpPr>
        <p:spPr>
          <a:xfrm>
            <a:off x="2355850" y="2983984"/>
            <a:ext cx="81978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3A : 1a </a:t>
            </a:r>
            <a:r>
              <a:rPr lang="cs-CZ" sz="2800" dirty="0"/>
              <a:t>		</a:t>
            </a:r>
            <a:r>
              <a:rPr lang="pt-BR" sz="2400" dirty="0"/>
              <a:t>v rodinách s osmi dětmi 6A : 2a</a:t>
            </a:r>
            <a:endParaRPr lang="cs-CZ" sz="28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868CE49-69A3-4A38-BB06-01E58DE22660}"/>
              </a:ext>
            </a:extLst>
          </p:cNvPr>
          <p:cNvSpPr txBox="1"/>
          <p:nvPr/>
        </p:nvSpPr>
        <p:spPr>
          <a:xfrm>
            <a:off x="8210550" y="40888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bez ohledu na pořadí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51E141A-20B8-4C6A-87B2-B71867D3614F}"/>
              </a:ext>
            </a:extLst>
          </p:cNvPr>
          <p:cNvSpPr/>
          <p:nvPr/>
        </p:nvSpPr>
        <p:spPr>
          <a:xfrm>
            <a:off x="8864600" y="4584700"/>
            <a:ext cx="2336800" cy="863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DEE5B10-DF04-4FD4-ADE1-D1D1409A0010}"/>
              </a:ext>
            </a:extLst>
          </p:cNvPr>
          <p:cNvSpPr txBox="1"/>
          <p:nvPr/>
        </p:nvSpPr>
        <p:spPr>
          <a:xfrm>
            <a:off x="8934450" y="48000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(n!/</a:t>
            </a:r>
            <a:r>
              <a:rPr lang="cs-CZ" sz="2400" dirty="0" err="1"/>
              <a:t>s!t</a:t>
            </a:r>
            <a:r>
              <a:rPr lang="cs-CZ" sz="2400" dirty="0"/>
              <a:t>!)(</a:t>
            </a:r>
            <a:r>
              <a:rPr lang="cs-CZ" sz="2400" dirty="0" err="1"/>
              <a:t>p</a:t>
            </a:r>
            <a:r>
              <a:rPr lang="cs-CZ" sz="2400" baseline="30000" dirty="0" err="1"/>
              <a:t>s</a:t>
            </a:r>
            <a:r>
              <a:rPr lang="cs-CZ" sz="2400" dirty="0" err="1"/>
              <a:t>q</a:t>
            </a:r>
            <a:r>
              <a:rPr lang="cs-CZ" sz="2400" baseline="30000" dirty="0" err="1"/>
              <a:t>t</a:t>
            </a:r>
            <a:r>
              <a:rPr lang="cs-CZ" sz="2400" dirty="0"/>
              <a:t>)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034B10E-D2B7-4FC0-8DA2-6FEEE8D31723}"/>
              </a:ext>
            </a:extLst>
          </p:cNvPr>
          <p:cNvSpPr txBox="1"/>
          <p:nvPr/>
        </p:nvSpPr>
        <p:spPr>
          <a:xfrm>
            <a:off x="701675" y="4355584"/>
            <a:ext cx="75247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/>
              <a:t>p (A)   </a:t>
            </a:r>
            <a:r>
              <a:rPr lang="cs-CZ" sz="2000" dirty="0"/>
              <a:t>			p narození dominantního potomka</a:t>
            </a:r>
          </a:p>
          <a:p>
            <a:r>
              <a:rPr lang="pt-BR" sz="2000" dirty="0"/>
              <a:t>p (a)  </a:t>
            </a:r>
            <a:r>
              <a:rPr lang="cs-CZ" sz="2000" dirty="0"/>
              <a:t>	</a:t>
            </a:r>
            <a:r>
              <a:rPr lang="pt-BR" sz="2000" dirty="0"/>
              <a:t> </a:t>
            </a:r>
            <a:r>
              <a:rPr lang="cs-CZ" sz="2000" dirty="0"/>
              <a:t>		p narození recesivního potomka</a:t>
            </a:r>
          </a:p>
          <a:p>
            <a:r>
              <a:rPr lang="pt-BR" sz="2000" dirty="0"/>
              <a:t>n </a:t>
            </a:r>
            <a:r>
              <a:rPr lang="cs-CZ" sz="2000" dirty="0"/>
              <a:t>				celkem dětí</a:t>
            </a:r>
          </a:p>
          <a:p>
            <a:r>
              <a:rPr lang="pt-BR" sz="2000" dirty="0"/>
              <a:t>s   </a:t>
            </a:r>
            <a:r>
              <a:rPr lang="cs-CZ" sz="2000" dirty="0"/>
              <a:t>				děti s dominantním fenotypem</a:t>
            </a:r>
          </a:p>
          <a:p>
            <a:r>
              <a:rPr lang="pt-BR" sz="2000" dirty="0"/>
              <a:t>t </a:t>
            </a:r>
            <a:r>
              <a:rPr lang="cs-CZ" sz="2000" dirty="0"/>
              <a:t>	</a:t>
            </a:r>
            <a:r>
              <a:rPr lang="pt-BR" sz="2000" dirty="0"/>
              <a:t>  </a:t>
            </a:r>
            <a:r>
              <a:rPr lang="cs-CZ" sz="2000" dirty="0"/>
              <a:t>			děti s recesivním fenotypem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4EB964C-E29A-4DF8-BEB4-3685A8B20DA0}"/>
              </a:ext>
            </a:extLst>
          </p:cNvPr>
          <p:cNvSpPr txBox="1"/>
          <p:nvPr/>
        </p:nvSpPr>
        <p:spPr>
          <a:xfrm>
            <a:off x="2733675" y="6273284"/>
            <a:ext cx="7524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(8! / 6! 2!) (3/4)</a:t>
            </a:r>
            <a:r>
              <a:rPr lang="cs-CZ" sz="2400" baseline="30000" dirty="0"/>
              <a:t>6</a:t>
            </a:r>
            <a:r>
              <a:rPr lang="cs-CZ" sz="2400" dirty="0"/>
              <a:t> (1/4)</a:t>
            </a:r>
            <a:r>
              <a:rPr lang="cs-CZ" sz="2400" baseline="30000" dirty="0"/>
              <a:t>2</a:t>
            </a:r>
            <a:r>
              <a:rPr lang="cs-CZ" sz="2400" dirty="0"/>
              <a:t> = </a:t>
            </a:r>
            <a:r>
              <a:rPr lang="cs-CZ" sz="2400" b="1" dirty="0">
                <a:solidFill>
                  <a:srgbClr val="FF0000"/>
                </a:solidFill>
              </a:rPr>
              <a:t>0,31</a:t>
            </a:r>
            <a:r>
              <a:rPr lang="cs-CZ" sz="2400" dirty="0"/>
              <a:t> 		31 %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11C2E46-254E-4849-8773-5985FA86A60D}"/>
              </a:ext>
            </a:extLst>
          </p:cNvPr>
          <p:cNvSpPr txBox="1"/>
          <p:nvPr/>
        </p:nvSpPr>
        <p:spPr>
          <a:xfrm>
            <a:off x="1298575" y="4385786"/>
            <a:ext cx="75247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/>
              <a:t>= 3/4 </a:t>
            </a:r>
            <a:r>
              <a:rPr lang="cs-CZ" sz="2000" dirty="0"/>
              <a:t>		</a:t>
            </a:r>
          </a:p>
          <a:p>
            <a:r>
              <a:rPr lang="pt-BR" sz="2000" dirty="0"/>
              <a:t>= 1/4 </a:t>
            </a:r>
            <a:r>
              <a:rPr lang="cs-CZ" sz="2000" dirty="0"/>
              <a:t>		</a:t>
            </a:r>
          </a:p>
          <a:p>
            <a:r>
              <a:rPr lang="pt-BR" sz="2000" dirty="0"/>
              <a:t>= 8 </a:t>
            </a:r>
            <a:r>
              <a:rPr lang="cs-CZ" sz="2000" dirty="0"/>
              <a:t>			</a:t>
            </a:r>
          </a:p>
          <a:p>
            <a:r>
              <a:rPr lang="pt-BR" sz="2000" dirty="0"/>
              <a:t>= 6 </a:t>
            </a:r>
            <a:r>
              <a:rPr lang="cs-CZ" sz="2000" dirty="0"/>
              <a:t>			</a:t>
            </a:r>
          </a:p>
          <a:p>
            <a:r>
              <a:rPr lang="pt-BR" sz="2000" dirty="0"/>
              <a:t>= 2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6535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5" grpId="0"/>
      <p:bldP spid="17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959DB02-B195-4598-A6BD-F8A7C189EE65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AA7CBE-21F4-4A03-8D20-D8A5D7846E68}"/>
              </a:ext>
            </a:extLst>
          </p:cNvPr>
          <p:cNvSpPr txBox="1"/>
          <p:nvPr/>
        </p:nvSpPr>
        <p:spPr>
          <a:xfrm>
            <a:off x="247650" y="876985"/>
            <a:ext cx="11753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8) Pravděpodobnost u dvojčat</a:t>
            </a:r>
            <a:endParaRPr lang="cs-CZ" sz="2400" i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B09F3A8-172E-46F9-B935-ECAFDD81EEB1}"/>
              </a:ext>
            </a:extLst>
          </p:cNvPr>
          <p:cNvSpPr txBox="1"/>
          <p:nvPr/>
        </p:nvSpPr>
        <p:spPr>
          <a:xfrm>
            <a:off x="1073150" y="1727885"/>
            <a:ext cx="94551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UcParenR"/>
            </a:pPr>
            <a:r>
              <a:rPr lang="cs-CZ" sz="2400" dirty="0"/>
              <a:t>Jaká je pravděpodobnost, že dvě </a:t>
            </a:r>
            <a:r>
              <a:rPr lang="cs-CZ" sz="2400" dirty="0" err="1"/>
              <a:t>dizygotická</a:t>
            </a:r>
            <a:r>
              <a:rPr lang="cs-CZ" sz="2400" dirty="0"/>
              <a:t> </a:t>
            </a:r>
          </a:p>
          <a:p>
            <a:r>
              <a:rPr lang="cs-CZ" sz="2400" dirty="0"/>
              <a:t>dvojčata budou mít stejné pohlaví?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D387A9C-4F6D-4186-8357-8DCC2C1478C2}"/>
              </a:ext>
            </a:extLst>
          </p:cNvPr>
          <p:cNvSpPr txBox="1"/>
          <p:nvPr/>
        </p:nvSpPr>
        <p:spPr>
          <a:xfrm>
            <a:off x="2228850" y="2679184"/>
            <a:ext cx="6108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2000" dirty="0"/>
              <a:t>p (CC) = 1/2 x 1/2 =1/4 </a:t>
            </a:r>
            <a:endParaRPr lang="cs-CZ" sz="2000" dirty="0"/>
          </a:p>
          <a:p>
            <a:r>
              <a:rPr lang="nn-NO" sz="2000" dirty="0"/>
              <a:t>p (DD) = 1/2 x 1/2 =1/4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B3F7D34-BBC1-4F1D-ABEF-A11CFE92C54B}"/>
              </a:ext>
            </a:extLst>
          </p:cNvPr>
          <p:cNvSpPr txBox="1"/>
          <p:nvPr/>
        </p:nvSpPr>
        <p:spPr>
          <a:xfrm>
            <a:off x="2228850" y="36189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 = 1/4 + 1/4 = 2/4 = </a:t>
            </a:r>
            <a:r>
              <a:rPr lang="cs-CZ" sz="2000" b="1" dirty="0">
                <a:solidFill>
                  <a:srgbClr val="FF0000"/>
                </a:solidFill>
              </a:rPr>
              <a:t>1/2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75A8052-A5D2-413C-8F36-0E3552A5AFD0}"/>
              </a:ext>
            </a:extLst>
          </p:cNvPr>
          <p:cNvSpPr txBox="1"/>
          <p:nvPr/>
        </p:nvSpPr>
        <p:spPr>
          <a:xfrm>
            <a:off x="1238250" y="4788585"/>
            <a:ext cx="94043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B) Jaká je pravděpodobnost, že dvě </a:t>
            </a:r>
            <a:r>
              <a:rPr lang="cs-CZ" sz="2400" dirty="0" err="1"/>
              <a:t>monozygotická</a:t>
            </a:r>
            <a:r>
              <a:rPr lang="cs-CZ" sz="2400" dirty="0"/>
              <a:t> </a:t>
            </a:r>
          </a:p>
          <a:p>
            <a:r>
              <a:rPr lang="cs-CZ" sz="2400" dirty="0"/>
              <a:t>dvojčata budou mít stejné pohlaví?</a:t>
            </a:r>
          </a:p>
        </p:txBody>
      </p:sp>
      <p:pic>
        <p:nvPicPr>
          <p:cNvPr id="2050" name="Picture 2" descr="Nice Thinking Nigga Blank Template - Imgflip">
            <a:extLst>
              <a:ext uri="{FF2B5EF4-FFF2-40B4-BE49-F238E27FC236}">
                <a16:creationId xmlns:a16="http://schemas.microsoft.com/office/drawing/2014/main" id="{6726B05C-1BE1-46C7-8654-B825F49AF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314" y="4662488"/>
            <a:ext cx="3239368" cy="206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19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CF9A13E-7BE6-4BC1-875A-C75D7EA97423}"/>
              </a:ext>
            </a:extLst>
          </p:cNvPr>
          <p:cNvSpPr txBox="1"/>
          <p:nvPr/>
        </p:nvSpPr>
        <p:spPr>
          <a:xfrm>
            <a:off x="1102291" y="404057"/>
            <a:ext cx="110897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u="sng" dirty="0"/>
              <a:t>Pravděpodobnost v genetické analýze a předpovědi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77C0295-BAE2-4CE6-96F0-91CC1D9926FE}"/>
              </a:ext>
            </a:extLst>
          </p:cNvPr>
          <p:cNvSpPr txBox="1"/>
          <p:nvPr/>
        </p:nvSpPr>
        <p:spPr>
          <a:xfrm>
            <a:off x="1127342" y="1440493"/>
            <a:ext cx="1087415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Součástí </a:t>
            </a:r>
            <a:r>
              <a:rPr lang="cs-CZ" sz="2400" b="1" u="sng" dirty="0">
                <a:solidFill>
                  <a:srgbClr val="FF0000"/>
                </a:solidFill>
              </a:rPr>
              <a:t>genetického poradenství</a:t>
            </a:r>
            <a:r>
              <a:rPr lang="cs-CZ" sz="2400" dirty="0"/>
              <a:t> </a:t>
            </a:r>
          </a:p>
          <a:p>
            <a:r>
              <a:rPr lang="cs-CZ" sz="2400" dirty="0"/>
              <a:t>	- rodokmen, rodinná anamnéza </a:t>
            </a:r>
          </a:p>
          <a:p>
            <a:r>
              <a:rPr lang="cs-CZ" sz="2400" dirty="0"/>
              <a:t>	- </a:t>
            </a:r>
            <a:r>
              <a:rPr lang="cs-CZ" sz="2400" dirty="0">
                <a:solidFill>
                  <a:srgbClr val="FF0000"/>
                </a:solidFill>
              </a:rPr>
              <a:t>výpočet pravděpodobnosti rizika </a:t>
            </a:r>
          </a:p>
          <a:p>
            <a:r>
              <a:rPr lang="cs-CZ" sz="2400" dirty="0"/>
              <a:t>	- cytogenetické vyšetření – sestavení karyotypu 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/>
              <a:t>dva pohledy na pravděpodobnost </a:t>
            </a:r>
          </a:p>
          <a:p>
            <a:r>
              <a:rPr lang="cs-CZ" sz="2400" dirty="0"/>
              <a:t>		např. </a:t>
            </a:r>
            <a:r>
              <a:rPr lang="cs-CZ" sz="2400" dirty="0">
                <a:solidFill>
                  <a:srgbClr val="FF0000"/>
                </a:solidFill>
              </a:rPr>
              <a:t>pravděpodobnost 25 %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/>
              <a:t>- riziko narození postiženého potomka – jeví se jako vysoká </a:t>
            </a:r>
          </a:p>
          <a:p>
            <a:r>
              <a:rPr lang="cs-CZ" sz="2400" dirty="0"/>
              <a:t>	- riziko onemocnění – zdá se nám relativně nízká zbývá přece ještě 75 %</a:t>
            </a:r>
          </a:p>
        </p:txBody>
      </p:sp>
    </p:spTree>
    <p:extLst>
      <p:ext uri="{BB962C8B-B14F-4D97-AF65-F5344CB8AC3E}">
        <p14:creationId xmlns:p14="http://schemas.microsoft.com/office/powerpoint/2010/main" val="221390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04C1218B-3FDC-45AB-8714-72D25B169542}"/>
              </a:ext>
            </a:extLst>
          </p:cNvPr>
          <p:cNvSpPr txBox="1"/>
          <p:nvPr/>
        </p:nvSpPr>
        <p:spPr>
          <a:xfrm>
            <a:off x="425450" y="0"/>
            <a:ext cx="61087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Pravděpodobnost jevu A = p(A) Pravděpodobnost jevu B = p(B)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9414FCD-B46F-4DBD-B368-689B90B94391}"/>
              </a:ext>
            </a:extLst>
          </p:cNvPr>
          <p:cNvSpPr txBox="1"/>
          <p:nvPr/>
        </p:nvSpPr>
        <p:spPr>
          <a:xfrm>
            <a:off x="5835650" y="0"/>
            <a:ext cx="6108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např. vznik genotypu s určitou pravděpodobností, narození chlapce apod.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8B539F6-0B90-4044-95EF-C2F346ABDC29}"/>
              </a:ext>
            </a:extLst>
          </p:cNvPr>
          <p:cNvSpPr txBox="1"/>
          <p:nvPr/>
        </p:nvSpPr>
        <p:spPr>
          <a:xfrm>
            <a:off x="361950" y="892086"/>
            <a:ext cx="118300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cs-CZ" sz="2400" b="1" u="sng" dirty="0">
                <a:solidFill>
                  <a:srgbClr val="FF0000"/>
                </a:solidFill>
              </a:rPr>
              <a:t>Jev A vylučuje jev B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		</a:t>
            </a:r>
            <a:r>
              <a:rPr lang="cs-CZ" sz="2400" dirty="0"/>
              <a:t>- vzájemně se vylučující jevy (narodí se buď chlapec nebo dívka, v gametě 			heterozygota bude buď alela A nebo alela a)</a:t>
            </a:r>
          </a:p>
          <a:p>
            <a:r>
              <a:rPr lang="cs-CZ" sz="2400" dirty="0"/>
              <a:t>		- pravděpodobnost, že nastane jeden nebo druhý jev, je součtem 						jejich jednotlivých pravděpodobností 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BBAA4D1-CD3B-4A27-88A5-A9AB4B009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325" y="2820987"/>
            <a:ext cx="3790950" cy="1038225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C6D630B2-70DC-402C-A08C-E59C44CE9B2B}"/>
              </a:ext>
            </a:extLst>
          </p:cNvPr>
          <p:cNvSpPr txBox="1"/>
          <p:nvPr/>
        </p:nvSpPr>
        <p:spPr>
          <a:xfrm>
            <a:off x="425449" y="4067086"/>
            <a:ext cx="1196279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2)  </a:t>
            </a:r>
            <a:r>
              <a:rPr lang="cs-CZ" sz="2400" b="1" u="sng" dirty="0">
                <a:solidFill>
                  <a:srgbClr val="FF0000"/>
                </a:solidFill>
              </a:rPr>
              <a:t>Jev A nemá vliv na výskyt jevu B a naopak</a:t>
            </a:r>
            <a:r>
              <a:rPr lang="cs-CZ" sz="2400" b="1" dirty="0"/>
              <a:t> </a:t>
            </a:r>
          </a:p>
          <a:p>
            <a:r>
              <a:rPr lang="cs-CZ" sz="2400" b="1" dirty="0"/>
              <a:t>	</a:t>
            </a:r>
            <a:r>
              <a:rPr lang="cs-CZ" sz="2400" dirty="0"/>
              <a:t>- jevy jsou nezávislé (v zygotě bude alela a od jednoho rodiče a A od druhého) </a:t>
            </a:r>
          </a:p>
          <a:p>
            <a:r>
              <a:rPr lang="cs-CZ" sz="2400" dirty="0"/>
              <a:t>	- pravděpodobnost jejich současného výskytu je </a:t>
            </a:r>
            <a:r>
              <a:rPr lang="cs-CZ" sz="2400"/>
              <a:t>násobkem jejich </a:t>
            </a:r>
            <a:r>
              <a:rPr lang="cs-CZ" sz="2400" dirty="0"/>
              <a:t>jednotlivých pravděpodobností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38BA9FE-B4B6-431A-98F9-33BEC4DD8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7612" y="5702300"/>
            <a:ext cx="3305175" cy="1066800"/>
          </a:xfrm>
          <a:prstGeom prst="rect">
            <a:avLst/>
          </a:prstGeom>
        </p:spPr>
      </p:pic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ABF0E7F-2E97-4CB0-A1B7-8226B22CBD4C}"/>
              </a:ext>
            </a:extLst>
          </p:cNvPr>
          <p:cNvCxnSpPr>
            <a:cxnSpLocks/>
          </p:cNvCxnSpPr>
          <p:nvPr/>
        </p:nvCxnSpPr>
        <p:spPr>
          <a:xfrm>
            <a:off x="0" y="4000500"/>
            <a:ext cx="1219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B678F4A-683A-42DD-A28E-AC624EC8002E}"/>
              </a:ext>
            </a:extLst>
          </p:cNvPr>
          <p:cNvSpPr txBox="1"/>
          <p:nvPr/>
        </p:nvSpPr>
        <p:spPr>
          <a:xfrm>
            <a:off x="7429500" y="3048000"/>
            <a:ext cx="4550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              anebo</a:t>
            </a:r>
          </a:p>
          <a:p>
            <a:r>
              <a:rPr lang="cs-CZ" dirty="0"/>
              <a:t>„narodí se dívka, anebo chlapec“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F4E1AE3C-7CD4-4DF2-BC45-9703789171C2}"/>
              </a:ext>
            </a:extLst>
          </p:cNvPr>
          <p:cNvSpPr txBox="1"/>
          <p:nvPr/>
        </p:nvSpPr>
        <p:spPr>
          <a:xfrm>
            <a:off x="7239000" y="5930900"/>
            <a:ext cx="4550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              a zároveň</a:t>
            </a:r>
          </a:p>
          <a:p>
            <a:r>
              <a:rPr lang="cs-CZ" dirty="0"/>
              <a:t>„narodí se dívka, a zároveň bude albínka“</a:t>
            </a:r>
          </a:p>
        </p:txBody>
      </p:sp>
    </p:spTree>
    <p:extLst>
      <p:ext uri="{BB962C8B-B14F-4D97-AF65-F5344CB8AC3E}">
        <p14:creationId xmlns:p14="http://schemas.microsoft.com/office/powerpoint/2010/main" val="189136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4C97339F-261D-4202-B776-B3EC8F8F07CA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4D11D44-90A9-4E5D-AC12-B2C0FCBEB22D}"/>
              </a:ext>
            </a:extLst>
          </p:cNvPr>
          <p:cNvSpPr txBox="1"/>
          <p:nvPr/>
        </p:nvSpPr>
        <p:spPr>
          <a:xfrm>
            <a:off x="247650" y="876985"/>
            <a:ext cx="11156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cs-CZ" sz="2400" dirty="0"/>
              <a:t>Pravděpodobnost shody dvou lidí v krevně-skupinovém systému AB0			</a:t>
            </a:r>
            <a:endParaRPr lang="cs-CZ" sz="2400" i="1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316DC56-32E5-44DC-8289-CD3FDCCB33B4}"/>
              </a:ext>
            </a:extLst>
          </p:cNvPr>
          <p:cNvSpPr txBox="1"/>
          <p:nvPr/>
        </p:nvSpPr>
        <p:spPr>
          <a:xfrm>
            <a:off x="488950" y="1537385"/>
            <a:ext cx="72199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Zastoupení krevních skupin AB0 v naší populaci: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A: 41,5 %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0: 37,8 %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B: 14,1 %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AB: 6,6 %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C45774B-6B1D-41AE-8874-3A901242B129}"/>
              </a:ext>
            </a:extLst>
          </p:cNvPr>
          <p:cNvSpPr txBox="1"/>
          <p:nvPr/>
        </p:nvSpPr>
        <p:spPr>
          <a:xfrm>
            <a:off x="311150" y="3583285"/>
            <a:ext cx="116014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cs-CZ" sz="2200" u="sng" dirty="0"/>
              <a:t>Pravděpodobnost shody v jednotlivých skupinách u dvou náhodně vybraných jedinců:</a:t>
            </a:r>
          </a:p>
          <a:p>
            <a:r>
              <a:rPr lang="cs-CZ" sz="2000" dirty="0"/>
              <a:t> 	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2D765C3-8A5F-4BA3-9A92-F700B50F748C}"/>
              </a:ext>
            </a:extLst>
          </p:cNvPr>
          <p:cNvSpPr txBox="1"/>
          <p:nvPr/>
        </p:nvSpPr>
        <p:spPr>
          <a:xfrm>
            <a:off x="311150" y="5373985"/>
            <a:ext cx="120332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200" dirty="0"/>
              <a:t>b) </a:t>
            </a:r>
            <a:r>
              <a:rPr lang="cs-CZ" sz="2200" u="sng" dirty="0"/>
              <a:t>Pravděpodobnost shody v celém </a:t>
            </a:r>
            <a:r>
              <a:rPr lang="cs-CZ" sz="2200" u="sng" dirty="0" err="1"/>
              <a:t>krevněskupinovém</a:t>
            </a:r>
            <a:r>
              <a:rPr lang="cs-CZ" sz="2200" u="sng" dirty="0"/>
              <a:t> systému AB0:</a:t>
            </a:r>
          </a:p>
          <a:p>
            <a:r>
              <a:rPr lang="cs-CZ" sz="2200" dirty="0"/>
              <a:t>		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0A35356-2786-48F0-B4CF-309C4D46C022}"/>
              </a:ext>
            </a:extLst>
          </p:cNvPr>
          <p:cNvSpPr txBox="1"/>
          <p:nvPr/>
        </p:nvSpPr>
        <p:spPr>
          <a:xfrm>
            <a:off x="5562600" y="6247884"/>
            <a:ext cx="6172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asi 34 %, tedy každý 3. člověk má shodu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FFA10AE1-077A-4D84-AA76-058E22B4DA7C}"/>
              </a:ext>
            </a:extLst>
          </p:cNvPr>
          <p:cNvSpPr txBox="1"/>
          <p:nvPr/>
        </p:nvSpPr>
        <p:spPr>
          <a:xfrm>
            <a:off x="533400" y="4028986"/>
            <a:ext cx="6172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		A </a:t>
            </a:r>
            <a:r>
              <a:rPr lang="cs-CZ" sz="2000" dirty="0" err="1"/>
              <a:t>a</a:t>
            </a:r>
            <a:r>
              <a:rPr lang="cs-CZ" sz="2000" dirty="0"/>
              <a:t> A: 0,415 x 0,415 = 0,172 </a:t>
            </a:r>
          </a:p>
          <a:p>
            <a:r>
              <a:rPr lang="cs-CZ" sz="2000" dirty="0"/>
              <a:t>		0 a 0: = 0,143 </a:t>
            </a:r>
          </a:p>
          <a:p>
            <a:r>
              <a:rPr lang="cs-CZ" sz="2000" dirty="0"/>
              <a:t>		B a B: = 0,0199 </a:t>
            </a:r>
          </a:p>
          <a:p>
            <a:r>
              <a:rPr lang="cs-CZ" sz="2000" dirty="0"/>
              <a:t>		AB a AB: = 0,0044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F9B49B57-D4A4-41FB-88EC-F740CD9808C9}"/>
              </a:ext>
            </a:extLst>
          </p:cNvPr>
          <p:cNvSpPr txBox="1"/>
          <p:nvPr/>
        </p:nvSpPr>
        <p:spPr>
          <a:xfrm>
            <a:off x="1422400" y="5816084"/>
            <a:ext cx="6248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 = 0,172 + 0,143 + 0,0199 + 0,0044 = 0,339</a:t>
            </a:r>
          </a:p>
        </p:txBody>
      </p:sp>
      <p:pic>
        <p:nvPicPr>
          <p:cNvPr id="26" name="Obrázek 25">
            <a:extLst>
              <a:ext uri="{FF2B5EF4-FFF2-40B4-BE49-F238E27FC236}">
                <a16:creationId xmlns:a16="http://schemas.microsoft.com/office/drawing/2014/main" id="{C2F96445-C08B-4EE0-8654-72FBF024D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713" y="4038600"/>
            <a:ext cx="1627188" cy="525202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291927A6-D8DB-43CB-91EE-3EBDD45DC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0525" y="5640388"/>
            <a:ext cx="2022475" cy="55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8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4C97339F-261D-4202-B776-B3EC8F8F07CA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4D11D44-90A9-4E5D-AC12-B2C0FCBEB22D}"/>
              </a:ext>
            </a:extLst>
          </p:cNvPr>
          <p:cNvSpPr txBox="1"/>
          <p:nvPr/>
        </p:nvSpPr>
        <p:spPr>
          <a:xfrm>
            <a:off x="247650" y="876985"/>
            <a:ext cx="1175385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200" dirty="0"/>
              <a:t>2) Předpokládejte, že jste genetický poradce. Rodiče se standardním fenotypem mají albinotické dítě a plánují, že budou mít další děti. Jestliže předpokládáme, že albinismus je autozomálně recesivní, co byste řekli rodičům o pravděpodobnosti, že: </a:t>
            </a:r>
          </a:p>
          <a:p>
            <a:r>
              <a:rPr lang="cs-CZ" sz="2200" dirty="0"/>
              <a:t>	</a:t>
            </a:r>
            <a:endParaRPr lang="cs-CZ" sz="2200" i="1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C45774B-6B1D-41AE-8874-3A901242B129}"/>
              </a:ext>
            </a:extLst>
          </p:cNvPr>
          <p:cNvSpPr txBox="1"/>
          <p:nvPr/>
        </p:nvSpPr>
        <p:spPr>
          <a:xfrm>
            <a:off x="311150" y="3583285"/>
            <a:ext cx="116014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cs-CZ" sz="2200" u="sng" dirty="0"/>
              <a:t>První dítě zdravé, druhé albinotické </a:t>
            </a:r>
            <a:r>
              <a:rPr lang="cs-CZ" u="sng" dirty="0"/>
              <a:t>(závisí pořadí)</a:t>
            </a:r>
          </a:p>
          <a:p>
            <a:r>
              <a:rPr lang="cs-CZ" sz="2000" dirty="0"/>
              <a:t> 	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2D765C3-8A5F-4BA3-9A92-F700B50F748C}"/>
              </a:ext>
            </a:extLst>
          </p:cNvPr>
          <p:cNvSpPr txBox="1"/>
          <p:nvPr/>
        </p:nvSpPr>
        <p:spPr>
          <a:xfrm>
            <a:off x="311150" y="5043785"/>
            <a:ext cx="120332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200" dirty="0"/>
              <a:t>b) </a:t>
            </a:r>
            <a:r>
              <a:rPr lang="cs-CZ" sz="2200" u="sng" dirty="0"/>
              <a:t>Pravděpodobnost, že ze dvou dětí bude jedno albinotické a druhé zdravé </a:t>
            </a:r>
            <a:r>
              <a:rPr lang="cs-CZ" u="sng" dirty="0"/>
              <a:t>(nezávisí na pořadí)</a:t>
            </a:r>
          </a:p>
          <a:p>
            <a:r>
              <a:rPr lang="cs-CZ" sz="2200" dirty="0"/>
              <a:t>		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0A35356-2786-48F0-B4CF-309C4D46C022}"/>
              </a:ext>
            </a:extLst>
          </p:cNvPr>
          <p:cNvSpPr txBox="1"/>
          <p:nvPr/>
        </p:nvSpPr>
        <p:spPr>
          <a:xfrm>
            <a:off x="3225800" y="6396335"/>
            <a:ext cx="6172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P = 3/16 + 3/16 = 6/16 = </a:t>
            </a:r>
            <a:r>
              <a:rPr lang="cs-CZ" sz="2400" b="1" dirty="0">
                <a:solidFill>
                  <a:srgbClr val="FF0000"/>
                </a:solidFill>
              </a:rPr>
              <a:t>3/8 </a:t>
            </a:r>
            <a:r>
              <a:rPr lang="cs-CZ" sz="2400" dirty="0"/>
              <a:t>		37,5 %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FFA10AE1-077A-4D84-AA76-058E22B4DA7C}"/>
              </a:ext>
            </a:extLst>
          </p:cNvPr>
          <p:cNvSpPr txBox="1"/>
          <p:nvPr/>
        </p:nvSpPr>
        <p:spPr>
          <a:xfrm>
            <a:off x="533400" y="4028986"/>
            <a:ext cx="61722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		</a:t>
            </a:r>
            <a:r>
              <a:rPr lang="cs-CZ" sz="2200" dirty="0"/>
              <a:t>NA = 3/4 x 1/4 = </a:t>
            </a:r>
            <a:r>
              <a:rPr lang="cs-CZ" sz="2200" b="1" dirty="0">
                <a:solidFill>
                  <a:srgbClr val="FF0000"/>
                </a:solidFill>
              </a:rPr>
              <a:t>3/16	</a:t>
            </a:r>
            <a:r>
              <a:rPr lang="cs-CZ" sz="2200" dirty="0"/>
              <a:t>	18,75 %</a:t>
            </a:r>
            <a:endParaRPr lang="cs-CZ" sz="20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F9B49B57-D4A4-41FB-88EC-F740CD9808C9}"/>
              </a:ext>
            </a:extLst>
          </p:cNvPr>
          <p:cNvSpPr txBox="1"/>
          <p:nvPr/>
        </p:nvSpPr>
        <p:spPr>
          <a:xfrm>
            <a:off x="1422400" y="5447784"/>
            <a:ext cx="8305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200" dirty="0"/>
              <a:t>NA = 3/4 x 1/4 = 3/16</a:t>
            </a:r>
            <a:r>
              <a:rPr lang="cs-CZ" sz="2200" dirty="0"/>
              <a:t>			první zdravé, druhé albinotické</a:t>
            </a:r>
            <a:r>
              <a:rPr lang="pt-BR" sz="2200" dirty="0"/>
              <a:t> </a:t>
            </a:r>
            <a:endParaRPr lang="cs-CZ" sz="2200" dirty="0"/>
          </a:p>
          <a:p>
            <a:r>
              <a:rPr lang="pt-BR" sz="2200" dirty="0"/>
              <a:t>AN = 1/4 x 3/4 = 3/16 </a:t>
            </a:r>
            <a:r>
              <a:rPr lang="cs-CZ" sz="2200" dirty="0"/>
              <a:t>		první albinotické, druhé zdravé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A443DBD-58B2-4A00-B9BF-5D4EBF4B457F}"/>
              </a:ext>
            </a:extLst>
          </p:cNvPr>
          <p:cNvSpPr txBox="1"/>
          <p:nvPr/>
        </p:nvSpPr>
        <p:spPr>
          <a:xfrm>
            <a:off x="8115300" y="3759200"/>
            <a:ext cx="279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Rodiče: </a:t>
            </a:r>
            <a:r>
              <a:rPr lang="cs-CZ" dirty="0" err="1"/>
              <a:t>Aa</a:t>
            </a:r>
            <a:r>
              <a:rPr lang="cs-CZ" dirty="0"/>
              <a:t>	x	</a:t>
            </a:r>
            <a:r>
              <a:rPr lang="cs-CZ" dirty="0" err="1"/>
              <a:t>Aa</a:t>
            </a:r>
            <a:endParaRPr lang="cs-CZ" dirty="0"/>
          </a:p>
          <a:p>
            <a:r>
              <a:rPr lang="cs-CZ" dirty="0"/>
              <a:t>	   AA  </a:t>
            </a:r>
            <a:r>
              <a:rPr lang="cs-CZ" dirty="0" err="1"/>
              <a:t>Aa</a:t>
            </a:r>
            <a:r>
              <a:rPr lang="cs-CZ" dirty="0"/>
              <a:t>	</a:t>
            </a:r>
            <a:r>
              <a:rPr lang="cs-CZ" dirty="0" err="1"/>
              <a:t>Aa</a:t>
            </a:r>
            <a:r>
              <a:rPr lang="cs-CZ" dirty="0"/>
              <a:t>	</a:t>
            </a:r>
            <a:r>
              <a:rPr lang="cs-CZ" dirty="0" err="1"/>
              <a:t>aa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D9A3BDD-4397-4A59-9782-E3898F0CA8F9}"/>
              </a:ext>
            </a:extLst>
          </p:cNvPr>
          <p:cNvSpPr/>
          <p:nvPr/>
        </p:nvSpPr>
        <p:spPr>
          <a:xfrm>
            <a:off x="8775700" y="4102100"/>
            <a:ext cx="1143000" cy="279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556A4F2-C42A-4C0A-B026-68A57537F785}"/>
              </a:ext>
            </a:extLst>
          </p:cNvPr>
          <p:cNvSpPr txBox="1"/>
          <p:nvPr/>
        </p:nvSpPr>
        <p:spPr>
          <a:xfrm>
            <a:off x="8724900" y="4406900"/>
            <a:ext cx="313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¾ zdravé    ¼ nemocné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422B339-3E52-4CBE-A85A-CF1F56823C5B}"/>
              </a:ext>
            </a:extLst>
          </p:cNvPr>
          <p:cNvSpPr/>
          <p:nvPr/>
        </p:nvSpPr>
        <p:spPr>
          <a:xfrm>
            <a:off x="9969500" y="4102100"/>
            <a:ext cx="406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95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" grpId="0"/>
      <p:bldP spid="3" grpId="0" animBg="1"/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3) Křížíme </a:t>
            </a:r>
            <a:r>
              <a:rPr lang="cs-CZ" sz="2400" dirty="0" err="1"/>
              <a:t>AaBbCc</a:t>
            </a:r>
            <a:r>
              <a:rPr lang="cs-CZ" sz="2400" dirty="0"/>
              <a:t> s </a:t>
            </a:r>
            <a:r>
              <a:rPr lang="cs-CZ" sz="2400" dirty="0" err="1"/>
              <a:t>AaBbCc</a:t>
            </a:r>
            <a:r>
              <a:rPr lang="cs-CZ" sz="2400" dirty="0"/>
              <a:t>, kde alely A, B, C jsou dominantní vůči a, </a:t>
            </a:r>
            <a:r>
              <a:rPr lang="cs-CZ" sz="2400" dirty="0" err="1"/>
              <a:t>b,c</a:t>
            </a:r>
            <a:r>
              <a:rPr lang="cs-CZ" sz="2400" dirty="0"/>
              <a:t>. Všechny tři geny vykazují volnou kombinaci. Jaký podíl potomstva bude heterozygotní pro všechny tři geny? 	</a:t>
            </a:r>
            <a:endParaRPr lang="cs-CZ" sz="2400" i="1" dirty="0"/>
          </a:p>
        </p:txBody>
      </p:sp>
      <p:pic>
        <p:nvPicPr>
          <p:cNvPr id="1026" name="Picture 2" descr="Punnet squares Monohybrid, Dihybrid, and Trihybrid Crosses « KaiserScience">
            <a:extLst>
              <a:ext uri="{FF2B5EF4-FFF2-40B4-BE49-F238E27FC236}">
                <a16:creationId xmlns:a16="http://schemas.microsoft.com/office/drawing/2014/main" id="{7F6B0419-1377-4F94-943E-AA2ADCFDC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2332038"/>
            <a:ext cx="9144000" cy="435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nak násobení 2">
            <a:extLst>
              <a:ext uri="{FF2B5EF4-FFF2-40B4-BE49-F238E27FC236}">
                <a16:creationId xmlns:a16="http://schemas.microsoft.com/office/drawing/2014/main" id="{567D06A3-9875-424E-A8C8-10D2AD94FB16}"/>
              </a:ext>
            </a:extLst>
          </p:cNvPr>
          <p:cNvSpPr/>
          <p:nvPr/>
        </p:nvSpPr>
        <p:spPr>
          <a:xfrm>
            <a:off x="184150" y="2991426"/>
            <a:ext cx="9194800" cy="455930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Picture 2" descr="Pepe holding a cross - Keep Meme">
            <a:extLst>
              <a:ext uri="{FF2B5EF4-FFF2-40B4-BE49-F238E27FC236}">
                <a16:creationId xmlns:a16="http://schemas.microsoft.com/office/drawing/2014/main" id="{4C9DB882-9D58-4E31-9FCC-6E886C090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291" y="2332038"/>
            <a:ext cx="4258209" cy="435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40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3) Křížíme </a:t>
            </a:r>
            <a:r>
              <a:rPr lang="cs-CZ" sz="2400" dirty="0" err="1"/>
              <a:t>AaBbCc</a:t>
            </a:r>
            <a:r>
              <a:rPr lang="cs-CZ" sz="2400" dirty="0"/>
              <a:t> s </a:t>
            </a:r>
            <a:r>
              <a:rPr lang="cs-CZ" sz="2400" dirty="0" err="1"/>
              <a:t>AaBbCc</a:t>
            </a:r>
            <a:r>
              <a:rPr lang="cs-CZ" sz="2400" dirty="0"/>
              <a:t>, kde alely A, B, C jsou dominantní vůči a, b, c. Všechny tři geny vykazují volnou kombinaci. Jaký podíl potomstva bude heterozygotní pro všechny tři geny? 	</a:t>
            </a:r>
            <a:endParaRPr lang="cs-CZ" sz="2400" i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A67D2FA-6515-49B1-8252-C7688CEFA5B4}"/>
              </a:ext>
            </a:extLst>
          </p:cNvPr>
          <p:cNvSpPr txBox="1"/>
          <p:nvPr/>
        </p:nvSpPr>
        <p:spPr>
          <a:xfrm>
            <a:off x="3041650" y="2285484"/>
            <a:ext cx="6108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P:     </a:t>
            </a:r>
            <a:r>
              <a:rPr lang="cs-CZ" sz="2400" dirty="0" err="1"/>
              <a:t>AaBbCc</a:t>
            </a:r>
            <a:r>
              <a:rPr lang="cs-CZ" sz="2400" dirty="0"/>
              <a:t> x </a:t>
            </a:r>
            <a:r>
              <a:rPr lang="cs-CZ" sz="2400" dirty="0" err="1"/>
              <a:t>AaBbCc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r>
              <a:rPr lang="cs-CZ" sz="2400" dirty="0"/>
              <a:t>F1 :  jaký je podíl (</a:t>
            </a:r>
            <a:r>
              <a:rPr lang="cs-CZ" sz="2400" dirty="0" err="1"/>
              <a:t>AaBbCc</a:t>
            </a:r>
            <a:r>
              <a:rPr lang="cs-CZ" sz="2400" dirty="0"/>
              <a:t>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BD2CA1D-6B84-4856-91A0-BF5A3C570C30}"/>
              </a:ext>
            </a:extLst>
          </p:cNvPr>
          <p:cNvSpPr/>
          <p:nvPr/>
        </p:nvSpPr>
        <p:spPr>
          <a:xfrm>
            <a:off x="2844800" y="2146300"/>
            <a:ext cx="4457700" cy="15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4FD6895-A612-4CE5-9EAC-E0C24CA026A5}"/>
              </a:ext>
            </a:extLst>
          </p:cNvPr>
          <p:cNvSpPr txBox="1"/>
          <p:nvPr/>
        </p:nvSpPr>
        <p:spPr>
          <a:xfrm>
            <a:off x="971550" y="4025384"/>
            <a:ext cx="781685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dirty="0"/>
              <a:t>P: Aa x Aa</a:t>
            </a:r>
            <a:r>
              <a:rPr lang="cs-CZ" sz="2800" dirty="0"/>
              <a:t>			P: Bb x Bb</a:t>
            </a:r>
            <a:r>
              <a:rPr lang="fi-FI" sz="2800" dirty="0"/>
              <a:t> </a:t>
            </a:r>
            <a:r>
              <a:rPr lang="cs-CZ" sz="2800" dirty="0"/>
              <a:t>		P: </a:t>
            </a:r>
            <a:r>
              <a:rPr lang="cs-CZ" sz="2800" dirty="0" err="1"/>
              <a:t>Cc</a:t>
            </a:r>
            <a:r>
              <a:rPr lang="cs-CZ" sz="2800" dirty="0"/>
              <a:t> x </a:t>
            </a:r>
            <a:r>
              <a:rPr lang="cs-CZ" sz="2800" dirty="0" err="1"/>
              <a:t>Cc</a:t>
            </a:r>
            <a:endParaRPr lang="cs-CZ" sz="2800" dirty="0"/>
          </a:p>
          <a:p>
            <a:r>
              <a:rPr lang="fi-FI" sz="2800" dirty="0"/>
              <a:t>F1: </a:t>
            </a:r>
            <a:r>
              <a:rPr lang="cs-CZ" sz="2800" dirty="0"/>
              <a:t>  </a:t>
            </a:r>
            <a:r>
              <a:rPr lang="fi-FI" sz="2800" dirty="0"/>
              <a:t>Aa</a:t>
            </a:r>
            <a:r>
              <a:rPr lang="cs-CZ" sz="2800" dirty="0"/>
              <a:t>				F1:   Bb			F:	  </a:t>
            </a:r>
            <a:r>
              <a:rPr lang="cs-CZ" sz="2800" dirty="0" err="1"/>
              <a:t>Cc</a:t>
            </a:r>
            <a:endParaRPr lang="cs-CZ" sz="28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06652BD-F188-4D47-8DA2-D1591E133A0D}"/>
              </a:ext>
            </a:extLst>
          </p:cNvPr>
          <p:cNvSpPr txBox="1"/>
          <p:nvPr/>
        </p:nvSpPr>
        <p:spPr>
          <a:xfrm>
            <a:off x="730250" y="5066784"/>
            <a:ext cx="89217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     p (</a:t>
            </a:r>
            <a:r>
              <a:rPr lang="cs-CZ" sz="2000" dirty="0" err="1"/>
              <a:t>Aa</a:t>
            </a:r>
            <a:r>
              <a:rPr lang="cs-CZ" sz="2000" dirty="0"/>
              <a:t>) = 1/2 			p (Bb) = 1/2 		p (</a:t>
            </a:r>
            <a:r>
              <a:rPr lang="cs-CZ" sz="2000" dirty="0" err="1"/>
              <a:t>Cc</a:t>
            </a:r>
            <a:r>
              <a:rPr lang="cs-CZ" sz="2000" dirty="0"/>
              <a:t>) = 1/2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E5CD09B-C59B-40F8-ACB1-22E03C13F87B}"/>
              </a:ext>
            </a:extLst>
          </p:cNvPr>
          <p:cNvSpPr txBox="1"/>
          <p:nvPr/>
        </p:nvSpPr>
        <p:spPr>
          <a:xfrm>
            <a:off x="2216150" y="5828784"/>
            <a:ext cx="6108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p (</a:t>
            </a:r>
            <a:r>
              <a:rPr lang="cs-CZ" sz="2800" dirty="0" err="1"/>
              <a:t>AaBbCc</a:t>
            </a:r>
            <a:r>
              <a:rPr lang="cs-CZ" sz="2800" dirty="0"/>
              <a:t>) = 1/2 x 1/2 x 1/2 = </a:t>
            </a:r>
            <a:r>
              <a:rPr lang="cs-CZ" sz="2800" b="1" dirty="0">
                <a:solidFill>
                  <a:srgbClr val="FF0000"/>
                </a:solidFill>
              </a:rPr>
              <a:t>1/8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21C66DAC-1193-4AEE-B16C-22C6EB9B94D9}"/>
              </a:ext>
            </a:extLst>
          </p:cNvPr>
          <p:cNvCxnSpPr/>
          <p:nvPr/>
        </p:nvCxnSpPr>
        <p:spPr>
          <a:xfrm>
            <a:off x="2019300" y="5372100"/>
            <a:ext cx="82550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E7FFB84-11D1-4BE4-AEAA-0CD1B192B87F}"/>
              </a:ext>
            </a:extLst>
          </p:cNvPr>
          <p:cNvCxnSpPr/>
          <p:nvPr/>
        </p:nvCxnSpPr>
        <p:spPr>
          <a:xfrm flipH="1">
            <a:off x="3378200" y="5422900"/>
            <a:ext cx="10541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402EDC1D-E846-473A-8655-7B51209EE4DD}"/>
              </a:ext>
            </a:extLst>
          </p:cNvPr>
          <p:cNvCxnSpPr/>
          <p:nvPr/>
        </p:nvCxnSpPr>
        <p:spPr>
          <a:xfrm flipH="1">
            <a:off x="3860800" y="5448300"/>
            <a:ext cx="28829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28524D74-8B93-4806-93F9-5D882A1215B6}"/>
              </a:ext>
            </a:extLst>
          </p:cNvPr>
          <p:cNvCxnSpPr/>
          <p:nvPr/>
        </p:nvCxnSpPr>
        <p:spPr>
          <a:xfrm flipH="1">
            <a:off x="2438400" y="3657600"/>
            <a:ext cx="1866900" cy="368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6E34739E-6B84-4E9A-B14B-09D715F4B065}"/>
              </a:ext>
            </a:extLst>
          </p:cNvPr>
          <p:cNvCxnSpPr>
            <a:endCxn id="8" idx="0"/>
          </p:cNvCxnSpPr>
          <p:nvPr/>
        </p:nvCxnSpPr>
        <p:spPr>
          <a:xfrm>
            <a:off x="4838700" y="3657600"/>
            <a:ext cx="41275" cy="367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4BFAF220-32E3-407D-975C-C1C1105A8551}"/>
              </a:ext>
            </a:extLst>
          </p:cNvPr>
          <p:cNvCxnSpPr/>
          <p:nvPr/>
        </p:nvCxnSpPr>
        <p:spPr>
          <a:xfrm>
            <a:off x="6261100" y="3721100"/>
            <a:ext cx="571500" cy="33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24">
            <a:extLst>
              <a:ext uri="{FF2B5EF4-FFF2-40B4-BE49-F238E27FC236}">
                <a16:creationId xmlns:a16="http://schemas.microsoft.com/office/drawing/2014/main" id="{96A410E4-8FEB-4988-B53E-28F0A52EA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9913" y="5080000"/>
            <a:ext cx="1627188" cy="52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2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  <p:bldP spid="8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4) Křížíme </a:t>
            </a:r>
            <a:r>
              <a:rPr lang="cs-CZ" sz="2400" dirty="0" err="1"/>
              <a:t>AaBbCCDdEE</a:t>
            </a:r>
            <a:r>
              <a:rPr lang="cs-CZ" sz="2400" dirty="0"/>
              <a:t> s </a:t>
            </a:r>
            <a:r>
              <a:rPr lang="cs-CZ" sz="2400" dirty="0" err="1"/>
              <a:t>AabbCcDdee</a:t>
            </a:r>
            <a:r>
              <a:rPr lang="cs-CZ" sz="2400" dirty="0"/>
              <a:t>, kde všechny geny vykazují navzájem nezávislou kombinaci. Jaký bude podíl jedinců genotypu </a:t>
            </a:r>
            <a:r>
              <a:rPr lang="cs-CZ" sz="2400" dirty="0" err="1"/>
              <a:t>aabbCcddEe</a:t>
            </a:r>
            <a:r>
              <a:rPr lang="cs-CZ" sz="2400" dirty="0"/>
              <a:t> a kolik různých genotypů bude přítomno v potomstvu? 	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5774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4) Křížíme </a:t>
            </a:r>
            <a:r>
              <a:rPr lang="cs-CZ" sz="2400" dirty="0" err="1"/>
              <a:t>AaBbCCDdEE</a:t>
            </a:r>
            <a:r>
              <a:rPr lang="cs-CZ" sz="2400" dirty="0"/>
              <a:t> s </a:t>
            </a:r>
            <a:r>
              <a:rPr lang="cs-CZ" sz="2400" dirty="0" err="1"/>
              <a:t>AabbCcDdee</a:t>
            </a:r>
            <a:r>
              <a:rPr lang="cs-CZ" sz="2400" dirty="0"/>
              <a:t>, kde všechny geny vykazují navzájem nezávislou kombinaci. Jaký bude podíl jedinců genotypu </a:t>
            </a:r>
            <a:r>
              <a:rPr lang="cs-CZ" sz="2400" dirty="0" err="1"/>
              <a:t>aabbCcddEe</a:t>
            </a:r>
            <a:r>
              <a:rPr lang="cs-CZ" sz="2400" dirty="0"/>
              <a:t> a kolik různých genotypů bude přítomno v potomstvu? 	</a:t>
            </a:r>
            <a:endParaRPr lang="cs-CZ" sz="2400" i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168CC5C-C656-4CBE-A57E-45DE534EF0D7}"/>
              </a:ext>
            </a:extLst>
          </p:cNvPr>
          <p:cNvSpPr txBox="1"/>
          <p:nvPr/>
        </p:nvSpPr>
        <p:spPr>
          <a:xfrm>
            <a:off x="2324100" y="2933700"/>
            <a:ext cx="66417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Kolika hybrid je </a:t>
            </a:r>
            <a:r>
              <a:rPr lang="cs-CZ" sz="3600" dirty="0" err="1"/>
              <a:t>AaBbCCDdEE</a:t>
            </a:r>
            <a:r>
              <a:rPr lang="cs-CZ" sz="3600" dirty="0"/>
              <a:t> ??</a:t>
            </a:r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2001103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2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1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3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386</TotalTime>
  <Words>1818</Words>
  <Application>Microsoft Office PowerPoint</Application>
  <PresentationFormat>Širokoúhlá obrazovka</PresentationFormat>
  <Paragraphs>177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Trebuchet MS</vt:lpstr>
      <vt:lpstr>Wingdings 3</vt:lpstr>
      <vt:lpstr>Fazeta</vt:lpstr>
      <vt:lpstr>2_Fazeta</vt:lpstr>
      <vt:lpstr>1_Fazeta</vt:lpstr>
      <vt:lpstr>3_Fazeta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mackova.e.94@gmail.com</dc:creator>
  <cp:lastModifiedBy>Eliška Macková</cp:lastModifiedBy>
  <cp:revision>40</cp:revision>
  <dcterms:created xsi:type="dcterms:W3CDTF">2020-10-19T12:29:03Z</dcterms:created>
  <dcterms:modified xsi:type="dcterms:W3CDTF">2021-09-29T06:15:44Z</dcterms:modified>
</cp:coreProperties>
</file>