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sldIdLst>
    <p:sldId id="256" r:id="rId3"/>
    <p:sldId id="261" r:id="rId4"/>
    <p:sldId id="257" r:id="rId5"/>
    <p:sldId id="265" r:id="rId6"/>
    <p:sldId id="262" r:id="rId7"/>
    <p:sldId id="263" r:id="rId8"/>
    <p:sldId id="264" r:id="rId9"/>
    <p:sldId id="266" r:id="rId10"/>
    <p:sldId id="267" r:id="rId11"/>
    <p:sldId id="270" r:id="rId12"/>
    <p:sldId id="271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68" r:id="rId23"/>
    <p:sldId id="282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C8F3280-EE7B-41A7-81C1-D557CED0CC78}">
          <p14:sldIdLst>
            <p14:sldId id="256"/>
          </p14:sldIdLst>
        </p14:section>
        <p14:section name="opáčko" id="{6DF77F84-FBDD-4EC8-A445-803C65CC50B5}">
          <p14:sldIdLst>
            <p14:sldId id="261"/>
            <p14:sldId id="257"/>
            <p14:sldId id="265"/>
            <p14:sldId id="262"/>
          </p14:sldIdLst>
        </p14:section>
        <p14:section name="zpět" id="{65C6D793-529B-4E2E-AC32-8FB85DCD204C}">
          <p14:sldIdLst>
            <p14:sldId id="263"/>
            <p14:sldId id="264"/>
            <p14:sldId id="266"/>
            <p14:sldId id="267"/>
            <p14:sldId id="270"/>
            <p14:sldId id="271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68"/>
            <p14:sldId id="282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50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62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6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59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3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2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59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7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2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3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89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3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45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9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3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41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54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9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0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8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7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12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60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9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71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9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4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53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7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8E6F-BE29-4A29-9202-91D2619A3169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281F1-FBF5-439E-81FA-6B5D1F496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667" y="392854"/>
            <a:ext cx="7766936" cy="784593"/>
          </a:xfrm>
        </p:spPr>
        <p:txBody>
          <a:bodyPr/>
          <a:lstStyle/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EC69D9-FC97-440E-8727-1E89C358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30" y="1314661"/>
            <a:ext cx="4801253" cy="1989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872573-33DC-44A4-9FA6-E82F2D27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4" y="3361366"/>
            <a:ext cx="3634505" cy="33456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421DA0-6719-4924-94EC-F06F02C8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4" y="3582446"/>
            <a:ext cx="3749131" cy="27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1735960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RECESIVNÍ EPISTÁZE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recesivní alela a nedovolí projevit se alele B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DF259DD-2979-4E51-8A6A-D945581F22DD}"/>
              </a:ext>
            </a:extLst>
          </p:cNvPr>
          <p:cNvSpPr txBox="1"/>
          <p:nvPr/>
        </p:nvSpPr>
        <p:spPr>
          <a:xfrm>
            <a:off x="5013960" y="2667000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4847EF-3C3C-4BAA-B494-B8C3B651F827}"/>
              </a:ext>
            </a:extLst>
          </p:cNvPr>
          <p:cNvSpPr/>
          <p:nvPr/>
        </p:nvSpPr>
        <p:spPr>
          <a:xfrm>
            <a:off x="5899759" y="335697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F30C4-12CC-4DC7-B8CF-9BE3DA4AE708}"/>
              </a:ext>
            </a:extLst>
          </p:cNvPr>
          <p:cNvSpPr/>
          <p:nvPr/>
        </p:nvSpPr>
        <p:spPr>
          <a:xfrm>
            <a:off x="8269265" y="337159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D8E55B-D76C-44A2-BC78-3EAFF17E2D9B}"/>
              </a:ext>
            </a:extLst>
          </p:cNvPr>
          <p:cNvSpPr txBox="1"/>
          <p:nvPr/>
        </p:nvSpPr>
        <p:spPr>
          <a:xfrm>
            <a:off x="1716066" y="5185775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3								4</a:t>
            </a:r>
          </a:p>
        </p:txBody>
      </p:sp>
    </p:spTree>
    <p:extLst>
      <p:ext uri="{BB962C8B-B14F-4D97-AF65-F5344CB8AC3E}">
        <p14:creationId xmlns:p14="http://schemas.microsoft.com/office/powerpoint/2010/main" val="31079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1735960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RECESIVNÍ EPISTÁZE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recesivní alela a nedovolí projevit se alele B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DF259DD-2979-4E51-8A6A-D945581F22DD}"/>
              </a:ext>
            </a:extLst>
          </p:cNvPr>
          <p:cNvSpPr txBox="1"/>
          <p:nvPr/>
        </p:nvSpPr>
        <p:spPr>
          <a:xfrm>
            <a:off x="5013960" y="2667000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4847EF-3C3C-4BAA-B494-B8C3B651F827}"/>
              </a:ext>
            </a:extLst>
          </p:cNvPr>
          <p:cNvSpPr/>
          <p:nvPr/>
        </p:nvSpPr>
        <p:spPr>
          <a:xfrm>
            <a:off x="5899759" y="335697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F30C4-12CC-4DC7-B8CF-9BE3DA4AE708}"/>
              </a:ext>
            </a:extLst>
          </p:cNvPr>
          <p:cNvSpPr/>
          <p:nvPr/>
        </p:nvSpPr>
        <p:spPr>
          <a:xfrm>
            <a:off x="8269265" y="337159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D8E55B-D76C-44A2-BC78-3EAFF17E2D9B}"/>
              </a:ext>
            </a:extLst>
          </p:cNvPr>
          <p:cNvSpPr txBox="1"/>
          <p:nvPr/>
        </p:nvSpPr>
        <p:spPr>
          <a:xfrm>
            <a:off x="1716066" y="5185775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3								4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D4250DC-3810-413C-A3CD-446DD483D4B7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7916C8-B21D-4FBC-8FA9-C08A68E308BA}"/>
              </a:ext>
            </a:extLst>
          </p:cNvPr>
          <p:cNvSpPr txBox="1"/>
          <p:nvPr/>
        </p:nvSpPr>
        <p:spPr>
          <a:xfrm>
            <a:off x="1252602" y="1954060"/>
            <a:ext cx="913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Salvia</a:t>
            </a:r>
            <a:r>
              <a:rPr lang="cs-CZ" sz="2400" i="1" dirty="0"/>
              <a:t> </a:t>
            </a:r>
            <a:r>
              <a:rPr lang="cs-CZ" sz="2400" i="1" dirty="0" err="1"/>
              <a:t>viridis</a:t>
            </a:r>
            <a:r>
              <a:rPr lang="cs-CZ" sz="2400" i="1" dirty="0"/>
              <a:t> var </a:t>
            </a:r>
            <a:r>
              <a:rPr lang="cs-CZ" sz="2400" i="1" dirty="0" err="1"/>
              <a:t>horminum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 err="1"/>
              <a:t>epistatický</a:t>
            </a:r>
            <a:r>
              <a:rPr lang="cs-CZ" sz="2400" dirty="0"/>
              <a:t> gen A – </a:t>
            </a:r>
            <a:r>
              <a:rPr lang="cs-CZ" sz="2400" dirty="0">
                <a:highlight>
                  <a:srgbClr val="FF00FF"/>
                </a:highlight>
              </a:rPr>
              <a:t>růžové zbarvení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hypostatický gen B – </a:t>
            </a:r>
            <a:r>
              <a:rPr lang="cs-CZ" sz="2400" dirty="0">
                <a:highlight>
                  <a:srgbClr val="800080"/>
                </a:highlight>
              </a:rPr>
              <a:t>mění růžové zbarvení ve fialové</a:t>
            </a:r>
          </a:p>
          <a:p>
            <a:pPr lvl="1"/>
            <a:endParaRPr lang="cs-CZ" sz="2400" dirty="0"/>
          </a:p>
          <a:p>
            <a:pPr marL="742950" lvl="1" indent="-285750">
              <a:buFontTx/>
              <a:buChar char="-"/>
            </a:pP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15C527-202A-4DE2-9183-AC7FE8213363}"/>
              </a:ext>
            </a:extLst>
          </p:cNvPr>
          <p:cNvSpPr txBox="1"/>
          <p:nvPr/>
        </p:nvSpPr>
        <p:spPr>
          <a:xfrm>
            <a:off x="614490" y="5985293"/>
            <a:ext cx="932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projeví se alela A i B		projeví se jen alela A				neprojeví se žádná alela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10D10AA-7EE4-42A2-B286-B47F671E312E}"/>
              </a:ext>
            </a:extLst>
          </p:cNvPr>
          <p:cNvSpPr txBox="1"/>
          <p:nvPr/>
        </p:nvSpPr>
        <p:spPr>
          <a:xfrm>
            <a:off x="2932612" y="6372888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highlight>
                  <a:srgbClr val="FF00FF"/>
                </a:highlight>
              </a:rPr>
              <a:t>růžové zbarvení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AE38262-B438-4765-BB82-EE82157FABE9}"/>
              </a:ext>
            </a:extLst>
          </p:cNvPr>
          <p:cNvSpPr txBox="1"/>
          <p:nvPr/>
        </p:nvSpPr>
        <p:spPr>
          <a:xfrm>
            <a:off x="960120" y="6385950"/>
            <a:ext cx="2161903" cy="36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highlight>
                  <a:srgbClr val="800080"/>
                </a:highlight>
              </a:rPr>
              <a:t>Fialové zbarvení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1D7DB10-D5A7-4269-B959-24E27B648B12}"/>
              </a:ext>
            </a:extLst>
          </p:cNvPr>
          <p:cNvSpPr txBox="1"/>
          <p:nvPr/>
        </p:nvSpPr>
        <p:spPr>
          <a:xfrm>
            <a:off x="6760030" y="633369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bílé zbarvení</a:t>
            </a:r>
            <a:endParaRPr lang="cs-CZ" sz="1800" dirty="0"/>
          </a:p>
        </p:txBody>
      </p:sp>
      <p:pic>
        <p:nvPicPr>
          <p:cNvPr id="6146" name="Picture 2" descr="Salvia viridis 'Blue' - BBC Gardeners' World Magazine">
            <a:extLst>
              <a:ext uri="{FF2B5EF4-FFF2-40B4-BE49-F238E27FC236}">
                <a16:creationId xmlns:a16="http://schemas.microsoft.com/office/drawing/2014/main" id="{72115CBC-19FC-4B04-B5B5-7136003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34" y="0"/>
            <a:ext cx="3660866" cy="24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INHIBICE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– tvoří produkt/zbarvení/…</a:t>
            </a:r>
          </a:p>
          <a:p>
            <a:pPr marL="0" indent="0">
              <a:buNone/>
            </a:pPr>
            <a:r>
              <a:rPr lang="cs-CZ" sz="2400" dirty="0"/>
              <a:t>	- alela B – inhibuje tvorbu alely A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8" y="3077527"/>
            <a:ext cx="8957922" cy="20735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ACB783-5702-484B-BA2E-5B4DEEF03255}"/>
              </a:ext>
            </a:extLst>
          </p:cNvPr>
          <p:cNvSpPr txBox="1"/>
          <p:nvPr/>
        </p:nvSpPr>
        <p:spPr>
          <a:xfrm>
            <a:off x="5013960" y="2667000"/>
            <a:ext cx="629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a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r>
              <a:rPr lang="cs-CZ" sz="28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7870BAA-A45F-48DA-8128-A6B037D60DF8}"/>
              </a:ext>
            </a:extLst>
          </p:cNvPr>
          <p:cNvSpPr/>
          <p:nvPr/>
        </p:nvSpPr>
        <p:spPr>
          <a:xfrm>
            <a:off x="1340822" y="346147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E5144E-367E-4E94-9C30-511E087FE3A3}"/>
              </a:ext>
            </a:extLst>
          </p:cNvPr>
          <p:cNvSpPr/>
          <p:nvPr/>
        </p:nvSpPr>
        <p:spPr>
          <a:xfrm>
            <a:off x="5917951" y="344996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557C2F0-48C0-4C2A-90A3-DEA48F0A471D}"/>
              </a:ext>
            </a:extLst>
          </p:cNvPr>
          <p:cNvSpPr/>
          <p:nvPr/>
        </p:nvSpPr>
        <p:spPr>
          <a:xfrm>
            <a:off x="8517699" y="348223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02AEF3-7004-4606-9782-C796CBC1B699}"/>
              </a:ext>
            </a:extLst>
          </p:cNvPr>
          <p:cNvSpPr txBox="1"/>
          <p:nvPr/>
        </p:nvSpPr>
        <p:spPr>
          <a:xfrm>
            <a:off x="1716066" y="5185775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13				3</a:t>
            </a:r>
          </a:p>
        </p:txBody>
      </p:sp>
    </p:spTree>
    <p:extLst>
      <p:ext uri="{BB962C8B-B14F-4D97-AF65-F5344CB8AC3E}">
        <p14:creationId xmlns:p14="http://schemas.microsoft.com/office/powerpoint/2010/main" val="17347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INHIBICE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– tvoří produkt/zbarvení/…</a:t>
            </a:r>
          </a:p>
          <a:p>
            <a:pPr marL="0" indent="0">
              <a:buNone/>
            </a:pPr>
            <a:r>
              <a:rPr lang="cs-CZ" sz="2400" dirty="0"/>
              <a:t>	- alela B – inhibuje tvorbu alely A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8" y="3077527"/>
            <a:ext cx="8957922" cy="20735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ACB783-5702-484B-BA2E-5B4DEEF03255}"/>
              </a:ext>
            </a:extLst>
          </p:cNvPr>
          <p:cNvSpPr txBox="1"/>
          <p:nvPr/>
        </p:nvSpPr>
        <p:spPr>
          <a:xfrm>
            <a:off x="5013960" y="2667000"/>
            <a:ext cx="629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a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r>
              <a:rPr lang="cs-CZ" sz="28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7870BAA-A45F-48DA-8128-A6B037D60DF8}"/>
              </a:ext>
            </a:extLst>
          </p:cNvPr>
          <p:cNvSpPr/>
          <p:nvPr/>
        </p:nvSpPr>
        <p:spPr>
          <a:xfrm>
            <a:off x="1340822" y="346147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E5144E-367E-4E94-9C30-511E087FE3A3}"/>
              </a:ext>
            </a:extLst>
          </p:cNvPr>
          <p:cNvSpPr/>
          <p:nvPr/>
        </p:nvSpPr>
        <p:spPr>
          <a:xfrm>
            <a:off x="5917951" y="344996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557C2F0-48C0-4C2A-90A3-DEA48F0A471D}"/>
              </a:ext>
            </a:extLst>
          </p:cNvPr>
          <p:cNvSpPr/>
          <p:nvPr/>
        </p:nvSpPr>
        <p:spPr>
          <a:xfrm>
            <a:off x="8517699" y="348223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02AEF3-7004-4606-9782-C796CBC1B699}"/>
              </a:ext>
            </a:extLst>
          </p:cNvPr>
          <p:cNvSpPr txBox="1"/>
          <p:nvPr/>
        </p:nvSpPr>
        <p:spPr>
          <a:xfrm>
            <a:off x="1716066" y="5185775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13				3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34BC6F-4187-46A8-9666-8EB24E3ABE01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296E8E-C5E7-4E6E-99E4-8964D80BCDF9}"/>
              </a:ext>
            </a:extLst>
          </p:cNvPr>
          <p:cNvSpPr txBox="1"/>
          <p:nvPr/>
        </p:nvSpPr>
        <p:spPr>
          <a:xfrm>
            <a:off x="1252602" y="1954060"/>
            <a:ext cx="10072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Gallus</a:t>
            </a:r>
            <a:r>
              <a:rPr lang="cs-CZ" sz="2400" i="1" dirty="0"/>
              <a:t> </a:t>
            </a:r>
            <a:r>
              <a:rPr lang="cs-CZ" sz="2400" i="1" dirty="0" err="1"/>
              <a:t>gallus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gen A – </a:t>
            </a:r>
            <a:r>
              <a:rPr lang="cs-CZ" sz="2400" dirty="0">
                <a:highlight>
                  <a:srgbClr val="FF0000"/>
                </a:highlight>
              </a:rPr>
              <a:t>červené zbarvení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inhibitor gen B – brání tvorbě červeného zbarvení = bílé zbarvení</a:t>
            </a:r>
          </a:p>
          <a:p>
            <a:pPr lvl="1"/>
            <a:endParaRPr lang="cs-CZ" sz="2400" dirty="0"/>
          </a:p>
          <a:p>
            <a:pPr marL="742950" lvl="1" indent="-285750">
              <a:buFontTx/>
              <a:buChar char="-"/>
            </a:pP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A272281-7B24-4A97-991F-0F734C17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5" y="0"/>
            <a:ext cx="1285875" cy="234315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168E174-F9DE-43D1-9963-022BC15E5213}"/>
              </a:ext>
            </a:extLst>
          </p:cNvPr>
          <p:cNvSpPr txBox="1"/>
          <p:nvPr/>
        </p:nvSpPr>
        <p:spPr>
          <a:xfrm>
            <a:off x="489945" y="5768593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	neprojeví se alela A		projeví se alela A		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A224AF1-492B-4CE4-90C9-01380FE71E92}"/>
              </a:ext>
            </a:extLst>
          </p:cNvPr>
          <p:cNvSpPr txBox="1"/>
          <p:nvPr/>
        </p:nvSpPr>
        <p:spPr>
          <a:xfrm>
            <a:off x="581299" y="6324752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bílé zbarvení</a:t>
            </a:r>
            <a:endParaRPr lang="cs-CZ" sz="18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D337AA2-93A4-4261-A68D-751C6B856F4A}"/>
              </a:ext>
            </a:extLst>
          </p:cNvPr>
          <p:cNvSpPr txBox="1"/>
          <p:nvPr/>
        </p:nvSpPr>
        <p:spPr>
          <a:xfrm>
            <a:off x="2615824" y="633184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</a:t>
            </a:r>
            <a:r>
              <a:rPr lang="cs-CZ" dirty="0">
                <a:highlight>
                  <a:srgbClr val="FF0000"/>
                </a:highlight>
              </a:rPr>
              <a:t>červené zbarvení</a:t>
            </a:r>
            <a:endParaRPr lang="cs-CZ" sz="1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504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KOMPLEMENTARITA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tvoří prekurzor</a:t>
            </a:r>
          </a:p>
          <a:p>
            <a:pPr marL="0" indent="0">
              <a:buNone/>
            </a:pPr>
            <a:r>
              <a:rPr lang="cs-CZ" sz="2400" dirty="0"/>
              <a:t>	- alela B tvoří enzym měnící prekurzor na výsledné zbarvení</a:t>
            </a:r>
          </a:p>
          <a:p>
            <a:pPr marL="0" indent="0">
              <a:buNone/>
            </a:pPr>
            <a:r>
              <a:rPr lang="cs-CZ" sz="2400" dirty="0"/>
              <a:t>	- aby se projevila alela A, musí být přítomna alela B a naopak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00" y="3741406"/>
            <a:ext cx="8957922" cy="20735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2A5D579-376E-4696-8008-B33F747A6079}"/>
              </a:ext>
            </a:extLst>
          </p:cNvPr>
          <p:cNvSpPr txBox="1"/>
          <p:nvPr/>
        </p:nvSpPr>
        <p:spPr>
          <a:xfrm>
            <a:off x="4011877" y="3180567"/>
            <a:ext cx="63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</a:t>
            </a:r>
            <a:r>
              <a:rPr lang="cs-CZ" sz="2800" dirty="0" err="1"/>
              <a:t>A_bb</a:t>
            </a:r>
            <a:r>
              <a:rPr lang="cs-CZ" sz="2800" dirty="0"/>
              <a:t> a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r>
              <a:rPr lang="cs-CZ" sz="2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3507825" y="410030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5792691" y="415142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8480121" y="410853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1540701" y="5611660"/>
            <a:ext cx="550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						7</a:t>
            </a:r>
          </a:p>
        </p:txBody>
      </p:sp>
    </p:spTree>
    <p:extLst>
      <p:ext uri="{BB962C8B-B14F-4D97-AF65-F5344CB8AC3E}">
        <p14:creationId xmlns:p14="http://schemas.microsoft.com/office/powerpoint/2010/main" val="12606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KOMPLEMENTARITA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tvoří prekurzor</a:t>
            </a:r>
          </a:p>
          <a:p>
            <a:pPr marL="0" indent="0">
              <a:buNone/>
            </a:pPr>
            <a:r>
              <a:rPr lang="cs-CZ" sz="2400" dirty="0"/>
              <a:t>	- alela B tvoří enzym měnící prekurzor na výsledné zbarvení</a:t>
            </a:r>
          </a:p>
          <a:p>
            <a:pPr marL="0" indent="0">
              <a:buNone/>
            </a:pPr>
            <a:r>
              <a:rPr lang="cs-CZ" sz="2400" dirty="0"/>
              <a:t>	- aby se projevila alela A, musí být přítomna alela B a naopak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99" y="3641198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3507825" y="410030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5792691" y="415142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8480121" y="410853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1A434A-0A02-4299-B997-E5353E4397CE}"/>
              </a:ext>
            </a:extLst>
          </p:cNvPr>
          <p:cNvSpPr txBox="1"/>
          <p:nvPr/>
        </p:nvSpPr>
        <p:spPr>
          <a:xfrm>
            <a:off x="1540701" y="5611660"/>
            <a:ext cx="550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						7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AD14DE9-C4A3-48A4-98E2-6C0EDD58C6AC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FEC4FD-599B-4F13-8C27-C6FF74C73166}"/>
              </a:ext>
            </a:extLst>
          </p:cNvPr>
          <p:cNvSpPr txBox="1"/>
          <p:nvPr/>
        </p:nvSpPr>
        <p:spPr>
          <a:xfrm>
            <a:off x="1252602" y="1954060"/>
            <a:ext cx="1007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Lathyrus</a:t>
            </a:r>
            <a:r>
              <a:rPr lang="cs-CZ" sz="2400" i="1" dirty="0"/>
              <a:t> </a:t>
            </a:r>
            <a:r>
              <a:rPr lang="cs-CZ" sz="2400" i="1" dirty="0" err="1"/>
              <a:t>odoratus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gen A – prekurzor barviva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gen B – enzym konvertující prekurzor na barvivo</a:t>
            </a:r>
          </a:p>
        </p:txBody>
      </p:sp>
      <p:pic>
        <p:nvPicPr>
          <p:cNvPr id="7170" name="Picture 2" descr="Seeds of LATHYRUS ODORATUS Little Sweetheart - Dwarf Sweet Pea - T.O.G">
            <a:extLst>
              <a:ext uri="{FF2B5EF4-FFF2-40B4-BE49-F238E27FC236}">
                <a16:creationId xmlns:a16="http://schemas.microsoft.com/office/drawing/2014/main" id="{5DA9E7FB-67AB-459A-96EB-9F8E8097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32" y="0"/>
            <a:ext cx="2968668" cy="29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53BD98-FF92-449F-B46E-D34BE8D3DF5C}"/>
              </a:ext>
            </a:extLst>
          </p:cNvPr>
          <p:cNvSpPr txBox="1"/>
          <p:nvPr/>
        </p:nvSpPr>
        <p:spPr>
          <a:xfrm>
            <a:off x="377210" y="6194478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	projeví se alela A i B						neprojeví se		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FFF776-1D4C-4A75-972C-E4EC869064AC}"/>
              </a:ext>
            </a:extLst>
          </p:cNvPr>
          <p:cNvSpPr txBox="1"/>
          <p:nvPr/>
        </p:nvSpPr>
        <p:spPr>
          <a:xfrm>
            <a:off x="518669" y="6488668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highlight>
                  <a:srgbClr val="800080"/>
                </a:highlight>
              </a:rPr>
              <a:t>fialové zbarvení</a:t>
            </a:r>
            <a:r>
              <a:rPr lang="cs-CZ" dirty="0"/>
              <a:t>							bílé zbarvení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88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MULTIPLICITA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30" y="2513856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265666" y="3048118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512954" y="30616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874708" y="305635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1603331" y="4809994"/>
            <a:ext cx="795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15										 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718279" y="2493215"/>
            <a:ext cx="1163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DUPLICITA NEKUMULATIVNÍ</a:t>
            </a:r>
            <a:r>
              <a:rPr lang="cs-CZ" sz="2400" dirty="0"/>
              <a:t>	- stačí jedna dominantní alela k úplnému projevu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010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DUPLICITA NEKUMULATIVNÍ </a:t>
            </a:r>
            <a:r>
              <a:rPr lang="cs-CZ" sz="2400" b="1" dirty="0"/>
              <a:t>	</a:t>
            </a: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30" y="2513856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265666" y="3048118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512954" y="30616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874708" y="305635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1603331" y="4809994"/>
            <a:ext cx="795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15										 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981325" y="2530794"/>
            <a:ext cx="11170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DUPLICITA NEKUMULATIVNÍ</a:t>
            </a:r>
            <a:r>
              <a:rPr lang="cs-CZ" sz="2400" dirty="0"/>
              <a:t>	- stačí jedna dominantní alela k úplnému projevu</a:t>
            </a:r>
            <a:endParaRPr lang="cs-CZ" sz="24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A952053-33DB-44FF-88DD-759B7B3999D6}"/>
              </a:ext>
            </a:extLst>
          </p:cNvPr>
          <p:cNvSpPr/>
          <p:nvPr/>
        </p:nvSpPr>
        <p:spPr>
          <a:xfrm>
            <a:off x="1089764" y="1678488"/>
            <a:ext cx="11102236" cy="1277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D56DD0-5989-4DC4-B517-B13DE2AA0846}"/>
              </a:ext>
            </a:extLst>
          </p:cNvPr>
          <p:cNvSpPr txBox="1"/>
          <p:nvPr/>
        </p:nvSpPr>
        <p:spPr>
          <a:xfrm>
            <a:off x="1252602" y="1778696"/>
            <a:ext cx="1007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tvar šešule u </a:t>
            </a:r>
            <a:r>
              <a:rPr lang="cs-CZ" sz="2400" i="1" dirty="0" err="1"/>
              <a:t>Capsella</a:t>
            </a:r>
            <a:r>
              <a:rPr lang="cs-CZ" sz="2400" i="1" dirty="0"/>
              <a:t> </a:t>
            </a:r>
            <a:r>
              <a:rPr lang="cs-CZ" sz="2400" i="1" dirty="0" err="1"/>
              <a:t>bursa</a:t>
            </a:r>
            <a:r>
              <a:rPr lang="cs-CZ" sz="2400" i="1" dirty="0"/>
              <a:t> </a:t>
            </a:r>
            <a:r>
              <a:rPr lang="cs-CZ" sz="2400" i="1" dirty="0" err="1"/>
              <a:t>pastoris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stačí jakákoliv dominantní alela trojhrannému tvaru šešule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recesivní homozygot oválný tvar šešule</a:t>
            </a:r>
          </a:p>
        </p:txBody>
      </p:sp>
      <p:pic>
        <p:nvPicPr>
          <p:cNvPr id="9218" name="Picture 2" descr="Kokoška pastuší tobolka ( Capsella bursa-pastoris ) | Bylinná lékárna">
            <a:extLst>
              <a:ext uri="{FF2B5EF4-FFF2-40B4-BE49-F238E27FC236}">
                <a16:creationId xmlns:a16="http://schemas.microsoft.com/office/drawing/2014/main" id="{607CCCEA-471E-4212-82E5-C1E84631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56" y="0"/>
            <a:ext cx="1857244" cy="2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D92E746-BCB0-427B-919D-09319519921F}"/>
              </a:ext>
            </a:extLst>
          </p:cNvPr>
          <p:cNvSpPr txBox="1"/>
          <p:nvPr/>
        </p:nvSpPr>
        <p:spPr>
          <a:xfrm>
            <a:off x="3111557" y="5499112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trojboká šešule							     oválná šešule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085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MULTIPLICITA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79" y="3415193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344043" y="3701261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447640" y="3688677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783268" y="3696430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-787172" y="5332509"/>
            <a:ext cx="102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9								6								 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744405" y="2310335"/>
            <a:ext cx="86485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DUPLICITA KUMULATIVNÍ S DOMINANCÍ</a:t>
            </a:r>
            <a:r>
              <a:rPr lang="cs-CZ" sz="2400" dirty="0"/>
              <a:t>	</a:t>
            </a:r>
          </a:p>
          <a:p>
            <a:r>
              <a:rPr lang="cs-CZ" sz="2400" b="1" dirty="0"/>
              <a:t>	- </a:t>
            </a:r>
            <a:r>
              <a:rPr lang="cs-CZ" sz="2400" dirty="0"/>
              <a:t>intenzita znaku závisí na počtu párů s dominantní alelou</a:t>
            </a:r>
          </a:p>
          <a:p>
            <a:endParaRPr lang="cs-CZ" sz="24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8AB6AF-E3A0-404D-9762-F87E68869576}"/>
              </a:ext>
            </a:extLst>
          </p:cNvPr>
          <p:cNvSpPr txBox="1"/>
          <p:nvPr/>
        </p:nvSpPr>
        <p:spPr>
          <a:xfrm>
            <a:off x="4011877" y="3128316"/>
            <a:ext cx="776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nejvíc, méně </a:t>
            </a:r>
            <a:r>
              <a:rPr lang="cs-CZ" sz="2800" dirty="0" err="1"/>
              <a:t>A_bb</a:t>
            </a:r>
            <a:r>
              <a:rPr lang="cs-CZ" sz="2800" dirty="0"/>
              <a:t> a </a:t>
            </a:r>
            <a:r>
              <a:rPr lang="cs-CZ" sz="2800" dirty="0" err="1"/>
              <a:t>aaB</a:t>
            </a:r>
            <a:r>
              <a:rPr lang="cs-CZ" sz="2800" dirty="0"/>
              <a:t>_, vůbec </a:t>
            </a:r>
            <a:r>
              <a:rPr lang="cs-CZ" sz="2800" dirty="0" err="1"/>
              <a:t>aabb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813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DUPLICITA KUMULATIVNÍ S DOMINANCÍ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79" y="3415193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344043" y="3701261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447640" y="3688677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783268" y="3696430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-787172" y="5332509"/>
            <a:ext cx="102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9								6								 1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F7AEF96-29DC-4AA8-8805-CEEA13D3B465}"/>
              </a:ext>
            </a:extLst>
          </p:cNvPr>
          <p:cNvSpPr/>
          <p:nvPr/>
        </p:nvSpPr>
        <p:spPr>
          <a:xfrm>
            <a:off x="1089764" y="1678488"/>
            <a:ext cx="11102236" cy="182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DF4680-19C3-46BE-A58A-1712FD3665F8}"/>
              </a:ext>
            </a:extLst>
          </p:cNvPr>
          <p:cNvSpPr txBox="1"/>
          <p:nvPr/>
        </p:nvSpPr>
        <p:spPr>
          <a:xfrm>
            <a:off x="1252602" y="1778696"/>
            <a:ext cx="1007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obilek </a:t>
            </a:r>
            <a:r>
              <a:rPr lang="cs-CZ" sz="2400" i="1" dirty="0" err="1"/>
              <a:t>Hordeum</a:t>
            </a:r>
            <a:r>
              <a:rPr lang="cs-CZ" sz="2400" i="1" dirty="0"/>
              <a:t> </a:t>
            </a:r>
            <a:r>
              <a:rPr lang="cs-CZ" sz="2400" i="1" dirty="0" err="1"/>
              <a:t>vulgare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žádná dominantní alela – bílé/světlé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dominantní alely v jednom páru - </a:t>
            </a:r>
            <a:r>
              <a:rPr lang="cs-CZ" sz="2400" dirty="0">
                <a:highlight>
                  <a:srgbClr val="808000"/>
                </a:highlight>
              </a:rPr>
              <a:t>světle hnědé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dominantní alely v obou párech – </a:t>
            </a:r>
            <a:r>
              <a:rPr lang="cs-CZ" sz="2400" dirty="0">
                <a:highlight>
                  <a:srgbClr val="800000"/>
                </a:highlight>
              </a:rPr>
              <a:t>tmavě hnědé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16E8D5F-764A-42DA-8AB7-DF118C41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95" y="0"/>
            <a:ext cx="2127205" cy="198996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207FBEE-A1D7-4D05-9BDC-82AA0DED1D2D}"/>
              </a:ext>
            </a:extLst>
          </p:cNvPr>
          <p:cNvSpPr txBox="1"/>
          <p:nvPr/>
        </p:nvSpPr>
        <p:spPr>
          <a:xfrm>
            <a:off x="681865" y="5956312"/>
            <a:ext cx="10643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highlight>
                  <a:srgbClr val="800000"/>
                </a:highlight>
              </a:rPr>
              <a:t>tmavě hnědé</a:t>
            </a:r>
            <a:r>
              <a:rPr lang="cs-CZ" dirty="0"/>
              <a:t>						</a:t>
            </a:r>
            <a:r>
              <a:rPr lang="cs-CZ" dirty="0">
                <a:highlight>
                  <a:srgbClr val="808000"/>
                </a:highlight>
              </a:rPr>
              <a:t>světle hnědé</a:t>
            </a:r>
            <a:r>
              <a:rPr lang="cs-CZ" dirty="0"/>
              <a:t>					          bílé/světlé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690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egor Johann Mendel: Moravan německé řeči, který odhalil tajemství  dědičnosti - ČR 2030 | Magazín">
            <a:extLst>
              <a:ext uri="{FF2B5EF4-FFF2-40B4-BE49-F238E27FC236}">
                <a16:creationId xmlns:a16="http://schemas.microsoft.com/office/drawing/2014/main" id="{8D9E1C33-3649-4EF4-B89D-E1BC87B9F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6593040" y="-54317"/>
            <a:ext cx="5598960" cy="69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ní k dispozici žádný popis fotky.">
            <a:extLst>
              <a:ext uri="{FF2B5EF4-FFF2-40B4-BE49-F238E27FC236}">
                <a16:creationId xmlns:a16="http://schemas.microsoft.com/office/drawing/2014/main" id="{558D4011-FFA6-43A4-9B0E-219725352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1" y="2204581"/>
            <a:ext cx="5333324" cy="34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F3F3F-59DC-408B-BFDD-D267F690AC26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27724B-6E9F-42D3-9800-35A49082D901}"/>
              </a:ext>
            </a:extLst>
          </p:cNvPr>
          <p:cNvSpPr txBox="1"/>
          <p:nvPr/>
        </p:nvSpPr>
        <p:spPr>
          <a:xfrm>
            <a:off x="383766" y="1235264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Mendelovy zákony:</a:t>
            </a:r>
          </a:p>
        </p:txBody>
      </p:sp>
    </p:spTree>
    <p:extLst>
      <p:ext uri="{BB962C8B-B14F-4D97-AF65-F5344CB8AC3E}">
        <p14:creationId xmlns:p14="http://schemas.microsoft.com/office/powerpoint/2010/main" val="42539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MULTIPLICITA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0" y="5507873"/>
            <a:ext cx="1012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1				4					6				4				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744405" y="2310335"/>
            <a:ext cx="770275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DUPLICITA KUMULATIVNÍ BEZ DOMINANCE</a:t>
            </a:r>
            <a:endParaRPr lang="cs-CZ" sz="2400" dirty="0"/>
          </a:p>
          <a:p>
            <a:r>
              <a:rPr lang="cs-CZ" sz="2400" b="1" dirty="0"/>
              <a:t>	- </a:t>
            </a:r>
            <a:r>
              <a:rPr lang="cs-CZ" sz="2400" dirty="0"/>
              <a:t>intenzita znaku závisí na počtu dominantních alel</a:t>
            </a:r>
          </a:p>
          <a:p>
            <a:endParaRPr lang="cs-CZ" sz="24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8AB6AF-E3A0-404D-9762-F87E68869576}"/>
              </a:ext>
            </a:extLst>
          </p:cNvPr>
          <p:cNvSpPr txBox="1"/>
          <p:nvPr/>
        </p:nvSpPr>
        <p:spPr>
          <a:xfrm>
            <a:off x="4011877" y="3128316"/>
            <a:ext cx="758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čím víc dominantních alel, tím větší projev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AFA037-5A13-48E9-B37F-E9F56C71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46" y="3808565"/>
            <a:ext cx="9294743" cy="16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D64F241-ED88-4CFE-BC94-6911A609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47" y="1604962"/>
            <a:ext cx="8434928" cy="4353878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9764A86-E36E-4649-A15D-0494FDD7785A}"/>
              </a:ext>
            </a:extLst>
          </p:cNvPr>
          <p:cNvSpPr txBox="1">
            <a:spLocks/>
          </p:cNvSpPr>
          <p:nvPr/>
        </p:nvSpPr>
        <p:spPr>
          <a:xfrm>
            <a:off x="625082" y="967905"/>
            <a:ext cx="10721351" cy="485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3200" b="1" dirty="0"/>
              <a:t>DUPLICITA KUMULATIVNÍ S DOMINANCÍ</a:t>
            </a:r>
          </a:p>
          <a:p>
            <a:pPr marL="0" indent="0">
              <a:buFont typeface="Wingdings 3" charset="2"/>
              <a:buNone/>
            </a:pPr>
            <a:r>
              <a:rPr lang="cs-CZ" sz="2400" b="1" dirty="0"/>
              <a:t>	</a:t>
            </a:r>
            <a:endParaRPr lang="cs-CZ" sz="3200" b="1" dirty="0"/>
          </a:p>
          <a:p>
            <a:pPr marL="0" indent="0">
              <a:buFont typeface="Wingdings 3" charset="2"/>
              <a:buNone/>
            </a:pPr>
            <a:endParaRPr lang="cs-CZ" sz="3200" b="1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946E177-9D1C-4A62-AD18-C6AA28369E2A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</p:spTree>
    <p:extLst>
      <p:ext uri="{BB962C8B-B14F-4D97-AF65-F5344CB8AC3E}">
        <p14:creationId xmlns:p14="http://schemas.microsoft.com/office/powerpoint/2010/main" val="238827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DUPLICITA KUMULATIVNÍ BEZ DOMINANCE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0" y="5507873"/>
            <a:ext cx="1012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1				4					6				4				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AFA037-5A13-48E9-B37F-E9F56C71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46" y="3808565"/>
            <a:ext cx="9294743" cy="166530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343C0DE-1F71-4E74-9024-405ADA7CA988}"/>
              </a:ext>
            </a:extLst>
          </p:cNvPr>
          <p:cNvSpPr/>
          <p:nvPr/>
        </p:nvSpPr>
        <p:spPr>
          <a:xfrm>
            <a:off x="1089764" y="1678488"/>
            <a:ext cx="11102236" cy="182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3C2927-08AF-43D1-A289-1F208319AB6C}"/>
              </a:ext>
            </a:extLst>
          </p:cNvPr>
          <p:cNvSpPr txBox="1"/>
          <p:nvPr/>
        </p:nvSpPr>
        <p:spPr>
          <a:xfrm>
            <a:off x="1252602" y="1778696"/>
            <a:ext cx="100728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obilek </a:t>
            </a:r>
            <a:r>
              <a:rPr lang="cs-CZ" sz="2400" i="1" dirty="0" err="1"/>
              <a:t>Triticum</a:t>
            </a:r>
            <a:r>
              <a:rPr lang="cs-CZ" sz="2400" i="1" dirty="0"/>
              <a:t> </a:t>
            </a:r>
            <a:r>
              <a:rPr lang="cs-CZ" sz="2400" i="1" dirty="0" err="1"/>
              <a:t>aestivum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čtyři dominantní alely – nejtmavěji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tři dominantní alely – tmavě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dvě dominantní alely – středně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jedna dominantní alela – světleji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žádná dominantní alela – nejsvětleji hnědé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E74AD1-5E77-4A46-B3A5-692227E48E78}"/>
              </a:ext>
            </a:extLst>
          </p:cNvPr>
          <p:cNvSpPr txBox="1"/>
          <p:nvPr/>
        </p:nvSpPr>
        <p:spPr>
          <a:xfrm>
            <a:off x="794599" y="6281989"/>
            <a:ext cx="11130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nejtmavěji hnědé		tmavě hnědé			středně hnědé       světleji hnědé	nejsvětleji hnědé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452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EFBEA1A-CB12-49FB-A581-7F91B1FD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60" y="298056"/>
            <a:ext cx="8822824" cy="65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2811"/>
            <a:ext cx="10447866" cy="4688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</a:t>
            </a:r>
            <a:r>
              <a:rPr lang="cs-CZ" sz="2800" b="1" dirty="0">
                <a:solidFill>
                  <a:schemeClr val="tx1"/>
                </a:solidFill>
              </a:rPr>
              <a:t>princip dominance</a:t>
            </a:r>
            <a:r>
              <a:rPr lang="cs-CZ" sz="2800" dirty="0">
                <a:solidFill>
                  <a:schemeClr val="tx1"/>
                </a:solidFill>
              </a:rPr>
              <a:t> – dominantní A překryje recesivní a,										</a:t>
            </a:r>
            <a:r>
              <a:rPr lang="cs-CZ" sz="2800" dirty="0" err="1">
                <a:solidFill>
                  <a:schemeClr val="tx1"/>
                </a:solidFill>
              </a:rPr>
              <a:t>Aa</a:t>
            </a:r>
            <a:r>
              <a:rPr lang="cs-CZ" sz="2800" dirty="0">
                <a:solidFill>
                  <a:schemeClr val="tx1"/>
                </a:solidFill>
              </a:rPr>
              <a:t> na pohled neodlišitelný od AA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</a:t>
            </a:r>
            <a:r>
              <a:rPr lang="cs-CZ" sz="2800" b="1" dirty="0">
                <a:solidFill>
                  <a:schemeClr val="tx1"/>
                </a:solidFill>
              </a:rPr>
              <a:t>princip segregace</a:t>
            </a:r>
            <a:r>
              <a:rPr lang="cs-CZ" sz="2800" dirty="0">
                <a:solidFill>
                  <a:schemeClr val="tx1"/>
                </a:solidFill>
              </a:rPr>
              <a:t> – u </a:t>
            </a:r>
            <a:r>
              <a:rPr lang="cs-CZ" sz="2800" dirty="0" err="1">
                <a:solidFill>
                  <a:schemeClr val="tx1"/>
                </a:solidFill>
              </a:rPr>
              <a:t>Aa</a:t>
            </a:r>
            <a:r>
              <a:rPr lang="cs-CZ" sz="2800" dirty="0">
                <a:solidFill>
                  <a:schemeClr val="tx1"/>
                </a:solidFill>
              </a:rPr>
              <a:t> se obě alely segregují do gamet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</a:t>
            </a:r>
            <a:r>
              <a:rPr lang="cs-CZ" sz="2800" b="1" dirty="0">
                <a:solidFill>
                  <a:schemeClr val="tx1"/>
                </a:solidFill>
              </a:rPr>
              <a:t>princip kombinace</a:t>
            </a:r>
            <a:r>
              <a:rPr lang="cs-CZ" sz="2800" dirty="0">
                <a:solidFill>
                  <a:schemeClr val="tx1"/>
                </a:solidFill>
              </a:rPr>
              <a:t> – alely různých genů se kombinují 											nezávisle na sobě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715CD00-AE4E-4B8B-A850-CFE9EA226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-9106" r="34472" b="9106"/>
          <a:stretch/>
        </p:blipFill>
        <p:spPr bwMode="auto">
          <a:xfrm>
            <a:off x="10683240" y="822960"/>
            <a:ext cx="150876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05EFD46-9D80-479C-A4D7-7B81CEA94982}"/>
              </a:ext>
            </a:extLst>
          </p:cNvPr>
          <p:cNvSpPr txBox="1"/>
          <p:nvPr/>
        </p:nvSpPr>
        <p:spPr>
          <a:xfrm>
            <a:off x="383766" y="1235264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Mendelovy zákony: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11086C-525D-4521-A0AB-5069378DF01D}"/>
              </a:ext>
            </a:extLst>
          </p:cNvPr>
          <p:cNvSpPr txBox="1"/>
          <p:nvPr/>
        </p:nvSpPr>
        <p:spPr>
          <a:xfrm>
            <a:off x="1227550" y="5461348"/>
            <a:ext cx="906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  <a:highlight>
                  <a:srgbClr val="FFFF00"/>
                </a:highlight>
              </a:rPr>
              <a:t>PLATÍ ZA URČITÝCH PODMÍNEK</a:t>
            </a:r>
          </a:p>
        </p:txBody>
      </p:sp>
    </p:spTree>
    <p:extLst>
      <p:ext uri="{BB962C8B-B14F-4D97-AF65-F5344CB8AC3E}">
        <p14:creationId xmlns:p14="http://schemas.microsoft.com/office/powerpoint/2010/main" val="21472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05EFD46-9D80-479C-A4D7-7B81CEA94982}"/>
              </a:ext>
            </a:extLst>
          </p:cNvPr>
          <p:cNvSpPr txBox="1"/>
          <p:nvPr/>
        </p:nvSpPr>
        <p:spPr>
          <a:xfrm>
            <a:off x="383765" y="1235264"/>
            <a:ext cx="7557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Mendelovy zákony: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A3D0C9-7150-4233-9E73-E1E8DD60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81" y="3776446"/>
            <a:ext cx="961906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- platí, při dědičnosti znaků:</a:t>
            </a:r>
          </a:p>
          <a:p>
            <a:pPr marL="0" indent="0">
              <a:buNone/>
            </a:pPr>
            <a:r>
              <a:rPr lang="cs-CZ" sz="2800" dirty="0"/>
              <a:t>		- </a:t>
            </a:r>
            <a:r>
              <a:rPr lang="cs-CZ" sz="2800" b="1" u="sng" dirty="0"/>
              <a:t>neovlivněných pohlavím</a:t>
            </a:r>
          </a:p>
          <a:p>
            <a:pPr marL="0" indent="0">
              <a:buNone/>
            </a:pPr>
            <a:r>
              <a:rPr lang="cs-CZ" sz="2800" dirty="0"/>
              <a:t>		- </a:t>
            </a:r>
            <a:r>
              <a:rPr lang="cs-CZ" sz="2800" b="1" u="sng" dirty="0"/>
              <a:t>nacházejících se na různých chromozomech</a:t>
            </a:r>
            <a:r>
              <a:rPr lang="cs-CZ" sz="2800" dirty="0"/>
              <a:t> </a:t>
            </a:r>
          </a:p>
          <a:p>
            <a:pPr marL="0" indent="0">
              <a:buNone/>
            </a:pPr>
            <a:r>
              <a:rPr lang="cs-CZ" sz="2800" dirty="0"/>
              <a:t>		(nejsou ve vazbě)</a:t>
            </a:r>
          </a:p>
          <a:p>
            <a:pPr marL="0" indent="0">
              <a:buNone/>
            </a:pPr>
            <a:r>
              <a:rPr lang="cs-CZ" sz="2800" dirty="0"/>
              <a:t>		- </a:t>
            </a:r>
            <a:r>
              <a:rPr lang="cs-CZ" sz="2800" b="1" u="sng" dirty="0"/>
              <a:t>úplně dominantních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E34C759-6238-4556-B551-D12FEE22B94B}"/>
              </a:ext>
            </a:extLst>
          </p:cNvPr>
          <p:cNvSpPr txBox="1">
            <a:spLocks/>
          </p:cNvSpPr>
          <p:nvPr/>
        </p:nvSpPr>
        <p:spPr>
          <a:xfrm>
            <a:off x="541635" y="1837000"/>
            <a:ext cx="110324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800" dirty="0"/>
              <a:t>- štěpné poměry:					genotypový				fenotypový</a:t>
            </a:r>
          </a:p>
          <a:p>
            <a:pPr marL="0" indent="0">
              <a:buFont typeface="Wingdings 3" charset="2"/>
              <a:buNone/>
            </a:pPr>
            <a:r>
              <a:rPr lang="cs-CZ" sz="2800" dirty="0"/>
              <a:t>				monohybrid		1:2:1						3:1</a:t>
            </a:r>
          </a:p>
          <a:p>
            <a:pPr marL="0" indent="0">
              <a:buFont typeface="Wingdings 3" charset="2"/>
              <a:buNone/>
            </a:pPr>
            <a:r>
              <a:rPr lang="cs-CZ" sz="2800" dirty="0"/>
              <a:t>				dihybrid				1:2:1:2:4:2:1:2:1		9:3:3:1</a:t>
            </a:r>
          </a:p>
        </p:txBody>
      </p:sp>
    </p:spTree>
    <p:extLst>
      <p:ext uri="{BB962C8B-B14F-4D97-AF65-F5344CB8AC3E}">
        <p14:creationId xmlns:p14="http://schemas.microsoft.com/office/powerpoint/2010/main" val="392396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2" y="1227552"/>
            <a:ext cx="12275506" cy="579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- faktory ovlivňující Mendelovské štěpné poměry: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	1										AA červené květy, </a:t>
            </a:r>
            <a:r>
              <a:rPr lang="cs-CZ" sz="2000" dirty="0" err="1"/>
              <a:t>aa</a:t>
            </a:r>
            <a:r>
              <a:rPr lang="cs-CZ" sz="2000" dirty="0"/>
              <a:t> bílé, </a:t>
            </a:r>
            <a:r>
              <a:rPr lang="cs-CZ" sz="2000" dirty="0" err="1"/>
              <a:t>Aa</a:t>
            </a:r>
            <a:r>
              <a:rPr lang="cs-CZ" sz="2000" dirty="0"/>
              <a:t> růžové</a:t>
            </a:r>
          </a:p>
          <a:p>
            <a:pPr marL="0" indent="0">
              <a:buNone/>
            </a:pPr>
            <a:r>
              <a:rPr lang="cs-CZ" sz="2000" dirty="0"/>
              <a:t>	2										krevní skupiny</a:t>
            </a:r>
          </a:p>
          <a:p>
            <a:pPr marL="0" indent="0">
              <a:buNone/>
            </a:pPr>
            <a:r>
              <a:rPr lang="cs-CZ" sz="2000" dirty="0"/>
              <a:t>	3										barva srsti králíka -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cs-CZ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cs-CZ" sz="200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,c</a:t>
            </a:r>
            <a:r>
              <a:rPr lang="cs-CZ" sz="200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,c</a:t>
            </a:r>
            <a:endParaRPr lang="cs-CZ" sz="2800" dirty="0"/>
          </a:p>
          <a:p>
            <a:pPr marL="0" indent="0">
              <a:buNone/>
            </a:pPr>
            <a:r>
              <a:rPr lang="cs-CZ" sz="2000" dirty="0"/>
              <a:t>	4										bezocasé kočky, </a:t>
            </a:r>
            <a:r>
              <a:rPr lang="cs-CZ" sz="2000" dirty="0" err="1"/>
              <a:t>agouti</a:t>
            </a:r>
            <a:r>
              <a:rPr lang="cs-CZ" sz="2000" dirty="0"/>
              <a:t> myši, některý genotyp nepřežije</a:t>
            </a:r>
          </a:p>
          <a:p>
            <a:pPr marL="0" indent="0">
              <a:buNone/>
            </a:pPr>
            <a:r>
              <a:rPr lang="cs-CZ" sz="2000" dirty="0"/>
              <a:t>	5										polydaktylie, znak se nemusí projevit </a:t>
            </a:r>
          </a:p>
          <a:p>
            <a:pPr marL="0" indent="0">
              <a:buNone/>
            </a:pPr>
            <a:r>
              <a:rPr lang="cs-CZ" sz="2000" dirty="0"/>
              <a:t>	6										</a:t>
            </a:r>
            <a:r>
              <a:rPr lang="cs-CZ" sz="2000" dirty="0" err="1"/>
              <a:t>neurofibromatóza</a:t>
            </a:r>
            <a:r>
              <a:rPr lang="cs-CZ" sz="2000" dirty="0"/>
              <a:t> typu I, znak se projeví různě silně</a:t>
            </a:r>
          </a:p>
          <a:p>
            <a:pPr marL="0" indent="0">
              <a:buNone/>
            </a:pPr>
            <a:r>
              <a:rPr lang="cs-CZ" sz="2000" dirty="0"/>
              <a:t>	7										gen se projeví více znaky navenek</a:t>
            </a:r>
          </a:p>
          <a:p>
            <a:pPr marL="0" indent="0">
              <a:buNone/>
            </a:pPr>
            <a:r>
              <a:rPr lang="cs-CZ" sz="2000" dirty="0"/>
              <a:t>	8										dědičná </a:t>
            </a:r>
            <a:r>
              <a:rPr lang="cs-CZ" sz="2000" dirty="0" err="1"/>
              <a:t>fokomelie</a:t>
            </a:r>
            <a:r>
              <a:rPr lang="cs-CZ" sz="2000" dirty="0"/>
              <a:t> vs působení thalidomidu</a:t>
            </a:r>
          </a:p>
          <a:p>
            <a:pPr marL="0" indent="0">
              <a:buNone/>
            </a:pPr>
            <a:r>
              <a:rPr lang="cs-CZ" sz="2000" dirty="0"/>
              <a:t>	9										geny jsou na stejných chromozomech</a:t>
            </a:r>
          </a:p>
          <a:p>
            <a:pPr marL="0" indent="0">
              <a:buNone/>
            </a:pPr>
            <a:r>
              <a:rPr lang="cs-CZ" sz="2000" dirty="0"/>
              <a:t>	10	 									spolupůsobení dvou a více genů z různých alelických párů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64F028-B9FD-4F3C-823B-C72221747367}"/>
              </a:ext>
            </a:extLst>
          </p:cNvPr>
          <p:cNvSpPr txBox="1">
            <a:spLocks/>
          </p:cNvSpPr>
          <p:nvPr/>
        </p:nvSpPr>
        <p:spPr>
          <a:xfrm>
            <a:off x="1888067" y="5452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28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8E493B-10D9-4F80-B60B-86E903641D65}"/>
              </a:ext>
            </a:extLst>
          </p:cNvPr>
          <p:cNvSpPr txBox="1"/>
          <p:nvPr/>
        </p:nvSpPr>
        <p:spPr>
          <a:xfrm>
            <a:off x="1640910" y="1691014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Neúplná dominance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860F47-6DBD-4A0D-A04A-6478C9DAFF9A}"/>
              </a:ext>
            </a:extLst>
          </p:cNvPr>
          <p:cNvSpPr txBox="1"/>
          <p:nvPr/>
        </p:nvSpPr>
        <p:spPr>
          <a:xfrm>
            <a:off x="1642997" y="2131512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Kodominance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C51041-E88C-42CD-9F55-81DC57F309B6}"/>
              </a:ext>
            </a:extLst>
          </p:cNvPr>
          <p:cNvSpPr txBox="1"/>
          <p:nvPr/>
        </p:nvSpPr>
        <p:spPr>
          <a:xfrm>
            <a:off x="1620033" y="2622116"/>
            <a:ext cx="298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Mnohonásobný alelismus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E87324-F896-4020-8291-52F67B3381A5}"/>
              </a:ext>
            </a:extLst>
          </p:cNvPr>
          <p:cNvSpPr txBox="1"/>
          <p:nvPr/>
        </p:nvSpPr>
        <p:spPr>
          <a:xfrm>
            <a:off x="1647172" y="3037563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Letální alely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C6FA3-7250-4A75-844A-F43929E1FD5E}"/>
              </a:ext>
            </a:extLst>
          </p:cNvPr>
          <p:cNvSpPr txBox="1"/>
          <p:nvPr/>
        </p:nvSpPr>
        <p:spPr>
          <a:xfrm>
            <a:off x="1636734" y="3453009"/>
            <a:ext cx="264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Variabilní penetrance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AAC3581-230F-4ADA-8EB6-7D17678B6EF3}"/>
              </a:ext>
            </a:extLst>
          </p:cNvPr>
          <p:cNvSpPr txBox="1"/>
          <p:nvPr/>
        </p:nvSpPr>
        <p:spPr>
          <a:xfrm>
            <a:off x="1613770" y="3893508"/>
            <a:ext cx="2601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Variabilní expresivita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9CB6185-B31C-417B-900E-68DB8B13E5E5}"/>
              </a:ext>
            </a:extLst>
          </p:cNvPr>
          <p:cNvSpPr txBox="1"/>
          <p:nvPr/>
        </p:nvSpPr>
        <p:spPr>
          <a:xfrm>
            <a:off x="1628383" y="4308954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Pleiotropie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17F1E79-9405-46EB-899D-FA0702E02138}"/>
              </a:ext>
            </a:extLst>
          </p:cNvPr>
          <p:cNvSpPr txBox="1"/>
          <p:nvPr/>
        </p:nvSpPr>
        <p:spPr>
          <a:xfrm>
            <a:off x="1617944" y="4724400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Fenokopie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126B871-DEB9-4684-A277-F1B51C30BD8D}"/>
              </a:ext>
            </a:extLst>
          </p:cNvPr>
          <p:cNvSpPr txBox="1"/>
          <p:nvPr/>
        </p:nvSpPr>
        <p:spPr>
          <a:xfrm>
            <a:off x="1632557" y="5189951"/>
            <a:ext cx="1472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Vazba genů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321E0CF-7799-43C2-A2CF-8FAEA09C7145}"/>
              </a:ext>
            </a:extLst>
          </p:cNvPr>
          <p:cNvSpPr txBox="1"/>
          <p:nvPr/>
        </p:nvSpPr>
        <p:spPr>
          <a:xfrm>
            <a:off x="1609593" y="5655501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Interakce genů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CF9EAA68-2C2A-4102-A46C-C03FC9C7AB82}"/>
              </a:ext>
            </a:extLst>
          </p:cNvPr>
          <p:cNvSpPr/>
          <p:nvPr/>
        </p:nvSpPr>
        <p:spPr>
          <a:xfrm>
            <a:off x="613774" y="5473874"/>
            <a:ext cx="11578225" cy="751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8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4921"/>
            <a:ext cx="10282940" cy="5210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100" dirty="0"/>
              <a:t>- sledujeme dva a více genů</a:t>
            </a:r>
          </a:p>
          <a:p>
            <a:pPr marL="0" indent="0">
              <a:buNone/>
            </a:pPr>
            <a:r>
              <a:rPr lang="cs-CZ" sz="4100" dirty="0"/>
              <a:t>- jeden z nich ovlivní projev dalšího</a:t>
            </a:r>
          </a:p>
          <a:p>
            <a:pPr marL="0" indent="0">
              <a:buNone/>
            </a:pPr>
            <a:r>
              <a:rPr lang="cs-CZ" sz="4100" dirty="0"/>
              <a:t>	</a:t>
            </a:r>
            <a:r>
              <a:rPr lang="cs-CZ" sz="1900" dirty="0"/>
              <a:t>Například: </a:t>
            </a:r>
          </a:p>
          <a:p>
            <a:pPr marL="0" indent="0">
              <a:buNone/>
            </a:pPr>
            <a:r>
              <a:rPr lang="cs-CZ" sz="1900" dirty="0"/>
              <a:t>	- gen A tvoří prekurzor červeného barviva květiny</a:t>
            </a:r>
          </a:p>
          <a:p>
            <a:pPr marL="0" indent="0">
              <a:buNone/>
            </a:pPr>
            <a:r>
              <a:rPr lang="cs-CZ" sz="1900" dirty="0"/>
              <a:t>	- gen B tvoří enzym, konvertující prekurzor na barvivo</a:t>
            </a:r>
          </a:p>
          <a:p>
            <a:pPr marL="0" indent="0">
              <a:buNone/>
            </a:pPr>
            <a:r>
              <a:rPr lang="cs-CZ" sz="1900" dirty="0"/>
              <a:t>	- rostlina </a:t>
            </a:r>
            <a:r>
              <a:rPr lang="cs-CZ" sz="1900" dirty="0" err="1"/>
              <a:t>aabb</a:t>
            </a:r>
            <a:r>
              <a:rPr lang="cs-CZ" sz="1900" dirty="0"/>
              <a:t> – bílá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	→ pokud rostlina nemá prekurzor, enzym jí je k ničemu</a:t>
            </a:r>
          </a:p>
          <a:p>
            <a:pPr marL="0" indent="0">
              <a:buNone/>
            </a:pPr>
            <a:r>
              <a:rPr lang="cs-CZ" sz="1900" dirty="0"/>
              <a:t>	→ pokud rostlina nemá enzym, prekurzor jí je k ničemu</a:t>
            </a:r>
          </a:p>
          <a:p>
            <a:pPr marL="0" indent="0">
              <a:buNone/>
            </a:pPr>
            <a:r>
              <a:rPr lang="cs-CZ" sz="1900" dirty="0"/>
              <a:t>			A_B_ 	- má prekurzor i enzym → červená</a:t>
            </a:r>
          </a:p>
          <a:p>
            <a:pPr marL="0" indent="0">
              <a:buNone/>
            </a:pPr>
            <a:r>
              <a:rPr lang="cs-CZ" sz="1900" dirty="0"/>
              <a:t>			</a:t>
            </a:r>
            <a:r>
              <a:rPr lang="cs-CZ" sz="1900" dirty="0" err="1"/>
              <a:t>A_bb</a:t>
            </a:r>
            <a:r>
              <a:rPr lang="cs-CZ" sz="1900" dirty="0"/>
              <a:t>	- má prekurzor, nemá enzym → </a:t>
            </a:r>
          </a:p>
          <a:p>
            <a:pPr marL="0" indent="0">
              <a:buNone/>
            </a:pPr>
            <a:r>
              <a:rPr lang="cs-CZ" sz="1900" dirty="0"/>
              <a:t>			</a:t>
            </a:r>
            <a:r>
              <a:rPr lang="cs-CZ" sz="1900" dirty="0" err="1"/>
              <a:t>aaB</a:t>
            </a:r>
            <a:r>
              <a:rPr lang="cs-CZ" sz="1900" dirty="0"/>
              <a:t>_	- nemá prekurzor, má enzym →</a:t>
            </a:r>
            <a:endParaRPr lang="cs-CZ" sz="2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>
                <a:solidFill>
                  <a:schemeClr val="tx1"/>
                </a:solidFill>
              </a:rPr>
              <a:t>Interakce genů</a:t>
            </a:r>
            <a:endParaRPr lang="cs-CZ" sz="3200" b="1" u="sng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C29A27-2D30-49A3-B022-0BD3A5318B87}"/>
              </a:ext>
            </a:extLst>
          </p:cNvPr>
          <p:cNvSpPr txBox="1"/>
          <p:nvPr/>
        </p:nvSpPr>
        <p:spPr>
          <a:xfrm>
            <a:off x="6300592" y="529850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bílá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5A2E10-12E5-4495-8667-00846FC4C7A4}"/>
              </a:ext>
            </a:extLst>
          </p:cNvPr>
          <p:cNvSpPr txBox="1"/>
          <p:nvPr/>
        </p:nvSpPr>
        <p:spPr>
          <a:xfrm>
            <a:off x="6315207" y="566385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bílá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8DC33B-3623-4E39-BD18-13D7AFDA3F83}"/>
              </a:ext>
            </a:extLst>
          </p:cNvPr>
          <p:cNvSpPr txBox="1"/>
          <p:nvPr/>
        </p:nvSpPr>
        <p:spPr>
          <a:xfrm>
            <a:off x="212942" y="6200384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Genotypový štěpný poměr zůstává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E66B38-A09A-4D38-9E7E-08FD3159F6CA}"/>
              </a:ext>
            </a:extLst>
          </p:cNvPr>
          <p:cNvSpPr txBox="1"/>
          <p:nvPr/>
        </p:nvSpPr>
        <p:spPr>
          <a:xfrm>
            <a:off x="6114788" y="6202472"/>
            <a:ext cx="566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Fenotypový štěpný poměr se mění</a:t>
            </a:r>
          </a:p>
        </p:txBody>
      </p:sp>
    </p:spTree>
    <p:extLst>
      <p:ext uri="{BB962C8B-B14F-4D97-AF65-F5344CB8AC3E}">
        <p14:creationId xmlns:p14="http://schemas.microsoft.com/office/powerpoint/2010/main" val="16513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RECIPROKÁ INTERAKCE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bez změny fenotypového štěpného poměru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různé kombinace alel = různé fenotypy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474B8F-405F-429D-A142-2A87C302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57" y="4732941"/>
            <a:ext cx="5102543" cy="21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2398587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DOMINANTNÍ EPISTÁZE 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dominantní alela A nedovolí projevit se alele B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8" y="33823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4EDE2B-F6CF-41FE-8F0C-978FC171B074}"/>
              </a:ext>
            </a:extLst>
          </p:cNvPr>
          <p:cNvSpPr txBox="1"/>
          <p:nvPr/>
        </p:nvSpPr>
        <p:spPr>
          <a:xfrm>
            <a:off x="5013960" y="2667000"/>
            <a:ext cx="501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fenotypově jako </a:t>
            </a:r>
            <a:r>
              <a:rPr lang="cs-CZ" sz="2800" dirty="0" err="1"/>
              <a:t>A_bb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250BD9-B1D0-4E4C-B407-FBBE6A0328A8}"/>
              </a:ext>
            </a:extLst>
          </p:cNvPr>
          <p:cNvSpPr/>
          <p:nvPr/>
        </p:nvSpPr>
        <p:spPr>
          <a:xfrm>
            <a:off x="1302707" y="37828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75F1EB5-9219-4E75-BCAC-A742EAAF4337}"/>
              </a:ext>
            </a:extLst>
          </p:cNvPr>
          <p:cNvSpPr/>
          <p:nvPr/>
        </p:nvSpPr>
        <p:spPr>
          <a:xfrm>
            <a:off x="3359063" y="375989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523230-C9B3-4476-93E1-286F8B8939B1}"/>
              </a:ext>
            </a:extLst>
          </p:cNvPr>
          <p:cNvSpPr txBox="1"/>
          <p:nvPr/>
        </p:nvSpPr>
        <p:spPr>
          <a:xfrm>
            <a:off x="2642992" y="5436296"/>
            <a:ext cx="6890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12							3						1</a:t>
            </a:r>
          </a:p>
        </p:txBody>
      </p:sp>
    </p:spTree>
    <p:extLst>
      <p:ext uri="{BB962C8B-B14F-4D97-AF65-F5344CB8AC3E}">
        <p14:creationId xmlns:p14="http://schemas.microsoft.com/office/powerpoint/2010/main" val="29432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2398587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DOMINANTNÍ EPISTÁZE 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dominantní alela A nedovolí projevit se alele B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8" y="33823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4EDE2B-F6CF-41FE-8F0C-978FC171B074}"/>
              </a:ext>
            </a:extLst>
          </p:cNvPr>
          <p:cNvSpPr txBox="1"/>
          <p:nvPr/>
        </p:nvSpPr>
        <p:spPr>
          <a:xfrm>
            <a:off x="5013960" y="2667000"/>
            <a:ext cx="501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fenotypově jako </a:t>
            </a:r>
            <a:r>
              <a:rPr lang="cs-CZ" sz="2800" dirty="0" err="1"/>
              <a:t>A_bb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250BD9-B1D0-4E4C-B407-FBBE6A0328A8}"/>
              </a:ext>
            </a:extLst>
          </p:cNvPr>
          <p:cNvSpPr/>
          <p:nvPr/>
        </p:nvSpPr>
        <p:spPr>
          <a:xfrm>
            <a:off x="1302707" y="37828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75F1EB5-9219-4E75-BCAC-A742EAAF4337}"/>
              </a:ext>
            </a:extLst>
          </p:cNvPr>
          <p:cNvSpPr/>
          <p:nvPr/>
        </p:nvSpPr>
        <p:spPr>
          <a:xfrm>
            <a:off x="3359063" y="375989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523230-C9B3-4476-93E1-286F8B8939B1}"/>
              </a:ext>
            </a:extLst>
          </p:cNvPr>
          <p:cNvSpPr txBox="1"/>
          <p:nvPr/>
        </p:nvSpPr>
        <p:spPr>
          <a:xfrm>
            <a:off x="2642992" y="5436296"/>
            <a:ext cx="6890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12							3						1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970E786-3BAF-4B7D-869C-1D46036655BD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1AECB7-4292-49D1-9C46-011181B0880D}"/>
              </a:ext>
            </a:extLst>
          </p:cNvPr>
          <p:cNvSpPr txBox="1"/>
          <p:nvPr/>
        </p:nvSpPr>
        <p:spPr>
          <a:xfrm>
            <a:off x="1252602" y="1954060"/>
            <a:ext cx="7941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Dahlia</a:t>
            </a:r>
            <a:r>
              <a:rPr lang="cs-CZ" sz="2400" i="1" dirty="0"/>
              <a:t> </a:t>
            </a:r>
            <a:r>
              <a:rPr lang="cs-CZ" sz="2400" i="1" dirty="0" err="1"/>
              <a:t>variabilis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 err="1"/>
              <a:t>epistatický</a:t>
            </a:r>
            <a:r>
              <a:rPr lang="cs-CZ" sz="2400" dirty="0"/>
              <a:t> gen A – </a:t>
            </a:r>
            <a:r>
              <a:rPr lang="cs-CZ" sz="2400" dirty="0">
                <a:highlight>
                  <a:srgbClr val="808000"/>
                </a:highlight>
              </a:rPr>
              <a:t>intenzivně žluté zbarvení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hypostatický gen B – </a:t>
            </a:r>
            <a:r>
              <a:rPr lang="cs-CZ" sz="2400" dirty="0">
                <a:highlight>
                  <a:srgbClr val="FFFF00"/>
                </a:highlight>
              </a:rPr>
              <a:t>světle žluté zbarvení</a:t>
            </a:r>
          </a:p>
          <a:p>
            <a:pPr lvl="1"/>
            <a:endParaRPr lang="cs-CZ" sz="2400" dirty="0"/>
          </a:p>
          <a:p>
            <a:pPr marL="742950" lvl="1" indent="-285750">
              <a:buFontTx/>
              <a:buChar char="-"/>
            </a:pPr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19EDB9-D51A-4DAF-A29D-09A39196D107}"/>
              </a:ext>
            </a:extLst>
          </p:cNvPr>
          <p:cNvSpPr txBox="1"/>
          <p:nvPr/>
        </p:nvSpPr>
        <p:spPr>
          <a:xfrm>
            <a:off x="1816273" y="5985293"/>
            <a:ext cx="1357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projeví se jen alela A 					projeví se alela B			neprojeví se ani A ani B									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BC6909-003D-470C-9087-441AB61B0336}"/>
              </a:ext>
            </a:extLst>
          </p:cNvPr>
          <p:cNvSpPr txBox="1"/>
          <p:nvPr/>
        </p:nvSpPr>
        <p:spPr>
          <a:xfrm>
            <a:off x="907869" y="633369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highlight>
                  <a:srgbClr val="808000"/>
                </a:highlight>
              </a:rPr>
              <a:t>intenzivně žluté zbarvení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042D900-37A2-44F1-86EB-14EA405509D0}"/>
              </a:ext>
            </a:extLst>
          </p:cNvPr>
          <p:cNvSpPr txBox="1"/>
          <p:nvPr/>
        </p:nvSpPr>
        <p:spPr>
          <a:xfrm>
            <a:off x="5061858" y="6372888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highlight>
                  <a:srgbClr val="FFFF00"/>
                </a:highlight>
              </a:rPr>
              <a:t> světle žluté zbarvení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7B3769-5D87-4DB4-BC0B-DE12C5BB8153}"/>
              </a:ext>
            </a:extLst>
          </p:cNvPr>
          <p:cNvSpPr txBox="1"/>
          <p:nvPr/>
        </p:nvSpPr>
        <p:spPr>
          <a:xfrm>
            <a:off x="8196944" y="633369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bílé zbarvení</a:t>
            </a:r>
            <a:endParaRPr lang="cs-CZ" sz="1800" dirty="0"/>
          </a:p>
        </p:txBody>
      </p:sp>
      <p:pic>
        <p:nvPicPr>
          <p:cNvPr id="4098" name="Picture 2" descr="Dahlia variabilis, Garden Pride, Annual | Benary">
            <a:extLst>
              <a:ext uri="{FF2B5EF4-FFF2-40B4-BE49-F238E27FC236}">
                <a16:creationId xmlns:a16="http://schemas.microsoft.com/office/drawing/2014/main" id="{CC475EE2-E7F0-4288-BA7D-90BF0F5B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35" y="0"/>
            <a:ext cx="3881466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1569</Words>
  <Application>Microsoft Office PowerPoint</Application>
  <PresentationFormat>Širokoúhlá obrazovka</PresentationFormat>
  <Paragraphs>205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Fazeta</vt:lpstr>
      <vt:lpstr>1_Fazeta</vt:lpstr>
      <vt:lpstr>Interakce genů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Interakce genů</dc:title>
  <dc:creator>mackova.e.94@gmail.com</dc:creator>
  <cp:lastModifiedBy>mackova.e.94@gmail.com</cp:lastModifiedBy>
  <cp:revision>17</cp:revision>
  <dcterms:created xsi:type="dcterms:W3CDTF">2020-10-26T11:56:37Z</dcterms:created>
  <dcterms:modified xsi:type="dcterms:W3CDTF">2020-10-27T10:18:54Z</dcterms:modified>
</cp:coreProperties>
</file>