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1" r:id="rId3"/>
    <p:sldId id="267" r:id="rId4"/>
    <p:sldId id="286" r:id="rId5"/>
    <p:sldId id="262" r:id="rId6"/>
    <p:sldId id="268" r:id="rId7"/>
    <p:sldId id="269" r:id="rId8"/>
    <p:sldId id="263" r:id="rId9"/>
    <p:sldId id="264" r:id="rId10"/>
    <p:sldId id="265" r:id="rId11"/>
    <p:sldId id="277" r:id="rId12"/>
    <p:sldId id="266" r:id="rId13"/>
    <p:sldId id="276" r:id="rId14"/>
    <p:sldId id="291" r:id="rId15"/>
    <p:sldId id="270" r:id="rId16"/>
    <p:sldId id="278" r:id="rId17"/>
    <p:sldId id="271" r:id="rId18"/>
    <p:sldId id="272" r:id="rId19"/>
    <p:sldId id="279" r:id="rId20"/>
    <p:sldId id="280" r:id="rId21"/>
    <p:sldId id="282" r:id="rId22"/>
    <p:sldId id="283" r:id="rId23"/>
    <p:sldId id="281" r:id="rId24"/>
    <p:sldId id="284" r:id="rId25"/>
    <p:sldId id="285" r:id="rId26"/>
    <p:sldId id="290" r:id="rId27"/>
    <p:sldId id="287" r:id="rId28"/>
    <p:sldId id="288" r:id="rId29"/>
    <p:sldId id="274"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ška Lukjanová" initials="EL" lastIdx="22" clrIdx="0">
    <p:extLst>
      <p:ext uri="{19B8F6BF-5375-455C-9EA6-DF929625EA0E}">
        <p15:presenceInfo xmlns:p15="http://schemas.microsoft.com/office/powerpoint/2012/main" userId="Eliška Lukjan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2" autoAdjust="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2T06:55:35.498" idx="18">
    <p:pos x="4416" y="2141"/>
    <p:text>1865 Mendel napsal Pokusy s hybridy rostlin, 1866 publikován</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10-27T08:39:54.908" idx="12">
    <p:pos x="10" y="10"/>
    <p:text>3,66 na 10 000 narozených dětí,</p:text>
    <p:extLst>
      <p:ext uri="{C676402C-5697-4E1C-873F-D02D1690AC5C}">
        <p15:threadingInfo xmlns:p15="http://schemas.microsoft.com/office/powerpoint/2012/main" timeZoneBias="-120"/>
      </p:ext>
    </p:extLst>
  </p:cm>
  <p:cm authorId="1" dt="2021-10-27T08:40:12.208" idx="13">
    <p:pos x="146" y="146"/>
    <p:text>kožní řasa horního víčka překrývá koutek - epicantes, svalová hypotonie, vrozené vady srdce, opičí rýha na dlani, malý vzrůst, muži neplodní, ženy výjimečně plodné, zvětšený jazyk, široký nos</p:text>
    <p:extLst>
      <p:ext uri="{C676402C-5697-4E1C-873F-D02D1690AC5C}">
        <p15:threadingInfo xmlns:p15="http://schemas.microsoft.com/office/powerpoint/2012/main" timeZoneBias="-120"/>
      </p:ext>
    </p:extLst>
  </p:cm>
  <p:cm authorId="1" dt="2021-10-27T08:41:41.241" idx="14">
    <p:pos x="146" y="282"/>
    <p:text>dožití cca 40 let, často umírají na srdeční vady. 10 - 30 x vyšší riziko leukémie.</p:text>
    <p:extLst>
      <p:ext uri="{C676402C-5697-4E1C-873F-D02D1690AC5C}">
        <p15:threadingInfo xmlns:p15="http://schemas.microsoft.com/office/powerpoint/2012/main" timeZoneBias="-120">
          <p15:parentCm authorId="1" idx="13"/>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10-27T08:42:22.079" idx="15">
    <p:pos x="10" y="10"/>
    <p:text>microcephalie, růstová retardace, mentální retardace, rozštěp patra, 80 % holčičky, dožití několik měsíců</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1-10-27T08:43:02.982" idx="16">
    <p:pos x="10" y="10"/>
    <p:text>retardace mentální i růstová, kožní defekty, rozštěpy, dožití asi 3 měsíce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02T07:00:36.733" idx="20">
    <p:pos x="10" y="10"/>
    <p:text>- hyperdiploidie (více než 46 chromozomů) – často lepší prognóza (ALL, mnohočetný myelom)…více TS genů?
- hypodiploidie (méně než 46 chromozomů) – horší prognóza. + taky chromotripse.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02T07:02:13.634" idx="21">
    <p:pos x="2182" y="436"/>
    <p:text>fialové barvivo z lišejníku</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27T07:47:03.951" idx="1">
    <p:pos x="10" y="10"/>
    <p:text>Q-pruhování jako G-pruhování, jen dražší</p:text>
    <p:extLst>
      <p:ext uri="{C676402C-5697-4E1C-873F-D02D1690AC5C}">
        <p15:threadingInfo xmlns:p15="http://schemas.microsoft.com/office/powerpoint/2012/main" timeZoneBias="-120"/>
      </p:ext>
    </p:extLst>
  </p:cm>
  <p:cm authorId="1" dt="2022-11-02T07:03:30.457" idx="22">
    <p:pos x="5108" y="1507"/>
    <p:text>fluorescenční barvivo</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0-27T08:22:37.219" idx="2">
    <p:pos x="10" y="10"/>
    <p:text>A - velké metacentrické</p:text>
    <p:extLst>
      <p:ext uri="{C676402C-5697-4E1C-873F-D02D1690AC5C}">
        <p15:threadingInfo xmlns:p15="http://schemas.microsoft.com/office/powerpoint/2012/main" timeZoneBias="-120"/>
      </p:ext>
    </p:extLst>
  </p:cm>
  <p:cm authorId="1" dt="2021-10-27T08:22:43.188" idx="3">
    <p:pos x="146" y="146"/>
    <p:text>B - velké submetacentrické</p:text>
    <p:extLst>
      <p:ext uri="{C676402C-5697-4E1C-873F-D02D1690AC5C}">
        <p15:threadingInfo xmlns:p15="http://schemas.microsoft.com/office/powerpoint/2012/main" timeZoneBias="-120"/>
      </p:ext>
    </p:extLst>
  </p:cm>
  <p:cm authorId="1" dt="2021-10-27T08:22:50.915" idx="4">
    <p:pos x="282" y="282"/>
    <p:text>C - střední metacentrické či submetacentrické + X</p:text>
    <p:extLst>
      <p:ext uri="{C676402C-5697-4E1C-873F-D02D1690AC5C}">
        <p15:threadingInfo xmlns:p15="http://schemas.microsoft.com/office/powerpoint/2012/main" timeZoneBias="-120"/>
      </p:ext>
    </p:extLst>
  </p:cm>
  <p:cm authorId="1" dt="2021-10-27T08:23:21.433" idx="5">
    <p:pos x="418" y="418"/>
    <p:text>D - střední akrocentrické se satelity</p:text>
    <p:extLst>
      <p:ext uri="{C676402C-5697-4E1C-873F-D02D1690AC5C}">
        <p15:threadingInfo xmlns:p15="http://schemas.microsoft.com/office/powerpoint/2012/main" timeZoneBias="-120"/>
      </p:ext>
    </p:extLst>
  </p:cm>
  <p:cm authorId="1" dt="2021-10-27T08:23:31.995" idx="6">
    <p:pos x="554" y="554"/>
    <p:text>E - relativně krátké metacentrické či submetacentrické</p:text>
    <p:extLst>
      <p:ext uri="{C676402C-5697-4E1C-873F-D02D1690AC5C}">
        <p15:threadingInfo xmlns:p15="http://schemas.microsoft.com/office/powerpoint/2012/main" timeZoneBias="-120"/>
      </p:ext>
    </p:extLst>
  </p:cm>
  <p:cm authorId="1" dt="2021-10-27T08:23:45.115" idx="7">
    <p:pos x="690" y="690"/>
    <p:text>F - krátké metacentrické</p:text>
    <p:extLst>
      <p:ext uri="{C676402C-5697-4E1C-873F-D02D1690AC5C}">
        <p15:threadingInfo xmlns:p15="http://schemas.microsoft.com/office/powerpoint/2012/main" timeZoneBias="-120"/>
      </p:ext>
    </p:extLst>
  </p:cm>
  <p:cm authorId="1" dt="2021-10-27T08:24:14.719" idx="8">
    <p:pos x="826" y="826"/>
    <p:text>G - krátké akrocentrické se satelity, Y satelit nemá</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10-27T08:47:37.114" idx="17">
    <p:pos x="10" y="10"/>
    <p:text>typický eunuchoidní habitus (vysoký vzrůst, dlouhé končetiny);
intelekt není výrazněji narušen, mohou se častěji vyskytovat poruchy učení či depresivní stavy; psychomotorická retardace se vyskytuje až u forem syndromu s více X chromozomy[11];
hypoplastická varlata, azoospermie, infertilita, malý penis (zejména v dětství, v dospělosti je většinou normální velikosti)[12], gynekomastie;
porucha růstu vousů.</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0-27T08:34:47.955" idx="9">
    <p:pos x="10" y="10"/>
    <p:text>krátký vzrůst, kožní řasa na krku, vrozené srdeční vady, intelekt některé mírně retardované, většinou spíš na hranici v normě</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10-27T08:36:43.036" idx="10">
    <p:pos x="4738" y="241"/>
    <p:text>většinou plodné, některé ale menopauzu dřív. většina žen normální, vyšší, vyspělejší na svůj věk, nepravidelné cykly. Většina počne normálně. Tato měla hormonální problémy a prý nebude mít nikdy děti. Má jich 5.</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10-27T08:39:06.566" idx="11">
    <p:pos x="10" y="10"/>
    <p:text>vyšší postava, mírné psychosociální poruchy - poruchy učení atd. Dáváno do souvislosti s vyšší agresivitou a zločinným chováním, to se ale nepotvrdilo.</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D60FD-399B-45D0-A533-4792B76BAAED}" type="datetimeFigureOut">
              <a:rPr lang="cs-CZ" smtClean="0"/>
              <a:t>01.11.2023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C1F0A-CA1E-4817-AD5F-C2FE16F43143}" type="slidenum">
              <a:rPr lang="cs-CZ" smtClean="0"/>
              <a:t>‹#›</a:t>
            </a:fld>
            <a:endParaRPr lang="cs-CZ"/>
          </a:p>
        </p:txBody>
      </p:sp>
    </p:spTree>
    <p:extLst>
      <p:ext uri="{BB962C8B-B14F-4D97-AF65-F5344CB8AC3E}">
        <p14:creationId xmlns:p14="http://schemas.microsoft.com/office/powerpoint/2010/main" val="376462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D1C1F0A-CA1E-4817-AD5F-C2FE16F43143}" type="slidenum">
              <a:rPr lang="cs-CZ" smtClean="0"/>
              <a:t>18</a:t>
            </a:fld>
            <a:endParaRPr lang="cs-CZ"/>
          </a:p>
        </p:txBody>
      </p:sp>
    </p:spTree>
    <p:extLst>
      <p:ext uri="{BB962C8B-B14F-4D97-AF65-F5344CB8AC3E}">
        <p14:creationId xmlns:p14="http://schemas.microsoft.com/office/powerpoint/2010/main" val="366488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833DA-EF56-4888-8BC9-A80E13565F5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D6688B2-5776-4838-ACF3-E317DB043A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9B04E3D-B18B-4FC7-BE02-1B909B8195F1}"/>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B580613B-6D07-49A0-9B92-A872D67C3FE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62C707-64AD-4C7F-95D5-762823CE5904}"/>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421385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EAD37-E67E-4F32-856C-BD6EC0B5BB3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95913C6-406F-4AF9-87C3-E19D6C02923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37F276-F1F1-4CEE-849E-07CA85DA7918}"/>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528B4F93-3BEC-4D54-8BFE-DD359B5EED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A56C70D-5C5C-42D8-9EBA-5B224A737655}"/>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353600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6F7BA73-D37A-4392-B252-2AA54521337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37575A0-5E0C-45BF-AD3F-83ECB2BB28F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5D5BC2C-4EFE-44DF-A8BD-3182B0410053}"/>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88241159-7A27-43CE-ACD7-87A26990831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D13D800-AA47-47B5-B8F7-3FE54A29FC41}"/>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70518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6B140-5233-4B5B-92B3-2B8EC7661E5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CF80A66-D1D9-4260-99EE-2C71A7BE5B7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C6534F2-68B2-4816-AC2D-30186BB25354}"/>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98F43AC6-D58E-459F-AA8D-2F0B81E26F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F1505D1-D10B-48D0-A761-2A5DC5301326}"/>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314781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1514B5-A1DA-418C-9F87-602855FB0CF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F7DF2B5-62A9-46A4-AF19-5745F66A45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861C2DE-C87C-4F92-B0E1-717E338E8EE3}"/>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CDA43526-BE21-40FF-B027-49A2A7B426B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0EC9984-6964-4936-A603-7202EED73AD4}"/>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46427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25C1C-6D43-4F41-BE8B-A3E1897E97E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881F3B1-19BF-4686-9430-D84E86ED737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D523707-1F47-4B8D-8DEC-334AE8B3C90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3027598-9215-47FB-9139-D52DEAB2499A}"/>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6" name="Zástupný symbol pro zápatí 5">
            <a:extLst>
              <a:ext uri="{FF2B5EF4-FFF2-40B4-BE49-F238E27FC236}">
                <a16:creationId xmlns:a16="http://schemas.microsoft.com/office/drawing/2014/main" id="{1BE8F293-EBC9-4DD9-A5F9-63CEB4491E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AA674B2-0705-4259-8471-DD1CFE8000EA}"/>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127994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9FC51-BBC7-4ADF-B261-AAD0253ED9D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577C5C9-C454-4F76-A56F-725CC7862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B300FB4-686D-47AF-8BA1-01A5B493BFD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0EC92E79-BF75-4B8A-BFF2-8B6A64CC6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5AE4600-F005-49E6-AC66-7E034A6B83A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686F794-963C-4E40-9757-5A54AA9EBF25}"/>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8" name="Zástupný symbol pro zápatí 7">
            <a:extLst>
              <a:ext uri="{FF2B5EF4-FFF2-40B4-BE49-F238E27FC236}">
                <a16:creationId xmlns:a16="http://schemas.microsoft.com/office/drawing/2014/main" id="{6C2AD822-94EF-4D3F-AFA5-408A798E94A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59886D3-FEF5-49FC-A190-63C5988A2A4D}"/>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191155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E3D5A-C48F-41EB-9E3D-94F779FDB2D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0D6D045-8112-47F4-A9FF-BD004CD200F6}"/>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4" name="Zástupný symbol pro zápatí 3">
            <a:extLst>
              <a:ext uri="{FF2B5EF4-FFF2-40B4-BE49-F238E27FC236}">
                <a16:creationId xmlns:a16="http://schemas.microsoft.com/office/drawing/2014/main" id="{06029DAD-7A83-4693-A0BB-CA2ED4B8BCB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123BABA-BAC7-43C3-82A6-1525CC5B331F}"/>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176290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392AD4A-6B9D-4A60-B6F9-0323967DC394}"/>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3" name="Zástupný symbol pro zápatí 2">
            <a:extLst>
              <a:ext uri="{FF2B5EF4-FFF2-40B4-BE49-F238E27FC236}">
                <a16:creationId xmlns:a16="http://schemas.microsoft.com/office/drawing/2014/main" id="{4429D5F5-8918-46FD-87C7-3823461792E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AC1D489-36DB-4FFC-BA3A-8A88A27583FA}"/>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221613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79DC97-F416-4FF4-8405-EB5CF846543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21AEC84-73E3-40A6-8BBD-B70D26622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31E5246-C727-45BA-8104-D07C25FE1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8285053-6925-47A6-9D54-6C9B4D100FBB}"/>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6" name="Zástupný symbol pro zápatí 5">
            <a:extLst>
              <a:ext uri="{FF2B5EF4-FFF2-40B4-BE49-F238E27FC236}">
                <a16:creationId xmlns:a16="http://schemas.microsoft.com/office/drawing/2014/main" id="{F0F3A283-9E37-42C7-AA3B-DCBBD964E9A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22FD041-91D9-481B-83B0-92A5B51F9CD6}"/>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276058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F6CF64-36AE-4935-8CFB-6503E89F89F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BC7A394-5ABA-49D2-B138-D6090E9386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40CC1AE-9BA0-4506-899B-9EB4DCA8A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60BBFC0-EB8A-4AEA-98C7-A9C173DA2CE8}"/>
              </a:ext>
            </a:extLst>
          </p:cNvPr>
          <p:cNvSpPr>
            <a:spLocks noGrp="1"/>
          </p:cNvSpPr>
          <p:nvPr>
            <p:ph type="dt" sz="half" idx="10"/>
          </p:nvPr>
        </p:nvSpPr>
        <p:spPr/>
        <p:txBody>
          <a:bodyPr/>
          <a:lstStyle/>
          <a:p>
            <a:fld id="{D36281F2-05CE-45E7-B99D-14F774D27BEA}" type="datetimeFigureOut">
              <a:rPr lang="cs-CZ" smtClean="0"/>
              <a:t>01.11.2023</a:t>
            </a:fld>
            <a:endParaRPr lang="cs-CZ"/>
          </a:p>
        </p:txBody>
      </p:sp>
      <p:sp>
        <p:nvSpPr>
          <p:cNvPr id="6" name="Zástupný symbol pro zápatí 5">
            <a:extLst>
              <a:ext uri="{FF2B5EF4-FFF2-40B4-BE49-F238E27FC236}">
                <a16:creationId xmlns:a16="http://schemas.microsoft.com/office/drawing/2014/main" id="{DE8FCB99-BC38-4443-A306-A5CB4B18D91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27F4458-EC05-4D5D-B014-E7D9034B33E3}"/>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249531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t="-3000" b="-3000"/>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3B99411-10BE-4FCD-B894-D9CC06C59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7C09434-7EC1-4823-86CB-926BCA8A6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01AE9C9-F9FE-4A62-A0D1-0A06389FB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281F2-05CE-45E7-B99D-14F774D27BE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AD967A41-2B0D-470B-87C5-3BBDF7E2B6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188A5BE-FA5A-4FA8-8338-B661F7AA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B2232-7D0B-4F51-A5B0-A126212760C3}" type="slidenum">
              <a:rPr lang="cs-CZ" smtClean="0"/>
              <a:t>‹#›</a:t>
            </a:fld>
            <a:endParaRPr lang="cs-CZ"/>
          </a:p>
        </p:txBody>
      </p:sp>
    </p:spTree>
    <p:extLst>
      <p:ext uri="{BB962C8B-B14F-4D97-AF65-F5344CB8AC3E}">
        <p14:creationId xmlns:p14="http://schemas.microsoft.com/office/powerpoint/2010/main" val="2672638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portal.med.muni.cz/player_ext.php?lid=68&amp;link=karyotyp_720.flv"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is.muni.cz/el/1431/podzim2011/Bi3061/um/genetika-web/pages/10_karyotyp-anim.htm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138EE-C6AF-4609-9BBB-6857F7BE9749}"/>
              </a:ext>
            </a:extLst>
          </p:cNvPr>
          <p:cNvSpPr>
            <a:spLocks noGrp="1"/>
          </p:cNvSpPr>
          <p:nvPr>
            <p:ph type="ctrTitle"/>
          </p:nvPr>
        </p:nvSpPr>
        <p:spPr>
          <a:xfrm>
            <a:off x="1524000" y="333294"/>
            <a:ext cx="9144000" cy="866693"/>
          </a:xfrm>
        </p:spPr>
        <p:txBody>
          <a:bodyPr>
            <a:normAutofit fontScale="90000"/>
          </a:bodyPr>
          <a:lstStyle/>
          <a:p>
            <a:r>
              <a:rPr lang="cs-CZ" dirty="0"/>
              <a:t>Karyotyp, chromozomy</a:t>
            </a:r>
          </a:p>
        </p:txBody>
      </p:sp>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860612" y="1199987"/>
            <a:ext cx="9144000" cy="3947474"/>
          </a:xfrm>
        </p:spPr>
        <p:txBody>
          <a:bodyPr>
            <a:normAutofit/>
          </a:bodyPr>
          <a:lstStyle/>
          <a:p>
            <a:pPr marL="342900" indent="-342900" algn="l">
              <a:buFontTx/>
              <a:buChar char="-"/>
            </a:pPr>
            <a:r>
              <a:rPr lang="cs-CZ" b="1" dirty="0"/>
              <a:t>karyotyp </a:t>
            </a:r>
            <a:r>
              <a:rPr lang="cs-CZ" dirty="0"/>
              <a:t> =  soubor chromozomů v jádře buňky</a:t>
            </a:r>
          </a:p>
          <a:p>
            <a:pPr marL="342900" indent="-342900" algn="l">
              <a:buFontTx/>
              <a:buChar char="-"/>
            </a:pPr>
            <a:endParaRPr lang="cs-CZ" dirty="0"/>
          </a:p>
          <a:p>
            <a:pPr marL="342900" indent="-342900" algn="l">
              <a:buFontTx/>
              <a:buChar char="-"/>
            </a:pPr>
            <a:r>
              <a:rPr lang="cs-CZ" dirty="0"/>
              <a:t>věda – </a:t>
            </a:r>
            <a:r>
              <a:rPr lang="cs-CZ" b="1" dirty="0"/>
              <a:t>cytogenetika </a:t>
            </a:r>
            <a:r>
              <a:rPr lang="cs-CZ" dirty="0"/>
              <a:t>– počet, morfologie, poruchy, segregace,...</a:t>
            </a:r>
          </a:p>
          <a:p>
            <a:pPr algn="l"/>
            <a:r>
              <a:rPr lang="cs-CZ" dirty="0"/>
              <a:t>				a korelace s fenotypem</a:t>
            </a:r>
          </a:p>
          <a:p>
            <a:pPr algn="l"/>
            <a:endParaRPr lang="cs-CZ" dirty="0"/>
          </a:p>
          <a:p>
            <a:pPr marL="342900" indent="-342900" algn="l">
              <a:buFontTx/>
              <a:buChar char="-"/>
            </a:pPr>
            <a:r>
              <a:rPr lang="cs-CZ" dirty="0"/>
              <a:t>objev chromozomů  - 1877 – Walther </a:t>
            </a:r>
            <a:r>
              <a:rPr lang="cs-CZ" dirty="0" err="1"/>
              <a:t>Flemming</a:t>
            </a:r>
            <a:endParaRPr lang="cs-CZ" dirty="0"/>
          </a:p>
          <a:p>
            <a:pPr algn="l"/>
            <a:r>
              <a:rPr lang="cs-CZ" dirty="0"/>
              <a:t>	- </a:t>
            </a:r>
            <a:r>
              <a:rPr lang="cs-CZ" dirty="0" err="1"/>
              <a:t>řec</a:t>
            </a:r>
            <a:r>
              <a:rPr lang="cs-CZ" dirty="0"/>
              <a:t>. </a:t>
            </a:r>
            <a:r>
              <a:rPr lang="cs-CZ" i="1" dirty="0"/>
              <a:t>chromo</a:t>
            </a:r>
            <a:r>
              <a:rPr lang="cs-CZ" dirty="0"/>
              <a:t> – barva</a:t>
            </a:r>
          </a:p>
          <a:p>
            <a:pPr algn="l"/>
            <a:r>
              <a:rPr lang="cs-CZ" dirty="0"/>
              <a:t>	- </a:t>
            </a:r>
            <a:r>
              <a:rPr lang="cs-CZ" dirty="0" err="1"/>
              <a:t>řec</a:t>
            </a:r>
            <a:r>
              <a:rPr lang="cs-CZ" dirty="0"/>
              <a:t>. </a:t>
            </a:r>
            <a:r>
              <a:rPr lang="cs-CZ" i="1" dirty="0" err="1"/>
              <a:t>soma</a:t>
            </a:r>
            <a:r>
              <a:rPr lang="cs-CZ" dirty="0"/>
              <a:t> - tělo</a:t>
            </a:r>
          </a:p>
        </p:txBody>
      </p:sp>
      <p:pic>
        <p:nvPicPr>
          <p:cNvPr id="1026" name="Picture 2" descr="A series of seventeen black and white sketches show observations of chromosomes in dividing cells. Many of the sketches do not show the outline of the cell, but instead just show mitotic spindles with attached chromosomes. Other sketches include the outline of the cell and the chromosomes. In the sketches of spindles, the spindle microtubules are lines that originate at opposite sides and meet in the middle. Chromosomes that are attached to the spindles resemble worms.">
            <a:extLst>
              <a:ext uri="{FF2B5EF4-FFF2-40B4-BE49-F238E27FC236}">
                <a16:creationId xmlns:a16="http://schemas.microsoft.com/office/drawing/2014/main" id="{B2252158-EF74-4FBC-A0AE-C07B344D2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219" y="4006652"/>
            <a:ext cx="2006726" cy="2851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Picture 12">
            <a:extLst>
              <a:ext uri="{FF2B5EF4-FFF2-40B4-BE49-F238E27FC236}">
                <a16:creationId xmlns:a16="http://schemas.microsoft.com/office/drawing/2014/main" id="{D10FAFE5-05F0-4D88-88B3-4D71D60DDA58}"/>
              </a:ext>
            </a:extLst>
          </p:cNvPr>
          <p:cNvPicPr>
            <a:picLocks noChangeAspect="1"/>
          </p:cNvPicPr>
          <p:nvPr/>
        </p:nvPicPr>
        <p:blipFill>
          <a:blip r:embed="rId3"/>
          <a:stretch>
            <a:fillRect/>
          </a:stretch>
        </p:blipFill>
        <p:spPr>
          <a:xfrm>
            <a:off x="9558716" y="437305"/>
            <a:ext cx="2378588" cy="2410506"/>
          </a:xfrm>
          <a:prstGeom prst="rect">
            <a:avLst/>
          </a:prstGeom>
          <a:ln>
            <a:solidFill>
              <a:srgbClr val="002060"/>
            </a:solidFill>
          </a:ln>
          <a:effectLst>
            <a:outerShdw blurRad="292100" dist="139700" dir="2700000" rotWithShape="0">
              <a:srgbClr val="333333">
                <a:alpha val="64999"/>
              </a:srgbClr>
            </a:outerShdw>
          </a:effectLst>
        </p:spPr>
      </p:pic>
      <p:pic>
        <p:nvPicPr>
          <p:cNvPr id="6" name="Picture 11" descr="Picture 11">
            <a:extLst>
              <a:ext uri="{FF2B5EF4-FFF2-40B4-BE49-F238E27FC236}">
                <a16:creationId xmlns:a16="http://schemas.microsoft.com/office/drawing/2014/main" id="{0D8675B5-48B8-447D-B8FE-954D2500D184}"/>
              </a:ext>
            </a:extLst>
          </p:cNvPr>
          <p:cNvPicPr>
            <a:picLocks noChangeAspect="1"/>
          </p:cNvPicPr>
          <p:nvPr/>
        </p:nvPicPr>
        <p:blipFill>
          <a:blip r:embed="rId4"/>
          <a:stretch>
            <a:fillRect/>
          </a:stretch>
        </p:blipFill>
        <p:spPr>
          <a:xfrm>
            <a:off x="9105395" y="3069207"/>
            <a:ext cx="2804874" cy="3583157"/>
          </a:xfrm>
          <a:prstGeom prst="rect">
            <a:avLst/>
          </a:prstGeom>
          <a:ln>
            <a:solidFill>
              <a:srgbClr val="00206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89918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699247" y="452761"/>
            <a:ext cx="10880043" cy="6071945"/>
          </a:xfrm>
        </p:spPr>
        <p:txBody>
          <a:bodyPr>
            <a:normAutofit/>
          </a:bodyPr>
          <a:lstStyle/>
          <a:p>
            <a:pPr marL="342900" indent="-342900" algn="l">
              <a:buFontTx/>
              <a:buChar char="-"/>
            </a:pPr>
            <a:r>
              <a:rPr lang="cs-CZ" b="1" dirty="0"/>
              <a:t>Hlavní zásady klasifikace lidských chromozomů:</a:t>
            </a:r>
            <a:endParaRPr lang="cs-CZ" dirty="0"/>
          </a:p>
          <a:p>
            <a:pPr marL="342900" indent="-342900" algn="l">
              <a:buFontTx/>
              <a:buChar char="-"/>
            </a:pPr>
            <a:endParaRPr lang="cs-CZ" b="1" dirty="0"/>
          </a:p>
          <a:p>
            <a:pPr marL="342900" indent="-342900" algn="l">
              <a:buFontTx/>
              <a:buChar char="-"/>
            </a:pPr>
            <a:r>
              <a:rPr lang="cs-CZ" dirty="0"/>
              <a:t>1960 - Denverská konference – člověk má 23 párů chromozomů č. 1 až 22 = autozomy č. 23 = </a:t>
            </a:r>
            <a:r>
              <a:rPr lang="cs-CZ" dirty="0" err="1"/>
              <a:t>gonozomy</a:t>
            </a:r>
            <a:r>
              <a:rPr lang="cs-CZ" dirty="0"/>
              <a:t> </a:t>
            </a:r>
          </a:p>
          <a:p>
            <a:pPr marL="342900" indent="-342900" algn="l">
              <a:buFontTx/>
              <a:buChar char="-"/>
            </a:pPr>
            <a:endParaRPr lang="cs-CZ" dirty="0"/>
          </a:p>
          <a:p>
            <a:pPr marL="342900" indent="-342900" algn="l">
              <a:buFontTx/>
              <a:buChar char="-"/>
            </a:pPr>
            <a:r>
              <a:rPr lang="cs-CZ" dirty="0"/>
              <a:t>1963 - Londýnská konference – rozdělení chromozomů do 7 skupin dle </a:t>
            </a:r>
            <a:r>
              <a:rPr lang="cs-CZ" dirty="0" err="1"/>
              <a:t>morfometriky</a:t>
            </a:r>
            <a:r>
              <a:rPr lang="cs-CZ" dirty="0"/>
              <a:t> 		</a:t>
            </a:r>
          </a:p>
          <a:p>
            <a:pPr marL="342900" indent="-342900" algn="l">
              <a:buFontTx/>
              <a:buChar char="-"/>
            </a:pPr>
            <a:endParaRPr lang="cs-CZ" dirty="0"/>
          </a:p>
          <a:p>
            <a:pPr marL="342900" indent="-342900" algn="l">
              <a:buFontTx/>
              <a:buChar char="-"/>
            </a:pPr>
            <a:endParaRPr lang="cs-CZ" dirty="0"/>
          </a:p>
          <a:p>
            <a:pPr marL="342900" indent="-342900" algn="l">
              <a:buFontTx/>
              <a:buChar char="-"/>
            </a:pPr>
            <a:endParaRPr lang="cs-CZ" dirty="0"/>
          </a:p>
          <a:p>
            <a:pPr marL="342900" indent="-342900" algn="l">
              <a:buFontTx/>
              <a:buChar char="-"/>
            </a:pPr>
            <a:r>
              <a:rPr lang="cs-CZ" dirty="0"/>
              <a:t>1967 - konference v Chicagu - rozdělení aberací, </a:t>
            </a:r>
            <a:r>
              <a:rPr lang="cs-CZ" u="sng" dirty="0"/>
              <a:t>cytogenetická nomenklatura </a:t>
            </a:r>
          </a:p>
          <a:p>
            <a:pPr algn="l"/>
            <a:r>
              <a:rPr lang="cs-CZ" dirty="0"/>
              <a:t>				</a:t>
            </a:r>
          </a:p>
          <a:p>
            <a:pPr marL="342900" indent="-342900" algn="l">
              <a:buFontTx/>
              <a:buChar char="-"/>
            </a:pPr>
            <a:r>
              <a:rPr lang="cs-CZ" dirty="0"/>
              <a:t>1971 - konference v Paříží – zásady pro identifikaci </a:t>
            </a:r>
            <a:r>
              <a:rPr lang="cs-CZ" dirty="0" err="1"/>
              <a:t>naproužkovaných</a:t>
            </a:r>
            <a:r>
              <a:rPr lang="cs-CZ" dirty="0"/>
              <a:t> chromozomů</a:t>
            </a:r>
            <a:endParaRPr lang="cs-CZ" b="1" dirty="0"/>
          </a:p>
        </p:txBody>
      </p:sp>
      <p:sp>
        <p:nvSpPr>
          <p:cNvPr id="6" name="TextovéPole 5">
            <a:extLst>
              <a:ext uri="{FF2B5EF4-FFF2-40B4-BE49-F238E27FC236}">
                <a16:creationId xmlns:a16="http://schemas.microsoft.com/office/drawing/2014/main" id="{2094F8BF-8897-463E-8D4D-6B07CDD1D027}"/>
              </a:ext>
            </a:extLst>
          </p:cNvPr>
          <p:cNvSpPr txBox="1"/>
          <p:nvPr/>
        </p:nvSpPr>
        <p:spPr>
          <a:xfrm>
            <a:off x="4270396" y="3057808"/>
            <a:ext cx="7096558" cy="1323439"/>
          </a:xfrm>
          <a:prstGeom prst="rect">
            <a:avLst/>
          </a:prstGeom>
          <a:noFill/>
        </p:spPr>
        <p:txBody>
          <a:bodyPr wrap="none" rtlCol="0">
            <a:spAutoFit/>
          </a:bodyPr>
          <a:lstStyle/>
          <a:p>
            <a:r>
              <a:rPr lang="cs-CZ" sz="2000" dirty="0"/>
              <a:t>A – chromozomy č. 1-3 		  E – chromozomy č. 16-18 </a:t>
            </a:r>
          </a:p>
          <a:p>
            <a:r>
              <a:rPr lang="cs-CZ" sz="2000" dirty="0"/>
              <a:t>B – chromozomy č. 4 a 5 		  F – chromozomy č. 19 a 20  </a:t>
            </a:r>
          </a:p>
          <a:p>
            <a:r>
              <a:rPr lang="cs-CZ" sz="2000" dirty="0"/>
              <a:t>C – chromozomy č. 6-12, X 	  G – chromozomy č. 21, 22 a Y </a:t>
            </a:r>
          </a:p>
          <a:p>
            <a:r>
              <a:rPr lang="cs-CZ" sz="2000" dirty="0"/>
              <a:t>D – chromozomy č. 13-15 		</a:t>
            </a:r>
          </a:p>
        </p:txBody>
      </p:sp>
    </p:spTree>
    <p:extLst>
      <p:ext uri="{BB962C8B-B14F-4D97-AF65-F5344CB8AC3E}">
        <p14:creationId xmlns:p14="http://schemas.microsoft.com/office/powerpoint/2010/main" val="1479319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AF9CF3-1477-4A87-838E-7259D287936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EB0AB6-1024-4A72-B836-FF327F35239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42535FAB-69E0-48F7-9034-F04447FD5569}"/>
              </a:ext>
            </a:extLst>
          </p:cNvPr>
          <p:cNvPicPr>
            <a:picLocks noChangeAspect="1"/>
          </p:cNvPicPr>
          <p:nvPr/>
        </p:nvPicPr>
        <p:blipFill rotWithShape="1">
          <a:blip r:embed="rId2"/>
          <a:srcRect l="30891" t="25082" r="34728" b="32805"/>
          <a:stretch/>
        </p:blipFill>
        <p:spPr>
          <a:xfrm>
            <a:off x="2147520" y="681037"/>
            <a:ext cx="8041324" cy="5540352"/>
          </a:xfrm>
          <a:prstGeom prst="rect">
            <a:avLst/>
          </a:prstGeom>
        </p:spPr>
      </p:pic>
    </p:spTree>
    <p:extLst>
      <p:ext uri="{BB962C8B-B14F-4D97-AF65-F5344CB8AC3E}">
        <p14:creationId xmlns:p14="http://schemas.microsoft.com/office/powerpoint/2010/main" val="2531356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CB1D84B0-F3B8-446A-8E42-5A0C01F4F650}"/>
              </a:ext>
            </a:extLst>
          </p:cNvPr>
          <p:cNvSpPr txBox="1"/>
          <p:nvPr/>
        </p:nvSpPr>
        <p:spPr>
          <a:xfrm>
            <a:off x="5781872" y="469111"/>
            <a:ext cx="3351174" cy="369332"/>
          </a:xfrm>
          <a:prstGeom prst="rect">
            <a:avLst/>
          </a:prstGeom>
          <a:noFill/>
        </p:spPr>
        <p:txBody>
          <a:bodyPr wrap="none" rtlCol="0">
            <a:spAutoFit/>
          </a:bodyPr>
          <a:lstStyle/>
          <a:p>
            <a:r>
              <a:rPr lang="cs-CZ" dirty="0"/>
              <a:t>IDIOGRAM LIDSKÉHO KARYOTYPU</a:t>
            </a:r>
          </a:p>
        </p:txBody>
      </p:sp>
      <p:pic>
        <p:nvPicPr>
          <p:cNvPr id="2" name="Obrázek 1">
            <a:extLst>
              <a:ext uri="{FF2B5EF4-FFF2-40B4-BE49-F238E27FC236}">
                <a16:creationId xmlns:a16="http://schemas.microsoft.com/office/drawing/2014/main" id="{C59D7B04-282D-4901-8D37-5D436CF119B1}"/>
              </a:ext>
            </a:extLst>
          </p:cNvPr>
          <p:cNvPicPr>
            <a:picLocks noChangeAspect="1"/>
          </p:cNvPicPr>
          <p:nvPr/>
        </p:nvPicPr>
        <p:blipFill rotWithShape="1">
          <a:blip r:embed="rId2"/>
          <a:srcRect l="30535" t="32381" r="32959" b="26394"/>
          <a:stretch/>
        </p:blipFill>
        <p:spPr>
          <a:xfrm>
            <a:off x="0" y="896810"/>
            <a:ext cx="9190653" cy="5838087"/>
          </a:xfrm>
          <a:prstGeom prst="rect">
            <a:avLst/>
          </a:prstGeom>
        </p:spPr>
      </p:pic>
      <p:pic>
        <p:nvPicPr>
          <p:cNvPr id="4" name="Obrázek 3">
            <a:extLst>
              <a:ext uri="{FF2B5EF4-FFF2-40B4-BE49-F238E27FC236}">
                <a16:creationId xmlns:a16="http://schemas.microsoft.com/office/drawing/2014/main" id="{7A626FB6-C407-473A-AEC8-51AC33070C82}"/>
              </a:ext>
            </a:extLst>
          </p:cNvPr>
          <p:cNvPicPr>
            <a:picLocks noChangeAspect="1"/>
          </p:cNvPicPr>
          <p:nvPr/>
        </p:nvPicPr>
        <p:blipFill>
          <a:blip r:embed="rId3"/>
          <a:stretch>
            <a:fillRect/>
          </a:stretch>
        </p:blipFill>
        <p:spPr>
          <a:xfrm>
            <a:off x="9228760" y="3024593"/>
            <a:ext cx="2963240" cy="1566864"/>
          </a:xfrm>
          <a:prstGeom prst="rect">
            <a:avLst/>
          </a:prstGeom>
        </p:spPr>
      </p:pic>
    </p:spTree>
    <p:extLst>
      <p:ext uri="{BB962C8B-B14F-4D97-AF65-F5344CB8AC3E}">
        <p14:creationId xmlns:p14="http://schemas.microsoft.com/office/powerpoint/2010/main" val="85830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9ADC9B-1F42-47C4-BCEB-498922732C4F}"/>
              </a:ext>
            </a:extLst>
          </p:cNvPr>
          <p:cNvPicPr>
            <a:picLocks noChangeAspect="1"/>
          </p:cNvPicPr>
          <p:nvPr/>
        </p:nvPicPr>
        <p:blipFill rotWithShape="1">
          <a:blip r:embed="rId2"/>
          <a:srcRect l="29235" t="33197" r="29056" b="26667"/>
          <a:stretch/>
        </p:blipFill>
        <p:spPr>
          <a:xfrm>
            <a:off x="0" y="1478603"/>
            <a:ext cx="7519481" cy="3978613"/>
          </a:xfrm>
          <a:prstGeom prst="rect">
            <a:avLst/>
          </a:prstGeom>
        </p:spPr>
      </p:pic>
      <p:pic>
        <p:nvPicPr>
          <p:cNvPr id="1026" name="Picture 2" descr="Ploidy and Meiosis">
            <a:extLst>
              <a:ext uri="{FF2B5EF4-FFF2-40B4-BE49-F238E27FC236}">
                <a16:creationId xmlns:a16="http://schemas.microsoft.com/office/drawing/2014/main" id="{DE983D44-C60C-4D58-991C-4A2BDB14A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70" y="279841"/>
            <a:ext cx="4667230" cy="5729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16104D4-3575-4A58-B636-C2A1CBB6F0E0}"/>
              </a:ext>
            </a:extLst>
          </p:cNvPr>
          <p:cNvSpPr txBox="1"/>
          <p:nvPr/>
        </p:nvSpPr>
        <p:spPr>
          <a:xfrm>
            <a:off x="489527" y="387927"/>
            <a:ext cx="1036438" cy="369332"/>
          </a:xfrm>
          <a:prstGeom prst="rect">
            <a:avLst/>
          </a:prstGeom>
          <a:noFill/>
        </p:spPr>
        <p:txBody>
          <a:bodyPr wrap="none" rtlCol="0">
            <a:spAutoFit/>
          </a:bodyPr>
          <a:lstStyle/>
          <a:p>
            <a:r>
              <a:rPr lang="cs-CZ" dirty="0"/>
              <a:t>X vs I ???</a:t>
            </a:r>
          </a:p>
        </p:txBody>
      </p:sp>
    </p:spTree>
    <p:extLst>
      <p:ext uri="{BB962C8B-B14F-4D97-AF65-F5344CB8AC3E}">
        <p14:creationId xmlns:p14="http://schemas.microsoft.com/office/powerpoint/2010/main" val="4373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16104D4-3575-4A58-B636-C2A1CBB6F0E0}"/>
              </a:ext>
            </a:extLst>
          </p:cNvPr>
          <p:cNvSpPr txBox="1"/>
          <p:nvPr/>
        </p:nvSpPr>
        <p:spPr>
          <a:xfrm>
            <a:off x="489527" y="387927"/>
            <a:ext cx="1036438" cy="369332"/>
          </a:xfrm>
          <a:prstGeom prst="rect">
            <a:avLst/>
          </a:prstGeom>
          <a:noFill/>
        </p:spPr>
        <p:txBody>
          <a:bodyPr wrap="none" rtlCol="0">
            <a:spAutoFit/>
          </a:bodyPr>
          <a:lstStyle/>
          <a:p>
            <a:r>
              <a:rPr lang="cs-CZ" dirty="0"/>
              <a:t>X vs I ???</a:t>
            </a:r>
          </a:p>
        </p:txBody>
      </p:sp>
      <p:pic>
        <p:nvPicPr>
          <p:cNvPr id="3" name="Picture 2" descr="Chromosome and Chromatid Numbers during Mitosis and Meiosis | DAT Bootcamp">
            <a:extLst>
              <a:ext uri="{FF2B5EF4-FFF2-40B4-BE49-F238E27FC236}">
                <a16:creationId xmlns:a16="http://schemas.microsoft.com/office/drawing/2014/main" id="{0914FABF-BC77-4B07-BFC7-9F57E7563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5" y="1509713"/>
            <a:ext cx="5657850"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68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59B27C9-84B0-4D1E-A4CE-4E86CEC80792}"/>
              </a:ext>
            </a:extLst>
          </p:cNvPr>
          <p:cNvSpPr>
            <a:spLocks noGrp="1"/>
          </p:cNvSpPr>
          <p:nvPr>
            <p:ph idx="1"/>
          </p:nvPr>
        </p:nvSpPr>
        <p:spPr>
          <a:xfrm>
            <a:off x="838200" y="419878"/>
            <a:ext cx="10515600" cy="5757085"/>
          </a:xfrm>
        </p:spPr>
        <p:txBody>
          <a:bodyPr>
            <a:normAutofit lnSpcReduction="10000"/>
          </a:bodyPr>
          <a:lstStyle/>
          <a:p>
            <a:pPr marL="0" indent="0">
              <a:buNone/>
            </a:pPr>
            <a:r>
              <a:rPr lang="cs-CZ" dirty="0"/>
              <a:t> Sestavení karyotypu</a:t>
            </a:r>
            <a:endParaRPr lang="cs-CZ" b="1" dirty="0"/>
          </a:p>
          <a:p>
            <a:pPr>
              <a:buFontTx/>
              <a:buChar char="-"/>
            </a:pPr>
            <a:r>
              <a:rPr lang="cs-CZ" sz="2400" dirty="0"/>
              <a:t>na základě morfologie a proužkování chromozomy podle </a:t>
            </a:r>
            <a:r>
              <a:rPr lang="cs-CZ" sz="2400" dirty="0" err="1"/>
              <a:t>idiogramu</a:t>
            </a:r>
            <a:r>
              <a:rPr lang="cs-CZ" sz="2400" dirty="0"/>
              <a:t> uspořádáme do 7 skupin </a:t>
            </a:r>
          </a:p>
          <a:p>
            <a:pPr>
              <a:buFontTx/>
              <a:buChar char="-"/>
            </a:pPr>
            <a:endParaRPr lang="cs-CZ" sz="2400" dirty="0"/>
          </a:p>
          <a:p>
            <a:pPr>
              <a:buFontTx/>
              <a:buChar char="-"/>
            </a:pPr>
            <a:r>
              <a:rPr lang="cs-CZ" sz="2400" u="sng" dirty="0"/>
              <a:t>Postup</a:t>
            </a:r>
            <a:r>
              <a:rPr lang="cs-CZ" sz="2400" dirty="0"/>
              <a:t>: - odběr periferní krve (plodová voda, choriové klky, krev z pupečníku)</a:t>
            </a:r>
          </a:p>
          <a:p>
            <a:pPr marL="0" indent="0">
              <a:buNone/>
            </a:pPr>
            <a:r>
              <a:rPr lang="cs-CZ" dirty="0"/>
              <a:t>	</a:t>
            </a:r>
            <a:r>
              <a:rPr lang="cs-CZ" sz="2400" dirty="0"/>
              <a:t>    - kultivace lymfocytů z periferní krve – indukce z G0 do G1 fáze B cyklu              	      pomocí speciálního kultivačního média </a:t>
            </a:r>
          </a:p>
          <a:p>
            <a:pPr marL="0" indent="0">
              <a:buNone/>
            </a:pPr>
            <a:r>
              <a:rPr lang="cs-CZ" sz="2400" dirty="0"/>
              <a:t>                 - mitóza při 32 ºC po dobu 72 hodin - působení </a:t>
            </a:r>
            <a:r>
              <a:rPr lang="cs-CZ" sz="2400" b="1" u="sng" dirty="0"/>
              <a:t>kolchicinem</a:t>
            </a:r>
            <a:r>
              <a:rPr lang="cs-CZ" sz="2400" dirty="0"/>
              <a:t> – zastavení 	 	      mitózy, synchronizace buněk </a:t>
            </a:r>
          </a:p>
          <a:p>
            <a:pPr marL="0" indent="0">
              <a:buNone/>
            </a:pPr>
            <a:r>
              <a:rPr lang="cs-CZ" sz="2400" dirty="0"/>
              <a:t>	    - </a:t>
            </a:r>
            <a:r>
              <a:rPr lang="cs-CZ" sz="2400" dirty="0" err="1"/>
              <a:t>hypotonizace</a:t>
            </a:r>
            <a:r>
              <a:rPr lang="cs-CZ" sz="2400" dirty="0"/>
              <a:t> a fixace chromozomů</a:t>
            </a:r>
          </a:p>
          <a:p>
            <a:pPr marL="0" indent="0">
              <a:buNone/>
            </a:pPr>
            <a:r>
              <a:rPr lang="cs-CZ" sz="2400" dirty="0"/>
              <a:t>	    - barvení</a:t>
            </a:r>
          </a:p>
          <a:p>
            <a:pPr marL="0" indent="0">
              <a:buNone/>
            </a:pPr>
            <a:endParaRPr lang="cs-CZ" sz="2400" dirty="0"/>
          </a:p>
          <a:p>
            <a:pPr marL="0" indent="0">
              <a:buNone/>
            </a:pPr>
            <a:r>
              <a:rPr lang="cs-CZ" sz="2400" dirty="0"/>
              <a:t>	    → hodnocení - dřív fotografování, stříhání, lepení</a:t>
            </a:r>
          </a:p>
          <a:p>
            <a:pPr marL="0" indent="0">
              <a:buNone/>
            </a:pPr>
            <a:r>
              <a:rPr lang="cs-CZ" sz="2400" dirty="0"/>
              <a:t>			  - dnes PC, analýza obrazu</a:t>
            </a:r>
          </a:p>
        </p:txBody>
      </p:sp>
    </p:spTree>
    <p:extLst>
      <p:ext uri="{BB962C8B-B14F-4D97-AF65-F5344CB8AC3E}">
        <p14:creationId xmlns:p14="http://schemas.microsoft.com/office/powerpoint/2010/main" val="93264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973FE1-813B-4F85-BCF9-74F3EB57331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85689C7-E0FD-4B04-8B11-D7AFFDB3A819}"/>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6D3FB9E4-7F5A-468D-90A5-299B8728D1B4}"/>
              </a:ext>
            </a:extLst>
          </p:cNvPr>
          <p:cNvPicPr>
            <a:picLocks noChangeAspect="1"/>
          </p:cNvPicPr>
          <p:nvPr/>
        </p:nvPicPr>
        <p:blipFill rotWithShape="1">
          <a:blip r:embed="rId2"/>
          <a:srcRect l="30000" t="38912" r="50561" b="37959"/>
          <a:stretch/>
        </p:blipFill>
        <p:spPr>
          <a:xfrm>
            <a:off x="8401138" y="74645"/>
            <a:ext cx="3494458" cy="2338810"/>
          </a:xfrm>
          <a:prstGeom prst="rect">
            <a:avLst/>
          </a:prstGeom>
        </p:spPr>
      </p:pic>
      <p:pic>
        <p:nvPicPr>
          <p:cNvPr id="6" name="Obrázek 5">
            <a:extLst>
              <a:ext uri="{FF2B5EF4-FFF2-40B4-BE49-F238E27FC236}">
                <a16:creationId xmlns:a16="http://schemas.microsoft.com/office/drawing/2014/main" id="{44ADD964-ABBA-436A-9196-56B158405D15}"/>
              </a:ext>
            </a:extLst>
          </p:cNvPr>
          <p:cNvPicPr>
            <a:picLocks noChangeAspect="1"/>
          </p:cNvPicPr>
          <p:nvPr/>
        </p:nvPicPr>
        <p:blipFill rotWithShape="1">
          <a:blip r:embed="rId3"/>
          <a:srcRect l="34362" t="39048" r="34720" b="26667"/>
          <a:stretch/>
        </p:blipFill>
        <p:spPr>
          <a:xfrm>
            <a:off x="196721" y="0"/>
            <a:ext cx="3769568" cy="2351315"/>
          </a:xfrm>
          <a:prstGeom prst="rect">
            <a:avLst/>
          </a:prstGeom>
        </p:spPr>
      </p:pic>
      <p:pic>
        <p:nvPicPr>
          <p:cNvPr id="7" name="Obrázek 6">
            <a:extLst>
              <a:ext uri="{FF2B5EF4-FFF2-40B4-BE49-F238E27FC236}">
                <a16:creationId xmlns:a16="http://schemas.microsoft.com/office/drawing/2014/main" id="{3EB498C8-E02D-4A09-9C8D-8CC169574A83}"/>
              </a:ext>
            </a:extLst>
          </p:cNvPr>
          <p:cNvPicPr>
            <a:picLocks noChangeAspect="1"/>
          </p:cNvPicPr>
          <p:nvPr/>
        </p:nvPicPr>
        <p:blipFill rotWithShape="1">
          <a:blip r:embed="rId4"/>
          <a:srcRect l="29541" t="30204" r="50638" b="47347"/>
          <a:stretch/>
        </p:blipFill>
        <p:spPr>
          <a:xfrm>
            <a:off x="4250572" y="62138"/>
            <a:ext cx="3690856" cy="2351316"/>
          </a:xfrm>
          <a:prstGeom prst="rect">
            <a:avLst/>
          </a:prstGeom>
        </p:spPr>
      </p:pic>
      <p:pic>
        <p:nvPicPr>
          <p:cNvPr id="8" name="Obrázek 7">
            <a:extLst>
              <a:ext uri="{FF2B5EF4-FFF2-40B4-BE49-F238E27FC236}">
                <a16:creationId xmlns:a16="http://schemas.microsoft.com/office/drawing/2014/main" id="{EF189579-A3D6-40FC-A0C6-75DB136814D2}"/>
              </a:ext>
            </a:extLst>
          </p:cNvPr>
          <p:cNvPicPr>
            <a:picLocks noChangeAspect="1"/>
          </p:cNvPicPr>
          <p:nvPr/>
        </p:nvPicPr>
        <p:blipFill rotWithShape="1">
          <a:blip r:embed="rId5"/>
          <a:srcRect l="28240" t="11973" r="33571" b="32381"/>
          <a:stretch/>
        </p:blipFill>
        <p:spPr>
          <a:xfrm>
            <a:off x="148783" y="2597153"/>
            <a:ext cx="3290596" cy="2697102"/>
          </a:xfrm>
          <a:prstGeom prst="rect">
            <a:avLst/>
          </a:prstGeom>
        </p:spPr>
      </p:pic>
      <p:pic>
        <p:nvPicPr>
          <p:cNvPr id="9" name="Obrázek 8">
            <a:extLst>
              <a:ext uri="{FF2B5EF4-FFF2-40B4-BE49-F238E27FC236}">
                <a16:creationId xmlns:a16="http://schemas.microsoft.com/office/drawing/2014/main" id="{241A87FA-34B3-4958-B584-E67757B7429D}"/>
              </a:ext>
            </a:extLst>
          </p:cNvPr>
          <p:cNvPicPr>
            <a:picLocks noChangeAspect="1"/>
          </p:cNvPicPr>
          <p:nvPr/>
        </p:nvPicPr>
        <p:blipFill rotWithShape="1">
          <a:blip r:embed="rId6"/>
          <a:srcRect l="36046" t="39610" r="36097" b="30357"/>
          <a:stretch/>
        </p:blipFill>
        <p:spPr>
          <a:xfrm>
            <a:off x="3855550" y="2583194"/>
            <a:ext cx="3750285" cy="2274292"/>
          </a:xfrm>
          <a:prstGeom prst="rect">
            <a:avLst/>
          </a:prstGeom>
        </p:spPr>
      </p:pic>
      <p:pic>
        <p:nvPicPr>
          <p:cNvPr id="10" name="Obrázek 9">
            <a:extLst>
              <a:ext uri="{FF2B5EF4-FFF2-40B4-BE49-F238E27FC236}">
                <a16:creationId xmlns:a16="http://schemas.microsoft.com/office/drawing/2014/main" id="{477B6527-7D79-43D8-ACC8-DD0C88AA9474}"/>
              </a:ext>
            </a:extLst>
          </p:cNvPr>
          <p:cNvPicPr>
            <a:picLocks noChangeAspect="1"/>
          </p:cNvPicPr>
          <p:nvPr/>
        </p:nvPicPr>
        <p:blipFill rotWithShape="1">
          <a:blip r:embed="rId7"/>
          <a:srcRect l="29006" t="40818" r="28750" b="7962"/>
          <a:stretch/>
        </p:blipFill>
        <p:spPr>
          <a:xfrm>
            <a:off x="7770640" y="2559457"/>
            <a:ext cx="4421360" cy="3015433"/>
          </a:xfrm>
          <a:prstGeom prst="rect">
            <a:avLst/>
          </a:prstGeom>
        </p:spPr>
      </p:pic>
      <p:pic>
        <p:nvPicPr>
          <p:cNvPr id="3074" name="Picture 2" descr="AMNIOCENTÉZA – VYŠETŘENÍ VODY PLODOVÉ – Centrum fetální medicíny a  ultrazvukové diagnostiky">
            <a:extLst>
              <a:ext uri="{FF2B5EF4-FFF2-40B4-BE49-F238E27FC236}">
                <a16:creationId xmlns:a16="http://schemas.microsoft.com/office/drawing/2014/main" id="{CA1941C5-FCA1-4DAE-92EE-780BB187D0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7183" y="941439"/>
            <a:ext cx="8285337" cy="3986213"/>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8FBC85FA-100B-4C6A-885E-746CDE7EED21}"/>
              </a:ext>
            </a:extLst>
          </p:cNvPr>
          <p:cNvPicPr>
            <a:picLocks noChangeAspect="1"/>
          </p:cNvPicPr>
          <p:nvPr/>
        </p:nvPicPr>
        <p:blipFill rotWithShape="1">
          <a:blip r:embed="rId9"/>
          <a:srcRect l="35816" t="30340" r="36021" b="37698"/>
          <a:stretch/>
        </p:blipFill>
        <p:spPr>
          <a:xfrm>
            <a:off x="5672272" y="3505200"/>
            <a:ext cx="4692443" cy="2995529"/>
          </a:xfrm>
          <a:prstGeom prst="rect">
            <a:avLst/>
          </a:prstGeom>
        </p:spPr>
      </p:pic>
    </p:spTree>
    <p:extLst>
      <p:ext uri="{BB962C8B-B14F-4D97-AF65-F5344CB8AC3E}">
        <p14:creationId xmlns:p14="http://schemas.microsoft.com/office/powerpoint/2010/main" val="29991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59B27C9-84B0-4D1E-A4CE-4E86CEC80792}"/>
              </a:ext>
            </a:extLst>
          </p:cNvPr>
          <p:cNvSpPr>
            <a:spLocks noGrp="1"/>
          </p:cNvSpPr>
          <p:nvPr>
            <p:ph idx="1"/>
          </p:nvPr>
        </p:nvSpPr>
        <p:spPr>
          <a:xfrm>
            <a:off x="838200" y="419878"/>
            <a:ext cx="10515600" cy="597159"/>
          </a:xfrm>
        </p:spPr>
        <p:txBody>
          <a:bodyPr>
            <a:normAutofit/>
          </a:bodyPr>
          <a:lstStyle/>
          <a:p>
            <a:pPr marL="0" indent="0">
              <a:buNone/>
            </a:pPr>
            <a:r>
              <a:rPr lang="cs-CZ" sz="3600" u="sng" dirty="0"/>
              <a:t> Co z karyotypu vyčteme?</a:t>
            </a:r>
            <a:endParaRPr lang="cs-CZ" sz="3600" b="1" u="sng" dirty="0"/>
          </a:p>
        </p:txBody>
      </p:sp>
      <p:sp>
        <p:nvSpPr>
          <p:cNvPr id="2" name="TextovéPole 1">
            <a:extLst>
              <a:ext uri="{FF2B5EF4-FFF2-40B4-BE49-F238E27FC236}">
                <a16:creationId xmlns:a16="http://schemas.microsoft.com/office/drawing/2014/main" id="{38C4B10C-E067-4074-A55D-C3A1D641AD7E}"/>
              </a:ext>
            </a:extLst>
          </p:cNvPr>
          <p:cNvSpPr txBox="1"/>
          <p:nvPr/>
        </p:nvSpPr>
        <p:spPr>
          <a:xfrm>
            <a:off x="1129004" y="1129004"/>
            <a:ext cx="1617366" cy="1077218"/>
          </a:xfrm>
          <a:prstGeom prst="rect">
            <a:avLst/>
          </a:prstGeom>
          <a:noFill/>
        </p:spPr>
        <p:txBody>
          <a:bodyPr wrap="none" rtlCol="0">
            <a:spAutoFit/>
          </a:bodyPr>
          <a:lstStyle/>
          <a:p>
            <a:pPr>
              <a:buFontTx/>
              <a:buChar char="-"/>
            </a:pPr>
            <a:r>
              <a:rPr lang="cs-CZ" sz="3200" dirty="0"/>
              <a:t> pohlaví</a:t>
            </a:r>
          </a:p>
          <a:p>
            <a:endParaRPr lang="cs-CZ" sz="3200" dirty="0"/>
          </a:p>
        </p:txBody>
      </p:sp>
      <p:sp>
        <p:nvSpPr>
          <p:cNvPr id="4" name="Obdélník 3">
            <a:extLst>
              <a:ext uri="{FF2B5EF4-FFF2-40B4-BE49-F238E27FC236}">
                <a16:creationId xmlns:a16="http://schemas.microsoft.com/office/drawing/2014/main" id="{3CE6700E-8573-47F4-AC2B-67F09A864890}"/>
              </a:ext>
            </a:extLst>
          </p:cNvPr>
          <p:cNvSpPr/>
          <p:nvPr/>
        </p:nvSpPr>
        <p:spPr>
          <a:xfrm>
            <a:off x="1129004" y="1766314"/>
            <a:ext cx="6096000" cy="584775"/>
          </a:xfrm>
          <a:prstGeom prst="rect">
            <a:avLst/>
          </a:prstGeom>
        </p:spPr>
        <p:txBody>
          <a:bodyPr>
            <a:spAutoFit/>
          </a:bodyPr>
          <a:lstStyle/>
          <a:p>
            <a:pPr>
              <a:buFontTx/>
              <a:buChar char="-"/>
            </a:pPr>
            <a:r>
              <a:rPr lang="cs-CZ" sz="3200" dirty="0"/>
              <a:t> změny v počtu chromozomů</a:t>
            </a:r>
          </a:p>
        </p:txBody>
      </p:sp>
      <p:sp>
        <p:nvSpPr>
          <p:cNvPr id="5" name="Obdélník 4">
            <a:extLst>
              <a:ext uri="{FF2B5EF4-FFF2-40B4-BE49-F238E27FC236}">
                <a16:creationId xmlns:a16="http://schemas.microsoft.com/office/drawing/2014/main" id="{3CB8F6BC-8F91-44FA-9EC9-FD43502872B1}"/>
              </a:ext>
            </a:extLst>
          </p:cNvPr>
          <p:cNvSpPr/>
          <p:nvPr/>
        </p:nvSpPr>
        <p:spPr>
          <a:xfrm>
            <a:off x="1129004" y="2495957"/>
            <a:ext cx="9144000" cy="584775"/>
          </a:xfrm>
          <a:prstGeom prst="rect">
            <a:avLst/>
          </a:prstGeom>
        </p:spPr>
        <p:txBody>
          <a:bodyPr wrap="square">
            <a:spAutoFit/>
          </a:bodyPr>
          <a:lstStyle/>
          <a:p>
            <a:pPr>
              <a:buFontTx/>
              <a:buChar char="-"/>
            </a:pPr>
            <a:r>
              <a:rPr lang="cs-CZ" sz="3200" dirty="0"/>
              <a:t> změny ve struktuře chromozomů</a:t>
            </a:r>
          </a:p>
        </p:txBody>
      </p:sp>
    </p:spTree>
    <p:extLst>
      <p:ext uri="{BB962C8B-B14F-4D97-AF65-F5344CB8AC3E}">
        <p14:creationId xmlns:p14="http://schemas.microsoft.com/office/powerpoint/2010/main" val="285035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2">
            <a:extLst>
              <a:ext uri="{FF2B5EF4-FFF2-40B4-BE49-F238E27FC236}">
                <a16:creationId xmlns:a16="http://schemas.microsoft.com/office/drawing/2014/main" id="{6D947782-540D-4289-A113-A47EEF3D27BA}"/>
              </a:ext>
            </a:extLst>
          </p:cNvPr>
          <p:cNvSpPr txBox="1">
            <a:spLocks/>
          </p:cNvSpPr>
          <p:nvPr/>
        </p:nvSpPr>
        <p:spPr>
          <a:xfrm>
            <a:off x="838200" y="561915"/>
            <a:ext cx="10515600" cy="597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3600" u="sng" dirty="0"/>
              <a:t> Jak to zapíšeme?</a:t>
            </a:r>
            <a:r>
              <a:rPr lang="cs-CZ" sz="3600" dirty="0"/>
              <a:t> 	</a:t>
            </a:r>
          </a:p>
          <a:p>
            <a:pPr marL="0" indent="0">
              <a:buFont typeface="Arial" panose="020B0604020202020204" pitchFamily="34" charset="0"/>
              <a:buNone/>
            </a:pPr>
            <a:endParaRPr lang="cs-CZ" sz="3600" b="1" u="sng" dirty="0"/>
          </a:p>
        </p:txBody>
      </p:sp>
      <p:sp>
        <p:nvSpPr>
          <p:cNvPr id="8" name="TextovéPole 7">
            <a:extLst>
              <a:ext uri="{FF2B5EF4-FFF2-40B4-BE49-F238E27FC236}">
                <a16:creationId xmlns:a16="http://schemas.microsoft.com/office/drawing/2014/main" id="{765CB563-223F-4FA3-B993-33878D18B2E5}"/>
              </a:ext>
            </a:extLst>
          </p:cNvPr>
          <p:cNvSpPr txBox="1"/>
          <p:nvPr/>
        </p:nvSpPr>
        <p:spPr>
          <a:xfrm>
            <a:off x="838200" y="1159074"/>
            <a:ext cx="11062997" cy="2800767"/>
          </a:xfrm>
          <a:prstGeom prst="rect">
            <a:avLst/>
          </a:prstGeom>
          <a:noFill/>
        </p:spPr>
        <p:txBody>
          <a:bodyPr wrap="square" rtlCol="0">
            <a:spAutoFit/>
          </a:bodyPr>
          <a:lstStyle/>
          <a:p>
            <a:pPr>
              <a:buFontTx/>
              <a:buChar char="-"/>
            </a:pPr>
            <a:r>
              <a:rPr lang="cs-CZ" sz="3200" dirty="0"/>
              <a:t> počet chromozomů → čárka (bez mezer!) → sestava </a:t>
            </a:r>
            <a:r>
              <a:rPr lang="cs-CZ" sz="3200" dirty="0" err="1"/>
              <a:t>gonozomů</a:t>
            </a:r>
            <a:endParaRPr lang="cs-CZ" sz="3200" dirty="0"/>
          </a:p>
          <a:p>
            <a:r>
              <a:rPr lang="cs-CZ" sz="3200" dirty="0"/>
              <a:t>		</a:t>
            </a:r>
            <a:r>
              <a:rPr lang="cs-CZ" sz="2400" dirty="0"/>
              <a:t>- zdravý muž	 46,XY			zdravá žena 	46,XX</a:t>
            </a:r>
          </a:p>
          <a:p>
            <a:r>
              <a:rPr lang="cs-CZ" sz="2400" dirty="0"/>
              <a:t>		- </a:t>
            </a:r>
            <a:r>
              <a:rPr lang="cs-CZ" sz="2400" dirty="0" err="1"/>
              <a:t>Klinefelterův</a:t>
            </a:r>
            <a:r>
              <a:rPr lang="cs-CZ" sz="2400" dirty="0"/>
              <a:t> syndrom 	47,XXY (ale i 48,XXXY; 49,XXXXY; …)</a:t>
            </a:r>
          </a:p>
          <a:p>
            <a:r>
              <a:rPr lang="cs-CZ" sz="2400" dirty="0"/>
              <a:t>		- </a:t>
            </a:r>
            <a:r>
              <a:rPr lang="cs-CZ" sz="2400" dirty="0" err="1"/>
              <a:t>Turnerův</a:t>
            </a:r>
            <a:r>
              <a:rPr lang="cs-CZ" sz="2400" dirty="0"/>
              <a:t> syndrom 		45,X		(ne X0!!!!)</a:t>
            </a:r>
            <a:r>
              <a:rPr lang="cs-CZ" sz="3200" dirty="0"/>
              <a:t>	</a:t>
            </a:r>
          </a:p>
          <a:p>
            <a:r>
              <a:rPr lang="cs-CZ" sz="3200" dirty="0"/>
              <a:t>		</a:t>
            </a:r>
            <a:r>
              <a:rPr lang="cs-CZ" sz="2400" dirty="0"/>
              <a:t>- Triple-X syndrom 		47,XXX</a:t>
            </a:r>
          </a:p>
          <a:p>
            <a:r>
              <a:rPr lang="cs-CZ" sz="2400" dirty="0"/>
              <a:t>		- Syndrom Jacobsové		47,XYY</a:t>
            </a:r>
            <a:endParaRPr lang="cs-CZ" sz="3200" dirty="0"/>
          </a:p>
        </p:txBody>
      </p:sp>
      <p:sp>
        <p:nvSpPr>
          <p:cNvPr id="10" name="TextovéPole 9">
            <a:extLst>
              <a:ext uri="{FF2B5EF4-FFF2-40B4-BE49-F238E27FC236}">
                <a16:creationId xmlns:a16="http://schemas.microsoft.com/office/drawing/2014/main" id="{9C54A758-1175-4F61-8FD7-455CC20E922D}"/>
              </a:ext>
            </a:extLst>
          </p:cNvPr>
          <p:cNvSpPr txBox="1"/>
          <p:nvPr/>
        </p:nvSpPr>
        <p:spPr>
          <a:xfrm>
            <a:off x="838199" y="4070347"/>
            <a:ext cx="11062997" cy="2554545"/>
          </a:xfrm>
          <a:prstGeom prst="rect">
            <a:avLst/>
          </a:prstGeom>
          <a:noFill/>
        </p:spPr>
        <p:txBody>
          <a:bodyPr wrap="square" rtlCol="0">
            <a:spAutoFit/>
          </a:bodyPr>
          <a:lstStyle/>
          <a:p>
            <a:pPr>
              <a:buFontTx/>
              <a:buChar char="-"/>
            </a:pPr>
            <a:r>
              <a:rPr lang="cs-CZ" sz="3200" dirty="0"/>
              <a:t> početní či strukturní aberace</a:t>
            </a:r>
          </a:p>
          <a:p>
            <a:pPr marL="2171700" lvl="4" indent="-342900">
              <a:buFontTx/>
              <a:buChar char="-"/>
            </a:pPr>
            <a:r>
              <a:rPr lang="cs-CZ" sz="2400" dirty="0"/>
              <a:t>Downův syndrom		 47,XY,+21</a:t>
            </a:r>
            <a:r>
              <a:rPr lang="cs-CZ" sz="3200" dirty="0"/>
              <a:t>	</a:t>
            </a:r>
          </a:p>
          <a:p>
            <a:pPr marL="2171700" lvl="4" indent="-342900">
              <a:buFontTx/>
              <a:buChar char="-"/>
            </a:pPr>
            <a:r>
              <a:rPr lang="cs-CZ" sz="2400" dirty="0" err="1"/>
              <a:t>Pataův</a:t>
            </a:r>
            <a:r>
              <a:rPr lang="cs-CZ" sz="2400" dirty="0"/>
              <a:t> syndrom		 47,XX,+13</a:t>
            </a:r>
          </a:p>
          <a:p>
            <a:pPr marL="2171700" lvl="4" indent="-342900">
              <a:buFontTx/>
              <a:buChar char="-"/>
            </a:pPr>
            <a:r>
              <a:rPr lang="cs-CZ" sz="2400" dirty="0" err="1"/>
              <a:t>Edwardsův</a:t>
            </a:r>
            <a:r>
              <a:rPr lang="cs-CZ" sz="2400" dirty="0"/>
              <a:t> syndrom	 47,XX,+18</a:t>
            </a:r>
          </a:p>
          <a:p>
            <a:pPr marL="2171700" lvl="4" indent="-342900">
              <a:buFontTx/>
              <a:buChar char="-"/>
            </a:pPr>
            <a:r>
              <a:rPr lang="cs-CZ" sz="2400" dirty="0" err="1"/>
              <a:t>Cri</a:t>
            </a:r>
            <a:r>
              <a:rPr lang="cs-CZ" sz="2400" dirty="0"/>
              <a:t> </a:t>
            </a:r>
            <a:r>
              <a:rPr lang="cs-CZ" sz="2400" dirty="0" err="1"/>
              <a:t>du</a:t>
            </a:r>
            <a:r>
              <a:rPr lang="cs-CZ" sz="2400" dirty="0"/>
              <a:t> Chat			 46,XX,del(5)(p?)</a:t>
            </a:r>
          </a:p>
          <a:p>
            <a:pPr marL="2171700" lvl="4" indent="-342900">
              <a:buFontTx/>
              <a:buChar char="-"/>
            </a:pPr>
            <a:r>
              <a:rPr lang="cs-CZ" sz="2400" dirty="0" err="1"/>
              <a:t>Ph</a:t>
            </a:r>
            <a:r>
              <a:rPr lang="cs-CZ" sz="2400" dirty="0"/>
              <a:t>-chromozom – chronická myeloidní leukémie	 46,XY,t(9;22)	</a:t>
            </a:r>
          </a:p>
        </p:txBody>
      </p:sp>
    </p:spTree>
    <p:extLst>
      <p:ext uri="{BB962C8B-B14F-4D97-AF65-F5344CB8AC3E}">
        <p14:creationId xmlns:p14="http://schemas.microsoft.com/office/powerpoint/2010/main" val="36207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CE0F7F-838A-493D-B599-8A060CBCE95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F4FD30-1F2E-4BF2-B307-5B31357AFF2F}"/>
              </a:ext>
            </a:extLst>
          </p:cNvPr>
          <p:cNvSpPr>
            <a:spLocks noGrp="1"/>
          </p:cNvSpPr>
          <p:nvPr>
            <p:ph idx="1"/>
          </p:nvPr>
        </p:nvSpPr>
        <p:spPr/>
        <p:txBody>
          <a:bodyPr/>
          <a:lstStyle/>
          <a:p>
            <a:endParaRPr lang="cs-CZ" dirty="0"/>
          </a:p>
        </p:txBody>
      </p:sp>
      <p:pic>
        <p:nvPicPr>
          <p:cNvPr id="2050" name="Picture 2" descr="Výsledek obrázku pro klinefelter syndrome">
            <a:extLst>
              <a:ext uri="{FF2B5EF4-FFF2-40B4-BE49-F238E27FC236}">
                <a16:creationId xmlns:a16="http://schemas.microsoft.com/office/drawing/2014/main" id="{9E6658EF-5966-4D3D-8C0A-FF2E06154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0"/>
            <a:ext cx="2332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C73607C-1DEA-4431-9E03-22394A754788}"/>
              </a:ext>
            </a:extLst>
          </p:cNvPr>
          <p:cNvSpPr txBox="1"/>
          <p:nvPr/>
        </p:nvSpPr>
        <p:spPr>
          <a:xfrm>
            <a:off x="7414751" y="0"/>
            <a:ext cx="6098458" cy="769441"/>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sz="1800" b="1" i="0" u="none" strike="noStrike" baseline="0" dirty="0" err="1">
                <a:latin typeface="Arial" panose="020B0604020202020204" pitchFamily="34" charset="0"/>
              </a:rPr>
              <a:t>Klinefelterův</a:t>
            </a:r>
            <a:r>
              <a:rPr lang="cs-CZ" sz="1800" b="1" i="0" u="none" strike="noStrike" baseline="0" dirty="0">
                <a:latin typeface="Arial" panose="020B0604020202020204" pitchFamily="34" charset="0"/>
              </a:rPr>
              <a:t> syndrom – 47,XXY</a:t>
            </a:r>
          </a:p>
          <a:p>
            <a:r>
              <a:rPr lang="cs-CZ" sz="1800" b="1" i="0" u="none" strike="noStrike" baseline="0" dirty="0">
                <a:latin typeface="Arial" panose="020B0604020202020204" pitchFamily="34" charset="0"/>
              </a:rPr>
              <a:t>ale také 48,XXXY, 48,XXYY, 49,XXXXY </a:t>
            </a:r>
            <a:endParaRPr lang="cs-CZ" dirty="0"/>
          </a:p>
        </p:txBody>
      </p:sp>
    </p:spTree>
    <p:extLst>
      <p:ext uri="{BB962C8B-B14F-4D97-AF65-F5344CB8AC3E}">
        <p14:creationId xmlns:p14="http://schemas.microsoft.com/office/powerpoint/2010/main" val="36771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1524000" y="337351"/>
            <a:ext cx="10668000" cy="4920449"/>
          </a:xfrm>
        </p:spPr>
        <p:txBody>
          <a:bodyPr>
            <a:normAutofit/>
          </a:bodyPr>
          <a:lstStyle/>
          <a:p>
            <a:pPr marL="342900" indent="-342900" algn="l">
              <a:buFontTx/>
              <a:buChar char="-"/>
            </a:pPr>
            <a:r>
              <a:rPr lang="cs-CZ" dirty="0"/>
              <a:t>1902 – spojitost mezi </a:t>
            </a:r>
            <a:r>
              <a:rPr lang="cs-CZ" dirty="0" err="1"/>
              <a:t>Flemmingovými</a:t>
            </a:r>
            <a:r>
              <a:rPr lang="cs-CZ" dirty="0"/>
              <a:t> chromozomy a Mendelovými principy</a:t>
            </a:r>
          </a:p>
          <a:p>
            <a:pPr lvl="1" algn="l"/>
            <a:r>
              <a:rPr lang="cs-CZ" dirty="0"/>
              <a:t>		- </a:t>
            </a:r>
            <a:r>
              <a:rPr lang="cs-CZ" dirty="0" err="1"/>
              <a:t>Boveri</a:t>
            </a:r>
            <a:r>
              <a:rPr lang="cs-CZ" dirty="0"/>
              <a:t> a </a:t>
            </a:r>
            <a:r>
              <a:rPr lang="cs-CZ" dirty="0" err="1"/>
              <a:t>Sutton</a:t>
            </a:r>
            <a:r>
              <a:rPr lang="cs-CZ" dirty="0"/>
              <a:t> – chromozomy se chovají jako dědičné jednotky v souladu s 			Mendelovými principy → </a:t>
            </a:r>
            <a:r>
              <a:rPr lang="cs-CZ" b="1" dirty="0"/>
              <a:t>chromozomová teorie dědičnosti</a:t>
            </a:r>
          </a:p>
          <a:p>
            <a:pPr lvl="1" algn="l"/>
            <a:endParaRPr lang="cs-CZ" b="1" dirty="0"/>
          </a:p>
          <a:p>
            <a:pPr algn="l"/>
            <a:r>
              <a:rPr lang="cs-CZ" dirty="0"/>
              <a:t>- ale kolik jich vlastně máme?</a:t>
            </a:r>
          </a:p>
        </p:txBody>
      </p:sp>
      <p:pic>
        <p:nvPicPr>
          <p:cNvPr id="2" name="Obrázek 1">
            <a:extLst>
              <a:ext uri="{FF2B5EF4-FFF2-40B4-BE49-F238E27FC236}">
                <a16:creationId xmlns:a16="http://schemas.microsoft.com/office/drawing/2014/main" id="{C341DFD7-E326-409B-9365-D1AFA4B18DDA}"/>
              </a:ext>
            </a:extLst>
          </p:cNvPr>
          <p:cNvPicPr>
            <a:picLocks noChangeAspect="1"/>
          </p:cNvPicPr>
          <p:nvPr/>
        </p:nvPicPr>
        <p:blipFill>
          <a:blip r:embed="rId2"/>
          <a:stretch>
            <a:fillRect/>
          </a:stretch>
        </p:blipFill>
        <p:spPr>
          <a:xfrm>
            <a:off x="1887793" y="2428106"/>
            <a:ext cx="2752725" cy="3800475"/>
          </a:xfrm>
          <a:prstGeom prst="rect">
            <a:avLst/>
          </a:prstGeom>
        </p:spPr>
      </p:pic>
      <p:pic>
        <p:nvPicPr>
          <p:cNvPr id="6" name="Obrázek 5" descr="Obsah obrázku tmavé, vsedě, jídlo, hvězda&#10;&#10;Popis byl vytvořen automaticky">
            <a:extLst>
              <a:ext uri="{FF2B5EF4-FFF2-40B4-BE49-F238E27FC236}">
                <a16:creationId xmlns:a16="http://schemas.microsoft.com/office/drawing/2014/main" id="{6787E7E8-B4EE-4B60-97CF-62F9980E0B03}"/>
              </a:ext>
            </a:extLst>
          </p:cNvPr>
          <p:cNvPicPr>
            <a:picLocks noChangeAspect="1"/>
          </p:cNvPicPr>
          <p:nvPr/>
        </p:nvPicPr>
        <p:blipFill rotWithShape="1">
          <a:blip r:embed="rId3">
            <a:extLst>
              <a:ext uri="{28A0092B-C50C-407E-A947-70E740481C1C}">
                <a14:useLocalDpi xmlns:a14="http://schemas.microsoft.com/office/drawing/2010/main" val="0"/>
              </a:ext>
            </a:extLst>
          </a:blip>
          <a:srcRect r="30080" b="26299"/>
          <a:stretch/>
        </p:blipFill>
        <p:spPr>
          <a:xfrm>
            <a:off x="5919458" y="2528388"/>
            <a:ext cx="4347615" cy="3433307"/>
          </a:xfrm>
          <a:prstGeom prst="rect">
            <a:avLst/>
          </a:prstGeom>
        </p:spPr>
      </p:pic>
    </p:spTree>
    <p:extLst>
      <p:ext uri="{BB962C8B-B14F-4D97-AF65-F5344CB8AC3E}">
        <p14:creationId xmlns:p14="http://schemas.microsoft.com/office/powerpoint/2010/main" val="32912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AD5BCB-2464-48D2-B42E-4E353E98B63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33FCEEA-46BD-4E5B-A9D0-0EA0BB94C887}"/>
              </a:ext>
            </a:extLst>
          </p:cNvPr>
          <p:cNvSpPr>
            <a:spLocks noGrp="1"/>
          </p:cNvSpPr>
          <p:nvPr>
            <p:ph idx="1"/>
          </p:nvPr>
        </p:nvSpPr>
        <p:spPr/>
        <p:txBody>
          <a:bodyPr/>
          <a:lstStyle/>
          <a:p>
            <a:endParaRPr lang="cs-CZ" dirty="0"/>
          </a:p>
        </p:txBody>
      </p:sp>
      <p:pic>
        <p:nvPicPr>
          <p:cNvPr id="3074" name="Picture 2" descr="Výsledek obrázku pro turner syndrome">
            <a:extLst>
              <a:ext uri="{FF2B5EF4-FFF2-40B4-BE49-F238E27FC236}">
                <a16:creationId xmlns:a16="http://schemas.microsoft.com/office/drawing/2014/main" id="{3C951C40-93D4-43A8-8736-42205D23B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15"/>
            <a:ext cx="4168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turner syndrome">
            <a:extLst>
              <a:ext uri="{FF2B5EF4-FFF2-40B4-BE49-F238E27FC236}">
                <a16:creationId xmlns:a16="http://schemas.microsoft.com/office/drawing/2014/main" id="{38399F1D-D8FD-4748-B699-91C3C011D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2" y="524669"/>
            <a:ext cx="2619375"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uvisející obrázek">
            <a:extLst>
              <a:ext uri="{FF2B5EF4-FFF2-40B4-BE49-F238E27FC236}">
                <a16:creationId xmlns:a16="http://schemas.microsoft.com/office/drawing/2014/main" id="{4DCE2887-0B4E-4212-8230-7E297B2BC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7" y="0"/>
            <a:ext cx="4551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0C464B8-75F0-4431-AE54-442944FBDC75}"/>
              </a:ext>
            </a:extLst>
          </p:cNvPr>
          <p:cNvSpPr txBox="1"/>
          <p:nvPr/>
        </p:nvSpPr>
        <p:spPr>
          <a:xfrm>
            <a:off x="4612558" y="6365557"/>
            <a:ext cx="6098458" cy="492443"/>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sz="1800" b="1" i="0" u="none" strike="noStrike" baseline="0" dirty="0" err="1">
                <a:latin typeface="Arial" panose="020B0604020202020204" pitchFamily="34" charset="0"/>
              </a:rPr>
              <a:t>Turnerův</a:t>
            </a:r>
            <a:r>
              <a:rPr lang="cs-CZ" sz="1800" b="1" i="0" u="none" strike="noStrike" baseline="0" dirty="0">
                <a:latin typeface="Arial" panose="020B0604020202020204" pitchFamily="34" charset="0"/>
              </a:rPr>
              <a:t> syndrom 45,X </a:t>
            </a:r>
            <a:endParaRPr lang="cs-CZ" dirty="0"/>
          </a:p>
        </p:txBody>
      </p:sp>
    </p:spTree>
    <p:extLst>
      <p:ext uri="{BB962C8B-B14F-4D97-AF65-F5344CB8AC3E}">
        <p14:creationId xmlns:p14="http://schemas.microsoft.com/office/powerpoint/2010/main" val="346622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0CF952-D58A-4675-B99D-D71A83270E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253DF26-0984-428B-9580-4D69E2F82292}"/>
              </a:ext>
            </a:extLst>
          </p:cNvPr>
          <p:cNvSpPr>
            <a:spLocks noGrp="1"/>
          </p:cNvSpPr>
          <p:nvPr>
            <p:ph idx="1"/>
          </p:nvPr>
        </p:nvSpPr>
        <p:spPr/>
        <p:txBody>
          <a:bodyPr/>
          <a:lstStyle/>
          <a:p>
            <a:endParaRPr lang="cs-CZ"/>
          </a:p>
        </p:txBody>
      </p:sp>
      <p:pic>
        <p:nvPicPr>
          <p:cNvPr id="4098" name="Picture 2" descr="prahnee">
            <a:extLst>
              <a:ext uri="{FF2B5EF4-FFF2-40B4-BE49-F238E27FC236}">
                <a16:creationId xmlns:a16="http://schemas.microsoft.com/office/drawing/2014/main" id="{19B9C9D2-003E-457F-B26B-950F01717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35" y="382043"/>
            <a:ext cx="6858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0D5E46A-4F1B-4EF9-8DFF-4E9FD842BC38}"/>
              </a:ext>
            </a:extLst>
          </p:cNvPr>
          <p:cNvSpPr txBox="1"/>
          <p:nvPr/>
        </p:nvSpPr>
        <p:spPr>
          <a:xfrm>
            <a:off x="4612558" y="6365557"/>
            <a:ext cx="6098458" cy="492443"/>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sz="1800" b="1" i="0" u="none" strike="noStrike" baseline="0" dirty="0">
                <a:latin typeface="Arial" panose="020B0604020202020204" pitchFamily="34" charset="0"/>
              </a:rPr>
              <a:t>Triple X syndrom, „super-</a:t>
            </a:r>
            <a:r>
              <a:rPr lang="cs-CZ" sz="1800" b="1" i="0" u="none" strike="noStrike" baseline="0" dirty="0" err="1">
                <a:latin typeface="Arial" panose="020B0604020202020204" pitchFamily="34" charset="0"/>
              </a:rPr>
              <a:t>female</a:t>
            </a:r>
            <a:r>
              <a:rPr lang="cs-CZ" sz="1800" b="1" i="0" u="none" strike="noStrike" baseline="0" dirty="0">
                <a:latin typeface="Arial" panose="020B0604020202020204" pitchFamily="34" charset="0"/>
              </a:rPr>
              <a:t> syndrom“ - 47,XXX </a:t>
            </a:r>
            <a:endParaRPr lang="cs-CZ" dirty="0"/>
          </a:p>
        </p:txBody>
      </p:sp>
      <p:pic>
        <p:nvPicPr>
          <p:cNvPr id="2050" name="Picture 2" descr="prahnee">
            <a:extLst>
              <a:ext uri="{FF2B5EF4-FFF2-40B4-BE49-F238E27FC236}">
                <a16:creationId xmlns:a16="http://schemas.microsoft.com/office/drawing/2014/main" id="{AE50DB3A-74BB-42E8-8A8D-8DFB1058E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7632" y="2815225"/>
            <a:ext cx="6096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8C4905-DD09-418C-9CBD-C8C03C21543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44249A5-C770-432D-93D0-EC305608F75F}"/>
              </a:ext>
            </a:extLst>
          </p:cNvPr>
          <p:cNvSpPr>
            <a:spLocks noGrp="1"/>
          </p:cNvSpPr>
          <p:nvPr>
            <p:ph idx="1"/>
          </p:nvPr>
        </p:nvSpPr>
        <p:spPr/>
        <p:txBody>
          <a:bodyPr/>
          <a:lstStyle/>
          <a:p>
            <a:endParaRPr lang="cs-CZ"/>
          </a:p>
        </p:txBody>
      </p:sp>
      <p:pic>
        <p:nvPicPr>
          <p:cNvPr id="5122" name="Picture 2">
            <a:extLst>
              <a:ext uri="{FF2B5EF4-FFF2-40B4-BE49-F238E27FC236}">
                <a16:creationId xmlns:a16="http://schemas.microsoft.com/office/drawing/2014/main" id="{B46C9A1B-BDCB-46BF-96CA-2BBF6A96E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69" y="0"/>
            <a:ext cx="4036828" cy="6858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5B491FC-5B9D-46A2-BA9E-569ABB9F0355}"/>
              </a:ext>
            </a:extLst>
          </p:cNvPr>
          <p:cNvSpPr txBox="1"/>
          <p:nvPr/>
        </p:nvSpPr>
        <p:spPr>
          <a:xfrm>
            <a:off x="4938235" y="0"/>
            <a:ext cx="6098458" cy="492443"/>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b="1" dirty="0">
                <a:latin typeface="Arial" panose="020B0604020202020204" pitchFamily="34" charset="0"/>
              </a:rPr>
              <a:t>Syndrom Jacobsové, „super-male syndrom“ -</a:t>
            </a:r>
            <a:r>
              <a:rPr lang="cs-CZ" sz="1800" b="1" i="0" u="none" strike="noStrike" baseline="0" dirty="0">
                <a:latin typeface="Arial" panose="020B0604020202020204" pitchFamily="34" charset="0"/>
              </a:rPr>
              <a:t> 47,XYY </a:t>
            </a:r>
            <a:endParaRPr lang="cs-CZ" dirty="0"/>
          </a:p>
        </p:txBody>
      </p:sp>
    </p:spTree>
    <p:extLst>
      <p:ext uri="{BB962C8B-B14F-4D97-AF65-F5344CB8AC3E}">
        <p14:creationId xmlns:p14="http://schemas.microsoft.com/office/powerpoint/2010/main" val="649995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6CC02-0779-494F-8F74-01BE840D566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985938A-B8CA-414C-9A60-76F7882C0FC9}"/>
              </a:ext>
            </a:extLst>
          </p:cNvPr>
          <p:cNvSpPr>
            <a:spLocks noGrp="1"/>
          </p:cNvSpPr>
          <p:nvPr>
            <p:ph idx="1"/>
          </p:nvPr>
        </p:nvSpPr>
        <p:spPr/>
        <p:txBody>
          <a:bodyPr/>
          <a:lstStyle/>
          <a:p>
            <a:endParaRPr lang="cs-CZ"/>
          </a:p>
        </p:txBody>
      </p:sp>
      <p:pic>
        <p:nvPicPr>
          <p:cNvPr id="1026" name="Picture 2" descr="Výsledek obrázku pro down syndrome">
            <a:extLst>
              <a:ext uri="{FF2B5EF4-FFF2-40B4-BE49-F238E27FC236}">
                <a16:creationId xmlns:a16="http://schemas.microsoft.com/office/drawing/2014/main" id="{A65C2B80-A749-4357-B59A-F33ED0AC5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C4749FE-CC57-496E-9160-141D2D294560}"/>
              </a:ext>
            </a:extLst>
          </p:cNvPr>
          <p:cNvSpPr txBox="1"/>
          <p:nvPr/>
        </p:nvSpPr>
        <p:spPr>
          <a:xfrm>
            <a:off x="895965" y="0"/>
            <a:ext cx="6098458" cy="507831"/>
          </a:xfrm>
          <a:prstGeom prst="rect">
            <a:avLst/>
          </a:prstGeom>
          <a:noFill/>
        </p:spPr>
        <p:txBody>
          <a:bodyPr wrap="square">
            <a:spAutoFit/>
          </a:bodyPr>
          <a:lstStyle/>
          <a:p>
            <a:pPr algn="l"/>
            <a:endParaRPr lang="cs-CZ" sz="900" b="0" i="0" u="none" strike="noStrike" baseline="0" dirty="0">
              <a:solidFill>
                <a:srgbClr val="000000"/>
              </a:solidFill>
              <a:latin typeface="Arial" panose="020B0604020202020204" pitchFamily="34" charset="0"/>
            </a:endParaRPr>
          </a:p>
          <a:p>
            <a:r>
              <a:rPr lang="sv-SE" sz="1800" b="1" i="0" u="none" strike="noStrike" baseline="0" dirty="0">
                <a:latin typeface="Arial" panose="020B0604020202020204" pitchFamily="34" charset="0"/>
              </a:rPr>
              <a:t>Downův syndrom (47,XX nebo XY,+21) </a:t>
            </a:r>
            <a:endParaRPr lang="cs-CZ" dirty="0"/>
          </a:p>
        </p:txBody>
      </p:sp>
    </p:spTree>
    <p:extLst>
      <p:ext uri="{BB962C8B-B14F-4D97-AF65-F5344CB8AC3E}">
        <p14:creationId xmlns:p14="http://schemas.microsoft.com/office/powerpoint/2010/main" val="1593920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55840C-D388-4D48-A1FB-7F64F90F4E5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9A07B72-CAE5-4ACA-BF56-8516F1C59127}"/>
              </a:ext>
            </a:extLst>
          </p:cNvPr>
          <p:cNvSpPr>
            <a:spLocks noGrp="1"/>
          </p:cNvSpPr>
          <p:nvPr>
            <p:ph idx="1"/>
          </p:nvPr>
        </p:nvSpPr>
        <p:spPr/>
        <p:txBody>
          <a:bodyPr/>
          <a:lstStyle/>
          <a:p>
            <a:endParaRPr lang="cs-CZ"/>
          </a:p>
        </p:txBody>
      </p:sp>
      <p:pic>
        <p:nvPicPr>
          <p:cNvPr id="6146" name="Picture 2" descr="Výsledek obrázku pro edwards syndrome">
            <a:extLst>
              <a:ext uri="{FF2B5EF4-FFF2-40B4-BE49-F238E27FC236}">
                <a16:creationId xmlns:a16="http://schemas.microsoft.com/office/drawing/2014/main" id="{557FBE58-70B6-46BB-9F42-F0AD9E140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0"/>
            <a:ext cx="5150498" cy="68673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642D1C4-8239-4C07-9406-375FF12B7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791" y="2220783"/>
            <a:ext cx="7033209" cy="3956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D4B9A6C-94FB-43DD-A38C-F54B708AB00E}"/>
              </a:ext>
            </a:extLst>
          </p:cNvPr>
          <p:cNvSpPr txBox="1"/>
          <p:nvPr/>
        </p:nvSpPr>
        <p:spPr>
          <a:xfrm>
            <a:off x="6293874" y="586743"/>
            <a:ext cx="6098458" cy="507831"/>
          </a:xfrm>
          <a:prstGeom prst="rect">
            <a:avLst/>
          </a:prstGeom>
          <a:noFill/>
        </p:spPr>
        <p:txBody>
          <a:bodyPr wrap="square">
            <a:spAutoFit/>
          </a:bodyPr>
          <a:lstStyle/>
          <a:p>
            <a:pPr algn="l"/>
            <a:endParaRPr lang="cs-CZ" sz="900" b="0" i="0" u="none" strike="noStrike" baseline="0" dirty="0">
              <a:solidFill>
                <a:srgbClr val="000000"/>
              </a:solidFill>
              <a:latin typeface="Arial" panose="020B0604020202020204" pitchFamily="34" charset="0"/>
            </a:endParaRPr>
          </a:p>
          <a:p>
            <a:r>
              <a:rPr lang="cs-CZ" sz="1800" b="1" i="0" u="none" strike="noStrike" baseline="0" dirty="0" err="1">
                <a:latin typeface="Arial" panose="020B0604020202020204" pitchFamily="34" charset="0"/>
              </a:rPr>
              <a:t>Edwardsův</a:t>
            </a:r>
            <a:r>
              <a:rPr lang="cs-CZ" sz="1800" b="1" i="0" u="none" strike="noStrike" baseline="0" dirty="0">
                <a:latin typeface="Arial" panose="020B0604020202020204" pitchFamily="34" charset="0"/>
              </a:rPr>
              <a:t> syndrom (47,XX nebo XY,+18</a:t>
            </a:r>
            <a:r>
              <a:rPr lang="cs-CZ" b="1" i="0" u="none" strike="noStrike" baseline="0" dirty="0">
                <a:latin typeface="Arial" panose="020B0604020202020204" pitchFamily="34" charset="0"/>
              </a:rPr>
              <a:t>) </a:t>
            </a:r>
            <a:endParaRPr lang="cs-CZ" dirty="0"/>
          </a:p>
        </p:txBody>
      </p:sp>
    </p:spTree>
    <p:extLst>
      <p:ext uri="{BB962C8B-B14F-4D97-AF65-F5344CB8AC3E}">
        <p14:creationId xmlns:p14="http://schemas.microsoft.com/office/powerpoint/2010/main" val="1061038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2A53F-DBA4-4CFE-8D6E-687A1406F2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8C7A5F8-7A01-453A-99FE-138CF8217372}"/>
              </a:ext>
            </a:extLst>
          </p:cNvPr>
          <p:cNvSpPr>
            <a:spLocks noGrp="1"/>
          </p:cNvSpPr>
          <p:nvPr>
            <p:ph idx="1"/>
          </p:nvPr>
        </p:nvSpPr>
        <p:spPr/>
        <p:txBody>
          <a:bodyPr/>
          <a:lstStyle/>
          <a:p>
            <a:endParaRPr lang="cs-CZ" dirty="0"/>
          </a:p>
        </p:txBody>
      </p:sp>
      <p:pic>
        <p:nvPicPr>
          <p:cNvPr id="7170" name="Picture 2" descr="Výsledek obrázku pro patau syndrome">
            <a:extLst>
              <a:ext uri="{FF2B5EF4-FFF2-40B4-BE49-F238E27FC236}">
                <a16:creationId xmlns:a16="http://schemas.microsoft.com/office/drawing/2014/main" id="{21A4DA90-9A8C-470C-A7D3-C0533029D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86828" cy="35783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ýsledek obrázku pro patau syndrome">
            <a:extLst>
              <a:ext uri="{FF2B5EF4-FFF2-40B4-BE49-F238E27FC236}">
                <a16:creationId xmlns:a16="http://schemas.microsoft.com/office/drawing/2014/main" id="{463A36F0-5E34-474A-908B-B07751AB1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063" y="3287080"/>
            <a:ext cx="3015796" cy="34010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patau syndrome">
            <a:extLst>
              <a:ext uri="{FF2B5EF4-FFF2-40B4-BE49-F238E27FC236}">
                <a16:creationId xmlns:a16="http://schemas.microsoft.com/office/drawing/2014/main" id="{8A5D8611-FB24-4FD2-8011-570427110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094" y="455969"/>
            <a:ext cx="6036906" cy="60369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D4492D4-6D20-46B7-BE5A-045573137080}"/>
              </a:ext>
            </a:extLst>
          </p:cNvPr>
          <p:cNvSpPr txBox="1"/>
          <p:nvPr/>
        </p:nvSpPr>
        <p:spPr>
          <a:xfrm>
            <a:off x="0" y="6350169"/>
            <a:ext cx="6098458" cy="507831"/>
          </a:xfrm>
          <a:prstGeom prst="rect">
            <a:avLst/>
          </a:prstGeom>
          <a:noFill/>
        </p:spPr>
        <p:txBody>
          <a:bodyPr wrap="square">
            <a:spAutoFit/>
          </a:bodyPr>
          <a:lstStyle/>
          <a:p>
            <a:pPr algn="l"/>
            <a:endParaRPr lang="cs-CZ" sz="900" b="0" i="0" u="none" strike="noStrike" baseline="0" dirty="0">
              <a:solidFill>
                <a:srgbClr val="000000"/>
              </a:solidFill>
              <a:latin typeface="Arial" panose="020B0604020202020204" pitchFamily="34" charset="0"/>
            </a:endParaRPr>
          </a:p>
          <a:p>
            <a:r>
              <a:rPr lang="sv-SE" sz="1800" b="1" i="0" u="none" strike="noStrike" baseline="0" dirty="0">
                <a:latin typeface="Arial" panose="020B0604020202020204" pitchFamily="34" charset="0"/>
              </a:rPr>
              <a:t>Patauův syndrom (47,XX,+13 nebo 47,XY,+13) </a:t>
            </a:r>
            <a:endParaRPr lang="cs-CZ" dirty="0"/>
          </a:p>
        </p:txBody>
      </p:sp>
    </p:spTree>
    <p:extLst>
      <p:ext uri="{BB962C8B-B14F-4D97-AF65-F5344CB8AC3E}">
        <p14:creationId xmlns:p14="http://schemas.microsoft.com/office/powerpoint/2010/main" val="1794020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8D03BA-EC7F-4569-A7C8-0D70238BB3C4}"/>
              </a:ext>
            </a:extLst>
          </p:cNvPr>
          <p:cNvSpPr>
            <a:spLocks noGrp="1"/>
          </p:cNvSpPr>
          <p:nvPr>
            <p:ph type="title"/>
          </p:nvPr>
        </p:nvSpPr>
        <p:spPr/>
        <p:txBody>
          <a:bodyPr/>
          <a:lstStyle/>
          <a:p>
            <a:r>
              <a:rPr lang="cs-CZ" dirty="0"/>
              <a:t>Proč </a:t>
            </a:r>
            <a:r>
              <a:rPr lang="cs-CZ" dirty="0" err="1"/>
              <a:t>trizomie</a:t>
            </a:r>
            <a:r>
              <a:rPr lang="cs-CZ" dirty="0"/>
              <a:t> 13, 18 a 21?</a:t>
            </a:r>
          </a:p>
        </p:txBody>
      </p:sp>
      <p:pic>
        <p:nvPicPr>
          <p:cNvPr id="1026" name="Picture 2">
            <a:extLst>
              <a:ext uri="{FF2B5EF4-FFF2-40B4-BE49-F238E27FC236}">
                <a16:creationId xmlns:a16="http://schemas.microsoft.com/office/drawing/2014/main" id="{509B4112-C395-4DFB-B870-3364C06F0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3138"/>
            <a:ext cx="10599576" cy="5332912"/>
          </a:xfrm>
          <a:prstGeom prst="rect">
            <a:avLst/>
          </a:prstGeom>
          <a:noFill/>
          <a:extLst>
            <a:ext uri="{909E8E84-426E-40DD-AFC4-6F175D3DCCD1}">
              <a14:hiddenFill xmlns:a14="http://schemas.microsoft.com/office/drawing/2010/main">
                <a:solidFill>
                  <a:srgbClr val="FFFFFF"/>
                </a:solidFill>
              </a14:hiddenFill>
            </a:ext>
          </a:extLst>
        </p:spPr>
      </p:pic>
      <p:sp>
        <p:nvSpPr>
          <p:cNvPr id="6" name="Ovál 5">
            <a:extLst>
              <a:ext uri="{FF2B5EF4-FFF2-40B4-BE49-F238E27FC236}">
                <a16:creationId xmlns:a16="http://schemas.microsoft.com/office/drawing/2014/main" id="{34F67541-0250-4151-8814-71CF778353A2}"/>
              </a:ext>
            </a:extLst>
          </p:cNvPr>
          <p:cNvSpPr/>
          <p:nvPr/>
        </p:nvSpPr>
        <p:spPr>
          <a:xfrm>
            <a:off x="5383763" y="4040155"/>
            <a:ext cx="373225" cy="20340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57377631-54B7-47F2-8CBA-67CF1BD35D02}"/>
              </a:ext>
            </a:extLst>
          </p:cNvPr>
          <p:cNvSpPr/>
          <p:nvPr/>
        </p:nvSpPr>
        <p:spPr>
          <a:xfrm>
            <a:off x="6993771" y="4120127"/>
            <a:ext cx="373225" cy="20340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7E2C05CF-7C9C-4F47-979D-04233D0891DD}"/>
              </a:ext>
            </a:extLst>
          </p:cNvPr>
          <p:cNvSpPr/>
          <p:nvPr/>
        </p:nvSpPr>
        <p:spPr>
          <a:xfrm>
            <a:off x="7906662" y="4209153"/>
            <a:ext cx="373225" cy="20340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58252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 Box 2"/>
          <p:cNvSpPr txBox="1"/>
          <p:nvPr/>
        </p:nvSpPr>
        <p:spPr>
          <a:xfrm>
            <a:off x="1703388" y="258763"/>
            <a:ext cx="1737010" cy="369710"/>
          </a:xfrm>
          <a:prstGeom prst="rect">
            <a:avLst/>
          </a:prstGeom>
          <a:solidFill>
            <a:srgbClr val="FFFFFF">
              <a:alpha val="95000"/>
            </a:srgbClr>
          </a:solidFill>
          <a:ln w="19050">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800" b="1">
                <a:solidFill>
                  <a:srgbClr val="FF0000"/>
                </a:solidFill>
                <a:latin typeface="+mj-lt"/>
                <a:ea typeface="+mj-ea"/>
                <a:cs typeface="+mj-cs"/>
                <a:sym typeface="Arial"/>
              </a:defRPr>
            </a:lvl1pPr>
          </a:lstStyle>
          <a:p>
            <a:r>
              <a:t>Další materiály</a:t>
            </a:r>
          </a:p>
        </p:txBody>
      </p:sp>
      <p:sp>
        <p:nvSpPr>
          <p:cNvPr id="185" name="Text Box 5"/>
          <p:cNvSpPr txBox="1"/>
          <p:nvPr/>
        </p:nvSpPr>
        <p:spPr>
          <a:xfrm>
            <a:off x="1204021" y="1278133"/>
            <a:ext cx="3744914" cy="921479"/>
          </a:xfrm>
          <a:prstGeom prst="rect">
            <a:avLst/>
          </a:prstGeom>
          <a:solidFill>
            <a:srgbClr val="CCFFFF">
              <a:alpha val="70000"/>
            </a:srgbClr>
          </a:solidFill>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u="sng">
                <a:latin typeface="+mj-lt"/>
                <a:ea typeface="+mj-ea"/>
                <a:cs typeface="+mj-cs"/>
                <a:sym typeface="Arial"/>
              </a:defRPr>
            </a:pPr>
            <a:r>
              <a:t>Vyšetření karyotypu plodu z buněk </a:t>
            </a:r>
            <a:endParaRPr>
              <a:solidFill>
                <a:srgbClr val="FFFF00"/>
              </a:solidFill>
              <a:latin typeface="Times New Roman"/>
              <a:ea typeface="Times New Roman"/>
              <a:cs typeface="Times New Roman"/>
              <a:sym typeface="Times New Roman"/>
            </a:endParaRPr>
          </a:p>
          <a:p>
            <a:pPr>
              <a:defRPr b="1" u="sng">
                <a:latin typeface="+mj-lt"/>
                <a:ea typeface="+mj-ea"/>
                <a:cs typeface="+mj-cs"/>
                <a:sym typeface="Arial"/>
              </a:defRPr>
            </a:pPr>
            <a:r>
              <a:t>plodové vody - video</a:t>
            </a:r>
            <a:r>
              <a:rPr b="0"/>
              <a:t> </a:t>
            </a:r>
            <a:endParaRPr>
              <a:solidFill>
                <a:srgbClr val="FFFF00"/>
              </a:solidFill>
              <a:latin typeface="Times New Roman"/>
              <a:ea typeface="Times New Roman"/>
              <a:cs typeface="Times New Roman"/>
              <a:sym typeface="Times New Roman"/>
            </a:endParaRPr>
          </a:p>
          <a:p>
            <a:pPr>
              <a:defRPr sz="1200">
                <a:solidFill>
                  <a:srgbClr val="FFFF00"/>
                </a:solidFill>
                <a:latin typeface="Times New Roman"/>
                <a:ea typeface="Times New Roman"/>
                <a:cs typeface="Times New Roman"/>
                <a:sym typeface="Times New Roman"/>
              </a:defRPr>
            </a:pPr>
            <a:r>
              <a:t> </a:t>
            </a:r>
            <a:r>
              <a:rPr>
                <a:solidFill>
                  <a:srgbClr val="000000"/>
                </a:solidFill>
                <a:latin typeface="+mj-lt"/>
                <a:ea typeface="+mj-ea"/>
                <a:cs typeface="+mj-cs"/>
                <a:sym typeface="Arial"/>
              </a:rPr>
              <a:t>(elektronická skripta „Praktikum z obecné genetiky“</a:t>
            </a:r>
          </a:p>
          <a:p>
            <a:pPr>
              <a:defRPr sz="1200">
                <a:latin typeface="+mj-lt"/>
                <a:ea typeface="+mj-ea"/>
                <a:cs typeface="+mj-cs"/>
                <a:sym typeface="Arial"/>
              </a:defRPr>
            </a:pPr>
            <a:r>
              <a:t>     nebo Interaktivní osnova)</a:t>
            </a:r>
          </a:p>
        </p:txBody>
      </p:sp>
      <p:pic>
        <p:nvPicPr>
          <p:cNvPr id="186" name="Picture 6" descr="Picture 6">
            <a:hlinkClick r:id="rId2"/>
          </p:cNvPr>
          <p:cNvPicPr>
            <a:picLocks noChangeAspect="1"/>
          </p:cNvPicPr>
          <p:nvPr/>
        </p:nvPicPr>
        <p:blipFill>
          <a:blip r:embed="rId3"/>
          <a:stretch>
            <a:fillRect/>
          </a:stretch>
        </p:blipFill>
        <p:spPr>
          <a:xfrm>
            <a:off x="5698370" y="2102642"/>
            <a:ext cx="4059267" cy="3532833"/>
          </a:xfrm>
          <a:prstGeom prst="rect">
            <a:avLst/>
          </a:prstGeom>
          <a:ln>
            <a:solidFill>
              <a:srgbClr val="002060"/>
            </a:solidFill>
          </a:ln>
          <a:effectLst>
            <a:outerShdw blurRad="292100" dist="139700" dir="2700000" rotWithShape="0">
              <a:srgbClr val="333333">
                <a:alpha val="64999"/>
              </a:srgbClr>
            </a:outerShdw>
          </a:effectLst>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186"/>
                                        </p:tgtEl>
                                        <p:attrNameLst>
                                          <p:attrName>style.visibility</p:attrName>
                                        </p:attrNameLst>
                                      </p:cBhvr>
                                      <p:to>
                                        <p:strVal val="visible"/>
                                      </p:to>
                                    </p:set>
                                    <p:animEffect transition="in" filter="fade">
                                      <p:cBhvr>
                                        <p:cTn id="11"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advAuto="0"/>
      <p:bldP spid="18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3"/>
          <p:cNvSpPr/>
          <p:nvPr/>
        </p:nvSpPr>
        <p:spPr>
          <a:xfrm>
            <a:off x="230882" y="830661"/>
            <a:ext cx="4060985" cy="680178"/>
          </a:xfrm>
          <a:prstGeom prst="rect">
            <a:avLst/>
          </a:prstGeom>
          <a:solidFill>
            <a:srgbClr val="CCFFFF"/>
          </a:solidFill>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u="sng">
                <a:latin typeface="+mj-lt"/>
                <a:ea typeface="+mj-ea"/>
                <a:cs typeface="+mj-cs"/>
                <a:sym typeface="Arial"/>
              </a:defRPr>
            </a:pPr>
            <a:r>
              <a:t>Interaktivní sestavení karyotypu člověka</a:t>
            </a:r>
            <a:endParaRPr>
              <a:solidFill>
                <a:srgbClr val="FFFF00"/>
              </a:solidFill>
              <a:latin typeface="Times New Roman"/>
              <a:ea typeface="Times New Roman"/>
              <a:cs typeface="Times New Roman"/>
              <a:sym typeface="Times New Roman"/>
            </a:endParaRPr>
          </a:p>
          <a:p>
            <a:pPr>
              <a:defRPr sz="1200">
                <a:latin typeface="+mj-lt"/>
                <a:ea typeface="+mj-ea"/>
                <a:cs typeface="+mj-cs"/>
                <a:sym typeface="Arial"/>
              </a:defRPr>
            </a:pPr>
            <a:r>
              <a:t>   (elektronická skripta „Praktikum z obecné genetiky“</a:t>
            </a:r>
            <a:endParaRPr>
              <a:solidFill>
                <a:srgbClr val="FFFF00"/>
              </a:solidFill>
              <a:latin typeface="Times New Roman"/>
              <a:ea typeface="Times New Roman"/>
              <a:cs typeface="Times New Roman"/>
              <a:sym typeface="Times New Roman"/>
            </a:endParaRPr>
          </a:p>
          <a:p>
            <a:pPr>
              <a:defRPr sz="1200">
                <a:latin typeface="+mj-lt"/>
                <a:ea typeface="+mj-ea"/>
                <a:cs typeface="+mj-cs"/>
                <a:sym typeface="Arial"/>
              </a:defRPr>
            </a:pPr>
            <a:r>
              <a:t>     nebo Interaktivní osnova)</a:t>
            </a:r>
          </a:p>
        </p:txBody>
      </p:sp>
      <p:pic>
        <p:nvPicPr>
          <p:cNvPr id="189" name="Picture 7" descr="Picture 7">
            <a:hlinkClick r:id="rId2"/>
          </p:cNvPr>
          <p:cNvPicPr>
            <a:picLocks noChangeAspect="1"/>
          </p:cNvPicPr>
          <p:nvPr/>
        </p:nvPicPr>
        <p:blipFill rotWithShape="1">
          <a:blip r:embed="rId3"/>
          <a:srcRect l="2564" t="12410" r="2307" b="14199"/>
          <a:stretch/>
        </p:blipFill>
        <p:spPr>
          <a:xfrm>
            <a:off x="6096000" y="830661"/>
            <a:ext cx="6036532" cy="3206848"/>
          </a:xfrm>
          <a:prstGeom prst="rect">
            <a:avLst/>
          </a:prstGeom>
          <a:ln>
            <a:solidFill>
              <a:srgbClr val="002060"/>
            </a:solidFill>
          </a:ln>
          <a:effectLst>
            <a:outerShdw blurRad="292100" dist="139700" dir="2700000" rotWithShape="0">
              <a:srgbClr val="333333">
                <a:alpha val="64999"/>
              </a:srgbClr>
            </a:outerShdw>
          </a:effectLst>
        </p:spPr>
      </p:pic>
      <p:sp>
        <p:nvSpPr>
          <p:cNvPr id="190" name="Text Box 6"/>
          <p:cNvSpPr txBox="1"/>
          <p:nvPr/>
        </p:nvSpPr>
        <p:spPr>
          <a:xfrm>
            <a:off x="4600389" y="229052"/>
            <a:ext cx="2991222" cy="379236"/>
          </a:xfrm>
          <a:prstGeom prst="rect">
            <a:avLst/>
          </a:prstGeom>
          <a:solidFill>
            <a:srgbClr val="FFFFFF">
              <a:alpha val="95000"/>
            </a:srgbClr>
          </a:solidFill>
          <a:ln w="28575">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800" b="1">
                <a:solidFill>
                  <a:srgbClr val="FF0000"/>
                </a:solidFill>
                <a:latin typeface="+mj-lt"/>
                <a:ea typeface="+mj-ea"/>
                <a:cs typeface="+mj-cs"/>
                <a:sym typeface="Arial"/>
              </a:defRPr>
            </a:lvl1pPr>
          </a:lstStyle>
          <a:p>
            <a:r>
              <a:t>Úkol: Sestavení karyotypu</a:t>
            </a:r>
          </a:p>
        </p:txBody>
      </p:sp>
      <p:sp>
        <p:nvSpPr>
          <p:cNvPr id="191" name="Text Box 3"/>
          <p:cNvSpPr txBox="1"/>
          <p:nvPr/>
        </p:nvSpPr>
        <p:spPr>
          <a:xfrm>
            <a:off x="515389" y="4435841"/>
            <a:ext cx="9825643" cy="1569656"/>
          </a:xfrm>
          <a:prstGeom prst="rect">
            <a:avLst/>
          </a:prstGeom>
          <a:solidFill>
            <a:srgbClr val="FEFCDD"/>
          </a:solidFill>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300789" indent="-300789">
              <a:buSzPct val="100000"/>
              <a:buAutoNum type="arabicParenR"/>
              <a:defRPr sz="1800">
                <a:latin typeface="+mj-lt"/>
                <a:ea typeface="+mj-ea"/>
                <a:cs typeface="+mj-cs"/>
                <a:sym typeface="Arial"/>
              </a:defRPr>
            </a:pPr>
            <a:r>
              <a:rPr lang="cs-CZ" sz="2400" dirty="0"/>
              <a:t>Rozstříhejte chromozomy a přiřaďte k sesterským homologům</a:t>
            </a:r>
          </a:p>
          <a:p>
            <a:pPr marL="300789" indent="-300789">
              <a:buSzPct val="100000"/>
              <a:buAutoNum type="arabicParenR"/>
              <a:defRPr sz="1800">
                <a:latin typeface="+mj-lt"/>
                <a:ea typeface="+mj-ea"/>
                <a:cs typeface="+mj-cs"/>
                <a:sym typeface="Arial"/>
              </a:defRPr>
            </a:pPr>
            <a:r>
              <a:rPr lang="cs-CZ" sz="2400" dirty="0"/>
              <a:t>Určete: - </a:t>
            </a:r>
            <a:r>
              <a:rPr lang="cs-CZ" sz="2400" b="1" dirty="0"/>
              <a:t>pohlaví</a:t>
            </a:r>
            <a:r>
              <a:rPr lang="cs-CZ" sz="2400" dirty="0"/>
              <a:t> jedince</a:t>
            </a:r>
          </a:p>
          <a:p>
            <a:pPr>
              <a:buSzPct val="100000"/>
              <a:defRPr sz="1800">
                <a:latin typeface="+mj-lt"/>
                <a:ea typeface="+mj-ea"/>
                <a:cs typeface="+mj-cs"/>
                <a:sym typeface="Arial"/>
              </a:defRPr>
            </a:pPr>
            <a:r>
              <a:rPr lang="cs-CZ" sz="2400" dirty="0"/>
              <a:t>	  - zda je jedinec </a:t>
            </a:r>
            <a:r>
              <a:rPr lang="cs-CZ" sz="2400" b="1" dirty="0"/>
              <a:t>zdravý</a:t>
            </a:r>
            <a:r>
              <a:rPr lang="cs-CZ" sz="2400" dirty="0"/>
              <a:t> a nebo zda některý chromozom chybí či přebývá</a:t>
            </a:r>
          </a:p>
          <a:p>
            <a:pPr>
              <a:buSzPct val="100000"/>
              <a:defRPr sz="1800">
                <a:latin typeface="+mj-lt"/>
                <a:ea typeface="+mj-ea"/>
                <a:cs typeface="+mj-cs"/>
                <a:sym typeface="Arial"/>
              </a:defRPr>
            </a:pPr>
            <a:r>
              <a:rPr lang="cs-CZ" sz="2400" dirty="0"/>
              <a:t>	  </a:t>
            </a:r>
            <a:endParaRPr sz="2400"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91">
                                            <p:bg/>
                                          </p:spTgt>
                                        </p:tgtEl>
                                        <p:attrNameLst>
                                          <p:attrName>style.visibility</p:attrName>
                                        </p:attrNameLst>
                                      </p:cBhvr>
                                      <p:to>
                                        <p:strVal val="visible"/>
                                      </p:to>
                                    </p:set>
                                    <p:animEffect transition="in" filter="fade">
                                      <p:cBhvr>
                                        <p:cTn id="7" dur="500"/>
                                        <p:tgtEl>
                                          <p:spTgt spid="191">
                                            <p:bg/>
                                          </p:spTgt>
                                        </p:tgtEl>
                                      </p:cBhvr>
                                    </p:animEffect>
                                  </p:childTnLst>
                                </p:cTn>
                              </p:par>
                              <p:par>
                                <p:cTn id="8" presetID="10" presetClass="entr" presetSubtype="0" fill="hold" grpId="0" nodeType="withEffect">
                                  <p:stCondLst>
                                    <p:cond delay="0"/>
                                  </p:stCondLst>
                                  <p:iterate>
                                    <p:tmAbs val="0"/>
                                  </p:iterate>
                                  <p:childTnLst>
                                    <p:set>
                                      <p:cBhvr>
                                        <p:cTn id="9" fill="hold"/>
                                        <p:tgtEl>
                                          <p:spTgt spid="191">
                                            <p:txEl>
                                              <p:pRg st="0" end="0"/>
                                            </p:txEl>
                                          </p:spTgt>
                                        </p:tgtEl>
                                        <p:attrNameLst>
                                          <p:attrName>style.visibility</p:attrName>
                                        </p:attrNameLst>
                                      </p:cBhvr>
                                      <p:to>
                                        <p:strVal val="visible"/>
                                      </p:to>
                                    </p:set>
                                    <p:animEffect transition="in" filter="fade">
                                      <p:cBhvr>
                                        <p:cTn id="10" dur="500"/>
                                        <p:tgtEl>
                                          <p:spTgt spid="191">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p:tmAbs val="0"/>
                                  </p:iterate>
                                  <p:childTnLst>
                                    <p:set>
                                      <p:cBhvr>
                                        <p:cTn id="13" fill="hold"/>
                                        <p:tgtEl>
                                          <p:spTgt spid="191">
                                            <p:txEl>
                                              <p:pRg st="1" end="1"/>
                                            </p:txEl>
                                          </p:spTgt>
                                        </p:tgtEl>
                                        <p:attrNameLst>
                                          <p:attrName>style.visibility</p:attrName>
                                        </p:attrNameLst>
                                      </p:cBhvr>
                                      <p:to>
                                        <p:strVal val="visible"/>
                                      </p:to>
                                    </p:set>
                                    <p:animEffect transition="in" filter="fade">
                                      <p:cBhvr>
                                        <p:cTn id="14" dur="500"/>
                                        <p:tgtEl>
                                          <p:spTgt spid="191">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p:tmAbs val="0"/>
                                  </p:iterate>
                                  <p:childTnLst>
                                    <p:set>
                                      <p:cBhvr>
                                        <p:cTn id="17" fill="hold"/>
                                        <p:tgtEl>
                                          <p:spTgt spid="191">
                                            <p:txEl>
                                              <p:pRg st="2" end="2"/>
                                            </p:txEl>
                                          </p:spTgt>
                                        </p:tgtEl>
                                        <p:attrNameLst>
                                          <p:attrName>style.visibility</p:attrName>
                                        </p:attrNameLst>
                                      </p:cBhvr>
                                      <p:to>
                                        <p:strVal val="visible"/>
                                      </p:to>
                                    </p:set>
                                    <p:animEffect transition="in" filter="fade">
                                      <p:cBhvr>
                                        <p:cTn id="18" dur="500"/>
                                        <p:tgtEl>
                                          <p:spTgt spid="191">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p:tmAbs val="0"/>
                                  </p:iterate>
                                  <p:childTnLst>
                                    <p:set>
                                      <p:cBhvr>
                                        <p:cTn id="21" fill="hold"/>
                                        <p:tgtEl>
                                          <p:spTgt spid="191">
                                            <p:txEl>
                                              <p:pRg st="3" end="3"/>
                                            </p:txEl>
                                          </p:spTgt>
                                        </p:tgtEl>
                                        <p:attrNameLst>
                                          <p:attrName>style.visibility</p:attrName>
                                        </p:attrNameLst>
                                      </p:cBhvr>
                                      <p:to>
                                        <p:strVal val="visible"/>
                                      </p:to>
                                    </p:set>
                                    <p:animEffect transition="in" filter="fade">
                                      <p:cBhvr>
                                        <p:cTn id="22" dur="500"/>
                                        <p:tgtEl>
                                          <p:spTgt spid="1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uild="p"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603EE8-6B39-458C-84E4-5E89B173201A}"/>
              </a:ext>
            </a:extLst>
          </p:cNvPr>
          <p:cNvPicPr>
            <a:picLocks noChangeAspect="1"/>
          </p:cNvPicPr>
          <p:nvPr/>
        </p:nvPicPr>
        <p:blipFill>
          <a:blip r:embed="rId2"/>
          <a:stretch>
            <a:fillRect/>
          </a:stretch>
        </p:blipFill>
        <p:spPr>
          <a:xfrm>
            <a:off x="157453" y="120310"/>
            <a:ext cx="4303712" cy="4726039"/>
          </a:xfrm>
          <a:prstGeom prst="rect">
            <a:avLst/>
          </a:prstGeom>
        </p:spPr>
      </p:pic>
      <p:pic>
        <p:nvPicPr>
          <p:cNvPr id="3" name="Obrázek 2">
            <a:extLst>
              <a:ext uri="{FF2B5EF4-FFF2-40B4-BE49-F238E27FC236}">
                <a16:creationId xmlns:a16="http://schemas.microsoft.com/office/drawing/2014/main" id="{066372A9-6100-487D-BAAE-22E482CEE6E2}"/>
              </a:ext>
            </a:extLst>
          </p:cNvPr>
          <p:cNvPicPr>
            <a:picLocks noChangeAspect="1"/>
          </p:cNvPicPr>
          <p:nvPr/>
        </p:nvPicPr>
        <p:blipFill rotWithShape="1">
          <a:blip r:embed="rId3"/>
          <a:srcRect l="30891" t="25082" r="34728" b="32805"/>
          <a:stretch/>
        </p:blipFill>
        <p:spPr>
          <a:xfrm>
            <a:off x="4802909" y="120310"/>
            <a:ext cx="6627602" cy="4566319"/>
          </a:xfrm>
          <a:prstGeom prst="rect">
            <a:avLst/>
          </a:prstGeom>
        </p:spPr>
      </p:pic>
      <p:sp>
        <p:nvSpPr>
          <p:cNvPr id="4" name="Text Box 3">
            <a:extLst>
              <a:ext uri="{FF2B5EF4-FFF2-40B4-BE49-F238E27FC236}">
                <a16:creationId xmlns:a16="http://schemas.microsoft.com/office/drawing/2014/main" id="{2DD0318D-C6DB-5BC6-1D73-F7F6ED572573}"/>
              </a:ext>
            </a:extLst>
          </p:cNvPr>
          <p:cNvSpPr txBox="1"/>
          <p:nvPr/>
        </p:nvSpPr>
        <p:spPr>
          <a:xfrm>
            <a:off x="284368" y="4926066"/>
            <a:ext cx="11623264" cy="1938988"/>
          </a:xfrm>
          <a:prstGeom prst="rect">
            <a:avLst/>
          </a:prstGeom>
          <a:solidFill>
            <a:srgbClr val="FEFCDD"/>
          </a:solidFill>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300789" indent="-300789">
              <a:buSzPct val="100000"/>
              <a:buAutoNum type="arabicParenR"/>
              <a:defRPr sz="1800">
                <a:latin typeface="+mj-lt"/>
                <a:ea typeface="+mj-ea"/>
                <a:cs typeface="+mj-cs"/>
                <a:sym typeface="Arial"/>
              </a:defRPr>
            </a:pPr>
            <a:r>
              <a:rPr lang="cs-CZ" sz="2000" dirty="0"/>
              <a:t>Rozstříhejte chromozomy a přiřaďte k sesterským homologům</a:t>
            </a:r>
          </a:p>
          <a:p>
            <a:pPr marL="300789" indent="-300789">
              <a:buSzPct val="100000"/>
              <a:buAutoNum type="arabicParenR"/>
              <a:defRPr sz="1800">
                <a:latin typeface="+mj-lt"/>
                <a:ea typeface="+mj-ea"/>
                <a:cs typeface="+mj-cs"/>
                <a:sym typeface="Arial"/>
              </a:defRPr>
            </a:pPr>
            <a:r>
              <a:rPr lang="cs-CZ" sz="2000" dirty="0"/>
              <a:t>Zkontrolujte přiřazení a orientaci chromozomů a až potom nalepte!</a:t>
            </a:r>
          </a:p>
          <a:p>
            <a:pPr marL="300789" indent="-300789">
              <a:buSzPct val="100000"/>
              <a:buAutoNum type="arabicParenR"/>
              <a:defRPr sz="1800">
                <a:latin typeface="+mj-lt"/>
                <a:ea typeface="+mj-ea"/>
                <a:cs typeface="+mj-cs"/>
                <a:sym typeface="Arial"/>
              </a:defRPr>
            </a:pPr>
            <a:r>
              <a:rPr lang="cs-CZ" sz="2000" dirty="0"/>
              <a:t>Určete a napište karyotyp jedince: </a:t>
            </a:r>
          </a:p>
          <a:p>
            <a:pPr>
              <a:buSzPct val="100000"/>
              <a:defRPr sz="1800">
                <a:latin typeface="+mj-lt"/>
                <a:ea typeface="+mj-ea"/>
                <a:cs typeface="+mj-cs"/>
                <a:sym typeface="Arial"/>
              </a:defRPr>
            </a:pPr>
            <a:r>
              <a:rPr lang="cs-CZ" sz="2000" dirty="0"/>
              <a:t>	  - </a:t>
            </a:r>
            <a:r>
              <a:rPr lang="cs-CZ" sz="2000" b="1" dirty="0"/>
              <a:t>pohlaví</a:t>
            </a:r>
            <a:r>
              <a:rPr lang="cs-CZ" sz="2000" dirty="0"/>
              <a:t> jedince</a:t>
            </a:r>
          </a:p>
          <a:p>
            <a:pPr>
              <a:buSzPct val="100000"/>
              <a:defRPr sz="1800">
                <a:latin typeface="+mj-lt"/>
                <a:ea typeface="+mj-ea"/>
                <a:cs typeface="+mj-cs"/>
                <a:sym typeface="Arial"/>
              </a:defRPr>
            </a:pPr>
            <a:r>
              <a:rPr lang="cs-CZ" sz="2000" dirty="0"/>
              <a:t>	  - zda je jedinec </a:t>
            </a:r>
            <a:r>
              <a:rPr lang="cs-CZ" sz="2000" b="1" dirty="0"/>
              <a:t>zdravý</a:t>
            </a:r>
            <a:r>
              <a:rPr lang="cs-CZ" sz="2000" dirty="0"/>
              <a:t> a nebo zda některý chromozom chybí či přebývá 	  </a:t>
            </a:r>
          </a:p>
          <a:p>
            <a:pPr>
              <a:buSzPct val="100000"/>
              <a:defRPr sz="1800">
                <a:latin typeface="+mj-lt"/>
                <a:ea typeface="+mj-ea"/>
                <a:cs typeface="+mj-cs"/>
                <a:sym typeface="Arial"/>
              </a:defRPr>
            </a:pPr>
            <a:r>
              <a:rPr lang="cs-CZ" sz="2000" i="1" dirty="0"/>
              <a:t>např. žena s Turnerovým syndromem 45</a:t>
            </a:r>
            <a:r>
              <a:rPr lang="cs-CZ" sz="2000" i="1"/>
              <a:t>,X</a:t>
            </a:r>
            <a:r>
              <a:rPr lang="cs-CZ" sz="2000" dirty="0"/>
              <a:t>	  </a:t>
            </a:r>
            <a:endParaRPr sz="2000" dirty="0"/>
          </a:p>
        </p:txBody>
      </p:sp>
    </p:spTree>
    <p:extLst>
      <p:ext uri="{BB962C8B-B14F-4D97-AF65-F5344CB8AC3E}">
        <p14:creationId xmlns:p14="http://schemas.microsoft.com/office/powerpoint/2010/main" val="118585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iterate>
                                    <p:tmAbs val="0"/>
                                  </p:iterate>
                                  <p:childTnLst>
                                    <p:set>
                                      <p:cBhvr>
                                        <p:cTn id="9" fill="hold"/>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p:tmAbs val="0"/>
                                  </p:iterate>
                                  <p:childTnLst>
                                    <p:set>
                                      <p:cBhvr>
                                        <p:cTn id="13" fill="hold"/>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p:tmAbs val="0"/>
                                  </p:iterate>
                                  <p:childTnLst>
                                    <p:set>
                                      <p:cBhvr>
                                        <p:cTn id="17" fill="hold"/>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p:tmAbs val="0"/>
                                  </p:iterate>
                                  <p:childTnLst>
                                    <p:set>
                                      <p:cBhvr>
                                        <p:cTn id="21" fill="hold"/>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iterate>
                                    <p:tmAbs val="0"/>
                                  </p:iterate>
                                  <p:childTnLst>
                                    <p:set>
                                      <p:cBhvr>
                                        <p:cTn id="25" fill="hold"/>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iterate>
                                    <p:tmAbs val="0"/>
                                  </p:iterate>
                                  <p:childTnLst>
                                    <p:set>
                                      <p:cBhvr>
                                        <p:cTn id="29" fill="hold"/>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466165" y="532660"/>
            <a:ext cx="10668000" cy="2600523"/>
          </a:xfrm>
        </p:spPr>
        <p:txBody>
          <a:bodyPr>
            <a:normAutofit/>
          </a:bodyPr>
          <a:lstStyle/>
          <a:p>
            <a:pPr marL="342900" indent="-342900" algn="l">
              <a:buFontTx/>
              <a:buChar char="-"/>
            </a:pPr>
            <a:r>
              <a:rPr lang="cs-CZ" dirty="0"/>
              <a:t>1902 – spojitost mezi </a:t>
            </a:r>
            <a:r>
              <a:rPr lang="cs-CZ" dirty="0" err="1"/>
              <a:t>Flemmingovými</a:t>
            </a:r>
            <a:r>
              <a:rPr lang="cs-CZ" dirty="0"/>
              <a:t> chromozomy a Mendelovými principy</a:t>
            </a:r>
          </a:p>
          <a:p>
            <a:pPr lvl="1" algn="l"/>
            <a:r>
              <a:rPr lang="cs-CZ" dirty="0"/>
              <a:t>		- </a:t>
            </a:r>
            <a:r>
              <a:rPr lang="cs-CZ" dirty="0" err="1"/>
              <a:t>Boveri</a:t>
            </a:r>
            <a:r>
              <a:rPr lang="cs-CZ" dirty="0"/>
              <a:t> a </a:t>
            </a:r>
            <a:r>
              <a:rPr lang="cs-CZ" dirty="0" err="1"/>
              <a:t>Sutton</a:t>
            </a:r>
            <a:r>
              <a:rPr lang="cs-CZ" dirty="0"/>
              <a:t> – chromozomy se chovají jako dědičné jednotky v souladu s 			Mendelovými principy → </a:t>
            </a:r>
            <a:r>
              <a:rPr lang="cs-CZ" b="1" dirty="0"/>
              <a:t>chromozomová teorie dědičnosti</a:t>
            </a:r>
          </a:p>
          <a:p>
            <a:pPr lvl="1" algn="l"/>
            <a:endParaRPr lang="cs-CZ" b="1" dirty="0"/>
          </a:p>
          <a:p>
            <a:pPr algn="l"/>
            <a:r>
              <a:rPr lang="cs-CZ" dirty="0"/>
              <a:t>- ale kolik jich vlastně máme?</a:t>
            </a:r>
          </a:p>
        </p:txBody>
      </p:sp>
      <p:sp>
        <p:nvSpPr>
          <p:cNvPr id="4" name="TextovéPole 3">
            <a:extLst>
              <a:ext uri="{FF2B5EF4-FFF2-40B4-BE49-F238E27FC236}">
                <a16:creationId xmlns:a16="http://schemas.microsoft.com/office/drawing/2014/main" id="{8207472C-E41C-4A6C-8054-CE434DAA87C5}"/>
              </a:ext>
            </a:extLst>
          </p:cNvPr>
          <p:cNvSpPr txBox="1"/>
          <p:nvPr/>
        </p:nvSpPr>
        <p:spPr>
          <a:xfrm>
            <a:off x="2340222" y="2582767"/>
            <a:ext cx="10847295" cy="3108543"/>
          </a:xfrm>
          <a:prstGeom prst="rect">
            <a:avLst/>
          </a:prstGeom>
          <a:noFill/>
        </p:spPr>
        <p:txBody>
          <a:bodyPr wrap="square" rtlCol="0">
            <a:spAutoFit/>
          </a:bodyPr>
          <a:lstStyle/>
          <a:p>
            <a:pPr marL="342900" indent="-342900">
              <a:buFontTx/>
              <a:buChar char="-"/>
            </a:pPr>
            <a:r>
              <a:rPr lang="cs-CZ" sz="2400" dirty="0"/>
              <a:t>77 let počítání: 	- 1879 Arnold	 	- nádorové buňky</a:t>
            </a:r>
          </a:p>
          <a:p>
            <a:r>
              <a:rPr lang="cs-CZ" sz="2400" dirty="0"/>
              <a:t>			- 1890 – 1914 		- 24 chromozomů</a:t>
            </a:r>
          </a:p>
          <a:p>
            <a:r>
              <a:rPr lang="cs-CZ" sz="2400" dirty="0"/>
              <a:t>			- 1919 </a:t>
            </a:r>
            <a:r>
              <a:rPr lang="cs-CZ" sz="2400" dirty="0" err="1"/>
              <a:t>Winiwarter</a:t>
            </a:r>
            <a:r>
              <a:rPr lang="cs-CZ" sz="2400" dirty="0"/>
              <a:t>	- černoši 48, běloši 24</a:t>
            </a:r>
          </a:p>
          <a:p>
            <a:r>
              <a:rPr lang="cs-CZ" sz="2400" dirty="0"/>
              <a:t>						- ženy 48, muži 47</a:t>
            </a:r>
          </a:p>
          <a:p>
            <a:r>
              <a:rPr lang="cs-CZ" sz="2400" dirty="0"/>
              <a:t>			- 1921 – 1956		- 48 chromozomů</a:t>
            </a:r>
          </a:p>
          <a:p>
            <a:r>
              <a:rPr lang="cs-CZ" sz="2400" dirty="0"/>
              <a:t>			- </a:t>
            </a:r>
            <a:r>
              <a:rPr lang="cs-CZ" sz="2400" b="1" dirty="0"/>
              <a:t>1950</a:t>
            </a:r>
            <a:r>
              <a:rPr lang="cs-CZ" sz="2400" dirty="0"/>
              <a:t> </a:t>
            </a:r>
            <a:r>
              <a:rPr lang="cs-CZ" sz="2400" b="1" dirty="0" err="1"/>
              <a:t>Hsu</a:t>
            </a:r>
            <a:r>
              <a:rPr lang="cs-CZ" sz="2400" b="1" dirty="0"/>
              <a:t>		- </a:t>
            </a:r>
            <a:r>
              <a:rPr lang="cs-CZ" sz="2400" b="1" dirty="0" err="1"/>
              <a:t>hypotonizace</a:t>
            </a:r>
            <a:endParaRPr lang="cs-CZ" sz="2400" b="1" dirty="0"/>
          </a:p>
          <a:p>
            <a:r>
              <a:rPr lang="cs-CZ" sz="2400" b="1" dirty="0"/>
              <a:t>			</a:t>
            </a:r>
            <a:r>
              <a:rPr lang="cs-CZ" sz="2800" b="1" u="sng" dirty="0">
                <a:solidFill>
                  <a:srgbClr val="FF0000"/>
                </a:solidFill>
              </a:rPr>
              <a:t>- 1956 </a:t>
            </a:r>
            <a:r>
              <a:rPr lang="cs-CZ" sz="2800" b="1" u="sng" dirty="0" err="1">
                <a:solidFill>
                  <a:srgbClr val="FF0000"/>
                </a:solidFill>
              </a:rPr>
              <a:t>Tjio</a:t>
            </a:r>
            <a:r>
              <a:rPr lang="cs-CZ" sz="2800" b="1" u="sng" dirty="0">
                <a:solidFill>
                  <a:srgbClr val="FF0000"/>
                </a:solidFill>
              </a:rPr>
              <a:t> a </a:t>
            </a:r>
            <a:r>
              <a:rPr lang="cs-CZ" sz="2800" b="1" u="sng" dirty="0" err="1">
                <a:solidFill>
                  <a:srgbClr val="FF0000"/>
                </a:solidFill>
              </a:rPr>
              <a:t>Levan</a:t>
            </a:r>
            <a:r>
              <a:rPr lang="cs-CZ" sz="2800" b="1" u="sng" dirty="0">
                <a:solidFill>
                  <a:srgbClr val="FF0000"/>
                </a:solidFill>
              </a:rPr>
              <a:t>	- 23 párů = 46 chromozomů</a:t>
            </a:r>
            <a:endParaRPr lang="cs-CZ" sz="2800" u="sng" dirty="0">
              <a:solidFill>
                <a:srgbClr val="FF0000"/>
              </a:solidFill>
            </a:endParaRPr>
          </a:p>
          <a:p>
            <a:endParaRPr lang="cs-CZ" sz="2400" dirty="0"/>
          </a:p>
        </p:txBody>
      </p:sp>
    </p:spTree>
    <p:extLst>
      <p:ext uri="{BB962C8B-B14F-4D97-AF65-F5344CB8AC3E}">
        <p14:creationId xmlns:p14="http://schemas.microsoft.com/office/powerpoint/2010/main" val="141513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753035" y="319596"/>
            <a:ext cx="10990730" cy="6538403"/>
          </a:xfrm>
        </p:spPr>
        <p:txBody>
          <a:bodyPr>
            <a:normAutofit/>
          </a:bodyPr>
          <a:lstStyle/>
          <a:p>
            <a:pPr marL="342900" indent="-342900" algn="l">
              <a:buFontTx/>
              <a:buChar char="-"/>
            </a:pPr>
            <a:r>
              <a:rPr lang="cs-CZ" dirty="0"/>
              <a:t>1965 – technika vyšetření chromozomů z periferní krve</a:t>
            </a:r>
          </a:p>
          <a:p>
            <a:pPr algn="l"/>
            <a:r>
              <a:rPr lang="cs-CZ" dirty="0"/>
              <a:t>	- barvení </a:t>
            </a:r>
            <a:r>
              <a:rPr lang="cs-CZ" dirty="0" err="1"/>
              <a:t>orceinem</a:t>
            </a:r>
            <a:r>
              <a:rPr lang="cs-CZ" dirty="0"/>
              <a:t> </a:t>
            </a:r>
          </a:p>
          <a:p>
            <a:pPr algn="l"/>
            <a:r>
              <a:rPr lang="cs-CZ" dirty="0"/>
              <a:t>	→ období </a:t>
            </a:r>
            <a:r>
              <a:rPr lang="cs-CZ" b="1" dirty="0"/>
              <a:t>morfometrických metod</a:t>
            </a:r>
            <a:r>
              <a:rPr lang="cs-CZ" dirty="0"/>
              <a:t> identifikace chromozomů</a:t>
            </a:r>
          </a:p>
          <a:p>
            <a:pPr algn="l"/>
            <a:r>
              <a:rPr lang="cs-CZ" dirty="0"/>
              <a:t>		- dle polohy centromery – metacentrický, </a:t>
            </a:r>
            <a:r>
              <a:rPr lang="cs-CZ" dirty="0" err="1"/>
              <a:t>submetacentrický</a:t>
            </a:r>
            <a:r>
              <a:rPr lang="cs-CZ" dirty="0"/>
              <a:t>, 					        akrocentrický, telocentrický, (</a:t>
            </a:r>
            <a:r>
              <a:rPr lang="cs-CZ" dirty="0" err="1"/>
              <a:t>holocentrický</a:t>
            </a:r>
            <a:r>
              <a:rPr lang="cs-CZ" dirty="0"/>
              <a:t>)</a:t>
            </a:r>
          </a:p>
        </p:txBody>
      </p:sp>
      <p:pic>
        <p:nvPicPr>
          <p:cNvPr id="4" name="Picture 7" descr="Picture 7">
            <a:extLst>
              <a:ext uri="{FF2B5EF4-FFF2-40B4-BE49-F238E27FC236}">
                <a16:creationId xmlns:a16="http://schemas.microsoft.com/office/drawing/2014/main" id="{6CA91609-A20C-4EE2-83FC-CF52855FA7AF}"/>
              </a:ext>
            </a:extLst>
          </p:cNvPr>
          <p:cNvPicPr>
            <a:picLocks noChangeAspect="1"/>
          </p:cNvPicPr>
          <p:nvPr/>
        </p:nvPicPr>
        <p:blipFill>
          <a:blip r:embed="rId2"/>
          <a:stretch>
            <a:fillRect/>
          </a:stretch>
        </p:blipFill>
        <p:spPr>
          <a:xfrm>
            <a:off x="6799385" y="3470786"/>
            <a:ext cx="3655331" cy="3022205"/>
          </a:xfrm>
          <a:prstGeom prst="rect">
            <a:avLst/>
          </a:prstGeom>
          <a:ln>
            <a:solidFill>
              <a:srgbClr val="002060"/>
            </a:solidFill>
          </a:ln>
          <a:effectLst>
            <a:outerShdw blurRad="292100" dist="139700" dir="2700000" rotWithShape="0">
              <a:srgbClr val="333333">
                <a:alpha val="64999"/>
              </a:srgbClr>
            </a:outerShdw>
          </a:effectLst>
        </p:spPr>
      </p:pic>
      <p:pic>
        <p:nvPicPr>
          <p:cNvPr id="5" name="Picture 6" descr="Picture 6">
            <a:extLst>
              <a:ext uri="{FF2B5EF4-FFF2-40B4-BE49-F238E27FC236}">
                <a16:creationId xmlns:a16="http://schemas.microsoft.com/office/drawing/2014/main" id="{6DA2A9F0-A007-4674-8894-B110C69D74EE}"/>
              </a:ext>
            </a:extLst>
          </p:cNvPr>
          <p:cNvPicPr>
            <a:picLocks noChangeAspect="1"/>
          </p:cNvPicPr>
          <p:nvPr/>
        </p:nvPicPr>
        <p:blipFill>
          <a:blip r:embed="rId3"/>
          <a:stretch>
            <a:fillRect/>
          </a:stretch>
        </p:blipFill>
        <p:spPr>
          <a:xfrm>
            <a:off x="2687091" y="3231083"/>
            <a:ext cx="2799309" cy="3222255"/>
          </a:xfrm>
          <a:prstGeom prst="rect">
            <a:avLst/>
          </a:prstGeom>
          <a:ln>
            <a:solidFill>
              <a:srgbClr val="00206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382968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100000">
                                          <p:val>
                                            <p:strVal val="#ppt_x"/>
                                          </p:val>
                                        </p:tav>
                                      </p:tavLst>
                                    </p:anim>
                                    <p:anim calcmode="lin" valueType="num">
                                      <p:cBhvr>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iterate>
                                    <p:tmAbs val="0"/>
                                  </p:iterate>
                                  <p:childTnLst>
                                    <p:set>
                                      <p:cBhvr>
                                        <p:cTn id="11" fill="hold"/>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753035" y="319596"/>
            <a:ext cx="10990730" cy="6538403"/>
          </a:xfrm>
        </p:spPr>
        <p:txBody>
          <a:bodyPr>
            <a:normAutofit/>
          </a:bodyPr>
          <a:lstStyle/>
          <a:p>
            <a:pPr marL="342900" indent="-342900" algn="l">
              <a:buFontTx/>
              <a:buChar char="-"/>
            </a:pPr>
            <a:r>
              <a:rPr lang="cs-CZ" dirty="0"/>
              <a:t>1965 – technika vyšetření chromozomů z periferní krve</a:t>
            </a:r>
          </a:p>
          <a:p>
            <a:pPr algn="l"/>
            <a:r>
              <a:rPr lang="cs-CZ" dirty="0"/>
              <a:t>	- barvení </a:t>
            </a:r>
            <a:r>
              <a:rPr lang="cs-CZ" dirty="0" err="1"/>
              <a:t>orceinem</a:t>
            </a:r>
            <a:r>
              <a:rPr lang="cs-CZ" dirty="0"/>
              <a:t> </a:t>
            </a:r>
          </a:p>
          <a:p>
            <a:pPr algn="l"/>
            <a:r>
              <a:rPr lang="cs-CZ" dirty="0"/>
              <a:t>	→ období </a:t>
            </a:r>
            <a:r>
              <a:rPr lang="cs-CZ" b="1" dirty="0"/>
              <a:t>morfometrických metod</a:t>
            </a:r>
            <a:r>
              <a:rPr lang="cs-CZ" dirty="0"/>
              <a:t> identifikace chromozomů</a:t>
            </a:r>
          </a:p>
          <a:p>
            <a:pPr algn="l"/>
            <a:r>
              <a:rPr lang="cs-CZ" dirty="0"/>
              <a:t>		- dle polohy centromery – metacentrický, </a:t>
            </a:r>
            <a:r>
              <a:rPr lang="cs-CZ" dirty="0" err="1"/>
              <a:t>submetacentrický</a:t>
            </a:r>
            <a:r>
              <a:rPr lang="cs-CZ" dirty="0"/>
              <a:t>, 					        akrocentrický, telocentrický</a:t>
            </a:r>
          </a:p>
          <a:p>
            <a:pPr marL="342900" indent="-342900" algn="l">
              <a:buFontTx/>
              <a:buChar char="-"/>
            </a:pPr>
            <a:r>
              <a:rPr lang="cs-CZ" dirty="0"/>
              <a:t>1969 – </a:t>
            </a:r>
            <a:r>
              <a:rPr lang="cs-CZ" b="1" dirty="0"/>
              <a:t>1. </a:t>
            </a:r>
            <a:r>
              <a:rPr lang="cs-CZ" b="1" dirty="0" err="1"/>
              <a:t>pruhovací</a:t>
            </a:r>
            <a:r>
              <a:rPr lang="cs-CZ" b="1" dirty="0"/>
              <a:t> technika</a:t>
            </a:r>
            <a:r>
              <a:rPr lang="cs-CZ" dirty="0"/>
              <a:t> – Q-pruhování (</a:t>
            </a:r>
            <a:r>
              <a:rPr lang="cs-CZ" dirty="0" err="1"/>
              <a:t>quinacrine</a:t>
            </a:r>
            <a:r>
              <a:rPr lang="cs-CZ" dirty="0"/>
              <a:t>)</a:t>
            </a:r>
          </a:p>
          <a:p>
            <a:pPr algn="l"/>
            <a:r>
              <a:rPr lang="cs-CZ" dirty="0"/>
              <a:t>	→ počátek </a:t>
            </a:r>
            <a:r>
              <a:rPr lang="cs-CZ" b="1" dirty="0" err="1"/>
              <a:t>pruhovacích</a:t>
            </a:r>
            <a:r>
              <a:rPr lang="cs-CZ" b="1" dirty="0"/>
              <a:t> technik</a:t>
            </a:r>
            <a:r>
              <a:rPr lang="cs-CZ" dirty="0"/>
              <a:t> – identifikace chromozomů dle počtu, 	    </a:t>
            </a:r>
          </a:p>
          <a:p>
            <a:pPr algn="l"/>
            <a:r>
              <a:rPr lang="cs-CZ" dirty="0"/>
              <a:t>                 tloušťky a pozice proužků</a:t>
            </a:r>
          </a:p>
          <a:p>
            <a:pPr algn="l"/>
            <a:r>
              <a:rPr lang="cs-CZ" dirty="0"/>
              <a:t>	</a:t>
            </a:r>
            <a:r>
              <a:rPr lang="cs-CZ" dirty="0">
                <a:solidFill>
                  <a:srgbClr val="FF0000"/>
                </a:solidFill>
              </a:rPr>
              <a:t>- </a:t>
            </a:r>
            <a:r>
              <a:rPr lang="cs-CZ" b="1" dirty="0">
                <a:solidFill>
                  <a:srgbClr val="FF0000"/>
                </a:solidFill>
              </a:rPr>
              <a:t>G-pruhování</a:t>
            </a:r>
            <a:r>
              <a:rPr lang="cs-CZ" dirty="0">
                <a:solidFill>
                  <a:srgbClr val="FF0000"/>
                </a:solidFill>
              </a:rPr>
              <a:t> – opracování </a:t>
            </a:r>
            <a:r>
              <a:rPr lang="cs-CZ" dirty="0" err="1">
                <a:solidFill>
                  <a:srgbClr val="FF0000"/>
                </a:solidFill>
              </a:rPr>
              <a:t>metafázních</a:t>
            </a:r>
            <a:r>
              <a:rPr lang="cs-CZ" dirty="0">
                <a:solidFill>
                  <a:srgbClr val="FF0000"/>
                </a:solidFill>
              </a:rPr>
              <a:t> chromozomů trypsinem a barvení  </a:t>
            </a:r>
          </a:p>
          <a:p>
            <a:pPr algn="l"/>
            <a:r>
              <a:rPr lang="cs-CZ" dirty="0">
                <a:solidFill>
                  <a:srgbClr val="FF0000"/>
                </a:solidFill>
              </a:rPr>
              <a:t>               </a:t>
            </a:r>
            <a:r>
              <a:rPr lang="cs-CZ" dirty="0" err="1">
                <a:solidFill>
                  <a:srgbClr val="FF0000"/>
                </a:solidFill>
              </a:rPr>
              <a:t>Giemsovým</a:t>
            </a:r>
            <a:r>
              <a:rPr lang="cs-CZ" dirty="0">
                <a:solidFill>
                  <a:srgbClr val="FF0000"/>
                </a:solidFill>
              </a:rPr>
              <a:t> barvivem </a:t>
            </a:r>
          </a:p>
        </p:txBody>
      </p:sp>
    </p:spTree>
    <p:extLst>
      <p:ext uri="{BB962C8B-B14F-4D97-AF65-F5344CB8AC3E}">
        <p14:creationId xmlns:p14="http://schemas.microsoft.com/office/powerpoint/2010/main" val="3908092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DB5E9D4-FE05-4754-955F-9EAC9144BE3A}"/>
              </a:ext>
            </a:extLst>
          </p:cNvPr>
          <p:cNvPicPr>
            <a:picLocks noChangeAspect="1"/>
          </p:cNvPicPr>
          <p:nvPr/>
        </p:nvPicPr>
        <p:blipFill rotWithShape="1">
          <a:blip r:embed="rId2"/>
          <a:srcRect l="52806" t="37279" r="21556" b="13197"/>
          <a:stretch/>
        </p:blipFill>
        <p:spPr>
          <a:xfrm>
            <a:off x="3306146" y="570675"/>
            <a:ext cx="5579707" cy="6062725"/>
          </a:xfrm>
          <a:prstGeom prst="rect">
            <a:avLst/>
          </a:prstGeom>
        </p:spPr>
      </p:pic>
      <p:sp>
        <p:nvSpPr>
          <p:cNvPr id="6" name="Podnadpis 5">
            <a:extLst>
              <a:ext uri="{FF2B5EF4-FFF2-40B4-BE49-F238E27FC236}">
                <a16:creationId xmlns:a16="http://schemas.microsoft.com/office/drawing/2014/main" id="{6B855CBF-7C01-4913-BBEA-F3319644783E}"/>
              </a:ext>
            </a:extLst>
          </p:cNvPr>
          <p:cNvSpPr>
            <a:spLocks noGrp="1"/>
          </p:cNvSpPr>
          <p:nvPr>
            <p:ph type="subTitle" idx="1"/>
          </p:nvPr>
        </p:nvSpPr>
        <p:spPr/>
        <p:txBody>
          <a:bodyPr/>
          <a:lstStyle/>
          <a:p>
            <a:endParaRPr lang="cs-CZ"/>
          </a:p>
        </p:txBody>
      </p:sp>
      <p:sp>
        <p:nvSpPr>
          <p:cNvPr id="8" name="Nadpis 7">
            <a:extLst>
              <a:ext uri="{FF2B5EF4-FFF2-40B4-BE49-F238E27FC236}">
                <a16:creationId xmlns:a16="http://schemas.microsoft.com/office/drawing/2014/main" id="{F61DEBAF-1148-42AE-8E9E-6E350455CD3A}"/>
              </a:ext>
            </a:extLst>
          </p:cNvPr>
          <p:cNvSpPr>
            <a:spLocks noGrp="1"/>
          </p:cNvSpPr>
          <p:nvPr>
            <p:ph type="ctrTitle"/>
          </p:nvPr>
        </p:nvSpPr>
        <p:spPr/>
        <p:txBody>
          <a:bodyPr/>
          <a:lstStyle/>
          <a:p>
            <a:endParaRPr lang="cs-CZ"/>
          </a:p>
        </p:txBody>
      </p:sp>
    </p:spTree>
    <p:extLst>
      <p:ext uri="{BB962C8B-B14F-4D97-AF65-F5344CB8AC3E}">
        <p14:creationId xmlns:p14="http://schemas.microsoft.com/office/powerpoint/2010/main" val="417283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753035" y="337352"/>
            <a:ext cx="10990730" cy="6520648"/>
          </a:xfrm>
        </p:spPr>
        <p:txBody>
          <a:bodyPr>
            <a:normAutofit lnSpcReduction="10000"/>
          </a:bodyPr>
          <a:lstStyle/>
          <a:p>
            <a:pPr marL="342900" indent="-342900" algn="l">
              <a:buFontTx/>
              <a:buChar char="-"/>
            </a:pPr>
            <a:r>
              <a:rPr lang="cs-CZ" dirty="0"/>
              <a:t>1965 – technika vyšetření chromozomů z periferní krve</a:t>
            </a:r>
          </a:p>
          <a:p>
            <a:pPr algn="l"/>
            <a:r>
              <a:rPr lang="cs-CZ" dirty="0"/>
              <a:t>	- barvení </a:t>
            </a:r>
            <a:r>
              <a:rPr lang="cs-CZ" dirty="0" err="1"/>
              <a:t>orceinem</a:t>
            </a:r>
            <a:r>
              <a:rPr lang="cs-CZ" dirty="0"/>
              <a:t> </a:t>
            </a:r>
          </a:p>
          <a:p>
            <a:pPr algn="l"/>
            <a:r>
              <a:rPr lang="cs-CZ" dirty="0"/>
              <a:t>	→ období </a:t>
            </a:r>
            <a:r>
              <a:rPr lang="cs-CZ" b="1" dirty="0"/>
              <a:t>morfometrických metod</a:t>
            </a:r>
            <a:r>
              <a:rPr lang="cs-CZ" dirty="0"/>
              <a:t> identifikace chromozomů</a:t>
            </a:r>
          </a:p>
          <a:p>
            <a:pPr algn="l"/>
            <a:r>
              <a:rPr lang="cs-CZ" dirty="0"/>
              <a:t>		- dle polohy centromery – metacentrický, </a:t>
            </a:r>
            <a:r>
              <a:rPr lang="cs-CZ" dirty="0" err="1"/>
              <a:t>submetacentrický</a:t>
            </a:r>
            <a:r>
              <a:rPr lang="cs-CZ" dirty="0"/>
              <a:t>, 					        akrocentrický, telocentrický</a:t>
            </a:r>
          </a:p>
          <a:p>
            <a:pPr marL="342900" indent="-342900" algn="l">
              <a:buFontTx/>
              <a:buChar char="-"/>
            </a:pPr>
            <a:r>
              <a:rPr lang="cs-CZ" dirty="0"/>
              <a:t>1969 – </a:t>
            </a:r>
            <a:r>
              <a:rPr lang="cs-CZ" b="1" dirty="0"/>
              <a:t>1. </a:t>
            </a:r>
            <a:r>
              <a:rPr lang="cs-CZ" b="1" dirty="0" err="1"/>
              <a:t>pruhovací</a:t>
            </a:r>
            <a:r>
              <a:rPr lang="cs-CZ" b="1" dirty="0"/>
              <a:t> technika</a:t>
            </a:r>
            <a:r>
              <a:rPr lang="cs-CZ" dirty="0"/>
              <a:t> – Q-pruhování (</a:t>
            </a:r>
            <a:r>
              <a:rPr lang="cs-CZ" dirty="0" err="1"/>
              <a:t>quinacrine</a:t>
            </a:r>
            <a:r>
              <a:rPr lang="cs-CZ" dirty="0"/>
              <a:t>)</a:t>
            </a:r>
          </a:p>
          <a:p>
            <a:pPr algn="l"/>
            <a:r>
              <a:rPr lang="cs-CZ" dirty="0"/>
              <a:t>	→ počátek </a:t>
            </a:r>
            <a:r>
              <a:rPr lang="cs-CZ" b="1" dirty="0" err="1"/>
              <a:t>pruhovacích</a:t>
            </a:r>
            <a:r>
              <a:rPr lang="cs-CZ" b="1" dirty="0"/>
              <a:t> technik</a:t>
            </a:r>
            <a:r>
              <a:rPr lang="cs-CZ" dirty="0"/>
              <a:t> – identifikace chromozomů dle počtu, 	    </a:t>
            </a:r>
          </a:p>
          <a:p>
            <a:pPr algn="l"/>
            <a:r>
              <a:rPr lang="cs-CZ" dirty="0"/>
              <a:t>                 tloušťky a pozice proužků</a:t>
            </a:r>
          </a:p>
          <a:p>
            <a:pPr algn="l"/>
            <a:r>
              <a:rPr lang="cs-CZ" dirty="0"/>
              <a:t>	</a:t>
            </a:r>
            <a:r>
              <a:rPr lang="cs-CZ" dirty="0">
                <a:solidFill>
                  <a:srgbClr val="FF0000"/>
                </a:solidFill>
              </a:rPr>
              <a:t>- </a:t>
            </a:r>
            <a:r>
              <a:rPr lang="cs-CZ" b="1" dirty="0">
                <a:solidFill>
                  <a:srgbClr val="FF0000"/>
                </a:solidFill>
              </a:rPr>
              <a:t>G-pruhování</a:t>
            </a:r>
            <a:r>
              <a:rPr lang="cs-CZ" dirty="0">
                <a:solidFill>
                  <a:srgbClr val="FF0000"/>
                </a:solidFill>
              </a:rPr>
              <a:t> – opracování </a:t>
            </a:r>
            <a:r>
              <a:rPr lang="cs-CZ" dirty="0" err="1">
                <a:solidFill>
                  <a:srgbClr val="FF0000"/>
                </a:solidFill>
              </a:rPr>
              <a:t>metafázních</a:t>
            </a:r>
            <a:r>
              <a:rPr lang="cs-CZ" dirty="0">
                <a:solidFill>
                  <a:srgbClr val="FF0000"/>
                </a:solidFill>
              </a:rPr>
              <a:t> chromozomů trypsinem a barvení  </a:t>
            </a:r>
          </a:p>
          <a:p>
            <a:pPr algn="l"/>
            <a:r>
              <a:rPr lang="cs-CZ" dirty="0">
                <a:solidFill>
                  <a:srgbClr val="FF0000"/>
                </a:solidFill>
              </a:rPr>
              <a:t>               </a:t>
            </a:r>
            <a:r>
              <a:rPr lang="cs-CZ" dirty="0" err="1">
                <a:solidFill>
                  <a:srgbClr val="FF0000"/>
                </a:solidFill>
              </a:rPr>
              <a:t>Giemsovým</a:t>
            </a:r>
            <a:r>
              <a:rPr lang="cs-CZ" dirty="0">
                <a:solidFill>
                  <a:srgbClr val="FF0000"/>
                </a:solidFill>
              </a:rPr>
              <a:t> barvivem </a:t>
            </a:r>
          </a:p>
          <a:p>
            <a:pPr algn="l"/>
            <a:endParaRPr lang="cs-CZ" dirty="0">
              <a:solidFill>
                <a:srgbClr val="FF0000"/>
              </a:solidFill>
            </a:endParaRPr>
          </a:p>
          <a:p>
            <a:pPr marL="342900" indent="-342900" algn="l">
              <a:buFontTx/>
              <a:buChar char="-"/>
            </a:pPr>
            <a:r>
              <a:rPr lang="cs-CZ" dirty="0"/>
              <a:t>1976 – </a:t>
            </a:r>
            <a:r>
              <a:rPr lang="cs-CZ" b="1" dirty="0"/>
              <a:t>HRT</a:t>
            </a:r>
            <a:r>
              <a:rPr lang="cs-CZ" dirty="0"/>
              <a:t> – </a:t>
            </a:r>
            <a:r>
              <a:rPr lang="cs-CZ" dirty="0" err="1"/>
              <a:t>high</a:t>
            </a:r>
            <a:r>
              <a:rPr lang="cs-CZ" dirty="0"/>
              <a:t> </a:t>
            </a:r>
            <a:r>
              <a:rPr lang="cs-CZ" dirty="0" err="1"/>
              <a:t>resolution</a:t>
            </a:r>
            <a:r>
              <a:rPr lang="cs-CZ" dirty="0"/>
              <a:t> </a:t>
            </a:r>
            <a:r>
              <a:rPr lang="cs-CZ" dirty="0" err="1"/>
              <a:t>techniques</a:t>
            </a:r>
            <a:r>
              <a:rPr lang="cs-CZ" dirty="0"/>
              <a:t> – zavedení </a:t>
            </a:r>
            <a:r>
              <a:rPr lang="cs-CZ" dirty="0" err="1"/>
              <a:t>pruhovacích</a:t>
            </a:r>
            <a:r>
              <a:rPr lang="cs-CZ" dirty="0"/>
              <a:t> technik v </a:t>
            </a:r>
            <a:r>
              <a:rPr lang="cs-CZ" b="1" dirty="0"/>
              <a:t>profázi mitotického dělení</a:t>
            </a:r>
            <a:r>
              <a:rPr lang="cs-CZ" dirty="0"/>
              <a:t> </a:t>
            </a:r>
          </a:p>
          <a:p>
            <a:pPr algn="l"/>
            <a:r>
              <a:rPr lang="cs-CZ" dirty="0"/>
              <a:t>	→ chromozomy míň spiralizované = víc uvolněné = delší</a:t>
            </a:r>
          </a:p>
          <a:p>
            <a:pPr algn="l"/>
            <a:r>
              <a:rPr lang="cs-CZ" dirty="0"/>
              <a:t>	→ víc pruhů, identifikace i malých chromozomů</a:t>
            </a:r>
          </a:p>
          <a:p>
            <a:pPr algn="l"/>
            <a:endParaRPr lang="cs-CZ" dirty="0">
              <a:solidFill>
                <a:srgbClr val="FF0000"/>
              </a:solidFill>
            </a:endParaRPr>
          </a:p>
        </p:txBody>
      </p:sp>
      <p:pic>
        <p:nvPicPr>
          <p:cNvPr id="1026" name="Picture 2" descr="Mid-prophase human chromosomes. The attainment of 2000 bands | Semantic  Scholar">
            <a:extLst>
              <a:ext uri="{FF2B5EF4-FFF2-40B4-BE49-F238E27FC236}">
                <a16:creationId xmlns:a16="http://schemas.microsoft.com/office/drawing/2014/main" id="{C41AC9EE-E69C-41DD-ACE5-E443B3EBD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96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The interphase nuclei and the prophase chromosomes of P.... | Download  Scientific Diagram">
            <a:extLst>
              <a:ext uri="{FF2B5EF4-FFF2-40B4-BE49-F238E27FC236}">
                <a16:creationId xmlns:a16="http://schemas.microsoft.com/office/drawing/2014/main" id="{9C898F02-730E-4709-81F1-E13564A53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0" y="0"/>
            <a:ext cx="4413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36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1004047" y="532660"/>
            <a:ext cx="9663953" cy="4725140"/>
          </a:xfrm>
        </p:spPr>
        <p:txBody>
          <a:bodyPr>
            <a:normAutofit/>
          </a:bodyPr>
          <a:lstStyle/>
          <a:p>
            <a:pPr marL="342900" indent="-342900" algn="l">
              <a:buFontTx/>
              <a:buChar char="-"/>
            </a:pPr>
            <a:r>
              <a:rPr lang="cs-CZ" dirty="0"/>
              <a:t>DNES 	- G-pruhování</a:t>
            </a:r>
          </a:p>
          <a:p>
            <a:pPr algn="l"/>
            <a:r>
              <a:rPr lang="cs-CZ" dirty="0"/>
              <a:t>		- FISH – fluorescenční in </a:t>
            </a:r>
            <a:r>
              <a:rPr lang="cs-CZ" dirty="0" err="1"/>
              <a:t>situ</a:t>
            </a:r>
            <a:r>
              <a:rPr lang="cs-CZ" dirty="0"/>
              <a:t> hybridizace</a:t>
            </a:r>
          </a:p>
          <a:p>
            <a:pPr algn="l"/>
            <a:endParaRPr lang="cs-CZ" dirty="0"/>
          </a:p>
          <a:p>
            <a:pPr algn="l"/>
            <a:endParaRPr lang="cs-CZ" dirty="0"/>
          </a:p>
        </p:txBody>
      </p:sp>
      <p:pic>
        <p:nvPicPr>
          <p:cNvPr id="5" name="Obrázek 4">
            <a:extLst>
              <a:ext uri="{FF2B5EF4-FFF2-40B4-BE49-F238E27FC236}">
                <a16:creationId xmlns:a16="http://schemas.microsoft.com/office/drawing/2014/main" id="{85025221-7BEE-4F2D-861F-4246A82ACE51}"/>
              </a:ext>
            </a:extLst>
          </p:cNvPr>
          <p:cNvPicPr>
            <a:picLocks noChangeAspect="1"/>
          </p:cNvPicPr>
          <p:nvPr/>
        </p:nvPicPr>
        <p:blipFill rotWithShape="1">
          <a:blip r:embed="rId2"/>
          <a:srcRect l="46544" t="42440" r="12500" b="11372"/>
          <a:stretch/>
        </p:blipFill>
        <p:spPr>
          <a:xfrm>
            <a:off x="2077331" y="1815712"/>
            <a:ext cx="7109012" cy="4509628"/>
          </a:xfrm>
          <a:prstGeom prst="rect">
            <a:avLst/>
          </a:prstGeom>
        </p:spPr>
      </p:pic>
      <p:sp>
        <p:nvSpPr>
          <p:cNvPr id="6" name="TextovéPole 5">
            <a:extLst>
              <a:ext uri="{FF2B5EF4-FFF2-40B4-BE49-F238E27FC236}">
                <a16:creationId xmlns:a16="http://schemas.microsoft.com/office/drawing/2014/main" id="{B18B2B12-4789-4E88-81F9-653391D1AAFC}"/>
              </a:ext>
            </a:extLst>
          </p:cNvPr>
          <p:cNvSpPr txBox="1"/>
          <p:nvPr/>
        </p:nvSpPr>
        <p:spPr>
          <a:xfrm>
            <a:off x="9448800" y="5936056"/>
            <a:ext cx="2958353" cy="461665"/>
          </a:xfrm>
          <a:prstGeom prst="rect">
            <a:avLst/>
          </a:prstGeom>
          <a:noFill/>
        </p:spPr>
        <p:txBody>
          <a:bodyPr wrap="square" rtlCol="0">
            <a:spAutoFit/>
          </a:bodyPr>
          <a:lstStyle/>
          <a:p>
            <a:r>
              <a:rPr lang="cs-CZ" sz="2400" dirty="0"/>
              <a:t>A co </a:t>
            </a:r>
            <a:r>
              <a:rPr lang="cs-CZ" sz="2400" dirty="0" err="1"/>
              <a:t>sekvenování</a:t>
            </a:r>
            <a:r>
              <a:rPr lang="cs-CZ" sz="2400" dirty="0"/>
              <a:t>?</a:t>
            </a:r>
          </a:p>
        </p:txBody>
      </p:sp>
    </p:spTree>
    <p:extLst>
      <p:ext uri="{BB962C8B-B14F-4D97-AF65-F5344CB8AC3E}">
        <p14:creationId xmlns:p14="http://schemas.microsoft.com/office/powerpoint/2010/main" val="26739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F1E7319-D748-42E6-98D1-A697B53DAC32}"/>
              </a:ext>
            </a:extLst>
          </p:cNvPr>
          <p:cNvPicPr>
            <a:picLocks noChangeAspect="1"/>
          </p:cNvPicPr>
          <p:nvPr/>
        </p:nvPicPr>
        <p:blipFill rotWithShape="1">
          <a:blip r:embed="rId2"/>
          <a:srcRect l="68342" t="29797" r="12500" b="47619"/>
          <a:stretch/>
        </p:blipFill>
        <p:spPr>
          <a:xfrm>
            <a:off x="8229600" y="644313"/>
            <a:ext cx="3791340" cy="2514099"/>
          </a:xfrm>
          <a:prstGeom prst="rect">
            <a:avLst/>
          </a:prstGeom>
        </p:spPr>
      </p:pic>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860612" y="1310326"/>
            <a:ext cx="8675274" cy="3522931"/>
          </a:xfrm>
        </p:spPr>
        <p:txBody>
          <a:bodyPr>
            <a:normAutofit/>
          </a:bodyPr>
          <a:lstStyle/>
          <a:p>
            <a:pPr marL="342900" indent="-342900" algn="l">
              <a:buFontTx/>
              <a:buChar char="-"/>
            </a:pPr>
            <a:r>
              <a:rPr lang="cs-CZ" dirty="0"/>
              <a:t>výhody FISH:</a:t>
            </a:r>
          </a:p>
          <a:p>
            <a:pPr marL="800100" lvl="1" indent="-342900" algn="l">
              <a:buFontTx/>
              <a:buChar char="-"/>
            </a:pPr>
            <a:r>
              <a:rPr lang="cs-CZ" dirty="0"/>
              <a:t>méně pracná než pruhování</a:t>
            </a:r>
          </a:p>
          <a:p>
            <a:pPr marL="800100" lvl="1" indent="-342900" algn="l">
              <a:buFontTx/>
              <a:buChar char="-"/>
            </a:pPr>
            <a:r>
              <a:rPr lang="cs-CZ" dirty="0"/>
              <a:t>netřeba taková zkušenost</a:t>
            </a:r>
          </a:p>
          <a:p>
            <a:pPr marL="800100" lvl="1" indent="-342900" algn="l">
              <a:buFontTx/>
              <a:buChar char="-"/>
            </a:pPr>
            <a:r>
              <a:rPr lang="cs-CZ" dirty="0"/>
              <a:t>odhalí i </a:t>
            </a:r>
            <a:r>
              <a:rPr lang="cs-CZ" dirty="0" err="1"/>
              <a:t>mikrodelece</a:t>
            </a:r>
            <a:r>
              <a:rPr lang="cs-CZ" dirty="0"/>
              <a:t> a drobné translokace</a:t>
            </a:r>
          </a:p>
          <a:p>
            <a:pPr algn="l"/>
            <a:endParaRPr lang="cs-CZ" dirty="0"/>
          </a:p>
          <a:p>
            <a:pPr marL="342900" indent="-342900" algn="l">
              <a:buFontTx/>
              <a:buChar char="-"/>
            </a:pPr>
            <a:r>
              <a:rPr lang="cs-CZ" dirty="0"/>
              <a:t>nevýhody FISH:</a:t>
            </a:r>
          </a:p>
          <a:p>
            <a:pPr marL="800100" lvl="1" indent="-342900" algn="l">
              <a:buFontTx/>
              <a:buChar char="-"/>
            </a:pPr>
            <a:r>
              <a:rPr lang="cs-CZ" dirty="0"/>
              <a:t>sledujeme jen konkrétní oblast (sonda)</a:t>
            </a:r>
          </a:p>
          <a:p>
            <a:pPr marL="800100" lvl="1" indent="-342900" algn="l">
              <a:buFontTx/>
              <a:buChar char="-"/>
            </a:pPr>
            <a:r>
              <a:rPr lang="cs-CZ" dirty="0"/>
              <a:t>nutný fluorescenční mikroskop</a:t>
            </a:r>
          </a:p>
          <a:p>
            <a:pPr marL="800100" lvl="1" indent="-342900" algn="l">
              <a:buFontTx/>
              <a:buChar char="-"/>
            </a:pPr>
            <a:r>
              <a:rPr lang="cs-CZ" dirty="0"/>
              <a:t>preparát není trvalý („zháší“)</a:t>
            </a:r>
          </a:p>
          <a:p>
            <a:pPr marL="800100" lvl="1" indent="-342900" algn="l">
              <a:buFontTx/>
              <a:buChar char="-"/>
            </a:pPr>
            <a:endParaRPr lang="cs-CZ" dirty="0"/>
          </a:p>
        </p:txBody>
      </p:sp>
      <p:pic>
        <p:nvPicPr>
          <p:cNvPr id="4" name="Obrázek 3">
            <a:extLst>
              <a:ext uri="{FF2B5EF4-FFF2-40B4-BE49-F238E27FC236}">
                <a16:creationId xmlns:a16="http://schemas.microsoft.com/office/drawing/2014/main" id="{91DD8923-5A38-42B3-97EE-BAE360401E74}"/>
              </a:ext>
            </a:extLst>
          </p:cNvPr>
          <p:cNvPicPr>
            <a:picLocks noChangeAspect="1"/>
          </p:cNvPicPr>
          <p:nvPr/>
        </p:nvPicPr>
        <p:blipFill rotWithShape="1">
          <a:blip r:embed="rId2"/>
          <a:srcRect l="46276" t="29728" r="36504" b="48640"/>
          <a:stretch/>
        </p:blipFill>
        <p:spPr>
          <a:xfrm>
            <a:off x="8229601" y="3414483"/>
            <a:ext cx="3791340" cy="2679214"/>
          </a:xfrm>
          <a:prstGeom prst="rect">
            <a:avLst/>
          </a:prstGeom>
        </p:spPr>
      </p:pic>
    </p:spTree>
    <p:extLst>
      <p:ext uri="{BB962C8B-B14F-4D97-AF65-F5344CB8AC3E}">
        <p14:creationId xmlns:p14="http://schemas.microsoft.com/office/powerpoint/2010/main" val="336467210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1171</Words>
  <Application>Microsoft Office PowerPoint</Application>
  <PresentationFormat>Širokoúhlá obrazovka</PresentationFormat>
  <Paragraphs>144</Paragraphs>
  <Slides>29</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29</vt:i4>
      </vt:variant>
    </vt:vector>
  </HeadingPairs>
  <TitlesOfParts>
    <vt:vector size="34" baseType="lpstr">
      <vt:lpstr>Arial</vt:lpstr>
      <vt:lpstr>Calibri</vt:lpstr>
      <vt:lpstr>Calibri Light</vt:lpstr>
      <vt:lpstr>Times New Roman</vt:lpstr>
      <vt:lpstr>Motiv Office</vt:lpstr>
      <vt:lpstr>Karyotyp, chromozomy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Proč trizomie 13, 18 a 21?</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Karyotyp</dc:title>
  <dc:creator>Genetika</dc:creator>
  <cp:lastModifiedBy>Eliška Lukjanová</cp:lastModifiedBy>
  <cp:revision>43</cp:revision>
  <dcterms:created xsi:type="dcterms:W3CDTF">2019-10-29T09:53:38Z</dcterms:created>
  <dcterms:modified xsi:type="dcterms:W3CDTF">2023-11-01T12:42:12Z</dcterms:modified>
</cp:coreProperties>
</file>