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88" r:id="rId3"/>
    <p:sldId id="289" r:id="rId4"/>
    <p:sldId id="295" r:id="rId5"/>
    <p:sldId id="296" r:id="rId6"/>
    <p:sldId id="277" r:id="rId7"/>
    <p:sldId id="297" r:id="rId8"/>
    <p:sldId id="263" r:id="rId9"/>
    <p:sldId id="264" r:id="rId10"/>
    <p:sldId id="256" r:id="rId11"/>
    <p:sldId id="342" r:id="rId12"/>
    <p:sldId id="341" r:id="rId13"/>
    <p:sldId id="343" r:id="rId14"/>
    <p:sldId id="257" r:id="rId15"/>
    <p:sldId id="354" r:id="rId16"/>
    <p:sldId id="259" r:id="rId17"/>
    <p:sldId id="283" r:id="rId18"/>
    <p:sldId id="274" r:id="rId19"/>
    <p:sldId id="372" r:id="rId20"/>
    <p:sldId id="338" r:id="rId21"/>
    <p:sldId id="339" r:id="rId22"/>
    <p:sldId id="340" r:id="rId23"/>
    <p:sldId id="345" r:id="rId24"/>
    <p:sldId id="346" r:id="rId25"/>
    <p:sldId id="286" r:id="rId26"/>
    <p:sldId id="285" r:id="rId27"/>
    <p:sldId id="284" r:id="rId28"/>
    <p:sldId id="299" r:id="rId29"/>
    <p:sldId id="301" r:id="rId30"/>
    <p:sldId id="347" r:id="rId31"/>
    <p:sldId id="348" r:id="rId32"/>
    <p:sldId id="282" r:id="rId33"/>
    <p:sldId id="291" r:id="rId34"/>
    <p:sldId id="280" r:id="rId35"/>
    <p:sldId id="293" r:id="rId36"/>
    <p:sldId id="355" r:id="rId37"/>
    <p:sldId id="290" r:id="rId38"/>
    <p:sldId id="281" r:id="rId39"/>
    <p:sldId id="359" r:id="rId40"/>
    <p:sldId id="364" r:id="rId41"/>
    <p:sldId id="352" r:id="rId42"/>
    <p:sldId id="353" r:id="rId43"/>
    <p:sldId id="366" r:id="rId44"/>
    <p:sldId id="368" r:id="rId45"/>
    <p:sldId id="367" r:id="rId46"/>
    <p:sldId id="370" r:id="rId47"/>
    <p:sldId id="369" r:id="rId48"/>
    <p:sldId id="371" r:id="rId49"/>
    <p:sldId id="361" r:id="rId50"/>
    <p:sldId id="360" r:id="rId51"/>
    <p:sldId id="363" r:id="rId52"/>
    <p:sldId id="362" r:id="rId53"/>
    <p:sldId id="269" r:id="rId54"/>
    <p:sldId id="365" r:id="rId55"/>
    <p:sldId id="271" r:id="rId56"/>
    <p:sldId id="261" r:id="rId57"/>
    <p:sldId id="260" r:id="rId58"/>
    <p:sldId id="303" r:id="rId59"/>
    <p:sldId id="304" r:id="rId60"/>
    <p:sldId id="305" r:id="rId61"/>
    <p:sldId id="306" r:id="rId62"/>
    <p:sldId id="307" r:id="rId63"/>
    <p:sldId id="351" r:id="rId64"/>
    <p:sldId id="322" r:id="rId65"/>
    <p:sldId id="323" r:id="rId66"/>
    <p:sldId id="324" r:id="rId67"/>
    <p:sldId id="325" r:id="rId68"/>
    <p:sldId id="326" r:id="rId69"/>
    <p:sldId id="330" r:id="rId70"/>
    <p:sldId id="331" r:id="rId71"/>
    <p:sldId id="332" r:id="rId72"/>
    <p:sldId id="333" r:id="rId73"/>
    <p:sldId id="334" r:id="rId74"/>
    <p:sldId id="335" r:id="rId75"/>
    <p:sldId id="336" r:id="rId76"/>
    <p:sldId id="337" r:id="rId77"/>
    <p:sldId id="373" r:id="rId78"/>
    <p:sldId id="374" r:id="rId79"/>
    <p:sldId id="375" r:id="rId8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image" Target="../media/image111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3.png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image" Target="../media/image124.png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image" Target="../media/image128.png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image" Target="../media/image13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DF338-B770-4ABA-94A4-664A9C4AC5E8}" type="datetimeFigureOut">
              <a:rPr lang="cs-CZ" smtClean="0"/>
              <a:t>5.12.2023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AC645-F48E-4D92-BFD0-47792D680C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9996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DF338-B770-4ABA-94A4-664A9C4AC5E8}" type="datetimeFigureOut">
              <a:rPr lang="cs-CZ" smtClean="0"/>
              <a:t>5.12.2023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AC645-F48E-4D92-BFD0-47792D680C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1038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DF338-B770-4ABA-94A4-664A9C4AC5E8}" type="datetimeFigureOut">
              <a:rPr lang="cs-CZ" smtClean="0"/>
              <a:t>5.12.2023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AC645-F48E-4D92-BFD0-47792D680C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4952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4501DD-9D05-4322-9270-60BAA681C92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775505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8CA1C7-24D0-42B8-8401-4C966E92174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74571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DF338-B770-4ABA-94A4-664A9C4AC5E8}" type="datetimeFigureOut">
              <a:rPr lang="cs-CZ" smtClean="0"/>
              <a:t>5.12.2023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AC645-F48E-4D92-BFD0-47792D680C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8945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DF338-B770-4ABA-94A4-664A9C4AC5E8}" type="datetimeFigureOut">
              <a:rPr lang="cs-CZ" smtClean="0"/>
              <a:t>5.12.2023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AC645-F48E-4D92-BFD0-47792D680C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4787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DF338-B770-4ABA-94A4-664A9C4AC5E8}" type="datetimeFigureOut">
              <a:rPr lang="cs-CZ" smtClean="0"/>
              <a:t>5.12.2023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AC645-F48E-4D92-BFD0-47792D680C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4455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DF338-B770-4ABA-94A4-664A9C4AC5E8}" type="datetimeFigureOut">
              <a:rPr lang="cs-CZ" smtClean="0"/>
              <a:t>5.12.2023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AC645-F48E-4D92-BFD0-47792D680C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2466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DF338-B770-4ABA-94A4-664A9C4AC5E8}" type="datetimeFigureOut">
              <a:rPr lang="cs-CZ" smtClean="0"/>
              <a:t>5.12.2023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AC645-F48E-4D92-BFD0-47792D680C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999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DF338-B770-4ABA-94A4-664A9C4AC5E8}" type="datetimeFigureOut">
              <a:rPr lang="cs-CZ" smtClean="0"/>
              <a:t>5.12.2023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AC645-F48E-4D92-BFD0-47792D680C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2098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DF338-B770-4ABA-94A4-664A9C4AC5E8}" type="datetimeFigureOut">
              <a:rPr lang="cs-CZ" smtClean="0"/>
              <a:t>5.12.2023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AC645-F48E-4D92-BFD0-47792D680C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2027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DF338-B770-4ABA-94A4-664A9C4AC5E8}" type="datetimeFigureOut">
              <a:rPr lang="cs-CZ" smtClean="0"/>
              <a:t>5.12.2023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AC645-F48E-4D92-BFD0-47792D680C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9475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DF338-B770-4ABA-94A4-664A9C4AC5E8}" type="datetimeFigureOut">
              <a:rPr lang="cs-CZ" smtClean="0"/>
              <a:t>5.12.2023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AC645-F48E-4D92-BFD0-47792D680C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0639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72.png"/><Relationship Id="rId4" Type="http://schemas.openxmlformats.org/officeDocument/2006/relationships/oleObject" Target="../embeddings/oleObject1.bin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6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7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79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81.png"/><Relationship Id="rId4" Type="http://schemas.openxmlformats.org/officeDocument/2006/relationships/oleObject" Target="../embeddings/oleObject6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8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85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97.png"/><Relationship Id="rId4" Type="http://schemas.openxmlformats.org/officeDocument/2006/relationships/oleObject" Target="../embeddings/oleObject9.bin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gi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hyperlink" Target="http://en.wikipedia.org/wiki/File:Barramundi.jpg" TargetMode="Externa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0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oleObject" Target="../embeddings/oleObject11.bin"/><Relationship Id="rId7" Type="http://schemas.openxmlformats.org/officeDocument/2006/relationships/image" Target="../media/image112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113.png"/><Relationship Id="rId4" Type="http://schemas.openxmlformats.org/officeDocument/2006/relationships/image" Target="../media/image111.png"/><Relationship Id="rId9" Type="http://schemas.openxmlformats.org/officeDocument/2006/relationships/image" Target="../media/image115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1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120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12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123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oleObject" Target="../embeddings/oleObject18.bin"/><Relationship Id="rId7" Type="http://schemas.openxmlformats.org/officeDocument/2006/relationships/image" Target="../media/image126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25.png"/><Relationship Id="rId5" Type="http://schemas.openxmlformats.org/officeDocument/2006/relationships/oleObject" Target="../embeddings/oleObject19.bin"/><Relationship Id="rId4" Type="http://schemas.openxmlformats.org/officeDocument/2006/relationships/image" Target="../media/image12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29.png"/><Relationship Id="rId5" Type="http://schemas.openxmlformats.org/officeDocument/2006/relationships/oleObject" Target="../embeddings/oleObject21.bin"/><Relationship Id="rId4" Type="http://schemas.openxmlformats.org/officeDocument/2006/relationships/image" Target="../media/image128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oleObject" Target="../embeddings/oleObject22.bin"/><Relationship Id="rId7" Type="http://schemas.openxmlformats.org/officeDocument/2006/relationships/image" Target="../media/image132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31.png"/><Relationship Id="rId5" Type="http://schemas.openxmlformats.org/officeDocument/2006/relationships/oleObject" Target="../embeddings/oleObject23.bin"/><Relationship Id="rId4" Type="http://schemas.openxmlformats.org/officeDocument/2006/relationships/image" Target="../media/image1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397478" y="707365"/>
            <a:ext cx="3634072" cy="40164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 smtClean="0"/>
              <a:t>Osmoregulace</a:t>
            </a:r>
            <a:endParaRPr lang="cs-CZ" sz="3200" b="1" dirty="0" smtClean="0"/>
          </a:p>
          <a:p>
            <a:pPr>
              <a:lnSpc>
                <a:spcPct val="150000"/>
              </a:lnSpc>
            </a:pPr>
            <a:endParaRPr lang="en-US" dirty="0" smtClean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err="1" smtClean="0"/>
              <a:t>Hospoda</a:t>
            </a:r>
            <a:r>
              <a:rPr lang="cs-CZ" sz="2400" dirty="0" err="1" smtClean="0"/>
              <a:t>ření</a:t>
            </a:r>
            <a:r>
              <a:rPr lang="cs-CZ" sz="2400" dirty="0" smtClean="0"/>
              <a:t> s vodou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sz="2400" dirty="0" smtClean="0"/>
              <a:t>Hospodaření s ionty</a:t>
            </a:r>
          </a:p>
          <a:p>
            <a:pPr>
              <a:lnSpc>
                <a:spcPct val="150000"/>
              </a:lnSpc>
            </a:pPr>
            <a:r>
              <a:rPr lang="cs-CZ" sz="2400" dirty="0" smtClean="0"/>
              <a:t>     </a:t>
            </a:r>
            <a:r>
              <a:rPr lang="cs-CZ" sz="2000" dirty="0" smtClean="0"/>
              <a:t>(Na</a:t>
            </a:r>
            <a:r>
              <a:rPr lang="cs-CZ" sz="2000" baseline="30000" dirty="0" smtClean="0"/>
              <a:t>+</a:t>
            </a:r>
            <a:r>
              <a:rPr lang="cs-CZ" sz="2000" dirty="0" smtClean="0"/>
              <a:t>, K</a:t>
            </a:r>
            <a:r>
              <a:rPr lang="cs-CZ" sz="2000" baseline="30000" dirty="0" smtClean="0"/>
              <a:t>+</a:t>
            </a:r>
            <a:r>
              <a:rPr lang="cs-CZ" sz="2000" dirty="0" smtClean="0"/>
              <a:t>, Ca</a:t>
            </a:r>
            <a:r>
              <a:rPr lang="cs-CZ" sz="2000" baseline="30000" dirty="0" smtClean="0"/>
              <a:t>2+</a:t>
            </a:r>
            <a:r>
              <a:rPr lang="cs-CZ" sz="2000" dirty="0" smtClean="0"/>
              <a:t>, Cl</a:t>
            </a:r>
            <a:r>
              <a:rPr lang="cs-CZ" sz="2000" baseline="30000" dirty="0" smtClean="0"/>
              <a:t>-</a:t>
            </a:r>
            <a:r>
              <a:rPr lang="cs-CZ" sz="2000" dirty="0" smtClean="0"/>
              <a:t>, HCO</a:t>
            </a:r>
            <a:r>
              <a:rPr lang="cs-CZ" sz="2000" baseline="-25000" dirty="0" smtClean="0"/>
              <a:t>3</a:t>
            </a:r>
            <a:r>
              <a:rPr lang="cs-CZ" sz="2000" baseline="30000" dirty="0" smtClean="0"/>
              <a:t>-</a:t>
            </a:r>
            <a:r>
              <a:rPr lang="cs-CZ" sz="2000" dirty="0" smtClean="0"/>
              <a:t>,…)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sz="2400" dirty="0" smtClean="0"/>
              <a:t>Exkrece</a:t>
            </a:r>
          </a:p>
          <a:p>
            <a:pPr>
              <a:lnSpc>
                <a:spcPct val="150000"/>
              </a:lnSpc>
            </a:pPr>
            <a:r>
              <a:rPr lang="cs-CZ" sz="2400" dirty="0" smtClean="0"/>
              <a:t>    </a:t>
            </a:r>
            <a:r>
              <a:rPr lang="cs-CZ" sz="2000" dirty="0" smtClean="0"/>
              <a:t>(dusíkaté metabolity, toxiny,…)</a:t>
            </a:r>
            <a:endParaRPr lang="en-US" sz="2000" dirty="0" smtClean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7476" y="437598"/>
            <a:ext cx="4131694" cy="619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68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41" y="34504"/>
            <a:ext cx="9898338" cy="678036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21110" y="442452"/>
            <a:ext cx="25179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smtClean="0"/>
              <a:t>Ledviny savců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405590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Skupina 8"/>
          <p:cNvGrpSpPr/>
          <p:nvPr/>
        </p:nvGrpSpPr>
        <p:grpSpPr>
          <a:xfrm>
            <a:off x="0" y="0"/>
            <a:ext cx="11661003" cy="6769509"/>
            <a:chOff x="0" y="0"/>
            <a:chExt cx="11661003" cy="6769509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92055"/>
              <a:ext cx="3684192" cy="5736797"/>
            </a:xfrm>
            <a:prstGeom prst="rect">
              <a:avLst/>
            </a:prstGeom>
          </p:spPr>
        </p:pic>
        <p:pic>
          <p:nvPicPr>
            <p:cNvPr id="5" name="Obrázek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65041" y="4432002"/>
              <a:ext cx="3506261" cy="2337507"/>
            </a:xfrm>
            <a:prstGeom prst="rect">
              <a:avLst/>
            </a:prstGeom>
          </p:spPr>
        </p:pic>
        <p:pic>
          <p:nvPicPr>
            <p:cNvPr id="7" name="Obrázek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72725" y="0"/>
              <a:ext cx="6352823" cy="3642994"/>
            </a:xfrm>
            <a:prstGeom prst="rect">
              <a:avLst/>
            </a:prstGeom>
          </p:spPr>
        </p:pic>
        <p:pic>
          <p:nvPicPr>
            <p:cNvPr id="8" name="Obrázek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05601" y="3363276"/>
              <a:ext cx="4955402" cy="34062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039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3445" y="0"/>
            <a:ext cx="7118555" cy="6858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770" y="521110"/>
            <a:ext cx="4920675" cy="503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87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7430" y="3674853"/>
            <a:ext cx="6724570" cy="318314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8614" y="267123"/>
            <a:ext cx="5002504" cy="2977522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" y="124026"/>
            <a:ext cx="6733771" cy="4354505"/>
          </a:xfrm>
          <a:prstGeom prst="rect">
            <a:avLst/>
          </a:prstGeom>
        </p:spPr>
      </p:pic>
      <p:sp>
        <p:nvSpPr>
          <p:cNvPr id="7" name="Šipka nahoru 6"/>
          <p:cNvSpPr/>
          <p:nvPr/>
        </p:nvSpPr>
        <p:spPr>
          <a:xfrm>
            <a:off x="1967114" y="3952567"/>
            <a:ext cx="2801532" cy="282185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H</a:t>
            </a:r>
            <a:r>
              <a:rPr lang="en-US" b="1" baseline="-25000" dirty="0" smtClean="0"/>
              <a:t>2</a:t>
            </a:r>
            <a:r>
              <a:rPr lang="en-US" b="1" dirty="0" smtClean="0"/>
              <a:t>O</a:t>
            </a:r>
          </a:p>
          <a:p>
            <a:pPr algn="ctr"/>
            <a:r>
              <a:rPr lang="en-US" b="1" dirty="0" smtClean="0"/>
              <a:t>+</a:t>
            </a:r>
          </a:p>
          <a:p>
            <a:pPr algn="ctr"/>
            <a:r>
              <a:rPr lang="en-US" b="1" dirty="0" err="1" smtClean="0"/>
              <a:t>solventy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93530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754" y="131552"/>
            <a:ext cx="5229574" cy="510904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43" y="131552"/>
            <a:ext cx="6643711" cy="643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57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935" y="56020"/>
            <a:ext cx="7934435" cy="662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72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49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20" y="996365"/>
            <a:ext cx="11067984" cy="577116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179626" y="-53169"/>
            <a:ext cx="823655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 smtClean="0"/>
              <a:t>Mno</a:t>
            </a:r>
            <a:r>
              <a:rPr lang="cs-CZ" sz="2000" dirty="0" err="1" smtClean="0"/>
              <a:t>žství</a:t>
            </a:r>
            <a:r>
              <a:rPr lang="cs-CZ" sz="2000" dirty="0" smtClean="0"/>
              <a:t> </a:t>
            </a:r>
            <a:r>
              <a:rPr lang="cs-CZ" sz="2000" dirty="0" err="1" smtClean="0"/>
              <a:t>transmembránových</a:t>
            </a:r>
            <a:r>
              <a:rPr lang="cs-CZ" sz="2000" dirty="0" smtClean="0"/>
              <a:t> proteinů, odpovědných za přenos různých látek</a:t>
            </a:r>
          </a:p>
          <a:p>
            <a:pPr>
              <a:lnSpc>
                <a:spcPct val="150000"/>
              </a:lnSpc>
            </a:pPr>
            <a:r>
              <a:rPr lang="cs-CZ" sz="2000" dirty="0" smtClean="0"/>
              <a:t>mezi lumen a vnějškem kanálků nefronu.</a:t>
            </a:r>
          </a:p>
        </p:txBody>
      </p:sp>
    </p:spTree>
    <p:extLst>
      <p:ext uri="{BB962C8B-B14F-4D97-AF65-F5344CB8AC3E}">
        <p14:creationId xmlns:p14="http://schemas.microsoft.com/office/powerpoint/2010/main" val="401833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744" y="-39057"/>
            <a:ext cx="9973340" cy="678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25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812"/>
            <a:ext cx="12192000" cy="681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60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09907" y="816949"/>
            <a:ext cx="6096000" cy="272382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/>
              <a:t>Transport</a:t>
            </a:r>
            <a:r>
              <a:rPr lang="cs-CZ" sz="2400" b="1" dirty="0" smtClean="0"/>
              <a:t> molekul</a:t>
            </a:r>
            <a:endParaRPr lang="en-US" sz="2400" b="1" dirty="0"/>
          </a:p>
          <a:p>
            <a:pPr>
              <a:lnSpc>
                <a:spcPct val="150000"/>
              </a:lnSpc>
            </a:pPr>
            <a:endParaRPr lang="en-US" dirty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 err="1"/>
              <a:t>Transcelul</a:t>
            </a:r>
            <a:r>
              <a:rPr lang="cs-CZ" dirty="0"/>
              <a:t>á</a:t>
            </a:r>
            <a:r>
              <a:rPr lang="en-US" dirty="0" err="1"/>
              <a:t>rn</a:t>
            </a:r>
            <a:r>
              <a:rPr lang="cs-CZ" dirty="0"/>
              <a:t>í</a:t>
            </a:r>
          </a:p>
          <a:p>
            <a:pPr lvl="1">
              <a:lnSpc>
                <a:spcPct val="150000"/>
              </a:lnSpc>
            </a:pPr>
            <a:endParaRPr lang="en-US" dirty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 err="1"/>
              <a:t>Paracelulární</a:t>
            </a:r>
            <a:endParaRPr lang="cs-CZ" dirty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cs-CZ" dirty="0"/>
          </a:p>
        </p:txBody>
      </p:sp>
      <p:pic>
        <p:nvPicPr>
          <p:cNvPr id="3" name="Picture 5" descr="F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958" y="243754"/>
            <a:ext cx="9227598" cy="6467043"/>
          </a:xfrm>
          <a:prstGeom prst="rect">
            <a:avLst/>
          </a:prstGeom>
          <a:noFill/>
          <a:ln w="38100">
            <a:solidFill>
              <a:srgbClr val="99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4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8318" y="148855"/>
            <a:ext cx="7639050" cy="656528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12143" y="0"/>
            <a:ext cx="4465774" cy="4108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400" b="1" dirty="0" smtClean="0"/>
              <a:t>Kortikální</a:t>
            </a:r>
          </a:p>
          <a:p>
            <a:pPr>
              <a:lnSpc>
                <a:spcPct val="150000"/>
              </a:lnSpc>
            </a:pPr>
            <a:r>
              <a:rPr lang="cs-CZ" sz="2400" b="1" dirty="0" smtClean="0"/>
              <a:t>a </a:t>
            </a:r>
            <a:r>
              <a:rPr lang="cs-CZ" sz="2400" b="1" dirty="0" err="1" smtClean="0"/>
              <a:t>juxtaglomerulární</a:t>
            </a:r>
            <a:r>
              <a:rPr lang="cs-CZ" sz="2400" b="1" dirty="0" smtClean="0"/>
              <a:t> nefrony</a:t>
            </a:r>
          </a:p>
          <a:p>
            <a:pPr>
              <a:lnSpc>
                <a:spcPct val="150000"/>
              </a:lnSpc>
            </a:pPr>
            <a:endParaRPr lang="cs-CZ" dirty="0"/>
          </a:p>
          <a:p>
            <a:pPr>
              <a:lnSpc>
                <a:spcPct val="150000"/>
              </a:lnSpc>
            </a:pPr>
            <a:r>
              <a:rPr lang="cs-CZ" dirty="0" smtClean="0"/>
              <a:t>Různé poměry dle dostupnosti vody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 smtClean="0"/>
              <a:t>Kortikální (K</a:t>
            </a:r>
            <a:r>
              <a:rPr lang="en-US" dirty="0" smtClean="0"/>
              <a:t>k)</a:t>
            </a:r>
            <a:r>
              <a:rPr lang="cs-CZ" dirty="0" smtClean="0"/>
              <a:t>: filtrace a resorpce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 err="1" smtClean="0"/>
              <a:t>Juxtamedulární</a:t>
            </a:r>
            <a:r>
              <a:rPr lang="cs-CZ" dirty="0" smtClean="0"/>
              <a:t> (J</a:t>
            </a:r>
            <a:r>
              <a:rPr lang="en-US" dirty="0" smtClean="0"/>
              <a:t>M</a:t>
            </a:r>
            <a:r>
              <a:rPr lang="cs-CZ" dirty="0" smtClean="0"/>
              <a:t>): koncentrace a ředění</a:t>
            </a:r>
          </a:p>
          <a:p>
            <a:pPr>
              <a:lnSpc>
                <a:spcPct val="150000"/>
              </a:lnSpc>
            </a:pPr>
            <a:endParaRPr lang="cs-CZ" dirty="0" smtClean="0"/>
          </a:p>
          <a:p>
            <a:pPr>
              <a:lnSpc>
                <a:spcPct val="150000"/>
              </a:lnSpc>
            </a:pPr>
            <a:r>
              <a:rPr lang="cs-CZ" dirty="0" smtClean="0"/>
              <a:t>Glomerulus K</a:t>
            </a:r>
            <a:r>
              <a:rPr lang="en-US" dirty="0" smtClean="0"/>
              <a:t>k</a:t>
            </a:r>
            <a:r>
              <a:rPr lang="cs-CZ" dirty="0" smtClean="0"/>
              <a:t> malý, J</a:t>
            </a:r>
            <a:r>
              <a:rPr lang="en-US" dirty="0" smtClean="0"/>
              <a:t>M</a:t>
            </a:r>
            <a:r>
              <a:rPr lang="cs-CZ" dirty="0" smtClean="0"/>
              <a:t> velký</a:t>
            </a:r>
          </a:p>
          <a:p>
            <a:pPr>
              <a:lnSpc>
                <a:spcPct val="150000"/>
              </a:lnSpc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25867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0174" y="0"/>
            <a:ext cx="6561826" cy="492137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900469" y="5080959"/>
            <a:ext cx="58207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dirty="0" smtClean="0"/>
              <a:t>A./A.E. ratio – poměr průměru aferentních a eferentních cév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glomerulu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0" y="25881"/>
            <a:ext cx="59676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93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/>
          <p:cNvGrpSpPr/>
          <p:nvPr/>
        </p:nvGrpSpPr>
        <p:grpSpPr>
          <a:xfrm>
            <a:off x="112670" y="98320"/>
            <a:ext cx="12079330" cy="6646996"/>
            <a:chOff x="112670" y="98320"/>
            <a:chExt cx="12079330" cy="6646996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670" y="1199393"/>
              <a:ext cx="6239734" cy="4747636"/>
            </a:xfrm>
            <a:prstGeom prst="rect">
              <a:avLst/>
            </a:prstGeom>
          </p:spPr>
        </p:pic>
        <p:pic>
          <p:nvPicPr>
            <p:cNvPr id="3" name="Obrázek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52063" y="1263268"/>
              <a:ext cx="6080611" cy="4683761"/>
            </a:xfrm>
            <a:prstGeom prst="rect">
              <a:avLst/>
            </a:prstGeom>
          </p:spPr>
        </p:pic>
        <p:pic>
          <p:nvPicPr>
            <p:cNvPr id="4" name="Obrázek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4816" y="3723717"/>
              <a:ext cx="2583813" cy="1446935"/>
            </a:xfrm>
            <a:prstGeom prst="rect">
              <a:avLst/>
            </a:prstGeom>
          </p:spPr>
        </p:pic>
        <p:sp>
          <p:nvSpPr>
            <p:cNvPr id="6" name="TextovéPole 5"/>
            <p:cNvSpPr txBox="1"/>
            <p:nvPr/>
          </p:nvSpPr>
          <p:spPr>
            <a:xfrm>
              <a:off x="2761350" y="1287671"/>
              <a:ext cx="9423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400" i="1" dirty="0" smtClean="0"/>
                <a:t>Tarbík</a:t>
              </a:r>
              <a:endParaRPr lang="cs-CZ" sz="2400" i="1" dirty="0"/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1054481" y="5947029"/>
              <a:ext cx="25834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400" i="1" dirty="0" smtClean="0"/>
                <a:t>Laboratorní potkan</a:t>
              </a:r>
              <a:endParaRPr lang="cs-CZ" sz="2400" i="1" dirty="0"/>
            </a:p>
          </p:txBody>
        </p:sp>
        <p:pic>
          <p:nvPicPr>
            <p:cNvPr id="8" name="Obrázek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21970" y="98320"/>
              <a:ext cx="2470030" cy="2501902"/>
            </a:xfrm>
            <a:prstGeom prst="rect">
              <a:avLst/>
            </a:prstGeom>
          </p:spPr>
        </p:pic>
        <p:pic>
          <p:nvPicPr>
            <p:cNvPr id="9" name="Obrázek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63013" y="3691515"/>
              <a:ext cx="2741313" cy="1664605"/>
            </a:xfrm>
            <a:prstGeom prst="rect">
              <a:avLst/>
            </a:prstGeom>
          </p:spPr>
        </p:pic>
        <p:sp>
          <p:nvSpPr>
            <p:cNvPr id="10" name="TextovéPole 9"/>
            <p:cNvSpPr txBox="1"/>
            <p:nvPr/>
          </p:nvSpPr>
          <p:spPr>
            <a:xfrm>
              <a:off x="8264106" y="569261"/>
              <a:ext cx="12228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400" i="1" dirty="0" smtClean="0"/>
                <a:t>Nártoun</a:t>
              </a:r>
              <a:endParaRPr lang="cs-CZ" sz="2400" i="1" dirty="0"/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10241688" y="3367731"/>
              <a:ext cx="13896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400" i="1" dirty="0" smtClean="0"/>
                <a:t>Kočkodan</a:t>
              </a:r>
              <a:endParaRPr lang="cs-CZ" sz="2400" i="1" dirty="0"/>
            </a:p>
          </p:txBody>
        </p:sp>
        <p:pic>
          <p:nvPicPr>
            <p:cNvPr id="12" name="Obrázek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73523" y="735119"/>
              <a:ext cx="1965385" cy="2948077"/>
            </a:xfrm>
            <a:prstGeom prst="rect">
              <a:avLst/>
            </a:prstGeom>
          </p:spPr>
        </p:pic>
        <p:sp>
          <p:nvSpPr>
            <p:cNvPr id="13" name="TextovéPole 12"/>
            <p:cNvSpPr txBox="1"/>
            <p:nvPr/>
          </p:nvSpPr>
          <p:spPr>
            <a:xfrm>
              <a:off x="7011413" y="6345206"/>
              <a:ext cx="43347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 smtClean="0"/>
                <a:t>C – </a:t>
              </a:r>
              <a:r>
                <a:rPr lang="cs-CZ" sz="2000" dirty="0" err="1" smtClean="0"/>
                <a:t>kortikal</a:t>
              </a:r>
              <a:r>
                <a:rPr lang="cs-CZ" sz="2000" dirty="0" smtClean="0"/>
                <a:t>, J – </a:t>
              </a:r>
              <a:r>
                <a:rPr lang="cs-CZ" sz="2000" dirty="0" err="1" smtClean="0"/>
                <a:t>juxta</a:t>
              </a:r>
              <a:r>
                <a:rPr lang="en-US" sz="2000" dirty="0" err="1" smtClean="0"/>
                <a:t>medular</a:t>
              </a:r>
              <a:r>
                <a:rPr lang="cs-CZ" sz="2000" dirty="0" smtClean="0"/>
                <a:t>, t - celkově</a:t>
              </a:r>
              <a:endParaRPr lang="cs-CZ" sz="2000" dirty="0"/>
            </a:p>
          </p:txBody>
        </p:sp>
      </p:grpSp>
      <p:sp>
        <p:nvSpPr>
          <p:cNvPr id="15" name="TextovéPole 14"/>
          <p:cNvSpPr txBox="1"/>
          <p:nvPr/>
        </p:nvSpPr>
        <p:spPr>
          <a:xfrm>
            <a:off x="855406" y="157316"/>
            <a:ext cx="7243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Celkov</a:t>
            </a:r>
            <a:r>
              <a:rPr lang="cs-CZ" sz="2400" b="1" dirty="0" smtClean="0"/>
              <a:t>é objemy jednotlivých nefronů </a:t>
            </a:r>
            <a:r>
              <a:rPr lang="cs-CZ" dirty="0" smtClean="0"/>
              <a:t>(– dle dostupnosti vody)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3358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286" y="92023"/>
            <a:ext cx="10990244" cy="654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81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131" y="314632"/>
            <a:ext cx="11350248" cy="388389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4072" y="3962400"/>
            <a:ext cx="4766068" cy="280711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619433" y="5191432"/>
            <a:ext cx="61763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Se</a:t>
            </a:r>
            <a:r>
              <a:rPr lang="cs-CZ" sz="2400" dirty="0" err="1" smtClean="0"/>
              <a:t>zónní</a:t>
            </a:r>
            <a:r>
              <a:rPr lang="cs-CZ" sz="2400" dirty="0" smtClean="0"/>
              <a:t> změny v hospodaření s vodou u osmáka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26359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275" y="1342285"/>
            <a:ext cx="9376913" cy="5409249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112809" y="-191927"/>
            <a:ext cx="1140412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3200" b="1" dirty="0" err="1"/>
              <a:t>Žáberní</a:t>
            </a:r>
            <a:r>
              <a:rPr lang="cs-CZ" sz="3200" b="1" dirty="0"/>
              <a:t> epitel ryb</a:t>
            </a:r>
            <a:r>
              <a:rPr lang="cs-CZ" sz="2800" b="1" dirty="0"/>
              <a:t> – </a:t>
            </a:r>
            <a:r>
              <a:rPr lang="cs-CZ" sz="2800" b="1" dirty="0" err="1" smtClean="0"/>
              <a:t>ionocyty</a:t>
            </a:r>
            <a:r>
              <a:rPr lang="cs-CZ" sz="2800" b="1" dirty="0" smtClean="0"/>
              <a:t> </a:t>
            </a:r>
            <a:r>
              <a:rPr lang="cs-CZ" b="1" dirty="0"/>
              <a:t>(</a:t>
            </a:r>
            <a:r>
              <a:rPr lang="cs-CZ" b="1" dirty="0" smtClean="0"/>
              <a:t>MR</a:t>
            </a:r>
            <a:r>
              <a:rPr lang="en-US" b="1" dirty="0" smtClean="0"/>
              <a:t> </a:t>
            </a:r>
            <a:r>
              <a:rPr lang="cs-CZ" dirty="0" smtClean="0"/>
              <a:t>(</a:t>
            </a:r>
            <a:r>
              <a:rPr lang="cs-CZ" dirty="0" err="1" smtClean="0"/>
              <a:t>mitochondria</a:t>
            </a:r>
            <a:r>
              <a:rPr lang="cs-CZ" dirty="0" smtClean="0"/>
              <a:t> </a:t>
            </a:r>
            <a:r>
              <a:rPr lang="cs-CZ" dirty="0" err="1"/>
              <a:t>rich</a:t>
            </a:r>
            <a:r>
              <a:rPr lang="cs-CZ" dirty="0"/>
              <a:t>) </a:t>
            </a:r>
            <a:r>
              <a:rPr lang="cs-CZ" b="1" dirty="0"/>
              <a:t>- na mitochondrie bohaté buňky</a:t>
            </a:r>
            <a:r>
              <a:rPr lang="cs-CZ" b="1" dirty="0" smtClean="0"/>
              <a:t>)</a:t>
            </a:r>
            <a:r>
              <a:rPr lang="en-US" b="1" dirty="0" smtClean="0"/>
              <a:t>	</a:t>
            </a:r>
            <a:r>
              <a:rPr lang="cs-CZ" b="1" dirty="0" smtClean="0"/>
              <a:t>		</a:t>
            </a:r>
            <a:r>
              <a:rPr lang="cs-CZ" sz="2800" b="1" dirty="0" smtClean="0"/>
              <a:t>                - b</a:t>
            </a:r>
            <a:r>
              <a:rPr lang="en-US" sz="2800" b="1" dirty="0" smtClean="0"/>
              <a:t>u</a:t>
            </a:r>
            <a:r>
              <a:rPr lang="cs-CZ" sz="2800" b="1" dirty="0" err="1" smtClean="0"/>
              <a:t>ňky</a:t>
            </a:r>
            <a:r>
              <a:rPr lang="cs-CZ" sz="2800" b="1" dirty="0" smtClean="0"/>
              <a:t> respiračního epitelu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51498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682828" y="-158261"/>
            <a:ext cx="9992479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800" b="1" dirty="0" err="1" smtClean="0"/>
              <a:t>Žáberní</a:t>
            </a:r>
            <a:r>
              <a:rPr lang="cs-CZ" sz="2800" b="1" dirty="0" smtClean="0"/>
              <a:t> epitel ryb – </a:t>
            </a:r>
            <a:r>
              <a:rPr lang="cs-CZ" sz="2800" b="1" dirty="0" err="1" smtClean="0"/>
              <a:t>ionocyty</a:t>
            </a:r>
            <a:r>
              <a:rPr lang="cs-CZ" sz="2800" b="1" dirty="0" smtClean="0"/>
              <a:t> </a:t>
            </a:r>
            <a:r>
              <a:rPr lang="cs-CZ" b="1" dirty="0" smtClean="0"/>
              <a:t>(MR </a:t>
            </a:r>
            <a:r>
              <a:rPr lang="cs-CZ" dirty="0" smtClean="0"/>
              <a:t>(</a:t>
            </a:r>
            <a:r>
              <a:rPr lang="cs-CZ" dirty="0" err="1" smtClean="0"/>
              <a:t>mitochondria</a:t>
            </a:r>
            <a:r>
              <a:rPr lang="cs-CZ" dirty="0" smtClean="0"/>
              <a:t> </a:t>
            </a:r>
            <a:r>
              <a:rPr lang="cs-CZ" dirty="0" err="1" smtClean="0"/>
              <a:t>rich</a:t>
            </a:r>
            <a:r>
              <a:rPr lang="cs-CZ" dirty="0" smtClean="0"/>
              <a:t>) </a:t>
            </a:r>
            <a:r>
              <a:rPr lang="cs-CZ" b="1" dirty="0" smtClean="0"/>
              <a:t>- na mitochondrie bohaté buňky)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                                             Sladkovodní ryby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102" y="2785641"/>
            <a:ext cx="9742457" cy="414914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39" y="642105"/>
            <a:ext cx="3695534" cy="277165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498613" y="1192461"/>
            <a:ext cx="4206023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 smtClean="0"/>
              <a:t>KS cell – K</a:t>
            </a:r>
            <a:r>
              <a:rPr lang="cs-CZ" baseline="30000" dirty="0" smtClean="0"/>
              <a:t>+</a:t>
            </a:r>
            <a:r>
              <a:rPr lang="cs-CZ" dirty="0" smtClean="0"/>
              <a:t> </a:t>
            </a:r>
            <a:r>
              <a:rPr lang="cs-CZ" dirty="0" err="1" smtClean="0"/>
              <a:t>secreting</a:t>
            </a:r>
            <a:endParaRPr lang="cs-CZ" dirty="0" smtClean="0"/>
          </a:p>
          <a:p>
            <a:r>
              <a:rPr lang="cs-CZ" dirty="0" smtClean="0"/>
              <a:t>SLC26 cell –</a:t>
            </a:r>
          </a:p>
          <a:p>
            <a:r>
              <a:rPr lang="cs-CZ" dirty="0" smtClean="0"/>
              <a:t>NCC cell </a:t>
            </a:r>
            <a:r>
              <a:rPr lang="cs-CZ" dirty="0"/>
              <a:t>- </a:t>
            </a:r>
            <a:r>
              <a:rPr lang="cs-CZ" dirty="0" smtClean="0"/>
              <a:t>Na</a:t>
            </a:r>
            <a:r>
              <a:rPr lang="cs-CZ" baseline="30000" dirty="0" smtClean="0"/>
              <a:t>+</a:t>
            </a:r>
            <a:r>
              <a:rPr lang="cs-CZ" dirty="0" smtClean="0"/>
              <a:t>/Cl</a:t>
            </a:r>
            <a:r>
              <a:rPr lang="cs-CZ" baseline="30000" dirty="0" smtClean="0"/>
              <a:t>-</a:t>
            </a:r>
            <a:r>
              <a:rPr lang="cs-CZ" dirty="0" smtClean="0"/>
              <a:t> </a:t>
            </a:r>
            <a:r>
              <a:rPr lang="cs-CZ" dirty="0" err="1"/>
              <a:t>cotransporter</a:t>
            </a:r>
            <a:endParaRPr lang="cs-CZ" dirty="0" smtClean="0"/>
          </a:p>
          <a:p>
            <a:r>
              <a:rPr lang="cs-CZ" dirty="0" err="1" smtClean="0"/>
              <a:t>NaR</a:t>
            </a:r>
            <a:r>
              <a:rPr lang="cs-CZ" dirty="0" smtClean="0"/>
              <a:t> cell – Ca</a:t>
            </a:r>
            <a:r>
              <a:rPr lang="cs-CZ" baseline="30000" dirty="0" smtClean="0"/>
              <a:t>2+ </a:t>
            </a:r>
            <a:r>
              <a:rPr lang="cs-CZ" dirty="0" err="1" smtClean="0"/>
              <a:t>uptake</a:t>
            </a:r>
            <a:r>
              <a:rPr lang="cs-CZ" dirty="0"/>
              <a:t>, Na</a:t>
            </a:r>
            <a:r>
              <a:rPr lang="cs-CZ" baseline="30000" dirty="0"/>
              <a:t>+</a:t>
            </a:r>
            <a:r>
              <a:rPr lang="cs-CZ" dirty="0"/>
              <a:t>/K</a:t>
            </a:r>
            <a:r>
              <a:rPr lang="cs-CZ" baseline="30000" dirty="0"/>
              <a:t>+</a:t>
            </a:r>
            <a:r>
              <a:rPr lang="cs-CZ" dirty="0"/>
              <a:t>-</a:t>
            </a:r>
            <a:r>
              <a:rPr lang="cs-CZ" dirty="0" err="1"/>
              <a:t>ATPase-rich</a:t>
            </a:r>
            <a:endParaRPr lang="cs-CZ" dirty="0" smtClean="0"/>
          </a:p>
          <a:p>
            <a:r>
              <a:rPr lang="cs-CZ" dirty="0" smtClean="0"/>
              <a:t>H</a:t>
            </a:r>
            <a:r>
              <a:rPr lang="en-US" dirty="0" smtClean="0"/>
              <a:t>R</a:t>
            </a:r>
            <a:r>
              <a:rPr lang="cs-CZ" dirty="0" smtClean="0"/>
              <a:t> cell – H</a:t>
            </a:r>
            <a:r>
              <a:rPr lang="cs-CZ" baseline="30000" dirty="0" smtClean="0"/>
              <a:t>+</a:t>
            </a:r>
            <a:r>
              <a:rPr lang="cs-CZ" dirty="0" smtClean="0"/>
              <a:t>-</a:t>
            </a:r>
            <a:r>
              <a:rPr lang="cs-CZ" dirty="0" err="1" smtClean="0"/>
              <a:t>ATPase-rich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8316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/>
          <p:nvPr/>
        </p:nvGrpSpPr>
        <p:grpSpPr>
          <a:xfrm>
            <a:off x="5969479" y="0"/>
            <a:ext cx="6466219" cy="6849374"/>
            <a:chOff x="5969479" y="0"/>
            <a:chExt cx="6466219" cy="6849374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69479" y="0"/>
              <a:ext cx="6395050" cy="3197525"/>
            </a:xfrm>
            <a:prstGeom prst="rect">
              <a:avLst/>
            </a:prstGeom>
          </p:spPr>
        </p:pic>
        <p:pic>
          <p:nvPicPr>
            <p:cNvPr id="3" name="Obrázek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5281" y="3045124"/>
              <a:ext cx="6340417" cy="3804250"/>
            </a:xfrm>
            <a:prstGeom prst="rect">
              <a:avLst/>
            </a:prstGeom>
          </p:spPr>
        </p:pic>
      </p:grpSp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90" y="1335658"/>
            <a:ext cx="6016814" cy="419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38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04" y="-7"/>
            <a:ext cx="5919311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15660" y="120770"/>
            <a:ext cx="266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Sladkovodní x mořské ryby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654" y="370936"/>
            <a:ext cx="5964801" cy="627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81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0637" y="795486"/>
            <a:ext cx="7772454" cy="6062514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4489276" y="62539"/>
            <a:ext cx="105551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err="1" smtClean="0"/>
              <a:t>Tilapia</a:t>
            </a:r>
            <a:r>
              <a:rPr lang="cs-CZ" sz="2000" dirty="0" smtClean="0"/>
              <a:t> </a:t>
            </a:r>
            <a:r>
              <a:rPr lang="cs-CZ" sz="2000" dirty="0" err="1" smtClean="0"/>
              <a:t>acclimated</a:t>
            </a:r>
            <a:r>
              <a:rPr lang="cs-CZ" sz="2000" dirty="0" smtClean="0"/>
              <a:t> </a:t>
            </a:r>
            <a:r>
              <a:rPr lang="cs-CZ" sz="2000" dirty="0" err="1"/>
              <a:t>freshwater</a:t>
            </a:r>
            <a:r>
              <a:rPr lang="cs-CZ" sz="2000" dirty="0"/>
              <a:t> (FW), </a:t>
            </a:r>
            <a:r>
              <a:rPr lang="cs-CZ" sz="2000" dirty="0" err="1"/>
              <a:t>seawater</a:t>
            </a:r>
            <a:r>
              <a:rPr lang="cs-CZ" sz="2000" dirty="0"/>
              <a:t> (</a:t>
            </a:r>
            <a:r>
              <a:rPr lang="cs-CZ" sz="2000" dirty="0" smtClean="0"/>
              <a:t>SW)</a:t>
            </a:r>
          </a:p>
          <a:p>
            <a:r>
              <a:rPr lang="cs-CZ" sz="2000" dirty="0" smtClean="0"/>
              <a:t>and  </a:t>
            </a:r>
            <a:r>
              <a:rPr lang="cs-CZ" sz="2000" dirty="0" err="1" smtClean="0"/>
              <a:t>hypersaline</a:t>
            </a:r>
            <a:r>
              <a:rPr lang="cs-CZ" sz="2000" dirty="0" smtClean="0"/>
              <a:t> </a:t>
            </a:r>
            <a:r>
              <a:rPr lang="cs-CZ" sz="2000" dirty="0" err="1"/>
              <a:t>water</a:t>
            </a:r>
            <a:r>
              <a:rPr lang="cs-CZ" sz="2000" dirty="0"/>
              <a:t> (HSW).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34" y="202223"/>
            <a:ext cx="3995484" cy="650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8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413" y="102348"/>
            <a:ext cx="9319401" cy="360701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346" y="3709359"/>
            <a:ext cx="6151891" cy="319610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261668" y="3919861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/>
              <a:t>Transcelul</a:t>
            </a:r>
            <a:r>
              <a:rPr lang="cs-CZ" sz="2400" b="1" dirty="0"/>
              <a:t>á</a:t>
            </a:r>
            <a:r>
              <a:rPr lang="en-US" sz="2400" b="1" dirty="0" err="1"/>
              <a:t>rn</a:t>
            </a:r>
            <a:r>
              <a:rPr lang="cs-CZ" sz="2400" b="1" dirty="0" smtClean="0"/>
              <a:t>í transport</a:t>
            </a:r>
            <a:endParaRPr lang="cs-CZ" sz="2400" b="1" dirty="0"/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cs-CZ" sz="2000" b="1" dirty="0"/>
              <a:t>Prostá </a:t>
            </a:r>
            <a:r>
              <a:rPr lang="cs-CZ" sz="2000" b="1" dirty="0" err="1"/>
              <a:t>difůze</a:t>
            </a:r>
            <a:endParaRPr lang="cs-CZ" sz="2000" b="1" dirty="0"/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cs-CZ" sz="2000" b="1" dirty="0"/>
              <a:t>Usnadněná difuze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cs-CZ" sz="2000" b="1" dirty="0"/>
              <a:t>Prostup iontovými kanály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cs-CZ" dirty="0"/>
              <a:t>Primární aktivní transport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cs-CZ" dirty="0"/>
              <a:t>Sekundární aktivní transport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89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/>
          <p:nvPr/>
        </p:nvGrpSpPr>
        <p:grpSpPr>
          <a:xfrm>
            <a:off x="1496972" y="94893"/>
            <a:ext cx="9544837" cy="6530193"/>
            <a:chOff x="1229551" y="534838"/>
            <a:chExt cx="7250215" cy="5630245"/>
          </a:xfrm>
        </p:grpSpPr>
        <p:pic>
          <p:nvPicPr>
            <p:cNvPr id="3" name="Obrázek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9551" y="534838"/>
              <a:ext cx="7250215" cy="5630245"/>
            </a:xfrm>
            <a:prstGeom prst="rect">
              <a:avLst/>
            </a:prstGeom>
          </p:spPr>
        </p:pic>
        <p:sp>
          <p:nvSpPr>
            <p:cNvPr id="2" name="TextovéPole 1"/>
            <p:cNvSpPr txBox="1"/>
            <p:nvPr/>
          </p:nvSpPr>
          <p:spPr>
            <a:xfrm>
              <a:off x="1397478" y="1690777"/>
              <a:ext cx="10230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b="1" dirty="0" smtClean="0"/>
                <a:t>Žábra</a:t>
              </a:r>
              <a:endParaRPr lang="cs-CZ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05909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5181" y="2150583"/>
            <a:ext cx="3185025" cy="2369659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5768" y="-63803"/>
            <a:ext cx="5170289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9764" y="4225236"/>
            <a:ext cx="3287551" cy="256896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6057" y="-63803"/>
            <a:ext cx="3480759" cy="2320506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98408" y="2372262"/>
            <a:ext cx="38593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Různé druhy, různé typy </a:t>
            </a:r>
            <a:r>
              <a:rPr lang="cs-CZ" sz="2000" b="1" dirty="0" err="1" smtClean="0"/>
              <a:t>ionocytů</a:t>
            </a:r>
            <a:r>
              <a:rPr lang="cs-CZ" sz="2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5061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962" y="190220"/>
            <a:ext cx="5397908" cy="6588996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6966525" y="3697193"/>
            <a:ext cx="4438894" cy="67710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2000" b="1" dirty="0" smtClean="0"/>
              <a:t>Kyselina močová</a:t>
            </a:r>
          </a:p>
          <a:p>
            <a:r>
              <a:rPr lang="en-US" dirty="0" smtClean="0"/>
              <a:t>Solubility </a:t>
            </a:r>
            <a:r>
              <a:rPr lang="en-US" dirty="0"/>
              <a:t>in water‎: </a:t>
            </a:r>
            <a:r>
              <a:rPr lang="en-US" dirty="0" smtClean="0"/>
              <a:t>‎6 mg/1L </a:t>
            </a:r>
            <a:r>
              <a:rPr lang="en-US" dirty="0"/>
              <a:t>(at 20 °C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Obdélník 4"/>
          <p:cNvSpPr/>
          <p:nvPr/>
        </p:nvSpPr>
        <p:spPr>
          <a:xfrm>
            <a:off x="7909839" y="4678513"/>
            <a:ext cx="3087330" cy="178510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2000" b="1" dirty="0" smtClean="0"/>
              <a:t>Močovina</a:t>
            </a:r>
          </a:p>
          <a:p>
            <a:r>
              <a:rPr lang="en-US" dirty="0" smtClean="0"/>
              <a:t>Solubility </a:t>
            </a:r>
            <a:r>
              <a:rPr lang="en-US" dirty="0"/>
              <a:t>in water</a:t>
            </a:r>
          </a:p>
          <a:p>
            <a:r>
              <a:rPr lang="en-US" dirty="0" smtClean="0"/>
              <a:t>1079 </a:t>
            </a:r>
            <a:r>
              <a:rPr lang="en-US" dirty="0"/>
              <a:t>g/L (20 °C)</a:t>
            </a:r>
          </a:p>
          <a:p>
            <a:r>
              <a:rPr lang="en-US" dirty="0"/>
              <a:t>1670 g/L (40 °C</a:t>
            </a:r>
            <a:r>
              <a:rPr lang="en-US" dirty="0" smtClean="0"/>
              <a:t>)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/>
              <a:t>Toxicity LD50 15g/L 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7681636" y="1884876"/>
            <a:ext cx="3008672" cy="150810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pl-PL" sz="2000" b="1" dirty="0" smtClean="0"/>
              <a:t>NH3</a:t>
            </a:r>
          </a:p>
          <a:p>
            <a:r>
              <a:rPr lang="pl-PL" dirty="0" smtClean="0"/>
              <a:t>Solubility </a:t>
            </a:r>
            <a:r>
              <a:rPr lang="pl-PL" dirty="0"/>
              <a:t>in water</a:t>
            </a:r>
          </a:p>
          <a:p>
            <a:r>
              <a:rPr lang="pl-PL" dirty="0" smtClean="0"/>
              <a:t>47</a:t>
            </a:r>
            <a:r>
              <a:rPr lang="pl-PL" dirty="0"/>
              <a:t>% w/w (0 °C)</a:t>
            </a:r>
          </a:p>
          <a:p>
            <a:r>
              <a:rPr lang="pl-PL" dirty="0"/>
              <a:t>31% w/w (25 °C)</a:t>
            </a:r>
          </a:p>
          <a:p>
            <a:r>
              <a:rPr lang="pl-PL" dirty="0"/>
              <a:t>18% w/w (50 °C)[4]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4923372" y="-6454"/>
            <a:ext cx="7163051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3200" b="1" dirty="0" smtClean="0"/>
              <a:t>Exkrece dusíku</a:t>
            </a:r>
          </a:p>
          <a:p>
            <a:pPr>
              <a:lnSpc>
                <a:spcPct val="150000"/>
              </a:lnSpc>
            </a:pPr>
            <a:r>
              <a:rPr lang="cs-CZ" sz="2000" dirty="0"/>
              <a:t>Amoniak (NH</a:t>
            </a:r>
            <a:r>
              <a:rPr lang="cs-CZ" sz="2000" baseline="-25000" dirty="0"/>
              <a:t>4</a:t>
            </a:r>
            <a:r>
              <a:rPr lang="cs-CZ" sz="2000" baseline="30000" dirty="0"/>
              <a:t>+</a:t>
            </a:r>
            <a:r>
              <a:rPr lang="cs-CZ" sz="2000" dirty="0"/>
              <a:t> ) problematický produkt metabolismu aminokyselin</a:t>
            </a:r>
          </a:p>
          <a:p>
            <a:pPr>
              <a:lnSpc>
                <a:spcPct val="150000"/>
              </a:lnSpc>
            </a:pPr>
            <a:r>
              <a:rPr lang="cs-CZ" sz="2400" dirty="0" err="1" smtClean="0"/>
              <a:t>Amonotelní</a:t>
            </a:r>
            <a:r>
              <a:rPr lang="cs-CZ" sz="2400" dirty="0" smtClean="0"/>
              <a:t>, urikotelní, ureotelní živočichové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05885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90770" y="3668834"/>
            <a:ext cx="6407203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pt-BR" sz="2000" b="1" dirty="0"/>
              <a:t>2 NH</a:t>
            </a:r>
            <a:r>
              <a:rPr lang="pt-BR" sz="2000" b="1" baseline="-25000" dirty="0"/>
              <a:t>3</a:t>
            </a:r>
            <a:r>
              <a:rPr lang="pt-BR" sz="2000" b="1" dirty="0"/>
              <a:t> + CO</a:t>
            </a:r>
            <a:r>
              <a:rPr lang="pt-BR" sz="2000" b="1" baseline="-25000" dirty="0"/>
              <a:t>2</a:t>
            </a:r>
            <a:r>
              <a:rPr lang="pt-BR" sz="2000" b="1" dirty="0"/>
              <a:t> + 3 ATP + 3 H</a:t>
            </a:r>
            <a:r>
              <a:rPr lang="pt-BR" sz="2000" b="1" baseline="-25000" dirty="0"/>
              <a:t>2</a:t>
            </a:r>
            <a:r>
              <a:rPr lang="pt-BR" sz="2000" b="1" dirty="0"/>
              <a:t>O → </a:t>
            </a:r>
            <a:r>
              <a:rPr lang="pt-BR" sz="2800" b="1" dirty="0"/>
              <a:t>urea</a:t>
            </a:r>
            <a:r>
              <a:rPr lang="pt-BR" sz="2000" b="1" dirty="0"/>
              <a:t> + 2 ADP + AMP + 4 Pi</a:t>
            </a:r>
            <a:endParaRPr lang="cs-CZ" sz="2000" dirty="0"/>
          </a:p>
        </p:txBody>
      </p:sp>
      <p:sp>
        <p:nvSpPr>
          <p:cNvPr id="4" name="Obdélník 3"/>
          <p:cNvSpPr/>
          <p:nvPr/>
        </p:nvSpPr>
        <p:spPr>
          <a:xfrm>
            <a:off x="490770" y="107897"/>
            <a:ext cx="6096000" cy="32316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3600" b="1" i="1" dirty="0" smtClean="0"/>
              <a:t>NH</a:t>
            </a:r>
            <a:r>
              <a:rPr lang="cs-CZ" sz="3600" b="1" i="1" baseline="-25000" dirty="0" smtClean="0"/>
              <a:t>3</a:t>
            </a:r>
          </a:p>
          <a:p>
            <a:endParaRPr lang="cs-CZ" b="1" dirty="0" smtClean="0"/>
          </a:p>
          <a:p>
            <a:r>
              <a:rPr lang="en-US" sz="2800" b="1" dirty="0" smtClean="0"/>
              <a:t>V j</a:t>
            </a:r>
            <a:r>
              <a:rPr lang="cs-CZ" sz="2800" b="1" dirty="0" err="1" smtClean="0"/>
              <a:t>átrech</a:t>
            </a:r>
            <a:r>
              <a:rPr lang="cs-CZ" sz="2800" b="1" dirty="0" smtClean="0"/>
              <a:t> </a:t>
            </a:r>
            <a:r>
              <a:rPr lang="cs-CZ" dirty="0" smtClean="0"/>
              <a:t>(syntéza)</a:t>
            </a:r>
            <a:endParaRPr lang="cs-CZ" dirty="0"/>
          </a:p>
          <a:p>
            <a:r>
              <a:rPr lang="cs-CZ" dirty="0" smtClean="0"/>
              <a:t> </a:t>
            </a:r>
            <a:r>
              <a:rPr lang="cs-CZ" dirty="0"/>
              <a:t> </a:t>
            </a:r>
          </a:p>
          <a:p>
            <a:r>
              <a:rPr lang="cs-CZ" sz="2000" b="1" dirty="0" err="1"/>
              <a:t>glutamic</a:t>
            </a:r>
            <a:r>
              <a:rPr lang="cs-CZ" sz="2000" b="1" dirty="0"/>
              <a:t> acid + NH</a:t>
            </a:r>
            <a:r>
              <a:rPr lang="cs-CZ" sz="2000" b="1" baseline="-25000" dirty="0"/>
              <a:t>3</a:t>
            </a:r>
            <a:r>
              <a:rPr lang="cs-CZ" sz="2000" b="1" dirty="0"/>
              <a:t> + ATP → </a:t>
            </a:r>
            <a:r>
              <a:rPr lang="cs-CZ" sz="2000" b="1" dirty="0" err="1"/>
              <a:t>glutamin</a:t>
            </a:r>
            <a:r>
              <a:rPr lang="cs-CZ" sz="2000" b="1" dirty="0"/>
              <a:t> + ADP + </a:t>
            </a:r>
            <a:r>
              <a:rPr lang="cs-CZ" sz="2000" b="1" dirty="0" err="1"/>
              <a:t>Pi</a:t>
            </a:r>
            <a:r>
              <a:rPr lang="cs-CZ" sz="2000" dirty="0"/>
              <a:t> </a:t>
            </a:r>
          </a:p>
          <a:p>
            <a:endParaRPr lang="cs-CZ" dirty="0" smtClean="0"/>
          </a:p>
          <a:p>
            <a:r>
              <a:rPr lang="cs-CZ" sz="2800" b="1" dirty="0" smtClean="0"/>
              <a:t>V ledvinách </a:t>
            </a:r>
            <a:r>
              <a:rPr lang="cs-CZ" dirty="0" smtClean="0"/>
              <a:t>(hydrolýza)</a:t>
            </a:r>
            <a:endParaRPr lang="cs-CZ" dirty="0"/>
          </a:p>
          <a:p>
            <a:endParaRPr lang="cs-CZ" b="1" dirty="0" smtClean="0"/>
          </a:p>
          <a:p>
            <a:r>
              <a:rPr lang="cs-CZ" sz="2000" b="1" dirty="0" err="1" smtClean="0"/>
              <a:t>glutamine</a:t>
            </a:r>
            <a:r>
              <a:rPr lang="cs-CZ" sz="2000" b="1" dirty="0" smtClean="0"/>
              <a:t> </a:t>
            </a:r>
            <a:r>
              <a:rPr lang="cs-CZ" sz="2000" b="1" dirty="0"/>
              <a:t>+ H</a:t>
            </a:r>
            <a:r>
              <a:rPr lang="cs-CZ" sz="2000" b="1" baseline="-25000" dirty="0"/>
              <a:t>2</a:t>
            </a:r>
            <a:r>
              <a:rPr lang="cs-CZ" sz="2000" b="1" dirty="0"/>
              <a:t>O → </a:t>
            </a:r>
            <a:r>
              <a:rPr lang="cs-CZ" sz="2000" b="1" dirty="0" err="1"/>
              <a:t>glutamic</a:t>
            </a:r>
            <a:r>
              <a:rPr lang="cs-CZ" sz="2000" b="1" dirty="0"/>
              <a:t> acid + NH</a:t>
            </a:r>
            <a:r>
              <a:rPr lang="cs-CZ" sz="2000" b="1" baseline="-25000" dirty="0"/>
              <a:t>3</a:t>
            </a:r>
            <a:r>
              <a:rPr lang="cs-CZ" sz="2000" dirty="0"/>
              <a:t> </a:t>
            </a:r>
            <a:r>
              <a:rPr lang="cs-CZ" dirty="0" smtClean="0"/>
              <a:t>(vyloučen močí)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b="6543"/>
          <a:stretch/>
        </p:blipFill>
        <p:spPr>
          <a:xfrm>
            <a:off x="7392626" y="127562"/>
            <a:ext cx="4681386" cy="6570070"/>
          </a:xfrm>
          <a:prstGeom prst="rect">
            <a:avLst/>
          </a:prstGeom>
        </p:spPr>
      </p:pic>
      <p:grpSp>
        <p:nvGrpSpPr>
          <p:cNvPr id="9" name="Skupina 8"/>
          <p:cNvGrpSpPr/>
          <p:nvPr/>
        </p:nvGrpSpPr>
        <p:grpSpPr>
          <a:xfrm>
            <a:off x="335713" y="4674332"/>
            <a:ext cx="8169190" cy="1913439"/>
            <a:chOff x="335713" y="4674332"/>
            <a:chExt cx="8169190" cy="1913439"/>
          </a:xfrm>
        </p:grpSpPr>
        <p:sp>
          <p:nvSpPr>
            <p:cNvPr id="6" name="Šipka dolů 5"/>
            <p:cNvSpPr/>
            <p:nvPr/>
          </p:nvSpPr>
          <p:spPr>
            <a:xfrm>
              <a:off x="1257300" y="5750169"/>
              <a:ext cx="228600" cy="49236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8" name="Skupina 7"/>
            <p:cNvGrpSpPr/>
            <p:nvPr/>
          </p:nvGrpSpPr>
          <p:grpSpPr>
            <a:xfrm>
              <a:off x="335713" y="4674332"/>
              <a:ext cx="8169190" cy="1913439"/>
              <a:chOff x="335713" y="4674332"/>
              <a:chExt cx="8169190" cy="1913439"/>
            </a:xfrm>
          </p:grpSpPr>
          <p:sp>
            <p:nvSpPr>
              <p:cNvPr id="3" name="Obdélník 2"/>
              <p:cNvSpPr/>
              <p:nvPr/>
            </p:nvSpPr>
            <p:spPr>
              <a:xfrm>
                <a:off x="490770" y="4674332"/>
                <a:ext cx="8014133" cy="120032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cs-CZ" sz="2000" b="1" dirty="0"/>
                  <a:t>2 </a:t>
                </a:r>
                <a:r>
                  <a:rPr lang="cs-CZ" sz="2000" b="1" dirty="0" err="1"/>
                  <a:t>glutamic</a:t>
                </a:r>
                <a:r>
                  <a:rPr lang="cs-CZ" sz="2000" b="1" dirty="0"/>
                  <a:t> acid + 2 </a:t>
                </a:r>
                <a:r>
                  <a:rPr lang="cs-CZ" sz="2000" b="1" dirty="0" err="1"/>
                  <a:t>formic</a:t>
                </a:r>
                <a:r>
                  <a:rPr lang="cs-CZ" sz="2000" b="1" dirty="0"/>
                  <a:t> acid + CO2 + </a:t>
                </a:r>
                <a:r>
                  <a:rPr lang="cs-CZ" sz="2000" b="1" dirty="0" err="1"/>
                  <a:t>aspartic</a:t>
                </a:r>
                <a:r>
                  <a:rPr lang="cs-CZ" sz="2000" b="1" dirty="0"/>
                  <a:t> acid + glycine + 6 ATP→ </a:t>
                </a:r>
              </a:p>
              <a:p>
                <a:pPr>
                  <a:lnSpc>
                    <a:spcPct val="150000"/>
                  </a:lnSpc>
                </a:pPr>
                <a:r>
                  <a:rPr lang="cs-CZ" sz="2000" b="1" dirty="0"/>
                  <a:t>→ </a:t>
                </a:r>
                <a:r>
                  <a:rPr lang="cs-CZ" sz="2800" b="1" dirty="0" err="1"/>
                  <a:t>inosine</a:t>
                </a:r>
                <a:r>
                  <a:rPr lang="cs-CZ" sz="2000" b="1" dirty="0"/>
                  <a:t> + 2 </a:t>
                </a:r>
                <a:r>
                  <a:rPr lang="cs-CZ" sz="2000" b="1" dirty="0" err="1"/>
                  <a:t>glutamic</a:t>
                </a:r>
                <a:r>
                  <a:rPr lang="cs-CZ" sz="2000" b="1" dirty="0"/>
                  <a:t> acid + </a:t>
                </a:r>
                <a:r>
                  <a:rPr lang="cs-CZ" sz="2000" b="1" dirty="0" err="1"/>
                  <a:t>fumaric</a:t>
                </a:r>
                <a:r>
                  <a:rPr lang="cs-CZ" sz="2000" b="1" dirty="0"/>
                  <a:t> acid + 5 ADP + AMP + 5Pi + </a:t>
                </a:r>
                <a:r>
                  <a:rPr lang="cs-CZ" sz="2000" b="1" dirty="0" err="1"/>
                  <a:t>PPi</a:t>
                </a:r>
                <a:r>
                  <a:rPr lang="cs-CZ" sz="2000" b="1" dirty="0"/>
                  <a:t> </a:t>
                </a:r>
              </a:p>
            </p:txBody>
          </p:sp>
          <p:sp>
            <p:nvSpPr>
              <p:cNvPr id="7" name="TextovéPole 6"/>
              <p:cNvSpPr txBox="1"/>
              <p:nvPr/>
            </p:nvSpPr>
            <p:spPr>
              <a:xfrm>
                <a:off x="335713" y="6126106"/>
                <a:ext cx="230037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/>
                  <a:t>K</a:t>
                </a:r>
                <a:r>
                  <a:rPr lang="cs-CZ" sz="2400" b="1" dirty="0" err="1" smtClean="0"/>
                  <a:t>yselina</a:t>
                </a:r>
                <a:r>
                  <a:rPr lang="cs-CZ" sz="2400" b="1" dirty="0" smtClean="0"/>
                  <a:t> močová</a:t>
                </a:r>
                <a:endParaRPr lang="cs-CZ" sz="2400" b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4899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0395" y="0"/>
            <a:ext cx="9323565" cy="6858000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196645" y="481781"/>
            <a:ext cx="34892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i="1" dirty="0" smtClean="0"/>
              <a:t>Uvolnění NH</a:t>
            </a:r>
            <a:r>
              <a:rPr lang="cs-CZ" sz="3200" b="1" i="1" baseline="-25000" dirty="0" smtClean="0"/>
              <a:t>3</a:t>
            </a:r>
            <a:r>
              <a:rPr lang="cs-CZ" sz="3200" b="1" i="1" dirty="0" smtClean="0"/>
              <a:t> žábry</a:t>
            </a:r>
            <a:endParaRPr lang="cs-CZ" sz="3200" b="1" i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267241" y="5152103"/>
            <a:ext cx="34186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PV – </a:t>
            </a:r>
            <a:r>
              <a:rPr lang="cs-CZ" dirty="0" err="1" smtClean="0"/>
              <a:t>pavement</a:t>
            </a:r>
            <a:r>
              <a:rPr lang="cs-CZ" dirty="0" smtClean="0"/>
              <a:t> cell</a:t>
            </a:r>
          </a:p>
          <a:p>
            <a:r>
              <a:rPr lang="cs-CZ" dirty="0" smtClean="0"/>
              <a:t>MR – </a:t>
            </a:r>
            <a:r>
              <a:rPr lang="cs-CZ" dirty="0" err="1" smtClean="0"/>
              <a:t>mitochondria</a:t>
            </a:r>
            <a:r>
              <a:rPr lang="cs-CZ" dirty="0" smtClean="0"/>
              <a:t> </a:t>
            </a:r>
            <a:r>
              <a:rPr lang="cs-CZ" dirty="0" err="1" smtClean="0"/>
              <a:t>rich</a:t>
            </a:r>
            <a:r>
              <a:rPr lang="cs-CZ" dirty="0" smtClean="0"/>
              <a:t> cell</a:t>
            </a:r>
          </a:p>
          <a:p>
            <a:r>
              <a:rPr lang="cs-CZ" dirty="0" err="1" smtClean="0"/>
              <a:t>Rhbg</a:t>
            </a:r>
            <a:r>
              <a:rPr lang="cs-CZ" dirty="0" smtClean="0"/>
              <a:t>/</a:t>
            </a:r>
            <a:r>
              <a:rPr lang="cs-CZ" dirty="0" err="1" smtClean="0"/>
              <a:t>Rhcg</a:t>
            </a:r>
            <a:r>
              <a:rPr lang="cs-CZ" dirty="0" smtClean="0"/>
              <a:t> – </a:t>
            </a:r>
            <a:r>
              <a:rPr lang="cs-CZ" dirty="0" err="1" smtClean="0"/>
              <a:t>transmembránové</a:t>
            </a:r>
            <a:endParaRPr lang="cs-CZ" dirty="0" smtClean="0"/>
          </a:p>
          <a:p>
            <a:r>
              <a:rPr lang="cs-CZ" dirty="0"/>
              <a:t>	</a:t>
            </a:r>
            <a:r>
              <a:rPr lang="cs-CZ" dirty="0" smtClean="0"/>
              <a:t>      transportní proteiny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5508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/>
          <p:nvPr/>
        </p:nvGrpSpPr>
        <p:grpSpPr>
          <a:xfrm>
            <a:off x="177539" y="2733458"/>
            <a:ext cx="5537862" cy="3934028"/>
            <a:chOff x="1905821" y="2807340"/>
            <a:chExt cx="5537862" cy="3934028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821" y="2807340"/>
              <a:ext cx="5537862" cy="3934028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" name="TextovéPole 5"/>
            <p:cNvSpPr txBox="1"/>
            <p:nvPr/>
          </p:nvSpPr>
          <p:spPr>
            <a:xfrm>
              <a:off x="5537179" y="3068960"/>
              <a:ext cx="1843133" cy="369332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 err="1" smtClean="0"/>
                <a:t>Ornitinov</a:t>
              </a:r>
              <a:r>
                <a:rPr lang="cs-CZ" b="1" dirty="0" smtClean="0"/>
                <a:t>ý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cyklus</a:t>
              </a:r>
              <a:endParaRPr lang="cs-CZ" b="1" dirty="0"/>
            </a:p>
          </p:txBody>
        </p:sp>
      </p:grp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5098" y="147486"/>
            <a:ext cx="6209084" cy="6582697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128451" y="1140542"/>
            <a:ext cx="3602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 smtClean="0"/>
              <a:t>Syntéza močoviny</a:t>
            </a:r>
            <a:endParaRPr lang="cs-CZ" sz="3600" b="1" dirty="0"/>
          </a:p>
        </p:txBody>
      </p:sp>
    </p:spTree>
    <p:extLst>
      <p:ext uri="{BB962C8B-B14F-4D97-AF65-F5344CB8AC3E}">
        <p14:creationId xmlns:p14="http://schemas.microsoft.com/office/powerpoint/2010/main" val="86603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5563" y="1439020"/>
            <a:ext cx="7674993" cy="5319251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4365794" y="213653"/>
            <a:ext cx="7354529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dirty="0"/>
              <a:t>2 </a:t>
            </a:r>
            <a:r>
              <a:rPr lang="cs-CZ" dirty="0" err="1"/>
              <a:t>glutamic</a:t>
            </a:r>
            <a:r>
              <a:rPr lang="cs-CZ" dirty="0"/>
              <a:t> acid + 2 </a:t>
            </a:r>
            <a:r>
              <a:rPr lang="cs-CZ" dirty="0" err="1"/>
              <a:t>formic</a:t>
            </a:r>
            <a:r>
              <a:rPr lang="cs-CZ" dirty="0"/>
              <a:t> acid + CO2 + </a:t>
            </a:r>
            <a:r>
              <a:rPr lang="cs-CZ" dirty="0" err="1"/>
              <a:t>aspartic</a:t>
            </a:r>
            <a:r>
              <a:rPr lang="cs-CZ" dirty="0"/>
              <a:t> acid + glycine + 6 ATP→ </a:t>
            </a:r>
          </a:p>
          <a:p>
            <a:pPr>
              <a:lnSpc>
                <a:spcPct val="150000"/>
              </a:lnSpc>
            </a:pPr>
            <a:r>
              <a:rPr lang="cs-CZ" dirty="0"/>
              <a:t>→ </a:t>
            </a:r>
            <a:r>
              <a:rPr lang="cs-CZ" sz="2800" b="1" dirty="0" err="1"/>
              <a:t>inosine</a:t>
            </a:r>
            <a:r>
              <a:rPr lang="cs-CZ" sz="2800" b="1" dirty="0"/>
              <a:t> </a:t>
            </a:r>
            <a:r>
              <a:rPr lang="cs-CZ" dirty="0"/>
              <a:t>+ 2 </a:t>
            </a:r>
            <a:r>
              <a:rPr lang="cs-CZ" dirty="0" err="1"/>
              <a:t>glutamic</a:t>
            </a:r>
            <a:r>
              <a:rPr lang="cs-CZ" dirty="0"/>
              <a:t> acid + </a:t>
            </a:r>
            <a:r>
              <a:rPr lang="cs-CZ" dirty="0" err="1"/>
              <a:t>fumaric</a:t>
            </a:r>
            <a:r>
              <a:rPr lang="cs-CZ" dirty="0"/>
              <a:t> acid + 5 ADP + AMP + 5Pi + </a:t>
            </a:r>
            <a:r>
              <a:rPr lang="cs-CZ" dirty="0" err="1"/>
              <a:t>PPi</a:t>
            </a:r>
            <a:r>
              <a:rPr lang="cs-CZ" dirty="0"/>
              <a:t>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70270" y="545582"/>
            <a:ext cx="33362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 smtClean="0"/>
              <a:t>Syntéza</a:t>
            </a:r>
          </a:p>
          <a:p>
            <a:r>
              <a:rPr lang="cs-CZ" sz="3600" b="1" dirty="0" smtClean="0"/>
              <a:t>kyseliny močové</a:t>
            </a:r>
            <a:endParaRPr lang="cs-CZ" sz="3600" b="1" dirty="0"/>
          </a:p>
        </p:txBody>
      </p:sp>
      <p:sp>
        <p:nvSpPr>
          <p:cNvPr id="6" name="Zaoblený obdélník 5"/>
          <p:cNvSpPr/>
          <p:nvPr/>
        </p:nvSpPr>
        <p:spPr>
          <a:xfrm>
            <a:off x="4665240" y="771070"/>
            <a:ext cx="1199536" cy="57708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Zaoblený obdélník 6"/>
          <p:cNvSpPr/>
          <p:nvPr/>
        </p:nvSpPr>
        <p:spPr>
          <a:xfrm>
            <a:off x="5968180" y="3264310"/>
            <a:ext cx="963561" cy="432619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03" y="2077186"/>
            <a:ext cx="3036448" cy="455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5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2919" y="127818"/>
            <a:ext cx="5363170" cy="6685935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375683" y="322124"/>
            <a:ext cx="6057236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800" b="1" dirty="0" err="1" smtClean="0"/>
              <a:t>Přěměna</a:t>
            </a:r>
            <a:r>
              <a:rPr lang="cs-CZ" sz="2800" b="1" dirty="0" smtClean="0"/>
              <a:t> kyseliny močové na močovinu</a:t>
            </a:r>
          </a:p>
          <a:p>
            <a:pPr>
              <a:lnSpc>
                <a:spcPct val="150000"/>
              </a:lnSpc>
            </a:pPr>
            <a:r>
              <a:rPr lang="cs-CZ" sz="2400" dirty="0" smtClean="0"/>
              <a:t>- kyselina močová je antioxidant</a:t>
            </a: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34" y="2430928"/>
            <a:ext cx="7317305" cy="409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38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3223" y="3486934"/>
            <a:ext cx="4712899" cy="3331910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465827" y="261308"/>
            <a:ext cx="8999964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3600" b="1" dirty="0" smtClean="0"/>
              <a:t>Řízení osmoregulace a ex</a:t>
            </a:r>
            <a:r>
              <a:rPr lang="en-US" sz="3600" b="1" dirty="0" smtClean="0"/>
              <a:t>k</a:t>
            </a:r>
            <a:r>
              <a:rPr lang="cs-CZ" sz="3600" b="1" dirty="0" err="1" smtClean="0"/>
              <a:t>rece</a:t>
            </a:r>
            <a:endParaRPr lang="cs-CZ" sz="3600" b="1" dirty="0" smtClean="0"/>
          </a:p>
          <a:p>
            <a:pPr>
              <a:lnSpc>
                <a:spcPct val="150000"/>
              </a:lnSpc>
            </a:pPr>
            <a:endParaRPr lang="cs-CZ" dirty="0"/>
          </a:p>
          <a:p>
            <a:pPr>
              <a:lnSpc>
                <a:spcPct val="150000"/>
              </a:lnSpc>
            </a:pPr>
            <a:r>
              <a:rPr lang="en-US" sz="2800" b="1" dirty="0" smtClean="0"/>
              <a:t>H</a:t>
            </a:r>
            <a:r>
              <a:rPr lang="cs-CZ" sz="2800" b="1" dirty="0" err="1" smtClean="0"/>
              <a:t>ypothalamus</a:t>
            </a:r>
            <a:r>
              <a:rPr lang="en-US" dirty="0" smtClean="0"/>
              <a:t> </a:t>
            </a:r>
            <a:r>
              <a:rPr lang="cs-CZ" dirty="0" smtClean="0"/>
              <a:t>=</a:t>
            </a:r>
            <a:r>
              <a:rPr lang="en-US" dirty="0" smtClean="0"/>
              <a:t>&gt;</a:t>
            </a:r>
            <a:r>
              <a:rPr lang="cs-CZ" dirty="0" smtClean="0"/>
              <a:t> adenohypofýza (ACTH)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 smtClean="0"/>
              <a:t>		      =&gt; </a:t>
            </a:r>
            <a:r>
              <a:rPr lang="cs-CZ" dirty="0" smtClean="0"/>
              <a:t>neurohypofýza</a:t>
            </a:r>
            <a:r>
              <a:rPr lang="en-US" dirty="0" smtClean="0"/>
              <a:t> </a:t>
            </a:r>
            <a:r>
              <a:rPr lang="cs-CZ" dirty="0" smtClean="0"/>
              <a:t>(ADH/Vasopresin, Oxytocin</a:t>
            </a:r>
            <a:r>
              <a:rPr lang="en-US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en-US" sz="2800" b="1" dirty="0" err="1" smtClean="0"/>
              <a:t>Nadledviny</a:t>
            </a:r>
            <a:r>
              <a:rPr lang="en-US" dirty="0" smtClean="0"/>
              <a:t> =&gt; </a:t>
            </a:r>
            <a:r>
              <a:rPr lang="en-US" dirty="0" err="1" smtClean="0"/>
              <a:t>kortikoidy</a:t>
            </a:r>
            <a:r>
              <a:rPr lang="en-US" dirty="0" smtClean="0"/>
              <a:t>, </a:t>
            </a:r>
            <a:r>
              <a:rPr lang="en-US" dirty="0" err="1" smtClean="0"/>
              <a:t>katecholaminy</a:t>
            </a:r>
            <a:endParaRPr lang="en-US" sz="2800" b="1" dirty="0" smtClean="0"/>
          </a:p>
          <a:p>
            <a:pPr>
              <a:lnSpc>
                <a:spcPct val="150000"/>
              </a:lnSpc>
            </a:pPr>
            <a:r>
              <a:rPr lang="en-US" sz="2800" b="1" dirty="0" err="1" smtClean="0"/>
              <a:t>Ledviny</a:t>
            </a:r>
            <a:r>
              <a:rPr lang="en-US" sz="2800" dirty="0"/>
              <a:t> </a:t>
            </a:r>
            <a:r>
              <a:rPr lang="en-US" dirty="0"/>
              <a:t>=&gt; </a:t>
            </a:r>
            <a:r>
              <a:rPr lang="en-US" dirty="0" smtClean="0"/>
              <a:t>renin (+ angiotensinogen z </a:t>
            </a:r>
            <a:r>
              <a:rPr lang="en-US" dirty="0" err="1" smtClean="0"/>
              <a:t>jater</a:t>
            </a:r>
            <a:r>
              <a:rPr lang="cs-CZ" dirty="0"/>
              <a:t>)</a:t>
            </a:r>
            <a:endParaRPr lang="cs-CZ" b="1" dirty="0" smtClean="0"/>
          </a:p>
          <a:p>
            <a:pPr>
              <a:lnSpc>
                <a:spcPct val="150000"/>
              </a:lnSpc>
            </a:pPr>
            <a:r>
              <a:rPr lang="cs-CZ" sz="2800" b="1" dirty="0" err="1" smtClean="0"/>
              <a:t>Parathyroidea</a:t>
            </a:r>
            <a:r>
              <a:rPr lang="cs-CZ" sz="2800" b="1" dirty="0" smtClean="0"/>
              <a:t> a </a:t>
            </a:r>
            <a:r>
              <a:rPr lang="cs-CZ" sz="2800" b="1" dirty="0" err="1" smtClean="0"/>
              <a:t>thyroidea</a:t>
            </a:r>
            <a:r>
              <a:rPr lang="cs-CZ" dirty="0" smtClean="0"/>
              <a:t> </a:t>
            </a:r>
            <a:r>
              <a:rPr lang="en-US" dirty="0" smtClean="0"/>
              <a:t>=&gt; </a:t>
            </a:r>
            <a:r>
              <a:rPr lang="en-US" dirty="0" err="1" smtClean="0"/>
              <a:t>parathormon</a:t>
            </a:r>
            <a:r>
              <a:rPr lang="en-US" dirty="0" smtClean="0"/>
              <a:t>, </a:t>
            </a:r>
            <a:r>
              <a:rPr lang="en-US" dirty="0" err="1" smtClean="0"/>
              <a:t>kalcitonin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cs-CZ" dirty="0" smtClean="0"/>
              <a:t>kůže/ledviny – </a:t>
            </a:r>
            <a:r>
              <a:rPr lang="cs-CZ" dirty="0" err="1" smtClean="0"/>
              <a:t>kalcitrol</a:t>
            </a:r>
            <a:r>
              <a:rPr lang="cs-CZ" dirty="0" smtClean="0"/>
              <a:t>)</a:t>
            </a:r>
            <a:endParaRPr lang="cs-CZ" sz="2800" b="1" dirty="0" smtClean="0"/>
          </a:p>
          <a:p>
            <a:pPr>
              <a:lnSpc>
                <a:spcPct val="150000"/>
              </a:lnSpc>
            </a:pPr>
            <a:r>
              <a:rPr lang="cs-CZ" sz="2800" b="1" dirty="0" smtClean="0"/>
              <a:t>Tkáňové hormony (srdce, </a:t>
            </a:r>
            <a:r>
              <a:rPr lang="cs-CZ" sz="2000" b="1" dirty="0" smtClean="0"/>
              <a:t>střevo</a:t>
            </a:r>
            <a:r>
              <a:rPr lang="cs-CZ" sz="2800" b="1" dirty="0" smtClean="0"/>
              <a:t>)</a:t>
            </a:r>
            <a:r>
              <a:rPr lang="en-US" dirty="0" smtClean="0"/>
              <a:t> =&gt; AN</a:t>
            </a:r>
            <a:r>
              <a:rPr lang="cs-CZ" dirty="0" smtClean="0"/>
              <a:t>P</a:t>
            </a:r>
            <a:r>
              <a:rPr lang="en-US" dirty="0" smtClean="0"/>
              <a:t>, BN</a:t>
            </a:r>
            <a:r>
              <a:rPr lang="cs-CZ" dirty="0" smtClean="0"/>
              <a:t>P</a:t>
            </a:r>
            <a:r>
              <a:rPr lang="en-US" dirty="0" smtClean="0"/>
              <a:t>,..</a:t>
            </a:r>
            <a:endParaRPr lang="cs-CZ" sz="2800" b="1" dirty="0" smtClean="0"/>
          </a:p>
          <a:p>
            <a:pPr>
              <a:lnSpc>
                <a:spcPct val="150000"/>
              </a:lnSpc>
            </a:pPr>
            <a:r>
              <a:rPr lang="cs-CZ" sz="2800" b="1" dirty="0" smtClean="0"/>
              <a:t>Lokálně</a:t>
            </a:r>
            <a:r>
              <a:rPr lang="en-US" b="1" dirty="0" smtClean="0"/>
              <a:t> </a:t>
            </a:r>
            <a:r>
              <a:rPr lang="en-US" dirty="0" smtClean="0"/>
              <a:t>=&gt; viz. </a:t>
            </a:r>
            <a:r>
              <a:rPr lang="en-US" dirty="0" err="1" smtClean="0"/>
              <a:t>regulace</a:t>
            </a:r>
            <a:r>
              <a:rPr lang="en-US" dirty="0" smtClean="0"/>
              <a:t> </a:t>
            </a:r>
            <a:r>
              <a:rPr lang="en-US" dirty="0" err="1" smtClean="0"/>
              <a:t>krevn</a:t>
            </a:r>
            <a:r>
              <a:rPr lang="cs-CZ" dirty="0" err="1" smtClean="0"/>
              <a:t>ího</a:t>
            </a:r>
            <a:r>
              <a:rPr lang="cs-CZ" dirty="0" smtClean="0"/>
              <a:t> tlaku</a:t>
            </a:r>
          </a:p>
          <a:p>
            <a:pPr>
              <a:lnSpc>
                <a:spcPct val="150000"/>
              </a:lnSpc>
            </a:pPr>
            <a:r>
              <a:rPr lang="cs-CZ" sz="2400" b="1" dirty="0" err="1" smtClean="0"/>
              <a:t>Stanniusova</a:t>
            </a:r>
            <a:r>
              <a:rPr lang="cs-CZ" sz="2400" b="1" dirty="0" smtClean="0"/>
              <a:t> tělíska, </a:t>
            </a:r>
            <a:r>
              <a:rPr lang="cs-CZ" sz="2400" b="1" dirty="0" err="1" smtClean="0"/>
              <a:t>urofýza</a:t>
            </a:r>
            <a:r>
              <a:rPr lang="cs-CZ" sz="2400" b="1" dirty="0" smtClean="0"/>
              <a:t>,….</a:t>
            </a:r>
            <a:r>
              <a:rPr lang="cs-CZ" dirty="0" smtClean="0"/>
              <a:t> =</a:t>
            </a:r>
            <a:r>
              <a:rPr lang="en-US" dirty="0" smtClean="0"/>
              <a:t>&gt; </a:t>
            </a:r>
            <a:r>
              <a:rPr lang="en-US" dirty="0" err="1" smtClean="0"/>
              <a:t>stanniocalcin</a:t>
            </a:r>
            <a:r>
              <a:rPr lang="en-US" dirty="0" smtClean="0"/>
              <a:t>, urotensin</a:t>
            </a:r>
            <a:endParaRPr lang="cs-CZ" sz="2400" b="1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2088" y="821287"/>
            <a:ext cx="3523793" cy="131685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31076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0762" y="0"/>
            <a:ext cx="6221238" cy="6858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58791" y="707366"/>
            <a:ext cx="665086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Hy</a:t>
            </a:r>
            <a:r>
              <a:rPr lang="cs-CZ" sz="2800" b="1" dirty="0" err="1" smtClean="0"/>
              <a:t>pothalamus</a:t>
            </a:r>
            <a:r>
              <a:rPr lang="cs-CZ" dirty="0" smtClean="0"/>
              <a:t> – </a:t>
            </a:r>
            <a:r>
              <a:rPr lang="cs-CZ" dirty="0" err="1" smtClean="0"/>
              <a:t>liberiliny</a:t>
            </a:r>
            <a:r>
              <a:rPr lang="cs-CZ" dirty="0" smtClean="0"/>
              <a:t> + </a:t>
            </a:r>
            <a:r>
              <a:rPr lang="cs-CZ" dirty="0" err="1" smtClean="0"/>
              <a:t>inhibiny</a:t>
            </a:r>
            <a:r>
              <a:rPr lang="cs-CZ" dirty="0" smtClean="0"/>
              <a:t>(</a:t>
            </a:r>
            <a:r>
              <a:rPr lang="cs-CZ" dirty="0" err="1" smtClean="0"/>
              <a:t>statiny</a:t>
            </a:r>
            <a:r>
              <a:rPr lang="cs-CZ" dirty="0" smtClean="0"/>
              <a:t>) + ADH, oxytocin</a:t>
            </a:r>
            <a:endParaRPr lang="cs-CZ" sz="2800" b="1" dirty="0" smtClean="0"/>
          </a:p>
          <a:p>
            <a:endParaRPr lang="cs-CZ" sz="2800" b="1" dirty="0" smtClean="0"/>
          </a:p>
          <a:p>
            <a:r>
              <a:rPr lang="cs-CZ" sz="2800" b="1" dirty="0" smtClean="0"/>
              <a:t>	Adenohypofýza</a:t>
            </a:r>
            <a:r>
              <a:rPr lang="cs-CZ" dirty="0" smtClean="0"/>
              <a:t> – ACTH</a:t>
            </a:r>
          </a:p>
          <a:p>
            <a:pPr>
              <a:lnSpc>
                <a:spcPct val="150000"/>
              </a:lnSpc>
            </a:pPr>
            <a:r>
              <a:rPr lang="cs-CZ" sz="2800" b="1" dirty="0" smtClean="0"/>
              <a:t>	Neurohypofýza</a:t>
            </a:r>
            <a:r>
              <a:rPr lang="cs-CZ" dirty="0" smtClean="0"/>
              <a:t> – ADH(vazopresin</a:t>
            </a:r>
            <a:r>
              <a:rPr lang="en-US" dirty="0" smtClean="0"/>
              <a:t>, AVP</a:t>
            </a:r>
            <a:r>
              <a:rPr lang="cs-CZ" dirty="0" smtClean="0"/>
              <a:t>), oxytocin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617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3870" y="0"/>
            <a:ext cx="6275775" cy="685800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667110" y="748138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/>
              <a:t>Transcelul</a:t>
            </a:r>
            <a:r>
              <a:rPr lang="cs-CZ" sz="2400" b="1" dirty="0"/>
              <a:t>á</a:t>
            </a:r>
            <a:r>
              <a:rPr lang="en-US" sz="2400" b="1" dirty="0" err="1"/>
              <a:t>rn</a:t>
            </a:r>
            <a:r>
              <a:rPr lang="cs-CZ" sz="2400" b="1" dirty="0" smtClean="0"/>
              <a:t>í transport</a:t>
            </a:r>
            <a:endParaRPr lang="cs-CZ" sz="2400" b="1" dirty="0"/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cs-CZ" dirty="0"/>
              <a:t>Prostá </a:t>
            </a:r>
            <a:r>
              <a:rPr lang="cs-CZ" dirty="0" err="1"/>
              <a:t>difůze</a:t>
            </a:r>
            <a:endParaRPr lang="cs-CZ" dirty="0"/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cs-CZ" dirty="0"/>
              <a:t>Usnadněná difuze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cs-CZ" sz="2000" b="1" dirty="0"/>
              <a:t>Prostup iontovými kanály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cs-CZ" sz="2000" b="1" dirty="0"/>
              <a:t>Primární aktivní transport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cs-CZ" sz="2000" b="1" dirty="0"/>
              <a:t>Sekundární aktivní transport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69510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6562" y="376983"/>
            <a:ext cx="5825438" cy="629381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l="9057" r="17736"/>
          <a:stretch/>
        </p:blipFill>
        <p:spPr>
          <a:xfrm>
            <a:off x="69011" y="94891"/>
            <a:ext cx="66940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4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8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5278" y="310551"/>
            <a:ext cx="8016722" cy="593237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82" y="426127"/>
            <a:ext cx="4062269" cy="591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07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8"/>
          <p:cNvSpPr txBox="1">
            <a:spLocks noChangeArrowheads="1"/>
          </p:cNvSpPr>
          <p:nvPr/>
        </p:nvSpPr>
        <p:spPr bwMode="auto">
          <a:xfrm>
            <a:off x="1845470" y="795307"/>
            <a:ext cx="4157663" cy="469900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Nadledviny, adrenální žlázy</a:t>
            </a:r>
          </a:p>
        </p:txBody>
      </p:sp>
      <p:pic>
        <p:nvPicPr>
          <p:cNvPr id="31747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968626"/>
            <a:ext cx="3886200" cy="3508375"/>
          </a:xfrm>
          <a:prstGeom prst="rect">
            <a:avLst/>
          </a:prstGeom>
          <a:noFill/>
          <a:ln w="381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8" name="Text Box 20"/>
          <p:cNvSpPr txBox="1">
            <a:spLocks noChangeArrowheads="1"/>
          </p:cNvSpPr>
          <p:nvPr/>
        </p:nvSpPr>
        <p:spPr bwMode="auto">
          <a:xfrm>
            <a:off x="6019800" y="4876801"/>
            <a:ext cx="4476750" cy="156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/>
              <a:t>dřeň nadledvin </a:t>
            </a:r>
            <a:r>
              <a:rPr lang="cs-CZ" altLang="cs-CZ" sz="1800"/>
              <a:t>(chromafinní tkáň)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neurální tkáň, homolog ganglií sympatiku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A buňky – adrenalin (epinephrin)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NA buňky – noradrenalin (norepinephrin)</a:t>
            </a:r>
          </a:p>
        </p:txBody>
      </p:sp>
      <p:sp>
        <p:nvSpPr>
          <p:cNvPr id="31749" name="Text Box 21"/>
          <p:cNvSpPr txBox="1">
            <a:spLocks noChangeArrowheads="1"/>
          </p:cNvSpPr>
          <p:nvPr/>
        </p:nvSpPr>
        <p:spPr bwMode="auto">
          <a:xfrm>
            <a:off x="1676400" y="1360093"/>
            <a:ext cx="6203950" cy="156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/>
              <a:t>kůra nadledvin</a:t>
            </a:r>
            <a:r>
              <a:rPr lang="cs-CZ" altLang="cs-CZ" sz="1800"/>
              <a:t> – adrenokortikální tkáň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mezodermální původ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produkce steroidních hormonů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mineralokortikoidy (zg), glukokortikoidy (zf), androgeny(zr)</a:t>
            </a:r>
          </a:p>
        </p:txBody>
      </p:sp>
      <p:graphicFrame>
        <p:nvGraphicFramePr>
          <p:cNvPr id="31750" name="Object 27"/>
          <p:cNvGraphicFramePr>
            <a:graphicFrameLocks noGrp="1" noChangeAspect="1"/>
          </p:cNvGraphicFramePr>
          <p:nvPr>
            <p:ph sz="half" idx="2"/>
          </p:nvPr>
        </p:nvGraphicFramePr>
        <p:xfrm>
          <a:off x="6265864" y="914401"/>
          <a:ext cx="1811337" cy="115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8" name="Image" r:id="rId4" imgW="2478029" imgH="1577143" progId="Photoshop.Image.9">
                  <p:embed/>
                </p:oleObj>
              </mc:Choice>
              <mc:Fallback>
                <p:oleObj name="Image" r:id="rId4" imgW="2478029" imgH="1577143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65864" y="914401"/>
                        <a:ext cx="1811337" cy="1152525"/>
                      </a:xfrm>
                      <a:prstGeom prst="rect">
                        <a:avLst/>
                      </a:prstGeom>
                      <a:noFill/>
                      <a:ln w="38100" cap="flat" cmpd="sng" algn="ctr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1" name="Object 25"/>
          <p:cNvGraphicFramePr>
            <a:graphicFrameLocks noGrp="1" noChangeAspect="1"/>
          </p:cNvGraphicFramePr>
          <p:nvPr>
            <p:ph sz="half" idx="1"/>
          </p:nvPr>
        </p:nvGraphicFramePr>
        <p:xfrm>
          <a:off x="7889876" y="296864"/>
          <a:ext cx="2701925" cy="450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9" name="Image" r:id="rId6" imgW="2701714" imgH="4503429" progId="Photoshop.Image.9">
                  <p:embed/>
                </p:oleObj>
              </mc:Choice>
              <mc:Fallback>
                <p:oleObj name="Image" r:id="rId6" imgW="2701714" imgH="4503429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9876" y="296864"/>
                        <a:ext cx="2701925" cy="4503737"/>
                      </a:xfrm>
                      <a:prstGeom prst="rect">
                        <a:avLst/>
                      </a:prstGeom>
                      <a:noFill/>
                      <a:ln w="38100" cap="flat" cmpd="sng" algn="ctr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ovéPole 1"/>
          <p:cNvSpPr txBox="1"/>
          <p:nvPr/>
        </p:nvSpPr>
        <p:spPr>
          <a:xfrm>
            <a:off x="301924" y="63787"/>
            <a:ext cx="73924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smtClean="0"/>
              <a:t>ACTH</a:t>
            </a:r>
            <a:r>
              <a:rPr lang="en-US" sz="3200" b="1" dirty="0" smtClean="0"/>
              <a:t> =&gt; </a:t>
            </a:r>
            <a:r>
              <a:rPr lang="cs-CZ" sz="3200" b="1" dirty="0" smtClean="0"/>
              <a:t>ALDOSTERON</a:t>
            </a:r>
            <a:r>
              <a:rPr lang="en-US" sz="3200" b="1" dirty="0"/>
              <a:t> </a:t>
            </a:r>
            <a:r>
              <a:rPr lang="en-US" sz="3200" b="1" dirty="0" smtClean="0"/>
              <a:t>+ KATECHOLAMINY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243442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4"/>
          <p:cNvSpPr txBox="1">
            <a:spLocks noChangeArrowheads="1"/>
          </p:cNvSpPr>
          <p:nvPr/>
        </p:nvSpPr>
        <p:spPr bwMode="auto">
          <a:xfrm>
            <a:off x="642670" y="355871"/>
            <a:ext cx="10941072" cy="607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2000" b="1" dirty="0"/>
              <a:t>ACTH</a:t>
            </a:r>
            <a:r>
              <a:rPr lang="cs-CZ" altLang="cs-CZ" sz="2000" dirty="0"/>
              <a:t>– udržování struktury kůry nadledvin, hotovost a tvorba hormonálních prekurzorů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2000" dirty="0"/>
              <a:t>(adenohypofýza)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2000" b="1" dirty="0" err="1"/>
              <a:t>Mineralokortikoidy</a:t>
            </a:r>
            <a:r>
              <a:rPr lang="cs-CZ" altLang="cs-CZ" sz="2000" dirty="0"/>
              <a:t> (ZG)</a:t>
            </a:r>
            <a:r>
              <a:rPr lang="cs-CZ" altLang="cs-CZ" sz="2000" b="1" dirty="0"/>
              <a:t> – Aldosteron</a:t>
            </a:r>
            <a:r>
              <a:rPr lang="cs-CZ" altLang="cs-CZ" sz="2000" dirty="0"/>
              <a:t>, kortikosteron, 11-deoxykortikosteron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2000" dirty="0"/>
              <a:t>	- zvýšení resorpce Na</a:t>
            </a:r>
            <a:r>
              <a:rPr lang="cs-CZ" altLang="cs-CZ" sz="2000" baseline="30000" dirty="0"/>
              <a:t>+</a:t>
            </a:r>
            <a:r>
              <a:rPr lang="cs-CZ" altLang="cs-CZ" sz="2000" dirty="0"/>
              <a:t> a tím i vody v distálním tubulu a sběrném kanálku ledviny,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2000" dirty="0"/>
              <a:t>	  vylučování K</a:t>
            </a:r>
            <a:r>
              <a:rPr lang="cs-CZ" altLang="cs-CZ" sz="2000" baseline="30000" dirty="0"/>
              <a:t>+</a:t>
            </a:r>
            <a:r>
              <a:rPr lang="cs-CZ" altLang="cs-CZ" sz="2000" dirty="0"/>
              <a:t> , stimulace </a:t>
            </a:r>
            <a:r>
              <a:rPr lang="cs-CZ" altLang="cs-CZ" sz="2000" dirty="0" err="1"/>
              <a:t>hyponatrémií</a:t>
            </a:r>
            <a:r>
              <a:rPr lang="cs-CZ" altLang="cs-CZ" sz="2000" dirty="0"/>
              <a:t> (</a:t>
            </a:r>
            <a:r>
              <a:rPr lang="cs-CZ" altLang="cs-CZ" sz="2000" dirty="0">
                <a:cs typeface="Arial" panose="020B0604020202020204" pitchFamily="34" charset="0"/>
              </a:rPr>
              <a:t>↓</a:t>
            </a:r>
            <a:r>
              <a:rPr lang="cs-CZ" altLang="cs-CZ" sz="2000" dirty="0"/>
              <a:t>Na</a:t>
            </a:r>
            <a:r>
              <a:rPr lang="cs-CZ" altLang="cs-CZ" sz="2000" baseline="30000" dirty="0"/>
              <a:t>+</a:t>
            </a:r>
            <a:r>
              <a:rPr lang="cs-CZ" altLang="cs-CZ" sz="2000" dirty="0"/>
              <a:t>), </a:t>
            </a:r>
            <a:r>
              <a:rPr lang="cs-CZ" altLang="cs-CZ" sz="2000" dirty="0" err="1"/>
              <a:t>hyperkalémií</a:t>
            </a:r>
            <a:r>
              <a:rPr lang="cs-CZ" altLang="cs-CZ" sz="2000" dirty="0"/>
              <a:t> (</a:t>
            </a:r>
            <a:r>
              <a:rPr lang="cs-CZ" altLang="cs-CZ" sz="2000" dirty="0">
                <a:cs typeface="Arial" panose="020B0604020202020204" pitchFamily="34" charset="0"/>
              </a:rPr>
              <a:t>↑</a:t>
            </a:r>
            <a:r>
              <a:rPr lang="cs-CZ" altLang="cs-CZ" sz="2000" dirty="0"/>
              <a:t>K</a:t>
            </a:r>
            <a:r>
              <a:rPr lang="cs-CZ" altLang="cs-CZ" sz="2000" baseline="30000" dirty="0"/>
              <a:t>+</a:t>
            </a:r>
            <a:r>
              <a:rPr lang="cs-CZ" altLang="cs-CZ" sz="2000" dirty="0"/>
              <a:t>), zmenšením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2000" dirty="0"/>
              <a:t>	  objemu krve, uvolňování stimulováno </a:t>
            </a:r>
            <a:r>
              <a:rPr lang="cs-CZ" altLang="cs-CZ" sz="2000" dirty="0" err="1"/>
              <a:t>angiotenzinem</a:t>
            </a:r>
            <a:r>
              <a:rPr lang="cs-CZ" altLang="cs-CZ" sz="2000" dirty="0"/>
              <a:t> II + částečně i samotným ACTH.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cs-CZ" altLang="cs-CZ" sz="1600" dirty="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b="1" dirty="0"/>
              <a:t>Glukokortikoidy </a:t>
            </a:r>
            <a:r>
              <a:rPr lang="cs-CZ" altLang="cs-CZ" sz="1600" dirty="0"/>
              <a:t>(ZF)</a:t>
            </a:r>
            <a:r>
              <a:rPr lang="cs-CZ" altLang="cs-CZ" sz="1600" b="1" dirty="0"/>
              <a:t> – kortizol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	- glukoneogeneze, z bílkovin (</a:t>
            </a:r>
            <a:r>
              <a:rPr lang="cs-CZ" altLang="cs-CZ" sz="1600" dirty="0" err="1"/>
              <a:t>proteokatabolický</a:t>
            </a:r>
            <a:r>
              <a:rPr lang="cs-CZ" altLang="cs-CZ" sz="1600" dirty="0"/>
              <a:t> efekt), potlačení i syntézy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	  bílkovin (aminokyseliny), částečně inhibice transportu </a:t>
            </a:r>
            <a:r>
              <a:rPr lang="cs-CZ" altLang="cs-CZ" sz="1600" dirty="0" err="1"/>
              <a:t>glukósy</a:t>
            </a:r>
            <a:r>
              <a:rPr lang="cs-CZ" altLang="cs-CZ" sz="1600" dirty="0"/>
              <a:t> do buněk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	  a její utilizace, </a:t>
            </a:r>
            <a:r>
              <a:rPr lang="cs-CZ" altLang="cs-CZ" sz="1600" dirty="0" err="1"/>
              <a:t>štepení</a:t>
            </a:r>
            <a:r>
              <a:rPr lang="cs-CZ" altLang="cs-CZ" sz="1600" dirty="0"/>
              <a:t> </a:t>
            </a:r>
            <a:r>
              <a:rPr lang="cs-CZ" altLang="cs-CZ" sz="1600" dirty="0" err="1"/>
              <a:t>triacylglycerolů</a:t>
            </a:r>
            <a:r>
              <a:rPr lang="cs-CZ" altLang="cs-CZ" sz="1600" dirty="0"/>
              <a:t> – zvýšení koncentrace mastných kyselin v krvi,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	  senzibilizace cév svaloviny pro katecholaminy (přesun krve do svalů), </a:t>
            </a:r>
            <a:r>
              <a:rPr lang="cs-CZ" altLang="cs-CZ" sz="1600" b="1" dirty="0"/>
              <a:t>snížení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b="1" dirty="0"/>
              <a:t>	  glomerulární filtrace a vylučování vody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	 - potlačení imunitních funkcí (zánět atd.), nedostatek i nadbytek poruchy psychiky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cs-CZ" altLang="cs-CZ" sz="1600" dirty="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b="1" dirty="0"/>
              <a:t>Androgeny </a:t>
            </a:r>
            <a:r>
              <a:rPr lang="cs-CZ" altLang="cs-CZ" sz="1600" dirty="0"/>
              <a:t>(</a:t>
            </a:r>
            <a:r>
              <a:rPr lang="cs-CZ" altLang="cs-CZ" sz="1600" dirty="0" smtClean="0"/>
              <a:t>Z</a:t>
            </a:r>
            <a:r>
              <a:rPr lang="en-US" altLang="cs-CZ" sz="1600" smtClean="0"/>
              <a:t>R</a:t>
            </a:r>
            <a:r>
              <a:rPr lang="cs-CZ" altLang="cs-CZ" sz="1600" smtClean="0"/>
              <a:t>)</a:t>
            </a:r>
            <a:r>
              <a:rPr lang="cs-CZ" altLang="cs-CZ" sz="1600" b="1" smtClean="0"/>
              <a:t> </a:t>
            </a:r>
            <a:r>
              <a:rPr lang="cs-CZ" altLang="cs-CZ" sz="1600" b="1" dirty="0"/>
              <a:t>– </a:t>
            </a:r>
            <a:r>
              <a:rPr lang="cs-CZ" altLang="cs-CZ" sz="1600" b="1" dirty="0" err="1"/>
              <a:t>dehydroepiandrosterol</a:t>
            </a:r>
            <a:r>
              <a:rPr lang="cs-CZ" altLang="cs-CZ" sz="1600" dirty="0"/>
              <a:t> (DHEA, </a:t>
            </a:r>
            <a:r>
              <a:rPr lang="cs-CZ" altLang="cs-CZ" sz="1600" dirty="0" err="1"/>
              <a:t>docosahexaenoic</a:t>
            </a:r>
            <a:r>
              <a:rPr lang="cs-CZ" altLang="cs-CZ" sz="1600" dirty="0"/>
              <a:t> acid </a:t>
            </a:r>
            <a:r>
              <a:rPr lang="cs-CZ" altLang="cs-CZ" sz="1600" dirty="0" err="1"/>
              <a:t>ethyl</a:t>
            </a:r>
            <a:r>
              <a:rPr lang="cs-CZ" altLang="cs-CZ" sz="1600" dirty="0"/>
              <a:t> ester),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		u žen většina produkce pohlavních steroidů, muži 1/3, zbytek </a:t>
            </a:r>
            <a:r>
              <a:rPr lang="cs-CZ" altLang="cs-CZ" sz="1600" dirty="0" err="1"/>
              <a:t>testes</a:t>
            </a:r>
            <a:endParaRPr lang="cs-CZ" altLang="cs-CZ" sz="1600" dirty="0"/>
          </a:p>
        </p:txBody>
      </p:sp>
    </p:spTree>
    <p:extLst>
      <p:ext uri="{BB962C8B-B14F-4D97-AF65-F5344CB8AC3E}">
        <p14:creationId xmlns:p14="http://schemas.microsoft.com/office/powerpoint/2010/main" val="156654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70" name="Object 7"/>
          <p:cNvGraphicFramePr>
            <a:graphicFrameLocks noGrp="1" noChangeAspect="1"/>
          </p:cNvGraphicFramePr>
          <p:nvPr>
            <p:ph/>
          </p:nvPr>
        </p:nvGraphicFramePr>
        <p:xfrm>
          <a:off x="2698751" y="0"/>
          <a:ext cx="672782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9" name="Image" r:id="rId3" imgW="11885714" imgH="12114286" progId="Photoshop.Image.9">
                  <p:embed/>
                </p:oleObj>
              </mc:Choice>
              <mc:Fallback>
                <p:oleObj name="Image" r:id="rId3" imgW="11885714" imgH="12114286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8751" y="0"/>
                        <a:ext cx="672782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8980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18"/>
          <p:cNvGrpSpPr>
            <a:grpSpLocks/>
          </p:cNvGrpSpPr>
          <p:nvPr/>
        </p:nvGrpSpPr>
        <p:grpSpPr bwMode="auto">
          <a:xfrm>
            <a:off x="2590801" y="1933575"/>
            <a:ext cx="2714625" cy="1798638"/>
            <a:chOff x="0" y="1200"/>
            <a:chExt cx="1710" cy="1133"/>
          </a:xfrm>
        </p:grpSpPr>
        <p:pic>
          <p:nvPicPr>
            <p:cNvPr id="35851" name="Picture 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00"/>
              <a:ext cx="1684" cy="1133"/>
            </a:xfrm>
            <a:prstGeom prst="rect">
              <a:avLst/>
            </a:prstGeom>
            <a:noFill/>
            <a:ln w="381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852" name="Text Box 17"/>
            <p:cNvSpPr txBox="1">
              <a:spLocks noChangeArrowheads="1"/>
            </p:cNvSpPr>
            <p:nvPr/>
          </p:nvSpPr>
          <p:spPr bwMode="auto">
            <a:xfrm>
              <a:off x="878" y="2168"/>
              <a:ext cx="832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i="1"/>
                <a:t>Macropus giganteus</a:t>
              </a:r>
            </a:p>
          </p:txBody>
        </p:sp>
      </p:grpSp>
      <p:grpSp>
        <p:nvGrpSpPr>
          <p:cNvPr id="35843" name="Group 22"/>
          <p:cNvGrpSpPr>
            <a:grpSpLocks/>
          </p:cNvGrpSpPr>
          <p:nvPr/>
        </p:nvGrpSpPr>
        <p:grpSpPr bwMode="auto">
          <a:xfrm>
            <a:off x="2576514" y="4448176"/>
            <a:ext cx="2681287" cy="1800225"/>
            <a:chOff x="144" y="2784"/>
            <a:chExt cx="1689" cy="1134"/>
          </a:xfrm>
        </p:grpSpPr>
        <p:pic>
          <p:nvPicPr>
            <p:cNvPr id="35849" name="Picture 1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2784"/>
              <a:ext cx="1689" cy="1134"/>
            </a:xfrm>
            <a:prstGeom prst="rect">
              <a:avLst/>
            </a:prstGeom>
            <a:noFill/>
            <a:ln w="381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850" name="Text Box 21"/>
            <p:cNvSpPr txBox="1">
              <a:spLocks noChangeArrowheads="1"/>
            </p:cNvSpPr>
            <p:nvPr/>
          </p:nvSpPr>
          <p:spPr bwMode="auto">
            <a:xfrm>
              <a:off x="144" y="3744"/>
              <a:ext cx="98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 b="1" i="1">
                  <a:solidFill>
                    <a:srgbClr val="000000"/>
                  </a:solidFill>
                </a:rPr>
                <a:t>Vombatus hirsutus</a:t>
              </a:r>
            </a:p>
          </p:txBody>
        </p:sp>
      </p:grpSp>
      <p:grpSp>
        <p:nvGrpSpPr>
          <p:cNvPr id="35844" name="Group 20"/>
          <p:cNvGrpSpPr>
            <a:grpSpLocks/>
          </p:cNvGrpSpPr>
          <p:nvPr/>
        </p:nvGrpSpPr>
        <p:grpSpPr bwMode="auto">
          <a:xfrm>
            <a:off x="5791201" y="1247776"/>
            <a:ext cx="3751263" cy="5229225"/>
            <a:chOff x="2016" y="834"/>
            <a:chExt cx="2363" cy="3294"/>
          </a:xfrm>
        </p:grpSpPr>
        <p:graphicFrame>
          <p:nvGraphicFramePr>
            <p:cNvPr id="35846" name="Object 9"/>
            <p:cNvGraphicFramePr>
              <a:graphicFrameLocks noChangeAspect="1"/>
            </p:cNvGraphicFramePr>
            <p:nvPr/>
          </p:nvGraphicFramePr>
          <p:xfrm>
            <a:off x="2016" y="1056"/>
            <a:ext cx="2363" cy="30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647" name="Image" r:id="rId5" imgW="4503429" imgH="5856744" progId="Photoshop.Image.9">
                    <p:embed/>
                  </p:oleObj>
                </mc:Choice>
                <mc:Fallback>
                  <p:oleObj name="Image" r:id="rId5" imgW="4503429" imgH="5856744" progId="Photoshop.Image.9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16" y="1056"/>
                          <a:ext cx="2363" cy="3072"/>
                        </a:xfrm>
                        <a:prstGeom prst="rect">
                          <a:avLst/>
                        </a:prstGeom>
                        <a:noFill/>
                        <a:ln w="38100" algn="ctr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847" name="Text Box 14"/>
            <p:cNvSpPr txBox="1">
              <a:spLocks noChangeArrowheads="1"/>
            </p:cNvSpPr>
            <p:nvPr/>
          </p:nvSpPr>
          <p:spPr bwMode="auto">
            <a:xfrm>
              <a:off x="3408" y="834"/>
              <a:ext cx="79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/>
                <a:t>dostatek Na</a:t>
              </a:r>
            </a:p>
          </p:txBody>
        </p:sp>
        <p:sp>
          <p:nvSpPr>
            <p:cNvPr id="35848" name="Text Box 15"/>
            <p:cNvSpPr txBox="1">
              <a:spLocks noChangeArrowheads="1"/>
            </p:cNvSpPr>
            <p:nvPr/>
          </p:nvSpPr>
          <p:spPr bwMode="auto">
            <a:xfrm>
              <a:off x="2179" y="835"/>
              <a:ext cx="94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/>
                <a:t>nedostatek Na</a:t>
              </a:r>
            </a:p>
          </p:txBody>
        </p:sp>
      </p:grpSp>
      <p:sp>
        <p:nvSpPr>
          <p:cNvPr id="35845" name="Text Box 23"/>
          <p:cNvSpPr txBox="1">
            <a:spLocks noChangeArrowheads="1"/>
          </p:cNvSpPr>
          <p:nvPr/>
        </p:nvSpPr>
        <p:spPr bwMode="auto">
          <a:xfrm>
            <a:off x="2646364" y="685800"/>
            <a:ext cx="690403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Dopad dostupnosti „Na“ (a vody) na strukturu kůry nadledvin</a:t>
            </a:r>
          </a:p>
        </p:txBody>
      </p:sp>
    </p:spTree>
    <p:extLst>
      <p:ext uri="{BB962C8B-B14F-4D97-AF65-F5344CB8AC3E}">
        <p14:creationId xmlns:p14="http://schemas.microsoft.com/office/powerpoint/2010/main" val="143409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18" name="Object 4"/>
          <p:cNvGraphicFramePr>
            <a:graphicFrameLocks noGrp="1" noChangeAspect="1"/>
          </p:cNvGraphicFramePr>
          <p:nvPr>
            <p:ph/>
          </p:nvPr>
        </p:nvGraphicFramePr>
        <p:xfrm>
          <a:off x="1524000" y="1976438"/>
          <a:ext cx="9144000" cy="3662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3" name="Image" r:id="rId3" imgW="11695238" imgH="4685714" progId="Photoshop.Image.9">
                  <p:embed/>
                </p:oleObj>
              </mc:Choice>
              <mc:Fallback>
                <p:oleObj name="Image" r:id="rId3" imgW="11695238" imgH="4685714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976438"/>
                        <a:ext cx="9144000" cy="3662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19" name="Text Box 6"/>
          <p:cNvSpPr txBox="1">
            <a:spLocks noChangeArrowheads="1"/>
          </p:cNvSpPr>
          <p:nvPr/>
        </p:nvSpPr>
        <p:spPr bwMode="auto">
          <a:xfrm>
            <a:off x="3276600" y="852488"/>
            <a:ext cx="5530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Denní rytmicita produkce ACTH a kortizolu u člověka</a:t>
            </a:r>
          </a:p>
        </p:txBody>
      </p:sp>
    </p:spTree>
    <p:extLst>
      <p:ext uri="{BB962C8B-B14F-4D97-AF65-F5344CB8AC3E}">
        <p14:creationId xmlns:p14="http://schemas.microsoft.com/office/powerpoint/2010/main" val="406023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521" name="Group 81"/>
          <p:cNvGraphicFramePr>
            <a:graphicFrameLocks noGrp="1"/>
          </p:cNvGraphicFramePr>
          <p:nvPr>
            <p:ph/>
          </p:nvPr>
        </p:nvGraphicFramePr>
        <p:xfrm>
          <a:off x="2209800" y="762000"/>
          <a:ext cx="7620000" cy="2139952"/>
        </p:xfrm>
        <a:graphic>
          <a:graphicData uri="http://schemas.openxmlformats.org/drawingml/2006/table">
            <a:tbl>
              <a:tblPr/>
              <a:tblGrid>
                <a:gridCol w="1255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88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938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hmotnost  (kg)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podíl na celku (10E3)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dreň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(mg)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kůra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(mg)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poměr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5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kur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1:1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5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pes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1250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1:5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5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kočka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0,123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350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1:17,5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5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potkan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0,21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1:20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5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králík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0,137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1:40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5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morče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0,5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1:62,5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6924" name="Text Box 70"/>
          <p:cNvSpPr txBox="1">
            <a:spLocks noChangeArrowheads="1"/>
          </p:cNvSpPr>
          <p:nvPr/>
        </p:nvSpPr>
        <p:spPr bwMode="auto">
          <a:xfrm>
            <a:off x="2209800" y="396875"/>
            <a:ext cx="4620176" cy="338554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i="1"/>
              <a:t>Srovnání velikosti nadledvin u různých druhů</a:t>
            </a:r>
          </a:p>
        </p:txBody>
      </p:sp>
      <p:pic>
        <p:nvPicPr>
          <p:cNvPr id="36925" name="Picture 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1" y="3886200"/>
            <a:ext cx="1628775" cy="1866900"/>
          </a:xfrm>
          <a:prstGeom prst="rect">
            <a:avLst/>
          </a:prstGeom>
          <a:noFill/>
          <a:ln w="381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926" name="Text Box 74"/>
          <p:cNvSpPr txBox="1">
            <a:spLocks noChangeArrowheads="1"/>
          </p:cNvSpPr>
          <p:nvPr/>
        </p:nvSpPr>
        <p:spPr bwMode="auto">
          <a:xfrm>
            <a:off x="1752600" y="3124200"/>
            <a:ext cx="6930102" cy="368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Primáti během embryogeneze „fetalní zóna“ mezi dření a kůrou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	</a:t>
            </a:r>
            <a:r>
              <a:rPr lang="cs-CZ" altLang="cs-CZ" sz="1600"/>
              <a:t>- produkce dehydroepiandrosterone sulfate (DHEAS),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	  v placentě je přeměňován na estrogen – regulace gravidity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Někteří hlodavci během dospívání (samci) a během gravidity tzv.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	 X-zonu / přechodnou zónu (pod kontrolou LH), produkce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	 steroidů ale neznámá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Obecně u mnoha druhů změny ve struktuře a aktivitě v závislosti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na stadiu embryogeneze, pohlavním dospívání, graviditě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	</a:t>
            </a:r>
            <a:r>
              <a:rPr lang="cs-CZ" altLang="cs-CZ" sz="1600"/>
              <a:t>- často úloha LH nebo FSH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	</a:t>
            </a:r>
            <a:r>
              <a:rPr lang="cs-CZ" altLang="cs-CZ" sz="1600"/>
              <a:t>- přeměna NA buněk na A buňky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	- vysoké hladiny steroidů indukují přeměnu NA na A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			</a:t>
            </a:r>
            <a:r>
              <a:rPr lang="cs-CZ" altLang="cs-CZ" sz="1600"/>
              <a:t>(phenylethanolamine-N-methyltransferase)</a:t>
            </a:r>
          </a:p>
        </p:txBody>
      </p:sp>
    </p:spTree>
    <p:extLst>
      <p:ext uri="{BB962C8B-B14F-4D97-AF65-F5344CB8AC3E}">
        <p14:creationId xmlns:p14="http://schemas.microsoft.com/office/powerpoint/2010/main" val="138513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ext Box 17"/>
          <p:cNvSpPr txBox="1">
            <a:spLocks noChangeArrowheads="1"/>
          </p:cNvSpPr>
          <p:nvPr/>
        </p:nvSpPr>
        <p:spPr bwMode="auto">
          <a:xfrm>
            <a:off x="1370039" y="213027"/>
            <a:ext cx="3961341" cy="584775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/>
              <a:t>Renin - angiotenzin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6" y="832306"/>
            <a:ext cx="3895927" cy="5963153"/>
          </a:xfrm>
          <a:prstGeom prst="rect">
            <a:avLst/>
          </a:prstGeom>
        </p:spPr>
      </p:pic>
      <p:grpSp>
        <p:nvGrpSpPr>
          <p:cNvPr id="9" name="Group 15"/>
          <p:cNvGrpSpPr>
            <a:grpSpLocks/>
          </p:cNvGrpSpPr>
          <p:nvPr/>
        </p:nvGrpSpPr>
        <p:grpSpPr bwMode="auto">
          <a:xfrm>
            <a:off x="8010914" y="158062"/>
            <a:ext cx="4116387" cy="6553200"/>
            <a:chOff x="3216" y="192"/>
            <a:chExt cx="2449" cy="4032"/>
          </a:xfrm>
        </p:grpSpPr>
        <p:graphicFrame>
          <p:nvGraphicFramePr>
            <p:cNvPr id="10" name="Object 6"/>
            <p:cNvGraphicFramePr>
              <a:graphicFrameLocks noChangeAspect="1"/>
            </p:cNvGraphicFramePr>
            <p:nvPr/>
          </p:nvGraphicFramePr>
          <p:xfrm>
            <a:off x="3216" y="192"/>
            <a:ext cx="2449" cy="40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08" name="Image" r:id="rId4" imgW="3831344" imgH="6304801" progId="Photoshop.Image.9">
                    <p:embed/>
                  </p:oleObj>
                </mc:Choice>
                <mc:Fallback>
                  <p:oleObj name="Image" r:id="rId4" imgW="3831344" imgH="6304801" progId="Photoshop.Image.9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16" y="192"/>
                          <a:ext cx="2449" cy="4032"/>
                        </a:xfrm>
                        <a:prstGeom prst="rect">
                          <a:avLst/>
                        </a:prstGeom>
                        <a:noFill/>
                        <a:ln w="38100" algn="ctr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Text Box 13"/>
            <p:cNvSpPr txBox="1">
              <a:spLocks noChangeArrowheads="1"/>
            </p:cNvSpPr>
            <p:nvPr/>
          </p:nvSpPr>
          <p:spPr bwMode="auto">
            <a:xfrm>
              <a:off x="3600" y="816"/>
              <a:ext cx="426" cy="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>
                  <a:solidFill>
                    <a:srgbClr val="000000"/>
                  </a:solidFill>
                </a:rPr>
                <a:t>potkan</a:t>
              </a:r>
            </a:p>
          </p:txBody>
        </p:sp>
        <p:sp>
          <p:nvSpPr>
            <p:cNvPr id="12" name="Text Box 14"/>
            <p:cNvSpPr txBox="1">
              <a:spLocks noChangeArrowheads="1"/>
            </p:cNvSpPr>
            <p:nvPr/>
          </p:nvSpPr>
          <p:spPr bwMode="auto">
            <a:xfrm>
              <a:off x="4838" y="3216"/>
              <a:ext cx="444" cy="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dirty="0">
                  <a:solidFill>
                    <a:srgbClr val="000000"/>
                  </a:solidFill>
                </a:rPr>
                <a:t>skokan</a:t>
              </a:r>
            </a:p>
          </p:txBody>
        </p:sp>
      </p:grp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3675507" y="1073908"/>
            <a:ext cx="4980851" cy="153272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 err="1"/>
              <a:t>Juxtaglomerulární</a:t>
            </a:r>
            <a:r>
              <a:rPr lang="cs-CZ" altLang="cs-CZ" sz="1800" b="1" dirty="0"/>
              <a:t> aparát</a:t>
            </a:r>
            <a:r>
              <a:rPr lang="cs-CZ" altLang="cs-CZ" sz="1800" dirty="0"/>
              <a:t> (ledviny)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 dirty="0"/>
              <a:t> produkce </a:t>
            </a:r>
            <a:r>
              <a:rPr lang="cs-CZ" altLang="cs-CZ" sz="1800" b="1" dirty="0"/>
              <a:t>reninu</a:t>
            </a:r>
            <a:r>
              <a:rPr lang="cs-CZ" altLang="cs-CZ" sz="1800" dirty="0"/>
              <a:t> (v důsledku poklesu objemu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/>
              <a:t>  plasmy a krevního tlaku)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/>
              <a:t>  renin – proteáza pro </a:t>
            </a:r>
            <a:r>
              <a:rPr lang="cs-CZ" altLang="cs-CZ" sz="1800" dirty="0" err="1"/>
              <a:t>angiotenzinogen</a:t>
            </a:r>
            <a:r>
              <a:rPr lang="cs-CZ" altLang="cs-CZ" sz="1800" dirty="0"/>
              <a:t> (z jater</a:t>
            </a:r>
            <a:r>
              <a:rPr lang="cs-CZ" altLang="cs-CZ" sz="1800" dirty="0" smtClean="0"/>
              <a:t>)</a:t>
            </a: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133395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623" y="280897"/>
            <a:ext cx="11131612" cy="643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67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452284" y="747252"/>
            <a:ext cx="6150017" cy="35548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 smtClean="0"/>
              <a:t>Juxtaglomerul</a:t>
            </a:r>
            <a:r>
              <a:rPr lang="cs-CZ" sz="2800" b="1" dirty="0" err="1" smtClean="0"/>
              <a:t>ární</a:t>
            </a:r>
            <a:r>
              <a:rPr lang="cs-CZ" sz="2800" b="1" dirty="0" smtClean="0"/>
              <a:t> aparát</a:t>
            </a:r>
          </a:p>
          <a:p>
            <a:pPr>
              <a:lnSpc>
                <a:spcPct val="150000"/>
              </a:lnSpc>
            </a:pPr>
            <a:endParaRPr lang="cs-CZ" dirty="0"/>
          </a:p>
          <a:p>
            <a:pPr>
              <a:lnSpc>
                <a:spcPct val="150000"/>
              </a:lnSpc>
            </a:pPr>
            <a:r>
              <a:rPr lang="cs-CZ" sz="2000" dirty="0" smtClean="0"/>
              <a:t>1. Granulární buňky – modifikované </a:t>
            </a:r>
            <a:r>
              <a:rPr lang="cs-CZ" sz="2000" dirty="0" err="1" smtClean="0"/>
              <a:t>hladkosvalové</a:t>
            </a:r>
            <a:r>
              <a:rPr lang="cs-CZ" sz="2000" dirty="0" smtClean="0"/>
              <a:t> buňky,</a:t>
            </a:r>
          </a:p>
          <a:p>
            <a:pPr>
              <a:lnSpc>
                <a:spcPct val="150000"/>
              </a:lnSpc>
            </a:pPr>
            <a:r>
              <a:rPr lang="cs-CZ" sz="2000" dirty="0" smtClean="0"/>
              <a:t>    syntetizují, uskladňují a produkují </a:t>
            </a:r>
            <a:r>
              <a:rPr lang="cs-CZ" sz="2400" b="1" dirty="0" smtClean="0"/>
              <a:t>renin</a:t>
            </a:r>
          </a:p>
          <a:p>
            <a:pPr>
              <a:lnSpc>
                <a:spcPct val="150000"/>
              </a:lnSpc>
            </a:pPr>
            <a:r>
              <a:rPr lang="cs-CZ" sz="2000" dirty="0" smtClean="0"/>
              <a:t>2. </a:t>
            </a:r>
            <a:r>
              <a:rPr lang="cs-CZ" sz="2000" dirty="0" err="1" smtClean="0"/>
              <a:t>Macula</a:t>
            </a:r>
            <a:r>
              <a:rPr lang="cs-CZ" sz="2000" dirty="0" smtClean="0"/>
              <a:t> </a:t>
            </a:r>
            <a:r>
              <a:rPr lang="cs-CZ" sz="2000" dirty="0" err="1" smtClean="0"/>
              <a:t>densa</a:t>
            </a:r>
            <a:r>
              <a:rPr lang="cs-CZ" sz="2000" dirty="0" smtClean="0"/>
              <a:t> – recepce hladiny </a:t>
            </a:r>
            <a:r>
              <a:rPr lang="cs-CZ" sz="2000" dirty="0" err="1" smtClean="0"/>
              <a:t>NaCl</a:t>
            </a:r>
            <a:r>
              <a:rPr lang="cs-CZ" sz="2000" dirty="0" smtClean="0"/>
              <a:t>, modulace</a:t>
            </a:r>
          </a:p>
          <a:p>
            <a:pPr>
              <a:lnSpc>
                <a:spcPct val="150000"/>
              </a:lnSpc>
            </a:pPr>
            <a:r>
              <a:rPr lang="cs-CZ" sz="2000" dirty="0"/>
              <a:t> </a:t>
            </a:r>
            <a:r>
              <a:rPr lang="cs-CZ" sz="2000" dirty="0" smtClean="0"/>
              <a:t>   renálních arterií</a:t>
            </a:r>
          </a:p>
          <a:p>
            <a:pPr>
              <a:lnSpc>
                <a:spcPct val="150000"/>
              </a:lnSpc>
            </a:pPr>
            <a:r>
              <a:rPr lang="cs-CZ" sz="2000" dirty="0" smtClean="0"/>
              <a:t>3. </a:t>
            </a:r>
            <a:r>
              <a:rPr lang="cs-CZ" sz="2000" dirty="0" err="1" smtClean="0"/>
              <a:t>Extraglomerulární</a:t>
            </a:r>
            <a:r>
              <a:rPr lang="cs-CZ" sz="2000" dirty="0" smtClean="0"/>
              <a:t> </a:t>
            </a:r>
            <a:r>
              <a:rPr lang="cs-CZ" sz="2000" dirty="0" err="1" smtClean="0"/>
              <a:t>mesangialní</a:t>
            </a:r>
            <a:r>
              <a:rPr lang="cs-CZ" sz="2000" dirty="0" smtClean="0"/>
              <a:t> buňky - fagocyty</a:t>
            </a:r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3488" y="641042"/>
            <a:ext cx="4925360" cy="506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31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6"/>
          <p:cNvSpPr txBox="1">
            <a:spLocks noChangeArrowheads="1"/>
          </p:cNvSpPr>
          <p:nvPr/>
        </p:nvSpPr>
        <p:spPr bwMode="auto">
          <a:xfrm>
            <a:off x="1614488" y="76200"/>
            <a:ext cx="8934450" cy="116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Juxtaglomerulární aparát</a:t>
            </a:r>
            <a:r>
              <a:rPr lang="cs-CZ" altLang="cs-CZ" sz="1800"/>
              <a:t> (</a:t>
            </a:r>
            <a:r>
              <a:rPr lang="cs-CZ" altLang="cs-CZ" sz="1600"/>
              <a:t>juxtaglomerulární buňky, </a:t>
            </a:r>
            <a:r>
              <a:rPr lang="cs-CZ" altLang="cs-CZ" sz="1600" i="1"/>
              <a:t>macula densa</a:t>
            </a:r>
            <a:r>
              <a:rPr lang="cs-CZ" altLang="cs-CZ" sz="1600"/>
              <a:t>, </a:t>
            </a:r>
            <a:r>
              <a:rPr lang="cs-CZ" altLang="cs-CZ" sz="1600" i="1"/>
              <a:t>polkissen</a:t>
            </a:r>
            <a:r>
              <a:rPr lang="cs-CZ" altLang="cs-CZ" sz="1800"/>
              <a:t>) – jen savci,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náznak u ptáků, ostatní (plazi, obojživelníci, většina ryb) jen juxtaglomerulární buňky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s granulemi barvitelnými dle Bowieho. </a:t>
            </a:r>
            <a:r>
              <a:rPr lang="cs-CZ" altLang="cs-CZ" sz="1800" i="1"/>
              <a:t>Chondrostei</a:t>
            </a:r>
            <a:r>
              <a:rPr lang="cs-CZ" altLang="cs-CZ" sz="1800"/>
              <a:t> a </a:t>
            </a:r>
            <a:r>
              <a:rPr lang="cs-CZ" altLang="cs-CZ" sz="1800" i="1"/>
              <a:t>Holostei</a:t>
            </a:r>
            <a:r>
              <a:rPr lang="cs-CZ" altLang="cs-CZ" sz="1800"/>
              <a:t> nemají, i když renin ano.</a:t>
            </a:r>
          </a:p>
        </p:txBody>
      </p:sp>
      <p:grpSp>
        <p:nvGrpSpPr>
          <p:cNvPr id="30723" name="Group 8"/>
          <p:cNvGrpSpPr>
            <a:grpSpLocks/>
          </p:cNvGrpSpPr>
          <p:nvPr/>
        </p:nvGrpSpPr>
        <p:grpSpPr bwMode="auto">
          <a:xfrm>
            <a:off x="2076450" y="1447800"/>
            <a:ext cx="8001000" cy="5233988"/>
            <a:chOff x="348" y="912"/>
            <a:chExt cx="5040" cy="3297"/>
          </a:xfrm>
        </p:grpSpPr>
        <p:graphicFrame>
          <p:nvGraphicFramePr>
            <p:cNvPr id="30724" name="Object 4"/>
            <p:cNvGraphicFramePr>
              <a:graphicFrameLocks noChangeAspect="1"/>
            </p:cNvGraphicFramePr>
            <p:nvPr/>
          </p:nvGraphicFramePr>
          <p:xfrm>
            <a:off x="348" y="912"/>
            <a:ext cx="5040" cy="32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554" name="Image" r:id="rId3" imgW="4137668" imgH="2706629" progId="Photoshop.Image.9">
                    <p:embed/>
                  </p:oleObj>
                </mc:Choice>
                <mc:Fallback>
                  <p:oleObj name="Image" r:id="rId3" imgW="4137668" imgH="2706629" progId="Photoshop.Image.9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8" y="912"/>
                          <a:ext cx="5040" cy="3297"/>
                        </a:xfrm>
                        <a:prstGeom prst="rect">
                          <a:avLst/>
                        </a:prstGeom>
                        <a:noFill/>
                        <a:ln w="38100" algn="ctr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725" name="Text Box 7"/>
            <p:cNvSpPr txBox="1">
              <a:spLocks noChangeArrowheads="1"/>
            </p:cNvSpPr>
            <p:nvPr/>
          </p:nvSpPr>
          <p:spPr bwMode="auto">
            <a:xfrm>
              <a:off x="359" y="912"/>
              <a:ext cx="195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 b="1">
                  <a:solidFill>
                    <a:srgbClr val="000000"/>
                  </a:solidFill>
                </a:rPr>
                <a:t>plně - renin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 b="1">
                  <a:solidFill>
                    <a:srgbClr val="000000"/>
                  </a:solidFill>
                </a:rPr>
                <a:t>přerušovaně - juxtaglomerulární granule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035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8" name="Object 4"/>
          <p:cNvGraphicFramePr>
            <a:graphicFrameLocks noGrp="1" noChangeAspect="1"/>
          </p:cNvGraphicFramePr>
          <p:nvPr>
            <p:ph/>
          </p:nvPr>
        </p:nvGraphicFramePr>
        <p:xfrm>
          <a:off x="2528888" y="61913"/>
          <a:ext cx="7010400" cy="677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0" name="Image" r:id="rId3" imgW="3977648" imgH="3844571" progId="Photoshop.Image.9">
                  <p:embed/>
                </p:oleObj>
              </mc:Choice>
              <mc:Fallback>
                <p:oleObj name="Image" r:id="rId3" imgW="3977648" imgH="3844571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8888" y="61913"/>
                        <a:ext cx="7010400" cy="6775450"/>
                      </a:xfrm>
                      <a:prstGeom prst="rect">
                        <a:avLst/>
                      </a:prstGeom>
                      <a:noFill/>
                      <a:ln w="38100" cap="flat" cmpd="sng" algn="ctr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034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447" y="0"/>
            <a:ext cx="95011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40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/>
          <p:cNvGrpSpPr/>
          <p:nvPr/>
        </p:nvGrpSpPr>
        <p:grpSpPr>
          <a:xfrm>
            <a:off x="920151" y="0"/>
            <a:ext cx="11137908" cy="6858000"/>
            <a:chOff x="920151" y="0"/>
            <a:chExt cx="11137908" cy="6858000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0151" y="0"/>
              <a:ext cx="10351698" cy="6858000"/>
            </a:xfrm>
            <a:prstGeom prst="rect">
              <a:avLst/>
            </a:prstGeom>
          </p:spPr>
        </p:pic>
        <p:pic>
          <p:nvPicPr>
            <p:cNvPr id="3" name="Obrázek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17525" y="1503961"/>
              <a:ext cx="2095500" cy="1400175"/>
            </a:xfrm>
            <a:prstGeom prst="rect">
              <a:avLst/>
            </a:prstGeom>
          </p:spPr>
        </p:pic>
        <p:pic>
          <p:nvPicPr>
            <p:cNvPr id="4" name="Obrázek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91291" y="60385"/>
              <a:ext cx="1880558" cy="1880558"/>
            </a:xfrm>
            <a:prstGeom prst="rect">
              <a:avLst/>
            </a:prstGeom>
          </p:spPr>
        </p:pic>
        <p:pic>
          <p:nvPicPr>
            <p:cNvPr id="5" name="Obrázek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40855" y="2005622"/>
              <a:ext cx="1801621" cy="1797028"/>
            </a:xfrm>
            <a:prstGeom prst="rect">
              <a:avLst/>
            </a:prstGeom>
          </p:spPr>
        </p:pic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240855" y="4202230"/>
              <a:ext cx="1817204" cy="2535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064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11135" r="11417"/>
          <a:stretch/>
        </p:blipFill>
        <p:spPr>
          <a:xfrm>
            <a:off x="4244184" y="0"/>
            <a:ext cx="7936302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" y="0"/>
            <a:ext cx="52753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55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8486"/>
            <a:ext cx="12192000" cy="528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97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537" y="0"/>
            <a:ext cx="4537419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4217" y="0"/>
            <a:ext cx="37593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07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9"/>
          <p:cNvSpPr txBox="1">
            <a:spLocks noChangeArrowheads="1"/>
          </p:cNvSpPr>
          <p:nvPr/>
        </p:nvSpPr>
        <p:spPr bwMode="auto">
          <a:xfrm>
            <a:off x="3471864" y="315913"/>
            <a:ext cx="5253037" cy="400050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/>
              <a:t>Parathyroidea</a:t>
            </a:r>
            <a:r>
              <a:rPr lang="cs-CZ" altLang="cs-CZ" sz="2000" b="1" dirty="0"/>
              <a:t> a </a:t>
            </a:r>
            <a:r>
              <a:rPr lang="cs-CZ" altLang="cs-CZ" sz="2000" b="1" dirty="0" err="1"/>
              <a:t>ultimobranchyální</a:t>
            </a:r>
            <a:r>
              <a:rPr lang="cs-CZ" altLang="cs-CZ" sz="2000" b="1" dirty="0"/>
              <a:t> tělíska</a:t>
            </a:r>
          </a:p>
        </p:txBody>
      </p:sp>
      <p:sp>
        <p:nvSpPr>
          <p:cNvPr id="26627" name="Text Box 10"/>
          <p:cNvSpPr txBox="1">
            <a:spLocks noChangeArrowheads="1"/>
          </p:cNvSpPr>
          <p:nvPr/>
        </p:nvSpPr>
        <p:spPr bwMode="auto">
          <a:xfrm>
            <a:off x="2224088" y="889000"/>
            <a:ext cx="7556500" cy="223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objevují u obojživelníků a dále jsou přítomna u plazů, ptáků  savců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buď samostatné struktury nebo spojené s tyroideou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vyskytují se v 1-3 párech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	- krokodýli 1 pár, želvy a hadi 2 páry, ještěři 1-3 páry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	- ptáci a savci 1-2 páry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- původ z žaberních oblouků -</a:t>
            </a:r>
            <a:r>
              <a:rPr lang="en-US" altLang="cs-CZ" sz="1800"/>
              <a:t>&gt;</a:t>
            </a:r>
            <a:r>
              <a:rPr lang="cs-CZ" altLang="cs-CZ" sz="1800"/>
              <a:t> ryby a vodní larvy obojživelníků je nemají</a:t>
            </a:r>
          </a:p>
        </p:txBody>
      </p:sp>
      <p:pic>
        <p:nvPicPr>
          <p:cNvPr id="26628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581400"/>
            <a:ext cx="3810000" cy="2857500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6629" name="Object 12"/>
          <p:cNvGraphicFramePr>
            <a:graphicFrameLocks noGrp="1" noChangeAspect="1"/>
          </p:cNvGraphicFramePr>
          <p:nvPr>
            <p:ph/>
          </p:nvPr>
        </p:nvGraphicFramePr>
        <p:xfrm>
          <a:off x="1905000" y="3609975"/>
          <a:ext cx="3962400" cy="1900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0" name="Image" r:id="rId4" imgW="5638095" imgH="2704762" progId="Photoshop.Image.9">
                  <p:embed/>
                </p:oleObj>
              </mc:Choice>
              <mc:Fallback>
                <p:oleObj name="Image" r:id="rId4" imgW="5638095" imgH="2704762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3609975"/>
                        <a:ext cx="3962400" cy="1900238"/>
                      </a:xfrm>
                      <a:prstGeom prst="rect">
                        <a:avLst/>
                      </a:prstGeom>
                      <a:noFill/>
                      <a:ln w="38100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0847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Safsa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1190626"/>
            <a:ext cx="7115175" cy="5591175"/>
          </a:xfrm>
          <a:prstGeom prst="rect">
            <a:avLst/>
          </a:prstGeom>
          <a:noFill/>
          <a:ln w="38100">
            <a:solidFill>
              <a:srgbClr val="CC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1" name="Text Box 8"/>
          <p:cNvSpPr txBox="1">
            <a:spLocks noChangeArrowheads="1"/>
          </p:cNvSpPr>
          <p:nvPr/>
        </p:nvSpPr>
        <p:spPr bwMode="auto">
          <a:xfrm>
            <a:off x="1752601" y="90489"/>
            <a:ext cx="8651875" cy="152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Parathyroidea – přístitná tělíska – parathormon </a:t>
            </a:r>
            <a:r>
              <a:rPr lang="cs-CZ" altLang="cs-CZ" sz="1800"/>
              <a:t>(PTH, 84 AA)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/>
              <a:t> Metabolismus Ca</a:t>
            </a:r>
            <a:r>
              <a:rPr lang="cs-CZ" altLang="cs-CZ" sz="1800" baseline="30000"/>
              <a:t>2+</a:t>
            </a:r>
            <a:r>
              <a:rPr lang="cs-CZ" altLang="cs-CZ" sz="1800"/>
              <a:t>, PTH – zvýšení resorbce Ca</a:t>
            </a:r>
            <a:r>
              <a:rPr lang="cs-CZ" altLang="cs-CZ" sz="1800" baseline="30000"/>
              <a:t>2+</a:t>
            </a:r>
            <a:r>
              <a:rPr lang="cs-CZ" altLang="cs-CZ" sz="1800"/>
              <a:t> a jeho uvolňování z kostí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								(osteoklasty)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207633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899" y="905775"/>
            <a:ext cx="7740051" cy="580503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570008" y="181155"/>
            <a:ext cx="91146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Transport látek </a:t>
            </a:r>
            <a:r>
              <a:rPr lang="en-US" sz="2400" dirty="0" smtClean="0"/>
              <a:t>-&gt; </a:t>
            </a:r>
            <a:r>
              <a:rPr lang="en-US" sz="2400" dirty="0" err="1" smtClean="0"/>
              <a:t>koncentra</a:t>
            </a:r>
            <a:r>
              <a:rPr lang="cs-CZ" sz="2400" dirty="0" smtClean="0"/>
              <a:t>č</a:t>
            </a:r>
            <a:r>
              <a:rPr lang="en-US" sz="2400" dirty="0" smtClean="0"/>
              <a:t>n</a:t>
            </a:r>
            <a:r>
              <a:rPr lang="cs-CZ" sz="2400" dirty="0" smtClean="0"/>
              <a:t>í</a:t>
            </a:r>
            <a:r>
              <a:rPr lang="en-US" sz="2400" dirty="0" smtClean="0"/>
              <a:t> gradient</a:t>
            </a:r>
            <a:r>
              <a:rPr lang="cs-CZ" sz="2400" dirty="0" smtClean="0"/>
              <a:t> </a:t>
            </a:r>
            <a:r>
              <a:rPr lang="cs-CZ" sz="2400" dirty="0" err="1" smtClean="0"/>
              <a:t>lázek</a:t>
            </a:r>
            <a:r>
              <a:rPr lang="en-US" sz="2400" dirty="0" smtClean="0"/>
              <a:t> -&gt; </a:t>
            </a:r>
            <a:r>
              <a:rPr lang="en-US" sz="2400" dirty="0" err="1" smtClean="0"/>
              <a:t>osm</a:t>
            </a:r>
            <a:r>
              <a:rPr lang="cs-CZ" sz="2400" dirty="0"/>
              <a:t>o</a:t>
            </a:r>
            <a:r>
              <a:rPr lang="cs-CZ" sz="2400" dirty="0" smtClean="0"/>
              <a:t>sa/osmotický tlak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98991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PTH-Calciton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1066800"/>
            <a:ext cx="5635625" cy="5791200"/>
          </a:xfrm>
          <a:prstGeom prst="rect">
            <a:avLst/>
          </a:prstGeom>
          <a:noFill/>
          <a:ln w="38100">
            <a:solidFill>
              <a:srgbClr val="CC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5" name="Text Box 5"/>
          <p:cNvSpPr txBox="1">
            <a:spLocks noChangeArrowheads="1"/>
          </p:cNvSpPr>
          <p:nvPr/>
        </p:nvSpPr>
        <p:spPr bwMode="auto">
          <a:xfrm>
            <a:off x="1812926" y="3176"/>
            <a:ext cx="76882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Kalcitonin</a:t>
            </a:r>
            <a:r>
              <a:rPr lang="cs-CZ" altLang="cs-CZ" sz="1800"/>
              <a:t> (32mer peptid) – parafolikulární buňky tzv. C buňky tyroidei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- Stimulace ukládání Ca</a:t>
            </a:r>
            <a:r>
              <a:rPr lang="cs-CZ" altLang="cs-CZ" sz="1800" baseline="30000"/>
              <a:t>2+</a:t>
            </a:r>
            <a:r>
              <a:rPr lang="cs-CZ" altLang="cs-CZ" sz="1800"/>
              <a:t> zejména do kostí</a:t>
            </a:r>
          </a:p>
        </p:txBody>
      </p:sp>
      <p:sp>
        <p:nvSpPr>
          <p:cNvPr id="28676" name="Text Box 6"/>
          <p:cNvSpPr txBox="1">
            <a:spLocks noChangeArrowheads="1"/>
          </p:cNvSpPr>
          <p:nvPr/>
        </p:nvSpPr>
        <p:spPr bwMode="auto">
          <a:xfrm>
            <a:off x="7391400" y="533401"/>
            <a:ext cx="3278188" cy="438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2400" b="1"/>
              <a:t>Kalcitrol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(1,25-(OH)2-cholecalciferol)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cs-CZ" altLang="cs-CZ" sz="160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cs-CZ" altLang="cs-CZ" sz="1600"/>
              <a:t> z vit D (UV na kůži, potrava)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cs-CZ" altLang="cs-CZ" sz="1600"/>
              <a:t> hlavní regulace posledním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krokem syntézy 1</a:t>
            </a:r>
            <a:r>
              <a:rPr lang="cs-CZ" altLang="cs-CZ" sz="1600">
                <a:latin typeface="Symbol" panose="05050102010706020507" pitchFamily="18" charset="2"/>
              </a:rPr>
              <a:t>a</a:t>
            </a:r>
            <a:r>
              <a:rPr lang="cs-CZ" altLang="cs-CZ" sz="1600"/>
              <a:t>-hydrolázou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v ledvinách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cs-CZ" altLang="cs-CZ" sz="1600"/>
              <a:t> lipofilní, steroidům podobný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cs-CZ" altLang="cs-CZ" sz="1600"/>
              <a:t> indukce zejména Ca</a:t>
            </a:r>
            <a:r>
              <a:rPr lang="cs-CZ" altLang="cs-CZ" sz="1600" baseline="30000"/>
              <a:t>2+</a:t>
            </a:r>
            <a:r>
              <a:rPr lang="cs-CZ" altLang="cs-CZ" sz="1600"/>
              <a:t> vázajícího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proteinu (CaBP) a Ca</a:t>
            </a:r>
            <a:r>
              <a:rPr lang="cs-CZ" altLang="cs-CZ" sz="1600" baseline="30000"/>
              <a:t>2+</a:t>
            </a:r>
            <a:r>
              <a:rPr lang="cs-CZ" altLang="cs-CZ" sz="1600"/>
              <a:t>-ATPazy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cs-CZ" altLang="cs-CZ" sz="1600"/>
              <a:t> resorpce a ukládání </a:t>
            </a:r>
            <a:r>
              <a:rPr lang="en-US" altLang="cs-CZ" sz="1600"/>
              <a:t>Ca</a:t>
            </a:r>
            <a:r>
              <a:rPr lang="en-US" altLang="cs-CZ" sz="1600" baseline="30000"/>
              <a:t>2+</a:t>
            </a:r>
            <a:endParaRPr lang="cs-CZ" altLang="cs-CZ" sz="1600" baseline="3000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cs-CZ" altLang="cs-CZ" sz="1600"/>
              <a:t> cílové orgány: </a:t>
            </a:r>
            <a:r>
              <a:rPr lang="cs-CZ" altLang="cs-CZ" sz="1600" b="1"/>
              <a:t>ledviny, střevo,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b="1"/>
              <a:t>kosti</a:t>
            </a:r>
            <a:r>
              <a:rPr lang="cs-CZ" altLang="cs-CZ" sz="1600"/>
              <a:t>, placenta, mlečné žlázy,..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Předávkování </a:t>
            </a:r>
            <a:r>
              <a:rPr lang="en-US" altLang="cs-CZ" sz="1600"/>
              <a:t>=&gt; podpora PTH</a:t>
            </a:r>
            <a:endParaRPr lang="cs-CZ" altLang="cs-CZ" sz="1600"/>
          </a:p>
        </p:txBody>
      </p:sp>
      <p:pic>
        <p:nvPicPr>
          <p:cNvPr id="28677" name="Picture 8" descr="01985291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1" y="4970464"/>
            <a:ext cx="2347913" cy="1887537"/>
          </a:xfrm>
          <a:prstGeom prst="rect">
            <a:avLst/>
          </a:prstGeom>
          <a:noFill/>
          <a:ln w="38100">
            <a:solidFill>
              <a:srgbClr val="CC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82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pth_regul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864" y="25401"/>
            <a:ext cx="8567737" cy="5788025"/>
          </a:xfrm>
          <a:prstGeom prst="rect">
            <a:avLst/>
          </a:prstGeom>
          <a:noFill/>
          <a:ln w="38100">
            <a:solidFill>
              <a:srgbClr val="CC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10" descr="pth-secre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449764"/>
            <a:ext cx="4495800" cy="2408237"/>
          </a:xfrm>
          <a:prstGeom prst="rect">
            <a:avLst/>
          </a:prstGeom>
          <a:noFill/>
          <a:ln w="38100">
            <a:solidFill>
              <a:srgbClr val="CC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4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7_clip_image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0"/>
            <a:ext cx="6750050" cy="6858000"/>
          </a:xfrm>
          <a:prstGeom prst="rect">
            <a:avLst/>
          </a:prstGeom>
          <a:noFill/>
          <a:ln w="38100">
            <a:solidFill>
              <a:srgbClr val="CC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08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69" y="58969"/>
            <a:ext cx="10550105" cy="674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07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4"/>
          <p:cNvSpPr txBox="1">
            <a:spLocks noChangeArrowheads="1"/>
          </p:cNvSpPr>
          <p:nvPr/>
        </p:nvSpPr>
        <p:spPr bwMode="auto">
          <a:xfrm>
            <a:off x="1949451" y="90488"/>
            <a:ext cx="8499475" cy="651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400" b="1"/>
              <a:t>	Stanniusova tělíska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cs-CZ" altLang="cs-CZ" sz="1200" b="1"/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na povrchu ledvin Holostei (kaproun, jehlice) a Teleostei, Chondrostei (jeseter)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  a ostatní obratlovci je nemají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oválné žlázy v počtech od 1-2 (Teleostei) po až 50 (kaproun)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původem snad z pronefros / mesonefros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z buněk typu I (převažují) a typu II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buňky typu I (se sekrečními zrny), produkce stanniocalcinu (</a:t>
            </a:r>
            <a:r>
              <a:rPr lang="cs-CZ" altLang="cs-CZ" sz="1600"/>
              <a:t>hypocalcin, teleocalcin</a:t>
            </a:r>
            <a:r>
              <a:rPr lang="cs-CZ" altLang="cs-CZ" sz="1800"/>
              <a:t>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			-</a:t>
            </a:r>
            <a:r>
              <a:rPr lang="en-US" altLang="cs-CZ" sz="1800"/>
              <a:t>&gt;</a:t>
            </a:r>
            <a:r>
              <a:rPr lang="cs-CZ" altLang="cs-CZ" sz="1800"/>
              <a:t> snižování Ca2+ v plasmě, krvi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indukce přenesením ryb (euryhalinních) ze sladké vody do slané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někdy snad další glykoproteiny s funkcí hormonu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			–</a:t>
            </a:r>
            <a:r>
              <a:rPr lang="en-US" altLang="cs-CZ" sz="1800"/>
              <a:t>&gt;</a:t>
            </a:r>
            <a:r>
              <a:rPr lang="cs-CZ" altLang="cs-CZ" sz="1800"/>
              <a:t> teleocalcin, reninu podobný protein</a:t>
            </a:r>
            <a:endParaRPr lang="en-US" altLang="cs-CZ" sz="1800"/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</a:t>
            </a:r>
            <a:r>
              <a:rPr lang="en-US" altLang="cs-CZ" sz="1800"/>
              <a:t>stanniocalcin </a:t>
            </a:r>
            <a:r>
              <a:rPr lang="cs-CZ" altLang="cs-CZ" sz="1800"/>
              <a:t>byl nově detekován v plasmě žraloků, mloků, i člověka a potkanů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     (imunohistochemicky v buňkách ledviných tubulů)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     mRNA v lidských ováriích, prostatě, thyroidei, mozku,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     svalech, plicích, STC1 a STC2, předpokládá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     se zejména parakrinní aktivita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 + reabsorbce fosfátů</a:t>
            </a:r>
          </a:p>
        </p:txBody>
      </p:sp>
      <p:grpSp>
        <p:nvGrpSpPr>
          <p:cNvPr id="33795" name="Group 8"/>
          <p:cNvGrpSpPr>
            <a:grpSpLocks/>
          </p:cNvGrpSpPr>
          <p:nvPr/>
        </p:nvGrpSpPr>
        <p:grpSpPr bwMode="auto">
          <a:xfrm>
            <a:off x="8058150" y="4914900"/>
            <a:ext cx="2381250" cy="1790700"/>
            <a:chOff x="3972" y="3096"/>
            <a:chExt cx="1500" cy="1128"/>
          </a:xfrm>
        </p:grpSpPr>
        <p:pic>
          <p:nvPicPr>
            <p:cNvPr id="33796" name="Picture 6" descr="250px-Barramundi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2" y="3096"/>
              <a:ext cx="1500" cy="1128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797" name="Text Box 7"/>
            <p:cNvSpPr txBox="1">
              <a:spLocks noChangeArrowheads="1"/>
            </p:cNvSpPr>
            <p:nvPr/>
          </p:nvSpPr>
          <p:spPr bwMode="auto">
            <a:xfrm>
              <a:off x="3984" y="3984"/>
              <a:ext cx="63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/>
                <a:t>barramunda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621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4"/>
          <p:cNvSpPr txBox="1">
            <a:spLocks noChangeArrowheads="1"/>
          </p:cNvSpPr>
          <p:nvPr/>
        </p:nvSpPr>
        <p:spPr bwMode="auto">
          <a:xfrm>
            <a:off x="1676400" y="533401"/>
            <a:ext cx="8832850" cy="616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400" b="1"/>
              <a:t>Urofýza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cs-CZ" altLang="cs-CZ" sz="1200" b="1"/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známé pouze u kostnatých ryb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funkce ne úplně jasná, pravděpodobně regulace osmoregulace a svalové kontrakce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  hladké svaloviny urogenitálního traktu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podobně jako neurohypofýza složeno z nervové tkáně, těla nervů v míše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axony v kontaktu s cévami procházejícími ledvinami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                                        –</a:t>
            </a:r>
            <a:r>
              <a:rPr lang="en-US" altLang="cs-CZ" sz="1800"/>
              <a:t>&gt;</a:t>
            </a:r>
            <a:r>
              <a:rPr lang="cs-CZ" altLang="cs-CZ" sz="1800"/>
              <a:t> neurohemální spojení</a:t>
            </a:r>
            <a:r>
              <a:rPr lang="en-US" altLang="cs-CZ" sz="1800"/>
              <a:t> (</a:t>
            </a:r>
            <a:r>
              <a:rPr lang="en-US" altLang="cs-CZ" sz="1600"/>
              <a:t>sekrece do </a:t>
            </a:r>
            <a:r>
              <a:rPr lang="cs-CZ" altLang="cs-CZ" sz="1600"/>
              <a:t>krevního </a:t>
            </a:r>
            <a:r>
              <a:rPr lang="en-US" altLang="cs-CZ" sz="1600"/>
              <a:t>ob</a:t>
            </a:r>
            <a:r>
              <a:rPr lang="cs-CZ" altLang="cs-CZ" sz="1600"/>
              <a:t>ě</a:t>
            </a:r>
            <a:r>
              <a:rPr lang="en-US" altLang="cs-CZ" sz="1600"/>
              <a:t>hu</a:t>
            </a:r>
            <a:r>
              <a:rPr lang="cs-CZ" altLang="cs-CZ" sz="1800"/>
              <a:t>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hormony </a:t>
            </a:r>
            <a:r>
              <a:rPr lang="cs-CZ" altLang="cs-CZ" sz="1800" b="1"/>
              <a:t>urotensin I </a:t>
            </a:r>
            <a:r>
              <a:rPr lang="cs-CZ" altLang="cs-CZ" sz="1800"/>
              <a:t>a</a:t>
            </a:r>
            <a:r>
              <a:rPr lang="cs-CZ" altLang="cs-CZ" sz="1800" b="1"/>
              <a:t> II</a:t>
            </a:r>
            <a:r>
              <a:rPr lang="cs-CZ" altLang="cs-CZ" sz="1800"/>
              <a:t> (peptidy), zdá se, že v jednom typu buněk, hormony jsou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  podobné kortikotropin-uvolňujícímu hormonu (</a:t>
            </a:r>
            <a:r>
              <a:rPr lang="cs-CZ" altLang="cs-CZ" sz="1800" b="1"/>
              <a:t>I</a:t>
            </a:r>
            <a:r>
              <a:rPr lang="cs-CZ" altLang="cs-CZ" sz="1800"/>
              <a:t>) a somatostatinu (</a:t>
            </a:r>
            <a:r>
              <a:rPr lang="cs-CZ" altLang="cs-CZ" sz="1800" b="1"/>
              <a:t>II</a:t>
            </a:r>
            <a:r>
              <a:rPr lang="cs-CZ" altLang="cs-CZ" sz="1800"/>
              <a:t>) mění: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                                  - permeabilitu membrán pro vodu a sodík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                                  - zvyšují krevní tlak (</a:t>
            </a:r>
            <a:r>
              <a:rPr lang="cs-CZ" altLang="cs-CZ" sz="1600"/>
              <a:t>u potkana snižují ???</a:t>
            </a:r>
            <a:r>
              <a:rPr lang="cs-CZ" altLang="cs-CZ" sz="1800"/>
              <a:t>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                                  - indukují kontrakci hladké svaloviny (zejména urogenitální trakt)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u paryb pravděpodobně v podobě jednotlivých neurosekrečních neuronů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  (</a:t>
            </a:r>
            <a:r>
              <a:rPr lang="cs-CZ" altLang="cs-CZ" sz="1600"/>
              <a:t>20x větších něž normální motoneurony</a:t>
            </a:r>
            <a:r>
              <a:rPr lang="cs-CZ" altLang="cs-CZ" sz="1800"/>
              <a:t>), tzv. </a:t>
            </a:r>
            <a:r>
              <a:rPr lang="cs-CZ" altLang="cs-CZ" sz="1800" b="1"/>
              <a:t>Dahlgrenovy buňky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malé Dahlgrenovi buňky u </a:t>
            </a:r>
            <a:r>
              <a:rPr lang="cs-CZ" altLang="cs-CZ" sz="1800" i="1"/>
              <a:t>Holostei,</a:t>
            </a:r>
            <a:r>
              <a:rPr lang="cs-CZ" altLang="cs-CZ" sz="1800"/>
              <a:t> </a:t>
            </a:r>
            <a:r>
              <a:rPr lang="cs-CZ" altLang="cs-CZ" sz="1800" i="1"/>
              <a:t>Chondrostei a Dipnoi</a:t>
            </a:r>
            <a:r>
              <a:rPr lang="cs-CZ" altLang="cs-CZ" sz="1800"/>
              <a:t>,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  náznaky nebo nic u kruhoústých </a:t>
            </a:r>
          </a:p>
        </p:txBody>
      </p:sp>
      <p:graphicFrame>
        <p:nvGraphicFramePr>
          <p:cNvPr id="34819" name="Object 9"/>
          <p:cNvGraphicFramePr>
            <a:graphicFrameLocks noGrp="1" noChangeAspect="1"/>
          </p:cNvGraphicFramePr>
          <p:nvPr>
            <p:ph/>
          </p:nvPr>
        </p:nvGraphicFramePr>
        <p:xfrm>
          <a:off x="5943600" y="381000"/>
          <a:ext cx="4000500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88" name="Image" r:id="rId3" imgW="4000000" imgH="1079365" progId="Photoshop.Image.9">
                  <p:embed/>
                </p:oleObj>
              </mc:Choice>
              <mc:Fallback>
                <p:oleObj name="Image" r:id="rId3" imgW="4000000" imgH="1079365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381000"/>
                        <a:ext cx="4000500" cy="1079500"/>
                      </a:xfrm>
                      <a:prstGeom prst="rect">
                        <a:avLst/>
                      </a:prstGeom>
                      <a:noFill/>
                      <a:ln w="38100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4878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4"/>
          <p:cNvSpPr txBox="1">
            <a:spLocks noChangeArrowheads="1"/>
          </p:cNvSpPr>
          <p:nvPr/>
        </p:nvSpPr>
        <p:spPr bwMode="auto">
          <a:xfrm>
            <a:off x="1619250" y="152401"/>
            <a:ext cx="8720138" cy="240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Urotensin II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U savců v srdci, cévách, mozku, endokrinní tkáně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nejsilnější savčí peptidový vasokonstriktor, funkce ale není úplně známá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aktivní peptid je 11 AMK peptid odštepovaný z dvou isoforem prepro-urotensinu II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  (prepro-urotensin II má 124 a 139 AMK, pro člověka)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Koncový cyklický hexamer </a:t>
            </a:r>
            <a:r>
              <a:rPr lang="cs-CZ" altLang="cs-CZ" sz="1600"/>
              <a:t>((-CYS*-TRY-LYS-TRP-PHE-CYS*-), (*bridged CYS residues))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  je konzervován od latimérie po člověka (odhadem 560mil. let) </a:t>
            </a:r>
          </a:p>
        </p:txBody>
      </p:sp>
      <p:pic>
        <p:nvPicPr>
          <p:cNvPr id="35844" name="Picture 8" descr="23-latymer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961" y="3071812"/>
            <a:ext cx="3505200" cy="3481387"/>
          </a:xfrm>
          <a:prstGeom prst="rect">
            <a:avLst/>
          </a:prstGeom>
          <a:noFill/>
          <a:ln w="38100">
            <a:solidFill>
              <a:srgbClr val="CC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984" y="2555876"/>
            <a:ext cx="3997123" cy="430212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18" y="3640015"/>
            <a:ext cx="3494235" cy="270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75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6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1676400" y="152400"/>
          <a:ext cx="4287838" cy="65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86" name="Image" r:id="rId3" imgW="2706629" imgH="4137668" progId="Photoshop.Image.9">
                  <p:embed/>
                </p:oleObj>
              </mc:Choice>
              <mc:Fallback>
                <p:oleObj name="Image" r:id="rId3" imgW="2706629" imgH="4137668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52400"/>
                        <a:ext cx="4287838" cy="6553200"/>
                      </a:xfrm>
                      <a:prstGeom prst="rect">
                        <a:avLst/>
                      </a:prstGeom>
                      <a:noFill/>
                      <a:ln w="38100" cap="flat" cmpd="sng" algn="ctr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6867" name="Group 16"/>
          <p:cNvGrpSpPr>
            <a:grpSpLocks/>
          </p:cNvGrpSpPr>
          <p:nvPr/>
        </p:nvGrpSpPr>
        <p:grpSpPr bwMode="auto">
          <a:xfrm>
            <a:off x="6096000" y="647700"/>
            <a:ext cx="4495800" cy="5753100"/>
            <a:chOff x="2880" y="408"/>
            <a:chExt cx="2832" cy="3624"/>
          </a:xfrm>
        </p:grpSpPr>
        <p:pic>
          <p:nvPicPr>
            <p:cNvPr id="36868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408"/>
              <a:ext cx="1872" cy="1241"/>
            </a:xfrm>
            <a:prstGeom prst="rect">
              <a:avLst/>
            </a:prstGeom>
            <a:noFill/>
            <a:ln w="381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aphicFrame>
          <p:nvGraphicFramePr>
            <p:cNvPr id="36869" name="Object 7"/>
            <p:cNvGraphicFramePr>
              <a:graphicFrameLocks noChangeAspect="1"/>
            </p:cNvGraphicFramePr>
            <p:nvPr/>
          </p:nvGraphicFramePr>
          <p:xfrm>
            <a:off x="4080" y="1250"/>
            <a:ext cx="1632" cy="9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87" name="Image" r:id="rId6" imgW="3593651" imgH="2057143" progId="Photoshop.Image.9">
                    <p:embed/>
                  </p:oleObj>
                </mc:Choice>
                <mc:Fallback>
                  <p:oleObj name="Image" r:id="rId6" imgW="3593651" imgH="2057143" progId="Photoshop.Image.9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80" y="1250"/>
                          <a:ext cx="1632" cy="934"/>
                        </a:xfrm>
                        <a:prstGeom prst="rect">
                          <a:avLst/>
                        </a:prstGeom>
                        <a:noFill/>
                        <a:ln w="38100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6870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2126"/>
              <a:ext cx="1440" cy="922"/>
            </a:xfrm>
            <a:prstGeom prst="rect">
              <a:avLst/>
            </a:prstGeom>
            <a:noFill/>
            <a:ln w="381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871" name="Picture 1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2952"/>
              <a:ext cx="1440" cy="1080"/>
            </a:xfrm>
            <a:prstGeom prst="rect">
              <a:avLst/>
            </a:prstGeom>
            <a:noFill/>
            <a:ln w="381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872" name="Text Box 12"/>
            <p:cNvSpPr txBox="1">
              <a:spLocks noChangeArrowheads="1"/>
            </p:cNvSpPr>
            <p:nvPr/>
          </p:nvSpPr>
          <p:spPr bwMode="auto">
            <a:xfrm>
              <a:off x="2976" y="1440"/>
              <a:ext cx="89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 i="1"/>
                <a:t>Squalus acanthias</a:t>
              </a:r>
            </a:p>
          </p:txBody>
        </p:sp>
        <p:sp>
          <p:nvSpPr>
            <p:cNvPr id="36873" name="Text Box 13"/>
            <p:cNvSpPr txBox="1">
              <a:spLocks noChangeArrowheads="1"/>
            </p:cNvSpPr>
            <p:nvPr/>
          </p:nvSpPr>
          <p:spPr bwMode="auto">
            <a:xfrm>
              <a:off x="4128" y="1344"/>
              <a:ext cx="54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 i="1">
                  <a:solidFill>
                    <a:srgbClr val="000000"/>
                  </a:solidFill>
                </a:rPr>
                <a:t>Raja batis</a:t>
              </a:r>
            </a:p>
          </p:txBody>
        </p:sp>
        <p:sp>
          <p:nvSpPr>
            <p:cNvPr id="36874" name="Text Box 14"/>
            <p:cNvSpPr txBox="1">
              <a:spLocks noChangeArrowheads="1"/>
            </p:cNvSpPr>
            <p:nvPr/>
          </p:nvSpPr>
          <p:spPr bwMode="auto">
            <a:xfrm>
              <a:off x="3024" y="2160"/>
              <a:ext cx="82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 i="1">
                  <a:solidFill>
                    <a:srgbClr val="000000"/>
                  </a:solidFill>
                </a:rPr>
                <a:t>Torpedo ocellata</a:t>
              </a:r>
            </a:p>
          </p:txBody>
        </p:sp>
        <p:sp>
          <p:nvSpPr>
            <p:cNvPr id="36875" name="Text Box 15"/>
            <p:cNvSpPr txBox="1">
              <a:spLocks noChangeArrowheads="1"/>
            </p:cNvSpPr>
            <p:nvPr/>
          </p:nvSpPr>
          <p:spPr bwMode="auto">
            <a:xfrm>
              <a:off x="4800" y="3840"/>
              <a:ext cx="79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 i="1"/>
                <a:t>Trygon violacea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707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ext Box 5"/>
          <p:cNvSpPr txBox="1">
            <a:spLocks noChangeArrowheads="1"/>
          </p:cNvSpPr>
          <p:nvPr/>
        </p:nvSpPr>
        <p:spPr bwMode="auto">
          <a:xfrm>
            <a:off x="1153446" y="592395"/>
            <a:ext cx="10370147" cy="5296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/>
              <a:t>Příklady hormonů asociovaných s tkání a ne přímo s konkrétní žlázou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2000" dirty="0"/>
              <a:t> uvolňují se do oběhu a působí tak na velké vzdálenosti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2000" dirty="0"/>
              <a:t> peptidové i </a:t>
            </a:r>
            <a:r>
              <a:rPr lang="cs-CZ" altLang="cs-CZ" sz="2000" dirty="0" err="1"/>
              <a:t>steroidný</a:t>
            </a:r>
            <a:r>
              <a:rPr lang="cs-CZ" altLang="cs-CZ" sz="2000" dirty="0"/>
              <a:t> typy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cs-CZ" altLang="cs-CZ" sz="2000" b="1" dirty="0" smtClean="0"/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Pro osmoregulaci: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cs-CZ" altLang="cs-CZ" sz="2000" b="1" dirty="0"/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Srdce </a:t>
            </a:r>
            <a:r>
              <a:rPr lang="cs-CZ" altLang="cs-CZ" sz="1800" dirty="0" smtClean="0"/>
              <a:t> </a:t>
            </a:r>
            <a:r>
              <a:rPr lang="cs-CZ" altLang="cs-CZ" sz="1800" dirty="0"/>
              <a:t>- </a:t>
            </a:r>
            <a:r>
              <a:rPr lang="cs-CZ" altLang="cs-CZ" sz="1800" b="1" i="1" dirty="0" smtClean="0"/>
              <a:t>atriální </a:t>
            </a:r>
            <a:r>
              <a:rPr lang="cs-CZ" altLang="cs-CZ" sz="1800" b="1" i="1" dirty="0" err="1" smtClean="0"/>
              <a:t>natriuretický</a:t>
            </a:r>
            <a:r>
              <a:rPr lang="cs-CZ" altLang="cs-CZ" sz="1800" b="1" i="1" dirty="0" smtClean="0"/>
              <a:t> </a:t>
            </a:r>
            <a:r>
              <a:rPr lang="cs-CZ" altLang="cs-CZ" sz="1800" b="1" i="1" dirty="0"/>
              <a:t>peptid </a:t>
            </a:r>
            <a:r>
              <a:rPr lang="cs-CZ" altLang="cs-CZ" sz="1800" dirty="0"/>
              <a:t>(ANP), syntéza svalem </a:t>
            </a:r>
            <a:r>
              <a:rPr lang="cs-CZ" altLang="cs-CZ" sz="1800" dirty="0" smtClean="0"/>
              <a:t>předsíně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/>
              <a:t>	</a:t>
            </a:r>
            <a:r>
              <a:rPr lang="cs-CZ" altLang="cs-CZ" sz="1800" dirty="0" smtClean="0"/>
              <a:t>- </a:t>
            </a:r>
            <a:r>
              <a:rPr lang="cs-CZ" altLang="cs-CZ" sz="1800" b="1" i="1" dirty="0" smtClean="0"/>
              <a:t>mozkový </a:t>
            </a:r>
            <a:r>
              <a:rPr lang="cs-CZ" altLang="cs-CZ" sz="1800" b="1" i="1" dirty="0" err="1" smtClean="0"/>
              <a:t>natriuretický</a:t>
            </a:r>
            <a:r>
              <a:rPr lang="cs-CZ" altLang="cs-CZ" sz="1800" b="1" i="1" dirty="0" smtClean="0"/>
              <a:t> peptid </a:t>
            </a:r>
            <a:r>
              <a:rPr lang="cs-CZ" altLang="cs-CZ" sz="1800" dirty="0" smtClean="0"/>
              <a:t>(BNP), syntéza svalem komory</a:t>
            </a:r>
            <a:endParaRPr lang="cs-CZ" altLang="cs-CZ" sz="1800" dirty="0"/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/>
              <a:t>		- stimulace vylučování Na</a:t>
            </a:r>
            <a:r>
              <a:rPr lang="cs-CZ" altLang="cs-CZ" sz="1800" baseline="30000" dirty="0"/>
              <a:t>+</a:t>
            </a:r>
            <a:r>
              <a:rPr lang="cs-CZ" altLang="cs-CZ" sz="1800" dirty="0"/>
              <a:t>, antagonistické k renin-angiotensin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/>
              <a:t>             - </a:t>
            </a:r>
            <a:r>
              <a:rPr lang="cs-CZ" altLang="cs-CZ" sz="1800" b="1" i="1" dirty="0" err="1"/>
              <a:t>adrenomedullin</a:t>
            </a:r>
            <a:r>
              <a:rPr lang="cs-CZ" altLang="cs-CZ" sz="1800" dirty="0"/>
              <a:t> (také v dřeni nadledvin a v endoteliích cév)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/>
              <a:t>		- stimulace vasodilatace, vylučování Na+, vody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308897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4"/>
          <p:cNvSpPr txBox="1">
            <a:spLocks noChangeArrowheads="1"/>
          </p:cNvSpPr>
          <p:nvPr/>
        </p:nvSpPr>
        <p:spPr bwMode="auto">
          <a:xfrm>
            <a:off x="1828801" y="152401"/>
            <a:ext cx="5533887" cy="461665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Hormony odvozené od aminokyselin</a:t>
            </a:r>
          </a:p>
        </p:txBody>
      </p:sp>
      <p:sp>
        <p:nvSpPr>
          <p:cNvPr id="41987" name="Text Box 5"/>
          <p:cNvSpPr txBox="1">
            <a:spLocks noChangeArrowheads="1"/>
          </p:cNvSpPr>
          <p:nvPr/>
        </p:nvSpPr>
        <p:spPr bwMode="auto">
          <a:xfrm>
            <a:off x="1770064" y="654050"/>
            <a:ext cx="8626475" cy="620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/>
              <a:t>Katecholaminy</a:t>
            </a:r>
            <a:r>
              <a:rPr lang="cs-CZ" altLang="cs-CZ" sz="1800"/>
              <a:t> (adrenalin x noradrenalin = epinephrin x norepinephrin, dopamin)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odvozeno od katecholu, základem je molekula tyrosinu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adrenalin častěji systémové účinky, noradrenalin častěji neurotansmiter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hormony a neurotransmitery v mozku a sympatickém nervovém systému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produkce tzv. chromafinní tkání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tzv. adrenergní účinky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 </a:t>
            </a:r>
            <a:r>
              <a:rPr lang="cs-CZ" altLang="cs-CZ" sz="1800">
                <a:latin typeface="Symbol" panose="05050102010706020507" pitchFamily="18" charset="2"/>
              </a:rPr>
              <a:t>a</a:t>
            </a:r>
            <a:r>
              <a:rPr lang="cs-CZ" altLang="cs-CZ" sz="1800" baseline="-25000"/>
              <a:t>1</a:t>
            </a:r>
            <a:r>
              <a:rPr lang="cs-CZ" altLang="cs-CZ" sz="1800"/>
              <a:t>-adrenergní -</a:t>
            </a:r>
            <a:r>
              <a:rPr lang="en-US" altLang="cs-CZ" sz="1800"/>
              <a:t>&gt;</a:t>
            </a:r>
            <a:r>
              <a:rPr lang="cs-CZ" altLang="cs-CZ" sz="1800"/>
              <a:t> konstrikce hladké svaloviny (cévy + některé svaly), snížení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                             uvolňování reninu, u některých druhů zvýšení jaterní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                             glykogenolyze a produkce potních žlaz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latin typeface="Symbol" panose="05050102010706020507" pitchFamily="18" charset="2"/>
              </a:rPr>
              <a:t>a</a:t>
            </a:r>
            <a:r>
              <a:rPr lang="cs-CZ" altLang="cs-CZ" sz="1800" baseline="-25000"/>
              <a:t>2</a:t>
            </a:r>
            <a:r>
              <a:rPr lang="cs-CZ" altLang="cs-CZ" sz="1800"/>
              <a:t>-adrenergní -</a:t>
            </a:r>
            <a:r>
              <a:rPr lang="en-US" altLang="cs-CZ" sz="1800"/>
              <a:t>&gt; konstrikce hladk</a:t>
            </a:r>
            <a:r>
              <a:rPr lang="cs-CZ" altLang="cs-CZ" sz="1800"/>
              <a:t>é</a:t>
            </a:r>
            <a:r>
              <a:rPr lang="en-US" altLang="cs-CZ" sz="1800"/>
              <a:t> svalovin</a:t>
            </a:r>
            <a:r>
              <a:rPr lang="cs-CZ" altLang="cs-CZ" sz="1800"/>
              <a:t>y</a:t>
            </a:r>
            <a:r>
              <a:rPr lang="en-US" altLang="cs-CZ" sz="1800"/>
              <a:t> a </a:t>
            </a:r>
            <a:r>
              <a:rPr lang="cs-CZ" altLang="cs-CZ" sz="1800"/>
              <a:t>snížení uvolňování inzulinu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latin typeface="Symbol" panose="05050102010706020507" pitchFamily="18" charset="2"/>
              </a:rPr>
              <a:t>b</a:t>
            </a:r>
            <a:r>
              <a:rPr lang="cs-CZ" altLang="cs-CZ" sz="1800" baseline="-25000"/>
              <a:t>1</a:t>
            </a:r>
            <a:r>
              <a:rPr lang="cs-CZ" altLang="cs-CZ" sz="1800"/>
              <a:t>-adrenergní -</a:t>
            </a:r>
            <a:r>
              <a:rPr lang="en-US" altLang="cs-CZ" sz="1800"/>
              <a:t>&gt;</a:t>
            </a:r>
            <a:r>
              <a:rPr lang="cs-CZ" altLang="cs-CZ" sz="1800"/>
              <a:t> posílení srdeční kontrakce, zvýšení produkce reninu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latin typeface="Symbol" panose="05050102010706020507" pitchFamily="18" charset="2"/>
              </a:rPr>
              <a:t>b</a:t>
            </a:r>
            <a:r>
              <a:rPr lang="cs-CZ" altLang="cs-CZ" sz="1800" baseline="-25000"/>
              <a:t>2</a:t>
            </a:r>
            <a:r>
              <a:rPr lang="cs-CZ" altLang="cs-CZ" sz="1800"/>
              <a:t>-adrenergní -</a:t>
            </a:r>
            <a:r>
              <a:rPr lang="en-US" altLang="cs-CZ" sz="1800"/>
              <a:t>&gt; uvoln</a:t>
            </a:r>
            <a:r>
              <a:rPr lang="cs-CZ" altLang="cs-CZ" sz="1800"/>
              <a:t>ě</a:t>
            </a:r>
            <a:r>
              <a:rPr lang="en-US" altLang="cs-CZ" sz="1800"/>
              <a:t>n</a:t>
            </a:r>
            <a:r>
              <a:rPr lang="cs-CZ" altLang="cs-CZ" sz="1800"/>
              <a:t>í</a:t>
            </a:r>
            <a:r>
              <a:rPr lang="en-US" altLang="cs-CZ" sz="1800"/>
              <a:t> hladk</a:t>
            </a:r>
            <a:r>
              <a:rPr lang="cs-CZ" altLang="cs-CZ" sz="1800"/>
              <a:t>é</a:t>
            </a:r>
            <a:r>
              <a:rPr lang="en-US" altLang="cs-CZ" sz="1800"/>
              <a:t> svalovin</a:t>
            </a:r>
            <a:r>
              <a:rPr lang="cs-CZ" altLang="cs-CZ" sz="1800"/>
              <a:t>y (bronchi, cévy), zvýšení glykogenolyze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         </a:t>
            </a:r>
            <a:r>
              <a:rPr lang="cs-CZ" altLang="cs-CZ" sz="1800">
                <a:latin typeface="Symbol" panose="05050102010706020507" pitchFamily="18" charset="2"/>
              </a:rPr>
              <a:t>b</a:t>
            </a:r>
            <a:r>
              <a:rPr lang="cs-CZ" altLang="cs-CZ" sz="1800" baseline="-25000"/>
              <a:t>3</a:t>
            </a:r>
            <a:r>
              <a:rPr lang="cs-CZ" altLang="cs-CZ" sz="1800"/>
              <a:t>-adrenergní receptor – lipolýza a oxidace mastných kyselin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receptory jsou spojeny s G-proteiny a mají 7 transmembránových domén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tyto receptory patří do rodiny receptorů pro: kalcitonin, glucagon, sekretin,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   vasoaktivní intesticiální peptid, vasopresin, oxytocin</a:t>
            </a:r>
          </a:p>
        </p:txBody>
      </p:sp>
    </p:spTree>
    <p:extLst>
      <p:ext uri="{BB962C8B-B14F-4D97-AF65-F5344CB8AC3E}">
        <p14:creationId xmlns:p14="http://schemas.microsoft.com/office/powerpoint/2010/main" val="337331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45057" y="278298"/>
            <a:ext cx="5704254" cy="47551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800" b="1" dirty="0" err="1" smtClean="0"/>
              <a:t>Nejvýznamější</a:t>
            </a:r>
            <a:r>
              <a:rPr lang="cs-CZ" sz="2800" b="1" dirty="0" smtClean="0"/>
              <a:t> osmoregulační orgány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sz="2400" dirty="0"/>
              <a:t>Ledviny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sz="2400" dirty="0" smtClean="0"/>
              <a:t>Žábra</a:t>
            </a:r>
            <a:r>
              <a:rPr lang="en-US" sz="2400" dirty="0" smtClean="0"/>
              <a:t> </a:t>
            </a:r>
            <a:r>
              <a:rPr lang="cs-CZ" sz="2400" dirty="0" smtClean="0"/>
              <a:t>….</a:t>
            </a:r>
            <a:r>
              <a:rPr lang="en-US" dirty="0" smtClean="0"/>
              <a:t>(</a:t>
            </a:r>
            <a:r>
              <a:rPr lang="cs-CZ" dirty="0" smtClean="0"/>
              <a:t>„</a:t>
            </a:r>
            <a:r>
              <a:rPr lang="en-US" dirty="0" err="1" smtClean="0"/>
              <a:t>pl</a:t>
            </a:r>
            <a:r>
              <a:rPr lang="cs-CZ" dirty="0" err="1" smtClean="0"/>
              <a:t>íce</a:t>
            </a:r>
            <a:r>
              <a:rPr lang="cs-CZ" dirty="0" smtClean="0"/>
              <a:t> –CO</a:t>
            </a:r>
            <a:r>
              <a:rPr lang="cs-CZ" baseline="-25000" dirty="0" smtClean="0"/>
              <a:t>2</a:t>
            </a:r>
            <a:r>
              <a:rPr lang="cs-CZ" dirty="0" smtClean="0"/>
              <a:t> </a:t>
            </a:r>
            <a:r>
              <a:rPr lang="en-US" dirty="0" smtClean="0"/>
              <a:t>&lt;=&gt; HCO</a:t>
            </a:r>
            <a:r>
              <a:rPr lang="en-US" baseline="-25000" dirty="0" smtClean="0"/>
              <a:t>3</a:t>
            </a:r>
            <a:r>
              <a:rPr lang="en-US" baseline="30000" dirty="0" smtClean="0"/>
              <a:t>-</a:t>
            </a:r>
            <a:r>
              <a:rPr lang="cs-CZ" dirty="0" smtClean="0"/>
              <a:t>“)</a:t>
            </a:r>
            <a:endParaRPr lang="cs-CZ" dirty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sz="2400" dirty="0" smtClean="0"/>
              <a:t>Trávicí trakt – střevo</a:t>
            </a:r>
            <a:endParaRPr lang="en-US" sz="2400" dirty="0" smtClean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smtClean="0"/>
              <a:t>K</a:t>
            </a:r>
            <a:r>
              <a:rPr lang="cs-CZ" sz="2400" dirty="0" err="1" smtClean="0"/>
              <a:t>ůže</a:t>
            </a:r>
            <a:endParaRPr lang="cs-CZ" sz="2400" dirty="0" smtClean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cs-CZ" sz="2400" dirty="0"/>
          </a:p>
          <a:p>
            <a:pPr>
              <a:lnSpc>
                <a:spcPct val="150000"/>
              </a:lnSpc>
            </a:pPr>
            <a:r>
              <a:rPr lang="cs-CZ" dirty="0" smtClean="0"/>
              <a:t>Podobné principy, na základě potřeby pod dohledem CNS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cs-CZ" dirty="0" smtClean="0"/>
              <a:t>změny v expresi, lokalizaci a aktivitě příslušných</a:t>
            </a:r>
          </a:p>
          <a:p>
            <a:pPr>
              <a:lnSpc>
                <a:spcPct val="150000"/>
              </a:lnSpc>
            </a:pPr>
            <a:r>
              <a:rPr lang="cs-CZ" dirty="0"/>
              <a:t>t</a:t>
            </a:r>
            <a:r>
              <a:rPr lang="cs-CZ" dirty="0" smtClean="0"/>
              <a:t>ransportních mechanismů.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1229" y="1604514"/>
            <a:ext cx="6203935" cy="465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08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10" name="Object 7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852414045"/>
              </p:ext>
            </p:extLst>
          </p:nvPr>
        </p:nvGraphicFramePr>
        <p:xfrm>
          <a:off x="2362200" y="134938"/>
          <a:ext cx="8784968" cy="48991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36" name="Image" r:id="rId3" imgW="6867158" imgH="3831344" progId="Photoshop.Image.9">
                  <p:embed/>
                </p:oleObj>
              </mc:Choice>
              <mc:Fallback>
                <p:oleObj name="Image" r:id="rId3" imgW="6867158" imgH="3831344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134938"/>
                        <a:ext cx="8784968" cy="4899178"/>
                      </a:xfrm>
                      <a:prstGeom prst="rect">
                        <a:avLst/>
                      </a:prstGeom>
                      <a:noFill/>
                      <a:ln w="38100" cap="flat" cmpd="sng" algn="ctr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1" name="Text Box 5"/>
          <p:cNvSpPr txBox="1">
            <a:spLocks noChangeArrowheads="1"/>
          </p:cNvSpPr>
          <p:nvPr/>
        </p:nvSpPr>
        <p:spPr bwMode="auto">
          <a:xfrm>
            <a:off x="1600200" y="3641726"/>
            <a:ext cx="6038850" cy="3140075"/>
          </a:xfrm>
          <a:prstGeom prst="rect">
            <a:avLst/>
          </a:prstGeom>
          <a:solidFill>
            <a:srgbClr val="CC9900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00"/>
                </a:solidFill>
              </a:rPr>
              <a:t>Podíl noradrenalin na celkových katecholaminech (%)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cs-CZ" altLang="cs-CZ" sz="900" b="1">
              <a:solidFill>
                <a:srgbClr val="000000"/>
              </a:solidFill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rgbClr val="000000"/>
                </a:solidFill>
              </a:rPr>
              <a:t>velryba            83       </a:t>
            </a:r>
            <a:r>
              <a:rPr lang="cs-CZ" altLang="cs-CZ" sz="1800" b="1">
                <a:solidFill>
                  <a:srgbClr val="000000"/>
                </a:solidFill>
              </a:rPr>
              <a:t>prase        49</a:t>
            </a:r>
            <a:endParaRPr lang="cs-CZ" altLang="cs-CZ" sz="1600" b="1">
              <a:solidFill>
                <a:srgbClr val="000000"/>
              </a:solidFill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rgbClr val="000000"/>
                </a:solidFill>
              </a:rPr>
              <a:t>kur domácí      80      </a:t>
            </a:r>
            <a:r>
              <a:rPr lang="cs-CZ" altLang="cs-CZ" sz="1800" b="1">
                <a:solidFill>
                  <a:srgbClr val="000000"/>
                </a:solidFill>
              </a:rPr>
              <a:t>ovce          33</a:t>
            </a:r>
            <a:endParaRPr lang="cs-CZ" altLang="cs-CZ" sz="1600" b="1">
              <a:solidFill>
                <a:srgbClr val="000000"/>
              </a:solidFill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rgbClr val="000000"/>
                </a:solidFill>
              </a:rPr>
              <a:t>žralok              68      </a:t>
            </a:r>
            <a:r>
              <a:rPr lang="cs-CZ" altLang="cs-CZ" sz="1800" b="1">
                <a:solidFill>
                  <a:srgbClr val="000000"/>
                </a:solidFill>
              </a:rPr>
              <a:t>tur             26</a:t>
            </a:r>
            <a:endParaRPr lang="cs-CZ" altLang="cs-CZ" sz="1600" b="1">
              <a:solidFill>
                <a:srgbClr val="000000"/>
              </a:solidFill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rgbClr val="000000"/>
                </a:solidFill>
              </a:rPr>
              <a:t>mořská želva  60      </a:t>
            </a:r>
            <a:r>
              <a:rPr lang="cs-CZ" altLang="cs-CZ" sz="1800" b="1">
                <a:solidFill>
                  <a:srgbClr val="000000"/>
                </a:solidFill>
              </a:rPr>
              <a:t>člověk       17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rgbClr val="000000"/>
                </a:solidFill>
              </a:rPr>
              <a:t>holub               55     </a:t>
            </a:r>
            <a:r>
              <a:rPr lang="cs-CZ" altLang="cs-CZ" sz="1800" b="1">
                <a:solidFill>
                  <a:srgbClr val="000000"/>
                </a:solidFill>
              </a:rPr>
              <a:t>potkan        9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rgbClr val="000000"/>
                </a:solidFill>
              </a:rPr>
              <a:t>Xenopus         55      </a:t>
            </a:r>
            <a:r>
              <a:rPr lang="cs-CZ" altLang="cs-CZ" sz="1800" b="1">
                <a:solidFill>
                  <a:srgbClr val="000000"/>
                </a:solidFill>
              </a:rPr>
              <a:t>králík          2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rgbClr val="000000"/>
                </a:solidFill>
              </a:rPr>
              <a:t>ropucha          55     </a:t>
            </a:r>
            <a:r>
              <a:rPr lang="cs-CZ" altLang="cs-CZ" sz="1800" b="1">
                <a:solidFill>
                  <a:srgbClr val="000000"/>
                </a:solidFill>
              </a:rPr>
              <a:t>morče          2</a:t>
            </a:r>
            <a:endParaRPr lang="cs-CZ" altLang="cs-CZ" sz="1600" b="1">
              <a:solidFill>
                <a:srgbClr val="000000"/>
              </a:solidFill>
            </a:endParaRPr>
          </a:p>
        </p:txBody>
      </p:sp>
      <p:sp>
        <p:nvSpPr>
          <p:cNvPr id="43012" name="Text Box 9"/>
          <p:cNvSpPr txBox="1">
            <a:spLocks noChangeArrowheads="1"/>
          </p:cNvSpPr>
          <p:nvPr/>
        </p:nvSpPr>
        <p:spPr bwMode="auto">
          <a:xfrm>
            <a:off x="1524001" y="1447800"/>
            <a:ext cx="2993127" cy="369332"/>
          </a:xfrm>
          <a:prstGeom prst="rect">
            <a:avLst/>
          </a:prstGeom>
          <a:solidFill>
            <a:srgbClr val="CC9900"/>
          </a:solidFill>
          <a:ln w="381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Syntéza nor- a adrenalinu</a:t>
            </a:r>
          </a:p>
        </p:txBody>
      </p:sp>
    </p:spTree>
    <p:extLst>
      <p:ext uri="{BB962C8B-B14F-4D97-AF65-F5344CB8AC3E}">
        <p14:creationId xmlns:p14="http://schemas.microsoft.com/office/powerpoint/2010/main" val="7462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4" name="Object 6"/>
          <p:cNvGraphicFramePr>
            <a:graphicFrameLocks noGrp="1" noChangeAspect="1"/>
          </p:cNvGraphicFramePr>
          <p:nvPr>
            <p:ph/>
          </p:nvPr>
        </p:nvGraphicFramePr>
        <p:xfrm>
          <a:off x="3352800" y="228601"/>
          <a:ext cx="7131050" cy="563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60" name="Image" r:id="rId3" imgW="4279401" imgH="3383287" progId="Photoshop.Image.9">
                  <p:embed/>
                </p:oleObj>
              </mc:Choice>
              <mc:Fallback>
                <p:oleObj name="Image" r:id="rId3" imgW="4279401" imgH="3383287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228601"/>
                        <a:ext cx="7131050" cy="5637213"/>
                      </a:xfrm>
                      <a:prstGeom prst="rect">
                        <a:avLst/>
                      </a:prstGeom>
                      <a:noFill/>
                      <a:ln w="57150" cap="flat" cmpd="sng" algn="ctr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35" name="Text Box 4"/>
          <p:cNvSpPr txBox="1">
            <a:spLocks noChangeArrowheads="1"/>
          </p:cNvSpPr>
          <p:nvPr/>
        </p:nvSpPr>
        <p:spPr bwMode="auto">
          <a:xfrm>
            <a:off x="1752600" y="1662113"/>
            <a:ext cx="5505450" cy="3700462"/>
          </a:xfrm>
          <a:prstGeom prst="rect">
            <a:avLst/>
          </a:prstGeom>
          <a:solidFill>
            <a:srgbClr val="CC9900"/>
          </a:solidFill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400" b="1"/>
              <a:t>Melatonin</a:t>
            </a:r>
            <a:r>
              <a:rPr lang="cs-CZ" altLang="cs-CZ" sz="1800"/>
              <a:t> (MT; N-acetyl-5methoxytryptamine)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cs-CZ" altLang="cs-CZ" sz="1200"/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produkován zejména v epifýze pinealocyty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produkce se rytmicky se střídáním dne a noci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                                 </a:t>
            </a:r>
            <a:r>
              <a:rPr lang="cs-CZ" altLang="cs-CZ" sz="1600"/>
              <a:t>(tma indukuje jeho produkci)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nositel informace o střídání denní a roční doby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  pro ostatní žlázy a tkáně, regulace pigmentace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  obojživelníků (distribuce melaninu v melanocytech)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výskyt také v retině, v střevě, v Harderianově žláze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  a některých dalších tkáních</a:t>
            </a:r>
          </a:p>
        </p:txBody>
      </p:sp>
      <p:pic>
        <p:nvPicPr>
          <p:cNvPr id="4403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5" y="5078413"/>
            <a:ext cx="2286000" cy="1693862"/>
          </a:xfrm>
          <a:prstGeom prst="rect">
            <a:avLst/>
          </a:prstGeom>
          <a:noFill/>
          <a:ln w="381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761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4"/>
          <p:cNvSpPr txBox="1">
            <a:spLocks noChangeArrowheads="1"/>
          </p:cNvSpPr>
          <p:nvPr/>
        </p:nvSpPr>
        <p:spPr bwMode="auto">
          <a:xfrm>
            <a:off x="1600200" y="1"/>
            <a:ext cx="7715250" cy="251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2400" b="1"/>
              <a:t>Dopamin</a:t>
            </a:r>
            <a:r>
              <a:rPr lang="cs-CZ" altLang="cs-CZ" sz="1800"/>
              <a:t>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faktor inhibující uvolnění prolaktinu – PIF (produkce hypotalamem, statin)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obecně utlumující hormon v rámci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  endokrinního systému, </a:t>
            </a:r>
            <a:r>
              <a:rPr lang="cs-CZ" altLang="cs-CZ" sz="1800" u="sng"/>
              <a:t>podobné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800" u="sng"/>
              <a:t>  somatostatinu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katecholamin, prekurzoch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  adrenalinu a noradrenalinu</a:t>
            </a:r>
          </a:p>
        </p:txBody>
      </p:sp>
      <p:pic>
        <p:nvPicPr>
          <p:cNvPr id="45059" name="Picture 6" descr="katecholami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08126"/>
            <a:ext cx="5867400" cy="5349875"/>
          </a:xfrm>
          <a:prstGeom prst="rect">
            <a:avLst/>
          </a:prstGeom>
          <a:noFill/>
          <a:ln w="38100">
            <a:solidFill>
              <a:srgbClr val="CC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81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4"/>
          <p:cNvSpPr txBox="1">
            <a:spLocks noChangeArrowheads="1"/>
          </p:cNvSpPr>
          <p:nvPr/>
        </p:nvSpPr>
        <p:spPr bwMode="auto">
          <a:xfrm>
            <a:off x="1905000" y="268289"/>
            <a:ext cx="8477250" cy="149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Peptidové hormony neurohypofýzy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 b="1"/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cs-CZ" altLang="cs-CZ" sz="1800"/>
              <a:t> </a:t>
            </a:r>
            <a:r>
              <a:rPr lang="cs-CZ" altLang="cs-CZ" sz="1800" b="1"/>
              <a:t>antidiuretický hormon</a:t>
            </a:r>
            <a:r>
              <a:rPr lang="cs-CZ" altLang="cs-CZ" sz="1800"/>
              <a:t> -ADH (arginine-vasopresin AVP) – zvýšení resorbce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      vody v ledvinách a snížení tvorby moči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2.   </a:t>
            </a:r>
            <a:r>
              <a:rPr lang="cs-CZ" altLang="cs-CZ" sz="1800" b="1"/>
              <a:t>oxytocin</a:t>
            </a:r>
            <a:r>
              <a:rPr lang="cs-CZ" altLang="cs-CZ" sz="1800"/>
              <a:t> – kontrakce dělohy a iniciace ejekce mléka, u samců snad ejakulace</a:t>
            </a:r>
          </a:p>
        </p:txBody>
      </p:sp>
      <p:grpSp>
        <p:nvGrpSpPr>
          <p:cNvPr id="46083" name="Group 17"/>
          <p:cNvGrpSpPr>
            <a:grpSpLocks/>
          </p:cNvGrpSpPr>
          <p:nvPr/>
        </p:nvGrpSpPr>
        <p:grpSpPr bwMode="auto">
          <a:xfrm>
            <a:off x="2574926" y="1905000"/>
            <a:ext cx="7038975" cy="4146550"/>
            <a:chOff x="480" y="1056"/>
            <a:chExt cx="4434" cy="2612"/>
          </a:xfrm>
        </p:grpSpPr>
        <p:grpSp>
          <p:nvGrpSpPr>
            <p:cNvPr id="46085" name="Group 10"/>
            <p:cNvGrpSpPr>
              <a:grpSpLocks/>
            </p:cNvGrpSpPr>
            <p:nvPr/>
          </p:nvGrpSpPr>
          <p:grpSpPr bwMode="auto">
            <a:xfrm>
              <a:off x="480" y="1056"/>
              <a:ext cx="3083" cy="2590"/>
              <a:chOff x="1525" y="1440"/>
              <a:chExt cx="3083" cy="2590"/>
            </a:xfrm>
          </p:grpSpPr>
          <p:graphicFrame>
            <p:nvGraphicFramePr>
              <p:cNvPr id="46091" name="Object 5"/>
              <p:cNvGraphicFramePr>
                <a:graphicFrameLocks noChangeAspect="1"/>
              </p:cNvGraphicFramePr>
              <p:nvPr/>
            </p:nvGraphicFramePr>
            <p:xfrm>
              <a:off x="1525" y="1584"/>
              <a:ext cx="3083" cy="244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484" name="Image" r:id="rId3" imgW="3118110" imgH="2473143" progId="Photoshop.Image.9">
                      <p:embed/>
                    </p:oleObj>
                  </mc:Choice>
                  <mc:Fallback>
                    <p:oleObj name="Image" r:id="rId3" imgW="3118110" imgH="2473143" progId="Photoshop.Image.9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5" y="1584"/>
                            <a:ext cx="3083" cy="2446"/>
                          </a:xfrm>
                          <a:prstGeom prst="rect">
                            <a:avLst/>
                          </a:prstGeom>
                          <a:noFill/>
                          <a:ln w="38100" algn="ctr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6092" name="Text Box 7"/>
              <p:cNvSpPr txBox="1">
                <a:spLocks noChangeArrowheads="1"/>
              </p:cNvSpPr>
              <p:nvPr/>
            </p:nvSpPr>
            <p:spPr bwMode="auto">
              <a:xfrm>
                <a:off x="1595" y="1440"/>
                <a:ext cx="833" cy="233"/>
              </a:xfrm>
              <a:prstGeom prst="rect">
                <a:avLst/>
              </a:prstGeom>
              <a:solidFill>
                <a:schemeClr val="bg1"/>
              </a:solidFill>
              <a:ln w="38100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800" b="1">
                    <a:solidFill>
                      <a:srgbClr val="000000"/>
                    </a:solidFill>
                  </a:rPr>
                  <a:t>oxytocin</a:t>
                </a:r>
              </a:p>
            </p:txBody>
          </p:sp>
        </p:grpSp>
        <p:sp>
          <p:nvSpPr>
            <p:cNvPr id="46086" name="Text Box 11"/>
            <p:cNvSpPr txBox="1">
              <a:spLocks noChangeArrowheads="1"/>
            </p:cNvSpPr>
            <p:nvPr/>
          </p:nvSpPr>
          <p:spPr bwMode="auto">
            <a:xfrm>
              <a:off x="3954" y="3456"/>
              <a:ext cx="73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b="1"/>
                <a:t>arginin (8)</a:t>
              </a:r>
            </a:p>
          </p:txBody>
        </p:sp>
        <p:sp>
          <p:nvSpPr>
            <p:cNvPr id="46087" name="Text Box 12"/>
            <p:cNvSpPr txBox="1">
              <a:spLocks noChangeArrowheads="1"/>
            </p:cNvSpPr>
            <p:nvPr/>
          </p:nvSpPr>
          <p:spPr bwMode="auto">
            <a:xfrm>
              <a:off x="3936" y="1440"/>
              <a:ext cx="97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b="1"/>
                <a:t>fenylalanin (3)</a:t>
              </a:r>
            </a:p>
          </p:txBody>
        </p:sp>
        <p:sp>
          <p:nvSpPr>
            <p:cNvPr id="46088" name="Line 13"/>
            <p:cNvSpPr>
              <a:spLocks noChangeShapeType="1"/>
            </p:cNvSpPr>
            <p:nvPr/>
          </p:nvSpPr>
          <p:spPr bwMode="auto">
            <a:xfrm flipH="1">
              <a:off x="2688" y="1584"/>
              <a:ext cx="1248" cy="14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cs-CZ"/>
            </a:p>
          </p:txBody>
        </p:sp>
        <p:sp>
          <p:nvSpPr>
            <p:cNvPr id="46089" name="Line 15"/>
            <p:cNvSpPr>
              <a:spLocks noChangeShapeType="1"/>
            </p:cNvSpPr>
            <p:nvPr/>
          </p:nvSpPr>
          <p:spPr bwMode="auto">
            <a:xfrm>
              <a:off x="2160" y="3312"/>
              <a:ext cx="1824" cy="24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cs-CZ"/>
            </a:p>
          </p:txBody>
        </p:sp>
        <p:sp>
          <p:nvSpPr>
            <p:cNvPr id="46090" name="Text Box 16"/>
            <p:cNvSpPr txBox="1">
              <a:spLocks noChangeArrowheads="1"/>
            </p:cNvSpPr>
            <p:nvPr/>
          </p:nvSpPr>
          <p:spPr bwMode="auto">
            <a:xfrm>
              <a:off x="3847" y="2160"/>
              <a:ext cx="1061" cy="407"/>
            </a:xfrm>
            <a:prstGeom prst="rect">
              <a:avLst/>
            </a:prstGeom>
            <a:solidFill>
              <a:schemeClr val="bg1"/>
            </a:solidFill>
            <a:ln w="3810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 dirty="0">
                  <a:solidFill>
                    <a:srgbClr val="000000"/>
                  </a:solidFill>
                </a:rPr>
                <a:t>antidiuretický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 dirty="0">
                  <a:solidFill>
                    <a:srgbClr val="000000"/>
                  </a:solidFill>
                </a:rPr>
                <a:t>hormon</a:t>
              </a:r>
            </a:p>
          </p:txBody>
        </p:sp>
      </p:grpSp>
      <p:sp>
        <p:nvSpPr>
          <p:cNvPr id="46084" name="Text Box 18"/>
          <p:cNvSpPr txBox="1">
            <a:spLocks noChangeArrowheads="1"/>
          </p:cNvSpPr>
          <p:nvPr/>
        </p:nvSpPr>
        <p:spPr bwMode="auto">
          <a:xfrm>
            <a:off x="2257425" y="6138864"/>
            <a:ext cx="765968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Homologní hormony (</a:t>
            </a:r>
            <a:r>
              <a:rPr lang="en-US" altLang="cs-CZ" sz="1600" dirty="0"/>
              <a:t>~</a:t>
            </a:r>
            <a:r>
              <a:rPr lang="cs-CZ" altLang="cs-CZ" sz="1600" dirty="0"/>
              <a:t> 12) u všech obratlovců, u savců a ptáků často produkovány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i </a:t>
            </a:r>
            <a:r>
              <a:rPr lang="cs-CZ" altLang="cs-CZ" sz="1600" dirty="0" err="1"/>
              <a:t>ovárii</a:t>
            </a:r>
            <a:r>
              <a:rPr lang="cs-CZ" altLang="cs-CZ" sz="1600" dirty="0"/>
              <a:t> a </a:t>
            </a:r>
            <a:r>
              <a:rPr lang="cs-CZ" altLang="cs-CZ" sz="1600" dirty="0" err="1"/>
              <a:t>testes</a:t>
            </a:r>
            <a:r>
              <a:rPr lang="cs-CZ" altLang="cs-CZ" sz="1600" dirty="0"/>
              <a:t>. Substituované molekuly v </a:t>
            </a:r>
            <a:r>
              <a:rPr lang="cs-CZ" altLang="cs-CZ" sz="1600" dirty="0" smtClean="0"/>
              <a:t>po</a:t>
            </a:r>
            <a:r>
              <a:rPr lang="en-US" altLang="cs-CZ" sz="1600" dirty="0"/>
              <a:t>z</a:t>
            </a:r>
            <a:r>
              <a:rPr lang="cs-CZ" altLang="cs-CZ" sz="1600" dirty="0" err="1" smtClean="0"/>
              <a:t>ici</a:t>
            </a:r>
            <a:r>
              <a:rPr lang="cs-CZ" altLang="cs-CZ" sz="1600" dirty="0" smtClean="0"/>
              <a:t> </a:t>
            </a:r>
            <a:r>
              <a:rPr lang="cs-CZ" altLang="cs-CZ" sz="1600" dirty="0"/>
              <a:t>2, 3, 4, 8.</a:t>
            </a:r>
          </a:p>
        </p:txBody>
      </p:sp>
    </p:spTree>
    <p:extLst>
      <p:ext uri="{BB962C8B-B14F-4D97-AF65-F5344CB8AC3E}">
        <p14:creationId xmlns:p14="http://schemas.microsoft.com/office/powerpoint/2010/main" val="154709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4"/>
          <p:cNvSpPr txBox="1">
            <a:spLocks noChangeArrowheads="1"/>
          </p:cNvSpPr>
          <p:nvPr/>
        </p:nvSpPr>
        <p:spPr bwMode="auto">
          <a:xfrm>
            <a:off x="1581150" y="228600"/>
            <a:ext cx="9188450" cy="402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arginine vasopresin</a:t>
            </a:r>
            <a:r>
              <a:rPr lang="cs-CZ" altLang="cs-CZ" sz="1800"/>
              <a:t> – savci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arginine vasotocin</a:t>
            </a:r>
            <a:r>
              <a:rPr lang="cs-CZ" altLang="cs-CZ" sz="1800"/>
              <a:t> (kruh oxytocinu a postranní řetězec vasopresinu) – ostatní obratlovci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oxytocinu podobný peptid – 8 variant (u savců vzácně)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	</a:t>
            </a:r>
            <a:r>
              <a:rPr lang="cs-CZ" altLang="cs-CZ" sz="1800" b="1"/>
              <a:t>mesotocin</a:t>
            </a:r>
            <a:r>
              <a:rPr lang="cs-CZ" altLang="cs-CZ" sz="1800"/>
              <a:t> (Ile na 8) – ptáci, plazi, obojživelnící, plicnaté ryby, klokani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	</a:t>
            </a:r>
            <a:r>
              <a:rPr lang="cs-CZ" altLang="cs-CZ" sz="1800" b="1"/>
              <a:t>isotocin</a:t>
            </a:r>
            <a:r>
              <a:rPr lang="cs-CZ" altLang="cs-CZ" sz="1800"/>
              <a:t> (Ile na 8, serin na 4) – mnohé kostnaté ryby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	... </a:t>
            </a:r>
            <a:r>
              <a:rPr lang="cs-CZ" altLang="cs-CZ" sz="1800" b="1"/>
              <a:t>glumitocin</a:t>
            </a:r>
            <a:r>
              <a:rPr lang="cs-CZ" altLang="cs-CZ" sz="1800"/>
              <a:t>, </a:t>
            </a:r>
            <a:r>
              <a:rPr lang="cs-CZ" altLang="cs-CZ" sz="1800" b="1"/>
              <a:t>valitocin</a:t>
            </a:r>
            <a:r>
              <a:rPr lang="cs-CZ" altLang="cs-CZ" sz="1800"/>
              <a:t>, </a:t>
            </a:r>
            <a:r>
              <a:rPr lang="cs-CZ" altLang="cs-CZ" sz="1800" b="1"/>
              <a:t>aspargtocin</a:t>
            </a:r>
            <a:r>
              <a:rPr lang="cs-CZ" altLang="cs-CZ" sz="1800"/>
              <a:t>, </a:t>
            </a:r>
            <a:r>
              <a:rPr lang="cs-CZ" altLang="cs-CZ" sz="1800" b="1"/>
              <a:t>asvatocin</a:t>
            </a:r>
            <a:r>
              <a:rPr lang="cs-CZ" altLang="cs-CZ" sz="1800"/>
              <a:t>, </a:t>
            </a:r>
            <a:r>
              <a:rPr lang="cs-CZ" altLang="cs-CZ" sz="1800" b="1"/>
              <a:t>fasvatocin</a:t>
            </a:r>
            <a:r>
              <a:rPr lang="cs-CZ" altLang="cs-CZ" sz="1800"/>
              <a:t> (paryby)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Polymorfismus u nepřežvýkavých sudokopitníků (</a:t>
            </a:r>
            <a:r>
              <a:rPr lang="cs-CZ" altLang="cs-CZ" sz="1800" i="1"/>
              <a:t>Suiformes</a:t>
            </a:r>
            <a:r>
              <a:rPr lang="cs-CZ" altLang="cs-CZ" sz="1800"/>
              <a:t>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	- mnozí vasopresin s lyzinem místo argininu (pozice 8) tzv. lyzin vasopresin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	  prase domácí má lyzin vasopresin a oxytocin, ostatní mohou mít oba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	  vasopresiny, případně jeden z nich (homozygoti, heterozygoti)</a:t>
            </a:r>
          </a:p>
        </p:txBody>
      </p:sp>
      <p:pic>
        <p:nvPicPr>
          <p:cNvPr id="4710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13" y="4495800"/>
            <a:ext cx="2438400" cy="2109788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2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30" name="Object 6"/>
          <p:cNvGraphicFramePr>
            <a:graphicFrameLocks noGrp="1" noChangeAspect="1"/>
          </p:cNvGraphicFramePr>
          <p:nvPr>
            <p:ph/>
          </p:nvPr>
        </p:nvGraphicFramePr>
        <p:xfrm>
          <a:off x="1905001" y="47625"/>
          <a:ext cx="4429125" cy="678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08" name="Image" r:id="rId3" imgW="2880366" imgH="4603429" progId="Photoshop.Image.9">
                  <p:embed/>
                </p:oleObj>
              </mc:Choice>
              <mc:Fallback>
                <p:oleObj name="Image" r:id="rId3" imgW="2880366" imgH="4603429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1" y="47625"/>
                        <a:ext cx="4429125" cy="6781800"/>
                      </a:xfrm>
                      <a:prstGeom prst="rect">
                        <a:avLst/>
                      </a:prstGeom>
                      <a:noFill/>
                      <a:ln w="38100" cap="flat" cmpd="sng" algn="ctr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31" name="Text Box 11"/>
          <p:cNvSpPr txBox="1">
            <a:spLocks noChangeArrowheads="1"/>
          </p:cNvSpPr>
          <p:nvPr/>
        </p:nvSpPr>
        <p:spPr bwMode="auto">
          <a:xfrm>
            <a:off x="6470650" y="762000"/>
            <a:ext cx="4032250" cy="654050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Hormony neurohypofýzy u různých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skupin obratlovců</a:t>
            </a:r>
          </a:p>
        </p:txBody>
      </p:sp>
    </p:spTree>
    <p:extLst>
      <p:ext uri="{BB962C8B-B14F-4D97-AF65-F5344CB8AC3E}">
        <p14:creationId xmlns:p14="http://schemas.microsoft.com/office/powerpoint/2010/main" val="372893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154" name="Object 4"/>
          <p:cNvGraphicFramePr>
            <a:graphicFrameLocks noGrp="1" noChangeAspect="1"/>
          </p:cNvGraphicFramePr>
          <p:nvPr>
            <p:ph/>
          </p:nvPr>
        </p:nvGraphicFramePr>
        <p:xfrm>
          <a:off x="1676401" y="990600"/>
          <a:ext cx="5516563" cy="571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32" name="Image" r:id="rId3" imgW="3913640" imgH="4054857" progId="Photoshop.Image.9">
                  <p:embed/>
                </p:oleObj>
              </mc:Choice>
              <mc:Fallback>
                <p:oleObj name="Image" r:id="rId3" imgW="3913640" imgH="4054857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1" y="990600"/>
                        <a:ext cx="5516563" cy="5715000"/>
                      </a:xfrm>
                      <a:prstGeom prst="rect">
                        <a:avLst/>
                      </a:prstGeom>
                      <a:noFill/>
                      <a:ln w="38100" cap="flat" cmpd="sng" algn="ctr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5" name="Text Box 6"/>
          <p:cNvSpPr txBox="1">
            <a:spLocks noChangeArrowheads="1"/>
          </p:cNvSpPr>
          <p:nvPr/>
        </p:nvSpPr>
        <p:spPr bwMode="auto">
          <a:xfrm>
            <a:off x="2270126" y="315914"/>
            <a:ext cx="4221163" cy="409575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Evoluce hormonů neurohypofýzy</a:t>
            </a:r>
          </a:p>
        </p:txBody>
      </p:sp>
      <p:sp>
        <p:nvSpPr>
          <p:cNvPr id="49156" name="Text Box 7"/>
          <p:cNvSpPr txBox="1">
            <a:spLocks noChangeArrowheads="1"/>
          </p:cNvSpPr>
          <p:nvPr/>
        </p:nvSpPr>
        <p:spPr bwMode="auto">
          <a:xfrm>
            <a:off x="7654926" y="1431926"/>
            <a:ext cx="2327275" cy="390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A – aspargtocin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AS – asvatocin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AT – arginin vasotocin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AV – arginin vasopresin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G- glumitocin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LV – lyzine vasopresin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M – mesotocin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O – oxytocin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PP – phenypressin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PV – phasvatocin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cs-CZ" altLang="cs-CZ" sz="1600"/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 i="1"/>
              <a:t>m </a:t>
            </a:r>
            <a:r>
              <a:rPr lang="en-US" altLang="cs-CZ" sz="1600" i="1"/>
              <a:t>~</a:t>
            </a:r>
            <a:r>
              <a:rPr lang="cs-CZ" altLang="cs-CZ" sz="1600" i="1"/>
              <a:t> miliony let</a:t>
            </a:r>
          </a:p>
        </p:txBody>
      </p:sp>
    </p:spTree>
    <p:extLst>
      <p:ext uri="{BB962C8B-B14F-4D97-AF65-F5344CB8AC3E}">
        <p14:creationId xmlns:p14="http://schemas.microsoft.com/office/powerpoint/2010/main" val="136688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90" name="Object 6"/>
          <p:cNvGraphicFramePr>
            <a:graphicFrameLocks noGrp="1" noChangeAspect="1"/>
          </p:cNvGraphicFramePr>
          <p:nvPr>
            <p:ph sz="half" idx="1"/>
          </p:nvPr>
        </p:nvGraphicFramePr>
        <p:xfrm>
          <a:off x="4114801" y="2317750"/>
          <a:ext cx="904875" cy="431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6" name="Image" r:id="rId3" imgW="905028" imgH="4311405" progId="Photoshop.Image.9">
                  <p:embed/>
                </p:oleObj>
              </mc:Choice>
              <mc:Fallback>
                <p:oleObj name="Image" r:id="rId3" imgW="905028" imgH="4311405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1" y="2317750"/>
                        <a:ext cx="904875" cy="4311650"/>
                      </a:xfrm>
                      <a:prstGeom prst="rect">
                        <a:avLst/>
                      </a:prstGeom>
                      <a:noFill/>
                      <a:ln w="38100" cap="flat" cmpd="sng" algn="ctr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1" name="Object 8"/>
          <p:cNvGraphicFramePr>
            <a:graphicFrameLocks noGrp="1" noChangeAspect="1"/>
          </p:cNvGraphicFramePr>
          <p:nvPr>
            <p:ph sz="half" idx="2"/>
          </p:nvPr>
        </p:nvGraphicFramePr>
        <p:xfrm>
          <a:off x="6977064" y="2362201"/>
          <a:ext cx="1709737" cy="418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7" name="Image" r:id="rId5" imgW="1709714" imgH="4183388" progId="Photoshop.Image.9">
                  <p:embed/>
                </p:oleObj>
              </mc:Choice>
              <mc:Fallback>
                <p:oleObj name="Image" r:id="rId5" imgW="1709714" imgH="4183388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77064" y="2362201"/>
                        <a:ext cx="1709737" cy="4183063"/>
                      </a:xfrm>
                      <a:prstGeom prst="rect">
                        <a:avLst/>
                      </a:prstGeom>
                      <a:noFill/>
                      <a:ln w="38100" cap="flat" cmpd="sng" algn="ctr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7892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232150"/>
            <a:ext cx="2743200" cy="1797050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3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819400"/>
            <a:ext cx="2514600" cy="1752600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4" name="Text Box 13"/>
          <p:cNvSpPr txBox="1">
            <a:spLocks noChangeArrowheads="1"/>
          </p:cNvSpPr>
          <p:nvPr/>
        </p:nvSpPr>
        <p:spPr bwMode="auto">
          <a:xfrm>
            <a:off x="2362201" y="428626"/>
            <a:ext cx="2836863" cy="409575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Fylogeneze nadledvin</a:t>
            </a:r>
          </a:p>
        </p:txBody>
      </p:sp>
      <p:sp>
        <p:nvSpPr>
          <p:cNvPr id="37895" name="Text Box 14"/>
          <p:cNvSpPr txBox="1">
            <a:spLocks noChangeArrowheads="1"/>
          </p:cNvSpPr>
          <p:nvPr/>
        </p:nvSpPr>
        <p:spPr bwMode="auto">
          <a:xfrm>
            <a:off x="2209800" y="1066800"/>
            <a:ext cx="8070850" cy="80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vždy v zadní části těla v blízkosti ledvin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s fylogenezí integrace chromafinní tkáně (dřeň) se steroidogenní tkání (kůra)</a:t>
            </a:r>
          </a:p>
        </p:txBody>
      </p:sp>
      <p:grpSp>
        <p:nvGrpSpPr>
          <p:cNvPr id="37896" name="Group 22"/>
          <p:cNvGrpSpPr>
            <a:grpSpLocks/>
          </p:cNvGrpSpPr>
          <p:nvPr/>
        </p:nvGrpSpPr>
        <p:grpSpPr bwMode="auto">
          <a:xfrm>
            <a:off x="5029200" y="2422527"/>
            <a:ext cx="2000250" cy="925513"/>
            <a:chOff x="2208" y="1526"/>
            <a:chExt cx="1260" cy="583"/>
          </a:xfrm>
        </p:grpSpPr>
        <p:sp>
          <p:nvSpPr>
            <p:cNvPr id="37903" name="Text Box 15"/>
            <p:cNvSpPr txBox="1">
              <a:spLocks noChangeArrowheads="1"/>
            </p:cNvSpPr>
            <p:nvPr/>
          </p:nvSpPr>
          <p:spPr bwMode="auto">
            <a:xfrm>
              <a:off x="2208" y="1526"/>
              <a:ext cx="1260" cy="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/>
                <a:t>chromafinní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/>
                <a:t>katecholaminogenní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/>
                <a:t>tkáň </a:t>
              </a:r>
            </a:p>
          </p:txBody>
        </p:sp>
        <p:sp>
          <p:nvSpPr>
            <p:cNvPr id="37904" name="Rectangle 16"/>
            <p:cNvSpPr>
              <a:spLocks noChangeArrowheads="1"/>
            </p:cNvSpPr>
            <p:nvPr/>
          </p:nvSpPr>
          <p:spPr bwMode="auto">
            <a:xfrm>
              <a:off x="2592" y="1876"/>
              <a:ext cx="116" cy="23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</p:grpSp>
      <p:grpSp>
        <p:nvGrpSpPr>
          <p:cNvPr id="37897" name="Group 21"/>
          <p:cNvGrpSpPr>
            <a:grpSpLocks/>
          </p:cNvGrpSpPr>
          <p:nvPr/>
        </p:nvGrpSpPr>
        <p:grpSpPr bwMode="auto">
          <a:xfrm>
            <a:off x="5235575" y="3886202"/>
            <a:ext cx="1568450" cy="720726"/>
            <a:chOff x="2390" y="2471"/>
            <a:chExt cx="988" cy="454"/>
          </a:xfrm>
        </p:grpSpPr>
        <p:sp>
          <p:nvSpPr>
            <p:cNvPr id="37901" name="Text Box 17"/>
            <p:cNvSpPr txBox="1">
              <a:spLocks noChangeArrowheads="1"/>
            </p:cNvSpPr>
            <p:nvPr/>
          </p:nvSpPr>
          <p:spPr bwMode="auto">
            <a:xfrm>
              <a:off x="2390" y="2471"/>
              <a:ext cx="98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/>
                <a:t>steroidogenní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/>
                <a:t>tkáň </a:t>
              </a:r>
            </a:p>
          </p:txBody>
        </p:sp>
        <p:sp>
          <p:nvSpPr>
            <p:cNvPr id="37902" name="Rectangle 18" descr="75%"/>
            <p:cNvSpPr>
              <a:spLocks noChangeArrowheads="1"/>
            </p:cNvSpPr>
            <p:nvPr/>
          </p:nvSpPr>
          <p:spPr bwMode="auto">
            <a:xfrm>
              <a:off x="2784" y="2692"/>
              <a:ext cx="116" cy="233"/>
            </a:xfrm>
            <a:prstGeom prst="rect">
              <a:avLst/>
            </a:prstGeom>
            <a:pattFill prst="pct75">
              <a:fgClr>
                <a:schemeClr val="tx1"/>
              </a:fgClr>
              <a:bgClr>
                <a:srgbClr val="000000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</p:grpSp>
      <p:grpSp>
        <p:nvGrpSpPr>
          <p:cNvPr id="37898" name="Group 23"/>
          <p:cNvGrpSpPr>
            <a:grpSpLocks/>
          </p:cNvGrpSpPr>
          <p:nvPr/>
        </p:nvGrpSpPr>
        <p:grpSpPr bwMode="auto">
          <a:xfrm>
            <a:off x="5572125" y="5410204"/>
            <a:ext cx="895350" cy="681038"/>
            <a:chOff x="2550" y="3408"/>
            <a:chExt cx="564" cy="429"/>
          </a:xfrm>
        </p:grpSpPr>
        <p:sp>
          <p:nvSpPr>
            <p:cNvPr id="37899" name="Text Box 19"/>
            <p:cNvSpPr txBox="1">
              <a:spLocks noChangeArrowheads="1"/>
            </p:cNvSpPr>
            <p:nvPr/>
          </p:nvSpPr>
          <p:spPr bwMode="auto">
            <a:xfrm>
              <a:off x="2550" y="3408"/>
              <a:ext cx="5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/>
                <a:t>ledviny</a:t>
              </a:r>
            </a:p>
          </p:txBody>
        </p:sp>
        <p:sp>
          <p:nvSpPr>
            <p:cNvPr id="37900" name="Rectangle 20"/>
            <p:cNvSpPr>
              <a:spLocks noChangeArrowheads="1"/>
            </p:cNvSpPr>
            <p:nvPr/>
          </p:nvSpPr>
          <p:spPr bwMode="auto">
            <a:xfrm>
              <a:off x="2640" y="3604"/>
              <a:ext cx="384" cy="23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</p:grpSp>
    </p:spTree>
    <p:extLst>
      <p:ext uri="{BB962C8B-B14F-4D97-AF65-F5344CB8AC3E}">
        <p14:creationId xmlns:p14="http://schemas.microsoft.com/office/powerpoint/2010/main" val="218112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4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1981201" y="1143000"/>
          <a:ext cx="3692525" cy="533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10" name="Image" r:id="rId3" imgW="4054857" imgH="5856744" progId="Photoshop.Image.9">
                  <p:embed/>
                </p:oleObj>
              </mc:Choice>
              <mc:Fallback>
                <p:oleObj name="Image" r:id="rId3" imgW="4054857" imgH="5856744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1" y="1143000"/>
                        <a:ext cx="3692525" cy="5334000"/>
                      </a:xfrm>
                      <a:prstGeom prst="rect">
                        <a:avLst/>
                      </a:prstGeom>
                      <a:noFill/>
                      <a:ln w="38100" cap="flat" cmpd="sng" algn="ctr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5" name="Text Box 6"/>
          <p:cNvSpPr txBox="1">
            <a:spLocks noChangeArrowheads="1"/>
          </p:cNvSpPr>
          <p:nvPr/>
        </p:nvSpPr>
        <p:spPr bwMode="auto">
          <a:xfrm>
            <a:off x="2971801" y="533401"/>
            <a:ext cx="17065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obojživelníci</a:t>
            </a:r>
          </a:p>
        </p:txBody>
      </p:sp>
      <p:graphicFrame>
        <p:nvGraphicFramePr>
          <p:cNvPr id="38916" name="Object 7"/>
          <p:cNvGraphicFramePr>
            <a:graphicFrameLocks noGrp="1" noChangeAspect="1"/>
          </p:cNvGraphicFramePr>
          <p:nvPr>
            <p:ph sz="half" idx="2"/>
          </p:nvPr>
        </p:nvGraphicFramePr>
        <p:xfrm>
          <a:off x="6407151" y="1143000"/>
          <a:ext cx="3497263" cy="533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11" name="Image" r:id="rId5" imgW="4279401" imgH="6528829" progId="Photoshop.Image.9">
                  <p:embed/>
                </p:oleObj>
              </mc:Choice>
              <mc:Fallback>
                <p:oleObj name="Image" r:id="rId5" imgW="4279401" imgH="6528829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7151" y="1143000"/>
                        <a:ext cx="3497263" cy="5334000"/>
                      </a:xfrm>
                      <a:prstGeom prst="rect">
                        <a:avLst/>
                      </a:prstGeom>
                      <a:noFill/>
                      <a:ln w="38100" cap="flat" cmpd="sng" algn="ctr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7" name="Text Box 10"/>
          <p:cNvSpPr txBox="1">
            <a:spLocks noChangeArrowheads="1"/>
          </p:cNvSpPr>
          <p:nvPr/>
        </p:nvSpPr>
        <p:spPr bwMode="auto">
          <a:xfrm>
            <a:off x="7634288" y="533401"/>
            <a:ext cx="7477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plazi</a:t>
            </a:r>
          </a:p>
        </p:txBody>
      </p:sp>
    </p:spTree>
    <p:extLst>
      <p:ext uri="{BB962C8B-B14F-4D97-AF65-F5344CB8AC3E}">
        <p14:creationId xmlns:p14="http://schemas.microsoft.com/office/powerpoint/2010/main" val="328348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9"/>
          <p:cNvSpPr txBox="1">
            <a:spLocks noChangeArrowheads="1"/>
          </p:cNvSpPr>
          <p:nvPr/>
        </p:nvSpPr>
        <p:spPr bwMode="auto">
          <a:xfrm>
            <a:off x="3200400" y="533401"/>
            <a:ext cx="776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ptáci</a:t>
            </a:r>
          </a:p>
        </p:txBody>
      </p:sp>
      <p:sp>
        <p:nvSpPr>
          <p:cNvPr id="39939" name="Text Box 10"/>
          <p:cNvSpPr txBox="1">
            <a:spLocks noChangeArrowheads="1"/>
          </p:cNvSpPr>
          <p:nvPr/>
        </p:nvSpPr>
        <p:spPr bwMode="auto">
          <a:xfrm>
            <a:off x="8096250" y="533401"/>
            <a:ext cx="819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savci</a:t>
            </a:r>
          </a:p>
        </p:txBody>
      </p:sp>
      <p:grpSp>
        <p:nvGrpSpPr>
          <p:cNvPr id="39940" name="Group 14"/>
          <p:cNvGrpSpPr>
            <a:grpSpLocks/>
          </p:cNvGrpSpPr>
          <p:nvPr/>
        </p:nvGrpSpPr>
        <p:grpSpPr bwMode="auto">
          <a:xfrm>
            <a:off x="6629401" y="1165226"/>
            <a:ext cx="3732213" cy="5387975"/>
            <a:chOff x="3216" y="734"/>
            <a:chExt cx="2351" cy="3394"/>
          </a:xfrm>
        </p:grpSpPr>
        <p:graphicFrame>
          <p:nvGraphicFramePr>
            <p:cNvPr id="39946" name="Object 6"/>
            <p:cNvGraphicFramePr>
              <a:graphicFrameLocks noChangeAspect="1"/>
            </p:cNvGraphicFramePr>
            <p:nvPr/>
          </p:nvGraphicFramePr>
          <p:xfrm>
            <a:off x="3216" y="734"/>
            <a:ext cx="2351" cy="33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734" name="Image" r:id="rId3" imgW="4054857" imgH="5852172" progId="Photoshop.Image.9">
                    <p:embed/>
                  </p:oleObj>
                </mc:Choice>
                <mc:Fallback>
                  <p:oleObj name="Image" r:id="rId3" imgW="4054857" imgH="5852172" progId="Photoshop.Image.9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16" y="734"/>
                          <a:ext cx="2351" cy="3394"/>
                        </a:xfrm>
                        <a:prstGeom prst="rect">
                          <a:avLst/>
                        </a:prstGeom>
                        <a:noFill/>
                        <a:ln w="38100" algn="ctr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947" name="Text Box 11"/>
            <p:cNvSpPr txBox="1">
              <a:spLocks noChangeArrowheads="1"/>
            </p:cNvSpPr>
            <p:nvPr/>
          </p:nvSpPr>
          <p:spPr bwMode="auto">
            <a:xfrm>
              <a:off x="4272" y="3312"/>
              <a:ext cx="59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rgbClr val="000000"/>
                  </a:solidFill>
                </a:rPr>
                <a:t>příčné řezy</a:t>
              </a:r>
            </a:p>
          </p:txBody>
        </p:sp>
      </p:grpSp>
      <p:grpSp>
        <p:nvGrpSpPr>
          <p:cNvPr id="39941" name="Group 13"/>
          <p:cNvGrpSpPr>
            <a:grpSpLocks/>
          </p:cNvGrpSpPr>
          <p:nvPr/>
        </p:nvGrpSpPr>
        <p:grpSpPr bwMode="auto">
          <a:xfrm>
            <a:off x="2057401" y="1165226"/>
            <a:ext cx="3109913" cy="5387975"/>
            <a:chOff x="336" y="734"/>
            <a:chExt cx="1959" cy="3394"/>
          </a:xfrm>
        </p:grpSpPr>
        <p:graphicFrame>
          <p:nvGraphicFramePr>
            <p:cNvPr id="39944" name="Object 4"/>
            <p:cNvGraphicFramePr>
              <a:graphicFrameLocks noChangeAspect="1"/>
            </p:cNvGraphicFramePr>
            <p:nvPr/>
          </p:nvGraphicFramePr>
          <p:xfrm>
            <a:off x="336" y="734"/>
            <a:ext cx="1959" cy="33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735" name="Image" r:id="rId5" imgW="3378715" imgH="5852172" progId="Photoshop.Image.9">
                    <p:embed/>
                  </p:oleObj>
                </mc:Choice>
                <mc:Fallback>
                  <p:oleObj name="Image" r:id="rId5" imgW="3378715" imgH="5852172" progId="Photoshop.Image.9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6" y="734"/>
                          <a:ext cx="1959" cy="3394"/>
                        </a:xfrm>
                        <a:prstGeom prst="rect">
                          <a:avLst/>
                        </a:prstGeom>
                        <a:noFill/>
                        <a:ln w="38100" algn="ctr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945" name="Text Box 12"/>
            <p:cNvSpPr txBox="1">
              <a:spLocks noChangeArrowheads="1"/>
            </p:cNvSpPr>
            <p:nvPr/>
          </p:nvSpPr>
          <p:spPr bwMode="auto">
            <a:xfrm>
              <a:off x="994" y="1507"/>
              <a:ext cx="59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rgbClr val="000000"/>
                  </a:solidFill>
                </a:rPr>
                <a:t>příčné řezy</a:t>
              </a:r>
            </a:p>
          </p:txBody>
        </p:sp>
      </p:grpSp>
      <p:pic>
        <p:nvPicPr>
          <p:cNvPr id="39942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6" y="5562601"/>
            <a:ext cx="1247775" cy="828675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3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459164"/>
            <a:ext cx="1295400" cy="1036637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255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/>
          <p:nvPr/>
        </p:nvGrpSpPr>
        <p:grpSpPr>
          <a:xfrm>
            <a:off x="207037" y="129393"/>
            <a:ext cx="11754845" cy="5663740"/>
            <a:chOff x="276045" y="77637"/>
            <a:chExt cx="11754845" cy="5663740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4836" y="1056735"/>
              <a:ext cx="11496054" cy="4684642"/>
            </a:xfrm>
            <a:prstGeom prst="rect">
              <a:avLst/>
            </a:prstGeom>
          </p:spPr>
        </p:pic>
        <p:sp>
          <p:nvSpPr>
            <p:cNvPr id="4" name="TextovéPole 3"/>
            <p:cNvSpPr txBox="1"/>
            <p:nvPr/>
          </p:nvSpPr>
          <p:spPr>
            <a:xfrm>
              <a:off x="276045" y="77637"/>
              <a:ext cx="817762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3200" b="1" dirty="0" smtClean="0"/>
                <a:t>Ledviny</a:t>
              </a:r>
              <a:r>
                <a:rPr lang="en-US" sz="2800" b="1" dirty="0" smtClean="0"/>
                <a:t> </a:t>
              </a:r>
              <a:r>
                <a:rPr lang="en-US" b="1" dirty="0" smtClean="0"/>
                <a:t>– z</a:t>
              </a:r>
              <a:r>
                <a:rPr lang="cs-CZ" b="1" dirty="0" smtClean="0"/>
                <a:t>á</a:t>
              </a:r>
              <a:r>
                <a:rPr lang="en-US" b="1" dirty="0" err="1" smtClean="0"/>
                <a:t>kladn</a:t>
              </a:r>
              <a:r>
                <a:rPr lang="cs-CZ" b="1" dirty="0" smtClean="0"/>
                <a:t>í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jednotka</a:t>
              </a:r>
              <a:r>
                <a:rPr lang="en-US" b="1" dirty="0" smtClean="0"/>
                <a:t> </a:t>
              </a:r>
              <a:r>
                <a:rPr lang="en-US" sz="2800" b="1" dirty="0" err="1" smtClean="0"/>
                <a:t>nefron</a:t>
              </a:r>
              <a:r>
                <a:rPr lang="en-US" b="1" dirty="0" smtClean="0"/>
                <a:t>:</a:t>
              </a:r>
              <a:r>
                <a:rPr lang="cs-CZ" b="1" dirty="0" smtClean="0"/>
                <a:t> glomerulus, </a:t>
              </a:r>
              <a:r>
                <a:rPr lang="cs-CZ" b="1" dirty="0" err="1" smtClean="0"/>
                <a:t>Bowmanů</a:t>
              </a:r>
              <a:r>
                <a:rPr lang="cs-CZ" b="1" dirty="0" smtClean="0"/>
                <a:t> váček, kanálky</a:t>
              </a:r>
              <a:endParaRPr lang="cs-CZ" b="1" dirty="0"/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767751" y="4166558"/>
              <a:ext cx="9803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1 nefron</a:t>
              </a:r>
              <a:endParaRPr lang="cs-CZ" dirty="0"/>
            </a:p>
          </p:txBody>
        </p:sp>
        <p:sp>
          <p:nvSpPr>
            <p:cNvPr id="6" name="TextovéPole 5"/>
            <p:cNvSpPr txBox="1"/>
            <p:nvPr/>
          </p:nvSpPr>
          <p:spPr>
            <a:xfrm>
              <a:off x="3939396" y="4166558"/>
              <a:ext cx="15238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10-50 nefronů</a:t>
              </a:r>
              <a:endParaRPr lang="cs-CZ" dirty="0"/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7791981" y="4166558"/>
              <a:ext cx="19101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1 000 000 nefronů</a:t>
              </a:r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415043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1947" y="8626"/>
            <a:ext cx="7093765" cy="6766663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43129" y="-49003"/>
            <a:ext cx="1022174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400" b="1" dirty="0" smtClean="0"/>
              <a:t>Vývoj nefronu a střeva v závislosti na životním prostředí</a:t>
            </a:r>
            <a:r>
              <a:rPr lang="en-US" sz="2400" b="1" dirty="0" smtClean="0"/>
              <a:t>/</a:t>
            </a:r>
            <a:r>
              <a:rPr lang="en-US" sz="2400" b="1" dirty="0" err="1" smtClean="0"/>
              <a:t>skupin</a:t>
            </a:r>
            <a:r>
              <a:rPr lang="cs-CZ" sz="2400" b="1" dirty="0" smtClean="0"/>
              <a:t>ě organismů.</a:t>
            </a:r>
            <a:r>
              <a:rPr lang="cs-CZ" sz="2400" dirty="0" smtClean="0"/>
              <a:t> </a:t>
            </a:r>
          </a:p>
          <a:p>
            <a:pPr>
              <a:lnSpc>
                <a:spcPct val="150000"/>
              </a:lnSpc>
            </a:pPr>
            <a:endParaRPr lang="cs-CZ" sz="2400" dirty="0"/>
          </a:p>
          <a:p>
            <a:pPr>
              <a:lnSpc>
                <a:spcPct val="150000"/>
              </a:lnSpc>
            </a:pPr>
            <a:r>
              <a:rPr lang="cs-CZ" sz="2400" dirty="0" smtClean="0"/>
              <a:t>Nefrony ryb, plazů a ptáků nejsou schopné vytvářet</a:t>
            </a:r>
          </a:p>
          <a:p>
            <a:pPr>
              <a:lnSpc>
                <a:spcPct val="150000"/>
              </a:lnSpc>
            </a:pPr>
            <a:r>
              <a:rPr lang="cs-CZ" sz="2400" dirty="0" err="1" smtClean="0"/>
              <a:t>zakoncentrovanou</a:t>
            </a:r>
            <a:r>
              <a:rPr lang="cs-CZ" sz="2400" dirty="0" smtClean="0"/>
              <a:t> moč – jsou krátké a chybí </a:t>
            </a:r>
            <a:r>
              <a:rPr lang="cs-CZ" sz="2400" dirty="0" err="1" smtClean="0"/>
              <a:t>Henleova</a:t>
            </a:r>
            <a:r>
              <a:rPr lang="cs-CZ" sz="2400" dirty="0" smtClean="0"/>
              <a:t> klička.</a:t>
            </a:r>
          </a:p>
          <a:p>
            <a:pPr>
              <a:lnSpc>
                <a:spcPct val="150000"/>
              </a:lnSpc>
            </a:pPr>
            <a:r>
              <a:rPr lang="cs-CZ" sz="2400" dirty="0" smtClean="0"/>
              <a:t>U dospělých obojživelníků, plazů a ptáku</a:t>
            </a:r>
          </a:p>
          <a:p>
            <a:pPr>
              <a:lnSpc>
                <a:spcPct val="150000"/>
              </a:lnSpc>
            </a:pPr>
            <a:r>
              <a:rPr lang="cs-CZ" sz="2400" dirty="0" smtClean="0"/>
              <a:t>je moč produkována do kloaky.</a:t>
            </a:r>
          </a:p>
          <a:p>
            <a:pPr>
              <a:lnSpc>
                <a:spcPct val="150000"/>
              </a:lnSpc>
            </a:pPr>
            <a:r>
              <a:rPr lang="cs-CZ" sz="2400" dirty="0" smtClean="0"/>
              <a:t>U některých plazů a u většiny</a:t>
            </a:r>
          </a:p>
          <a:p>
            <a:pPr>
              <a:lnSpc>
                <a:spcPct val="150000"/>
              </a:lnSpc>
            </a:pPr>
            <a:r>
              <a:rPr lang="cs-CZ" sz="2400" dirty="0" smtClean="0"/>
              <a:t>ptáků je v kloace moč </a:t>
            </a:r>
            <a:r>
              <a:rPr lang="cs-CZ" sz="2400" dirty="0" err="1" smtClean="0"/>
              <a:t>zakoncentrována</a:t>
            </a:r>
            <a:endParaRPr lang="cs-CZ" sz="2400" dirty="0" smtClean="0"/>
          </a:p>
          <a:p>
            <a:pPr>
              <a:lnSpc>
                <a:spcPct val="150000"/>
              </a:lnSpc>
            </a:pPr>
            <a:r>
              <a:rPr lang="cs-CZ" sz="2400" dirty="0" err="1" smtClean="0"/>
              <a:t>resorbcí</a:t>
            </a:r>
            <a:r>
              <a:rPr lang="cs-CZ" sz="2400" dirty="0" smtClean="0"/>
              <a:t> elektrolytů a vody</a:t>
            </a:r>
            <a:r>
              <a:rPr lang="en-US" sz="2400" dirty="0" smtClean="0"/>
              <a:t>.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06202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3193</TotalTime>
  <Words>2665</Words>
  <Application>Microsoft Office PowerPoint</Application>
  <PresentationFormat>Širokoúhlá obrazovka</PresentationFormat>
  <Paragraphs>432</Paragraphs>
  <Slides>79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79</vt:i4>
      </vt:variant>
    </vt:vector>
  </HeadingPairs>
  <TitlesOfParts>
    <vt:vector size="85" baseType="lpstr">
      <vt:lpstr>Arial</vt:lpstr>
      <vt:lpstr>Calibri</vt:lpstr>
      <vt:lpstr>Calibri Light</vt:lpstr>
      <vt:lpstr>Symbol</vt:lpstr>
      <vt:lpstr>Motiv Office</vt:lpstr>
      <vt:lpstr>Image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JiPa</dc:creator>
  <cp:lastModifiedBy>JiPa</cp:lastModifiedBy>
  <cp:revision>156</cp:revision>
  <dcterms:created xsi:type="dcterms:W3CDTF">2017-09-24T09:15:30Z</dcterms:created>
  <dcterms:modified xsi:type="dcterms:W3CDTF">2023-12-05T12:45:35Z</dcterms:modified>
</cp:coreProperties>
</file>