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88" r:id="rId2"/>
    <p:sldId id="291" r:id="rId3"/>
    <p:sldId id="289" r:id="rId4"/>
    <p:sldId id="274" r:id="rId5"/>
    <p:sldId id="271" r:id="rId6"/>
    <p:sldId id="262" r:id="rId7"/>
    <p:sldId id="263" r:id="rId8"/>
    <p:sldId id="269" r:id="rId9"/>
    <p:sldId id="268" r:id="rId10"/>
    <p:sldId id="270" r:id="rId11"/>
    <p:sldId id="260" r:id="rId12"/>
    <p:sldId id="265" r:id="rId13"/>
    <p:sldId id="261" r:id="rId14"/>
    <p:sldId id="266" r:id="rId15"/>
    <p:sldId id="267" r:id="rId16"/>
    <p:sldId id="264" r:id="rId17"/>
    <p:sldId id="293" r:id="rId18"/>
    <p:sldId id="275" r:id="rId19"/>
    <p:sldId id="276" r:id="rId20"/>
    <p:sldId id="277" r:id="rId21"/>
    <p:sldId id="278" r:id="rId22"/>
    <p:sldId id="279" r:id="rId23"/>
    <p:sldId id="280" r:id="rId24"/>
    <p:sldId id="285" r:id="rId25"/>
    <p:sldId id="295" r:id="rId26"/>
    <p:sldId id="294" r:id="rId27"/>
    <p:sldId id="283" r:id="rId28"/>
    <p:sldId id="284" r:id="rId29"/>
    <p:sldId id="286" r:id="rId30"/>
    <p:sldId id="287" r:id="rId31"/>
    <p:sldId id="296" r:id="rId32"/>
    <p:sldId id="297" r:id="rId33"/>
    <p:sldId id="28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80" autoAdjust="0"/>
    <p:restoredTop sz="83292" autoAdjust="0"/>
  </p:normalViewPr>
  <p:slideViewPr>
    <p:cSldViewPr snapToGrid="0">
      <p:cViewPr varScale="1">
        <p:scale>
          <a:sx n="62" d="100"/>
          <a:sy n="62" d="100"/>
        </p:scale>
        <p:origin x="67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4831-032E-451A-BEB7-F2B6F28DDCC0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CDE00-FA3D-4651-ADBD-2BA51C126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a-bay.ics.muni.cz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V nepřítomnosti ligandů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nebo v případě zablokování dráhy (DKK1, SFRP) 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cytosolický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catenin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konstitutivně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fosforylován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 destrukčním komplexu (APC, CK1, AXIN, GSK3), následně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ubiquitován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degradován v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proteasomu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ZNRF3 a RNF43 (E3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ubiquitin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ligázy)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ubiquitinují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tak destabilizují receptory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Frizzled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LRP, čímž inhibují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signalizaci.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Vazba ligandů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(Wnt3a) na jejich receptory LRP5/6 a FZD vede k fosforylaci proteinuDVL2, inhibuje se destrukční komplex, b-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catenin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akumuluje,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translokuje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jádra a umožňuje přepis genů, které mají v promotoru vazebné místo pro TCF/LEF transkripční faktor, na který se b-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catenin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váže. R-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spondin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(RSPO) posiluje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signalizaci, protože vytváří ternární komplex LGR proteinů s ZNRF3/RNF43, čímž indukuje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autoubiquitinaci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ZNRF3/RNF43, což vede k jeho degradaci v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proteasomu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Celá reakce je zesílena použitím 1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LGK-974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SS: 1mM),  inhibitoru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acyltransferázy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porcupine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která acetyluje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 ER a umožnuje tak jeho sekreci. V přítomnosti LGK-974 není endogenní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sekretován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proto buňky reagují lépe na exogenní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stimulaci.</a:t>
            </a:r>
            <a:r>
              <a:rPr lang="cs-CZ" dirty="0" smtClean="0">
                <a:effectLst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CDE00-FA3D-4651-ADBD-2BA51C12612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26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BBB2C-A79B-4C57-A59C-F3DF58FE1DA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77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AD58D-3196-4F7D-BD12-120F1938623F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383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smtClean="0">
                <a:latin typeface="Arial" charset="0"/>
              </a:rPr>
              <a:t/>
            </a:r>
            <a:br>
              <a:rPr lang="cs-CZ" smtClean="0">
                <a:latin typeface="Arial" charset="0"/>
              </a:rPr>
            </a:br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\\</a:t>
            </a:r>
            <a:r>
              <a:rPr lang="cs-CZ" smtClean="0">
                <a:latin typeface="Arial" charset="0"/>
                <a:hlinkClick r:id="rId3"/>
              </a:rPr>
              <a:t>ha-bay.ics.muni.cz</a:t>
            </a:r>
            <a:r>
              <a:rPr lang="cs-CZ" smtClean="0">
                <a:latin typeface="Arial" charset="0"/>
              </a:rPr>
              <a:t>\homes</a:t>
            </a:r>
          </a:p>
          <a:p>
            <a:r>
              <a:rPr lang="cs-CZ" smtClean="0">
                <a:latin typeface="Arial" charset="0"/>
              </a:rPr>
              <a:t/>
            </a:r>
            <a:br>
              <a:rPr lang="cs-CZ" smtClean="0">
                <a:latin typeface="Arial" charset="0"/>
              </a:rPr>
            </a:br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prihlasovaci jmeno je&gt;       UCN\uco (VCETNE UCN\)</a:t>
            </a:r>
          </a:p>
        </p:txBody>
      </p:sp>
    </p:spTree>
    <p:extLst>
      <p:ext uri="{BB962C8B-B14F-4D97-AF65-F5344CB8AC3E}">
        <p14:creationId xmlns:p14="http://schemas.microsoft.com/office/powerpoint/2010/main" val="31714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AD58D-3196-4F7D-BD12-120F1938623F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3938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CDE00-FA3D-4651-ADBD-2BA51C12612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827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CDE00-FA3D-4651-ADBD-2BA51C12612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17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uze 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147809"/>
            <a:ext cx="9518848" cy="8640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5CF6-E39E-43CD-A983-7475E9C1E8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389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tools/primer-blast/index.cgi?ORGANISM=9606&amp;INPUT_SEQUENCE=NM_004996.4&amp;LINK_LOC=nuccore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/1433/test/s_zakazky/ode15/045-medalova/DNA.mp4.vide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el/1433/test/s_zakazky/ode15/045-medalova/DNA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iagen.com/cz/resources/resourcedetail?id=14e7cf6e-521a-4cf7-8cbc-bf9f6fa33e24&amp;lang=en" TargetMode="External"/><Relationship Id="rId2" Type="http://schemas.openxmlformats.org/officeDocument/2006/relationships/hyperlink" Target="https://www.youtube.com/watch?v=8zVGVFCs2m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Ã½sledek obrÃ¡zku pro wnt3a catenin RF43 Rspondi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58" y="887253"/>
            <a:ext cx="6084570" cy="45653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3698878" y="81280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>
                <a:solidFill>
                  <a:schemeClr val="accent1"/>
                </a:solidFill>
                <a:latin typeface="Arial" charset="0"/>
                <a:ea typeface="+mj-ea"/>
                <a:cs typeface="Arial" charset="0"/>
              </a:rPr>
              <a:t>Wnt</a:t>
            </a:r>
            <a:r>
              <a:rPr lang="cs-CZ" sz="3200" dirty="0" smtClean="0">
                <a:solidFill>
                  <a:schemeClr val="accent1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cs-CZ" sz="3200" dirty="0" err="1" smtClean="0">
                <a:solidFill>
                  <a:schemeClr val="accent1"/>
                </a:solidFill>
                <a:latin typeface="Arial" charset="0"/>
                <a:ea typeface="+mj-ea"/>
                <a:cs typeface="Arial" charset="0"/>
              </a:rPr>
              <a:t>signaling</a:t>
            </a:r>
            <a:endParaRPr lang="cs-CZ" sz="3200" dirty="0">
              <a:solidFill>
                <a:schemeClr val="accent1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6219470" y="1498669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236720" y="3454400"/>
            <a:ext cx="937196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7502913" y="3169920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7032430" y="3536970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7713415" y="3723640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6288137" y="3708400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26"/>
          <p:cNvCxnSpPr/>
          <p:nvPr/>
        </p:nvCxnSpPr>
        <p:spPr>
          <a:xfrm>
            <a:off x="4236720" y="1117600"/>
            <a:ext cx="629920" cy="5487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4280145" y="1117600"/>
            <a:ext cx="510445" cy="5487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Skupina 14"/>
          <p:cNvGrpSpPr/>
          <p:nvPr/>
        </p:nvGrpSpPr>
        <p:grpSpPr>
          <a:xfrm>
            <a:off x="4087422" y="2697218"/>
            <a:ext cx="490855" cy="228600"/>
            <a:chOff x="0" y="259080"/>
            <a:chExt cx="487680" cy="259080"/>
          </a:xfrm>
        </p:grpSpPr>
        <p:sp>
          <p:nvSpPr>
            <p:cNvPr id="16" name="Ovál 15"/>
            <p:cNvSpPr/>
            <p:nvPr/>
          </p:nvSpPr>
          <p:spPr>
            <a:xfrm>
              <a:off x="45720" y="259080"/>
              <a:ext cx="373380" cy="2590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7" name="Textové pole 2"/>
            <p:cNvSpPr txBox="1">
              <a:spLocks noChangeArrowheads="1"/>
            </p:cNvSpPr>
            <p:nvPr/>
          </p:nvSpPr>
          <p:spPr bwMode="auto">
            <a:xfrm>
              <a:off x="0" y="259080"/>
              <a:ext cx="487680" cy="2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1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DVL2</a:t>
              </a:r>
              <a:endPara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6324808" y="2195511"/>
            <a:ext cx="490855" cy="228600"/>
            <a:chOff x="0" y="259080"/>
            <a:chExt cx="487680" cy="259080"/>
          </a:xfrm>
        </p:grpSpPr>
        <p:sp>
          <p:nvSpPr>
            <p:cNvPr id="19" name="Ovál 18"/>
            <p:cNvSpPr/>
            <p:nvPr/>
          </p:nvSpPr>
          <p:spPr>
            <a:xfrm>
              <a:off x="45720" y="259080"/>
              <a:ext cx="373380" cy="2590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0" name="Textové pole 2"/>
            <p:cNvSpPr txBox="1">
              <a:spLocks noChangeArrowheads="1"/>
            </p:cNvSpPr>
            <p:nvPr/>
          </p:nvSpPr>
          <p:spPr bwMode="auto">
            <a:xfrm>
              <a:off x="0" y="259080"/>
              <a:ext cx="487680" cy="25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1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DVL2</a:t>
              </a:r>
              <a:endPara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0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reakce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PCR</a:t>
            </a:r>
            <a:endParaRPr lang="cs-CZ" dirty="0"/>
          </a:p>
        </p:txBody>
      </p:sp>
      <p:pic>
        <p:nvPicPr>
          <p:cNvPr id="2050" name="Picture 2" descr="Real Time PCR Pro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529"/>
          <a:stretch/>
        </p:blipFill>
        <p:spPr bwMode="auto">
          <a:xfrm>
            <a:off x="7290505" y="406021"/>
            <a:ext cx="4176000" cy="608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01708" y="6488668"/>
            <a:ext cx="6972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https://microbeonline.com/rt-pcr-principles-applications/</a:t>
            </a:r>
          </a:p>
        </p:txBody>
      </p:sp>
      <p:pic>
        <p:nvPicPr>
          <p:cNvPr id="2052" name="Picture 4" descr="https://www.intechopen.com/media/chapter/70299/media/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3" y="2041842"/>
            <a:ext cx="70294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223520"/>
            <a:ext cx="8596668" cy="1320800"/>
          </a:xfrm>
        </p:spPr>
        <p:txBody>
          <a:bodyPr/>
          <a:lstStyle/>
          <a:p>
            <a:r>
              <a:rPr lang="cs-CZ" dirty="0" smtClean="0"/>
              <a:t>Teplota </a:t>
            </a:r>
            <a:r>
              <a:rPr lang="cs-CZ" dirty="0" err="1" smtClean="0"/>
              <a:t>annealingu</a:t>
            </a:r>
            <a:r>
              <a:rPr lang="cs-CZ" dirty="0" smtClean="0"/>
              <a:t> </a:t>
            </a:r>
            <a:r>
              <a:rPr lang="cs-CZ" dirty="0" err="1" smtClean="0"/>
              <a:t>primer</a:t>
            </a:r>
            <a:r>
              <a:rPr lang="cs-CZ" dirty="0" err="1"/>
              <a:t>ů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75731" y="965937"/>
            <a:ext cx="87998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Čím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větší délka a vyšší obsah GC párů, tím je teplota nasedání vyšší </a:t>
            </a:r>
            <a:endParaRPr lang="cs-CZ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Teplota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nasedání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musí být dostatečně vysoká, aby nedošlo k nespecifickému nasedání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 k templátové DNA, pokud by ale byla příliš vysoká,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primery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by nenasedaly vůbec.</a:t>
            </a:r>
            <a:endParaRPr lang="cs-CZ" dirty="0">
              <a:solidFill>
                <a:srgbClr val="2F3B25"/>
              </a:solidFill>
              <a:latin typeface="Open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Je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třeba, aby teplota nasedání byla optimální pro oba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primery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a obsah GC párů v obou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primerech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byl srovnatelný, tzn., aby byla srovnatelná teplota nasedání obou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rgbClr val="2F3B25"/>
              </a:solidFill>
              <a:latin typeface="Open Sans"/>
            </a:endParaRPr>
          </a:p>
          <a:p>
            <a:pPr algn="just"/>
            <a:r>
              <a:rPr lang="cs-CZ" dirty="0">
                <a:solidFill>
                  <a:srgbClr val="274E13"/>
                </a:solidFill>
                <a:latin typeface="arial" panose="020B0604020202020204" pitchFamily="34" charset="0"/>
              </a:rPr>
              <a:t>•</a:t>
            </a:r>
            <a:r>
              <a:rPr lang="cs-CZ" dirty="0">
                <a:solidFill>
                  <a:srgbClr val="2F3B25"/>
                </a:solidFill>
                <a:latin typeface="arial" panose="020B0604020202020204" pitchFamily="34" charset="0"/>
              </a:rPr>
              <a:t>  </a:t>
            </a:r>
            <a:r>
              <a:rPr lang="cs-CZ" dirty="0" smtClean="0">
                <a:solidFill>
                  <a:srgbClr val="2F3B25"/>
                </a:solidFill>
                <a:latin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Pro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výpočet teploty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můžete použít 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některý ze SW – </a:t>
            </a:r>
            <a:r>
              <a:rPr lang="cs-CZ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oligo</a:t>
            </a:r>
            <a:endParaRPr lang="cs-CZ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Se zvyšující se koncentrací Mg</a:t>
            </a:r>
            <a:r>
              <a:rPr lang="cs-CZ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2+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se zvyšuje </a:t>
            </a:r>
            <a:r>
              <a:rPr lang="cs-CZ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annealingová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teplota</a:t>
            </a:r>
            <a:endParaRPr lang="cs-CZ" b="0" i="0" dirty="0">
              <a:solidFill>
                <a:srgbClr val="2F3B25"/>
              </a:solidFill>
              <a:effectLst/>
              <a:latin typeface="Open San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75731" y="3832012"/>
            <a:ext cx="939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Co zohlednit při navrhování </a:t>
            </a:r>
            <a:r>
              <a:rPr lang="cs-CZ" dirty="0" err="1" smtClean="0"/>
              <a:t>primerů</a:t>
            </a:r>
            <a:r>
              <a:rPr lang="cs-CZ" dirty="0" smtClean="0"/>
              <a:t>: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://www.ncbi.nlm.nih.gov/tools/primer-blast/index.cgi?ORGANISM=9606&amp;INPUT_SEQUENCE=NM_004996.4&amp;LINK_LOC=nuccore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7333" y="5059680"/>
            <a:ext cx="7332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PCR 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r>
              <a:rPr lang="cs-CZ" dirty="0" smtClean="0"/>
              <a:t>: </a:t>
            </a:r>
            <a:r>
              <a:rPr lang="cs-CZ" dirty="0" err="1" smtClean="0"/>
              <a:t>SybrGreen</a:t>
            </a:r>
            <a:r>
              <a:rPr lang="cs-CZ" dirty="0" smtClean="0"/>
              <a:t> 100-500, sonda UPL (</a:t>
            </a:r>
            <a:r>
              <a:rPr lang="cs-CZ" dirty="0" err="1" smtClean="0"/>
              <a:t>Roche</a:t>
            </a:r>
            <a:r>
              <a:rPr lang="cs-CZ" dirty="0" smtClean="0"/>
              <a:t>) cca 70-150 </a:t>
            </a:r>
          </a:p>
          <a:p>
            <a:r>
              <a:rPr lang="cs-CZ" dirty="0" smtClean="0"/>
              <a:t>Exon </a:t>
            </a:r>
            <a:r>
              <a:rPr lang="cs-CZ" dirty="0" err="1" smtClean="0"/>
              <a:t>junction</a:t>
            </a:r>
            <a:r>
              <a:rPr lang="cs-CZ" dirty="0" smtClean="0"/>
              <a:t> </a:t>
            </a:r>
            <a:r>
              <a:rPr lang="cs-CZ" dirty="0" err="1" smtClean="0"/>
              <a:t>span</a:t>
            </a:r>
            <a:r>
              <a:rPr lang="cs-CZ" dirty="0" smtClean="0"/>
              <a:t>: </a:t>
            </a:r>
            <a:r>
              <a:rPr lang="cs-CZ" dirty="0" err="1" smtClean="0"/>
              <a:t>Primery</a:t>
            </a:r>
            <a:r>
              <a:rPr lang="cs-CZ" dirty="0" smtClean="0"/>
              <a:t> musí přesahovat exon-exon </a:t>
            </a:r>
            <a:r>
              <a:rPr lang="cs-CZ" dirty="0" err="1" smtClean="0"/>
              <a:t>junction</a:t>
            </a:r>
            <a:endParaRPr lang="cs-CZ" dirty="0" smtClean="0"/>
          </a:p>
          <a:p>
            <a:r>
              <a:rPr lang="cs-CZ" dirty="0" smtClean="0"/>
              <a:t>Zatrhnout: </a:t>
            </a:r>
            <a:r>
              <a:rPr lang="en-US" dirty="0" smtClean="0"/>
              <a:t>Allow </a:t>
            </a:r>
            <a:r>
              <a:rPr lang="en-US" dirty="0"/>
              <a:t>primer to amplify mRNA splice </a:t>
            </a:r>
            <a:r>
              <a:rPr lang="en-US" dirty="0" smtClean="0"/>
              <a:t>variants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kvantitativní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PCR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0440" y="1501267"/>
            <a:ext cx="7344667" cy="4713387"/>
          </a:xfrm>
        </p:spPr>
        <p:txBody>
          <a:bodyPr/>
          <a:lstStyle/>
          <a:p>
            <a:r>
              <a:rPr lang="cs-CZ" dirty="0" smtClean="0"/>
              <a:t>Určení </a:t>
            </a:r>
            <a:r>
              <a:rPr lang="cs-CZ" dirty="0" err="1" smtClean="0"/>
              <a:t>Ct</a:t>
            </a:r>
            <a:r>
              <a:rPr lang="cs-CZ" dirty="0" smtClean="0"/>
              <a:t> (</a:t>
            </a:r>
            <a:r>
              <a:rPr lang="cs-CZ" dirty="0" err="1" smtClean="0"/>
              <a:t>Cp</a:t>
            </a:r>
            <a:r>
              <a:rPr lang="cs-CZ" dirty="0" smtClean="0"/>
              <a:t>) – manuálně nebo pomocí maxima 2. derivace - </a:t>
            </a:r>
            <a:r>
              <a:rPr lang="cs-CZ" dirty="0"/>
              <a:t>bod, kde dochází k strmému stoupání amplifikační křivky </a:t>
            </a:r>
            <a:r>
              <a:rPr lang="cs-CZ" dirty="0" smtClean="0"/>
              <a:t>vzorku</a:t>
            </a:r>
          </a:p>
          <a:p>
            <a:r>
              <a:rPr lang="cs-CZ" dirty="0" smtClean="0"/>
              <a:t>Čím vyšší </a:t>
            </a:r>
            <a:r>
              <a:rPr lang="cs-CZ" dirty="0" err="1" smtClean="0"/>
              <a:t>Ct</a:t>
            </a:r>
            <a:r>
              <a:rPr lang="cs-CZ" dirty="0" smtClean="0"/>
              <a:t>, tím méně molekul </a:t>
            </a:r>
            <a:r>
              <a:rPr lang="cs-CZ" dirty="0" err="1" smtClean="0"/>
              <a:t>mRNA</a:t>
            </a:r>
            <a:r>
              <a:rPr lang="cs-CZ" dirty="0" smtClean="0"/>
              <a:t> bylo ve vzorku</a:t>
            </a:r>
          </a:p>
          <a:p>
            <a:pPr marL="266700" lvl="1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80927" y="644793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https://www.ncbi.nlm.nih.gov/probe/docs/techqpcr/</a:t>
            </a:r>
          </a:p>
        </p:txBody>
      </p:sp>
      <p:pic>
        <p:nvPicPr>
          <p:cNvPr id="8" name="Picture 4" descr="VÃ½sledek obrÃ¡zku pro q real time P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86" y="2790334"/>
            <a:ext cx="5560676" cy="35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odel PCR 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40" y="2781820"/>
            <a:ext cx="3543570" cy="34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414" y="592183"/>
            <a:ext cx="8596668" cy="1320800"/>
          </a:xfrm>
        </p:spPr>
        <p:txBody>
          <a:bodyPr/>
          <a:lstStyle/>
          <a:p>
            <a:r>
              <a:rPr lang="cs-CZ" dirty="0" smtClean="0"/>
              <a:t>Real </a:t>
            </a:r>
            <a:r>
              <a:rPr lang="cs-CZ" dirty="0" err="1" smtClean="0"/>
              <a:t>time</a:t>
            </a:r>
            <a:r>
              <a:rPr lang="cs-CZ" dirty="0" smtClean="0"/>
              <a:t> PCR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03014" y="1473137"/>
            <a:ext cx="100190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>
                <a:solidFill>
                  <a:srgbClr val="274E13"/>
                </a:solidFill>
                <a:latin typeface="arial" panose="020B0604020202020204" pitchFamily="34" charset="0"/>
              </a:rPr>
              <a:t>Templátová </a:t>
            </a:r>
            <a:r>
              <a:rPr lang="cs-CZ" b="1" dirty="0">
                <a:solidFill>
                  <a:srgbClr val="274E13"/>
                </a:solidFill>
                <a:latin typeface="arial" panose="020B0604020202020204" pitchFamily="34" charset="0"/>
              </a:rPr>
              <a:t>DNA:</a:t>
            </a:r>
            <a:r>
              <a:rPr lang="cs-CZ" dirty="0">
                <a:solidFill>
                  <a:srgbClr val="2F3B25"/>
                </a:solidFill>
                <a:latin typeface="arial" panose="020B0604020202020204" pitchFamily="34" charset="0"/>
              </a:rPr>
              <a:t> 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1,5 </a:t>
            </a:r>
            <a:r>
              <a:rPr lang="cs-CZ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ul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cDNA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do každé jamky</a:t>
            </a:r>
            <a:endParaRPr lang="cs-CZ" dirty="0">
              <a:solidFill>
                <a:srgbClr val="2F3B25"/>
              </a:solidFill>
              <a:latin typeface="Open Sans"/>
            </a:endParaRPr>
          </a:p>
          <a:p>
            <a:pPr algn="just"/>
            <a:r>
              <a:rPr lang="cs-CZ" b="1" dirty="0" err="1" smtClean="0">
                <a:solidFill>
                  <a:srgbClr val="274E13"/>
                </a:solidFill>
                <a:latin typeface="arial" panose="020B0604020202020204" pitchFamily="34" charset="0"/>
              </a:rPr>
              <a:t>Primery</a:t>
            </a:r>
            <a:r>
              <a:rPr lang="cs-CZ" b="1" dirty="0" smtClean="0">
                <a:solidFill>
                  <a:srgbClr val="274E13"/>
                </a:solidFill>
                <a:latin typeface="arial" panose="020B0604020202020204" pitchFamily="34" charset="0"/>
              </a:rPr>
              <a:t>: 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pro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25 µl reakci použijeme 0,25-2,5 µl z obou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  Množství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musí být optimální. Příliš vysoká koncentrace vede k nespecifickému nasedání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na templátovou DNA nebo párování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navzájem. Příliš nízká koncentrace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může vést k nedostatečnému množství produktu.</a:t>
            </a:r>
            <a:endParaRPr lang="cs-CZ" dirty="0">
              <a:solidFill>
                <a:srgbClr val="2F3B25"/>
              </a:solidFill>
              <a:latin typeface="Open Sans"/>
            </a:endParaRPr>
          </a:p>
          <a:p>
            <a:pPr algn="just"/>
            <a:r>
              <a:rPr lang="cs-CZ" b="1" dirty="0" err="1">
                <a:solidFill>
                  <a:srgbClr val="274E13"/>
                </a:solidFill>
                <a:latin typeface="arial" panose="020B0604020202020204" pitchFamily="34" charset="0"/>
              </a:rPr>
              <a:t>dNTP</a:t>
            </a:r>
            <a:r>
              <a:rPr lang="cs-CZ" b="1" dirty="0">
                <a:solidFill>
                  <a:srgbClr val="274E13"/>
                </a:solidFill>
                <a:latin typeface="arial" panose="020B0604020202020204" pitchFamily="34" charset="0"/>
              </a:rPr>
              <a:t> směs:</a:t>
            </a:r>
            <a:r>
              <a:rPr lang="cs-CZ" dirty="0">
                <a:solidFill>
                  <a:srgbClr val="2F3B25"/>
                </a:solidFill>
                <a:latin typeface="arial" panose="020B0604020202020204" pitchFamily="34" charset="0"/>
              </a:rPr>
              <a:t> 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je směs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dATP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dCTP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dGTP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dTTP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 Obvyklá koncentrace každého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dNTP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v reakci je 200 µM (0,2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mM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  <a:endParaRPr lang="cs-CZ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b="1" dirty="0" smtClean="0">
                <a:solidFill>
                  <a:srgbClr val="274E13"/>
                </a:solidFill>
                <a:latin typeface="arial" panose="020B0604020202020204" pitchFamily="34" charset="0"/>
              </a:rPr>
              <a:t>MgCl</a:t>
            </a:r>
            <a:r>
              <a:rPr lang="cs-CZ" b="1" baseline="-25000" dirty="0" smtClean="0">
                <a:solidFill>
                  <a:srgbClr val="274E13"/>
                </a:solidFill>
                <a:latin typeface="arial" panose="020B0604020202020204" pitchFamily="34" charset="0"/>
              </a:rPr>
              <a:t>2</a:t>
            </a:r>
            <a:r>
              <a:rPr lang="cs-CZ" b="1" dirty="0">
                <a:solidFill>
                  <a:srgbClr val="274E13"/>
                </a:solidFill>
                <a:latin typeface="arial" panose="020B0604020202020204" pitchFamily="34" charset="0"/>
              </a:rPr>
              <a:t>:</a:t>
            </a:r>
            <a:r>
              <a:rPr lang="cs-CZ" dirty="0">
                <a:solidFill>
                  <a:srgbClr val="2F3B25"/>
                </a:solidFill>
                <a:latin typeface="arial" panose="020B0604020202020204" pitchFamily="34" charset="0"/>
              </a:rPr>
              <a:t> 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obvyklá koncentrace je 1,5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mM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 MgCl</a:t>
            </a:r>
            <a:r>
              <a:rPr lang="cs-CZ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je nutný pro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procesivitu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a přesnost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Taq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polymerázy. Koncentrace MgCl</a:t>
            </a:r>
            <a:r>
              <a:rPr lang="cs-CZ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se odvíjí od koncentrace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dNTP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a platí, že pro specificitu reakce musí koncentrace MgCl</a:t>
            </a:r>
            <a:r>
              <a:rPr lang="cs-CZ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převyšovat koncentraci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dNTP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Pro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zvýšení specificity reakce zvyšujeme koncentraci MgCl</a:t>
            </a:r>
            <a:r>
              <a:rPr lang="cs-CZ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, a to až k 5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mM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, přičemž koncentraci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dNTP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držíme stále na stejné úrovni. Někteří výrobci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Taq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polymerázy dodávají MgCl</a:t>
            </a:r>
            <a:r>
              <a:rPr lang="cs-CZ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zahrnuté do reakčního pufru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cs-CZ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SybrGreen</a:t>
            </a: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cs-CZ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Interkalační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barvivo je součástí reakčního pufru, ale v rámci šetření ředíme.</a:t>
            </a:r>
          </a:p>
          <a:p>
            <a:pPr algn="just"/>
            <a:endParaRPr lang="cs-CZ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b="1" dirty="0" smtClean="0"/>
              <a:t>Kontroly: </a:t>
            </a:r>
            <a:r>
              <a:rPr lang="cs-CZ" dirty="0" smtClean="0"/>
              <a:t>Používáme </a:t>
            </a:r>
            <a:r>
              <a:rPr lang="cs-CZ" dirty="0"/>
              <a:t>negativní a pozitivní kontrolu, pokud je to možné. V negativní kontrole použijeme místo testovaného vzorku vodu, tzn., negativní kontrola neobsahuje testovanou DNA. Pozitivní kontrola naopak obsahuje takovou DNA, která nám zajistí vznik požadovaného produktu.</a:t>
            </a:r>
            <a:endParaRPr lang="cs-CZ" b="0" i="0" dirty="0">
              <a:solidFill>
                <a:srgbClr val="2F3B2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774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Křivka tání (</a:t>
            </a:r>
            <a:r>
              <a:rPr lang="cs-CZ" dirty="0" err="1" smtClean="0"/>
              <a:t>melting</a:t>
            </a:r>
            <a:r>
              <a:rPr lang="cs-CZ" dirty="0" smtClean="0"/>
              <a:t> </a:t>
            </a:r>
            <a:r>
              <a:rPr lang="cs-CZ" dirty="0" err="1" smtClean="0"/>
              <a:t>curve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6174" y="1405288"/>
            <a:ext cx="7138987" cy="4713387"/>
          </a:xfrm>
        </p:spPr>
        <p:txBody>
          <a:bodyPr/>
          <a:lstStyle/>
          <a:p>
            <a:r>
              <a:rPr lang="cs-CZ" dirty="0" smtClean="0"/>
              <a:t>Na konci reakce proběhne postupné zahřívání celé reakce, po dosažení bodu tání </a:t>
            </a:r>
            <a:r>
              <a:rPr lang="cs-CZ" dirty="0" err="1" smtClean="0"/>
              <a:t>Tm</a:t>
            </a:r>
            <a:r>
              <a:rPr lang="cs-CZ" dirty="0" smtClean="0"/>
              <a:t> dojde k degradaci DNA (pokles fluorescence)</a:t>
            </a:r>
          </a:p>
          <a:p>
            <a:r>
              <a:rPr lang="cs-CZ" dirty="0"/>
              <a:t>Specifitu reakce ilustruje křivka tání (</a:t>
            </a:r>
            <a:r>
              <a:rPr lang="cs-CZ" dirty="0" err="1"/>
              <a:t>melting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) –</a:t>
            </a:r>
          </a:p>
          <a:p>
            <a:pPr marL="0" indent="0">
              <a:buNone/>
            </a:pPr>
            <a:r>
              <a:rPr lang="cs-CZ" dirty="0"/>
              <a:t>    musí mít jen jeden vrchol = jeden produkt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654384" y="6307418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http://labguide.cz/metody/real-time-pcr</a:t>
            </a:r>
            <a:r>
              <a:rPr lang="cs-CZ" dirty="0"/>
              <a:t>/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94" y="3480546"/>
            <a:ext cx="7368567" cy="263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842796" y="6118675"/>
            <a:ext cx="76328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Více </a:t>
            </a:r>
            <a:r>
              <a:rPr lang="cs-CZ" sz="1400" dirty="0" err="1"/>
              <a:t>info</a:t>
            </a:r>
            <a:r>
              <a:rPr lang="cs-CZ" sz="1400" dirty="0"/>
              <a:t>: https://theses.cz/id/go0fw3/Bakalarska_praceEliska_Ruzickova.pdf</a:t>
            </a:r>
          </a:p>
        </p:txBody>
      </p:sp>
    </p:spTree>
    <p:extLst>
      <p:ext uri="{BB962C8B-B14F-4D97-AF65-F5344CB8AC3E}">
        <p14:creationId xmlns:p14="http://schemas.microsoft.com/office/powerpoint/2010/main" val="21474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483622"/>
              </p:ext>
            </p:extLst>
          </p:nvPr>
        </p:nvGraphicFramePr>
        <p:xfrm>
          <a:off x="861786" y="2100036"/>
          <a:ext cx="8613138" cy="189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640">
                  <a:extLst>
                    <a:ext uri="{9D8B030D-6E8A-4147-A177-3AD203B41FA5}">
                      <a16:colId xmlns:a16="http://schemas.microsoft.com/office/drawing/2014/main" val="3041923168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3089431436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3002987531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1850493022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4287616617"/>
                    </a:ext>
                  </a:extLst>
                </a:gridCol>
                <a:gridCol w="1119329">
                  <a:extLst>
                    <a:ext uri="{9D8B030D-6E8A-4147-A177-3AD203B41FA5}">
                      <a16:colId xmlns:a16="http://schemas.microsoft.com/office/drawing/2014/main" val="1887681161"/>
                    </a:ext>
                  </a:extLst>
                </a:gridCol>
                <a:gridCol w="1119329">
                  <a:extLst>
                    <a:ext uri="{9D8B030D-6E8A-4147-A177-3AD203B41FA5}">
                      <a16:colId xmlns:a16="http://schemas.microsoft.com/office/drawing/2014/main" val="2830952428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3697975170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1624591911"/>
                    </a:ext>
                  </a:extLst>
                </a:gridCol>
              </a:tblGrid>
              <a:tr h="3162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6016337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########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Samples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MeanCp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hprt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4383434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myo D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DCp</a:t>
                      </a:r>
                      <a:endParaRPr lang="cs-CZ" sz="1000" b="0" i="0" u="none" strike="noStrike"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2^-DCp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x10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na K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0082178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1 k 1d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A1, B1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19,75474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19,58113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0,17361829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0,8866163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8,866163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1839074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1 a26 1d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A2, B2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20,6692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19,33026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1,33894189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0,3953105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3,953105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0,445864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260617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1 a30 1d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A3, B3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19,99559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19,50746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0,4881269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0,7129501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7,129501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0,804125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5245906"/>
                  </a:ext>
                </a:extLst>
              </a:tr>
            </a:tbl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mtClean="0"/>
              <a:t>Hodnocení kvantitativní real time PCR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23109" y="4876800"/>
            <a:ext cx="547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Velmi důkladné video o celé RT PCR</a:t>
            </a:r>
          </a:p>
          <a:p>
            <a:r>
              <a:rPr lang="cs-CZ" dirty="0"/>
              <a:t>https://www.youtube.com/watch?v=9UWKIFGh0h0</a:t>
            </a:r>
          </a:p>
        </p:txBody>
      </p:sp>
    </p:spTree>
    <p:extLst>
      <p:ext uri="{BB962C8B-B14F-4D97-AF65-F5344CB8AC3E}">
        <p14:creationId xmlns:p14="http://schemas.microsoft.com/office/powerpoint/2010/main" val="31388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854" y="345440"/>
            <a:ext cx="8596668" cy="1320800"/>
          </a:xfrm>
        </p:spPr>
        <p:txBody>
          <a:bodyPr/>
          <a:lstStyle/>
          <a:p>
            <a:r>
              <a:rPr lang="cs-CZ" dirty="0" smtClean="0"/>
              <a:t>Ředění </a:t>
            </a:r>
            <a:r>
              <a:rPr lang="cs-CZ" dirty="0" err="1" smtClean="0"/>
              <a:t>primerů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241"/>
            <a:ext cx="11930743" cy="179627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413829" y="1420359"/>
            <a:ext cx="812800" cy="2042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51414" y="3976469"/>
            <a:ext cx="101409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</a:rPr>
              <a:t>1. Když k </a:t>
            </a:r>
            <a:r>
              <a:rPr lang="cs-CZ" dirty="0" err="1" smtClean="0">
                <a:latin typeface="arial" panose="020B0604020202020204" pitchFamily="34" charset="0"/>
              </a:rPr>
              <a:t>lyofylizátu</a:t>
            </a:r>
            <a:r>
              <a:rPr lang="cs-CZ" dirty="0" smtClean="0">
                <a:latin typeface="arial" panose="020B0604020202020204" pitchFamily="34" charset="0"/>
              </a:rPr>
              <a:t> přidáme 267 </a:t>
            </a:r>
            <a:r>
              <a:rPr lang="cs-CZ" dirty="0" err="1" smtClean="0">
                <a:latin typeface="arial" panose="020B0604020202020204" pitchFamily="34" charset="0"/>
              </a:rPr>
              <a:t>ul</a:t>
            </a:r>
            <a:r>
              <a:rPr lang="cs-CZ" dirty="0" smtClean="0">
                <a:latin typeface="arial" panose="020B0604020202020204" pitchFamily="34" charset="0"/>
              </a:rPr>
              <a:t> dostaneme koncentraci 100 </a:t>
            </a:r>
            <a:r>
              <a:rPr lang="cs-CZ" dirty="0" err="1" smtClean="0">
                <a:latin typeface="arial" panose="020B0604020202020204" pitchFamily="34" charset="0"/>
              </a:rPr>
              <a:t>pmol</a:t>
            </a:r>
            <a:r>
              <a:rPr lang="cs-CZ" dirty="0" smtClean="0">
                <a:latin typeface="arial" panose="020B0604020202020204" pitchFamily="34" charset="0"/>
              </a:rPr>
              <a:t>/</a:t>
            </a:r>
            <a:r>
              <a:rPr lang="cs-CZ" dirty="0" err="1" smtClean="0">
                <a:latin typeface="arial" panose="020B0604020202020204" pitchFamily="34" charset="0"/>
              </a:rPr>
              <a:t>ul</a:t>
            </a:r>
            <a:r>
              <a:rPr lang="cs-CZ" dirty="0" smtClean="0">
                <a:latin typeface="arial" panose="020B0604020202020204" pitchFamily="34" charset="0"/>
              </a:rPr>
              <a:t> = 100 </a:t>
            </a:r>
            <a:r>
              <a:rPr lang="cs-CZ" dirty="0" err="1" smtClean="0">
                <a:latin typeface="arial" panose="020B0604020202020204" pitchFamily="34" charset="0"/>
              </a:rPr>
              <a:t>uM</a:t>
            </a:r>
            <a:r>
              <a:rPr lang="cs-CZ" dirty="0" smtClean="0">
                <a:latin typeface="arial" panose="020B0604020202020204" pitchFamily="34" charset="0"/>
              </a:rPr>
              <a:t> (</a:t>
            </a:r>
            <a:r>
              <a:rPr lang="cs-CZ" dirty="0" err="1" smtClean="0">
                <a:latin typeface="arial" panose="020B0604020202020204" pitchFamily="34" charset="0"/>
              </a:rPr>
              <a:t>uM</a:t>
            </a:r>
            <a:r>
              <a:rPr lang="cs-CZ" dirty="0" smtClean="0">
                <a:latin typeface="arial" panose="020B0604020202020204" pitchFamily="34" charset="0"/>
              </a:rPr>
              <a:t>/l)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</a:rPr>
              <a:t>2. Ředíme na výslednou koncentraci 0,1-1 </a:t>
            </a:r>
            <a:r>
              <a:rPr lang="cs-CZ" dirty="0">
                <a:latin typeface="arial" panose="020B0604020202020204" pitchFamily="34" charset="0"/>
              </a:rPr>
              <a:t>µM </a:t>
            </a:r>
            <a:r>
              <a:rPr lang="cs-CZ" dirty="0" smtClean="0">
                <a:latin typeface="arial" panose="020B0604020202020204" pitchFamily="34" charset="0"/>
              </a:rPr>
              <a:t> podle toho, aby se nám to vešlo do lahvičky (2 ml)</a:t>
            </a:r>
          </a:p>
          <a:p>
            <a:pPr algn="just"/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</a:rPr>
              <a:t>    20 </a:t>
            </a:r>
            <a:r>
              <a:rPr lang="cs-CZ" dirty="0" err="1" smtClean="0">
                <a:latin typeface="arial" panose="020B0604020202020204" pitchFamily="34" charset="0"/>
              </a:rPr>
              <a:t>uM</a:t>
            </a:r>
            <a:r>
              <a:rPr lang="cs-CZ" dirty="0" smtClean="0">
                <a:latin typeface="arial" panose="020B0604020202020204" pitchFamily="34" charset="0"/>
              </a:rPr>
              <a:t>, 40 </a:t>
            </a:r>
            <a:r>
              <a:rPr lang="cs-CZ" dirty="0" err="1">
                <a:latin typeface="arial" panose="020B0604020202020204" pitchFamily="34" charset="0"/>
              </a:rPr>
              <a:t>u</a:t>
            </a:r>
            <a:r>
              <a:rPr lang="cs-CZ" dirty="0" err="1" smtClean="0">
                <a:latin typeface="arial" panose="020B0604020202020204" pitchFamily="34" charset="0"/>
              </a:rPr>
              <a:t>M</a:t>
            </a:r>
            <a:r>
              <a:rPr lang="cs-CZ" dirty="0" smtClean="0">
                <a:latin typeface="arial" panose="020B0604020202020204" pitchFamily="34" charset="0"/>
              </a:rPr>
              <a:t> nebo </a:t>
            </a:r>
          </a:p>
          <a:p>
            <a:pPr algn="just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Transfekce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3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654" y="1277122"/>
            <a:ext cx="7632700" cy="5445125"/>
          </a:xfrm>
        </p:spPr>
        <p:txBody>
          <a:bodyPr/>
          <a:lstStyle/>
          <a:p>
            <a:pPr>
              <a:defRPr/>
            </a:pPr>
            <a:r>
              <a:rPr lang="cs-CZ" dirty="0" err="1" smtClean="0"/>
              <a:t>Plazmidy</a:t>
            </a:r>
            <a:r>
              <a:rPr lang="cs-CZ" dirty="0" smtClean="0"/>
              <a:t> (i jinou nízkomolekulární DNA) je možné množit pomocí kompetentních bakterií a následně izolovat pomocí </a:t>
            </a:r>
            <a:r>
              <a:rPr lang="cs-CZ" dirty="0" err="1" smtClean="0"/>
              <a:t>kolonkových</a:t>
            </a:r>
            <a:r>
              <a:rPr lang="cs-CZ" dirty="0" smtClean="0"/>
              <a:t> </a:t>
            </a:r>
            <a:r>
              <a:rPr lang="cs-CZ" dirty="0" err="1" smtClean="0"/>
              <a:t>kitů</a:t>
            </a:r>
            <a:r>
              <a:rPr lang="cs-CZ" dirty="0" smtClean="0"/>
              <a:t> (mini-, </a:t>
            </a:r>
            <a:r>
              <a:rPr lang="cs-CZ" dirty="0" err="1" smtClean="0"/>
              <a:t>midi</a:t>
            </a:r>
            <a:r>
              <a:rPr lang="cs-CZ" dirty="0" smtClean="0"/>
              <a:t>- a </a:t>
            </a:r>
            <a:r>
              <a:rPr lang="cs-CZ" dirty="0" err="1" smtClean="0"/>
              <a:t>maxiprep</a:t>
            </a:r>
            <a:r>
              <a:rPr lang="cs-CZ" dirty="0" smtClean="0"/>
              <a:t>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Heat </a:t>
            </a:r>
            <a:r>
              <a:rPr lang="cs-CZ" dirty="0" err="1" smtClean="0"/>
              <a:t>shock</a:t>
            </a:r>
            <a:r>
              <a:rPr lang="cs-CZ" dirty="0" smtClean="0"/>
              <a:t> kompetentních bakterií E. Coli </a:t>
            </a:r>
            <a:r>
              <a:rPr lang="cs-CZ" dirty="0" err="1" smtClean="0"/>
              <a:t>plazmidem</a:t>
            </a:r>
            <a:r>
              <a:rPr lang="cs-CZ" dirty="0" smtClean="0"/>
              <a:t> zájmu</a:t>
            </a:r>
          </a:p>
          <a:p>
            <a:pPr>
              <a:defRPr/>
            </a:pPr>
            <a:r>
              <a:rPr lang="cs-CZ" dirty="0" smtClean="0"/>
              <a:t>Růst bakterií na selekční půdě (antibiotikum)</a:t>
            </a:r>
          </a:p>
          <a:p>
            <a:pPr>
              <a:defRPr/>
            </a:pPr>
            <a:r>
              <a:rPr lang="cs-CZ" dirty="0" smtClean="0"/>
              <a:t>Izolace rezistentní kolonie a její namnožení v selekčním LB médiu</a:t>
            </a:r>
          </a:p>
          <a:p>
            <a:pPr>
              <a:defRPr/>
            </a:pPr>
            <a:r>
              <a:rPr lang="cs-CZ" dirty="0" smtClean="0"/>
              <a:t>Izolace nízkomolekulární DNA pomocí </a:t>
            </a:r>
            <a:r>
              <a:rPr lang="cs-CZ" dirty="0" err="1" smtClean="0"/>
              <a:t>kolonkového</a:t>
            </a:r>
            <a:r>
              <a:rPr lang="cs-CZ" dirty="0" smtClean="0"/>
              <a:t> </a:t>
            </a:r>
            <a:r>
              <a:rPr lang="cs-CZ" dirty="0" err="1" smtClean="0"/>
              <a:t>kitu</a:t>
            </a:r>
            <a:r>
              <a:rPr lang="cs-CZ" dirty="0" smtClean="0"/>
              <a:t>:</a:t>
            </a:r>
          </a:p>
          <a:p>
            <a:pPr lvl="1">
              <a:defRPr/>
            </a:pP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Lyzace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bakteriálního peletu a RNA</a:t>
            </a:r>
          </a:p>
          <a:p>
            <a:pPr lvl="1"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Precipitace proteinů a genomové DNA </a:t>
            </a:r>
          </a:p>
          <a:p>
            <a:pPr lvl="1"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Přenos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supernatantu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 kolonu a vazba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plazmidu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 pryskyřičné kuličky (promytí)</a:t>
            </a:r>
          </a:p>
          <a:p>
            <a:pPr lvl="1"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Eluce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plazmidové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DNA a její přečištění </a:t>
            </a:r>
          </a:p>
          <a:p>
            <a:pPr marL="266700" lvl="1" indent="0">
              <a:buNone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 smtClean="0"/>
          </a:p>
        </p:txBody>
      </p:sp>
      <p:sp>
        <p:nvSpPr>
          <p:cNvPr id="43010" name="Nadpis 3"/>
          <p:cNvSpPr>
            <a:spLocks noGrp="1"/>
          </p:cNvSpPr>
          <p:nvPr>
            <p:ph type="title"/>
          </p:nvPr>
        </p:nvSpPr>
        <p:spPr>
          <a:xfrm>
            <a:off x="555037" y="405584"/>
            <a:ext cx="9155021" cy="62706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charset="0"/>
                <a:cs typeface="Arial" charset="0"/>
              </a:rPr>
              <a:t>Izolace </a:t>
            </a:r>
            <a:r>
              <a:rPr lang="cs-CZ" dirty="0" err="1" smtClean="0">
                <a:latin typeface="Arial" charset="0"/>
                <a:cs typeface="Arial" charset="0"/>
              </a:rPr>
              <a:t>plazmidové</a:t>
            </a:r>
            <a:r>
              <a:rPr lang="cs-CZ" dirty="0" smtClean="0">
                <a:latin typeface="Arial" charset="0"/>
                <a:cs typeface="Arial" charset="0"/>
              </a:rPr>
              <a:t> DNA</a:t>
            </a:r>
          </a:p>
        </p:txBody>
      </p:sp>
    </p:spTree>
    <p:extLst>
      <p:ext uri="{BB962C8B-B14F-4D97-AF65-F5344CB8AC3E}">
        <p14:creationId xmlns:p14="http://schemas.microsoft.com/office/powerpoint/2010/main" val="4736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body" idx="1"/>
          </p:nvPr>
        </p:nvSpPr>
        <p:spPr>
          <a:xfrm>
            <a:off x="1478146" y="1466896"/>
            <a:ext cx="7138987" cy="4641850"/>
          </a:xfrm>
        </p:spPr>
        <p:txBody>
          <a:bodyPr/>
          <a:lstStyle/>
          <a:p>
            <a:pPr>
              <a:buFontTx/>
              <a:buNone/>
            </a:pPr>
            <a:r>
              <a:rPr lang="cs-CZ" dirty="0" smtClean="0">
                <a:latin typeface="Arial" charset="0"/>
                <a:cs typeface="Arial" charset="0"/>
              </a:rPr>
              <a:t>   video návod on line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  <a:hlinkClick r:id="rId3"/>
              </a:rPr>
              <a:t>https://is.muni.cz/auth/el/1433/test/s_zakazky/ode15/045-medalova/DNA.mp4.video</a:t>
            </a: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ke stažení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  <a:hlinkClick r:id="rId4"/>
              </a:rPr>
              <a:t>https://is.muni.cz/auth/el/1433/test/s_zakazky/ode15/045-medalova/DNA.mp4</a:t>
            </a: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sz="2800" u="sng" dirty="0">
                <a:latin typeface="Arial" charset="0"/>
                <a:cs typeface="Arial" charset="0"/>
              </a:rPr>
              <a:t>Kontrola kvality </a:t>
            </a:r>
            <a:r>
              <a:rPr lang="cs-CZ" sz="2800" u="sng" dirty="0" smtClean="0">
                <a:latin typeface="Arial" charset="0"/>
                <a:cs typeface="Arial" charset="0"/>
              </a:rPr>
              <a:t>DNA </a:t>
            </a:r>
            <a:r>
              <a:rPr lang="cs-CZ" sz="2800" u="sng" dirty="0">
                <a:latin typeface="Arial" charset="0"/>
                <a:cs typeface="Arial" charset="0"/>
              </a:rPr>
              <a:t>- </a:t>
            </a:r>
            <a:r>
              <a:rPr lang="cs-CZ" sz="2800" u="sng" dirty="0" err="1">
                <a:latin typeface="Arial" charset="0"/>
                <a:cs typeface="Arial" charset="0"/>
              </a:rPr>
              <a:t>nanodrop</a:t>
            </a:r>
            <a:endParaRPr lang="cs-CZ" sz="2800" u="sng" dirty="0">
              <a:latin typeface="Arial" charset="0"/>
              <a:cs typeface="Arial" charset="0"/>
            </a:endParaRPr>
          </a:p>
        </p:txBody>
      </p:sp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1478146" y="379459"/>
            <a:ext cx="7488237" cy="62706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charset="0"/>
                <a:cs typeface="Arial" charset="0"/>
              </a:rPr>
              <a:t>Izolace DNA pomocí </a:t>
            </a:r>
            <a:r>
              <a:rPr lang="cs-CZ" dirty="0" err="1" smtClean="0">
                <a:latin typeface="Arial" charset="0"/>
                <a:cs typeface="Arial" charset="0"/>
              </a:rPr>
              <a:t>kolonkového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err="1" smtClean="0">
                <a:latin typeface="Arial" charset="0"/>
                <a:cs typeface="Arial" charset="0"/>
              </a:rPr>
              <a:t>kitu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82052" y="48655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A260 </a:t>
            </a:r>
            <a:r>
              <a:rPr lang="cs-CZ" dirty="0" err="1"/>
              <a:t>max</a:t>
            </a:r>
            <a:r>
              <a:rPr lang="cs-CZ" dirty="0"/>
              <a:t> 1.0  (10x ředit vzorky)</a:t>
            </a:r>
          </a:p>
          <a:p>
            <a:r>
              <a:rPr lang="cs-CZ" dirty="0" smtClean="0"/>
              <a:t>DNA</a:t>
            </a:r>
            <a:r>
              <a:rPr lang="cs-CZ" dirty="0"/>
              <a:t>: A260/A280 ~ 1,8</a:t>
            </a:r>
          </a:p>
        </p:txBody>
      </p:sp>
      <p:sp>
        <p:nvSpPr>
          <p:cNvPr id="5" name="Text Box 255"/>
          <p:cNvSpPr txBox="1">
            <a:spLocks noChangeArrowheads="1"/>
          </p:cNvSpPr>
          <p:nvPr/>
        </p:nvSpPr>
        <p:spPr bwMode="auto">
          <a:xfrm>
            <a:off x="1902124" y="4403869"/>
            <a:ext cx="321113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 sz="2000" b="1" dirty="0">
                <a:cs typeface="Arial" charset="0"/>
              </a:rPr>
              <a:t>A260… </a:t>
            </a:r>
            <a:r>
              <a:rPr lang="cs-CZ" altLang="cs-CZ" sz="2000" b="1" dirty="0">
                <a:cs typeface="Arial" charset="0"/>
              </a:rPr>
              <a:t>nukleové kyseliny</a:t>
            </a:r>
            <a:endParaRPr lang="en-US" altLang="cs-CZ" sz="2000" b="1" dirty="0">
              <a:cs typeface="Arial" charset="0"/>
            </a:endParaRPr>
          </a:p>
          <a:p>
            <a:r>
              <a:rPr lang="en-US" altLang="cs-CZ" sz="2000" dirty="0">
                <a:cs typeface="Arial" charset="0"/>
              </a:rPr>
              <a:t>A280…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smtClean="0">
                <a:cs typeface="Arial" charset="0"/>
              </a:rPr>
              <a:t>proteiny</a:t>
            </a:r>
          </a:p>
          <a:p>
            <a:r>
              <a:rPr lang="cs-CZ" altLang="cs-CZ" sz="2000" dirty="0" smtClean="0">
                <a:cs typeface="Arial" charset="0"/>
              </a:rPr>
              <a:t>A230… příměsi</a:t>
            </a:r>
            <a:endParaRPr lang="en-US" altLang="cs-CZ" sz="2000" dirty="0">
              <a:cs typeface="Arial" charset="0"/>
            </a:endParaRPr>
          </a:p>
          <a:p>
            <a:endParaRPr lang="cs-CZ" altLang="cs-CZ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Očekávané výsledky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3279510" y="1827788"/>
            <a:ext cx="4020750" cy="1666240"/>
            <a:chOff x="0" y="0"/>
            <a:chExt cx="2391410" cy="890270"/>
          </a:xfrm>
        </p:grpSpPr>
        <p:sp>
          <p:nvSpPr>
            <p:cNvPr id="4" name="Ovál 3"/>
            <p:cNvSpPr/>
            <p:nvPr/>
          </p:nvSpPr>
          <p:spPr>
            <a:xfrm>
              <a:off x="0" y="0"/>
              <a:ext cx="657225" cy="3162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cs-CZ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Wnt3a</a:t>
              </a:r>
              <a:endPara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Přímá spojnice se šipkou 4"/>
            <p:cNvCxnSpPr/>
            <p:nvPr/>
          </p:nvCxnSpPr>
          <p:spPr>
            <a:xfrm>
              <a:off x="838200" y="200025"/>
              <a:ext cx="812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bdélník 5"/>
            <p:cNvSpPr/>
            <p:nvPr/>
          </p:nvSpPr>
          <p:spPr>
            <a:xfrm>
              <a:off x="1800225" y="47625"/>
              <a:ext cx="591185" cy="2686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200" b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cs-CZ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cs-CZ" sz="12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catenin</a:t>
              </a:r>
              <a:endPara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Skupina 6"/>
            <p:cNvGrpSpPr/>
            <p:nvPr/>
          </p:nvGrpSpPr>
          <p:grpSpPr>
            <a:xfrm rot="10800000">
              <a:off x="1051560" y="257175"/>
              <a:ext cx="244475" cy="286385"/>
              <a:chOff x="0" y="0"/>
              <a:chExt cx="244475" cy="406400"/>
            </a:xfrm>
          </p:grpSpPr>
          <p:cxnSp>
            <p:nvCxnSpPr>
              <p:cNvPr id="13" name="Přímá spojnice 12"/>
              <p:cNvCxnSpPr/>
              <p:nvPr/>
            </p:nvCxnSpPr>
            <p:spPr>
              <a:xfrm>
                <a:off x="119529" y="0"/>
                <a:ext cx="0" cy="3943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>
                <a:off x="0" y="406400"/>
                <a:ext cx="2444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Zaoblený obdélník 7"/>
            <p:cNvSpPr/>
            <p:nvPr/>
          </p:nvSpPr>
          <p:spPr>
            <a:xfrm>
              <a:off x="1009650" y="609600"/>
              <a:ext cx="519953" cy="28067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RNF43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85725" y="609600"/>
              <a:ext cx="519430" cy="28067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RSPO</a:t>
              </a:r>
              <a:endParaRPr lang="cs-CZ" sz="12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Skupina 9"/>
            <p:cNvGrpSpPr/>
            <p:nvPr/>
          </p:nvGrpSpPr>
          <p:grpSpPr>
            <a:xfrm rot="16200000">
              <a:off x="678181" y="573406"/>
              <a:ext cx="244475" cy="286385"/>
              <a:chOff x="0" y="0"/>
              <a:chExt cx="244475" cy="406400"/>
            </a:xfrm>
          </p:grpSpPr>
          <p:cxnSp>
            <p:nvCxnSpPr>
              <p:cNvPr id="11" name="Přímá spojnice 10"/>
              <p:cNvCxnSpPr/>
              <p:nvPr/>
            </p:nvCxnSpPr>
            <p:spPr>
              <a:xfrm>
                <a:off x="119529" y="0"/>
                <a:ext cx="0" cy="3943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0" y="406400"/>
                <a:ext cx="2444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Přímá spojnice se šipkou 14"/>
          <p:cNvCxnSpPr/>
          <p:nvPr/>
        </p:nvCxnSpPr>
        <p:spPr>
          <a:xfrm flipV="1">
            <a:off x="4251625" y="13848714"/>
            <a:ext cx="10446" cy="151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4273850" y="14477364"/>
            <a:ext cx="10446" cy="151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4373545" y="14478634"/>
            <a:ext cx="10446" cy="151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4351320" y="14137639"/>
            <a:ext cx="0" cy="1803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4256070" y="14137639"/>
            <a:ext cx="14245" cy="1809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4478955" y="14478634"/>
            <a:ext cx="10446" cy="151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1" y="4358155"/>
            <a:ext cx="9497583" cy="209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1113198" y="396876"/>
            <a:ext cx="7138987" cy="62706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charset="0"/>
                <a:cs typeface="Arial" charset="0"/>
              </a:rPr>
              <a:t>Vektor </a:t>
            </a:r>
            <a:r>
              <a:rPr lang="cs-CZ" dirty="0" err="1" smtClean="0">
                <a:latin typeface="Arial" charset="0"/>
                <a:cs typeface="Arial" charset="0"/>
              </a:rPr>
              <a:t>pMaxGFP</a:t>
            </a:r>
            <a:r>
              <a:rPr lang="cs-CZ" dirty="0" smtClean="0">
                <a:latin typeface="Arial" charset="0"/>
                <a:cs typeface="Arial" charset="0"/>
              </a:rPr>
              <a:t> (AMAXA)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1103524" y="1235075"/>
            <a:ext cx="7138987" cy="464185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Arial" charset="0"/>
                <a:cs typeface="Arial" charset="0"/>
              </a:rPr>
              <a:t>Gen pro GFP izolovaný z planktonového korýše </a:t>
            </a:r>
            <a:r>
              <a:rPr lang="cs-CZ" dirty="0" err="1" smtClean="0">
                <a:latin typeface="Arial" charset="0"/>
                <a:cs typeface="Arial" charset="0"/>
              </a:rPr>
              <a:t>Pontellina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err="1" smtClean="0">
                <a:latin typeface="Arial" charset="0"/>
                <a:cs typeface="Arial" charset="0"/>
              </a:rPr>
              <a:t>Plumata</a:t>
            </a:r>
            <a:r>
              <a:rPr lang="cs-CZ" dirty="0" smtClean="0">
                <a:latin typeface="Arial" charset="0"/>
                <a:cs typeface="Arial" charset="0"/>
              </a:rPr>
              <a:t>, konstitutivně přepisovaný </a:t>
            </a:r>
            <a:r>
              <a:rPr lang="cs-CZ" dirty="0" err="1" smtClean="0">
                <a:latin typeface="Arial" charset="0"/>
                <a:cs typeface="Arial" charset="0"/>
              </a:rPr>
              <a:t>plazmid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cs typeface="Arial" charset="0"/>
              </a:rPr>
              <a:t>slouží pro kontrolu účinnosti transfekce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834" y="2300288"/>
            <a:ext cx="511175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Line 6"/>
          <p:cNvSpPr>
            <a:spLocks noChangeShapeType="1"/>
          </p:cNvSpPr>
          <p:nvPr/>
        </p:nvSpPr>
        <p:spPr bwMode="auto">
          <a:xfrm flipV="1">
            <a:off x="5423259" y="2997200"/>
            <a:ext cx="10096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5423259" y="5157788"/>
            <a:ext cx="10810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4415198" y="5589589"/>
            <a:ext cx="21605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 flipH="1">
            <a:off x="2040297" y="5013325"/>
            <a:ext cx="12239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 flipH="1" flipV="1">
            <a:off x="1895835" y="2997200"/>
            <a:ext cx="15843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6628173" y="2655889"/>
            <a:ext cx="194796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Promotor </a:t>
            </a:r>
          </a:p>
          <a:p>
            <a:r>
              <a:rPr lang="cs-CZ" dirty="0"/>
              <a:t>z </a:t>
            </a:r>
            <a:r>
              <a:rPr lang="cs-CZ" dirty="0" err="1"/>
              <a:t>cytomegaloviru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gen zájmu</a:t>
            </a:r>
          </a:p>
          <a:p>
            <a:endParaRPr lang="cs-CZ" dirty="0"/>
          </a:p>
          <a:p>
            <a:r>
              <a:rPr lang="cs-CZ" dirty="0" err="1"/>
              <a:t>polyA</a:t>
            </a:r>
            <a:r>
              <a:rPr lang="cs-CZ" dirty="0"/>
              <a:t> konec </a:t>
            </a:r>
          </a:p>
          <a:p>
            <a:r>
              <a:rPr lang="cs-CZ" dirty="0"/>
              <a:t>z SV40 viru</a:t>
            </a: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814748" y="2708275"/>
            <a:ext cx="119295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Gen pro </a:t>
            </a:r>
          </a:p>
          <a:p>
            <a:r>
              <a:rPr lang="cs-CZ"/>
              <a:t>rezistenci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/>
              <a:t>Počátek </a:t>
            </a:r>
          </a:p>
          <a:p>
            <a:r>
              <a:rPr lang="cs-CZ"/>
              <a:t>replikace</a:t>
            </a:r>
          </a:p>
        </p:txBody>
      </p:sp>
    </p:spTree>
    <p:extLst>
      <p:ext uri="{BB962C8B-B14F-4D97-AF65-F5344CB8AC3E}">
        <p14:creationId xmlns:p14="http://schemas.microsoft.com/office/powerpoint/2010/main" val="13042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5507" y="343705"/>
            <a:ext cx="7139136" cy="616895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Plazmid</a:t>
            </a:r>
            <a:r>
              <a:rPr lang="cs-CZ" dirty="0" smtClean="0"/>
              <a:t> 368 - M50 </a:t>
            </a:r>
            <a:r>
              <a:rPr lang="cs-CZ" dirty="0"/>
              <a:t>Super 8x </a:t>
            </a:r>
            <a:r>
              <a:rPr lang="cs-CZ" dirty="0" err="1"/>
              <a:t>TOPFlash</a:t>
            </a: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609770" y="6387043"/>
            <a:ext cx="375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https://www.addgene.org/12456/</a:t>
            </a:r>
          </a:p>
        </p:txBody>
      </p:sp>
      <p:pic>
        <p:nvPicPr>
          <p:cNvPr id="1026" name="Picture 2" descr="181170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94" y="1503334"/>
            <a:ext cx="5799403" cy="48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39515" y="1180169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Beta-catenin</a:t>
            </a:r>
            <a:r>
              <a:rPr lang="cs-CZ" b="1" dirty="0" err="1"/>
              <a:t>ový</a:t>
            </a:r>
            <a:r>
              <a:rPr lang="en-US" b="1" dirty="0"/>
              <a:t> report</a:t>
            </a:r>
            <a:r>
              <a:rPr lang="cs-CZ" b="1" dirty="0"/>
              <a:t>é</a:t>
            </a:r>
            <a:r>
              <a:rPr lang="en-US" b="1" dirty="0"/>
              <a:t>r. </a:t>
            </a:r>
            <a:r>
              <a:rPr lang="cs-CZ" b="1" dirty="0"/>
              <a:t>8x</a:t>
            </a:r>
            <a:r>
              <a:rPr lang="en-US" b="1" dirty="0"/>
              <a:t>TCF/LEF </a:t>
            </a:r>
            <a:r>
              <a:rPr lang="cs-CZ" b="1" dirty="0"/>
              <a:t>vazebných míst před promotorem pro </a:t>
            </a:r>
            <a:r>
              <a:rPr lang="cs-CZ" b="1" dirty="0" err="1"/>
              <a:t>Fire</a:t>
            </a:r>
            <a:r>
              <a:rPr lang="cs-CZ" b="1" dirty="0"/>
              <a:t> </a:t>
            </a:r>
            <a:r>
              <a:rPr lang="cs-CZ" b="1" dirty="0" err="1"/>
              <a:t>Fly</a:t>
            </a:r>
            <a:r>
              <a:rPr lang="cs-CZ" b="1" dirty="0"/>
              <a:t> (FF) luciferázu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Plazmid</a:t>
            </a:r>
            <a:r>
              <a:rPr lang="cs-CZ" dirty="0" smtClean="0"/>
              <a:t> 345 </a:t>
            </a:r>
            <a:r>
              <a:rPr lang="cs-CZ" dirty="0"/>
              <a:t>- </a:t>
            </a:r>
            <a:r>
              <a:rPr lang="cs-CZ" dirty="0" err="1"/>
              <a:t>pRLtkLuc</a:t>
            </a:r>
            <a:endParaRPr lang="cs-CZ" dirty="0"/>
          </a:p>
        </p:txBody>
      </p:sp>
      <p:pic>
        <p:nvPicPr>
          <p:cNvPr id="2050" name="Picture 2" descr="VÃ½sledek obrÃ¡zku pro pRLtkL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84" y="2510633"/>
            <a:ext cx="5904656" cy="39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927648" y="6396336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https://worldwide.promega.com/products/reporter-assays-and-transfection/reporter-vectors-and-cell-lines/prl-renilla-luciferase-control-reporter-vectors/?catNum=E2231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18932" y="1340769"/>
            <a:ext cx="650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Konstitutivní exprese </a:t>
            </a:r>
            <a:r>
              <a:rPr lang="en-US" b="1" dirty="0"/>
              <a:t> </a:t>
            </a:r>
            <a:r>
              <a:rPr lang="en-US" b="1" i="1" dirty="0" err="1"/>
              <a:t>Renilla</a:t>
            </a:r>
            <a:r>
              <a:rPr lang="en-US" b="1" dirty="0"/>
              <a:t> </a:t>
            </a:r>
            <a:r>
              <a:rPr lang="en-US" b="1" dirty="0" err="1"/>
              <a:t>lucifer</a:t>
            </a:r>
            <a:r>
              <a:rPr lang="cs-CZ" b="1" dirty="0" err="1"/>
              <a:t>ázy</a:t>
            </a:r>
            <a:r>
              <a:rPr lang="cs-CZ" b="1" dirty="0"/>
              <a:t> (R) poskytuje vnitřní kontrolu, na kterou se může přepočítat exprese FF luciferázy, protože oba vektory se </a:t>
            </a:r>
            <a:r>
              <a:rPr lang="cs-CZ" b="1" dirty="0" err="1"/>
              <a:t>transfekují</a:t>
            </a:r>
            <a:r>
              <a:rPr lang="cs-CZ" b="1" dirty="0"/>
              <a:t> se stejnou účinností</a:t>
            </a:r>
            <a:r>
              <a:rPr lang="cs-CZ" dirty="0"/>
              <a:t>.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8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952501" y="519953"/>
            <a:ext cx="7797052" cy="55777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charset="0"/>
                <a:cs typeface="Arial" charset="0"/>
              </a:rPr>
              <a:t>PEI (</a:t>
            </a:r>
            <a:r>
              <a:rPr lang="cs-CZ" dirty="0" err="1" smtClean="0">
                <a:latin typeface="Arial" charset="0"/>
                <a:cs typeface="Arial" charset="0"/>
              </a:rPr>
              <a:t>polyetylenimin</a:t>
            </a:r>
            <a:r>
              <a:rPr lang="cs-CZ" dirty="0" smtClean="0">
                <a:latin typeface="Arial" charset="0"/>
                <a:cs typeface="Arial" charset="0"/>
              </a:rPr>
              <a:t>)         DNA:PEI = 1:4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952501" y="1486231"/>
            <a:ext cx="7797052" cy="41289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900" dirty="0">
                <a:latin typeface="Arial" charset="0"/>
                <a:cs typeface="Arial" charset="0"/>
              </a:rPr>
              <a:t>Kationické polymery jsou </a:t>
            </a:r>
            <a:r>
              <a:rPr lang="cs-CZ" sz="1900" dirty="0" err="1">
                <a:latin typeface="Arial" charset="0"/>
                <a:cs typeface="Arial" charset="0"/>
              </a:rPr>
              <a:t>hydrofilické</a:t>
            </a:r>
            <a:r>
              <a:rPr lang="cs-CZ" sz="1900" dirty="0">
                <a:latin typeface="Arial" charset="0"/>
                <a:cs typeface="Arial" charset="0"/>
              </a:rPr>
              <a:t>, a proto jsou rozpustné ve vodě</a:t>
            </a:r>
          </a:p>
          <a:p>
            <a:pPr>
              <a:lnSpc>
                <a:spcPct val="80000"/>
              </a:lnSpc>
            </a:pPr>
            <a:r>
              <a:rPr lang="cs-CZ" sz="1900" dirty="0">
                <a:latin typeface="Arial" charset="0"/>
                <a:cs typeface="Arial" charset="0"/>
              </a:rPr>
              <a:t>Jsou schopné velmi efektivně kondenzovat DNA (záporný náboj)</a:t>
            </a:r>
          </a:p>
          <a:p>
            <a:r>
              <a:rPr lang="cs-CZ" sz="1900" dirty="0">
                <a:latin typeface="Arial" charset="0"/>
                <a:cs typeface="Arial" charset="0"/>
              </a:rPr>
              <a:t>Komplexy DNA/PEI musí být malé (</a:t>
            </a:r>
            <a:r>
              <a:rPr lang="en-US" sz="1900" dirty="0">
                <a:latin typeface="Arial" charset="0"/>
                <a:cs typeface="Arial" charset="0"/>
              </a:rPr>
              <a:t>&lt; 100 nm</a:t>
            </a:r>
            <a:r>
              <a:rPr lang="cs-CZ" sz="1900" dirty="0">
                <a:latin typeface="Arial" charset="0"/>
                <a:cs typeface="Arial" charset="0"/>
              </a:rPr>
              <a:t>)</a:t>
            </a:r>
          </a:p>
          <a:p>
            <a:r>
              <a:rPr lang="cs-CZ" sz="1900" dirty="0">
                <a:latin typeface="Arial" charset="0"/>
                <a:cs typeface="Arial" charset="0"/>
              </a:rPr>
              <a:t>Internalizace endocytózou</a:t>
            </a:r>
          </a:p>
          <a:p>
            <a:r>
              <a:rPr lang="cs-CZ" sz="1900" dirty="0">
                <a:latin typeface="Arial" charset="0"/>
                <a:cs typeface="Arial" charset="0"/>
              </a:rPr>
              <a:t>Akumulace v </a:t>
            </a:r>
            <a:r>
              <a:rPr lang="cs-CZ" sz="1900" dirty="0" err="1" smtClean="0">
                <a:latin typeface="Arial" charset="0"/>
                <a:cs typeface="Arial" charset="0"/>
              </a:rPr>
              <a:t>endosomech</a:t>
            </a:r>
            <a:r>
              <a:rPr lang="cs-CZ" sz="1900" dirty="0" smtClean="0">
                <a:latin typeface="Arial" charset="0"/>
                <a:cs typeface="Arial" charset="0"/>
              </a:rPr>
              <a:t> </a:t>
            </a:r>
            <a:r>
              <a:rPr lang="cs-CZ" sz="1900" dirty="0">
                <a:latin typeface="Arial" charset="0"/>
                <a:cs typeface="Arial" charset="0"/>
              </a:rPr>
              <a:t>a </a:t>
            </a:r>
            <a:r>
              <a:rPr lang="cs-CZ" sz="1900" dirty="0" err="1">
                <a:latin typeface="Arial" charset="0"/>
                <a:cs typeface="Arial" charset="0"/>
              </a:rPr>
              <a:t>lyzosomech</a:t>
            </a:r>
            <a:r>
              <a:rPr lang="cs-CZ" sz="1900" dirty="0">
                <a:latin typeface="Arial" charset="0"/>
                <a:cs typeface="Arial" charset="0"/>
              </a:rPr>
              <a:t> kolem jádra</a:t>
            </a:r>
          </a:p>
          <a:p>
            <a:r>
              <a:rPr lang="cs-CZ" sz="1900" dirty="0">
                <a:latin typeface="Arial" charset="0"/>
                <a:cs typeface="Arial" charset="0"/>
              </a:rPr>
              <a:t>Jen malé množství komplexů z těchto organel unikne a dostane se do jádra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73107738" y="-103806119"/>
            <a:ext cx="71994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Cationic polymers differ from cationic lipids in that they do not contain a hydrophobic 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773107738" y="116396007"/>
            <a:ext cx="77173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moiety and are completely soluble in water. Given their polymeric nature, cationic polymers 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73107738" y="336598132"/>
            <a:ext cx="74911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can be synthesized in different lengths, with different geometry (linear versus branched). 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773107738" y="556800257"/>
            <a:ext cx="7534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The most striking difference between cationic lipids and cationic polymers is the ability of 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773107738" y="777002382"/>
            <a:ext cx="4746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the cationic polymers to more efficiently condense DNA.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773107738" y="1079389382"/>
            <a:ext cx="61318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There are three general types of cationic polymers used in transfections: 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815001863" y="14623526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-888203075" y="14623526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896932738" y="-2147483648"/>
            <a:ext cx="3576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Linear (histone, spermine, and polylysine)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815001863" y="168248330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-888203075" y="168248330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896932738" y="1601568425"/>
            <a:ext cx="942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Branched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815001863" y="-2107030013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-888203075" y="-2107030013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5" name="Rectangle 18"/>
          <p:cNvSpPr>
            <a:spLocks noChangeArrowheads="1"/>
          </p:cNvSpPr>
          <p:nvPr/>
        </p:nvSpPr>
        <p:spPr bwMode="auto">
          <a:xfrm>
            <a:off x="896932738" y="1821707050"/>
            <a:ext cx="923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Spherical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773131550" y="2147482159"/>
            <a:ext cx="55386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Cationic polymers include polyethyleneimine (PEI) and dendrimers</a:t>
            </a:r>
            <a:endParaRPr lang="cs-CZ"/>
          </a:p>
        </p:txBody>
      </p:sp>
      <p:pic>
        <p:nvPicPr>
          <p:cNvPr id="22547" name="Picture 21" descr="www.nano-lifescienc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2038" y="4508501"/>
            <a:ext cx="3219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7075489" y="6613526"/>
            <a:ext cx="39036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http://www.nano-lifescience.com/research/gene-delivery.html</a:t>
            </a:r>
          </a:p>
        </p:txBody>
      </p:sp>
    </p:spTree>
    <p:extLst>
      <p:ext uri="{BB962C8B-B14F-4D97-AF65-F5344CB8AC3E}">
        <p14:creationId xmlns:p14="http://schemas.microsoft.com/office/powerpoint/2010/main" val="16200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transfekce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70000"/>
            <a:ext cx="10422789" cy="58567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Příprava transfekčních směsí – na 1 jamku:						      </a:t>
            </a:r>
            <a:endParaRPr lang="cs-CZ" dirty="0" smtClean="0"/>
          </a:p>
          <a:p>
            <a:pPr lvl="0"/>
            <a:r>
              <a:rPr lang="cs-CZ" dirty="0" smtClean="0"/>
              <a:t>100 </a:t>
            </a:r>
            <a:r>
              <a:rPr lang="cs-CZ" dirty="0" err="1"/>
              <a:t>ul</a:t>
            </a:r>
            <a:r>
              <a:rPr lang="cs-CZ" dirty="0"/>
              <a:t> DMEM  </a:t>
            </a:r>
            <a:r>
              <a:rPr lang="cs-CZ" dirty="0" err="1"/>
              <a:t>pure</a:t>
            </a:r>
            <a:r>
              <a:rPr lang="cs-CZ" dirty="0"/>
              <a:t> + 150  </a:t>
            </a:r>
            <a:r>
              <a:rPr lang="cs-CZ" dirty="0" err="1"/>
              <a:t>ng</a:t>
            </a:r>
            <a:r>
              <a:rPr lang="cs-CZ" dirty="0"/>
              <a:t> každého </a:t>
            </a:r>
            <a:r>
              <a:rPr lang="cs-CZ" dirty="0" err="1"/>
              <a:t>plazmidu</a:t>
            </a:r>
            <a:r>
              <a:rPr lang="cs-CZ" dirty="0"/>
              <a:t> (celkem 0,45 </a:t>
            </a:r>
            <a:r>
              <a:rPr lang="cs-CZ" dirty="0" err="1"/>
              <a:t>ug</a:t>
            </a:r>
            <a:r>
              <a:rPr lang="cs-CZ" dirty="0"/>
              <a:t> DNA)  </a:t>
            </a:r>
            <a:endParaRPr lang="cs-CZ" dirty="0" smtClean="0"/>
          </a:p>
          <a:p>
            <a:pPr marL="0" indent="0">
              <a:buNone/>
            </a:pPr>
            <a:r>
              <a:rPr lang="cs-CZ" b="1" u="sng" dirty="0" smtClean="0"/>
              <a:t>výpočet</a:t>
            </a:r>
            <a:r>
              <a:rPr lang="cs-CZ" b="1" dirty="0" smtClean="0"/>
              <a:t>: </a:t>
            </a:r>
            <a:r>
              <a:rPr lang="cs-CZ" dirty="0"/>
              <a:t>SS </a:t>
            </a:r>
            <a:r>
              <a:rPr lang="cs-CZ" dirty="0" err="1"/>
              <a:t>plazmidu</a:t>
            </a:r>
            <a:r>
              <a:rPr lang="cs-CZ" dirty="0"/>
              <a:t> 500ng/</a:t>
            </a:r>
            <a:r>
              <a:rPr lang="cs-CZ" dirty="0" err="1"/>
              <a:t>ul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500 </a:t>
            </a:r>
            <a:r>
              <a:rPr lang="cs-CZ" dirty="0" err="1"/>
              <a:t>ng</a:t>
            </a:r>
            <a:r>
              <a:rPr lang="cs-CZ" dirty="0"/>
              <a:t>…. 1 </a:t>
            </a:r>
            <a:r>
              <a:rPr lang="cs-CZ" dirty="0" err="1"/>
              <a:t>ul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150 </a:t>
            </a:r>
            <a:r>
              <a:rPr lang="cs-CZ" dirty="0" err="1"/>
              <a:t>ng</a:t>
            </a:r>
            <a:r>
              <a:rPr lang="cs-CZ" dirty="0"/>
              <a:t>…. </a:t>
            </a:r>
            <a:r>
              <a:rPr lang="cs-CZ" dirty="0" smtClean="0"/>
              <a:t>0,3 </a:t>
            </a:r>
            <a:r>
              <a:rPr lang="cs-CZ" dirty="0" err="1"/>
              <a:t>ul</a:t>
            </a:r>
            <a:endParaRPr lang="cs-CZ" dirty="0"/>
          </a:p>
          <a:p>
            <a:r>
              <a:rPr lang="cs-CZ" dirty="0"/>
              <a:t>100 </a:t>
            </a:r>
            <a:r>
              <a:rPr lang="cs-CZ" dirty="0" err="1"/>
              <a:t>ul</a:t>
            </a:r>
            <a:r>
              <a:rPr lang="cs-CZ" dirty="0"/>
              <a:t> DMEM </a:t>
            </a:r>
            <a:r>
              <a:rPr lang="cs-CZ" dirty="0" err="1"/>
              <a:t>pure</a:t>
            </a:r>
            <a:r>
              <a:rPr lang="cs-CZ" dirty="0"/>
              <a:t> + </a:t>
            </a:r>
            <a:r>
              <a:rPr lang="cs-CZ" dirty="0" smtClean="0"/>
              <a:t>1,35 </a:t>
            </a:r>
            <a:r>
              <a:rPr lang="cs-CZ" dirty="0" err="1"/>
              <a:t>ul</a:t>
            </a:r>
            <a:r>
              <a:rPr lang="cs-CZ" dirty="0"/>
              <a:t> PEI (poměr DNA : PEI = </a:t>
            </a:r>
            <a:r>
              <a:rPr lang="cs-CZ" dirty="0" smtClean="0"/>
              <a:t>1:3, </a:t>
            </a:r>
            <a:r>
              <a:rPr lang="cs-CZ" dirty="0"/>
              <a:t>tj. </a:t>
            </a:r>
            <a:r>
              <a:rPr lang="cs-CZ" dirty="0" smtClean="0"/>
              <a:t>0,45x3 </a:t>
            </a:r>
            <a:r>
              <a:rPr lang="cs-CZ" dirty="0"/>
              <a:t>= </a:t>
            </a:r>
            <a:r>
              <a:rPr lang="cs-CZ" dirty="0" smtClean="0"/>
              <a:t>1,35)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</a:t>
            </a:r>
            <a:r>
              <a:rPr lang="cs-CZ" dirty="0" smtClean="0"/>
              <a:t>  </a:t>
            </a:r>
            <a:r>
              <a:rPr lang="cs-CZ" dirty="0" err="1" smtClean="0"/>
              <a:t>pRLtkLuc</a:t>
            </a:r>
            <a:r>
              <a:rPr lang="cs-CZ" dirty="0" smtClean="0"/>
              <a:t>     TOP </a:t>
            </a:r>
            <a:r>
              <a:rPr lang="cs-CZ" dirty="0" err="1"/>
              <a:t>Flash</a:t>
            </a:r>
            <a:r>
              <a:rPr lang="cs-CZ" dirty="0"/>
              <a:t>  </a:t>
            </a:r>
            <a:r>
              <a:rPr lang="cs-CZ" dirty="0" smtClean="0"/>
              <a:t> </a:t>
            </a:r>
            <a:r>
              <a:rPr lang="cs-CZ" dirty="0" err="1"/>
              <a:t>pmax</a:t>
            </a:r>
            <a:r>
              <a:rPr lang="cs-CZ" dirty="0"/>
              <a:t> GFP</a:t>
            </a:r>
          </a:p>
          <a:p>
            <a:pPr marL="0" indent="0">
              <a:buNone/>
            </a:pPr>
            <a:r>
              <a:rPr lang="cs-CZ" b="1" u="sng" dirty="0"/>
              <a:t>Výpočet:</a:t>
            </a:r>
            <a:r>
              <a:rPr lang="cs-CZ" dirty="0"/>
              <a:t>    </a:t>
            </a:r>
            <a:r>
              <a:rPr lang="cs-CZ" dirty="0" smtClean="0"/>
              <a:t>DMEM </a:t>
            </a:r>
            <a:r>
              <a:rPr lang="cs-CZ" dirty="0" err="1" smtClean="0"/>
              <a:t>pure</a:t>
            </a:r>
            <a:r>
              <a:rPr lang="cs-CZ" dirty="0"/>
              <a:t>	</a:t>
            </a:r>
            <a:r>
              <a:rPr lang="cs-CZ" dirty="0" smtClean="0"/>
              <a:t>  345</a:t>
            </a:r>
            <a:r>
              <a:rPr lang="cs-CZ" dirty="0"/>
              <a:t>		368 		</a:t>
            </a:r>
            <a:r>
              <a:rPr lang="cs-CZ" dirty="0" smtClean="0"/>
              <a:t> </a:t>
            </a:r>
            <a:r>
              <a:rPr lang="cs-CZ" dirty="0" smtClean="0"/>
              <a:t>251 </a:t>
            </a:r>
            <a:r>
              <a:rPr lang="cs-CZ" dirty="0"/>
              <a:t>		PEI</a:t>
            </a:r>
          </a:p>
          <a:p>
            <a:pPr marL="0" indent="0">
              <a:buNone/>
            </a:pPr>
            <a:r>
              <a:rPr lang="cs-CZ" dirty="0"/>
              <a:t>1  jamka 	  100 </a:t>
            </a:r>
            <a:r>
              <a:rPr lang="cs-CZ" dirty="0" err="1"/>
              <a:t>ul</a:t>
            </a:r>
            <a:r>
              <a:rPr lang="cs-CZ" dirty="0"/>
              <a:t>		</a:t>
            </a:r>
            <a:r>
              <a:rPr lang="cs-CZ" dirty="0" smtClean="0"/>
              <a:t>  </a:t>
            </a:r>
            <a:r>
              <a:rPr lang="cs-CZ" dirty="0" smtClean="0"/>
              <a:t>0,3               0,3          0,3            1,35 </a:t>
            </a:r>
            <a:r>
              <a:rPr lang="cs-CZ" dirty="0" err="1"/>
              <a:t>ul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5+1 </a:t>
            </a:r>
            <a:r>
              <a:rPr lang="cs-CZ" dirty="0"/>
              <a:t>jamek</a:t>
            </a:r>
          </a:p>
          <a:p>
            <a:pPr marL="0" indent="0">
              <a:buNone/>
            </a:pPr>
            <a:r>
              <a:rPr lang="cs-CZ" dirty="0"/>
              <a:t> </a:t>
            </a:r>
            <a:r>
              <a:rPr lang="cs-CZ" dirty="0" smtClean="0"/>
              <a:t>Připravené </a:t>
            </a:r>
            <a:r>
              <a:rPr lang="cs-CZ" dirty="0"/>
              <a:t>transfekční směsi důkladně </a:t>
            </a:r>
            <a:r>
              <a:rPr lang="cs-CZ" dirty="0" err="1"/>
              <a:t>zvortexujeme</a:t>
            </a:r>
            <a:r>
              <a:rPr lang="cs-CZ" dirty="0"/>
              <a:t>, krátce stočíme a necháme </a:t>
            </a:r>
            <a:r>
              <a:rPr lang="cs-CZ" dirty="0" smtClean="0"/>
              <a:t>10 </a:t>
            </a:r>
            <a:r>
              <a:rPr lang="cs-CZ" dirty="0"/>
              <a:t>minut inkubovat při RT.</a:t>
            </a:r>
          </a:p>
          <a:p>
            <a:r>
              <a:rPr lang="cs-CZ" dirty="0"/>
              <a:t>Obě zkumavky smícháme, důkladně promícháme a opět </a:t>
            </a:r>
            <a:r>
              <a:rPr lang="cs-CZ" dirty="0" smtClean="0"/>
              <a:t>10 </a:t>
            </a:r>
            <a:r>
              <a:rPr lang="cs-CZ" dirty="0"/>
              <a:t>minut inkubujeme při RT.</a:t>
            </a:r>
          </a:p>
          <a:p>
            <a:r>
              <a:rPr lang="cs-CZ" dirty="0"/>
              <a:t>Do každé jamky přidáme </a:t>
            </a:r>
            <a:r>
              <a:rPr lang="cs-CZ" dirty="0" smtClean="0"/>
              <a:t>203 </a:t>
            </a:r>
            <a:r>
              <a:rPr lang="cs-CZ" dirty="0" err="1"/>
              <a:t>ul</a:t>
            </a:r>
            <a:r>
              <a:rPr lang="cs-CZ" dirty="0"/>
              <a:t> výsledné transfekční směsi</a:t>
            </a:r>
            <a:r>
              <a:rPr lang="cs-CZ" dirty="0" smtClean="0"/>
              <a:t>. Inkubujeme 3 hodiny v termostatu.</a:t>
            </a:r>
            <a:endParaRPr lang="cs-CZ" dirty="0"/>
          </a:p>
          <a:p>
            <a:r>
              <a:rPr lang="cs-CZ" dirty="0" smtClean="0"/>
              <a:t>Odsajeme médium, přidáme </a:t>
            </a:r>
            <a:r>
              <a:rPr lang="cs-CZ" dirty="0"/>
              <a:t>do vzorků 150 </a:t>
            </a:r>
            <a:r>
              <a:rPr lang="cs-CZ" dirty="0" err="1"/>
              <a:t>ul</a:t>
            </a:r>
            <a:r>
              <a:rPr lang="cs-CZ" dirty="0"/>
              <a:t> DMEM s 0,45 </a:t>
            </a:r>
            <a:r>
              <a:rPr lang="cs-CZ" dirty="0" err="1"/>
              <a:t>ul</a:t>
            </a:r>
            <a:r>
              <a:rPr lang="cs-CZ" dirty="0"/>
              <a:t> LGK (2,25 </a:t>
            </a:r>
            <a:r>
              <a:rPr lang="cs-CZ" dirty="0" err="1"/>
              <a:t>ul</a:t>
            </a:r>
            <a:r>
              <a:rPr lang="cs-CZ" dirty="0"/>
              <a:t> LGK + 750 </a:t>
            </a:r>
            <a:r>
              <a:rPr lang="cs-CZ" dirty="0" err="1"/>
              <a:t>ul</a:t>
            </a:r>
            <a:r>
              <a:rPr lang="cs-CZ" dirty="0"/>
              <a:t> DMEM) a 150 </a:t>
            </a:r>
            <a:r>
              <a:rPr lang="cs-CZ" dirty="0" err="1"/>
              <a:t>ul</a:t>
            </a:r>
            <a:r>
              <a:rPr lang="cs-CZ" dirty="0"/>
              <a:t> </a:t>
            </a:r>
            <a:r>
              <a:rPr lang="cs-CZ" dirty="0" err="1"/>
              <a:t>kondiciovaného</a:t>
            </a:r>
            <a:r>
              <a:rPr lang="cs-CZ" dirty="0"/>
              <a:t> média (CM) s WNT3a (W+) nebo R-</a:t>
            </a:r>
            <a:r>
              <a:rPr lang="cs-CZ" dirty="0" err="1"/>
              <a:t>spondinem</a:t>
            </a:r>
            <a:r>
              <a:rPr lang="cs-CZ" dirty="0"/>
              <a:t> (R+) (dle rozpisu vzorků). Doplníme do 450 </a:t>
            </a:r>
            <a:r>
              <a:rPr lang="cs-CZ" dirty="0" err="1"/>
              <a:t>ul</a:t>
            </a:r>
            <a:r>
              <a:rPr lang="cs-CZ" dirty="0"/>
              <a:t> DMEM. Do kontroly bez LGK přidáme jen 450 </a:t>
            </a:r>
            <a:r>
              <a:rPr lang="cs-CZ" dirty="0" err="1"/>
              <a:t>ul</a:t>
            </a:r>
            <a:r>
              <a:rPr lang="cs-CZ" dirty="0"/>
              <a:t> DMEM. Kontrolu označenou 0 vůbec nezpracováváme – je to kontrola bez ovlivnění</a:t>
            </a:r>
            <a:r>
              <a:rPr lang="cs-CZ" dirty="0" smtClean="0"/>
              <a:t>. Inkubace přes noc.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7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Top </a:t>
            </a:r>
            <a:r>
              <a:rPr lang="cs-CZ" dirty="0" err="1" smtClean="0"/>
              <a:t>Flash</a:t>
            </a:r>
            <a:r>
              <a:rPr lang="cs-CZ" dirty="0" smtClean="0"/>
              <a:t> </a:t>
            </a:r>
            <a:r>
              <a:rPr lang="cs-CZ" dirty="0" err="1" smtClean="0"/>
              <a:t>assay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270000"/>
            <a:ext cx="9245143" cy="5076162"/>
          </a:xfrm>
        </p:spPr>
        <p:txBody>
          <a:bodyPr>
            <a:noAutofit/>
          </a:bodyPr>
          <a:lstStyle/>
          <a:p>
            <a:r>
              <a:rPr lang="cs-CZ" sz="1600" b="1" i="1" dirty="0" err="1" smtClean="0"/>
              <a:t>Dual</a:t>
            </a:r>
            <a:r>
              <a:rPr lang="cs-CZ" sz="1600" b="1" i="1" dirty="0" smtClean="0"/>
              <a:t> </a:t>
            </a:r>
            <a:r>
              <a:rPr lang="cs-CZ" sz="1600" b="1" i="1" dirty="0" err="1"/>
              <a:t>Luciferase</a:t>
            </a:r>
            <a:r>
              <a:rPr lang="cs-CZ" sz="1600" b="1" i="1" dirty="0"/>
              <a:t> </a:t>
            </a:r>
            <a:r>
              <a:rPr lang="cs-CZ" sz="1600" b="1" i="1" dirty="0" err="1"/>
              <a:t>Assay</a:t>
            </a:r>
            <a:r>
              <a:rPr lang="cs-CZ" sz="1600" b="1" i="1" dirty="0"/>
              <a:t> (</a:t>
            </a:r>
            <a:r>
              <a:rPr lang="cs-CZ" sz="1600" b="1" i="1" dirty="0" err="1"/>
              <a:t>kit</a:t>
            </a:r>
            <a:r>
              <a:rPr lang="cs-CZ" sz="1600" b="1" i="1" dirty="0"/>
              <a:t> </a:t>
            </a:r>
            <a:r>
              <a:rPr lang="cs-CZ" sz="1600" b="1" i="1" dirty="0" err="1"/>
              <a:t>Promega</a:t>
            </a:r>
            <a:r>
              <a:rPr lang="cs-CZ" sz="1600" b="1" i="1" dirty="0"/>
              <a:t> )</a:t>
            </a:r>
            <a:endParaRPr lang="cs-CZ" sz="1600" dirty="0"/>
          </a:p>
          <a:p>
            <a:r>
              <a:rPr lang="cs-CZ" sz="1600" dirty="0"/>
              <a:t>Odsajeme médium</a:t>
            </a:r>
          </a:p>
          <a:p>
            <a:r>
              <a:rPr lang="cs-CZ" sz="1600" dirty="0"/>
              <a:t>Přidáme opatrně 1 ml PBS, odsajeme, na sucho inkubujeme v -80 °</a:t>
            </a:r>
            <a:r>
              <a:rPr lang="cs-CZ" sz="1600" dirty="0" smtClean="0"/>
              <a:t>C/10 min</a:t>
            </a:r>
            <a:endParaRPr lang="cs-CZ" sz="1600" dirty="0"/>
          </a:p>
          <a:p>
            <a:r>
              <a:rPr lang="cs-CZ" sz="1600" dirty="0"/>
              <a:t>Rozmrazíme pufr LAR II a Stop &amp; </a:t>
            </a:r>
            <a:r>
              <a:rPr lang="cs-CZ" sz="1600" dirty="0" err="1"/>
              <a:t>glow</a:t>
            </a:r>
            <a:r>
              <a:rPr lang="cs-CZ" sz="1600" dirty="0"/>
              <a:t> </a:t>
            </a:r>
            <a:r>
              <a:rPr lang="cs-CZ" sz="1600" dirty="0" err="1"/>
              <a:t>buffer</a:t>
            </a:r>
            <a:endParaRPr lang="cs-CZ" sz="1600" dirty="0"/>
          </a:p>
          <a:p>
            <a:r>
              <a:rPr lang="cs-CZ" sz="1600" dirty="0"/>
              <a:t>Naředíme si 5x </a:t>
            </a:r>
            <a:r>
              <a:rPr lang="cs-CZ" sz="1600" dirty="0" err="1"/>
              <a:t>lyzační</a:t>
            </a:r>
            <a:r>
              <a:rPr lang="cs-CZ" sz="1600" dirty="0"/>
              <a:t> pufr – 1 jamka 50 </a:t>
            </a:r>
            <a:r>
              <a:rPr lang="cs-CZ" sz="1600" dirty="0" err="1"/>
              <a:t>ul</a:t>
            </a:r>
            <a:r>
              <a:rPr lang="cs-CZ" sz="1600" dirty="0"/>
              <a:t>, </a:t>
            </a:r>
            <a:r>
              <a:rPr lang="cs-CZ" sz="1600" dirty="0" smtClean="0"/>
              <a:t>6+1 </a:t>
            </a:r>
            <a:r>
              <a:rPr lang="cs-CZ" sz="1600" dirty="0"/>
              <a:t>jamek </a:t>
            </a:r>
            <a:r>
              <a:rPr lang="cs-CZ" sz="1600" dirty="0" smtClean="0"/>
              <a:t>350 </a:t>
            </a:r>
            <a:r>
              <a:rPr lang="cs-CZ" sz="1600" dirty="0" err="1"/>
              <a:t>ul</a:t>
            </a:r>
            <a:r>
              <a:rPr lang="cs-CZ" sz="1600" dirty="0"/>
              <a:t>, tj. </a:t>
            </a:r>
            <a:r>
              <a:rPr lang="cs-CZ" sz="1600" dirty="0" smtClean="0"/>
              <a:t>280 </a:t>
            </a:r>
            <a:r>
              <a:rPr lang="cs-CZ" sz="1600" dirty="0" err="1"/>
              <a:t>ul</a:t>
            </a:r>
            <a:r>
              <a:rPr lang="cs-CZ" sz="1600" dirty="0"/>
              <a:t> MQ H</a:t>
            </a:r>
            <a:r>
              <a:rPr lang="cs-CZ" sz="1600" baseline="-25000" dirty="0"/>
              <a:t>2</a:t>
            </a:r>
            <a:r>
              <a:rPr lang="cs-CZ" sz="1600" dirty="0"/>
              <a:t>0 + </a:t>
            </a:r>
            <a:r>
              <a:rPr lang="cs-CZ" sz="1600" dirty="0" smtClean="0"/>
              <a:t>70 </a:t>
            </a:r>
            <a:r>
              <a:rPr lang="cs-CZ" sz="1600" dirty="0" err="1"/>
              <a:t>ul</a:t>
            </a:r>
            <a:r>
              <a:rPr lang="cs-CZ" sz="1600" dirty="0"/>
              <a:t> 5x </a:t>
            </a:r>
            <a:r>
              <a:rPr lang="cs-CZ" sz="1600" dirty="0" err="1"/>
              <a:t>lysis</a:t>
            </a:r>
            <a:r>
              <a:rPr lang="cs-CZ" sz="1600" dirty="0"/>
              <a:t> </a:t>
            </a:r>
            <a:r>
              <a:rPr lang="cs-CZ" sz="1600" dirty="0" err="1"/>
              <a:t>buffer</a:t>
            </a:r>
            <a:endParaRPr lang="cs-CZ" sz="1600" dirty="0"/>
          </a:p>
          <a:p>
            <a:r>
              <a:rPr lang="cs-CZ" sz="1600" dirty="0"/>
              <a:t>Přidáme 50 </a:t>
            </a:r>
            <a:r>
              <a:rPr lang="cs-CZ" sz="1600" dirty="0" err="1"/>
              <a:t>ul</a:t>
            </a:r>
            <a:r>
              <a:rPr lang="cs-CZ" sz="1600" dirty="0"/>
              <a:t> 1x </a:t>
            </a:r>
            <a:r>
              <a:rPr lang="cs-CZ" sz="1600" dirty="0" err="1"/>
              <a:t>lyzačního</a:t>
            </a:r>
            <a:r>
              <a:rPr lang="cs-CZ" sz="1600" dirty="0"/>
              <a:t> pufru do každé jamky a inkubujeme 15 min/RT na třepačce </a:t>
            </a:r>
          </a:p>
          <a:p>
            <a:r>
              <a:rPr lang="cs-CZ" sz="1600" dirty="0"/>
              <a:t>Naředíme si 100x Stop &amp; </a:t>
            </a:r>
            <a:r>
              <a:rPr lang="cs-CZ" sz="1600" dirty="0" err="1"/>
              <a:t>glow</a:t>
            </a:r>
            <a:r>
              <a:rPr lang="cs-CZ" sz="1600" dirty="0"/>
              <a:t> </a:t>
            </a:r>
            <a:r>
              <a:rPr lang="cs-CZ" sz="1600" dirty="0" err="1"/>
              <a:t>reagent</a:t>
            </a:r>
            <a:r>
              <a:rPr lang="cs-CZ" sz="1600" dirty="0"/>
              <a:t> v Stop &amp; </a:t>
            </a:r>
            <a:r>
              <a:rPr lang="cs-CZ" sz="1600" dirty="0" err="1"/>
              <a:t>glow</a:t>
            </a:r>
            <a:r>
              <a:rPr lang="cs-CZ" sz="1600" dirty="0"/>
              <a:t> </a:t>
            </a:r>
            <a:r>
              <a:rPr lang="cs-CZ" sz="1600" dirty="0" err="1"/>
              <a:t>buffer</a:t>
            </a:r>
            <a:r>
              <a:rPr lang="cs-CZ" sz="1600" dirty="0"/>
              <a:t> (25 </a:t>
            </a:r>
            <a:r>
              <a:rPr lang="cs-CZ" sz="1600" dirty="0" err="1"/>
              <a:t>ul</a:t>
            </a:r>
            <a:r>
              <a:rPr lang="cs-CZ" sz="1600" dirty="0"/>
              <a:t> na jamku, tj. </a:t>
            </a:r>
            <a:r>
              <a:rPr lang="cs-CZ" sz="1600" dirty="0" smtClean="0"/>
              <a:t>6+2 = 200 </a:t>
            </a:r>
            <a:r>
              <a:rPr lang="cs-CZ" sz="1600" dirty="0" err="1"/>
              <a:t>ul</a:t>
            </a:r>
            <a:r>
              <a:rPr lang="cs-CZ" sz="1600" dirty="0"/>
              <a:t>)</a:t>
            </a:r>
          </a:p>
          <a:p>
            <a:r>
              <a:rPr lang="cs-CZ" sz="1600" dirty="0" smtClean="0"/>
              <a:t>Nachystáme </a:t>
            </a:r>
            <a:r>
              <a:rPr lang="cs-CZ" sz="1600" dirty="0"/>
              <a:t>si </a:t>
            </a:r>
            <a:r>
              <a:rPr lang="cs-CZ" sz="1600" dirty="0" err="1"/>
              <a:t>luminometr</a:t>
            </a:r>
            <a:r>
              <a:rPr lang="cs-CZ" sz="1600" dirty="0"/>
              <a:t> a </a:t>
            </a:r>
            <a:r>
              <a:rPr lang="cs-CZ" sz="1600" dirty="0" err="1"/>
              <a:t>stripy</a:t>
            </a:r>
            <a:r>
              <a:rPr lang="cs-CZ" sz="1600" dirty="0"/>
              <a:t> na měření</a:t>
            </a:r>
          </a:p>
          <a:p>
            <a:r>
              <a:rPr lang="cs-CZ" sz="1600" dirty="0" smtClean="0"/>
              <a:t>Do </a:t>
            </a:r>
            <a:r>
              <a:rPr lang="cs-CZ" sz="1600" dirty="0" err="1"/>
              <a:t>stripu</a:t>
            </a:r>
            <a:r>
              <a:rPr lang="cs-CZ" sz="1600" dirty="0"/>
              <a:t> nakapeme 20 </a:t>
            </a:r>
            <a:r>
              <a:rPr lang="cs-CZ" sz="1600" dirty="0" err="1"/>
              <a:t>ul</a:t>
            </a:r>
            <a:r>
              <a:rPr lang="cs-CZ" sz="1600" dirty="0"/>
              <a:t> </a:t>
            </a:r>
            <a:r>
              <a:rPr lang="cs-CZ" sz="1600" dirty="0" err="1"/>
              <a:t>lyzátu</a:t>
            </a:r>
            <a:r>
              <a:rPr lang="cs-CZ" sz="1600" dirty="0"/>
              <a:t> z každého vzorku (důkladně zhomogenizovaného) </a:t>
            </a:r>
          </a:p>
          <a:p>
            <a:r>
              <a:rPr lang="cs-CZ" sz="1600" dirty="0"/>
              <a:t>U </a:t>
            </a:r>
            <a:r>
              <a:rPr lang="cs-CZ" sz="1600" dirty="0" err="1"/>
              <a:t>luminometru</a:t>
            </a:r>
            <a:r>
              <a:rPr lang="cs-CZ" sz="1600" dirty="0"/>
              <a:t> velmi rychle přikápneme 25 </a:t>
            </a:r>
            <a:r>
              <a:rPr lang="cs-CZ" sz="1600" dirty="0" err="1"/>
              <a:t>ul</a:t>
            </a:r>
            <a:r>
              <a:rPr lang="cs-CZ" sz="1600" dirty="0"/>
              <a:t> LARII substrátu pro </a:t>
            </a:r>
            <a:r>
              <a:rPr lang="cs-CZ" sz="1600" dirty="0" err="1"/>
              <a:t>firefly</a:t>
            </a:r>
            <a:r>
              <a:rPr lang="cs-CZ" sz="1600" dirty="0"/>
              <a:t> (FF) luciferázu</a:t>
            </a:r>
          </a:p>
          <a:p>
            <a:r>
              <a:rPr lang="cs-CZ" sz="1600" dirty="0"/>
              <a:t>Změříme chemiluminiscenci</a:t>
            </a:r>
          </a:p>
          <a:p>
            <a:r>
              <a:rPr lang="cs-CZ" sz="1600" dirty="0"/>
              <a:t>Přidáme Stop &amp; </a:t>
            </a:r>
            <a:r>
              <a:rPr lang="cs-CZ" sz="1600" dirty="0" err="1"/>
              <a:t>glow</a:t>
            </a:r>
            <a:r>
              <a:rPr lang="cs-CZ" sz="1600" dirty="0"/>
              <a:t> substrát pro </a:t>
            </a:r>
            <a:r>
              <a:rPr lang="cs-CZ" sz="1600" dirty="0" err="1"/>
              <a:t>renilla</a:t>
            </a:r>
            <a:r>
              <a:rPr lang="cs-CZ" sz="1600" dirty="0"/>
              <a:t> (R) luciferázu (inhibice aktivity FF luciferázy, substrát pro R luciferázu)</a:t>
            </a:r>
          </a:p>
          <a:p>
            <a:r>
              <a:rPr lang="cs-CZ" sz="1600" dirty="0"/>
              <a:t>Změříme chemiluminiscenci</a:t>
            </a:r>
          </a:p>
          <a:p>
            <a:r>
              <a:rPr lang="cs-CZ" sz="1600" dirty="0"/>
              <a:t>Výslednou hodnotu spočítáme jako podíl FF luciferázy a R luciferázy</a:t>
            </a:r>
            <a:endParaRPr lang="cs-CZ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04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WB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3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3211" y="1334401"/>
            <a:ext cx="10282101" cy="5075108"/>
          </a:xfrm>
        </p:spPr>
        <p:txBody>
          <a:bodyPr>
            <a:noAutofit/>
          </a:bodyPr>
          <a:lstStyle/>
          <a:p>
            <a:pPr lvl="1"/>
            <a:r>
              <a:rPr lang="cs-CZ" dirty="0">
                <a:solidFill>
                  <a:schemeClr val="tx1"/>
                </a:solidFill>
              </a:rPr>
              <a:t>izolace buněčných proteinů – lyze buněk, specifické pufry, centrifugace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stanovení </a:t>
            </a:r>
            <a:r>
              <a:rPr lang="cs-CZ" dirty="0">
                <a:solidFill>
                  <a:srgbClr val="C00000"/>
                </a:solidFill>
              </a:rPr>
              <a:t>koncentrace proteinů </a:t>
            </a:r>
            <a:r>
              <a:rPr lang="cs-CZ" dirty="0">
                <a:solidFill>
                  <a:schemeClr val="tx1"/>
                </a:solidFill>
              </a:rPr>
              <a:t>v jednotlivých vzorcích, naředit vzorky na stejnou koncentraci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ke vzorku proteinů se přidává:</a:t>
            </a:r>
          </a:p>
          <a:p>
            <a:pPr lvl="2"/>
            <a:r>
              <a:rPr lang="cs-CZ" sz="1600" b="1" dirty="0" err="1">
                <a:solidFill>
                  <a:schemeClr val="accent1"/>
                </a:solidFill>
              </a:rPr>
              <a:t>Tris</a:t>
            </a:r>
            <a:r>
              <a:rPr lang="cs-CZ" sz="1600" b="1" dirty="0">
                <a:solidFill>
                  <a:schemeClr val="accent1"/>
                </a:solidFill>
              </a:rPr>
              <a:t> pufr </a:t>
            </a:r>
            <a:r>
              <a:rPr lang="cs-CZ" sz="1600" dirty="0">
                <a:solidFill>
                  <a:schemeClr val="tx1"/>
                </a:solidFill>
              </a:rPr>
              <a:t>– zajištění optimálního pH</a:t>
            </a:r>
          </a:p>
          <a:p>
            <a:pPr lvl="2"/>
            <a:r>
              <a:rPr lang="cs-CZ" sz="1600" b="1" dirty="0">
                <a:solidFill>
                  <a:schemeClr val="accent1"/>
                </a:solidFill>
              </a:rPr>
              <a:t>SDS, beta-</a:t>
            </a:r>
            <a:r>
              <a:rPr lang="cs-CZ" sz="1600" b="1" dirty="0" err="1">
                <a:solidFill>
                  <a:schemeClr val="accent1"/>
                </a:solidFill>
              </a:rPr>
              <a:t>mercaptoetanol</a:t>
            </a:r>
            <a:r>
              <a:rPr lang="cs-CZ" sz="1600" b="1" dirty="0">
                <a:solidFill>
                  <a:schemeClr val="accent1"/>
                </a:solidFill>
              </a:rPr>
              <a:t>, DTT </a:t>
            </a:r>
            <a:r>
              <a:rPr lang="cs-CZ" sz="1600" dirty="0"/>
              <a:t>– denaturace proteinů</a:t>
            </a:r>
          </a:p>
          <a:p>
            <a:pPr lvl="2"/>
            <a:r>
              <a:rPr lang="cs-CZ" sz="1600" b="1" dirty="0">
                <a:solidFill>
                  <a:schemeClr val="accent1"/>
                </a:solidFill>
              </a:rPr>
              <a:t>glycerol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– zvýšení hustoty vzorku, lépe se udrží v jamce v gelu</a:t>
            </a:r>
          </a:p>
          <a:p>
            <a:pPr lvl="2"/>
            <a:r>
              <a:rPr lang="cs-CZ" sz="1600" b="1" dirty="0" err="1">
                <a:solidFill>
                  <a:schemeClr val="accent1"/>
                </a:solidFill>
              </a:rPr>
              <a:t>bromfenolová</a:t>
            </a:r>
            <a:r>
              <a:rPr lang="cs-CZ" sz="1600" b="1" dirty="0">
                <a:solidFill>
                  <a:schemeClr val="accent1"/>
                </a:solidFill>
              </a:rPr>
              <a:t> modř </a:t>
            </a:r>
            <a:r>
              <a:rPr lang="cs-CZ" sz="1600" dirty="0"/>
              <a:t>– vizualizace pohybu proteinů v </a:t>
            </a:r>
            <a:r>
              <a:rPr lang="cs-CZ" sz="1600" dirty="0" smtClean="0"/>
              <a:t>gelu</a:t>
            </a:r>
          </a:p>
          <a:p>
            <a:pPr marL="0" indent="0">
              <a:buNone/>
            </a:pPr>
            <a:r>
              <a:rPr lang="cs-CZ" sz="2000" dirty="0" smtClean="0"/>
              <a:t>POSTUP</a:t>
            </a:r>
          </a:p>
          <a:p>
            <a:r>
              <a:rPr lang="cs-CZ" sz="1600" dirty="0">
                <a:solidFill>
                  <a:schemeClr val="tx1"/>
                </a:solidFill>
              </a:rPr>
              <a:t>Den předem byly vysety buňky (150 x 103 v 150 </a:t>
            </a:r>
            <a:r>
              <a:rPr lang="cs-CZ" sz="1600" dirty="0" err="1">
                <a:solidFill>
                  <a:schemeClr val="tx1"/>
                </a:solidFill>
              </a:rPr>
              <a:t>ul</a:t>
            </a:r>
            <a:r>
              <a:rPr lang="cs-CZ" sz="1600" dirty="0">
                <a:solidFill>
                  <a:schemeClr val="tx1"/>
                </a:solidFill>
              </a:rPr>
              <a:t>) a k buňkám byla přidána CM a LGK dle rozpisu.</a:t>
            </a:r>
          </a:p>
          <a:p>
            <a:r>
              <a:rPr lang="cs-CZ" sz="1600" dirty="0">
                <a:solidFill>
                  <a:schemeClr val="tx1"/>
                </a:solidFill>
              </a:rPr>
              <a:t>Ze vzorků odsajeme médium a opatrně přidáme 0,5 ml PBS, které také odsajeme</a:t>
            </a:r>
          </a:p>
          <a:p>
            <a:r>
              <a:rPr lang="cs-CZ" sz="1600" dirty="0">
                <a:solidFill>
                  <a:schemeClr val="tx1"/>
                </a:solidFill>
              </a:rPr>
              <a:t>Přidáme 100 </a:t>
            </a:r>
            <a:r>
              <a:rPr lang="cs-CZ" sz="1600" dirty="0" err="1">
                <a:solidFill>
                  <a:schemeClr val="tx1"/>
                </a:solidFill>
              </a:rPr>
              <a:t>ul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Laemmli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lyzačního</a:t>
            </a:r>
            <a:r>
              <a:rPr lang="cs-CZ" sz="1600" dirty="0">
                <a:solidFill>
                  <a:schemeClr val="tx1"/>
                </a:solidFill>
              </a:rPr>
              <a:t> pufru (</a:t>
            </a:r>
            <a:r>
              <a:rPr lang="cs-CZ" sz="1600" dirty="0" err="1">
                <a:solidFill>
                  <a:schemeClr val="tx1"/>
                </a:solidFill>
              </a:rPr>
              <a:t>sodium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dodecyl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sulfate</a:t>
            </a:r>
            <a:r>
              <a:rPr lang="cs-CZ" sz="1600" dirty="0">
                <a:solidFill>
                  <a:schemeClr val="tx1"/>
                </a:solidFill>
              </a:rPr>
              <a:t>, 2 % SDS, 10 % glycerol a 100 </a:t>
            </a:r>
            <a:r>
              <a:rPr lang="cs-CZ" sz="1600" dirty="0" err="1">
                <a:solidFill>
                  <a:schemeClr val="tx1"/>
                </a:solidFill>
              </a:rPr>
              <a:t>mM</a:t>
            </a:r>
            <a:r>
              <a:rPr lang="cs-CZ" sz="1600" dirty="0">
                <a:solidFill>
                  <a:schemeClr val="tx1"/>
                </a:solidFill>
              </a:rPr>
              <a:t> TRIS pH 6,8, 0,05 % </a:t>
            </a:r>
            <a:r>
              <a:rPr lang="cs-CZ" sz="1600" dirty="0" err="1">
                <a:solidFill>
                  <a:schemeClr val="tx1"/>
                </a:solidFill>
              </a:rPr>
              <a:t>bromfenolová</a:t>
            </a:r>
            <a:r>
              <a:rPr lang="cs-CZ" sz="1600" dirty="0">
                <a:solidFill>
                  <a:schemeClr val="tx1"/>
                </a:solidFill>
              </a:rPr>
              <a:t> modř, 25% </a:t>
            </a:r>
            <a:r>
              <a:rPr lang="cs-CZ" sz="1600" dirty="0" err="1">
                <a:solidFill>
                  <a:schemeClr val="tx1"/>
                </a:solidFill>
              </a:rPr>
              <a:t>merkaptoetanol</a:t>
            </a:r>
            <a:r>
              <a:rPr lang="cs-CZ" sz="1600" dirty="0">
                <a:solidFill>
                  <a:schemeClr val="tx1"/>
                </a:solidFill>
              </a:rPr>
              <a:t>).</a:t>
            </a:r>
          </a:p>
          <a:p>
            <a:r>
              <a:rPr lang="cs-CZ" sz="1600" dirty="0">
                <a:solidFill>
                  <a:schemeClr val="tx1"/>
                </a:solidFill>
              </a:rPr>
              <a:t>Inkubujeme 10 minut na ledu a následně přeneseme do zkumavek (vzorky je možné uchovávat v -20 °C).</a:t>
            </a:r>
          </a:p>
          <a:p>
            <a:r>
              <a:rPr lang="cs-CZ" sz="1600" dirty="0">
                <a:solidFill>
                  <a:schemeClr val="tx1"/>
                </a:solidFill>
              </a:rPr>
              <a:t>PRÁCE NA LEDU!</a:t>
            </a:r>
          </a:p>
          <a:p>
            <a:r>
              <a:rPr lang="cs-CZ" sz="1600" dirty="0">
                <a:solidFill>
                  <a:schemeClr val="tx1"/>
                </a:solidFill>
              </a:rPr>
              <a:t>Rozbití buněčných struktur a DNA provedeme </a:t>
            </a:r>
            <a:r>
              <a:rPr lang="cs-CZ" sz="1600" dirty="0" err="1">
                <a:solidFill>
                  <a:schemeClr val="tx1"/>
                </a:solidFill>
              </a:rPr>
              <a:t>sonikací</a:t>
            </a:r>
            <a:r>
              <a:rPr lang="cs-CZ" sz="1600" dirty="0">
                <a:solidFill>
                  <a:schemeClr val="tx1"/>
                </a:solidFill>
              </a:rPr>
              <a:t> a vařením na 95 °C/5 min v bločku. </a:t>
            </a:r>
          </a:p>
          <a:p>
            <a:endParaRPr lang="cs-CZ" sz="1400" dirty="0"/>
          </a:p>
          <a:p>
            <a:pPr lvl="2"/>
            <a:endParaRPr lang="cs-CZ" sz="1600" dirty="0">
              <a:solidFill>
                <a:schemeClr val="tx1"/>
              </a:solidFill>
            </a:endParaRPr>
          </a:p>
          <a:p>
            <a:pPr lvl="2"/>
            <a:endParaRPr lang="cs-CZ" sz="1600" dirty="0">
              <a:solidFill>
                <a:schemeClr val="tx1"/>
              </a:solidFill>
            </a:endParaRPr>
          </a:p>
          <a:p>
            <a:pPr lvl="1"/>
            <a:endParaRPr lang="cs-CZ" dirty="0"/>
          </a:p>
          <a:p>
            <a:endParaRPr lang="cs-CZ" sz="1600" dirty="0"/>
          </a:p>
          <a:p>
            <a:endParaRPr lang="cs-CZ" sz="1600" dirty="0">
              <a:solidFill>
                <a:schemeClr val="tx1"/>
              </a:solidFill>
            </a:endParaRPr>
          </a:p>
          <a:p>
            <a:pPr marL="541338" lvl="2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 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3877" y="505067"/>
            <a:ext cx="7882263" cy="627063"/>
          </a:xfrm>
        </p:spPr>
        <p:txBody>
          <a:bodyPr>
            <a:normAutofit/>
          </a:bodyPr>
          <a:lstStyle/>
          <a:p>
            <a:r>
              <a:rPr lang="cs-CZ" sz="3200" dirty="0"/>
              <a:t>Příprava </a:t>
            </a:r>
            <a:r>
              <a:rPr lang="cs-CZ" sz="3200" dirty="0" err="1"/>
              <a:t>lyzátu</a:t>
            </a:r>
            <a:r>
              <a:rPr lang="cs-CZ" sz="3200" dirty="0"/>
              <a:t> na Western </a:t>
            </a:r>
            <a:r>
              <a:rPr lang="cs-CZ" sz="3200" dirty="0" err="1"/>
              <a:t>blotting</a:t>
            </a:r>
            <a:endParaRPr lang="cs-CZ" sz="3200" dirty="0"/>
          </a:p>
        </p:txBody>
      </p:sp>
      <p:sp>
        <p:nvSpPr>
          <p:cNvPr id="14" name="Obdélník 13"/>
          <p:cNvSpPr/>
          <p:nvPr/>
        </p:nvSpPr>
        <p:spPr>
          <a:xfrm>
            <a:off x="9366204" y="6113687"/>
            <a:ext cx="11684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www.wikipedia.org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921367" y="6611780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</a:p>
        </p:txBody>
      </p:sp>
    </p:spTree>
    <p:extLst>
      <p:ext uri="{BB962C8B-B14F-4D97-AF65-F5344CB8AC3E}">
        <p14:creationId xmlns:p14="http://schemas.microsoft.com/office/powerpoint/2010/main" val="30826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-76926" y="949234"/>
            <a:ext cx="10790234" cy="6526604"/>
          </a:xfrm>
        </p:spPr>
        <p:txBody>
          <a:bodyPr>
            <a:normAutofit/>
          </a:bodyPr>
          <a:lstStyle/>
          <a:p>
            <a:pPr lvl="1"/>
            <a:r>
              <a:rPr lang="cs-CZ" sz="1400" dirty="0" err="1">
                <a:solidFill>
                  <a:schemeClr val="tx1"/>
                </a:solidFill>
              </a:rPr>
              <a:t>Laemmliho</a:t>
            </a:r>
            <a:r>
              <a:rPr lang="cs-CZ" sz="1400" dirty="0">
                <a:solidFill>
                  <a:schemeClr val="tx1"/>
                </a:solidFill>
              </a:rPr>
              <a:t> (</a:t>
            </a:r>
            <a:r>
              <a:rPr lang="cs-CZ" sz="1400" dirty="0" err="1">
                <a:solidFill>
                  <a:schemeClr val="tx1"/>
                </a:solidFill>
              </a:rPr>
              <a:t>Tris</a:t>
            </a:r>
            <a:r>
              <a:rPr lang="cs-CZ" sz="1400" dirty="0">
                <a:solidFill>
                  <a:schemeClr val="tx1"/>
                </a:solidFill>
              </a:rPr>
              <a:t>-glycinový) diskontinuální systém pufrů - dva pufry o různém pH pro přípravu zaostřovacího a rozdělovacího gelu a jeden pufr tvořící elektrolyt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denaturované proteiny jsou pipetou vnesené do jamek </a:t>
            </a:r>
            <a:r>
              <a:rPr lang="cs-CZ" sz="1400" dirty="0" err="1">
                <a:solidFill>
                  <a:schemeClr val="tx1"/>
                </a:solidFill>
              </a:rPr>
              <a:t>polyakrylamidového</a:t>
            </a:r>
            <a:r>
              <a:rPr lang="cs-CZ" sz="1400" dirty="0">
                <a:solidFill>
                  <a:schemeClr val="tx1"/>
                </a:solidFill>
              </a:rPr>
              <a:t> gelu, které jsou vyplněné vhodným pufrem 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následně je do gelu vpuštěn elektrický proud, díky kterému proteiny záporně nabité pomocí SDS migrují skrz gel směrem k anodě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na základě jejich velikosti se každý protein pohybuje gelem rozdílnou rychlostí</a:t>
            </a:r>
          </a:p>
          <a:p>
            <a:pPr lvl="2"/>
            <a:r>
              <a:rPr lang="cs-CZ" dirty="0"/>
              <a:t>menší proteiny pronikají póry v gelu snadněji než větší, které se střetávají s větším odporem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proteiny se rozdělí podle své molekulové hmotnosti</a:t>
            </a:r>
          </a:p>
          <a:p>
            <a:pPr lvl="2"/>
            <a:r>
              <a:rPr lang="cs-CZ" dirty="0"/>
              <a:t>menší proteiny postoupí dále než větší, které jsou blíže počátku</a:t>
            </a:r>
            <a:r>
              <a:rPr lang="cs-CZ" dirty="0" smtClean="0"/>
              <a:t>,</a:t>
            </a:r>
          </a:p>
          <a:p>
            <a:pPr marL="914400" lvl="2" indent="0">
              <a:buNone/>
            </a:pPr>
            <a:r>
              <a:rPr lang="cs-CZ" dirty="0" smtClean="0"/>
              <a:t>     </a:t>
            </a:r>
            <a:r>
              <a:rPr lang="cs-CZ" dirty="0"/>
              <a:t>kam byly proteiny aplikovány</a:t>
            </a:r>
          </a:p>
          <a:p>
            <a:pPr marL="266700" lvl="1" indent="0">
              <a:buNone/>
            </a:pPr>
            <a:r>
              <a:rPr lang="cs-CZ" sz="1200" dirty="0" smtClean="0">
                <a:solidFill>
                  <a:schemeClr val="tx1"/>
                </a:solidFill>
              </a:rPr>
              <a:t>POSTUP:</a:t>
            </a:r>
            <a:endParaRPr lang="cs-CZ" sz="1200" dirty="0" smtClean="0">
              <a:solidFill>
                <a:schemeClr val="tx1"/>
              </a:solidFill>
            </a:endParaRPr>
          </a:p>
          <a:p>
            <a:r>
              <a:rPr lang="cs-CZ" sz="1400" dirty="0">
                <a:solidFill>
                  <a:schemeClr val="tx1"/>
                </a:solidFill>
              </a:rPr>
              <a:t>2x </a:t>
            </a:r>
            <a:r>
              <a:rPr lang="cs-CZ" sz="1400" dirty="0" err="1">
                <a:solidFill>
                  <a:schemeClr val="tx1"/>
                </a:solidFill>
              </a:rPr>
              <a:t>polyakrylamidový</a:t>
            </a:r>
            <a:r>
              <a:rPr lang="cs-CZ" sz="1400" dirty="0">
                <a:solidFill>
                  <a:schemeClr val="tx1"/>
                </a:solidFill>
              </a:rPr>
              <a:t> gel 8 %, tloušťka 1,5 mm, 15 jamek</a:t>
            </a:r>
          </a:p>
          <a:p>
            <a:r>
              <a:rPr lang="cs-CZ" sz="1400" dirty="0">
                <a:solidFill>
                  <a:schemeClr val="tx1"/>
                </a:solidFill>
              </a:rPr>
              <a:t>Před nanesením vzorků na gel je důkladně </a:t>
            </a:r>
            <a:r>
              <a:rPr lang="cs-CZ" sz="1400" dirty="0" err="1">
                <a:solidFill>
                  <a:schemeClr val="tx1"/>
                </a:solidFill>
              </a:rPr>
              <a:t>zvortexujeme</a:t>
            </a:r>
            <a:r>
              <a:rPr lang="cs-CZ" sz="1400" dirty="0">
                <a:solidFill>
                  <a:schemeClr val="tx1"/>
                </a:solidFill>
              </a:rPr>
              <a:t>. </a:t>
            </a:r>
          </a:p>
          <a:p>
            <a:r>
              <a:rPr lang="cs-CZ" sz="1400" dirty="0">
                <a:solidFill>
                  <a:schemeClr val="tx1"/>
                </a:solidFill>
              </a:rPr>
              <a:t>Do každé jamky v gelu </a:t>
            </a:r>
            <a:r>
              <a:rPr lang="cs-CZ" sz="1400" dirty="0" err="1">
                <a:solidFill>
                  <a:schemeClr val="tx1"/>
                </a:solidFill>
              </a:rPr>
              <a:t>napipetujeme</a:t>
            </a:r>
            <a:r>
              <a:rPr lang="cs-CZ" sz="1400" dirty="0">
                <a:solidFill>
                  <a:schemeClr val="tx1"/>
                </a:solidFill>
              </a:rPr>
              <a:t> 20 </a:t>
            </a:r>
            <a:r>
              <a:rPr lang="cs-CZ" sz="1400" dirty="0" err="1">
                <a:solidFill>
                  <a:schemeClr val="tx1"/>
                </a:solidFill>
              </a:rPr>
              <a:t>μl</a:t>
            </a:r>
            <a:r>
              <a:rPr lang="cs-CZ" sz="1400" dirty="0">
                <a:solidFill>
                  <a:schemeClr val="tx1"/>
                </a:solidFill>
              </a:rPr>
              <a:t> z každého vzorku a do krajních jamek </a:t>
            </a:r>
            <a:r>
              <a:rPr lang="cs-CZ" sz="1400" dirty="0" err="1">
                <a:solidFill>
                  <a:schemeClr val="tx1"/>
                </a:solidFill>
              </a:rPr>
              <a:t>napipetujeme</a:t>
            </a:r>
            <a:r>
              <a:rPr lang="cs-CZ" sz="1400" dirty="0">
                <a:solidFill>
                  <a:schemeClr val="tx1"/>
                </a:solidFill>
              </a:rPr>
              <a:t> 1,5 </a:t>
            </a:r>
            <a:r>
              <a:rPr lang="cs-CZ" sz="1400" dirty="0" err="1">
                <a:solidFill>
                  <a:schemeClr val="tx1"/>
                </a:solidFill>
              </a:rPr>
              <a:t>μl</a:t>
            </a:r>
            <a:r>
              <a:rPr lang="cs-CZ" sz="1400" dirty="0">
                <a:solidFill>
                  <a:schemeClr val="tx1"/>
                </a:solidFill>
              </a:rPr>
              <a:t> barevně značeného proteinového standardu (</a:t>
            </a:r>
            <a:r>
              <a:rPr lang="cs-CZ" sz="1400" dirty="0" err="1">
                <a:solidFill>
                  <a:schemeClr val="tx1"/>
                </a:solidFill>
              </a:rPr>
              <a:t>PagerRuler</a:t>
            </a:r>
            <a:r>
              <a:rPr lang="cs-CZ" sz="1400" dirty="0">
                <a:solidFill>
                  <a:schemeClr val="tx1"/>
                </a:solidFill>
              </a:rPr>
              <a:t> Plus </a:t>
            </a:r>
            <a:r>
              <a:rPr lang="cs-CZ" sz="1400" dirty="0" err="1">
                <a:solidFill>
                  <a:schemeClr val="tx1"/>
                </a:solidFill>
              </a:rPr>
              <a:t>Prestained</a:t>
            </a:r>
            <a:r>
              <a:rPr lang="cs-CZ" sz="1400" dirty="0">
                <a:solidFill>
                  <a:schemeClr val="tx1"/>
                </a:solidFill>
              </a:rPr>
              <a:t> Protein </a:t>
            </a:r>
            <a:r>
              <a:rPr lang="cs-CZ" sz="1400" dirty="0" err="1">
                <a:solidFill>
                  <a:schemeClr val="tx1"/>
                </a:solidFill>
              </a:rPr>
              <a:t>Ladder</a:t>
            </a:r>
            <a:r>
              <a:rPr lang="cs-CZ" sz="1400" dirty="0">
                <a:solidFill>
                  <a:schemeClr val="tx1"/>
                </a:solidFill>
              </a:rPr>
              <a:t>, </a:t>
            </a:r>
            <a:r>
              <a:rPr lang="cs-CZ" sz="1400" dirty="0" err="1">
                <a:solidFill>
                  <a:schemeClr val="tx1"/>
                </a:solidFill>
              </a:rPr>
              <a:t>ThermoScientific</a:t>
            </a:r>
            <a:r>
              <a:rPr lang="cs-CZ" sz="1400" dirty="0">
                <a:solidFill>
                  <a:schemeClr val="tx1"/>
                </a:solidFill>
              </a:rPr>
              <a:t>) dle rozpisu. </a:t>
            </a:r>
          </a:p>
          <a:p>
            <a:r>
              <a:rPr lang="cs-CZ" sz="1400" dirty="0">
                <a:solidFill>
                  <a:schemeClr val="tx1"/>
                </a:solidFill>
              </a:rPr>
              <a:t>Elektroforéza 130 V 1 hodinu (proteiny, jež díky SDS získaly záporný náboj, migrují ke kladné elektrodě). </a:t>
            </a:r>
          </a:p>
          <a:p>
            <a:r>
              <a:rPr lang="cs-CZ" sz="1400" dirty="0">
                <a:solidFill>
                  <a:schemeClr val="tx1"/>
                </a:solidFill>
              </a:rPr>
              <a:t> </a:t>
            </a:r>
          </a:p>
          <a:p>
            <a:pPr marL="266700" lvl="1" indent="0">
              <a:buNone/>
            </a:pPr>
            <a:endParaRPr lang="cs-CZ" sz="1200" dirty="0">
              <a:solidFill>
                <a:schemeClr val="tx1"/>
              </a:solidFill>
            </a:endParaRPr>
          </a:p>
          <a:p>
            <a:pPr lvl="1"/>
            <a:endParaRPr lang="cs-CZ" sz="1200" dirty="0" smtClean="0"/>
          </a:p>
          <a:p>
            <a:pPr lvl="1"/>
            <a:endParaRPr lang="cs-CZ" sz="1200" dirty="0"/>
          </a:p>
          <a:p>
            <a:pPr marL="457200" lvl="1" indent="0">
              <a:buNone/>
            </a:pPr>
            <a:endParaRPr lang="cs-CZ" sz="1200" dirty="0"/>
          </a:p>
          <a:p>
            <a:endParaRPr lang="cs-CZ" sz="1400" dirty="0">
              <a:solidFill>
                <a:schemeClr val="tx1"/>
              </a:solidFill>
            </a:endParaRPr>
          </a:p>
          <a:p>
            <a:pPr marL="541338" lvl="2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82971" y="211170"/>
            <a:ext cx="7882263" cy="627063"/>
          </a:xfrm>
        </p:spPr>
        <p:txBody>
          <a:bodyPr>
            <a:normAutofit/>
          </a:bodyPr>
          <a:lstStyle/>
          <a:p>
            <a:r>
              <a:rPr lang="cs-CZ" sz="3200" dirty="0"/>
              <a:t>Vlastní SDS PAGE (</a:t>
            </a:r>
            <a:r>
              <a:rPr lang="cs-CZ" sz="3200" dirty="0" err="1"/>
              <a:t>Laemmli</a:t>
            </a:r>
            <a:r>
              <a:rPr lang="cs-CZ" sz="3200" dirty="0"/>
              <a:t>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103" y="2329270"/>
            <a:ext cx="3346491" cy="299092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24103" y="667416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600" dirty="0"/>
              <a:t>https://ww2.chemistry.gatech.edu/~lw26/course_Information/4581/techniques/gel_elect/gel.jpg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18223" b="44603"/>
          <a:stretch/>
        </p:blipFill>
        <p:spPr>
          <a:xfrm>
            <a:off x="9656631" y="51113"/>
            <a:ext cx="2356976" cy="89812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921367" y="6611780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</a:p>
        </p:txBody>
      </p:sp>
    </p:spTree>
    <p:extLst>
      <p:ext uri="{BB962C8B-B14F-4D97-AF65-F5344CB8AC3E}">
        <p14:creationId xmlns:p14="http://schemas.microsoft.com/office/powerpoint/2010/main" val="12480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1495" y="662149"/>
            <a:ext cx="5613720" cy="3713081"/>
          </a:xfrm>
        </p:spPr>
        <p:txBody>
          <a:bodyPr>
            <a:normAutofit/>
          </a:bodyPr>
          <a:lstStyle/>
          <a:p>
            <a:pPr lvl="1"/>
            <a:r>
              <a:rPr lang="cs-CZ" sz="1400" dirty="0">
                <a:solidFill>
                  <a:schemeClr val="tx1"/>
                </a:solidFill>
              </a:rPr>
              <a:t>detekce a identifikace proteinů přenesených na membránu s využitím specifických protilátek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několik základních kroků:</a:t>
            </a:r>
          </a:p>
          <a:p>
            <a:pPr lvl="2"/>
            <a:r>
              <a:rPr lang="cs-CZ" dirty="0" err="1"/>
              <a:t>odmytí</a:t>
            </a:r>
            <a:r>
              <a:rPr lang="cs-CZ" dirty="0"/>
              <a:t> blokačního agens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přidání </a:t>
            </a:r>
            <a:r>
              <a:rPr lang="cs-CZ" dirty="0">
                <a:solidFill>
                  <a:schemeClr val="accent1"/>
                </a:solidFill>
              </a:rPr>
              <a:t>primární protilátky</a:t>
            </a:r>
          </a:p>
          <a:p>
            <a:pPr lvl="2"/>
            <a:r>
              <a:rPr lang="cs-CZ" dirty="0" err="1"/>
              <a:t>odmytí</a:t>
            </a:r>
            <a:r>
              <a:rPr lang="cs-CZ" dirty="0"/>
              <a:t> nadbytečné primární protilátky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přidání </a:t>
            </a:r>
            <a:r>
              <a:rPr lang="cs-CZ" dirty="0">
                <a:solidFill>
                  <a:schemeClr val="accent1"/>
                </a:solidFill>
              </a:rPr>
              <a:t>sekundární protilátky</a:t>
            </a:r>
          </a:p>
          <a:p>
            <a:pPr lvl="2"/>
            <a:r>
              <a:rPr lang="cs-CZ" dirty="0" err="1"/>
              <a:t>odmytí</a:t>
            </a:r>
            <a:r>
              <a:rPr lang="cs-CZ" dirty="0"/>
              <a:t> nadbytečné sekundární protilátky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detekce signálu </a:t>
            </a:r>
            <a:r>
              <a:rPr lang="cs-CZ" dirty="0">
                <a:solidFill>
                  <a:schemeClr val="tx1"/>
                </a:solidFill>
              </a:rPr>
              <a:t>– intenzita úměrná množství detekovaného proteinu (různé možnosti)</a:t>
            </a:r>
          </a:p>
          <a:p>
            <a:pPr marL="266700" lvl="1" indent="0"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lvl="1"/>
            <a:endParaRPr lang="cs-CZ" sz="1400" dirty="0"/>
          </a:p>
          <a:p>
            <a:pPr marL="266700" lvl="1" indent="0">
              <a:buNone/>
            </a:pPr>
            <a:endParaRPr lang="cs-CZ" sz="1400" dirty="0"/>
          </a:p>
          <a:p>
            <a:endParaRPr lang="cs-CZ" sz="1400" dirty="0"/>
          </a:p>
          <a:p>
            <a:endParaRPr lang="cs-CZ" sz="1400" dirty="0">
              <a:solidFill>
                <a:schemeClr val="tx1"/>
              </a:solidFill>
            </a:endParaRPr>
          </a:p>
          <a:p>
            <a:pPr marL="541338" lvl="2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80185" y="109471"/>
            <a:ext cx="7882263" cy="627063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Imunodetekce</a:t>
            </a:r>
            <a:r>
              <a:rPr lang="cs-CZ" sz="3200" dirty="0" smtClean="0"/>
              <a:t> </a:t>
            </a:r>
            <a:r>
              <a:rPr lang="cs-CZ" sz="3200" dirty="0"/>
              <a:t>– hlavní fáze</a:t>
            </a:r>
          </a:p>
        </p:txBody>
      </p:sp>
      <p:sp>
        <p:nvSpPr>
          <p:cNvPr id="5" name="Obdélník 4"/>
          <p:cNvSpPr/>
          <p:nvPr/>
        </p:nvSpPr>
        <p:spPr>
          <a:xfrm>
            <a:off x="7045789" y="6577852"/>
            <a:ext cx="13803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http://www.bio-rad.com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60971" t="11904" b="8997"/>
          <a:stretch/>
        </p:blipFill>
        <p:spPr>
          <a:xfrm>
            <a:off x="7197069" y="1631792"/>
            <a:ext cx="1724298" cy="45779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96" y="3820283"/>
            <a:ext cx="3995557" cy="303771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045790" y="6417860"/>
            <a:ext cx="17748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http://www.merckmillipore.com/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294" y="109471"/>
            <a:ext cx="1520599" cy="1366614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9556038" y="1340579"/>
            <a:ext cx="11119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/>
              <a:t>https://www.cusabio.comg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921367" y="6611780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</a:p>
        </p:txBody>
      </p:sp>
    </p:spTree>
    <p:extLst>
      <p:ext uri="{BB962C8B-B14F-4D97-AF65-F5344CB8AC3E}">
        <p14:creationId xmlns:p14="http://schemas.microsoft.com/office/powerpoint/2010/main" val="3245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Transfekce buněk</a:t>
            </a:r>
          </a:p>
          <a:p>
            <a:r>
              <a:rPr lang="cs-CZ" dirty="0" smtClean="0"/>
              <a:t>RT-PCR</a:t>
            </a:r>
          </a:p>
          <a:p>
            <a:r>
              <a:rPr lang="cs-CZ" dirty="0"/>
              <a:t>Western </a:t>
            </a:r>
            <a:r>
              <a:rPr lang="cs-CZ" dirty="0" err="1" smtClean="0"/>
              <a:t>blotting</a:t>
            </a:r>
            <a:r>
              <a:rPr lang="cs-CZ" dirty="0"/>
              <a:t> </a:t>
            </a:r>
          </a:p>
          <a:p>
            <a:r>
              <a:rPr lang="cs-CZ" dirty="0" err="1" smtClean="0"/>
              <a:t>Imunoprecipitace</a:t>
            </a:r>
            <a:r>
              <a:rPr lang="cs-CZ" dirty="0" smtClean="0"/>
              <a:t> </a:t>
            </a:r>
          </a:p>
          <a:p>
            <a:r>
              <a:rPr lang="cs-CZ" dirty="0" smtClean="0"/>
              <a:t>Imunofluorescence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4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84" y="4946756"/>
            <a:ext cx="6629751" cy="1998675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2989" y="1304741"/>
            <a:ext cx="8277471" cy="3943438"/>
          </a:xfrm>
        </p:spPr>
        <p:txBody>
          <a:bodyPr>
            <a:normAutofit/>
          </a:bodyPr>
          <a:lstStyle/>
          <a:p>
            <a:r>
              <a:rPr lang="cs-CZ" sz="1400" dirty="0"/>
              <a:t>nejčastější způsob </a:t>
            </a:r>
            <a:r>
              <a:rPr lang="cs-CZ" sz="1400" dirty="0" err="1"/>
              <a:t>imunodetekce</a:t>
            </a:r>
            <a:r>
              <a:rPr lang="cs-CZ" sz="1400" dirty="0"/>
              <a:t> po western </a:t>
            </a:r>
            <a:r>
              <a:rPr lang="cs-CZ" sz="1400" dirty="0" err="1"/>
              <a:t>blottingu</a:t>
            </a:r>
            <a:endParaRPr lang="cs-CZ" sz="1400" dirty="0"/>
          </a:p>
          <a:p>
            <a:r>
              <a:rPr lang="cs-CZ" sz="1400" dirty="0"/>
              <a:t>široká škála detekčních </a:t>
            </a:r>
            <a:r>
              <a:rPr lang="cs-CZ" sz="1400" dirty="0" err="1"/>
              <a:t>kitů</a:t>
            </a:r>
            <a:r>
              <a:rPr lang="cs-CZ" sz="1400" dirty="0"/>
              <a:t> založených na chemiluminiscenční reakci</a:t>
            </a:r>
          </a:p>
          <a:p>
            <a:r>
              <a:rPr lang="cs-CZ" sz="1400" dirty="0"/>
              <a:t>princip reakce: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cílový protein – neznačená primární Ab - sekundární Ab je konjugovaná s HRP (peroxidáza) – sem se přidá </a:t>
            </a:r>
            <a:r>
              <a:rPr lang="cs-CZ" sz="1400" dirty="0" err="1">
                <a:solidFill>
                  <a:schemeClr val="tx1"/>
                </a:solidFill>
              </a:rPr>
              <a:t>luminol</a:t>
            </a:r>
            <a:endParaRPr lang="cs-CZ" sz="1400" dirty="0">
              <a:solidFill>
                <a:schemeClr val="tx1"/>
              </a:solidFill>
            </a:endParaRPr>
          </a:p>
          <a:p>
            <a:pPr lvl="2"/>
            <a:r>
              <a:rPr lang="cs-CZ" dirty="0"/>
              <a:t>HRP katalyzuje oxidaci </a:t>
            </a:r>
            <a:r>
              <a:rPr lang="cs-CZ" dirty="0" err="1"/>
              <a:t>luminolu</a:t>
            </a:r>
            <a:r>
              <a:rPr lang="cs-CZ" dirty="0"/>
              <a:t> - vícekroková reakce, při které je emitováno chemiluminiscenční světlo (428 </a:t>
            </a:r>
            <a:r>
              <a:rPr lang="cs-CZ" dirty="0" err="1"/>
              <a:t>nm</a:t>
            </a:r>
            <a:r>
              <a:rPr lang="cs-CZ" dirty="0"/>
              <a:t>) </a:t>
            </a:r>
          </a:p>
          <a:p>
            <a:pPr lvl="3"/>
            <a:r>
              <a:rPr lang="cs-CZ" sz="1400" dirty="0"/>
              <a:t>jeho množství je úměrné množství HRP (tj. množství </a:t>
            </a:r>
            <a:r>
              <a:rPr lang="cs-CZ" sz="1400" dirty="0" err="1"/>
              <a:t>sAb</a:t>
            </a:r>
            <a:r>
              <a:rPr lang="cs-CZ" sz="1400" dirty="0"/>
              <a:t>, </a:t>
            </a:r>
            <a:r>
              <a:rPr lang="cs-CZ" sz="1400" dirty="0" err="1"/>
              <a:t>pAb</a:t>
            </a:r>
            <a:r>
              <a:rPr lang="cs-CZ" sz="1400" dirty="0"/>
              <a:t> a cílového proteinu)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intenzitu reakce je možné zesílit (až 1000x) přidáním modifikovaných fenolů (p-</a:t>
            </a:r>
            <a:r>
              <a:rPr lang="cs-CZ" sz="1400" dirty="0" err="1">
                <a:solidFill>
                  <a:schemeClr val="tx1"/>
                </a:solidFill>
              </a:rPr>
              <a:t>iodofenol</a:t>
            </a:r>
            <a:r>
              <a:rPr lang="cs-CZ" sz="1400" dirty="0">
                <a:solidFill>
                  <a:schemeClr val="tx1"/>
                </a:solidFill>
              </a:rPr>
              <a:t>), které stimulují transfer elektronů mezi </a:t>
            </a:r>
            <a:r>
              <a:rPr lang="cs-CZ" sz="1400" dirty="0" err="1">
                <a:solidFill>
                  <a:schemeClr val="tx1"/>
                </a:solidFill>
              </a:rPr>
              <a:t>luminolem</a:t>
            </a:r>
            <a:r>
              <a:rPr lang="cs-CZ" sz="1400" dirty="0">
                <a:solidFill>
                  <a:schemeClr val="tx1"/>
                </a:solidFill>
              </a:rPr>
              <a:t> a HRP</a:t>
            </a:r>
          </a:p>
          <a:p>
            <a:pPr lvl="2"/>
            <a:r>
              <a:rPr lang="cs-CZ" dirty="0"/>
              <a:t>účinnější detekce signálu, zvýšení citlivosti detekce</a:t>
            </a:r>
          </a:p>
          <a:p>
            <a:pPr lvl="2"/>
            <a:r>
              <a:rPr lang="cs-CZ" dirty="0" err="1">
                <a:solidFill>
                  <a:schemeClr val="tx1"/>
                </a:solidFill>
              </a:rPr>
              <a:t>enhanced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chemiluminescence</a:t>
            </a:r>
            <a:r>
              <a:rPr lang="cs-CZ" dirty="0">
                <a:solidFill>
                  <a:schemeClr val="tx1"/>
                </a:solidFill>
              </a:rPr>
              <a:t> (ECL) – řada komerčně dostupných </a:t>
            </a:r>
            <a:r>
              <a:rPr lang="cs-CZ" dirty="0" err="1">
                <a:solidFill>
                  <a:schemeClr val="tx1"/>
                </a:solidFill>
              </a:rPr>
              <a:t>kitů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2990" y="225051"/>
            <a:ext cx="7138987" cy="62706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Detekce – </a:t>
            </a:r>
            <a:r>
              <a:rPr lang="cs-CZ" sz="3200" dirty="0" err="1" smtClean="0"/>
              <a:t>chemiluminescence</a:t>
            </a:r>
            <a:endParaRPr lang="cs-CZ" sz="3200" dirty="0"/>
          </a:p>
        </p:txBody>
      </p:sp>
      <p:sp>
        <p:nvSpPr>
          <p:cNvPr id="11" name="Obdélník 10"/>
          <p:cNvSpPr/>
          <p:nvPr/>
        </p:nvSpPr>
        <p:spPr>
          <a:xfrm>
            <a:off x="6934199" y="663188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600" dirty="0"/>
              <a:t>http://www.abnewswire.com/uploads/b294aa9327f379773b0b49445841e6e8.png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101" y="71679"/>
            <a:ext cx="5320434" cy="1233062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9220199" y="1493708"/>
            <a:ext cx="14859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(</a:t>
            </a:r>
            <a:r>
              <a:rPr lang="cs-CZ" sz="800" dirty="0" err="1"/>
              <a:t>Geschwender</a:t>
            </a:r>
            <a:r>
              <a:rPr lang="cs-CZ" sz="800" dirty="0"/>
              <a:t> et al., 2013)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210124" y="1098668"/>
            <a:ext cx="876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luminol</a:t>
            </a:r>
            <a:endParaRPr lang="cs-CZ" sz="1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19089" y="6576841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</a:p>
        </p:txBody>
      </p:sp>
    </p:spTree>
    <p:extLst>
      <p:ext uri="{BB962C8B-B14F-4D97-AF65-F5344CB8AC3E}">
        <p14:creationId xmlns:p14="http://schemas.microsoft.com/office/powerpoint/2010/main" val="25425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Imunoprecipitace</a:t>
            </a:r>
            <a:endParaRPr lang="cs-CZ" dirty="0"/>
          </a:p>
        </p:txBody>
      </p:sp>
      <p:pic>
        <p:nvPicPr>
          <p:cNvPr id="1026" name="Picture 2" descr="IP of Flag®-tagged proteins from a cellular extr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8" y="2853730"/>
            <a:ext cx="9394956" cy="23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9168" y="1468735"/>
            <a:ext cx="9190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Overexprese</a:t>
            </a:r>
            <a:r>
              <a:rPr lang="cs-CZ" dirty="0" smtClean="0"/>
              <a:t> proteinu zájmu - DVL2, označený FLAG proteinem. Přes protilátku k FLAG</a:t>
            </a:r>
          </a:p>
          <a:p>
            <a:r>
              <a:rPr lang="cs-CZ" dirty="0" smtClean="0"/>
              <a:t>z </a:t>
            </a:r>
            <a:r>
              <a:rPr lang="cs-CZ" dirty="0" err="1" smtClean="0"/>
              <a:t>lyzátu</a:t>
            </a:r>
            <a:r>
              <a:rPr lang="cs-CZ" dirty="0" smtClean="0"/>
              <a:t> „vytáhneme“ DVL2 v komplexu dalších proteinů, které se na něj vážou</a:t>
            </a:r>
          </a:p>
          <a:p>
            <a:r>
              <a:rPr lang="cs-CZ" dirty="0" smtClean="0"/>
              <a:t>Pomocí WB tyto vazebné proteiny identifikujeme.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46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Imunofluorescence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Místo buněk HEK (nejsou vhodné pro tuto aplikaci) použijeme buňky A375, ve kterých se konstitutivně exprimuje GFP (zelená)</a:t>
            </a:r>
          </a:p>
          <a:p>
            <a:r>
              <a:rPr lang="cs-CZ" dirty="0" smtClean="0"/>
              <a:t>Vysejeme na krycí sklíčko (umístěné v jamce), další den přidáme </a:t>
            </a:r>
            <a:r>
              <a:rPr lang="cs-CZ" dirty="0" err="1" smtClean="0"/>
              <a:t>Wnt</a:t>
            </a:r>
            <a:r>
              <a:rPr lang="cs-CZ" dirty="0" smtClean="0"/>
              <a:t> a RSPO</a:t>
            </a:r>
          </a:p>
          <a:p>
            <a:r>
              <a:rPr lang="cs-CZ" dirty="0" smtClean="0"/>
              <a:t>Další den pomocí protilátky k celkovému beta </a:t>
            </a:r>
            <a:r>
              <a:rPr lang="cs-CZ" dirty="0" err="1" smtClean="0"/>
              <a:t>kateninu</a:t>
            </a:r>
            <a:r>
              <a:rPr lang="cs-CZ" dirty="0" smtClean="0"/>
              <a:t> pozorujeme</a:t>
            </a:r>
            <a:r>
              <a:rPr lang="cs-CZ" dirty="0"/>
              <a:t> </a:t>
            </a:r>
            <a:r>
              <a:rPr lang="cs-CZ" dirty="0" smtClean="0"/>
              <a:t>jeho translokaci do jádra. Tuto primární protilátku vizualizujeme pomocí II. protilátky s navázanou fluorescenční barvou Alexa 568 (emise v červené oblasti)</a:t>
            </a:r>
          </a:p>
          <a:p>
            <a:r>
              <a:rPr lang="cs-CZ" dirty="0" smtClean="0"/>
              <a:t>Jádro nabarvíme pomocí DAPI (</a:t>
            </a:r>
            <a:r>
              <a:rPr lang="cs-CZ" dirty="0" err="1" smtClean="0"/>
              <a:t>interkalační</a:t>
            </a:r>
            <a:r>
              <a:rPr lang="cs-CZ" dirty="0" smtClean="0"/>
              <a:t> barvivo, modrá)</a:t>
            </a:r>
          </a:p>
          <a:p>
            <a:r>
              <a:rPr lang="cs-CZ" dirty="0" smtClean="0"/>
              <a:t>Na konfokálním mikroskopu </a:t>
            </a:r>
            <a:r>
              <a:rPr lang="cs-CZ" dirty="0" err="1" smtClean="0"/>
              <a:t>Leica</a:t>
            </a:r>
            <a:r>
              <a:rPr lang="cs-CZ" dirty="0" smtClean="0"/>
              <a:t> SP8 pozorujeme translokaci beta </a:t>
            </a:r>
            <a:r>
              <a:rPr lang="cs-CZ" dirty="0" err="1" smtClean="0"/>
              <a:t>kateninu</a:t>
            </a:r>
            <a:r>
              <a:rPr lang="cs-CZ" dirty="0"/>
              <a:t> </a:t>
            </a:r>
            <a:r>
              <a:rPr lang="cs-CZ" dirty="0" smtClean="0"/>
              <a:t>do jádra po působení </a:t>
            </a:r>
            <a:r>
              <a:rPr lang="cs-CZ" dirty="0" err="1" smtClean="0"/>
              <a:t>Wnt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634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707814" y="127794"/>
            <a:ext cx="8596668" cy="1320800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Počítání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707814" y="882015"/>
            <a:ext cx="7812087" cy="55451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cs-CZ" sz="1600" b="1" dirty="0">
                <a:latin typeface="Arial" charset="0"/>
                <a:cs typeface="Arial" charset="0"/>
              </a:rPr>
              <a:t>Koncentrace bez přepočtu jednotek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SS 40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a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potřebujeme 100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WS: 20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Trojčlenka: 20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…..100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40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…. x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x/100=0,02/40… 0,0005.100=x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Ředěním I:  40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…. 100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20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…. 50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20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……50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nl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= 0,05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Ředěním II: 40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/0,02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= 2000 x ředěné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100/2000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Vzorečkem: c1.V1=c2.V2  (pozor! Nutné stejné jednotky)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40x=0,02.100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sz="1600" b="1" dirty="0">
                <a:latin typeface="Arial" charset="0"/>
                <a:cs typeface="Arial" charset="0"/>
              </a:rPr>
              <a:t>Koncentrace s přepočtem jednotek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dirty="0">
                <a:latin typeface="Arial" charset="0"/>
                <a:cs typeface="Arial" charset="0"/>
              </a:rPr>
              <a:t>   </a:t>
            </a:r>
            <a:r>
              <a:rPr lang="cs-CZ" sz="1400" dirty="0">
                <a:latin typeface="Arial" charset="0"/>
                <a:cs typeface="Arial" charset="0"/>
              </a:rPr>
              <a:t>SS: 40 mg/ml a potřebujeme 100 </a:t>
            </a:r>
            <a:r>
              <a:rPr lang="cs-CZ" sz="1400" dirty="0" err="1">
                <a:latin typeface="Arial" charset="0"/>
                <a:cs typeface="Arial" charset="0"/>
              </a:rPr>
              <a:t>ul</a:t>
            </a:r>
            <a:r>
              <a:rPr lang="cs-CZ" sz="1400" dirty="0">
                <a:latin typeface="Arial" charset="0"/>
                <a:cs typeface="Arial" charset="0"/>
              </a:rPr>
              <a:t>  WS: 20 </a:t>
            </a:r>
            <a:r>
              <a:rPr lang="cs-CZ" sz="1400" dirty="0" err="1">
                <a:latin typeface="Arial" charset="0"/>
                <a:cs typeface="Arial" charset="0"/>
              </a:rPr>
              <a:t>uM</a:t>
            </a:r>
            <a:r>
              <a:rPr lang="cs-CZ" sz="1400" dirty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</a:t>
            </a:r>
            <a:r>
              <a:rPr lang="cs-CZ" sz="1400" dirty="0">
                <a:solidFill>
                  <a:srgbClr val="FF0000"/>
                </a:solidFill>
                <a:latin typeface="Arial" charset="0"/>
                <a:cs typeface="Arial" charset="0"/>
              </a:rPr>
              <a:t>Nutné znát </a:t>
            </a:r>
            <a:r>
              <a:rPr lang="cs-CZ" sz="1400" dirty="0" err="1">
                <a:solidFill>
                  <a:srgbClr val="FF0000"/>
                </a:solidFill>
                <a:latin typeface="Arial" charset="0"/>
                <a:cs typeface="Arial" charset="0"/>
              </a:rPr>
              <a:t>Mr</a:t>
            </a:r>
            <a:r>
              <a:rPr lang="cs-CZ" sz="1400" dirty="0">
                <a:solidFill>
                  <a:srgbClr val="FF0000"/>
                </a:solidFill>
                <a:latin typeface="Arial" charset="0"/>
                <a:cs typeface="Arial" charset="0"/>
              </a:rPr>
              <a:t> látky (</a:t>
            </a:r>
            <a:r>
              <a:rPr lang="cs-CZ" sz="14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např</a:t>
            </a:r>
            <a:r>
              <a:rPr lang="cs-CZ" sz="1400" dirty="0">
                <a:solidFill>
                  <a:srgbClr val="FF0000"/>
                </a:solidFill>
                <a:latin typeface="Arial" charset="0"/>
                <a:cs typeface="Arial" charset="0"/>
              </a:rPr>
              <a:t> 80)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1 M    … 80 mg/ml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0,5 M … 40 mg/ml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cs-CZ" sz="1600" b="1" dirty="0">
                <a:latin typeface="Arial" charset="0"/>
                <a:cs typeface="Arial" charset="0"/>
              </a:rPr>
              <a:t>Ředění buněk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Spočítáme si, že máme 0,35x10*6/ml = 0,7x10*6 b v 2 ml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A) chceme mít 1x10*6/1ml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zjistíme, kolik máme buněk celkem (0,7x10*6), Centrifugace a pak to </a:t>
            </a:r>
            <a:r>
              <a:rPr lang="cs-CZ" sz="1400" dirty="0" err="1">
                <a:latin typeface="Arial" charset="0"/>
                <a:cs typeface="Arial" charset="0"/>
              </a:rPr>
              <a:t>doředíme</a:t>
            </a:r>
            <a:r>
              <a:rPr lang="cs-CZ" sz="1400" dirty="0">
                <a:latin typeface="Arial" charset="0"/>
                <a:cs typeface="Arial" charset="0"/>
              </a:rPr>
              <a:t> 0,7 ml pufru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B) chceme odebrat 2x10*5 buněk = 0,2x10*6 buněk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0,2/0,35=0,57 ml vezmeme z původní suspenze</a:t>
            </a:r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 flipV="1">
            <a:off x="2948940" y="1310165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1854835" y="1353980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3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14259" y="955991"/>
            <a:ext cx="4904347" cy="2399888"/>
          </a:xfrm>
        </p:spPr>
        <p:txBody>
          <a:bodyPr/>
          <a:lstStyle/>
          <a:p>
            <a:r>
              <a:rPr lang="cs-CZ" sz="1600" dirty="0"/>
              <a:t>linie odvozená z lidských embryonálních ledvinných buněk (1973), transformovaná (adenovirus 5 DNA)</a:t>
            </a:r>
          </a:p>
          <a:p>
            <a:r>
              <a:rPr lang="cs-CZ" sz="1600" dirty="0"/>
              <a:t>široce používaná  – rychlý růst, výborně </a:t>
            </a:r>
            <a:r>
              <a:rPr lang="cs-CZ" sz="1600" dirty="0" err="1"/>
              <a:t>transfekovatelná</a:t>
            </a:r>
            <a:r>
              <a:rPr lang="cs-CZ" sz="1600" dirty="0"/>
              <a:t> – využití pro produkci rekombinantních proteinů</a:t>
            </a:r>
          </a:p>
          <a:p>
            <a:r>
              <a:rPr lang="cs-CZ" sz="1600" dirty="0"/>
              <a:t>existuje několik variant této buněčné linie, může růst jako adherentní i suspenzní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14259" y="210999"/>
            <a:ext cx="7138987" cy="62706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Modelová buněčné linie - HEK293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783704" y="3353016"/>
            <a:ext cx="15576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800" dirty="0">
                <a:cs typeface="Arial" panose="020B0604020202020204" pitchFamily="34" charset="0"/>
              </a:rPr>
              <a:t>(</a:t>
            </a:r>
            <a:r>
              <a:rPr lang="cs-CZ" altLang="cs-CZ" sz="800" dirty="0" err="1">
                <a:cs typeface="Arial" panose="020B0604020202020204" pitchFamily="34" charset="0"/>
              </a:rPr>
              <a:t>Gibco</a:t>
            </a:r>
            <a:r>
              <a:rPr lang="cs-CZ" altLang="cs-CZ" sz="800" dirty="0">
                <a:cs typeface="Arial" panose="020B0604020202020204" pitchFamily="34" charset="0"/>
              </a:rPr>
              <a:t>, 2015; wikipedia.org)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065" y="1015738"/>
            <a:ext cx="2366445" cy="22803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50335"/>
          <a:stretch/>
        </p:blipFill>
        <p:spPr>
          <a:xfrm>
            <a:off x="2006969" y="3881285"/>
            <a:ext cx="3034937" cy="22255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50285" r="1549"/>
          <a:stretch/>
        </p:blipFill>
        <p:spPr>
          <a:xfrm>
            <a:off x="6559376" y="3913613"/>
            <a:ext cx="3013166" cy="226670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173177" y="6195340"/>
            <a:ext cx="1188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/>
              <a:t>adherentní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754822" y="6195339"/>
            <a:ext cx="1188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/>
              <a:t>suspenzní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921367" y="6611780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</a:p>
        </p:txBody>
      </p:sp>
    </p:spTree>
    <p:extLst>
      <p:ext uri="{BB962C8B-B14F-4D97-AF65-F5344CB8AC3E}">
        <p14:creationId xmlns:p14="http://schemas.microsoft.com/office/powerpoint/2010/main" val="33524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3081339" y="396876"/>
            <a:ext cx="7138987" cy="627063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latin typeface="Arial" charset="0"/>
                <a:cs typeface="Arial" charset="0"/>
              </a:rPr>
              <a:t>qRT</a:t>
            </a:r>
            <a:r>
              <a:rPr lang="cs-CZ" dirty="0" smtClean="0">
                <a:latin typeface="Arial" charset="0"/>
                <a:cs typeface="Arial" charset="0"/>
              </a:rPr>
              <a:t>-PCR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086123" y="1470355"/>
            <a:ext cx="7848872" cy="464185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dynamická regulace hladiny </a:t>
            </a:r>
            <a:r>
              <a:rPr lang="cs-CZ" dirty="0" err="1"/>
              <a:t>mRNA</a:t>
            </a:r>
            <a:r>
              <a:rPr lang="cs-CZ" dirty="0"/>
              <a:t> – detekce změn je </a:t>
            </a:r>
            <a:r>
              <a:rPr lang="en-US" dirty="0" err="1"/>
              <a:t>zásadní</a:t>
            </a:r>
            <a:r>
              <a:rPr lang="en-US" dirty="0"/>
              <a:t> pro </a:t>
            </a:r>
            <a:r>
              <a:rPr lang="en-US" dirty="0" err="1"/>
              <a:t>studium</a:t>
            </a:r>
            <a:r>
              <a:rPr lang="en-US" dirty="0"/>
              <a:t> </a:t>
            </a:r>
            <a:r>
              <a:rPr lang="en-US" dirty="0" err="1"/>
              <a:t>změn</a:t>
            </a:r>
            <a:r>
              <a:rPr lang="en-US" dirty="0"/>
              <a:t> </a:t>
            </a:r>
            <a:r>
              <a:rPr lang="en-US" dirty="0" err="1"/>
              <a:t>exprese</a:t>
            </a:r>
            <a:r>
              <a:rPr lang="en-US" dirty="0"/>
              <a:t> </a:t>
            </a:r>
            <a:r>
              <a:rPr lang="en-US" dirty="0" err="1"/>
              <a:t>specifických</a:t>
            </a:r>
            <a:r>
              <a:rPr lang="en-US" dirty="0"/>
              <a:t> </a:t>
            </a:r>
            <a:r>
              <a:rPr lang="en-US" dirty="0" err="1"/>
              <a:t>genů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cs-CZ" dirty="0">
              <a:latin typeface="Arial" charset="0"/>
              <a:cs typeface="Arial" charset="0"/>
            </a:endParaRPr>
          </a:p>
          <a:p>
            <a:r>
              <a:rPr lang="cs-CZ" dirty="0">
                <a:latin typeface="Arial" charset="0"/>
                <a:cs typeface="Arial" charset="0"/>
              </a:rPr>
              <a:t>Kvantifikace exprese proteinů podle množství molekul </a:t>
            </a:r>
            <a:r>
              <a:rPr lang="cs-CZ" dirty="0" err="1">
                <a:latin typeface="Arial" charset="0"/>
                <a:cs typeface="Arial" charset="0"/>
              </a:rPr>
              <a:t>mRNA</a:t>
            </a:r>
            <a:r>
              <a:rPr lang="cs-CZ" dirty="0">
                <a:latin typeface="Arial" charset="0"/>
                <a:cs typeface="Arial" charset="0"/>
              </a:rPr>
              <a:t> využívající reverzní transkripci a PCR</a:t>
            </a:r>
          </a:p>
          <a:p>
            <a:pPr marL="0" indent="0">
              <a:buNone/>
            </a:pPr>
            <a:endParaRPr lang="cs-CZ" dirty="0">
              <a:latin typeface="Arial" charset="0"/>
              <a:cs typeface="Arial" charset="0"/>
            </a:endParaRPr>
          </a:p>
          <a:p>
            <a:r>
              <a:rPr lang="cs-CZ" dirty="0">
                <a:latin typeface="Arial" charset="0"/>
                <a:cs typeface="Arial" charset="0"/>
              </a:rPr>
              <a:t> Reverzní transkripce převede </a:t>
            </a:r>
            <a:r>
              <a:rPr lang="cs-CZ" dirty="0" err="1">
                <a:latin typeface="Arial" charset="0"/>
                <a:cs typeface="Arial" charset="0"/>
              </a:rPr>
              <a:t>mRNA</a:t>
            </a:r>
            <a:r>
              <a:rPr lang="cs-CZ" dirty="0">
                <a:latin typeface="Arial" charset="0"/>
                <a:cs typeface="Arial" charset="0"/>
              </a:rPr>
              <a:t> na </a:t>
            </a:r>
            <a:r>
              <a:rPr lang="cs-CZ" dirty="0" err="1">
                <a:latin typeface="Arial" charset="0"/>
                <a:cs typeface="Arial" charset="0"/>
              </a:rPr>
              <a:t>cDNA</a:t>
            </a:r>
            <a:endParaRPr lang="cs-CZ" dirty="0">
              <a:latin typeface="Arial" charset="0"/>
              <a:cs typeface="Arial" charset="0"/>
            </a:endParaRPr>
          </a:p>
          <a:p>
            <a:pPr lvl="1"/>
            <a:r>
              <a:rPr lang="cs-CZ" sz="1800" b="1" dirty="0" err="1">
                <a:latin typeface="Arial" charset="0"/>
                <a:cs typeface="Arial" charset="0"/>
              </a:rPr>
              <a:t>Primery</a:t>
            </a:r>
            <a:r>
              <a:rPr lang="cs-CZ" sz="1800" b="1" dirty="0">
                <a:latin typeface="Arial" charset="0"/>
                <a:cs typeface="Arial" charset="0"/>
              </a:rPr>
              <a:t> </a:t>
            </a:r>
            <a:r>
              <a:rPr lang="cs-CZ" sz="1800" b="1" dirty="0" err="1">
                <a:latin typeface="Arial" charset="0"/>
                <a:cs typeface="Arial" charset="0"/>
              </a:rPr>
              <a:t>oligoT</a:t>
            </a:r>
            <a:r>
              <a:rPr lang="cs-CZ" sz="1800" dirty="0">
                <a:latin typeface="Arial" charset="0"/>
                <a:cs typeface="Arial" charset="0"/>
              </a:rPr>
              <a:t>, náhodné </a:t>
            </a:r>
            <a:r>
              <a:rPr lang="cs-CZ" sz="1800" dirty="0" err="1">
                <a:latin typeface="Arial" charset="0"/>
                <a:cs typeface="Arial" charset="0"/>
              </a:rPr>
              <a:t>hexa-nona</a:t>
            </a:r>
            <a:r>
              <a:rPr lang="cs-CZ" sz="1800" dirty="0">
                <a:latin typeface="Arial" charset="0"/>
                <a:cs typeface="Arial" charset="0"/>
              </a:rPr>
              <a:t> </a:t>
            </a:r>
            <a:r>
              <a:rPr lang="cs-CZ" sz="1800" dirty="0" err="1">
                <a:latin typeface="Arial" charset="0"/>
                <a:cs typeface="Arial" charset="0"/>
              </a:rPr>
              <a:t>oligonukleotidy</a:t>
            </a:r>
            <a:r>
              <a:rPr lang="cs-CZ" sz="1800" dirty="0">
                <a:latin typeface="Arial" charset="0"/>
                <a:cs typeface="Arial" charset="0"/>
              </a:rPr>
              <a:t>, specifické </a:t>
            </a:r>
            <a:r>
              <a:rPr lang="cs-CZ" sz="1800" dirty="0" err="1">
                <a:latin typeface="Arial" charset="0"/>
                <a:cs typeface="Arial" charset="0"/>
              </a:rPr>
              <a:t>primery</a:t>
            </a:r>
            <a:r>
              <a:rPr lang="cs-CZ" sz="1800" dirty="0">
                <a:latin typeface="Arial" charset="0"/>
                <a:cs typeface="Arial" charset="0"/>
              </a:rPr>
              <a:t> pro konkrétní RNA</a:t>
            </a:r>
          </a:p>
          <a:p>
            <a:endParaRPr lang="cs-CZ" dirty="0">
              <a:latin typeface="Arial" charset="0"/>
              <a:cs typeface="Arial" charset="0"/>
            </a:endParaRPr>
          </a:p>
          <a:p>
            <a:r>
              <a:rPr lang="cs-CZ" dirty="0">
                <a:latin typeface="Arial" charset="0"/>
                <a:cs typeface="Arial" charset="0"/>
              </a:rPr>
              <a:t>Kvantifikace je umožněna použitím fluorescenčně značených molekul </a:t>
            </a:r>
            <a:r>
              <a:rPr lang="cs-CZ" dirty="0" smtClean="0">
                <a:latin typeface="Arial" charset="0"/>
                <a:cs typeface="Arial" charset="0"/>
              </a:rPr>
              <a:t>SYBR green – </a:t>
            </a:r>
            <a:r>
              <a:rPr lang="cs-CZ" dirty="0">
                <a:latin typeface="Arial" charset="0"/>
                <a:cs typeface="Arial" charset="0"/>
              </a:rPr>
              <a:t>nárůst fluorescence po každém cyklu</a:t>
            </a:r>
          </a:p>
          <a:p>
            <a:endParaRPr lang="cs-CZ" dirty="0">
              <a:latin typeface="Arial" charset="0"/>
              <a:cs typeface="Arial" charset="0"/>
            </a:endParaRPr>
          </a:p>
          <a:p>
            <a:r>
              <a:rPr lang="cs-CZ" dirty="0">
                <a:latin typeface="Arial" charset="0"/>
                <a:cs typeface="Arial" charset="0"/>
              </a:rPr>
              <a:t>Po každém cyklu je provedena detekce přírůstku = odpadá nutnost kvantifikace pomocí elektroforézy</a:t>
            </a:r>
          </a:p>
          <a:p>
            <a:endParaRPr lang="cs-CZ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61" y="493985"/>
            <a:ext cx="8596668" cy="1320800"/>
          </a:xfrm>
        </p:spPr>
        <p:txBody>
          <a:bodyPr/>
          <a:lstStyle/>
          <a:p>
            <a:r>
              <a:rPr lang="cs-CZ" dirty="0" smtClean="0"/>
              <a:t>Izolace celkové RNA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061" y="2003273"/>
            <a:ext cx="8596668" cy="3880773"/>
          </a:xfrm>
        </p:spPr>
        <p:txBody>
          <a:bodyPr/>
          <a:lstStyle/>
          <a:p>
            <a:r>
              <a:rPr lang="cs-CZ" b="1" dirty="0" err="1" smtClean="0"/>
              <a:t>Rneasy</a:t>
            </a:r>
            <a:r>
              <a:rPr lang="cs-CZ" b="1" dirty="0" smtClean="0"/>
              <a:t> </a:t>
            </a:r>
            <a:r>
              <a:rPr lang="cs-CZ" b="1" dirty="0" err="1" smtClean="0"/>
              <a:t>total</a:t>
            </a:r>
            <a:r>
              <a:rPr lang="cs-CZ" b="1" dirty="0" smtClean="0"/>
              <a:t> RNA </a:t>
            </a:r>
            <a:r>
              <a:rPr lang="cs-CZ" b="1" dirty="0" err="1" smtClean="0"/>
              <a:t>isolation</a:t>
            </a:r>
            <a:r>
              <a:rPr lang="cs-CZ" b="1" dirty="0" smtClean="0"/>
              <a:t> </a:t>
            </a:r>
            <a:r>
              <a:rPr lang="cs-CZ" b="1" dirty="0" err="1" smtClean="0"/>
              <a:t>kit</a:t>
            </a:r>
            <a:r>
              <a:rPr lang="cs-CZ" dirty="0" smtClean="0"/>
              <a:t> (</a:t>
            </a:r>
            <a:r>
              <a:rPr lang="cs-CZ" dirty="0" err="1" smtClean="0"/>
              <a:t>Quiagen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www.youtube.com/watch?v=8zVGVFCs2mA</a:t>
            </a:r>
            <a:endParaRPr lang="cs-CZ" dirty="0" smtClean="0"/>
          </a:p>
          <a:p>
            <a:r>
              <a:rPr lang="cs-CZ" dirty="0" smtClean="0"/>
              <a:t>Podrobný návod:</a:t>
            </a:r>
          </a:p>
          <a:p>
            <a:pPr lvl="1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www.qiagen.com/cz/resources/resourcedetail?id=14e7cf6e-521a-4cf7-8cbc-bf9f6fa33e24&amp;lang=en</a:t>
            </a:r>
            <a:endParaRPr lang="cs-CZ" dirty="0" smtClean="0"/>
          </a:p>
          <a:p>
            <a:r>
              <a:rPr lang="cs-CZ" dirty="0" smtClean="0"/>
              <a:t>1x10*6 – 1x10*7 buněk opláchnutých PBS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183" y="609600"/>
            <a:ext cx="3716594" cy="603863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7150" y="1612377"/>
            <a:ext cx="1682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RLT pufr + 1%  2ME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7150" y="4184179"/>
            <a:ext cx="1933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RW1 pufr, 2x RPE pufr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981671" y="5340844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FF0000"/>
                </a:solidFill>
              </a:rPr>
              <a:t>RNAse</a:t>
            </a:r>
            <a:r>
              <a:rPr lang="cs-CZ" sz="1400" dirty="0">
                <a:solidFill>
                  <a:srgbClr val="FF0000"/>
                </a:solidFill>
              </a:rPr>
              <a:t> free H</a:t>
            </a:r>
            <a:r>
              <a:rPr lang="cs-CZ" sz="1400" baseline="-25000" dirty="0">
                <a:solidFill>
                  <a:srgbClr val="FF0000"/>
                </a:solidFill>
              </a:rPr>
              <a:t>2</a:t>
            </a:r>
            <a:r>
              <a:rPr lang="cs-CZ" sz="1400" dirty="0">
                <a:solidFill>
                  <a:srgbClr val="FF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3428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134" y="81280"/>
            <a:ext cx="9218506" cy="1320800"/>
          </a:xfrm>
        </p:spPr>
        <p:txBody>
          <a:bodyPr/>
          <a:lstStyle/>
          <a:p>
            <a:r>
              <a:rPr lang="cs-CZ" dirty="0" smtClean="0"/>
              <a:t>Kvantifikace RNA a výpočet</a:t>
            </a:r>
            <a:br>
              <a:rPr lang="cs-CZ" dirty="0" smtClean="0"/>
            </a:br>
            <a:r>
              <a:rPr lang="cs-CZ" dirty="0" smtClean="0"/>
              <a:t> pro zpětnou transkripci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4675" y="4282239"/>
            <a:ext cx="4837769" cy="263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Interpreting Nanodrop (Spectrophotometric) Results Foundation of  Spectrophotometry: The Beer-Lambert Law—what does it mean?"/>
          <p:cNvSpPr>
            <a:spLocks noChangeAspect="1" noChangeArrowheads="1"/>
          </p:cNvSpPr>
          <p:nvPr/>
        </p:nvSpPr>
        <p:spPr bwMode="auto">
          <a:xfrm>
            <a:off x="155575" y="-601663"/>
            <a:ext cx="36576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675" y="170483"/>
            <a:ext cx="4947325" cy="333713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20134" y="1839049"/>
            <a:ext cx="874341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Kontrola kvality RNA </a:t>
            </a:r>
          </a:p>
          <a:p>
            <a:pPr marL="800100" lvl="1" indent="-342900">
              <a:buAutoNum type="arabicPeriod"/>
            </a:pPr>
            <a:r>
              <a:rPr lang="cs-CZ" dirty="0" smtClean="0"/>
              <a:t>Absorbance 260 by měla být 0,2-1,2 jinak naředit</a:t>
            </a:r>
          </a:p>
          <a:p>
            <a:pPr marL="800100" lvl="1" indent="-342900">
              <a:buAutoNum type="arabicPeriod"/>
            </a:pPr>
            <a:r>
              <a:rPr lang="cs-CZ" dirty="0" smtClean="0"/>
              <a:t>Poměr </a:t>
            </a:r>
            <a:r>
              <a:rPr lang="en-US" dirty="0"/>
              <a:t>A260/280 </a:t>
            </a:r>
            <a:r>
              <a:rPr lang="cs-CZ" dirty="0" smtClean="0"/>
              <a:t>by měl být kolem </a:t>
            </a:r>
            <a:r>
              <a:rPr lang="en-US" dirty="0" smtClean="0"/>
              <a:t>2</a:t>
            </a:r>
            <a:r>
              <a:rPr lang="cs-CZ" dirty="0" smtClean="0"/>
              <a:t> - 2,</a:t>
            </a:r>
            <a:r>
              <a:rPr lang="en-US" dirty="0" smtClean="0"/>
              <a:t>1</a:t>
            </a:r>
            <a:endParaRPr lang="cs-CZ" dirty="0" smtClean="0"/>
          </a:p>
          <a:p>
            <a:pPr marL="800100" lvl="1" indent="-342900">
              <a:buAutoNum type="arabicPeriod"/>
            </a:pPr>
            <a:r>
              <a:rPr lang="cs-CZ" dirty="0" smtClean="0"/>
              <a:t>Poměr A260/230 by měl být kolem 2, pod 1,8 nevhodné pro RT</a:t>
            </a:r>
          </a:p>
          <a:p>
            <a:pPr marL="342900" indent="-342900">
              <a:buFontTx/>
              <a:buAutoNum type="arabicPeriod"/>
            </a:pPr>
            <a:r>
              <a:rPr lang="cs-CZ" dirty="0"/>
              <a:t>Odečet koncentrace </a:t>
            </a:r>
            <a:r>
              <a:rPr lang="cs-CZ" dirty="0" smtClean="0"/>
              <a:t>RNA</a:t>
            </a:r>
          </a:p>
          <a:p>
            <a:pPr marL="342900" indent="-342900">
              <a:buFontTx/>
              <a:buAutoNum type="arabicPeriod"/>
            </a:pPr>
            <a:r>
              <a:rPr lang="cs-CZ" dirty="0" smtClean="0"/>
              <a:t>V kolika </a:t>
            </a:r>
            <a:r>
              <a:rPr lang="cs-CZ" dirty="0" err="1" smtClean="0"/>
              <a:t>ul</a:t>
            </a:r>
            <a:r>
              <a:rPr lang="cs-CZ" dirty="0" smtClean="0"/>
              <a:t> je 1000 </a:t>
            </a:r>
            <a:r>
              <a:rPr lang="cs-CZ" dirty="0" err="1" smtClean="0"/>
              <a:t>ng</a:t>
            </a:r>
            <a:r>
              <a:rPr lang="cs-CZ" dirty="0" smtClean="0"/>
              <a:t>?</a:t>
            </a:r>
          </a:p>
          <a:p>
            <a:r>
              <a:rPr lang="cs-CZ" dirty="0"/>
              <a:t>	</a:t>
            </a:r>
            <a:r>
              <a:rPr lang="cs-CZ" dirty="0" smtClean="0"/>
              <a:t>1000/91,6 = 10,9 </a:t>
            </a:r>
            <a:r>
              <a:rPr lang="cs-CZ" dirty="0" err="1" smtClean="0"/>
              <a:t>ul</a:t>
            </a:r>
            <a:r>
              <a:rPr lang="cs-CZ" dirty="0" smtClean="0"/>
              <a:t> RNA odebereme na RT, </a:t>
            </a:r>
            <a:r>
              <a:rPr lang="cs-CZ" dirty="0" err="1" smtClean="0"/>
              <a:t>doředíme</a:t>
            </a:r>
            <a:r>
              <a:rPr lang="cs-CZ" dirty="0" smtClean="0"/>
              <a:t> do </a:t>
            </a:r>
            <a:r>
              <a:rPr lang="cs-CZ" dirty="0" smtClean="0">
                <a:solidFill>
                  <a:srgbClr val="FF0000"/>
                </a:solidFill>
              </a:rPr>
              <a:t>12</a:t>
            </a:r>
            <a:r>
              <a:rPr lang="cs-CZ" dirty="0" smtClean="0"/>
              <a:t> </a:t>
            </a:r>
            <a:r>
              <a:rPr lang="cs-CZ" dirty="0" err="1" smtClean="0"/>
              <a:t>ul</a:t>
            </a:r>
            <a:r>
              <a:rPr lang="cs-CZ" dirty="0" smtClean="0"/>
              <a:t> </a:t>
            </a:r>
            <a:r>
              <a:rPr lang="cs-CZ" dirty="0" err="1"/>
              <a:t>RNase</a:t>
            </a:r>
            <a:r>
              <a:rPr lang="cs-CZ" dirty="0"/>
              <a:t> free </a:t>
            </a:r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O </a:t>
            </a:r>
          </a:p>
          <a:p>
            <a:r>
              <a:rPr lang="cs-CZ" dirty="0" smtClean="0"/>
              <a:t>4. Přidáme </a:t>
            </a:r>
            <a:r>
              <a:rPr lang="cs-CZ" dirty="0" smtClean="0">
                <a:solidFill>
                  <a:srgbClr val="FF0000"/>
                </a:solidFill>
              </a:rPr>
              <a:t>1</a:t>
            </a:r>
            <a:r>
              <a:rPr lang="cs-CZ" dirty="0" smtClean="0"/>
              <a:t> </a:t>
            </a:r>
            <a:r>
              <a:rPr lang="cs-CZ" dirty="0" err="1"/>
              <a:t>μl</a:t>
            </a:r>
            <a:r>
              <a:rPr lang="cs-CZ" dirty="0"/>
              <a:t> 20 </a:t>
            </a:r>
            <a:r>
              <a:rPr lang="cs-CZ" dirty="0" err="1"/>
              <a:t>mM</a:t>
            </a:r>
            <a:r>
              <a:rPr lang="cs-CZ" dirty="0"/>
              <a:t> </a:t>
            </a:r>
            <a:r>
              <a:rPr lang="cs-CZ" dirty="0" err="1"/>
              <a:t>Oligo</a:t>
            </a:r>
            <a:r>
              <a:rPr lang="cs-CZ" dirty="0"/>
              <a:t>(</a:t>
            </a:r>
            <a:r>
              <a:rPr lang="cs-CZ" dirty="0" err="1"/>
              <a:t>dT</a:t>
            </a:r>
            <a:r>
              <a:rPr lang="cs-CZ" dirty="0" smtClean="0"/>
              <a:t>)</a:t>
            </a:r>
          </a:p>
          <a:p>
            <a:r>
              <a:rPr lang="cs-CZ" dirty="0" smtClean="0"/>
              <a:t>5. Inkubace </a:t>
            </a:r>
            <a:r>
              <a:rPr lang="cs-CZ" dirty="0"/>
              <a:t>vzorků 5 minut při 65 ˚C (PCR </a:t>
            </a:r>
            <a:r>
              <a:rPr lang="cs-CZ" dirty="0" err="1"/>
              <a:t>cykler</a:t>
            </a:r>
            <a:r>
              <a:rPr lang="cs-CZ" dirty="0"/>
              <a:t>).</a:t>
            </a:r>
            <a:endParaRPr lang="cs-CZ" dirty="0" smtClean="0"/>
          </a:p>
          <a:p>
            <a:r>
              <a:rPr lang="cs-CZ" dirty="0" smtClean="0"/>
              <a:t>6. Připravíme reakční mix:</a:t>
            </a:r>
          </a:p>
          <a:p>
            <a:r>
              <a:rPr lang="cs-CZ" dirty="0" smtClean="0"/>
              <a:t>					1 </a:t>
            </a:r>
            <a:r>
              <a:rPr lang="cs-CZ" dirty="0"/>
              <a:t>vzorek			</a:t>
            </a:r>
            <a:r>
              <a:rPr lang="cs-CZ" dirty="0" smtClean="0"/>
              <a:t>x </a:t>
            </a:r>
            <a:r>
              <a:rPr lang="cs-CZ" dirty="0"/>
              <a:t>vzorků</a:t>
            </a:r>
          </a:p>
          <a:p>
            <a:r>
              <a:rPr lang="cs-CZ" dirty="0"/>
              <a:t>5x RT reakční pufr	4 </a:t>
            </a:r>
            <a:r>
              <a:rPr lang="cs-CZ" dirty="0" err="1"/>
              <a:t>ul</a:t>
            </a:r>
            <a:endParaRPr lang="cs-CZ" dirty="0"/>
          </a:p>
          <a:p>
            <a:r>
              <a:rPr lang="cs-CZ" dirty="0" err="1"/>
              <a:t>dNTP</a:t>
            </a:r>
            <a:r>
              <a:rPr lang="cs-CZ" dirty="0"/>
              <a:t>			</a:t>
            </a:r>
            <a:r>
              <a:rPr lang="cs-CZ" dirty="0" smtClean="0"/>
              <a:t>	2 </a:t>
            </a:r>
            <a:r>
              <a:rPr lang="cs-CZ" dirty="0" err="1"/>
              <a:t>ul</a:t>
            </a:r>
            <a:endParaRPr lang="cs-CZ" dirty="0"/>
          </a:p>
          <a:p>
            <a:r>
              <a:rPr lang="cs-CZ" dirty="0" err="1" smtClean="0"/>
              <a:t>RevertAid</a:t>
            </a:r>
            <a:r>
              <a:rPr lang="cs-CZ" dirty="0" smtClean="0"/>
              <a:t> </a:t>
            </a:r>
            <a:r>
              <a:rPr lang="cs-CZ" dirty="0"/>
              <a:t>RT		</a:t>
            </a:r>
            <a:r>
              <a:rPr lang="cs-CZ" dirty="0" smtClean="0"/>
              <a:t>	1 </a:t>
            </a:r>
            <a:r>
              <a:rPr lang="cs-CZ" dirty="0" err="1"/>
              <a:t>ul</a:t>
            </a:r>
            <a:endParaRPr lang="cs-CZ" dirty="0"/>
          </a:p>
          <a:p>
            <a:r>
              <a:rPr lang="cs-CZ" dirty="0" smtClean="0"/>
              <a:t>7. </a:t>
            </a:r>
            <a:r>
              <a:rPr lang="cs-CZ" dirty="0" err="1" smtClean="0"/>
              <a:t>Připipetovat</a:t>
            </a:r>
            <a:r>
              <a:rPr lang="cs-CZ" dirty="0" smtClean="0"/>
              <a:t> ke směsi RNA a </a:t>
            </a:r>
            <a:r>
              <a:rPr lang="cs-CZ" dirty="0" err="1" smtClean="0"/>
              <a:t>oligo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r>
              <a:rPr lang="cs-CZ" dirty="0" smtClean="0"/>
              <a:t> po </a:t>
            </a:r>
            <a:r>
              <a:rPr lang="cs-CZ" dirty="0" smtClean="0">
                <a:solidFill>
                  <a:srgbClr val="FF0000"/>
                </a:solidFill>
              </a:rPr>
              <a:t>7</a:t>
            </a:r>
            <a:r>
              <a:rPr lang="cs-CZ" dirty="0" smtClean="0"/>
              <a:t> </a:t>
            </a:r>
            <a:r>
              <a:rPr lang="cs-CZ" dirty="0" err="1" smtClean="0"/>
              <a:t>ul</a:t>
            </a:r>
            <a:r>
              <a:rPr lang="cs-CZ" dirty="0"/>
              <a:t> </a:t>
            </a:r>
            <a:r>
              <a:rPr lang="cs-CZ" dirty="0" smtClean="0"/>
              <a:t>(celkový objem </a:t>
            </a:r>
            <a:r>
              <a:rPr lang="cs-CZ" b="1" dirty="0" smtClean="0">
                <a:solidFill>
                  <a:srgbClr val="FF0000"/>
                </a:solidFill>
              </a:rPr>
              <a:t>20</a:t>
            </a:r>
            <a:r>
              <a:rPr lang="cs-CZ" dirty="0" smtClean="0"/>
              <a:t> </a:t>
            </a:r>
            <a:r>
              <a:rPr lang="cs-CZ" dirty="0" err="1" smtClean="0"/>
              <a:t>ul</a:t>
            </a:r>
            <a:r>
              <a:rPr lang="cs-CZ" dirty="0" smtClean="0"/>
              <a:t>)</a:t>
            </a:r>
          </a:p>
          <a:p>
            <a:r>
              <a:rPr lang="cs-CZ" dirty="0" smtClean="0"/>
              <a:t>8. Inkubace při 42 °C po 1 h (PCR </a:t>
            </a:r>
            <a:r>
              <a:rPr lang="cs-CZ" dirty="0" err="1" smtClean="0"/>
              <a:t>cykler</a:t>
            </a:r>
            <a:r>
              <a:rPr lang="cs-CZ" dirty="0" smtClean="0"/>
              <a:t>)</a:t>
            </a:r>
          </a:p>
          <a:p>
            <a:r>
              <a:rPr lang="cs-CZ" dirty="0" smtClean="0"/>
              <a:t>9. Ukončení reakce denaturací RT při 70 °C/10 min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20134" y="1251232"/>
            <a:ext cx="675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http://www.u.arizona.edu/~gwatts/azcc/InterpretingSpec.pdf</a:t>
            </a:r>
          </a:p>
        </p:txBody>
      </p:sp>
    </p:spTree>
    <p:extLst>
      <p:ext uri="{BB962C8B-B14F-4D97-AF65-F5344CB8AC3E}">
        <p14:creationId xmlns:p14="http://schemas.microsoft.com/office/powerpoint/2010/main" val="22043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</a:t>
            </a:r>
            <a:r>
              <a:rPr lang="cs-CZ" dirty="0" err="1" smtClean="0"/>
              <a:t>revezní</a:t>
            </a:r>
            <a:r>
              <a:rPr lang="cs-CZ" dirty="0" smtClean="0"/>
              <a:t> transkripce</a:t>
            </a:r>
            <a:endParaRPr lang="cs-CZ" dirty="0"/>
          </a:p>
        </p:txBody>
      </p:sp>
      <p:pic>
        <p:nvPicPr>
          <p:cNvPr id="1026" name="Picture 2" descr="Reverse transcriptase (RT)-PCR: Principles, Applications • Microbe On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86" y="1939109"/>
            <a:ext cx="6841979" cy="381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01708" y="6119001"/>
            <a:ext cx="6972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https://microbeonline.com/rt-pcr-principles-applications/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62400" y="3161211"/>
            <a:ext cx="2403566" cy="1158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5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414" y="252549"/>
            <a:ext cx="8596668" cy="1320800"/>
          </a:xfrm>
        </p:spPr>
        <p:txBody>
          <a:bodyPr/>
          <a:lstStyle/>
          <a:p>
            <a:r>
              <a:rPr lang="cs-CZ" dirty="0" smtClean="0"/>
              <a:t>Real </a:t>
            </a:r>
            <a:r>
              <a:rPr lang="cs-CZ" dirty="0" err="1" smtClean="0"/>
              <a:t>time</a:t>
            </a:r>
            <a:r>
              <a:rPr lang="cs-CZ" dirty="0" smtClean="0"/>
              <a:t> PCR mix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69933" y="4825281"/>
            <a:ext cx="8482149" cy="135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indent="449580">
              <a:lnSpc>
                <a:spcPct val="115000"/>
              </a:lnSpc>
              <a:spcAft>
                <a:spcPts val="600"/>
              </a:spcAft>
            </a:pP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Sybr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green	1.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2.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MgCl</a:t>
            </a:r>
            <a:r>
              <a:rPr lang="cs-CZ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H</a:t>
            </a:r>
            <a:r>
              <a:rPr lang="cs-CZ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        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vzorek		        3		   0,375		0,375		    1,7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13,05 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vzorků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5745" y="1062373"/>
            <a:ext cx="1055609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lang="cs-CZ" altLang="cs-CZ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20 </a:t>
            </a:r>
            <a:r>
              <a:rPr lang="cs-CZ" altLang="cs-CZ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lang="cs-CZ" altLang="cs-CZ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jamce:</a:t>
            </a:r>
            <a:endParaRPr lang="cs-CZ" alt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1,5ul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cDNA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templátu</a:t>
            </a: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18,5 </a:t>
            </a:r>
            <a:r>
              <a:rPr kumimoji="0" lang="cs-CZ" altLang="cs-CZ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kumimoji="0" lang="cs-CZ" altLang="cs-CZ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Master mixu: </a:t>
            </a: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2xcc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Roche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LighCycler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480 SYBR green I master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(směs nukleotidů,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FastStart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Taq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DNA polymeráza, SYBR green, MgCl</a:t>
            </a:r>
            <a:r>
              <a:rPr kumimoji="0" lang="cs-CZ" altLang="cs-CZ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0,375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každého z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primerů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(SS 20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cs-CZ" alt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1,7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MgCl</a:t>
            </a:r>
            <a:r>
              <a:rPr kumimoji="0" lang="cs-CZ" altLang="cs-CZ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(SS 25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Doředit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18,5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sterilní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RNase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-free MQ H</a:t>
            </a:r>
            <a:r>
              <a:rPr kumimoji="0" lang="cs-CZ" altLang="cs-CZ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 </a:t>
            </a: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5" y="3033335"/>
            <a:ext cx="10241833" cy="1791946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759693" y="6109454"/>
            <a:ext cx="5272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Pipetování reakcí:</a:t>
            </a:r>
          </a:p>
          <a:p>
            <a:r>
              <a:rPr lang="cs-CZ" dirty="0" smtClean="0"/>
              <a:t>https</a:t>
            </a:r>
            <a:r>
              <a:rPr lang="cs-CZ" dirty="0"/>
              <a:t>://www.youtube.com/watch?v=0rCxdtlXNj8</a:t>
            </a:r>
          </a:p>
        </p:txBody>
      </p:sp>
    </p:spTree>
    <p:extLst>
      <p:ext uri="{BB962C8B-B14F-4D97-AF65-F5344CB8AC3E}">
        <p14:creationId xmlns:p14="http://schemas.microsoft.com/office/powerpoint/2010/main" val="26725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7667</TotalTime>
  <Words>1974</Words>
  <Application>Microsoft Office PowerPoint</Application>
  <PresentationFormat>Širokoúhlá obrazovka</PresentationFormat>
  <Paragraphs>388</Paragraphs>
  <Slides>33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Arial</vt:lpstr>
      <vt:lpstr>Arial</vt:lpstr>
      <vt:lpstr>Calibri</vt:lpstr>
      <vt:lpstr>Open Sans</vt:lpstr>
      <vt:lpstr>Symbol</vt:lpstr>
      <vt:lpstr>Times New Roman</vt:lpstr>
      <vt:lpstr>Trebuchet MS</vt:lpstr>
      <vt:lpstr>Wingdings 3</vt:lpstr>
      <vt:lpstr>Fazeta</vt:lpstr>
      <vt:lpstr>Prezentace aplikace PowerPoint</vt:lpstr>
      <vt:lpstr>Očekávané výsledky</vt:lpstr>
      <vt:lpstr>Metody</vt:lpstr>
      <vt:lpstr>Modelová buněčné linie - HEK293</vt:lpstr>
      <vt:lpstr>qRT-PCR</vt:lpstr>
      <vt:lpstr>Izolace celkové RNA </vt:lpstr>
      <vt:lpstr>Kvantifikace RNA a výpočet  pro zpětnou transkripci</vt:lpstr>
      <vt:lpstr>Princip revezní transkripce</vt:lpstr>
      <vt:lpstr>Real time PCR mix</vt:lpstr>
      <vt:lpstr>Princip reakce real time PCR</vt:lpstr>
      <vt:lpstr>Teplota annealingu primerů</vt:lpstr>
      <vt:lpstr>Hodnocení kvantitativní real time PCR</vt:lpstr>
      <vt:lpstr>Real time PCR</vt:lpstr>
      <vt:lpstr>Křivka tání (melting curve)</vt:lpstr>
      <vt:lpstr>Prezentace aplikace PowerPoint</vt:lpstr>
      <vt:lpstr>Ředění primerů</vt:lpstr>
      <vt:lpstr>Transfekce</vt:lpstr>
      <vt:lpstr>Izolace plazmidové DNA</vt:lpstr>
      <vt:lpstr>Izolace DNA pomocí kolonkového kitu</vt:lpstr>
      <vt:lpstr>Vektor pMaxGFP (AMAXA)</vt:lpstr>
      <vt:lpstr>Plazmid 368 - M50 Super 8x TOPFlash  </vt:lpstr>
      <vt:lpstr>Plazmid 345 - pRLtkLuc</vt:lpstr>
      <vt:lpstr>PEI (polyetylenimin)         DNA:PEI = 1:4</vt:lpstr>
      <vt:lpstr>Postup transfekce</vt:lpstr>
      <vt:lpstr>Top Flash assay</vt:lpstr>
      <vt:lpstr>WB</vt:lpstr>
      <vt:lpstr>Příprava lyzátu na Western blotting</vt:lpstr>
      <vt:lpstr>Vlastní SDS PAGE (Laemmli)</vt:lpstr>
      <vt:lpstr>Imunodetekce – hlavní fáze</vt:lpstr>
      <vt:lpstr>Detekce – chemiluminescence</vt:lpstr>
      <vt:lpstr>Imunoprecipitace</vt:lpstr>
      <vt:lpstr>Imunofluorescence</vt:lpstr>
      <vt:lpstr>Počítání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qRT-PCR</dc:title>
  <dc:creator>jipro@email.cz</dc:creator>
  <cp:lastModifiedBy>jipro@email.cz</cp:lastModifiedBy>
  <cp:revision>59</cp:revision>
  <dcterms:created xsi:type="dcterms:W3CDTF">2020-11-18T09:10:12Z</dcterms:created>
  <dcterms:modified xsi:type="dcterms:W3CDTF">2023-10-06T07:49:42Z</dcterms:modified>
</cp:coreProperties>
</file>