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13" r:id="rId5"/>
  </p:sldMasterIdLst>
  <p:notesMasterIdLst>
    <p:notesMasterId r:id="rId75"/>
  </p:notesMasterIdLst>
  <p:sldIdLst>
    <p:sldId id="256" r:id="rId6"/>
    <p:sldId id="264" r:id="rId7"/>
    <p:sldId id="258" r:id="rId8"/>
    <p:sldId id="260" r:id="rId9"/>
    <p:sldId id="356" r:id="rId10"/>
    <p:sldId id="262" r:id="rId11"/>
    <p:sldId id="357" r:id="rId12"/>
    <p:sldId id="263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4" r:id="rId22"/>
    <p:sldId id="275" r:id="rId23"/>
    <p:sldId id="277" r:id="rId24"/>
    <p:sldId id="280" r:id="rId25"/>
    <p:sldId id="281" r:id="rId26"/>
    <p:sldId id="283" r:id="rId27"/>
    <p:sldId id="284" r:id="rId28"/>
    <p:sldId id="335" r:id="rId29"/>
    <p:sldId id="285" r:id="rId30"/>
    <p:sldId id="287" r:id="rId31"/>
    <p:sldId id="291" r:id="rId32"/>
    <p:sldId id="292" r:id="rId33"/>
    <p:sldId id="293" r:id="rId34"/>
    <p:sldId id="294" r:id="rId35"/>
    <p:sldId id="295" r:id="rId36"/>
    <p:sldId id="297" r:id="rId37"/>
    <p:sldId id="296" r:id="rId38"/>
    <p:sldId id="332" r:id="rId39"/>
    <p:sldId id="299" r:id="rId40"/>
    <p:sldId id="298" r:id="rId41"/>
    <p:sldId id="301" r:id="rId42"/>
    <p:sldId id="302" r:id="rId43"/>
    <p:sldId id="303" r:id="rId44"/>
    <p:sldId id="305" r:id="rId45"/>
    <p:sldId id="306" r:id="rId46"/>
    <p:sldId id="307" r:id="rId47"/>
    <p:sldId id="308" r:id="rId48"/>
    <p:sldId id="309" r:id="rId49"/>
    <p:sldId id="328" r:id="rId50"/>
    <p:sldId id="329" r:id="rId51"/>
    <p:sldId id="330" r:id="rId52"/>
    <p:sldId id="359" r:id="rId53"/>
    <p:sldId id="354" r:id="rId54"/>
    <p:sldId id="331" r:id="rId55"/>
    <p:sldId id="326" r:id="rId56"/>
    <p:sldId id="311" r:id="rId57"/>
    <p:sldId id="312" r:id="rId58"/>
    <p:sldId id="313" r:id="rId59"/>
    <p:sldId id="346" r:id="rId60"/>
    <p:sldId id="342" r:id="rId61"/>
    <p:sldId id="314" r:id="rId62"/>
    <p:sldId id="344" r:id="rId63"/>
    <p:sldId id="316" r:id="rId64"/>
    <p:sldId id="315" r:id="rId65"/>
    <p:sldId id="345" r:id="rId66"/>
    <p:sldId id="317" r:id="rId67"/>
    <p:sldId id="348" r:id="rId68"/>
    <p:sldId id="350" r:id="rId69"/>
    <p:sldId id="349" r:id="rId70"/>
    <p:sldId id="319" r:id="rId71"/>
    <p:sldId id="351" r:id="rId72"/>
    <p:sldId id="323" r:id="rId73"/>
    <p:sldId id="325" r:id="rId7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94632" autoAdjust="0"/>
  </p:normalViewPr>
  <p:slideViewPr>
    <p:cSldViewPr showGuides="1">
      <p:cViewPr varScale="1">
        <p:scale>
          <a:sx n="93" d="100"/>
          <a:sy n="93" d="100"/>
        </p:scale>
        <p:origin x="1532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57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76" Type="http://schemas.openxmlformats.org/officeDocument/2006/relationships/presProps" Target="pres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slide" Target="slides/slide61.xml"/><Relationship Id="rId74" Type="http://schemas.openxmlformats.org/officeDocument/2006/relationships/slide" Target="slides/slide69.xml"/><Relationship Id="rId79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6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73" Type="http://schemas.openxmlformats.org/officeDocument/2006/relationships/slide" Target="slides/slide68.xml"/><Relationship Id="rId78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77" Type="http://schemas.openxmlformats.org/officeDocument/2006/relationships/viewProps" Target="viewProps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slide" Target="slides/slide62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70" Type="http://schemas.openxmlformats.org/officeDocument/2006/relationships/slide" Target="slides/slide65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sk-SK" sz="2000" spc="-1">
                <a:latin typeface="Arial"/>
              </a:rPr>
              <a:t>Click to edit the notes format</a:t>
            </a:r>
            <a:endParaRPr/>
          </a:p>
        </p:txBody>
      </p:sp>
      <p:sp>
        <p:nvSpPr>
          <p:cNvPr id="288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sk-SK" sz="1400" spc="-1">
                <a:latin typeface="Times New Roman"/>
              </a:rPr>
              <a:t>&lt;header&gt;</a:t>
            </a:r>
            <a:endParaRPr/>
          </a:p>
        </p:txBody>
      </p:sp>
      <p:sp>
        <p:nvSpPr>
          <p:cNvPr id="289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sk-SK" sz="1400" spc="-1">
                <a:latin typeface="Times New Roman"/>
              </a:rPr>
              <a:t>&lt;date/time&gt;</a:t>
            </a:r>
            <a:endParaRPr/>
          </a:p>
        </p:txBody>
      </p:sp>
      <p:sp>
        <p:nvSpPr>
          <p:cNvPr id="290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sk-SK" sz="1400" spc="-1">
                <a:latin typeface="Times New Roman"/>
              </a:rPr>
              <a:t>&lt;footer&gt;</a:t>
            </a:r>
            <a:endParaRPr/>
          </a:p>
        </p:txBody>
      </p:sp>
      <p:sp>
        <p:nvSpPr>
          <p:cNvPr id="291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DC316028-03F8-4000-8264-E61B247743A4}" type="slidenum">
              <a:rPr lang="sk-SK" sz="1400" spc="-1">
                <a:latin typeface="Times New Roman"/>
              </a:r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6375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2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E044B95-106A-4DA0-82A0-354815843F86}" type="slidenum">
              <a:rPr lang="sk-SK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C316028-03F8-4000-8264-E61B247743A4}" type="slidenum">
              <a:rPr lang="sk-SK" sz="1400" spc="-1" smtClean="0">
                <a:latin typeface="Times New Roman"/>
              </a:rPr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08374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C316028-03F8-4000-8264-E61B247743A4}" type="slidenum">
              <a:rPr lang="sk-SK" sz="1400" spc="-1" smtClean="0">
                <a:latin typeface="Times New Roman"/>
              </a:rPr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54538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6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04FEF4E-58DB-42CA-B947-F49CC9B5EC8E}" type="slidenum">
              <a:rPr lang="sk-SK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23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0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696D07E-CD72-4890-80C0-2EDA7D93EDF2}" type="slidenum">
              <a:rPr lang="sk-SK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32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88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E7143C6-72D5-4B00-B5AD-D8559B63D86F}" type="slidenum">
              <a:rPr lang="sk-SK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33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PlaceHolder 1"/>
          <p:cNvSpPr>
            <a:spLocks noGrp="1"/>
          </p:cNvSpPr>
          <p:nvPr>
            <p:ph type="body"/>
          </p:nvPr>
        </p:nvSpPr>
        <p:spPr>
          <a:xfrm>
            <a:off x="685800" y="4343400"/>
            <a:ext cx="5486040" cy="411444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94" name="TextShape 2"/>
          <p:cNvSpPr txBox="1"/>
          <p:nvPr/>
        </p:nvSpPr>
        <p:spPr>
          <a:xfrm>
            <a:off x="3884760" y="8685360"/>
            <a:ext cx="2971440" cy="45684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B8ED8A3F-B7B6-446F-9682-497746CA9154}" type="slidenum">
              <a:rPr lang="sk-SK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37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C316028-03F8-4000-8264-E61B247743A4}" type="slidenum">
              <a:rPr lang="sk-SK" sz="1400" spc="-1" smtClean="0">
                <a:latin typeface="Times New Roman"/>
              </a:rPr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42923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DC316028-03F8-4000-8264-E61B247743A4}" type="slidenum">
              <a:rPr lang="sk-SK" sz="1400" spc="-1" smtClean="0">
                <a:latin typeface="Times New Roman"/>
              </a:rPr>
              <a:t>50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59390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179280" y="3789720"/>
            <a:ext cx="878472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3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4" name="PlaceHolder 4"/>
          <p:cNvSpPr>
            <a:spLocks noGrp="1"/>
          </p:cNvSpPr>
          <p:nvPr>
            <p:ph type="body"/>
          </p:nvPr>
        </p:nvSpPr>
        <p:spPr>
          <a:xfrm>
            <a:off x="468072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5" name="PlaceHolder 5"/>
          <p:cNvSpPr>
            <a:spLocks noGrp="1"/>
          </p:cNvSpPr>
          <p:nvPr>
            <p:ph type="body"/>
          </p:nvPr>
        </p:nvSpPr>
        <p:spPr>
          <a:xfrm>
            <a:off x="17928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7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49" name="Obrázek 48"/>
          <p:cNvPicPr/>
          <p:nvPr/>
        </p:nvPicPr>
        <p:blipFill>
          <a:blip r:embed="rId2"/>
          <a:stretch/>
        </p:blipFill>
        <p:spPr>
          <a:xfrm>
            <a:off x="1287720" y="1052280"/>
            <a:ext cx="6567840" cy="5239800"/>
          </a:xfrm>
          <a:prstGeom prst="rect">
            <a:avLst/>
          </a:prstGeom>
          <a:ln>
            <a:noFill/>
          </a:ln>
        </p:spPr>
      </p:pic>
      <p:pic>
        <p:nvPicPr>
          <p:cNvPr id="50" name="Obrázek 49"/>
          <p:cNvPicPr/>
          <p:nvPr/>
        </p:nvPicPr>
        <p:blipFill>
          <a:blip r:embed="rId2"/>
          <a:stretch/>
        </p:blipFill>
        <p:spPr>
          <a:xfrm>
            <a:off x="1287720" y="1052280"/>
            <a:ext cx="6567840" cy="523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6" name="PlaceHolder 2"/>
          <p:cNvSpPr>
            <a:spLocks noGrp="1"/>
          </p:cNvSpPr>
          <p:nvPr>
            <p:ph type="subTitle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subTitle"/>
          </p:nvPr>
        </p:nvSpPr>
        <p:spPr>
          <a:xfrm>
            <a:off x="179280" y="189000"/>
            <a:ext cx="8784720" cy="3333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17928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8" name="PlaceHolder 2"/>
          <p:cNvSpPr>
            <a:spLocks noGrp="1"/>
          </p:cNvSpPr>
          <p:nvPr>
            <p:ph type="subTitle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4"/>
          <p:cNvSpPr>
            <a:spLocks noGrp="1"/>
          </p:cNvSpPr>
          <p:nvPr>
            <p:ph type="body"/>
          </p:nvPr>
        </p:nvSpPr>
        <p:spPr>
          <a:xfrm>
            <a:off x="468072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5" name="PlaceHolder 4"/>
          <p:cNvSpPr>
            <a:spLocks noGrp="1"/>
          </p:cNvSpPr>
          <p:nvPr>
            <p:ph type="body"/>
          </p:nvPr>
        </p:nvSpPr>
        <p:spPr>
          <a:xfrm>
            <a:off x="179280" y="3789720"/>
            <a:ext cx="878472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179280" y="3789720"/>
            <a:ext cx="878472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0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1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2" name="PlaceHolder 4"/>
          <p:cNvSpPr>
            <a:spLocks noGrp="1"/>
          </p:cNvSpPr>
          <p:nvPr>
            <p:ph type="body"/>
          </p:nvPr>
        </p:nvSpPr>
        <p:spPr>
          <a:xfrm>
            <a:off x="468072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3" name="PlaceHolder 5"/>
          <p:cNvSpPr>
            <a:spLocks noGrp="1"/>
          </p:cNvSpPr>
          <p:nvPr>
            <p:ph type="body"/>
          </p:nvPr>
        </p:nvSpPr>
        <p:spPr>
          <a:xfrm>
            <a:off x="17928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6" name="PlaceHolder 3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87" name="Obrázek 86"/>
          <p:cNvPicPr/>
          <p:nvPr/>
        </p:nvPicPr>
        <p:blipFill>
          <a:blip r:embed="rId2"/>
          <a:stretch/>
        </p:blipFill>
        <p:spPr>
          <a:xfrm>
            <a:off x="1287720" y="1052280"/>
            <a:ext cx="6567840" cy="5239800"/>
          </a:xfrm>
          <a:prstGeom prst="rect">
            <a:avLst/>
          </a:prstGeom>
          <a:ln>
            <a:noFill/>
          </a:ln>
        </p:spPr>
      </p:pic>
      <p:pic>
        <p:nvPicPr>
          <p:cNvPr id="88" name="Obrázek 87"/>
          <p:cNvPicPr/>
          <p:nvPr/>
        </p:nvPicPr>
        <p:blipFill>
          <a:blip r:embed="rId2"/>
          <a:stretch/>
        </p:blipFill>
        <p:spPr>
          <a:xfrm>
            <a:off x="1287720" y="1052280"/>
            <a:ext cx="6567840" cy="523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5" name="PlaceHolder 2"/>
          <p:cNvSpPr>
            <a:spLocks noGrp="1"/>
          </p:cNvSpPr>
          <p:nvPr>
            <p:ph type="subTitle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9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0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subTitle"/>
          </p:nvPr>
        </p:nvSpPr>
        <p:spPr>
          <a:xfrm>
            <a:off x="179280" y="189000"/>
            <a:ext cx="8784720" cy="3333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17928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6" name="PlaceHolder 4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468072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179280" y="3789720"/>
            <a:ext cx="878472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7" name="PlaceHolder 3"/>
          <p:cNvSpPr>
            <a:spLocks noGrp="1"/>
          </p:cNvSpPr>
          <p:nvPr>
            <p:ph type="body"/>
          </p:nvPr>
        </p:nvSpPr>
        <p:spPr>
          <a:xfrm>
            <a:off x="179280" y="3789720"/>
            <a:ext cx="878472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1" name="PlaceHolder 4"/>
          <p:cNvSpPr>
            <a:spLocks noGrp="1"/>
          </p:cNvSpPr>
          <p:nvPr>
            <p:ph type="body"/>
          </p:nvPr>
        </p:nvSpPr>
        <p:spPr>
          <a:xfrm>
            <a:off x="468072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2" name="PlaceHolder 5"/>
          <p:cNvSpPr>
            <a:spLocks noGrp="1"/>
          </p:cNvSpPr>
          <p:nvPr>
            <p:ph type="body"/>
          </p:nvPr>
        </p:nvSpPr>
        <p:spPr>
          <a:xfrm>
            <a:off x="17928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25" name="PlaceHolder 3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26" name="Obrázek 125"/>
          <p:cNvPicPr/>
          <p:nvPr/>
        </p:nvPicPr>
        <p:blipFill>
          <a:blip r:embed="rId2"/>
          <a:stretch/>
        </p:blipFill>
        <p:spPr>
          <a:xfrm>
            <a:off x="1287720" y="1052280"/>
            <a:ext cx="6567840" cy="5239800"/>
          </a:xfrm>
          <a:prstGeom prst="rect">
            <a:avLst/>
          </a:prstGeom>
          <a:ln>
            <a:noFill/>
          </a:ln>
        </p:spPr>
      </p:pic>
      <p:pic>
        <p:nvPicPr>
          <p:cNvPr id="127" name="Obrázek 126"/>
          <p:cNvPicPr/>
          <p:nvPr/>
        </p:nvPicPr>
        <p:blipFill>
          <a:blip r:embed="rId2"/>
          <a:stretch/>
        </p:blipFill>
        <p:spPr>
          <a:xfrm>
            <a:off x="1287720" y="1052280"/>
            <a:ext cx="6567840" cy="523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3" name="PlaceHolder 2"/>
          <p:cNvSpPr>
            <a:spLocks noGrp="1"/>
          </p:cNvSpPr>
          <p:nvPr>
            <p:ph type="subTitle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5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PlaceHolder 1"/>
          <p:cNvSpPr>
            <a:spLocks noGrp="1"/>
          </p:cNvSpPr>
          <p:nvPr>
            <p:ph type="subTitle"/>
          </p:nvPr>
        </p:nvSpPr>
        <p:spPr>
          <a:xfrm>
            <a:off x="179280" y="189000"/>
            <a:ext cx="8784720" cy="3333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17928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68072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2" name="PlaceHolder 4"/>
          <p:cNvSpPr>
            <a:spLocks noGrp="1"/>
          </p:cNvSpPr>
          <p:nvPr>
            <p:ph type="body"/>
          </p:nvPr>
        </p:nvSpPr>
        <p:spPr>
          <a:xfrm>
            <a:off x="179280" y="3789720"/>
            <a:ext cx="878472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179280" y="3789720"/>
            <a:ext cx="878472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468072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0" name="PlaceHolder 5"/>
          <p:cNvSpPr>
            <a:spLocks noGrp="1"/>
          </p:cNvSpPr>
          <p:nvPr>
            <p:ph type="body"/>
          </p:nvPr>
        </p:nvSpPr>
        <p:spPr>
          <a:xfrm>
            <a:off x="17928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62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63" name="PlaceHolder 3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64" name="Obrázek 163"/>
          <p:cNvPicPr/>
          <p:nvPr/>
        </p:nvPicPr>
        <p:blipFill>
          <a:blip r:embed="rId2"/>
          <a:stretch/>
        </p:blipFill>
        <p:spPr>
          <a:xfrm>
            <a:off x="1287720" y="1052280"/>
            <a:ext cx="6567840" cy="5239800"/>
          </a:xfrm>
          <a:prstGeom prst="rect">
            <a:avLst/>
          </a:prstGeom>
          <a:ln>
            <a:noFill/>
          </a:ln>
        </p:spPr>
      </p:pic>
      <p:pic>
        <p:nvPicPr>
          <p:cNvPr id="165" name="Obrázek 164"/>
          <p:cNvPicPr/>
          <p:nvPr/>
        </p:nvPicPr>
        <p:blipFill>
          <a:blip r:embed="rId2"/>
          <a:stretch/>
        </p:blipFill>
        <p:spPr>
          <a:xfrm>
            <a:off x="1287720" y="1052280"/>
            <a:ext cx="6567840" cy="523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5" name="PlaceHolder 2"/>
          <p:cNvSpPr>
            <a:spLocks noGrp="1"/>
          </p:cNvSpPr>
          <p:nvPr>
            <p:ph type="subTitle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7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19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0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PlaceHolder 1"/>
          <p:cNvSpPr>
            <a:spLocks noGrp="1"/>
          </p:cNvSpPr>
          <p:nvPr>
            <p:ph type="subTitle"/>
          </p:nvPr>
        </p:nvSpPr>
        <p:spPr>
          <a:xfrm>
            <a:off x="179280" y="189000"/>
            <a:ext cx="8784720" cy="3333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4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5" name="PlaceHolder 3"/>
          <p:cNvSpPr>
            <a:spLocks noGrp="1"/>
          </p:cNvSpPr>
          <p:nvPr>
            <p:ph type="body"/>
          </p:nvPr>
        </p:nvSpPr>
        <p:spPr>
          <a:xfrm>
            <a:off x="17928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6" name="PlaceHolder 4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8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29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0" name="PlaceHolder 4"/>
          <p:cNvSpPr>
            <a:spLocks noGrp="1"/>
          </p:cNvSpPr>
          <p:nvPr>
            <p:ph type="body"/>
          </p:nvPr>
        </p:nvSpPr>
        <p:spPr>
          <a:xfrm>
            <a:off x="468072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2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3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4" name="PlaceHolder 4"/>
          <p:cNvSpPr>
            <a:spLocks noGrp="1"/>
          </p:cNvSpPr>
          <p:nvPr>
            <p:ph type="body"/>
          </p:nvPr>
        </p:nvSpPr>
        <p:spPr>
          <a:xfrm>
            <a:off x="179280" y="3789720"/>
            <a:ext cx="878472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6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37" name="PlaceHolder 3"/>
          <p:cNvSpPr>
            <a:spLocks noGrp="1"/>
          </p:cNvSpPr>
          <p:nvPr>
            <p:ph type="body"/>
          </p:nvPr>
        </p:nvSpPr>
        <p:spPr>
          <a:xfrm>
            <a:off x="179280" y="3789720"/>
            <a:ext cx="878472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1" name="PlaceHolder 4"/>
          <p:cNvSpPr>
            <a:spLocks noGrp="1"/>
          </p:cNvSpPr>
          <p:nvPr>
            <p:ph type="body"/>
          </p:nvPr>
        </p:nvSpPr>
        <p:spPr>
          <a:xfrm>
            <a:off x="468072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2" name="PlaceHolder 5"/>
          <p:cNvSpPr>
            <a:spLocks noGrp="1"/>
          </p:cNvSpPr>
          <p:nvPr>
            <p:ph type="body"/>
          </p:nvPr>
        </p:nvSpPr>
        <p:spPr>
          <a:xfrm>
            <a:off x="17928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laceHolder 1"/>
          <p:cNvSpPr>
            <a:spLocks noGrp="1"/>
          </p:cNvSpPr>
          <p:nvPr>
            <p:ph type="subTitle"/>
          </p:nvPr>
        </p:nvSpPr>
        <p:spPr>
          <a:xfrm>
            <a:off x="179280" y="189000"/>
            <a:ext cx="8784720" cy="3333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246" name="Obrázek 245"/>
          <p:cNvPicPr/>
          <p:nvPr/>
        </p:nvPicPr>
        <p:blipFill>
          <a:blip r:embed="rId2"/>
          <a:stretch/>
        </p:blipFill>
        <p:spPr>
          <a:xfrm>
            <a:off x="1287720" y="1052280"/>
            <a:ext cx="6567840" cy="5239800"/>
          </a:xfrm>
          <a:prstGeom prst="rect">
            <a:avLst/>
          </a:prstGeom>
          <a:ln>
            <a:noFill/>
          </a:ln>
        </p:spPr>
      </p:pic>
      <p:pic>
        <p:nvPicPr>
          <p:cNvPr id="247" name="Obrázek 246"/>
          <p:cNvPicPr/>
          <p:nvPr/>
        </p:nvPicPr>
        <p:blipFill>
          <a:blip r:embed="rId2"/>
          <a:stretch/>
        </p:blipFill>
        <p:spPr>
          <a:xfrm>
            <a:off x="1287720" y="1052280"/>
            <a:ext cx="6567840" cy="5239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17928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523980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4680720" y="378972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17928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680720" y="1052640"/>
            <a:ext cx="428688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179280" y="3789720"/>
            <a:ext cx="8784720" cy="249912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2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4D93D-DC2A-4A79-8D1F-BF2970B6BCC3}" type="datetimeFigureOut">
              <a:rPr lang="cs-CZ" smtClean="0"/>
              <a:t>02.01.2023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8C79A-DDF4-4383-B8AB-7403F457726B}" type="slidenum">
              <a:rPr lang="cs-CZ" smtClean="0"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CustomShape 1"/>
          <p:cNvSpPr/>
          <p:nvPr/>
        </p:nvSpPr>
        <p:spPr>
          <a:xfrm>
            <a:off x="0" y="6377040"/>
            <a:ext cx="9143640" cy="48060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" name="Shape 12"/>
          <p:cNvPicPr/>
          <p:nvPr/>
        </p:nvPicPr>
        <p:blipFill>
          <a:blip r:embed="rId14"/>
          <a:stretch/>
        </p:blipFill>
        <p:spPr>
          <a:xfrm>
            <a:off x="34920" y="6191280"/>
            <a:ext cx="1007640" cy="728280"/>
          </a:xfrm>
          <a:prstGeom prst="rect">
            <a:avLst/>
          </a:prstGeom>
          <a:ln>
            <a:noFill/>
          </a:ln>
        </p:spPr>
      </p:pic>
      <p:sp>
        <p:nvSpPr>
          <p:cNvPr id="53" name="PlaceHolder 2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tIns="91440" bIns="91440" anchor="ctr"/>
          <a:lstStyle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179280" y="1052640"/>
            <a:ext cx="8784720" cy="5239800"/>
          </a:xfrm>
          <a:prstGeom prst="rect">
            <a:avLst/>
          </a:prstGeom>
        </p:spPr>
        <p:txBody>
          <a:bodyPr tIns="91440" bIns="9144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Click to edit the outline text format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1400" spc="-1">
                <a:latin typeface="Arial"/>
              </a:rPr>
              <a:t>Second Outline Level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Third Outline Level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1400" spc="-1">
                <a:latin typeface="Arial"/>
              </a:rPr>
              <a:t>Fourth Outline Level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Fifth Outline Level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Sixth Outline Level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CustomShape 1"/>
          <p:cNvSpPr/>
          <p:nvPr/>
        </p:nvSpPr>
        <p:spPr>
          <a:xfrm>
            <a:off x="0" y="6377040"/>
            <a:ext cx="9143640" cy="48060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90" name="Shape 12"/>
          <p:cNvPicPr/>
          <p:nvPr/>
        </p:nvPicPr>
        <p:blipFill>
          <a:blip r:embed="rId14"/>
          <a:stretch/>
        </p:blipFill>
        <p:spPr>
          <a:xfrm>
            <a:off x="34920" y="6191280"/>
            <a:ext cx="1007640" cy="728280"/>
          </a:xfrm>
          <a:prstGeom prst="rect">
            <a:avLst/>
          </a:prstGeom>
          <a:ln>
            <a:noFill/>
          </a:ln>
        </p:spPr>
      </p:pic>
      <p:sp>
        <p:nvSpPr>
          <p:cNvPr id="91" name="PlaceHolder 2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tIns="91440" bIns="91440" anchor="ctr"/>
          <a:lstStyle/>
          <a:p>
            <a:endParaRPr/>
          </a:p>
        </p:txBody>
      </p:sp>
      <p:sp>
        <p:nvSpPr>
          <p:cNvPr id="92" name="PlaceHolder 3"/>
          <p:cNvSpPr>
            <a:spLocks noGrp="1"/>
          </p:cNvSpPr>
          <p:nvPr>
            <p:ph type="body"/>
          </p:nvPr>
        </p:nvSpPr>
        <p:spPr>
          <a:xfrm>
            <a:off x="179280" y="1052640"/>
            <a:ext cx="4316040" cy="5239800"/>
          </a:xfrm>
          <a:prstGeom prst="rect">
            <a:avLst/>
          </a:prstGeom>
        </p:spPr>
        <p:txBody>
          <a:bodyPr tIns="91440" bIns="9144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Click to edit the outline text format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1400" spc="-1">
                <a:latin typeface="Arial"/>
              </a:rPr>
              <a:t>Second Outline Level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Third Outline Level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1400" spc="-1">
                <a:latin typeface="Arial"/>
              </a:rPr>
              <a:t>Fourth Outline Level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Fifth Outline Level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Sixth Outline Level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Seventh Outline Level</a:t>
            </a:r>
            <a:endParaRPr/>
          </a:p>
        </p:txBody>
      </p:sp>
      <p:sp>
        <p:nvSpPr>
          <p:cNvPr id="93" name="PlaceHolder 4"/>
          <p:cNvSpPr>
            <a:spLocks noGrp="1"/>
          </p:cNvSpPr>
          <p:nvPr>
            <p:ph type="body"/>
          </p:nvPr>
        </p:nvSpPr>
        <p:spPr>
          <a:xfrm>
            <a:off x="4648320" y="1052640"/>
            <a:ext cx="4316040" cy="5239800"/>
          </a:xfrm>
          <a:prstGeom prst="rect">
            <a:avLst/>
          </a:prstGeom>
        </p:spPr>
        <p:txBody>
          <a:bodyPr tIns="91440" bIns="9144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Click to edit the outline text format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1400" spc="-1">
                <a:latin typeface="Arial"/>
              </a:rPr>
              <a:t>Second Outline Level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Third Outline Level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1400" spc="-1">
                <a:latin typeface="Arial"/>
              </a:rPr>
              <a:t>Fourth Outline Level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Fifth Outline Level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Sixth Outline Level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0" y="6377040"/>
            <a:ext cx="9143640" cy="48060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9" name="Shape 12"/>
          <p:cNvPicPr/>
          <p:nvPr/>
        </p:nvPicPr>
        <p:blipFill>
          <a:blip r:embed="rId14"/>
          <a:stretch/>
        </p:blipFill>
        <p:spPr>
          <a:xfrm>
            <a:off x="34920" y="6191280"/>
            <a:ext cx="1007640" cy="728280"/>
          </a:xfrm>
          <a:prstGeom prst="rect">
            <a:avLst/>
          </a:prstGeom>
          <a:ln>
            <a:noFill/>
          </a:ln>
        </p:spPr>
      </p:pic>
      <p:sp>
        <p:nvSpPr>
          <p:cNvPr id="130" name="PlaceHolder 2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sk-SK" sz="1400" spc="-1">
                <a:latin typeface="Arial"/>
              </a:rPr>
              <a:t>Click to edit the title text format</a:t>
            </a:r>
            <a:endParaRPr/>
          </a:p>
        </p:txBody>
      </p:sp>
      <p:sp>
        <p:nvSpPr>
          <p:cNvPr id="131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Click to edit the outline text format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1400" spc="-1">
                <a:latin typeface="Arial"/>
              </a:rPr>
              <a:t>Second Outline Level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Third Outline Level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1400" spc="-1">
                <a:latin typeface="Arial"/>
              </a:rPr>
              <a:t>Fourth Outline Level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000" spc="-1">
                <a:latin typeface="Arial"/>
              </a:rPr>
              <a:t>Fifth Outline Level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000" spc="-1">
                <a:latin typeface="Arial"/>
              </a:rPr>
              <a:t>Sixth Outline Level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000" spc="-1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CustomShape 1"/>
          <p:cNvSpPr/>
          <p:nvPr/>
        </p:nvSpPr>
        <p:spPr>
          <a:xfrm>
            <a:off x="0" y="6377040"/>
            <a:ext cx="9143640" cy="48060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1" name="Shape 12"/>
          <p:cNvPicPr/>
          <p:nvPr/>
        </p:nvPicPr>
        <p:blipFill>
          <a:blip r:embed="rId14"/>
          <a:stretch/>
        </p:blipFill>
        <p:spPr>
          <a:xfrm>
            <a:off x="34920" y="6191280"/>
            <a:ext cx="1007640" cy="728280"/>
          </a:xfrm>
          <a:prstGeom prst="rect">
            <a:avLst/>
          </a:prstGeom>
          <a:ln>
            <a:noFill/>
          </a:ln>
        </p:spPr>
      </p:pic>
      <p:sp>
        <p:nvSpPr>
          <p:cNvPr id="212" name="PlaceHolder 2"/>
          <p:cNvSpPr>
            <a:spLocks noGrp="1"/>
          </p:cNvSpPr>
          <p:nvPr>
            <p:ph type="title"/>
          </p:nvPr>
        </p:nvSpPr>
        <p:spPr>
          <a:xfrm>
            <a:off x="179280" y="189000"/>
            <a:ext cx="8784720" cy="718920"/>
          </a:xfrm>
          <a:prstGeom prst="rect">
            <a:avLst/>
          </a:prstGeom>
        </p:spPr>
        <p:txBody>
          <a:bodyPr tIns="91440" bIns="91440" anchor="ctr"/>
          <a:lstStyle/>
          <a:p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Click to edit the outline text format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1400" spc="-1">
                <a:latin typeface="Arial"/>
              </a:rPr>
              <a:t>Second Outline Level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1400" spc="-1">
                <a:latin typeface="Arial"/>
              </a:rPr>
              <a:t>Third Outline Level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sk-SK" sz="1400" spc="-1">
                <a:latin typeface="Arial"/>
              </a:rPr>
              <a:t>Fourth Outline Level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000" spc="-1">
                <a:latin typeface="Arial"/>
              </a:rPr>
              <a:t>Fifth Outline Level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000" spc="-1">
                <a:latin typeface="Arial"/>
              </a:rPr>
              <a:t>Sixth Outline Level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sk-SK" sz="2000" spc="-1">
                <a:latin typeface="Arial"/>
              </a:rPr>
              <a:t>Seventh Outline Level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9.png"/><Relationship Id="rId7" Type="http://schemas.openxmlformats.org/officeDocument/2006/relationships/image" Target="../media/image4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4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0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1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6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.png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8.jpeg"/><Relationship Id="rId4" Type="http://schemas.openxmlformats.org/officeDocument/2006/relationships/image" Target="../media/image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3.png"/><Relationship Id="rId4" Type="http://schemas.openxmlformats.org/officeDocument/2006/relationships/image" Target="../media/image7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8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8.emf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7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1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jpeg"/><Relationship Id="rId4" Type="http://schemas.openxmlformats.org/officeDocument/2006/relationships/image" Target="../media/image9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0" y="-27360"/>
            <a:ext cx="1763280" cy="6885000"/>
          </a:xfrm>
          <a:prstGeom prst="rect">
            <a:avLst/>
          </a:prstGeom>
          <a:solidFill>
            <a:srgbClr val="FFCC9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TextShape 2"/>
          <p:cNvSpPr txBox="1"/>
          <p:nvPr/>
        </p:nvSpPr>
        <p:spPr>
          <a:xfrm>
            <a:off x="1908000" y="1989000"/>
            <a:ext cx="6984720" cy="429660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endParaRPr lang="sk-SK" sz="3200" b="1" strike="noStrike" spc="-1" dirty="0" smtClean="0">
              <a:solidFill>
                <a:srgbClr val="FFFF00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algn="ctr">
              <a:lnSpc>
                <a:spcPct val="100000"/>
              </a:lnSpc>
            </a:pPr>
            <a:r>
              <a:rPr lang="sk-SK" sz="3200" b="1" strike="noStrike" spc="-1" dirty="0" err="1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Utilization</a:t>
            </a:r>
            <a:r>
              <a:rPr lang="sk-SK" sz="3200" b="1" strike="noStrike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of </a:t>
            </a:r>
            <a:r>
              <a:rPr lang="sk-SK" sz="3200" b="1" strike="noStrike" spc="-1" dirty="0" err="1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genetic</a:t>
            </a:r>
            <a:r>
              <a:rPr lang="sk-SK" sz="3200" b="1" strike="noStrike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200" b="1" strike="noStrike" spc="-1" dirty="0" err="1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analyses</a:t>
            </a:r>
            <a:r>
              <a:rPr lang="sk-SK" sz="3200" b="1" strike="noStrike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in </a:t>
            </a:r>
            <a:r>
              <a:rPr lang="sk-SK" sz="3200" b="1" strike="noStrike" spc="-1" dirty="0" err="1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human</a:t>
            </a:r>
            <a:r>
              <a:rPr lang="sk-SK" sz="3200" b="1" strike="noStrike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200" b="1" spc="-1" dirty="0" err="1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assisted</a:t>
            </a:r>
            <a:r>
              <a:rPr lang="sk-SK" sz="3200" b="1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200" b="1" spc="-1" dirty="0" err="1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reproduction</a:t>
            </a:r>
            <a:r>
              <a:rPr lang="sk-SK" sz="3200" b="1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200" b="1" spc="-1" dirty="0" err="1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process</a:t>
            </a:r>
            <a:r>
              <a:rPr lang="sk-SK" sz="3200" b="1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200" b="1" strike="noStrike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60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
</a:t>
            </a:r>
            <a:r>
              <a:rPr lang="sk-SK" sz="3600" strike="noStrike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
</a:t>
            </a:r>
            <a:r>
              <a:rPr lang="sk-SK" sz="2800" b="1" i="1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Mgr. Jan Smetana, Ph.D</a:t>
            </a:r>
            <a:r>
              <a:rPr lang="sk-SK" sz="3200" b="1" i="1" strike="noStrike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	
</a:t>
            </a:r>
            <a:r>
              <a:rPr lang="sk-SK" sz="1200" strike="noStrike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</a:t>
            </a:r>
            <a:r>
              <a:rPr lang="sk-SK" sz="1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Ústav </a:t>
            </a:r>
            <a:r>
              <a:rPr lang="sk-SK" sz="18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Experimentální</a:t>
            </a:r>
            <a:r>
              <a:rPr lang="sk-SK" sz="1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sk-SK" sz="18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Biologie</a:t>
            </a:r>
            <a:r>
              <a:rPr lang="sk-SK" sz="1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 </a:t>
            </a:r>
            <a:r>
              <a:rPr lang="sk-SK" sz="18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PřF</a:t>
            </a:r>
            <a:r>
              <a:rPr lang="sk-SK" sz="1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MU
</a:t>
            </a:r>
            <a:r>
              <a:rPr lang="sk-SK" sz="18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Laboratoř</a:t>
            </a:r>
            <a:r>
              <a:rPr lang="sk-SK" sz="1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sk-SK" sz="18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molekulární</a:t>
            </a:r>
            <a:r>
              <a:rPr lang="sk-SK" sz="1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sk-SK" sz="1800" strike="noStrike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cytogenetiky</a:t>
            </a:r>
            <a:r>
              <a:rPr lang="sk-SK" sz="1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
OLG FN Brno</a:t>
            </a:r>
            <a:endParaRPr dirty="0"/>
          </a:p>
        </p:txBody>
      </p:sp>
      <p:pic>
        <p:nvPicPr>
          <p:cNvPr id="294" name="Shape 79"/>
          <p:cNvPicPr/>
          <p:nvPr/>
        </p:nvPicPr>
        <p:blipFill>
          <a:blip r:embed="rId3"/>
          <a:stretch/>
        </p:blipFill>
        <p:spPr>
          <a:xfrm>
            <a:off x="491040" y="5655240"/>
            <a:ext cx="788760" cy="972720"/>
          </a:xfrm>
          <a:prstGeom prst="rect">
            <a:avLst/>
          </a:prstGeom>
          <a:ln>
            <a:noFill/>
          </a:ln>
        </p:spPr>
      </p:pic>
      <p:pic>
        <p:nvPicPr>
          <p:cNvPr id="295" name="Shape 80"/>
          <p:cNvPicPr/>
          <p:nvPr/>
        </p:nvPicPr>
        <p:blipFill>
          <a:blip r:embed="rId4"/>
          <a:stretch/>
        </p:blipFill>
        <p:spPr>
          <a:xfrm>
            <a:off x="287280" y="260280"/>
            <a:ext cx="1476000" cy="1064880"/>
          </a:xfrm>
          <a:prstGeom prst="rect">
            <a:avLst/>
          </a:prstGeom>
          <a:ln>
            <a:noFill/>
          </a:ln>
        </p:spPr>
      </p:pic>
      <p:pic>
        <p:nvPicPr>
          <p:cNvPr id="296" name="Shape 81"/>
          <p:cNvPicPr/>
          <p:nvPr/>
        </p:nvPicPr>
        <p:blipFill>
          <a:blip r:embed="rId5"/>
          <a:stretch/>
        </p:blipFill>
        <p:spPr>
          <a:xfrm>
            <a:off x="223200" y="2709000"/>
            <a:ext cx="1324080" cy="1260720"/>
          </a:xfrm>
          <a:prstGeom prst="rect">
            <a:avLst/>
          </a:prstGeom>
          <a:ln>
            <a:noFill/>
          </a:ln>
        </p:spPr>
      </p:pic>
      <p:pic>
        <p:nvPicPr>
          <p:cNvPr id="297" name="Shape 82"/>
          <p:cNvPicPr/>
          <p:nvPr/>
        </p:nvPicPr>
        <p:blipFill>
          <a:blip r:embed="rId6"/>
          <a:stretch/>
        </p:blipFill>
        <p:spPr>
          <a:xfrm>
            <a:off x="5004360" y="260280"/>
            <a:ext cx="1439640" cy="1306080"/>
          </a:xfrm>
          <a:prstGeom prst="rect">
            <a:avLst/>
          </a:prstGeom>
          <a:ln>
            <a:noFill/>
          </a:ln>
        </p:spPr>
      </p:pic>
      <p:pic>
        <p:nvPicPr>
          <p:cNvPr id="298" name="Shape 83"/>
          <p:cNvPicPr/>
          <p:nvPr/>
        </p:nvPicPr>
        <p:blipFill>
          <a:blip r:embed="rId7"/>
          <a:stretch/>
        </p:blipFill>
        <p:spPr>
          <a:xfrm>
            <a:off x="1907640" y="260280"/>
            <a:ext cx="2322360" cy="1306080"/>
          </a:xfrm>
          <a:prstGeom prst="rect">
            <a:avLst/>
          </a:prstGeom>
          <a:ln>
            <a:noFill/>
          </a:ln>
        </p:spPr>
      </p:pic>
      <p:pic>
        <p:nvPicPr>
          <p:cNvPr id="299" name="Shape 84"/>
          <p:cNvPicPr/>
          <p:nvPr/>
        </p:nvPicPr>
        <p:blipFill>
          <a:blip r:embed="rId8"/>
          <a:stretch/>
        </p:blipFill>
        <p:spPr>
          <a:xfrm>
            <a:off x="7092360" y="218520"/>
            <a:ext cx="1800000" cy="1347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Shape 1"/>
          <p:cNvSpPr txBox="1"/>
          <p:nvPr/>
        </p:nvSpPr>
        <p:spPr>
          <a:xfrm>
            <a:off x="179280" y="1197000"/>
            <a:ext cx="8784720" cy="5095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  <a:p>
            <a:pPr>
              <a:lnSpc>
                <a:spcPct val="80000"/>
              </a:lnSpc>
            </a:pPr>
            <a:endParaRPr/>
          </a:p>
        </p:txBody>
      </p:sp>
      <p:pic>
        <p:nvPicPr>
          <p:cNvPr id="356" name="Shape 142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357" name="Shape 143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sp>
        <p:nvSpPr>
          <p:cNvPr id="358" name="TextShape 2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 err="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Historie</a:t>
            </a:r>
            <a:r>
              <a:rPr lang="sk-SK" sz="3600" b="1" strike="noStrike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IVF Č(SS)R</a:t>
            </a:r>
            <a:endParaRPr dirty="0"/>
          </a:p>
        </p:txBody>
      </p:sp>
      <p:pic>
        <p:nvPicPr>
          <p:cNvPr id="359" name="Shape 145"/>
          <p:cNvPicPr/>
          <p:nvPr/>
        </p:nvPicPr>
        <p:blipFill>
          <a:blip r:embed="rId4"/>
          <a:stretch/>
        </p:blipFill>
        <p:spPr>
          <a:xfrm>
            <a:off x="219240" y="980640"/>
            <a:ext cx="8730000" cy="1728000"/>
          </a:xfrm>
          <a:prstGeom prst="rect">
            <a:avLst/>
          </a:prstGeom>
          <a:ln>
            <a:noFill/>
          </a:ln>
        </p:spPr>
      </p:pic>
      <p:sp>
        <p:nvSpPr>
          <p:cNvPr id="360" name="CustomShape 3"/>
          <p:cNvSpPr/>
          <p:nvPr/>
        </p:nvSpPr>
        <p:spPr>
          <a:xfrm>
            <a:off x="251640" y="5909040"/>
            <a:ext cx="237600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sk-SK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Comic Sans MS"/>
              </a:rPr>
              <a:t>Prof. L. Pilka</a:t>
            </a:r>
            <a:endParaRPr/>
          </a:p>
        </p:txBody>
      </p:sp>
      <p:pic>
        <p:nvPicPr>
          <p:cNvPr id="361" name="Shape 149"/>
          <p:cNvPicPr/>
          <p:nvPr/>
        </p:nvPicPr>
        <p:blipFill>
          <a:blip r:embed="rId5"/>
          <a:stretch/>
        </p:blipFill>
        <p:spPr>
          <a:xfrm>
            <a:off x="219240" y="2781720"/>
            <a:ext cx="2264040" cy="3117240"/>
          </a:xfrm>
          <a:prstGeom prst="rect">
            <a:avLst/>
          </a:prstGeom>
          <a:ln>
            <a:noFill/>
          </a:ln>
        </p:spPr>
      </p:pic>
      <p:pic>
        <p:nvPicPr>
          <p:cNvPr id="362" name="Picture 2"/>
          <p:cNvPicPr/>
          <p:nvPr/>
        </p:nvPicPr>
        <p:blipFill>
          <a:blip r:embed="rId6"/>
          <a:stretch/>
        </p:blipFill>
        <p:spPr>
          <a:xfrm>
            <a:off x="2627640" y="2781000"/>
            <a:ext cx="3665520" cy="2418120"/>
          </a:xfrm>
          <a:prstGeom prst="rect">
            <a:avLst/>
          </a:prstGeom>
          <a:ln>
            <a:noFill/>
          </a:ln>
        </p:spPr>
      </p:pic>
      <p:sp>
        <p:nvSpPr>
          <p:cNvPr id="363" name="CustomShape 4"/>
          <p:cNvSpPr/>
          <p:nvPr/>
        </p:nvSpPr>
        <p:spPr>
          <a:xfrm>
            <a:off x="3419640" y="5229360"/>
            <a:ext cx="237600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sk-SK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Comic Sans MS"/>
              </a:rPr>
              <a:t>MUDr. J. Tesarik</a:t>
            </a:r>
            <a:endParaRPr/>
          </a:p>
        </p:txBody>
      </p:sp>
      <p:pic>
        <p:nvPicPr>
          <p:cNvPr id="364" name="Picture 8"/>
          <p:cNvPicPr/>
          <p:nvPr/>
        </p:nvPicPr>
        <p:blipFill>
          <a:blip r:embed="rId7"/>
          <a:stretch/>
        </p:blipFill>
        <p:spPr>
          <a:xfrm>
            <a:off x="6372360" y="2781000"/>
            <a:ext cx="2592000" cy="2596320"/>
          </a:xfrm>
          <a:prstGeom prst="rect">
            <a:avLst/>
          </a:prstGeom>
          <a:ln>
            <a:noFill/>
          </a:ln>
        </p:spPr>
      </p:pic>
      <p:sp>
        <p:nvSpPr>
          <p:cNvPr id="365" name="CustomShape 5"/>
          <p:cNvSpPr/>
          <p:nvPr/>
        </p:nvSpPr>
        <p:spPr>
          <a:xfrm>
            <a:off x="6516360" y="5405040"/>
            <a:ext cx="237600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sk-SK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omic Sans MS"/>
                <a:ea typeface="Comic Sans MS"/>
              </a:rPr>
              <a:t>Prof. P. Trávník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IVF </a:t>
            </a:r>
            <a:r>
              <a:rPr lang="sk-SK" sz="36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centers</a:t>
            </a:r>
            <a:r>
              <a:rPr lang="sk-SK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in Brno</a:t>
            </a:r>
            <a:endParaRPr dirty="0"/>
          </a:p>
        </p:txBody>
      </p:sp>
      <p:pic>
        <p:nvPicPr>
          <p:cNvPr id="367" name="Shape 156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368" name="Shape 157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369" name="Picture 3"/>
          <p:cNvPicPr/>
          <p:nvPr/>
        </p:nvPicPr>
        <p:blipFill>
          <a:blip r:embed="rId4"/>
          <a:stretch/>
        </p:blipFill>
        <p:spPr>
          <a:xfrm>
            <a:off x="755640" y="1052640"/>
            <a:ext cx="7789680" cy="4752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TextShape 1"/>
          <p:cNvSpPr txBox="1"/>
          <p:nvPr/>
        </p:nvSpPr>
        <p:spPr>
          <a:xfrm>
            <a:off x="179280" y="189000"/>
            <a:ext cx="6120912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2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IVF </a:t>
            </a:r>
            <a:r>
              <a:rPr lang="sk-SK" sz="32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centers</a:t>
            </a:r>
            <a:r>
              <a:rPr lang="sk-SK" sz="32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in </a:t>
            </a:r>
            <a:r>
              <a:rPr lang="sk-SK" sz="32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Czech</a:t>
            </a:r>
            <a:r>
              <a:rPr lang="sk-SK" sz="32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2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rep</a:t>
            </a:r>
            <a:r>
              <a:rPr lang="sk-SK" sz="32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. </a:t>
            </a:r>
            <a:endParaRPr sz="1600" dirty="0"/>
          </a:p>
        </p:txBody>
      </p:sp>
      <p:sp>
        <p:nvSpPr>
          <p:cNvPr id="371" name="TextShape 2"/>
          <p:cNvSpPr txBox="1"/>
          <p:nvPr/>
        </p:nvSpPr>
        <p:spPr>
          <a:xfrm>
            <a:off x="251520" y="1052736"/>
            <a:ext cx="6048672" cy="5095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95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There are currently </a:t>
            </a:r>
            <a:r>
              <a:rPr lang="cs-CZ" sz="2400" dirty="0" err="1" smtClean="0">
                <a:solidFill>
                  <a:schemeClr val="bg1"/>
                </a:solidFill>
              </a:rPr>
              <a:t>over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rgbClr val="FFFF00"/>
                </a:solidFill>
              </a:rPr>
              <a:t>45</a:t>
            </a:r>
            <a:r>
              <a:rPr lang="en-US" sz="2400" dirty="0" smtClean="0">
                <a:solidFill>
                  <a:srgbClr val="FFFF00"/>
                </a:solidFill>
              </a:rPr>
              <a:t> registered </a:t>
            </a:r>
            <a:r>
              <a:rPr lang="en-US" sz="2400" dirty="0">
                <a:solidFill>
                  <a:srgbClr val="FFFF00"/>
                </a:solidFill>
              </a:rPr>
              <a:t>IVF </a:t>
            </a:r>
            <a:r>
              <a:rPr lang="en-US" sz="2400" dirty="0" err="1">
                <a:solidFill>
                  <a:srgbClr val="FFFF00"/>
                </a:solidFill>
              </a:rPr>
              <a:t>centres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in the Czech Republic (6x Brno, 8x Prague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marL="495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rgbClr val="FFFF00"/>
              </a:solidFill>
            </a:endParaRPr>
          </a:p>
          <a:p>
            <a:pPr marL="495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rgbClr val="FFFF00"/>
                </a:solidFill>
              </a:rPr>
              <a:t>Private</a:t>
            </a:r>
            <a:r>
              <a:rPr lang="cs-CZ" sz="2400" dirty="0" smtClean="0">
                <a:solidFill>
                  <a:schemeClr val="bg1"/>
                </a:solidFill>
              </a:rPr>
              <a:t> IVF </a:t>
            </a:r>
            <a:r>
              <a:rPr lang="cs-CZ" sz="2400" dirty="0" err="1" smtClean="0">
                <a:solidFill>
                  <a:schemeClr val="bg1"/>
                </a:solidFill>
              </a:rPr>
              <a:t>centers</a:t>
            </a:r>
            <a:r>
              <a:rPr lang="cs-CZ" sz="2400" dirty="0" smtClean="0">
                <a:solidFill>
                  <a:schemeClr val="bg1"/>
                </a:solidFill>
              </a:rPr>
              <a:t>, </a:t>
            </a:r>
            <a:r>
              <a:rPr lang="en-US" sz="2400" dirty="0" smtClean="0">
                <a:solidFill>
                  <a:schemeClr val="bg1"/>
                </a:solidFill>
              </a:rPr>
              <a:t>(</a:t>
            </a:r>
            <a:r>
              <a:rPr lang="en-US" sz="2400" dirty="0">
                <a:solidFill>
                  <a:schemeClr val="bg1"/>
                </a:solidFill>
              </a:rPr>
              <a:t>gynecology, obstetrics, reproductive medicine, genetics, biochemistry</a:t>
            </a:r>
            <a:r>
              <a:rPr lang="en-US" sz="2400" dirty="0" smtClean="0">
                <a:solidFill>
                  <a:schemeClr val="bg1"/>
                </a:solidFill>
              </a:rPr>
              <a:t>)</a:t>
            </a:r>
            <a:endParaRPr lang="cs-CZ" sz="2400" dirty="0" smtClean="0">
              <a:solidFill>
                <a:schemeClr val="bg1"/>
              </a:solidFill>
            </a:endParaRPr>
          </a:p>
          <a:p>
            <a:pPr marL="495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bg1"/>
              </a:solidFill>
            </a:endParaRPr>
          </a:p>
          <a:p>
            <a:pPr marL="495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chemeClr val="bg1"/>
                </a:solidFill>
              </a:rPr>
              <a:t>Annually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over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smtClean="0">
                <a:solidFill>
                  <a:srgbClr val="FFFF00"/>
                </a:solidFill>
              </a:rPr>
              <a:t>20,000</a:t>
            </a:r>
            <a:r>
              <a:rPr lang="en-US" sz="2400" dirty="0" smtClean="0">
                <a:solidFill>
                  <a:srgbClr val="FFFF00"/>
                </a:solidFill>
              </a:rPr>
              <a:t> IVF</a:t>
            </a:r>
            <a:r>
              <a:rPr lang="en-US" sz="2400" dirty="0" smtClean="0">
                <a:solidFill>
                  <a:schemeClr val="bg1"/>
                </a:solidFill>
              </a:rPr>
              <a:t> cycles</a:t>
            </a:r>
            <a:endParaRPr lang="cs-CZ" sz="2400" dirty="0" smtClean="0">
              <a:solidFill>
                <a:schemeClr val="bg1"/>
              </a:solidFill>
            </a:endParaRPr>
          </a:p>
          <a:p>
            <a:pPr marL="495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bg1"/>
              </a:solidFill>
            </a:endParaRPr>
          </a:p>
          <a:p>
            <a:pPr marL="495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400" dirty="0" err="1" smtClean="0">
                <a:solidFill>
                  <a:schemeClr val="bg1"/>
                </a:solidFill>
              </a:rPr>
              <a:t>Over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5</a:t>
            </a:r>
            <a:r>
              <a:rPr lang="cs-CZ" sz="2400" dirty="0" smtClean="0">
                <a:solidFill>
                  <a:schemeClr val="bg1"/>
                </a:solidFill>
              </a:rPr>
              <a:t>0</a:t>
            </a:r>
            <a:r>
              <a:rPr lang="en-US" sz="2400" dirty="0" smtClean="0">
                <a:solidFill>
                  <a:schemeClr val="bg1"/>
                </a:solidFill>
              </a:rPr>
              <a:t>% </a:t>
            </a:r>
            <a:r>
              <a:rPr lang="en-US" sz="2400" dirty="0">
                <a:solidFill>
                  <a:schemeClr val="bg1"/>
                </a:solidFill>
              </a:rPr>
              <a:t>covered by </a:t>
            </a:r>
            <a:r>
              <a:rPr lang="cs-CZ" sz="2400" dirty="0" err="1" smtClean="0">
                <a:solidFill>
                  <a:schemeClr val="bg1"/>
                </a:solidFill>
              </a:rPr>
              <a:t>health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insurance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companies</a:t>
            </a:r>
            <a:endParaRPr lang="cs-CZ" sz="2400" dirty="0" smtClean="0">
              <a:solidFill>
                <a:schemeClr val="bg1"/>
              </a:solidFill>
            </a:endParaRPr>
          </a:p>
          <a:p>
            <a:pPr marL="495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400" dirty="0" smtClean="0">
              <a:solidFill>
                <a:schemeClr val="bg1"/>
              </a:solidFill>
            </a:endParaRPr>
          </a:p>
          <a:p>
            <a:pPr marL="495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Specialization </a:t>
            </a:r>
            <a:r>
              <a:rPr lang="en-US" sz="2400" dirty="0">
                <a:solidFill>
                  <a:schemeClr val="bg1"/>
                </a:solidFill>
              </a:rPr>
              <a:t>on foreign clientele - "</a:t>
            </a:r>
            <a:r>
              <a:rPr lang="en-US" sz="2400" dirty="0">
                <a:solidFill>
                  <a:srgbClr val="FFFF00"/>
                </a:solidFill>
              </a:rPr>
              <a:t>reproductive </a:t>
            </a:r>
            <a:r>
              <a:rPr lang="en-US" sz="2400" dirty="0" smtClean="0">
                <a:solidFill>
                  <a:srgbClr val="FFFF00"/>
                </a:solidFill>
              </a:rPr>
              <a:t>tourism</a:t>
            </a:r>
            <a:r>
              <a:rPr lang="en-US" sz="2400" i="1" dirty="0" smtClean="0">
                <a:solidFill>
                  <a:srgbClr val="FFFF00"/>
                </a:solidFill>
              </a:rPr>
              <a:t>„</a:t>
            </a:r>
            <a:r>
              <a:rPr lang="cs-CZ" sz="2400" i="1" dirty="0" smtClean="0">
                <a:solidFill>
                  <a:srgbClr val="FFFF00"/>
                </a:solidFill>
              </a:rPr>
              <a:t> </a:t>
            </a:r>
            <a:r>
              <a:rPr lang="en-US" sz="2400" i="1" dirty="0">
                <a:solidFill>
                  <a:schemeClr val="bg1"/>
                </a:solidFill>
              </a:rPr>
              <a:t>		</a:t>
            </a:r>
            <a:endParaRPr lang="cs-CZ" sz="2400" i="1" dirty="0">
              <a:solidFill>
                <a:schemeClr val="bg1"/>
              </a:solidFill>
            </a:endParaRPr>
          </a:p>
        </p:txBody>
      </p:sp>
      <p:pic>
        <p:nvPicPr>
          <p:cNvPr id="372" name="Shape 156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373" name="Shape 157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The Fertility Tourism Survey 2020 | FertilityClinicsAbroad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4397"/>
            <a:ext cx="2722960" cy="680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IVF </a:t>
            </a:r>
            <a:r>
              <a:rPr lang="sk-SK" sz="3600" b="1" strike="noStrike" spc="-1" dirty="0" err="1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process</a:t>
            </a:r>
            <a:endParaRPr dirty="0"/>
          </a:p>
        </p:txBody>
      </p:sp>
      <p:pic>
        <p:nvPicPr>
          <p:cNvPr id="375" name="Shape 248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376" name="Shape 249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377" name="Picture 2"/>
          <p:cNvPicPr/>
          <p:nvPr/>
        </p:nvPicPr>
        <p:blipFill>
          <a:blip r:embed="rId4"/>
          <a:stretch/>
        </p:blipFill>
        <p:spPr>
          <a:xfrm>
            <a:off x="1043640" y="908640"/>
            <a:ext cx="6984360" cy="50378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36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Methods</a:t>
            </a:r>
            <a:r>
              <a:rPr lang="cs-CZ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cs-CZ" sz="36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of</a:t>
            </a:r>
            <a:r>
              <a:rPr lang="cs-CZ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AHR</a:t>
            </a:r>
            <a:endParaRPr lang="cs-CZ" dirty="0"/>
          </a:p>
        </p:txBody>
      </p:sp>
      <p:sp>
        <p:nvSpPr>
          <p:cNvPr id="379" name="TextShape 2"/>
          <p:cNvSpPr txBox="1"/>
          <p:nvPr/>
        </p:nvSpPr>
        <p:spPr>
          <a:xfrm>
            <a:off x="179280" y="1197000"/>
            <a:ext cx="5011920" cy="5095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2900" indent="-342900">
              <a:lnSpc>
                <a:spcPct val="80000"/>
              </a:lnSpc>
              <a:buFont typeface="+mj-lt"/>
              <a:buAutoNum type="arabicPeriod"/>
            </a:pPr>
            <a:r>
              <a:rPr lang="cs-CZ" b="1" u="sng" dirty="0" smtClean="0">
                <a:solidFill>
                  <a:srgbClr val="FFFF00"/>
                </a:solidFill>
              </a:rPr>
              <a:t>I</a:t>
            </a:r>
            <a:r>
              <a:rPr lang="en-US" b="1" u="sng" dirty="0" err="1" smtClean="0">
                <a:solidFill>
                  <a:srgbClr val="FFFF00"/>
                </a:solidFill>
              </a:rPr>
              <a:t>ntrauterine</a:t>
            </a:r>
            <a:r>
              <a:rPr lang="en-US" b="1" u="sng" dirty="0" smtClean="0">
                <a:solidFill>
                  <a:srgbClr val="FFFF00"/>
                </a:solidFill>
              </a:rPr>
              <a:t> </a:t>
            </a:r>
            <a:r>
              <a:rPr lang="en-US" b="1" u="sng" dirty="0">
                <a:solidFill>
                  <a:srgbClr val="FFFF00"/>
                </a:solidFill>
              </a:rPr>
              <a:t>insemination (IUI</a:t>
            </a:r>
            <a:r>
              <a:rPr lang="en-US" b="1" u="sng" dirty="0" smtClean="0">
                <a:solidFill>
                  <a:srgbClr val="FFFF00"/>
                </a:solidFill>
              </a:rPr>
              <a:t>)</a:t>
            </a:r>
            <a:endParaRPr lang="cs-CZ" b="1" u="sng" dirty="0" smtClean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bg1"/>
                </a:solidFill>
              </a:rPr>
              <a:t>= </a:t>
            </a:r>
            <a:r>
              <a:rPr lang="en-US" dirty="0">
                <a:solidFill>
                  <a:schemeClr val="bg1"/>
                </a:solidFill>
              </a:rPr>
              <a:t>concentrated, purified sperm are introduced through a special </a:t>
            </a:r>
            <a:r>
              <a:rPr lang="en-US" dirty="0" smtClean="0">
                <a:solidFill>
                  <a:schemeClr val="bg1"/>
                </a:solidFill>
              </a:rPr>
              <a:t>catheter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into </a:t>
            </a:r>
            <a:r>
              <a:rPr lang="en-US" dirty="0">
                <a:solidFill>
                  <a:schemeClr val="bg1"/>
                </a:solidFill>
              </a:rPr>
              <a:t>the uterine cavity during ovulation</a:t>
            </a:r>
          </a:p>
          <a:p>
            <a:pPr>
              <a:lnSpc>
                <a:spcPct val="80000"/>
              </a:lnSpc>
            </a:pPr>
            <a:r>
              <a:rPr lang="cs-CZ" b="1" dirty="0" smtClean="0">
                <a:solidFill>
                  <a:srgbClr val="FFFF00"/>
                </a:solidFill>
              </a:rPr>
              <a:t> </a:t>
            </a:r>
          </a:p>
          <a:p>
            <a:pPr>
              <a:lnSpc>
                <a:spcPct val="80000"/>
              </a:lnSpc>
            </a:pP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lnSpc>
                <a:spcPct val="80000"/>
              </a:lnSpc>
              <a:buFont typeface="+mj-lt"/>
              <a:buAutoNum type="arabicPeriod" startAt="2"/>
            </a:pPr>
            <a:r>
              <a:rPr lang="en-US" b="1" u="sng" dirty="0">
                <a:solidFill>
                  <a:srgbClr val="FFFF00"/>
                </a:solidFill>
              </a:rPr>
              <a:t>In vitro fertilization (IVF)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= classical method of ectopic </a:t>
            </a:r>
            <a:r>
              <a:rPr lang="en-US" dirty="0" smtClean="0">
                <a:solidFill>
                  <a:schemeClr val="bg1"/>
                </a:solidFill>
              </a:rPr>
              <a:t>fertilization,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in which sperm are cultured with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oocytes in vitro.</a:t>
            </a:r>
          </a:p>
          <a:p>
            <a:pPr>
              <a:lnSpc>
                <a:spcPct val="8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cs-CZ" b="1" u="sng" dirty="0" smtClean="0">
                <a:solidFill>
                  <a:srgbClr val="FFFF00"/>
                </a:solidFill>
              </a:rPr>
              <a:t>3. </a:t>
            </a:r>
            <a:r>
              <a:rPr lang="en-US" b="1" u="sng" dirty="0" smtClean="0">
                <a:solidFill>
                  <a:srgbClr val="FFFF00"/>
                </a:solidFill>
              </a:rPr>
              <a:t>ICSI </a:t>
            </a:r>
            <a:r>
              <a:rPr lang="en-US" b="1" u="sng" dirty="0">
                <a:solidFill>
                  <a:srgbClr val="FFFF00"/>
                </a:solidFill>
              </a:rPr>
              <a:t>- intracytoplasmic sperm injection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through the zona </a:t>
            </a:r>
            <a:r>
              <a:rPr lang="en-US" dirty="0" err="1">
                <a:solidFill>
                  <a:schemeClr val="bg1"/>
                </a:solidFill>
              </a:rPr>
              <a:t>pellucida</a:t>
            </a:r>
            <a:r>
              <a:rPr lang="en-US" dirty="0">
                <a:solidFill>
                  <a:schemeClr val="bg1"/>
                </a:solidFill>
              </a:rPr>
              <a:t> into the egg</a:t>
            </a:r>
          </a:p>
          <a:p>
            <a:pPr>
              <a:lnSpc>
                <a:spcPct val="80000"/>
              </a:lnSpc>
            </a:pPr>
            <a:endParaRPr lang="en-US" b="1" dirty="0">
              <a:solidFill>
                <a:srgbClr val="FFFF00"/>
              </a:solidFill>
            </a:endParaRPr>
          </a:p>
          <a:p>
            <a:pPr>
              <a:lnSpc>
                <a:spcPct val="80000"/>
              </a:lnSpc>
            </a:pPr>
            <a:r>
              <a:rPr lang="cs-CZ" b="1" u="sng" dirty="0" smtClean="0">
                <a:solidFill>
                  <a:srgbClr val="FFFF00"/>
                </a:solidFill>
              </a:rPr>
              <a:t>4. </a:t>
            </a:r>
            <a:r>
              <a:rPr lang="en-US" b="1" u="sng" dirty="0" smtClean="0">
                <a:solidFill>
                  <a:srgbClr val="FFFF00"/>
                </a:solidFill>
              </a:rPr>
              <a:t>PICSI </a:t>
            </a:r>
            <a:r>
              <a:rPr lang="en-US" b="1" u="sng" dirty="0">
                <a:solidFill>
                  <a:srgbClr val="FFFF00"/>
                </a:solidFill>
              </a:rPr>
              <a:t>- enhanced ICSI</a:t>
            </a:r>
          </a:p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allows only the sperm to be selected and injected into the oocyte </a:t>
            </a:r>
            <a:r>
              <a:rPr lang="en-US" dirty="0" smtClean="0">
                <a:solidFill>
                  <a:schemeClr val="bg1"/>
                </a:solidFill>
              </a:rPr>
              <a:t>mature </a:t>
            </a:r>
            <a:r>
              <a:rPr lang="en-US" dirty="0">
                <a:solidFill>
                  <a:schemeClr val="bg1"/>
                </a:solidFill>
              </a:rPr>
              <a:t>sperm through the attachment to the </a:t>
            </a:r>
            <a:r>
              <a:rPr lang="en-US" dirty="0" smtClean="0">
                <a:solidFill>
                  <a:schemeClr val="bg1"/>
                </a:solidFill>
              </a:rPr>
              <a:t>oocyte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complex </a:t>
            </a:r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dirty="0" err="1">
                <a:solidFill>
                  <a:schemeClr val="bg1"/>
                </a:solidFill>
              </a:rPr>
              <a:t>hyaluronan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>
              <a:lnSpc>
                <a:spcPct val="80000"/>
              </a:lnSpc>
            </a:pPr>
            <a:endParaRPr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sk-SK" sz="2400" i="1" strike="noStrike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    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380" name="Shape 164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381" name="Shape 165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sp>
        <p:nvSpPr>
          <p:cNvPr id="382" name="CustomShape 3"/>
          <p:cNvSpPr/>
          <p:nvPr/>
        </p:nvSpPr>
        <p:spPr>
          <a:xfrm>
            <a:off x="7576200" y="6087600"/>
            <a:ext cx="1243800" cy="261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sk-SK" sz="105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www.gipom.com</a:t>
            </a:r>
            <a:endParaRPr/>
          </a:p>
        </p:txBody>
      </p:sp>
      <p:pic>
        <p:nvPicPr>
          <p:cNvPr id="383" name="Picture 2"/>
          <p:cNvPicPr/>
          <p:nvPr/>
        </p:nvPicPr>
        <p:blipFill>
          <a:blip r:embed="rId4"/>
          <a:stretch/>
        </p:blipFill>
        <p:spPr>
          <a:xfrm>
            <a:off x="5191200" y="2205000"/>
            <a:ext cx="3952440" cy="3952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Shape 1"/>
          <p:cNvSpPr txBox="1"/>
          <p:nvPr/>
        </p:nvSpPr>
        <p:spPr>
          <a:xfrm>
            <a:off x="179512" y="12762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Chirurgical</a:t>
            </a:r>
            <a:r>
              <a:rPr lang="sk-SK" sz="3600" b="1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 </a:t>
            </a:r>
            <a:r>
              <a:rPr lang="sk-SK" sz="3600" b="1" strike="noStrike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sperm</a:t>
            </a:r>
            <a:r>
              <a:rPr lang="sk-SK" sz="3600" b="1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 </a:t>
            </a:r>
            <a:r>
              <a:rPr lang="sk-SK" sz="3600" b="1" strike="noStrike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aspiration</a:t>
            </a:r>
            <a:r>
              <a:rPr lang="sk-SK" sz="3600" b="1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 </a:t>
            </a:r>
            <a:endParaRPr dirty="0">
              <a:solidFill>
                <a:srgbClr val="FFC000"/>
              </a:solidFill>
            </a:endParaRPr>
          </a:p>
        </p:txBody>
      </p:sp>
      <p:sp>
        <p:nvSpPr>
          <p:cNvPr id="385" name="TextShape 2"/>
          <p:cNvSpPr txBox="1"/>
          <p:nvPr/>
        </p:nvSpPr>
        <p:spPr>
          <a:xfrm>
            <a:off x="179280" y="1052640"/>
            <a:ext cx="8784720" cy="5239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/>
          </a:p>
        </p:txBody>
      </p:sp>
      <p:pic>
        <p:nvPicPr>
          <p:cNvPr id="386" name="Picture 2"/>
          <p:cNvPicPr/>
          <p:nvPr/>
        </p:nvPicPr>
        <p:blipFill>
          <a:blip r:embed="rId3"/>
          <a:stretch/>
        </p:blipFill>
        <p:spPr>
          <a:xfrm>
            <a:off x="2061000" y="1052640"/>
            <a:ext cx="5751360" cy="3111840"/>
          </a:xfrm>
          <a:prstGeom prst="rect">
            <a:avLst/>
          </a:prstGeom>
          <a:ln>
            <a:noFill/>
          </a:ln>
        </p:spPr>
      </p:pic>
      <p:pic>
        <p:nvPicPr>
          <p:cNvPr id="387" name="Picture 3"/>
          <p:cNvPicPr/>
          <p:nvPr/>
        </p:nvPicPr>
        <p:blipFill>
          <a:blip r:embed="rId4"/>
          <a:stretch/>
        </p:blipFill>
        <p:spPr>
          <a:xfrm>
            <a:off x="4658040" y="4164480"/>
            <a:ext cx="4485960" cy="2733480"/>
          </a:xfrm>
          <a:prstGeom prst="rect">
            <a:avLst/>
          </a:prstGeom>
          <a:ln>
            <a:noFill/>
          </a:ln>
        </p:spPr>
      </p:pic>
      <p:pic>
        <p:nvPicPr>
          <p:cNvPr id="388" name="Picture 4"/>
          <p:cNvPicPr/>
          <p:nvPr/>
        </p:nvPicPr>
        <p:blipFill>
          <a:blip r:embed="rId5"/>
          <a:stretch/>
        </p:blipFill>
        <p:spPr>
          <a:xfrm>
            <a:off x="13590" y="4106880"/>
            <a:ext cx="3169800" cy="2751120"/>
          </a:xfrm>
          <a:prstGeom prst="rect">
            <a:avLst/>
          </a:prstGeom>
          <a:ln>
            <a:noFill/>
          </a:ln>
        </p:spPr>
      </p:pic>
      <p:pic>
        <p:nvPicPr>
          <p:cNvPr id="389" name="Shape 164"/>
          <p:cNvPicPr/>
          <p:nvPr/>
        </p:nvPicPr>
        <p:blipFill>
          <a:blip r:embed="rId6"/>
          <a:stretch/>
        </p:blipFill>
        <p:spPr>
          <a:xfrm>
            <a:off x="4134900" y="6378465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390" name="Shape 165"/>
          <p:cNvPicPr/>
          <p:nvPr/>
        </p:nvPicPr>
        <p:blipFill>
          <a:blip r:embed="rId7"/>
          <a:stretch/>
        </p:blipFill>
        <p:spPr>
          <a:xfrm>
            <a:off x="3491880" y="6326601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en-US" sz="2800" b="1" dirty="0" smtClean="0">
                <a:solidFill>
                  <a:srgbClr val="FFC000"/>
                </a:solidFill>
                <a:latin typeface="+mj-lt"/>
              </a:rPr>
              <a:t>Hormonal stimulation – harvesting of oocytes</a:t>
            </a:r>
            <a:endParaRPr lang="en-US" sz="28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92" name="TextShape 2"/>
          <p:cNvSpPr txBox="1"/>
          <p:nvPr/>
        </p:nvSpPr>
        <p:spPr>
          <a:xfrm>
            <a:off x="107640" y="5445360"/>
            <a:ext cx="8856720" cy="84744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343080" indent="-139320">
              <a:lnSpc>
                <a:spcPct val="100000"/>
              </a:lnSpc>
            </a:pPr>
            <a:endParaRPr/>
          </a:p>
          <a:p>
            <a:pPr marL="343080" indent="-139320">
              <a:lnSpc>
                <a:spcPct val="100000"/>
              </a:lnSpc>
            </a:pPr>
            <a:endParaRPr/>
          </a:p>
          <a:p>
            <a:pPr marL="343080" indent="-139320">
              <a:lnSpc>
                <a:spcPct val="100000"/>
              </a:lnSpc>
            </a:pPr>
            <a:endParaRPr/>
          </a:p>
        </p:txBody>
      </p:sp>
      <p:pic>
        <p:nvPicPr>
          <p:cNvPr id="393" name="Shape 164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394" name="Shape 165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395" name="Picture 1"/>
          <p:cNvPicPr/>
          <p:nvPr/>
        </p:nvPicPr>
        <p:blipFill>
          <a:blip r:embed="rId4"/>
          <a:stretch/>
        </p:blipFill>
        <p:spPr>
          <a:xfrm>
            <a:off x="891000" y="954720"/>
            <a:ext cx="7353000" cy="4562280"/>
          </a:xfrm>
          <a:prstGeom prst="rect">
            <a:avLst/>
          </a:prstGeom>
          <a:ln w="9360">
            <a:noFill/>
          </a:ln>
        </p:spPr>
      </p:pic>
      <p:sp>
        <p:nvSpPr>
          <p:cNvPr id="396" name="CustomShape 3"/>
          <p:cNvSpPr/>
          <p:nvPr/>
        </p:nvSpPr>
        <p:spPr>
          <a:xfrm>
            <a:off x="899640" y="5580360"/>
            <a:ext cx="7272360" cy="57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181080" indent="-180720" algn="ctr">
              <a:lnSpc>
                <a:spcPct val="100000"/>
              </a:lnSpc>
            </a:pPr>
            <a:r>
              <a:rPr lang="en-US" b="1" dirty="0" err="1">
                <a:solidFill>
                  <a:srgbClr val="FFFF00"/>
                </a:solidFill>
              </a:rPr>
              <a:t>GnRH</a:t>
            </a:r>
            <a:r>
              <a:rPr lang="en-US" dirty="0">
                <a:solidFill>
                  <a:schemeClr val="bg1"/>
                </a:solidFill>
              </a:rPr>
              <a:t> - </a:t>
            </a:r>
            <a:r>
              <a:rPr lang="en-US" dirty="0" err="1">
                <a:solidFill>
                  <a:schemeClr val="bg1"/>
                </a:solidFill>
              </a:rPr>
              <a:t>gonadorelin</a:t>
            </a:r>
            <a:r>
              <a:rPr lang="en-US" dirty="0">
                <a:solidFill>
                  <a:schemeClr val="bg1"/>
                </a:solidFill>
              </a:rPr>
              <a:t>, gonadotropin-releasing hormone</a:t>
            </a:r>
          </a:p>
          <a:p>
            <a:pPr marL="181080" indent="-180720" algn="ctr">
              <a:lnSpc>
                <a:spcPct val="100000"/>
              </a:lnSpc>
            </a:pPr>
            <a:r>
              <a:rPr lang="en-US" b="1" dirty="0">
                <a:solidFill>
                  <a:srgbClr val="FFFF00"/>
                </a:solidFill>
              </a:rPr>
              <a:t>CC</a:t>
            </a:r>
            <a:r>
              <a:rPr lang="en-US" dirty="0">
                <a:solidFill>
                  <a:schemeClr val="bg1"/>
                </a:solidFill>
              </a:rPr>
              <a:t> - clomiphene citrate, synthetic estrogen, ovulation support</a:t>
            </a:r>
            <a:endParaRPr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IVF </a:t>
            </a:r>
            <a:r>
              <a:rPr lang="sk-SK" sz="36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cycle</a:t>
            </a:r>
            <a:r>
              <a:rPr lang="sk-SK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endParaRPr dirty="0"/>
          </a:p>
        </p:txBody>
      </p:sp>
      <p:pic>
        <p:nvPicPr>
          <p:cNvPr id="400" name="Shape 173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401" name="Shape 174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402" name="Shape 175"/>
          <p:cNvPicPr/>
          <p:nvPr/>
        </p:nvPicPr>
        <p:blipFill>
          <a:blip r:embed="rId4"/>
          <a:stretch/>
        </p:blipFill>
        <p:spPr>
          <a:xfrm>
            <a:off x="179768" y="1219112"/>
            <a:ext cx="8784720" cy="3578040"/>
          </a:xfrm>
          <a:prstGeom prst="rect">
            <a:avLst/>
          </a:prstGeom>
          <a:ln>
            <a:noFill/>
          </a:ln>
        </p:spPr>
      </p:pic>
      <p:sp>
        <p:nvSpPr>
          <p:cNvPr id="403" name="CustomShape 2"/>
          <p:cNvSpPr/>
          <p:nvPr/>
        </p:nvSpPr>
        <p:spPr>
          <a:xfrm>
            <a:off x="179640" y="4869000"/>
            <a:ext cx="8784720" cy="1261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3260" indent="-342900" algn="ctr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In the process of an </a:t>
            </a:r>
            <a:r>
              <a:rPr lang="en-US" sz="2000" b="1" dirty="0" smtClean="0">
                <a:solidFill>
                  <a:schemeClr val="bg1"/>
                </a:solidFill>
              </a:rPr>
              <a:t>IVF cycle</a:t>
            </a:r>
            <a:r>
              <a:rPr lang="en-US" sz="2000" dirty="0" smtClean="0">
                <a:solidFill>
                  <a:schemeClr val="bg1"/>
                </a:solidFill>
              </a:rPr>
              <a:t>, we usually obtain </a:t>
            </a:r>
            <a:r>
              <a:rPr lang="en-US" sz="2000" b="1" dirty="0" smtClean="0">
                <a:solidFill>
                  <a:schemeClr val="bg1"/>
                </a:solidFill>
              </a:rPr>
              <a:t>several embryos</a:t>
            </a:r>
            <a:r>
              <a:rPr lang="en-US" sz="2000" dirty="0" smtClean="0">
                <a:solidFill>
                  <a:schemeClr val="bg1"/>
                </a:solidFill>
              </a:rPr>
              <a:t>...</a:t>
            </a:r>
          </a:p>
          <a:p>
            <a:pPr marL="285840" indent="-285480" algn="ctr">
              <a:lnSpc>
                <a:spcPct val="100000"/>
              </a:lnSpc>
              <a:buClr>
                <a:srgbClr val="FFFFFF"/>
              </a:buClr>
              <a:buFont typeface="Trebuchet MS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Ideally, a </a:t>
            </a:r>
            <a:r>
              <a:rPr lang="en-US" sz="2000" b="1" dirty="0" smtClean="0">
                <a:solidFill>
                  <a:schemeClr val="bg1"/>
                </a:solidFill>
              </a:rPr>
              <a:t>single embryo </a:t>
            </a:r>
            <a:r>
              <a:rPr lang="en-US" sz="2000" dirty="0" smtClean="0">
                <a:solidFill>
                  <a:schemeClr val="bg1"/>
                </a:solidFill>
              </a:rPr>
              <a:t>transfer is performed </a:t>
            </a:r>
          </a:p>
          <a:p>
            <a:pPr marL="285840" indent="-285480" algn="ctr">
              <a:lnSpc>
                <a:spcPct val="100000"/>
              </a:lnSpc>
              <a:buClr>
                <a:srgbClr val="FFFFFF"/>
              </a:buClr>
              <a:buFont typeface="Trebuchet MS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 x </a:t>
            </a:r>
            <a:r>
              <a:rPr lang="en-US" sz="2000" b="1" dirty="0" smtClean="0">
                <a:solidFill>
                  <a:schemeClr val="bg1"/>
                </a:solidFill>
              </a:rPr>
              <a:t>selection</a:t>
            </a:r>
            <a:r>
              <a:rPr lang="en-US" sz="2000" dirty="0" smtClean="0">
                <a:solidFill>
                  <a:schemeClr val="bg1"/>
                </a:solidFill>
              </a:rPr>
              <a:t>...which is „the best“ -  morphology, </a:t>
            </a:r>
            <a:r>
              <a:rPr lang="en-US" sz="2000" b="1" dirty="0" smtClean="0">
                <a:solidFill>
                  <a:schemeClr val="bg1"/>
                </a:solidFill>
              </a:rPr>
              <a:t>genetics?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Genetic aberrations and IVF </a:t>
            </a:r>
            <a:endParaRPr lang="en-US" dirty="0"/>
          </a:p>
        </p:txBody>
      </p:sp>
      <p:pic>
        <p:nvPicPr>
          <p:cNvPr id="405" name="Shape 195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406" name="Shape 196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407" name="Shape 197"/>
          <p:cNvPicPr/>
          <p:nvPr/>
        </p:nvPicPr>
        <p:blipFill>
          <a:blip r:embed="rId4"/>
          <a:stretch/>
        </p:blipFill>
        <p:spPr>
          <a:xfrm>
            <a:off x="1792080" y="959400"/>
            <a:ext cx="5515920" cy="3951720"/>
          </a:xfrm>
          <a:prstGeom prst="rect">
            <a:avLst/>
          </a:prstGeom>
          <a:ln>
            <a:noFill/>
          </a:ln>
        </p:spPr>
      </p:pic>
      <p:sp>
        <p:nvSpPr>
          <p:cNvPr id="408" name="CustomShape 2"/>
          <p:cNvSpPr/>
          <p:nvPr/>
        </p:nvSpPr>
        <p:spPr>
          <a:xfrm>
            <a:off x="251640" y="5013000"/>
            <a:ext cx="8712720" cy="1261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60" algn="ctr">
              <a:lnSpc>
                <a:spcPct val="100000"/>
              </a:lnSpc>
              <a:buClr>
                <a:srgbClr val="FFFFFF"/>
              </a:buClr>
            </a:pPr>
            <a:r>
              <a:rPr lang="en-US" sz="2000" dirty="0" smtClean="0">
                <a:solidFill>
                  <a:schemeClr val="bg1"/>
                </a:solidFill>
              </a:rPr>
              <a:t>a </a:t>
            </a:r>
            <a:r>
              <a:rPr lang="en-US" sz="2000" b="1" dirty="0" smtClean="0">
                <a:solidFill>
                  <a:schemeClr val="bg1"/>
                </a:solidFill>
              </a:rPr>
              <a:t>large proportion </a:t>
            </a:r>
            <a:r>
              <a:rPr lang="en-US" sz="2000" dirty="0" smtClean="0">
                <a:solidFill>
                  <a:schemeClr val="bg1"/>
                </a:solidFill>
              </a:rPr>
              <a:t>of embryos, regardless of the age of the mother, are </a:t>
            </a:r>
            <a:r>
              <a:rPr lang="en-US" sz="2000" b="1" dirty="0" err="1" smtClean="0">
                <a:solidFill>
                  <a:schemeClr val="bg1"/>
                </a:solidFill>
              </a:rPr>
              <a:t>aneuploid</a:t>
            </a:r>
            <a:r>
              <a:rPr lang="en-US" sz="2000" dirty="0" smtClean="0">
                <a:solidFill>
                  <a:schemeClr val="bg1"/>
                </a:solidFill>
              </a:rPr>
              <a:t> (</a:t>
            </a:r>
            <a:r>
              <a:rPr lang="en-US" sz="2000" b="1" dirty="0" smtClean="0">
                <a:solidFill>
                  <a:srgbClr val="FFFF00"/>
                </a:solidFill>
              </a:rPr>
              <a:t>54% under the age of 35, 82% aged 40 and over)</a:t>
            </a:r>
          </a:p>
          <a:p>
            <a:pPr marL="360" algn="ctr">
              <a:lnSpc>
                <a:spcPct val="100000"/>
              </a:lnSpc>
              <a:buClr>
                <a:srgbClr val="FFFFFF"/>
              </a:buClr>
            </a:pPr>
            <a:r>
              <a:rPr lang="en-US" sz="2000" dirty="0" smtClean="0">
                <a:solidFill>
                  <a:schemeClr val="bg1"/>
                </a:solidFill>
              </a:rPr>
              <a:t>Reason = </a:t>
            </a:r>
            <a:r>
              <a:rPr lang="en-US" sz="2000" b="1" u="sng" dirty="0" smtClean="0">
                <a:solidFill>
                  <a:schemeClr val="bg1"/>
                </a:solidFill>
              </a:rPr>
              <a:t>disruption during meiosis</a:t>
            </a:r>
            <a:endParaRPr lang="en-US" sz="2000" b="1" u="sng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Chromosomal aberrations in embryos</a:t>
            </a:r>
            <a:endParaRPr lang="en-US" dirty="0"/>
          </a:p>
        </p:txBody>
      </p:sp>
      <p:pic>
        <p:nvPicPr>
          <p:cNvPr id="415" name="Shape 213"/>
          <p:cNvPicPr/>
          <p:nvPr/>
        </p:nvPicPr>
        <p:blipFill>
          <a:blip r:embed="rId2"/>
          <a:stretch/>
        </p:blipFill>
        <p:spPr>
          <a:xfrm>
            <a:off x="226440" y="1008506"/>
            <a:ext cx="8690400" cy="3505320"/>
          </a:xfrm>
          <a:prstGeom prst="rect">
            <a:avLst/>
          </a:prstGeom>
          <a:ln>
            <a:noFill/>
          </a:ln>
        </p:spPr>
      </p:pic>
      <p:sp>
        <p:nvSpPr>
          <p:cNvPr id="416" name="CustomShape 2"/>
          <p:cNvSpPr/>
          <p:nvPr/>
        </p:nvSpPr>
        <p:spPr>
          <a:xfrm>
            <a:off x="4859280" y="2924280"/>
            <a:ext cx="72720" cy="72720"/>
          </a:xfrm>
          <a:prstGeom prst="rect">
            <a:avLst/>
          </a:prstGeom>
          <a:solidFill>
            <a:schemeClr val="accent1"/>
          </a:solidFill>
          <a:ln w="25560">
            <a:solidFill>
              <a:srgbClr val="BB700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17" name="CustomShape 3"/>
          <p:cNvSpPr/>
          <p:nvPr/>
        </p:nvSpPr>
        <p:spPr>
          <a:xfrm>
            <a:off x="179640" y="4614412"/>
            <a:ext cx="8784720" cy="147888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FF00"/>
                </a:solidFill>
              </a:rPr>
              <a:t>~ 90% of aneuploidies occur during meiosis I in women</a:t>
            </a:r>
          </a:p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= gradual </a:t>
            </a:r>
            <a:r>
              <a:rPr lang="en-US" sz="2400" b="1" dirty="0" smtClean="0">
                <a:solidFill>
                  <a:schemeClr val="bg1"/>
                </a:solidFill>
              </a:rPr>
              <a:t>degradation</a:t>
            </a:r>
            <a:r>
              <a:rPr lang="en-US" sz="2400" dirty="0" smtClean="0">
                <a:solidFill>
                  <a:schemeClr val="bg1"/>
                </a:solidFill>
              </a:rPr>
              <a:t> of </a:t>
            </a:r>
            <a:r>
              <a:rPr lang="en-US" sz="2400" b="1" dirty="0" err="1" smtClean="0">
                <a:solidFill>
                  <a:schemeClr val="bg1"/>
                </a:solidFill>
              </a:rPr>
              <a:t>cohesin</a:t>
            </a:r>
            <a:r>
              <a:rPr lang="en-US" sz="2400" dirty="0" smtClean="0">
                <a:solidFill>
                  <a:schemeClr val="bg1"/>
                </a:solidFill>
              </a:rPr>
              <a:t> leads to </a:t>
            </a:r>
          </a:p>
          <a:p>
            <a:pPr algn="ctr"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violation of bivalent </a:t>
            </a:r>
            <a:r>
              <a:rPr lang="en-US" sz="2400" b="1" dirty="0" smtClean="0">
                <a:solidFill>
                  <a:schemeClr val="bg1"/>
                </a:solidFill>
              </a:rPr>
              <a:t>integrity</a:t>
            </a:r>
          </a:p>
          <a:p>
            <a:pPr>
              <a:lnSpc>
                <a:spcPct val="10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	</a:t>
            </a:r>
            <a:r>
              <a:rPr lang="en-US" sz="2400" b="1" u="sng" dirty="0" smtClean="0">
                <a:solidFill>
                  <a:schemeClr val="bg1"/>
                </a:solidFill>
              </a:rPr>
              <a:t>Aberration of  segregation during Meiosis I </a:t>
            </a:r>
            <a:endParaRPr lang="en-US" sz="2400" b="1" u="sng" dirty="0">
              <a:solidFill>
                <a:schemeClr val="bg1"/>
              </a:solidFill>
            </a:endParaRPr>
          </a:p>
        </p:txBody>
      </p:sp>
      <p:pic>
        <p:nvPicPr>
          <p:cNvPr id="418" name="Shape 216"/>
          <p:cNvPicPr/>
          <p:nvPr/>
        </p:nvPicPr>
        <p:blipFill>
          <a:blip r:embed="rId3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419" name="Shape 217"/>
          <p:cNvPicPr/>
          <p:nvPr/>
        </p:nvPicPr>
        <p:blipFill>
          <a:blip r:embed="rId4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en-US" sz="3200" b="1" dirty="0" smtClean="0">
                <a:solidFill>
                  <a:srgbClr val="FFC000"/>
                </a:solidFill>
                <a:latin typeface="+mj-lt"/>
              </a:rPr>
              <a:t>Assisted human reproduction (AHR)</a:t>
            </a:r>
            <a:endParaRPr lang="en-US" sz="32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338" name="TextShape 2"/>
          <p:cNvSpPr txBox="1"/>
          <p:nvPr/>
        </p:nvSpPr>
        <p:spPr>
          <a:xfrm>
            <a:off x="168353" y="997538"/>
            <a:ext cx="8784720" cy="5239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FFFF00"/>
                </a:solidFill>
              </a:rPr>
              <a:t>Assisted reproductio</a:t>
            </a:r>
            <a:r>
              <a:rPr lang="en-US" sz="2000" dirty="0" smtClean="0">
                <a:solidFill>
                  <a:schemeClr val="bg1"/>
                </a:solidFill>
              </a:rPr>
              <a:t>n is the name given to </a:t>
            </a:r>
            <a:r>
              <a:rPr lang="en-US" sz="2000" dirty="0" smtClean="0">
                <a:solidFill>
                  <a:srgbClr val="FFFF00"/>
                </a:solidFill>
              </a:rPr>
              <a:t>medical procedures </a:t>
            </a:r>
            <a:r>
              <a:rPr lang="en-US" sz="2000" dirty="0" smtClean="0">
                <a:solidFill>
                  <a:schemeClr val="bg1"/>
                </a:solidFill>
              </a:rPr>
              <a:t>and methods in which germ cells or </a:t>
            </a:r>
            <a:r>
              <a:rPr lang="en-US" sz="2000" dirty="0" smtClean="0">
                <a:solidFill>
                  <a:srgbClr val="FFFF00"/>
                </a:solidFill>
              </a:rPr>
              <a:t>embryos are manipulated</a:t>
            </a:r>
            <a:r>
              <a:rPr lang="en-US" sz="2000" dirty="0" smtClean="0">
                <a:solidFill>
                  <a:schemeClr val="bg1"/>
                </a:solidFill>
              </a:rPr>
              <a:t>, including their storage, for the purpose of </a:t>
            </a:r>
            <a:r>
              <a:rPr lang="en-US" sz="2000" dirty="0" smtClean="0">
                <a:solidFill>
                  <a:srgbClr val="FFFF00"/>
                </a:solidFill>
              </a:rPr>
              <a:t>treating infertility </a:t>
            </a:r>
            <a:r>
              <a:rPr lang="en-US" sz="2000" dirty="0" smtClean="0">
                <a:solidFill>
                  <a:schemeClr val="bg1"/>
                </a:solidFill>
              </a:rPr>
              <a:t>in women or men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The complex </a:t>
            </a:r>
            <a:r>
              <a:rPr lang="en-US" sz="2000" dirty="0" smtClean="0">
                <a:solidFill>
                  <a:srgbClr val="FFFF00"/>
                </a:solidFill>
              </a:rPr>
              <a:t>process</a:t>
            </a:r>
            <a:r>
              <a:rPr lang="en-US" sz="2000" dirty="0" smtClean="0">
                <a:solidFill>
                  <a:schemeClr val="bg1"/>
                </a:solidFill>
              </a:rPr>
              <a:t> is now mostly based on </a:t>
            </a:r>
            <a:r>
              <a:rPr lang="en-US" sz="2000" i="1" dirty="0" smtClean="0">
                <a:solidFill>
                  <a:schemeClr val="bg1"/>
                </a:solidFill>
              </a:rPr>
              <a:t>in vitro </a:t>
            </a:r>
            <a:r>
              <a:rPr lang="en-US" sz="2000" dirty="0" smtClean="0">
                <a:solidFill>
                  <a:srgbClr val="FFFF00"/>
                </a:solidFill>
              </a:rPr>
              <a:t>fertilization</a:t>
            </a:r>
            <a:r>
              <a:rPr lang="en-US" sz="2000" dirty="0" smtClean="0">
                <a:solidFill>
                  <a:schemeClr val="bg1"/>
                </a:solidFill>
              </a:rPr>
              <a:t> techniques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In addition to couples with a diagnosis, couples with normal fertility also benefit, due to the risk of transmitting genetic defects or pathological markers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Specialized centers - clinics, sanatoriums </a:t>
            </a:r>
          </a:p>
          <a:p>
            <a:pPr>
              <a:lnSpc>
                <a:spcPct val="100000"/>
              </a:lnSpc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chemeClr val="bg1"/>
                </a:solidFill>
              </a:rPr>
              <a:t> Goal - birth of healthy offspring = "infertility treatment“ 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39" name="Shape 118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340" name="Shape 119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2800" b="1" dirty="0" smtClean="0">
                <a:solidFill>
                  <a:srgbClr val="FFC000"/>
                </a:solidFill>
              </a:rPr>
              <a:t>P</a:t>
            </a:r>
            <a:r>
              <a:rPr lang="en-US" sz="2800" b="1" dirty="0" err="1" smtClean="0">
                <a:solidFill>
                  <a:srgbClr val="FFC000"/>
                </a:solidFill>
              </a:rPr>
              <a:t>reimplantation</a:t>
            </a:r>
            <a:r>
              <a:rPr lang="en-US" sz="2800" b="1" dirty="0" smtClean="0">
                <a:solidFill>
                  <a:srgbClr val="FFC000"/>
                </a:solidFill>
              </a:rPr>
              <a:t> </a:t>
            </a:r>
            <a:r>
              <a:rPr lang="en-US" sz="2800" b="1" dirty="0">
                <a:solidFill>
                  <a:srgbClr val="FFC000"/>
                </a:solidFill>
              </a:rPr>
              <a:t>genetic </a:t>
            </a:r>
            <a:r>
              <a:rPr lang="en-US" sz="2800" b="1" dirty="0" smtClean="0">
                <a:solidFill>
                  <a:srgbClr val="FFC000"/>
                </a:solidFill>
              </a:rPr>
              <a:t>analyses</a:t>
            </a:r>
            <a:r>
              <a:rPr lang="cs-CZ" sz="2800" b="1" dirty="0" smtClean="0">
                <a:solidFill>
                  <a:srgbClr val="FFC000"/>
                </a:solidFill>
              </a:rPr>
              <a:t> (PGA)</a:t>
            </a:r>
            <a:r>
              <a:rPr lang="en-US" sz="2800" b="1" dirty="0" smtClean="0">
                <a:solidFill>
                  <a:srgbClr val="FFC000"/>
                </a:solidFill>
              </a:rPr>
              <a:t> </a:t>
            </a:r>
            <a:endParaRPr lang="en-US" sz="2800" b="1" dirty="0">
              <a:solidFill>
                <a:srgbClr val="FFC000"/>
              </a:solidFill>
            </a:endParaRPr>
          </a:p>
        </p:txBody>
      </p:sp>
      <p:sp>
        <p:nvSpPr>
          <p:cNvPr id="436" name="TextShape 2"/>
          <p:cNvSpPr txBox="1"/>
          <p:nvPr/>
        </p:nvSpPr>
        <p:spPr>
          <a:xfrm>
            <a:off x="252008" y="1493304"/>
            <a:ext cx="8712480" cy="38799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400" b="1" u="sng" dirty="0" smtClean="0">
                <a:solidFill>
                  <a:srgbClr val="FFFF00"/>
                </a:solidFill>
              </a:rPr>
              <a:t>PGT-M</a:t>
            </a:r>
            <a:r>
              <a:rPr lang="en-US" sz="2400" b="1" dirty="0" smtClean="0">
                <a:solidFill>
                  <a:srgbClr val="FFFF00"/>
                </a:solidFill>
              </a:rPr>
              <a:t>: Preimplantation genetic testing of monogenic diseases </a:t>
            </a:r>
          </a:p>
          <a:p>
            <a:pPr marL="904875" lvl="1" indent="-360363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904875" lvl="1" indent="-36036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Previously PGD = monogenic diseases</a:t>
            </a:r>
          </a:p>
          <a:p>
            <a:pPr marL="904875" lvl="2" indent="-36036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Sex selection in X-linked diseases</a:t>
            </a:r>
          </a:p>
          <a:p>
            <a:pPr marL="904875" lvl="2" indent="-36036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Congenital structural abnormalities (</a:t>
            </a:r>
            <a:r>
              <a:rPr lang="en-US" sz="2400" dirty="0" err="1" smtClean="0">
                <a:solidFill>
                  <a:schemeClr val="bg1"/>
                </a:solidFill>
              </a:rPr>
              <a:t>Robertsonian</a:t>
            </a:r>
            <a:r>
              <a:rPr lang="en-US" sz="2400" dirty="0" smtClean="0">
                <a:solidFill>
                  <a:schemeClr val="bg1"/>
                </a:solidFill>
              </a:rPr>
              <a:t> translocations, balanced translocations</a:t>
            </a:r>
          </a:p>
          <a:p>
            <a:pPr marL="174625" lvl="2">
              <a:lnSpc>
                <a:spcPct val="80000"/>
              </a:lnSpc>
              <a:tabLst>
                <a:tab pos="174625" algn="l"/>
              </a:tabLst>
            </a:pPr>
            <a:endParaRPr lang="en-US" sz="2400" b="1" dirty="0" smtClean="0">
              <a:solidFill>
                <a:schemeClr val="bg1"/>
              </a:solidFill>
            </a:endParaRPr>
          </a:p>
          <a:p>
            <a:pPr marL="174625" lvl="2">
              <a:lnSpc>
                <a:spcPct val="80000"/>
              </a:lnSpc>
              <a:tabLst>
                <a:tab pos="174625" algn="l"/>
              </a:tabLst>
            </a:pPr>
            <a:r>
              <a:rPr lang="en-US" sz="2400" b="1" dirty="0" smtClean="0">
                <a:solidFill>
                  <a:srgbClr val="FFFF00"/>
                </a:solidFill>
              </a:rPr>
              <a:t> </a:t>
            </a:r>
            <a:r>
              <a:rPr lang="en-US" sz="2400" b="1" u="sng" dirty="0" smtClean="0">
                <a:solidFill>
                  <a:srgbClr val="FFFF00"/>
                </a:solidFill>
              </a:rPr>
              <a:t>PGT-A</a:t>
            </a:r>
            <a:r>
              <a:rPr lang="en-US" sz="2400" b="1" dirty="0" smtClean="0">
                <a:solidFill>
                  <a:srgbClr val="FFFF00"/>
                </a:solidFill>
              </a:rPr>
              <a:t>: Preimplantation genetic testing for aneuploidies</a:t>
            </a:r>
          </a:p>
          <a:p>
            <a:pPr marL="174625" lvl="2">
              <a:lnSpc>
                <a:spcPct val="80000"/>
              </a:lnSpc>
              <a:tabLst>
                <a:tab pos="174625" algn="l"/>
              </a:tabLst>
            </a:pPr>
            <a:endParaRPr lang="en-US" sz="2400" dirty="0" smtClean="0">
              <a:solidFill>
                <a:schemeClr val="bg1"/>
              </a:solidFill>
            </a:endParaRPr>
          </a:p>
          <a:p>
            <a:pPr marL="887412" lvl="2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Screening of the most common congenital chromosomal aneuploidies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437" name="Shape 262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438" name="Shape 263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lvl="0" algn="ctr"/>
            <a:r>
              <a:rPr lang="sk-SK" sz="3600" b="1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PGA </a:t>
            </a:r>
            <a:r>
              <a:rPr lang="sk-SK" sz="3600" b="1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methods</a:t>
            </a:r>
            <a:endParaRPr dirty="0"/>
          </a:p>
        </p:txBody>
      </p:sp>
      <p:sp>
        <p:nvSpPr>
          <p:cNvPr id="440" name="TextShape 2"/>
          <p:cNvSpPr txBox="1"/>
          <p:nvPr/>
        </p:nvSpPr>
        <p:spPr>
          <a:xfrm>
            <a:off x="179280" y="1197000"/>
            <a:ext cx="8784720" cy="5095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73050" indent="-273050">
              <a:lnSpc>
                <a:spcPct val="80000"/>
              </a:lnSpc>
              <a:buClr>
                <a:srgbClr val="FFFFFF"/>
              </a:buClr>
              <a:buFont typeface="+mj-lt"/>
              <a:buAutoNum type="arabicPeriod"/>
            </a:pP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en-US" b="1" dirty="0" smtClean="0">
                <a:solidFill>
                  <a:srgbClr val="FFFF00"/>
                </a:solidFill>
              </a:rPr>
              <a:t>Molecular </a:t>
            </a:r>
            <a:r>
              <a:rPr lang="en-US" b="1" dirty="0">
                <a:solidFill>
                  <a:srgbClr val="FFFF00"/>
                </a:solidFill>
              </a:rPr>
              <a:t>cytogenetics (I-FISH, CGH)</a:t>
            </a:r>
          </a:p>
          <a:p>
            <a:pPr marL="360363" indent="-12700">
              <a:lnSpc>
                <a:spcPct val="8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    </a:t>
            </a:r>
            <a:r>
              <a:rPr lang="en-US" dirty="0" smtClean="0">
                <a:solidFill>
                  <a:schemeClr val="bg1"/>
                </a:solidFill>
              </a:rPr>
              <a:t>aneuploidy</a:t>
            </a:r>
            <a:r>
              <a:rPr lang="en-US" dirty="0">
                <a:solidFill>
                  <a:schemeClr val="bg1"/>
                </a:solidFill>
              </a:rPr>
              <a:t>, translocations, microdeletion syndromes, etc.</a:t>
            </a:r>
          </a:p>
          <a:p>
            <a:pPr marL="360">
              <a:lnSpc>
                <a:spcPct val="80000"/>
              </a:lnSpc>
              <a:buClr>
                <a:srgbClr val="FFFFFF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360">
              <a:lnSpc>
                <a:spcPct val="80000"/>
              </a:lnSpc>
              <a:buClr>
                <a:srgbClr val="FFFFFF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343260" indent="-342900">
              <a:lnSpc>
                <a:spcPct val="80000"/>
              </a:lnSpc>
              <a:buClr>
                <a:srgbClr val="FFFFFF"/>
              </a:buClr>
              <a:buFont typeface="+mj-lt"/>
              <a:buAutoNum type="arabicPeriod" startAt="2"/>
            </a:pPr>
            <a:r>
              <a:rPr lang="en-US" b="1" dirty="0">
                <a:solidFill>
                  <a:srgbClr val="FFFF00"/>
                </a:solidFill>
              </a:rPr>
              <a:t>PCR - monogenic diseases</a:t>
            </a:r>
          </a:p>
          <a:p>
            <a:pPr marL="743310" lvl="1" indent="-285750">
              <a:lnSpc>
                <a:spcPct val="8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specific mutations - CF, </a:t>
            </a:r>
            <a:r>
              <a:rPr lang="en-US" dirty="0" err="1">
                <a:solidFill>
                  <a:schemeClr val="bg1"/>
                </a:solidFill>
              </a:rPr>
              <a:t>thalassaemia</a:t>
            </a:r>
            <a:r>
              <a:rPr lang="en-US" dirty="0">
                <a:solidFill>
                  <a:schemeClr val="bg1"/>
                </a:solidFill>
              </a:rPr>
              <a:t>, sickle cell </a:t>
            </a:r>
          </a:p>
          <a:p>
            <a:pPr marL="360">
              <a:lnSpc>
                <a:spcPct val="80000"/>
              </a:lnSpc>
              <a:buClr>
                <a:srgbClr val="FFFFFF"/>
              </a:buClr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        </a:t>
            </a:r>
            <a:r>
              <a:rPr lang="en-US" dirty="0" smtClean="0">
                <a:solidFill>
                  <a:schemeClr val="bg1"/>
                </a:solidFill>
              </a:rPr>
              <a:t>anemia</a:t>
            </a:r>
            <a:r>
              <a:rPr lang="en-US" dirty="0">
                <a:solidFill>
                  <a:schemeClr val="bg1"/>
                </a:solidFill>
              </a:rPr>
              <a:t>, hemophilia, DMD.....</a:t>
            </a:r>
          </a:p>
          <a:p>
            <a:pPr marL="743310" lvl="1" indent="-285750">
              <a:lnSpc>
                <a:spcPct val="8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QF PCR - +13,16,18,21, X,Y</a:t>
            </a:r>
          </a:p>
          <a:p>
            <a:pPr marL="360">
              <a:lnSpc>
                <a:spcPct val="80000"/>
              </a:lnSpc>
              <a:buClr>
                <a:srgbClr val="FFFFFF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360">
              <a:lnSpc>
                <a:spcPct val="80000"/>
              </a:lnSpc>
              <a:buClr>
                <a:srgbClr val="FFFFFF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343260" indent="-342900">
              <a:lnSpc>
                <a:spcPct val="80000"/>
              </a:lnSpc>
              <a:buClr>
                <a:srgbClr val="FFFFFF"/>
              </a:buClr>
              <a:buFont typeface="+mj-lt"/>
              <a:buAutoNum type="arabicPeriod" startAt="3"/>
            </a:pPr>
            <a:r>
              <a:rPr lang="en-US" b="1" dirty="0" smtClean="0">
                <a:solidFill>
                  <a:srgbClr val="FFFF00"/>
                </a:solidFill>
              </a:rPr>
              <a:t>Screening </a:t>
            </a:r>
            <a:r>
              <a:rPr lang="en-US" b="1" dirty="0">
                <a:solidFill>
                  <a:srgbClr val="FFFF00"/>
                </a:solidFill>
              </a:rPr>
              <a:t>techniques - </a:t>
            </a:r>
            <a:r>
              <a:rPr lang="en-US" dirty="0">
                <a:solidFill>
                  <a:schemeClr val="bg1"/>
                </a:solidFill>
              </a:rPr>
              <a:t>"PGD 2.0" - whole genome coverage</a:t>
            </a:r>
          </a:p>
          <a:p>
            <a:pPr marL="360">
              <a:lnSpc>
                <a:spcPct val="80000"/>
              </a:lnSpc>
              <a:buClr>
                <a:srgbClr val="FFFFFF"/>
              </a:buClr>
            </a:pPr>
            <a:endParaRPr lang="en-US" dirty="0">
              <a:solidFill>
                <a:schemeClr val="bg1"/>
              </a:solidFill>
            </a:endParaRPr>
          </a:p>
          <a:p>
            <a:pPr marL="743310" lvl="1" indent="-285750">
              <a:lnSpc>
                <a:spcPct val="8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array-CGH (DNA chips) - numerical and structural CHA</a:t>
            </a:r>
          </a:p>
          <a:p>
            <a:pPr marL="743310" lvl="1" indent="-285750">
              <a:lnSpc>
                <a:spcPct val="8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SNP chips - KARYOMAPPING </a:t>
            </a:r>
          </a:p>
          <a:p>
            <a:pPr marL="743310" lvl="1" indent="-285750">
              <a:lnSpc>
                <a:spcPct val="8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NGS - comprehensive approach, PGD+PGS combination </a:t>
            </a:r>
            <a:endParaRPr dirty="0">
              <a:solidFill>
                <a:schemeClr val="bg1"/>
              </a:solidFill>
            </a:endParaRPr>
          </a:p>
        </p:txBody>
      </p:sp>
      <p:pic>
        <p:nvPicPr>
          <p:cNvPr id="441" name="Shape 270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442" name="Shape 271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443" name="Shape 272"/>
          <p:cNvPicPr/>
          <p:nvPr/>
        </p:nvPicPr>
        <p:blipFill>
          <a:blip r:embed="rId4"/>
          <a:stretch/>
        </p:blipFill>
        <p:spPr>
          <a:xfrm>
            <a:off x="7222320" y="1052640"/>
            <a:ext cx="1731600" cy="1248840"/>
          </a:xfrm>
          <a:prstGeom prst="rect">
            <a:avLst/>
          </a:prstGeom>
          <a:ln>
            <a:noFill/>
          </a:ln>
        </p:spPr>
      </p:pic>
      <p:pic>
        <p:nvPicPr>
          <p:cNvPr id="444" name="Shape 273"/>
          <p:cNvPicPr/>
          <p:nvPr/>
        </p:nvPicPr>
        <p:blipFill>
          <a:blip r:embed="rId5"/>
          <a:stretch/>
        </p:blipFill>
        <p:spPr>
          <a:xfrm>
            <a:off x="7084080" y="2492896"/>
            <a:ext cx="1869840" cy="961560"/>
          </a:xfrm>
          <a:prstGeom prst="rect">
            <a:avLst/>
          </a:prstGeom>
          <a:ln>
            <a:noFill/>
          </a:ln>
        </p:spPr>
      </p:pic>
      <p:pic>
        <p:nvPicPr>
          <p:cNvPr id="445" name="Shape 274"/>
          <p:cNvPicPr/>
          <p:nvPr/>
        </p:nvPicPr>
        <p:blipFill>
          <a:blip r:embed="rId6"/>
          <a:stretch/>
        </p:blipFill>
        <p:spPr>
          <a:xfrm>
            <a:off x="5580112" y="4653134"/>
            <a:ext cx="2448272" cy="1513749"/>
          </a:xfrm>
          <a:prstGeom prst="rect">
            <a:avLst/>
          </a:prstGeom>
          <a:ln>
            <a:noFill/>
          </a:ln>
        </p:spPr>
      </p:pic>
      <p:sp>
        <p:nvSpPr>
          <p:cNvPr id="2" name="AutoShape 2" descr="Výsledek obrázku pro NGS PG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015" y="4653135"/>
            <a:ext cx="2807317" cy="1513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Výsledek obrázku pro NGS PGD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653136"/>
            <a:ext cx="2016224" cy="1513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PGA – </a:t>
            </a:r>
            <a:r>
              <a:rPr lang="sk-SK" sz="3600" b="1" strike="noStrike" spc="-1" dirty="0" err="1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biological</a:t>
            </a:r>
            <a:r>
              <a:rPr lang="sk-SK" sz="3600" b="1" strike="noStrike" spc="-1" dirty="0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600" b="1" strike="noStrike" spc="-1" dirty="0" err="1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material</a:t>
            </a:r>
            <a:endParaRPr dirty="0"/>
          </a:p>
        </p:txBody>
      </p:sp>
      <p:pic>
        <p:nvPicPr>
          <p:cNvPr id="451" name="Shape 280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452" name="Shape 281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453" name="Shape 282"/>
          <p:cNvPicPr/>
          <p:nvPr/>
        </p:nvPicPr>
        <p:blipFill>
          <a:blip r:embed="rId4"/>
          <a:stretch/>
        </p:blipFill>
        <p:spPr>
          <a:xfrm>
            <a:off x="979200" y="1124640"/>
            <a:ext cx="7264800" cy="2376000"/>
          </a:xfrm>
          <a:prstGeom prst="rect">
            <a:avLst/>
          </a:prstGeom>
          <a:ln>
            <a:noFill/>
          </a:ln>
        </p:spPr>
      </p:pic>
      <p:sp>
        <p:nvSpPr>
          <p:cNvPr id="454" name="CustomShape 2"/>
          <p:cNvSpPr/>
          <p:nvPr/>
        </p:nvSpPr>
        <p:spPr>
          <a:xfrm>
            <a:off x="754920" y="3533040"/>
            <a:ext cx="230472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sk-SK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Oplození </a:t>
            </a:r>
            <a:r>
              <a:rPr lang="sk-SK" sz="2000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in vitro</a:t>
            </a:r>
            <a:endParaRPr/>
          </a:p>
        </p:txBody>
      </p:sp>
      <p:sp>
        <p:nvSpPr>
          <p:cNvPr id="455" name="CustomShape 3"/>
          <p:cNvSpPr/>
          <p:nvPr/>
        </p:nvSpPr>
        <p:spPr>
          <a:xfrm>
            <a:off x="3420000" y="3501000"/>
            <a:ext cx="259200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sk-SK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Biopsie embrya</a:t>
            </a:r>
            <a:endParaRPr/>
          </a:p>
        </p:txBody>
      </p:sp>
      <p:sp>
        <p:nvSpPr>
          <p:cNvPr id="456" name="CustomShape 4"/>
          <p:cNvSpPr/>
          <p:nvPr/>
        </p:nvSpPr>
        <p:spPr>
          <a:xfrm>
            <a:off x="6012000" y="3501000"/>
            <a:ext cx="223956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sk-SK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Genetický test</a:t>
            </a:r>
            <a:endParaRPr/>
          </a:p>
        </p:txBody>
      </p:sp>
      <p:pic>
        <p:nvPicPr>
          <p:cNvPr id="457" name="Shape 286"/>
          <p:cNvPicPr/>
          <p:nvPr/>
        </p:nvPicPr>
        <p:blipFill>
          <a:blip r:embed="rId5"/>
          <a:stretch/>
        </p:blipFill>
        <p:spPr>
          <a:xfrm>
            <a:off x="900000" y="4149000"/>
            <a:ext cx="1942920" cy="1839240"/>
          </a:xfrm>
          <a:prstGeom prst="rect">
            <a:avLst/>
          </a:prstGeom>
          <a:ln>
            <a:noFill/>
          </a:ln>
        </p:spPr>
      </p:pic>
      <p:pic>
        <p:nvPicPr>
          <p:cNvPr id="458" name="Shape 287"/>
          <p:cNvPicPr/>
          <p:nvPr/>
        </p:nvPicPr>
        <p:blipFill>
          <a:blip r:embed="rId6"/>
          <a:stretch/>
        </p:blipFill>
        <p:spPr>
          <a:xfrm>
            <a:off x="3375000" y="4221000"/>
            <a:ext cx="2493000" cy="1767240"/>
          </a:xfrm>
          <a:prstGeom prst="rect">
            <a:avLst/>
          </a:prstGeom>
          <a:ln>
            <a:noFill/>
          </a:ln>
        </p:spPr>
      </p:pic>
      <p:pic>
        <p:nvPicPr>
          <p:cNvPr id="459" name="Shape 288"/>
          <p:cNvPicPr/>
          <p:nvPr/>
        </p:nvPicPr>
        <p:blipFill>
          <a:blip r:embed="rId7"/>
          <a:stretch/>
        </p:blipFill>
        <p:spPr>
          <a:xfrm>
            <a:off x="6524640" y="4252680"/>
            <a:ext cx="1791360" cy="1768320"/>
          </a:xfrm>
          <a:prstGeom prst="rect">
            <a:avLst/>
          </a:prstGeom>
          <a:ln>
            <a:noFill/>
          </a:ln>
        </p:spPr>
      </p:pic>
      <p:sp>
        <p:nvSpPr>
          <p:cNvPr id="460" name="CustomShape 5"/>
          <p:cNvSpPr/>
          <p:nvPr/>
        </p:nvSpPr>
        <p:spPr>
          <a:xfrm>
            <a:off x="900000" y="6021360"/>
            <a:ext cx="1942920" cy="39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sk-SK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Polární tělísko</a:t>
            </a:r>
            <a:endParaRPr/>
          </a:p>
        </p:txBody>
      </p:sp>
      <p:sp>
        <p:nvSpPr>
          <p:cNvPr id="461" name="CustomShape 6"/>
          <p:cNvSpPr/>
          <p:nvPr/>
        </p:nvSpPr>
        <p:spPr>
          <a:xfrm>
            <a:off x="3319560" y="5981400"/>
            <a:ext cx="272700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sk-SK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Blastomera (3. den)</a:t>
            </a:r>
            <a:endParaRPr/>
          </a:p>
        </p:txBody>
      </p:sp>
      <p:sp>
        <p:nvSpPr>
          <p:cNvPr id="462" name="CustomShape 7"/>
          <p:cNvSpPr/>
          <p:nvPr/>
        </p:nvSpPr>
        <p:spPr>
          <a:xfrm>
            <a:off x="5967360" y="5981400"/>
            <a:ext cx="3176280" cy="399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sk-SK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Blastocysta (5-6. den</a:t>
            </a:r>
            <a:r>
              <a:rPr lang="sk-SK" sz="20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)</a:t>
            </a:r>
            <a:endParaRPr/>
          </a:p>
        </p:txBody>
      </p:sp>
      <p:sp>
        <p:nvSpPr>
          <p:cNvPr id="463" name="CustomShape 8"/>
          <p:cNvSpPr/>
          <p:nvPr/>
        </p:nvSpPr>
        <p:spPr>
          <a:xfrm>
            <a:off x="3132000" y="4149000"/>
            <a:ext cx="5903640" cy="2203200"/>
          </a:xfrm>
          <a:prstGeom prst="rect">
            <a:avLst/>
          </a:prstGeom>
          <a:noFill/>
          <a:ln w="316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4" name="CustomShape 9"/>
          <p:cNvSpPr/>
          <p:nvPr/>
        </p:nvSpPr>
        <p:spPr>
          <a:xfrm flipH="1">
            <a:off x="1691640" y="3900960"/>
            <a:ext cx="3024000" cy="13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22320">
            <a:solidFill>
              <a:schemeClr val="lt1"/>
            </a:solidFill>
            <a:round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5" name="CustomShape 10"/>
          <p:cNvSpPr/>
          <p:nvPr/>
        </p:nvSpPr>
        <p:spPr>
          <a:xfrm>
            <a:off x="4716000" y="3900960"/>
            <a:ext cx="2839320" cy="135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22320">
            <a:solidFill>
              <a:schemeClr val="lt1"/>
            </a:solidFill>
            <a:round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6" name="CustomShape 11"/>
          <p:cNvSpPr/>
          <p:nvPr/>
        </p:nvSpPr>
        <p:spPr>
          <a:xfrm flipH="1">
            <a:off x="4678560" y="3900960"/>
            <a:ext cx="360" cy="247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solidFill>
            <a:schemeClr val="accent1"/>
          </a:solidFill>
          <a:ln w="22320">
            <a:solidFill>
              <a:schemeClr val="lt1"/>
            </a:solidFill>
            <a:round/>
            <a:tailEnd type="stealth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TextShape 1"/>
          <p:cNvSpPr txBox="1"/>
          <p:nvPr/>
        </p:nvSpPr>
        <p:spPr>
          <a:xfrm>
            <a:off x="251640" y="260280"/>
            <a:ext cx="8641440" cy="114264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400" b="1" spc="-1" dirty="0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Embryo biopsy difference between 3rd and 5th harvest day</a:t>
            </a:r>
            <a:endParaRPr lang="en-US" dirty="0"/>
          </a:p>
        </p:txBody>
      </p:sp>
      <p:pic>
        <p:nvPicPr>
          <p:cNvPr id="468" name="Shape 301"/>
          <p:cNvPicPr/>
          <p:nvPr/>
        </p:nvPicPr>
        <p:blipFill>
          <a:blip r:embed="rId3"/>
          <a:stretch/>
        </p:blipFill>
        <p:spPr>
          <a:xfrm>
            <a:off x="731880" y="1604880"/>
            <a:ext cx="3376080" cy="2234880"/>
          </a:xfrm>
          <a:prstGeom prst="rect">
            <a:avLst/>
          </a:prstGeom>
          <a:ln>
            <a:noFill/>
          </a:ln>
        </p:spPr>
      </p:pic>
      <p:pic>
        <p:nvPicPr>
          <p:cNvPr id="469" name="Shape 302"/>
          <p:cNvPicPr/>
          <p:nvPr/>
        </p:nvPicPr>
        <p:blipFill>
          <a:blip r:embed="rId4"/>
          <a:stretch/>
        </p:blipFill>
        <p:spPr>
          <a:xfrm>
            <a:off x="778680" y="3933000"/>
            <a:ext cx="3329640" cy="2260440"/>
          </a:xfrm>
          <a:prstGeom prst="rect">
            <a:avLst/>
          </a:prstGeom>
          <a:ln>
            <a:noFill/>
          </a:ln>
        </p:spPr>
      </p:pic>
      <p:sp>
        <p:nvSpPr>
          <p:cNvPr id="470" name="CustomShape 2"/>
          <p:cNvSpPr/>
          <p:nvPr/>
        </p:nvSpPr>
        <p:spPr>
          <a:xfrm>
            <a:off x="4716360" y="1773360"/>
            <a:ext cx="4176360" cy="204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b="1" u="sng" dirty="0">
                <a:solidFill>
                  <a:srgbClr val="FFFF00"/>
                </a:solidFill>
              </a:rPr>
              <a:t>Day 3 embryo biopsy (</a:t>
            </a:r>
            <a:r>
              <a:rPr lang="en-US" b="1" u="sng" dirty="0" err="1">
                <a:solidFill>
                  <a:srgbClr val="FFFF00"/>
                </a:solidFill>
              </a:rPr>
              <a:t>blastomeres</a:t>
            </a:r>
            <a:r>
              <a:rPr lang="en-US" b="1" u="sng" dirty="0">
                <a:solidFill>
                  <a:srgbClr val="FFFF00"/>
                </a:solidFill>
              </a:rPr>
              <a:t>)</a:t>
            </a:r>
          </a:p>
          <a:p>
            <a:pPr marL="174625" indent="-1746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analysis of 1 - 2 cells</a:t>
            </a:r>
          </a:p>
          <a:p>
            <a:pPr marL="174625" indent="-1746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30 </a:t>
            </a:r>
            <a:r>
              <a:rPr lang="en-US" dirty="0">
                <a:solidFill>
                  <a:schemeClr val="bg1"/>
                </a:solidFill>
              </a:rPr>
              <a:t>- 60% loss of implantation potential</a:t>
            </a:r>
          </a:p>
          <a:p>
            <a:pPr marL="174625" indent="-1746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higher </a:t>
            </a:r>
            <a:r>
              <a:rPr lang="en-US" dirty="0">
                <a:solidFill>
                  <a:schemeClr val="bg1"/>
                </a:solidFill>
              </a:rPr>
              <a:t>risk of mosaicism</a:t>
            </a:r>
          </a:p>
          <a:p>
            <a:pPr marL="174625" indent="-174625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time </a:t>
            </a:r>
            <a:r>
              <a:rPr lang="en-US" dirty="0">
                <a:solidFill>
                  <a:schemeClr val="bg1"/>
                </a:solidFill>
              </a:rPr>
              <a:t>constraint (24 hours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dirty="0">
              <a:solidFill>
                <a:schemeClr val="bg1"/>
              </a:solidFill>
            </a:endParaRPr>
          </a:p>
        </p:txBody>
      </p:sp>
      <p:sp>
        <p:nvSpPr>
          <p:cNvPr id="471" name="CustomShape 3"/>
          <p:cNvSpPr/>
          <p:nvPr/>
        </p:nvSpPr>
        <p:spPr>
          <a:xfrm>
            <a:off x="4632480" y="3933000"/>
            <a:ext cx="4247640" cy="244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b="1" u="sng" dirty="0">
                <a:solidFill>
                  <a:srgbClr val="FFFF00"/>
                </a:solidFill>
              </a:rPr>
              <a:t>Embryo biopsy day 5-6 (blastocyst)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analysis </a:t>
            </a:r>
            <a:r>
              <a:rPr lang="en-US" dirty="0">
                <a:solidFill>
                  <a:schemeClr val="bg1"/>
                </a:solidFill>
              </a:rPr>
              <a:t>of </a:t>
            </a:r>
            <a:r>
              <a:rPr lang="en-US" b="1" dirty="0">
                <a:solidFill>
                  <a:schemeClr val="bg1"/>
                </a:solidFill>
              </a:rPr>
              <a:t>5 - 10 cells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less </a:t>
            </a:r>
            <a:r>
              <a:rPr lang="en-US" dirty="0">
                <a:solidFill>
                  <a:schemeClr val="bg1"/>
                </a:solidFill>
              </a:rPr>
              <a:t>risk of mosaicism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possibility </a:t>
            </a:r>
            <a:r>
              <a:rPr lang="en-US" dirty="0">
                <a:solidFill>
                  <a:schemeClr val="bg1"/>
                </a:solidFill>
              </a:rPr>
              <a:t>of embryo </a:t>
            </a:r>
            <a:r>
              <a:rPr lang="en-US" b="1" dirty="0" err="1" smtClean="0">
                <a:solidFill>
                  <a:schemeClr val="bg1"/>
                </a:solidFill>
              </a:rPr>
              <a:t>vitrification</a:t>
            </a:r>
            <a:r>
              <a:rPr lang="cs-CZ" dirty="0" smtClean="0">
                <a:solidFill>
                  <a:schemeClr val="bg1"/>
                </a:solidFill>
              </a:rPr>
              <a:t> =    </a:t>
            </a:r>
            <a:r>
              <a:rPr lang="en-US" dirty="0" smtClean="0">
                <a:solidFill>
                  <a:schemeClr val="bg1"/>
                </a:solidFill>
              </a:rPr>
              <a:t>sufficient </a:t>
            </a:r>
            <a:r>
              <a:rPr lang="en-US" dirty="0">
                <a:solidFill>
                  <a:schemeClr val="bg1"/>
                </a:solidFill>
              </a:rPr>
              <a:t>time for examination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bg1"/>
                </a:solidFill>
              </a:rPr>
              <a:t>not </a:t>
            </a:r>
            <a:r>
              <a:rPr lang="en-US" dirty="0">
                <a:solidFill>
                  <a:schemeClr val="bg1"/>
                </a:solidFill>
              </a:rPr>
              <a:t>all embryos reach the stage </a:t>
            </a:r>
            <a:r>
              <a:rPr lang="en-US" dirty="0" smtClean="0">
                <a:solidFill>
                  <a:schemeClr val="bg1"/>
                </a:solidFill>
              </a:rPr>
              <a:t>blastocysts</a:t>
            </a:r>
            <a:r>
              <a:rPr lang="cs-CZ" dirty="0" smtClean="0">
                <a:solidFill>
                  <a:schemeClr val="bg1"/>
                </a:solidFill>
              </a:rPr>
              <a:t> = </a:t>
            </a:r>
            <a:r>
              <a:rPr lang="cs-CZ" dirty="0" err="1" smtClean="0">
                <a:solidFill>
                  <a:schemeClr val="bg1"/>
                </a:solidFill>
              </a:rPr>
              <a:t>slection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472" name="CustomShape 4"/>
          <p:cNvSpPr/>
          <p:nvPr/>
        </p:nvSpPr>
        <p:spPr>
          <a:xfrm>
            <a:off x="4500000" y="3861000"/>
            <a:ext cx="4535640" cy="2376000"/>
          </a:xfrm>
          <a:prstGeom prst="rect">
            <a:avLst/>
          </a:prstGeom>
          <a:noFill/>
          <a:ln w="2556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3" name="Shape 306"/>
          <p:cNvPicPr/>
          <p:nvPr/>
        </p:nvPicPr>
        <p:blipFill>
          <a:blip r:embed="rId5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474" name="Shape 307"/>
          <p:cNvPicPr/>
          <p:nvPr/>
        </p:nvPicPr>
        <p:blipFill>
          <a:blip r:embed="rId6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16" y="2852936"/>
            <a:ext cx="4278938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Shape 1"/>
          <p:cNvSpPr txBox="1"/>
          <p:nvPr/>
        </p:nvSpPr>
        <p:spPr>
          <a:xfrm>
            <a:off x="107504" y="18864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3200" b="1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Vitrification</a:t>
            </a:r>
            <a:r>
              <a:rPr lang="cs-CZ" sz="3200" b="1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</a:t>
            </a:r>
            <a:r>
              <a:rPr lang="cs-CZ" sz="3200" b="1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of</a:t>
            </a:r>
            <a:r>
              <a:rPr lang="cs-CZ" sz="3200" b="1" dirty="0" smtClean="0">
                <a:solidFill>
                  <a:srgbClr val="FFC000"/>
                </a:solidFill>
                <a:latin typeface="Trebuchet MS" panose="020B0603020202020204" pitchFamily="34" charset="0"/>
              </a:rPr>
              <a:t>  </a:t>
            </a:r>
            <a:r>
              <a:rPr lang="cs-CZ" sz="3200" b="1" dirty="0" err="1" smtClean="0">
                <a:solidFill>
                  <a:srgbClr val="FFC000"/>
                </a:solidFill>
                <a:latin typeface="Trebuchet MS" panose="020B0603020202020204" pitchFamily="34" charset="0"/>
              </a:rPr>
              <a:t>embryos</a:t>
            </a:r>
            <a:endParaRPr sz="3200" b="1" dirty="0">
              <a:solidFill>
                <a:srgbClr val="FFC000"/>
              </a:solidFill>
              <a:latin typeface="Trebuchet MS" panose="020B0603020202020204" pitchFamily="34" charset="0"/>
            </a:endParaRPr>
          </a:p>
        </p:txBody>
      </p:sp>
      <p:sp>
        <p:nvSpPr>
          <p:cNvPr id="6" name="Zástupný symbol pro text 5"/>
          <p:cNvSpPr>
            <a:spLocks noGrp="1"/>
          </p:cNvSpPr>
          <p:nvPr>
            <p:ph type="body"/>
          </p:nvPr>
        </p:nvSpPr>
        <p:spPr>
          <a:xfrm>
            <a:off x="179281" y="985799"/>
            <a:ext cx="8784720" cy="1579105"/>
          </a:xfrm>
        </p:spPr>
        <p:txBody>
          <a:bodyPr/>
          <a:lstStyle/>
          <a:p>
            <a:r>
              <a:rPr lang="cs-CZ" sz="2000" b="1" u="sng" dirty="0" err="1" smtClean="0">
                <a:solidFill>
                  <a:srgbClr val="FFFF00"/>
                </a:solidFill>
                <a:latin typeface="+mj-lt"/>
              </a:rPr>
              <a:t>Vitrification</a:t>
            </a:r>
            <a:r>
              <a:rPr lang="cs-CZ" sz="2000" b="1" u="sng" dirty="0" smtClean="0">
                <a:solidFill>
                  <a:srgbClr val="FFFF00"/>
                </a:solidFill>
                <a:latin typeface="+mj-lt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chemeClr val="bg1"/>
                </a:solidFill>
              </a:rPr>
              <a:t>modern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method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of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effective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cryopreservation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of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embryos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oocytes</a:t>
            </a:r>
            <a:r>
              <a:rPr lang="cs-CZ" dirty="0" smtClean="0">
                <a:solidFill>
                  <a:schemeClr val="bg1"/>
                </a:solidFill>
              </a:rPr>
              <a:t> and </a:t>
            </a:r>
            <a:r>
              <a:rPr lang="cs-CZ" dirty="0" err="1" smtClean="0">
                <a:solidFill>
                  <a:schemeClr val="bg1"/>
                </a:solidFill>
              </a:rPr>
              <a:t>sperm</a:t>
            </a:r>
            <a:endParaRPr lang="cs-CZ" dirty="0" smtClean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 smtClean="0">
                <a:solidFill>
                  <a:schemeClr val="bg1"/>
                </a:solidFill>
              </a:rPr>
              <a:t>Superfast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freezing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of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biological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materia</a:t>
            </a:r>
            <a:r>
              <a:rPr lang="cs-CZ" dirty="0" err="1" smtClean="0">
                <a:solidFill>
                  <a:schemeClr val="bg1"/>
                </a:solidFill>
              </a:rPr>
              <a:t>l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with</a:t>
            </a:r>
            <a:r>
              <a:rPr lang="cs-CZ" dirty="0" smtClean="0">
                <a:solidFill>
                  <a:schemeClr val="bg1"/>
                </a:solidFill>
              </a:rPr>
              <a:t> a </a:t>
            </a:r>
            <a:r>
              <a:rPr lang="cs-CZ" dirty="0" err="1" smtClean="0">
                <a:solidFill>
                  <a:schemeClr val="bg1"/>
                </a:solidFill>
              </a:rPr>
              <a:t>mixture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of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suitably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selected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cryoprotectants</a:t>
            </a:r>
            <a:r>
              <a:rPr lang="cs-CZ" dirty="0" smtClean="0">
                <a:solidFill>
                  <a:schemeClr val="bg1"/>
                </a:solidFill>
              </a:rPr>
              <a:t> (</a:t>
            </a:r>
            <a:r>
              <a:rPr lang="cs-CZ" dirty="0" err="1" smtClean="0">
                <a:solidFill>
                  <a:schemeClr val="bg1"/>
                </a:solidFill>
              </a:rPr>
              <a:t>sucrose</a:t>
            </a:r>
            <a:r>
              <a:rPr lang="cs-CZ" dirty="0" smtClean="0">
                <a:solidFill>
                  <a:schemeClr val="bg1"/>
                </a:solidFill>
              </a:rPr>
              <a:t>, </a:t>
            </a:r>
            <a:r>
              <a:rPr lang="cs-CZ" dirty="0" err="1" smtClean="0">
                <a:solidFill>
                  <a:schemeClr val="bg1"/>
                </a:solidFill>
              </a:rPr>
              <a:t>dimethylsulfoxide</a:t>
            </a:r>
            <a:r>
              <a:rPr lang="cs-CZ" dirty="0" smtClean="0">
                <a:solidFill>
                  <a:schemeClr val="bg1"/>
                </a:solidFill>
              </a:rPr>
              <a:t>) </a:t>
            </a:r>
            <a:r>
              <a:rPr lang="cs-CZ" b="1" dirty="0" err="1" smtClean="0">
                <a:solidFill>
                  <a:schemeClr val="bg1"/>
                </a:solidFill>
              </a:rPr>
              <a:t>at</a:t>
            </a:r>
            <a:r>
              <a:rPr lang="cs-CZ" b="1" dirty="0" smtClean="0">
                <a:solidFill>
                  <a:schemeClr val="bg1"/>
                </a:solidFill>
              </a:rPr>
              <a:t> -196C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 err="1" smtClean="0">
                <a:solidFill>
                  <a:schemeClr val="bg1"/>
                </a:solidFill>
              </a:rPr>
              <a:t>Viablity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after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thawing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approx</a:t>
            </a:r>
            <a:r>
              <a:rPr lang="cs-CZ" dirty="0" smtClean="0">
                <a:solidFill>
                  <a:schemeClr val="bg1"/>
                </a:solidFill>
              </a:rPr>
              <a:t>. </a:t>
            </a:r>
            <a:r>
              <a:rPr lang="cs-CZ" b="1" dirty="0" smtClean="0">
                <a:solidFill>
                  <a:schemeClr val="bg1"/>
                </a:solidFill>
              </a:rPr>
              <a:t>98%</a:t>
            </a:r>
            <a:endParaRPr lang="cs-CZ" b="1" dirty="0">
              <a:solidFill>
                <a:schemeClr val="bg1"/>
              </a:solidFill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649" y="2943402"/>
            <a:ext cx="4225411" cy="307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Shape 306"/>
          <p:cNvPicPr/>
          <p:nvPr/>
        </p:nvPicPr>
        <p:blipFill>
          <a:blip r:embed="rId4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15" name="Shape 307"/>
          <p:cNvPicPr/>
          <p:nvPr/>
        </p:nvPicPr>
        <p:blipFill>
          <a:blip r:embed="rId5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506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dirty="0" smtClean="0">
                <a:solidFill>
                  <a:srgbClr val="FFC000"/>
                </a:solidFill>
                <a:latin typeface="+mj-lt"/>
              </a:rPr>
              <a:t>Chromosomal </a:t>
            </a:r>
            <a:r>
              <a:rPr lang="en-US" sz="3600" b="1" dirty="0" err="1" smtClean="0">
                <a:solidFill>
                  <a:srgbClr val="FFC000"/>
                </a:solidFill>
                <a:latin typeface="+mj-lt"/>
              </a:rPr>
              <a:t>aberrtaions</a:t>
            </a:r>
            <a:r>
              <a:rPr lang="en-US" sz="3600" b="1" dirty="0" smtClean="0">
                <a:solidFill>
                  <a:srgbClr val="FFC000"/>
                </a:solidFill>
                <a:latin typeface="+mj-lt"/>
              </a:rPr>
              <a:t> in embryos </a:t>
            </a:r>
            <a:endParaRPr lang="en-US" sz="36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476" name="TextShape 2"/>
          <p:cNvSpPr txBox="1"/>
          <p:nvPr/>
        </p:nvSpPr>
        <p:spPr>
          <a:xfrm>
            <a:off x="179280" y="1052640"/>
            <a:ext cx="8784720" cy="5239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215640">
              <a:lnSpc>
                <a:spcPct val="100000"/>
              </a:lnSpc>
            </a:pPr>
            <a:r>
              <a:rPr lang="en-US" sz="2400" b="1" i="1" dirty="0">
                <a:solidFill>
                  <a:srgbClr val="FFFF00"/>
                </a:solidFill>
              </a:rPr>
              <a:t>Multiple chromosome aberrations (aneuploidy</a:t>
            </a:r>
            <a:r>
              <a:rPr lang="en-US" sz="2400" i="1" dirty="0">
                <a:solidFill>
                  <a:srgbClr val="FFFF00"/>
                </a:solidFill>
              </a:rPr>
              <a:t>)</a:t>
            </a:r>
          </a:p>
          <a:p>
            <a:pPr marL="41319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are the </a:t>
            </a:r>
            <a:r>
              <a:rPr lang="en-US" sz="2000" b="1" dirty="0">
                <a:solidFill>
                  <a:schemeClr val="bg1"/>
                </a:solidFill>
              </a:rPr>
              <a:t>most common </a:t>
            </a:r>
            <a:r>
              <a:rPr lang="en-US" sz="2000" dirty="0">
                <a:solidFill>
                  <a:schemeClr val="bg1"/>
                </a:solidFill>
              </a:rPr>
              <a:t>genetic alteration in human </a:t>
            </a:r>
            <a:r>
              <a:rPr lang="en-US" sz="2000" b="1" dirty="0">
                <a:solidFill>
                  <a:schemeClr val="bg1"/>
                </a:solidFill>
              </a:rPr>
              <a:t>embryos</a:t>
            </a:r>
          </a:p>
          <a:p>
            <a:pPr marL="41319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aneuploidies</a:t>
            </a:r>
            <a:r>
              <a:rPr lang="en-US" sz="2000" dirty="0">
                <a:solidFill>
                  <a:schemeClr val="bg1"/>
                </a:solidFill>
              </a:rPr>
              <a:t> often occur in </a:t>
            </a:r>
            <a:r>
              <a:rPr lang="en-US" sz="2000" b="1" dirty="0">
                <a:solidFill>
                  <a:schemeClr val="bg1"/>
                </a:solidFill>
              </a:rPr>
              <a:t>morphologically normal </a:t>
            </a:r>
            <a:r>
              <a:rPr lang="en-US" sz="2000" dirty="0">
                <a:solidFill>
                  <a:schemeClr val="bg1"/>
                </a:solidFill>
              </a:rPr>
              <a:t>developing embryos (A. </a:t>
            </a:r>
            <a:r>
              <a:rPr lang="en-US" sz="2000" dirty="0" err="1">
                <a:solidFill>
                  <a:schemeClr val="bg1"/>
                </a:solidFill>
              </a:rPr>
              <a:t>Mertzanidou</a:t>
            </a:r>
            <a:r>
              <a:rPr lang="en-US" sz="2000" dirty="0">
                <a:solidFill>
                  <a:schemeClr val="bg1"/>
                </a:solidFill>
              </a:rPr>
              <a:t>, 2013) </a:t>
            </a:r>
          </a:p>
          <a:p>
            <a:pPr marL="41319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b="1" dirty="0">
                <a:solidFill>
                  <a:schemeClr val="bg1"/>
                </a:solidFill>
              </a:rPr>
              <a:t>reduce </a:t>
            </a:r>
            <a:r>
              <a:rPr lang="en-US" sz="2000" dirty="0">
                <a:solidFill>
                  <a:schemeClr val="bg1"/>
                </a:solidFill>
              </a:rPr>
              <a:t>the success rate of </a:t>
            </a:r>
            <a:r>
              <a:rPr lang="en-US" sz="2000" b="1" dirty="0">
                <a:solidFill>
                  <a:schemeClr val="bg1"/>
                </a:solidFill>
              </a:rPr>
              <a:t>assisted reproductive </a:t>
            </a:r>
            <a:r>
              <a:rPr lang="en-US" sz="2000" dirty="0">
                <a:solidFill>
                  <a:schemeClr val="bg1"/>
                </a:solidFill>
              </a:rPr>
              <a:t>techniques</a:t>
            </a:r>
          </a:p>
          <a:p>
            <a:pPr marL="343080" indent="-215640">
              <a:lnSpc>
                <a:spcPct val="10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marL="343080" indent="-215640">
              <a:lnSpc>
                <a:spcPct val="100000"/>
              </a:lnSpc>
            </a:pPr>
            <a:r>
              <a:rPr lang="en-US" sz="2400" b="1" i="1" dirty="0">
                <a:solidFill>
                  <a:srgbClr val="FFFF00"/>
                </a:solidFill>
              </a:rPr>
              <a:t>Structural chromosome aberrations</a:t>
            </a:r>
          </a:p>
          <a:p>
            <a:pPr marL="41319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bg1"/>
                </a:solidFill>
              </a:rPr>
              <a:t>postzygotic</a:t>
            </a:r>
            <a:r>
              <a:rPr lang="en-US" sz="2000" b="1" dirty="0">
                <a:solidFill>
                  <a:schemeClr val="bg1"/>
                </a:solidFill>
              </a:rPr>
              <a:t> mitotic </a:t>
            </a:r>
            <a:r>
              <a:rPr lang="en-US" sz="2000" dirty="0">
                <a:solidFill>
                  <a:schemeClr val="bg1"/>
                </a:solidFill>
              </a:rPr>
              <a:t>disorders are very </a:t>
            </a:r>
            <a:r>
              <a:rPr lang="en-US" sz="2000" b="1" dirty="0">
                <a:solidFill>
                  <a:schemeClr val="bg1"/>
                </a:solidFill>
              </a:rPr>
              <a:t>common</a:t>
            </a:r>
            <a:r>
              <a:rPr lang="en-US" sz="2000" dirty="0">
                <a:solidFill>
                  <a:schemeClr val="bg1"/>
                </a:solidFill>
              </a:rPr>
              <a:t> in embryos</a:t>
            </a:r>
          </a:p>
          <a:p>
            <a:pPr marL="41319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</a:rPr>
              <a:t>Chromosomal instability </a:t>
            </a:r>
            <a:r>
              <a:rPr lang="en-US" sz="2000" dirty="0">
                <a:solidFill>
                  <a:schemeClr val="bg1"/>
                </a:solidFill>
              </a:rPr>
              <a:t>- duplication, amplification, deletion, UPD - has been demonstrated in </a:t>
            </a:r>
            <a:r>
              <a:rPr lang="en-US" sz="2000" b="1" dirty="0">
                <a:solidFill>
                  <a:schemeClr val="bg1"/>
                </a:solidFill>
              </a:rPr>
              <a:t>up to 70% of embryos </a:t>
            </a:r>
            <a:r>
              <a:rPr lang="en-US" sz="2000" dirty="0">
                <a:solidFill>
                  <a:schemeClr val="bg1"/>
                </a:solidFill>
              </a:rPr>
              <a:t>using SNP chips (</a:t>
            </a:r>
            <a:r>
              <a:rPr lang="en-US" sz="2000" dirty="0" err="1">
                <a:solidFill>
                  <a:schemeClr val="bg1"/>
                </a:solidFill>
              </a:rPr>
              <a:t>Vanneste</a:t>
            </a:r>
            <a:r>
              <a:rPr lang="en-US" sz="2000" dirty="0">
                <a:solidFill>
                  <a:schemeClr val="bg1"/>
                </a:solidFill>
              </a:rPr>
              <a:t> et al., 2009</a:t>
            </a:r>
            <a:r>
              <a:rPr lang="en-US" dirty="0">
                <a:solidFill>
                  <a:schemeClr val="bg1"/>
                </a:solidFill>
              </a:rPr>
              <a:t>)</a:t>
            </a:r>
          </a:p>
          <a:p>
            <a:pPr marL="343080" indent="-215640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marL="343080" indent="-215640" algn="ctr"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</a:rPr>
              <a:t>SCREEINING OF MERE ANEUPLOIDIES IN EARLY EMBRYOS IS NOT ENOUGH</a:t>
            </a:r>
            <a:r>
              <a:rPr lang="en-US" sz="2400" dirty="0">
                <a:solidFill>
                  <a:schemeClr val="bg1"/>
                </a:solidFill>
              </a:rPr>
              <a:t>!</a:t>
            </a:r>
            <a:endParaRPr sz="2400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4" name="Shape 306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5" name="Shape 307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TextShape 1"/>
          <p:cNvSpPr txBox="1"/>
          <p:nvPr/>
        </p:nvSpPr>
        <p:spPr>
          <a:xfrm>
            <a:off x="179280" y="189000"/>
            <a:ext cx="8784720" cy="115164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4000" b="1" dirty="0" smtClean="0">
                <a:solidFill>
                  <a:srgbClr val="FFC000"/>
                </a:solidFill>
                <a:latin typeface="+mj-lt"/>
              </a:rPr>
              <a:t>PGA </a:t>
            </a:r>
            <a:r>
              <a:rPr lang="cs-CZ" sz="4000" b="1" dirty="0" err="1" smtClean="0">
                <a:solidFill>
                  <a:srgbClr val="FFC000"/>
                </a:solidFill>
                <a:latin typeface="+mj-lt"/>
              </a:rPr>
              <a:t>with</a:t>
            </a:r>
            <a:r>
              <a:rPr lang="cs-CZ" sz="4000" b="1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cs-CZ" sz="4000" b="1" dirty="0" err="1" smtClean="0">
                <a:solidFill>
                  <a:srgbClr val="FFC000"/>
                </a:solidFill>
                <a:latin typeface="+mj-lt"/>
              </a:rPr>
              <a:t>the</a:t>
            </a:r>
            <a:r>
              <a:rPr lang="cs-CZ" sz="4000" b="1" dirty="0" smtClean="0">
                <a:solidFill>
                  <a:srgbClr val="FFC000"/>
                </a:solidFill>
                <a:latin typeface="+mj-lt"/>
              </a:rPr>
              <a:t> use </a:t>
            </a:r>
            <a:r>
              <a:rPr lang="cs-CZ" sz="4000" b="1" dirty="0" err="1" smtClean="0">
                <a:solidFill>
                  <a:srgbClr val="FFC000"/>
                </a:solidFill>
                <a:latin typeface="+mj-lt"/>
              </a:rPr>
              <a:t>of</a:t>
            </a:r>
            <a:r>
              <a:rPr lang="cs-CZ" sz="4000" b="1" dirty="0" smtClean="0">
                <a:solidFill>
                  <a:srgbClr val="FFC000"/>
                </a:solidFill>
                <a:latin typeface="+mj-lt"/>
              </a:rPr>
              <a:t> I-FISH</a:t>
            </a:r>
            <a:endParaRPr sz="40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480" name="TextShape 2"/>
          <p:cNvSpPr txBox="1"/>
          <p:nvPr/>
        </p:nvSpPr>
        <p:spPr>
          <a:xfrm>
            <a:off x="179280" y="1197000"/>
            <a:ext cx="8784720" cy="5095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80000"/>
              </a:lnSpc>
            </a:pPr>
            <a:endParaRPr/>
          </a:p>
          <a:p>
            <a:pPr algn="ctr">
              <a:lnSpc>
                <a:spcPct val="80000"/>
              </a:lnSpc>
            </a:pPr>
            <a:r>
              <a:rPr lang="sk-SK" sz="24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Screening - AneuVysion Vysis MultiVysion Probe Panel                    	(13,18,21,X,Y,16,22)</a:t>
            </a:r>
            <a:endParaRPr/>
          </a:p>
        </p:txBody>
      </p:sp>
      <p:pic>
        <p:nvPicPr>
          <p:cNvPr id="481" name="Shape 315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482" name="Shape 316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483" name="Shape 317"/>
          <p:cNvPicPr/>
          <p:nvPr/>
        </p:nvPicPr>
        <p:blipFill>
          <a:blip r:embed="rId4"/>
          <a:stretch/>
        </p:blipFill>
        <p:spPr>
          <a:xfrm>
            <a:off x="467640" y="2277000"/>
            <a:ext cx="3809520" cy="2841120"/>
          </a:xfrm>
          <a:prstGeom prst="rect">
            <a:avLst/>
          </a:prstGeom>
          <a:ln>
            <a:noFill/>
          </a:ln>
        </p:spPr>
      </p:pic>
      <p:sp>
        <p:nvSpPr>
          <p:cNvPr id="484" name="CustomShape 3"/>
          <p:cNvSpPr/>
          <p:nvPr/>
        </p:nvSpPr>
        <p:spPr>
          <a:xfrm>
            <a:off x="4716360" y="2243160"/>
            <a:ext cx="3809520" cy="2874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3080" indent="-342720" algn="ctr">
              <a:lnSpc>
                <a:spcPct val="100000"/>
              </a:lnSpc>
            </a:pPr>
            <a:r>
              <a:rPr lang="sk-SK" sz="2800" strike="noStrike" spc="-1" dirty="0">
                <a:solidFill>
                  <a:srgbClr val="FF99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2800" strike="noStrike" spc="-1" dirty="0" err="1">
                <a:solidFill>
                  <a:srgbClr val="66FF33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SpectrumGreen</a:t>
            </a:r>
            <a:r>
              <a:rPr lang="sk-SK" sz="2800" strike="noStrike" spc="-1" dirty="0">
                <a:solidFill>
                  <a:srgbClr val="66FF33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21</a:t>
            </a:r>
            <a:endParaRPr dirty="0"/>
          </a:p>
          <a:p>
            <a:pPr marL="343080" indent="-342720" algn="ctr">
              <a:lnSpc>
                <a:spcPct val="100000"/>
              </a:lnSpc>
            </a:pPr>
            <a:r>
              <a:rPr lang="sk-SK" sz="2800" strike="noStrike" spc="-1" dirty="0" err="1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SpectrumRed</a:t>
            </a:r>
            <a:r>
              <a:rPr lang="sk-SK" sz="2800" strike="noStrike" spc="-1" dirty="0">
                <a:solidFill>
                  <a:srgbClr val="FF00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13</a:t>
            </a:r>
            <a:endParaRPr dirty="0"/>
          </a:p>
          <a:p>
            <a:pPr marL="343080" indent="-342720" algn="ctr">
              <a:lnSpc>
                <a:spcPct val="100000"/>
              </a:lnSpc>
            </a:pPr>
            <a:r>
              <a:rPr lang="sk-SK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 </a:t>
            </a:r>
            <a:r>
              <a:rPr lang="sk-SK" sz="2800" strike="noStrike" spc="-1" dirty="0" err="1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SpectrumBlue</a:t>
            </a:r>
            <a:r>
              <a:rPr lang="sk-SK" sz="2800" strike="noStrike" spc="-1" dirty="0">
                <a:solidFill>
                  <a:srgbClr val="0066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X</a:t>
            </a:r>
            <a:endParaRPr dirty="0"/>
          </a:p>
          <a:p>
            <a:pPr marL="343080" indent="-342720" algn="ctr">
              <a:lnSpc>
                <a:spcPct val="100000"/>
              </a:lnSpc>
            </a:pPr>
            <a:r>
              <a:rPr lang="sk-SK" sz="28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2800" strike="noStrike" spc="-1" dirty="0" err="1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SpectrumGold</a:t>
            </a:r>
            <a:r>
              <a:rPr lang="sk-SK" sz="2800" strike="noStrike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Y</a:t>
            </a:r>
            <a:endParaRPr dirty="0"/>
          </a:p>
          <a:p>
            <a:pPr marL="343080" indent="-342720" algn="ctr">
              <a:lnSpc>
                <a:spcPct val="100000"/>
              </a:lnSpc>
            </a:pPr>
            <a:r>
              <a:rPr lang="sk-SK" sz="2800" strike="noStrike" spc="-1" dirty="0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2800" strike="noStrike" spc="-1" dirty="0" err="1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SpectrumAqua</a:t>
            </a:r>
            <a:r>
              <a:rPr lang="sk-SK" sz="2800" strike="noStrike" spc="-1" dirty="0">
                <a:solidFill>
                  <a:srgbClr val="00CC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18</a:t>
            </a:r>
            <a:endParaRPr dirty="0"/>
          </a:p>
        </p:txBody>
      </p:sp>
      <p:sp>
        <p:nvSpPr>
          <p:cNvPr id="485" name="CustomShape 4"/>
          <p:cNvSpPr/>
          <p:nvPr/>
        </p:nvSpPr>
        <p:spPr>
          <a:xfrm>
            <a:off x="395280" y="5229360"/>
            <a:ext cx="8353080" cy="830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dirty="0">
                <a:solidFill>
                  <a:schemeClr val="bg1"/>
                </a:solidFill>
              </a:rPr>
              <a:t>Multiple chromosomes on one cell - repeated FISH (FISH - evaluation, washout, new FISH - evaluation)</a:t>
            </a:r>
            <a:endParaRPr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Shape 346"/>
          <p:cNvPicPr/>
          <p:nvPr/>
        </p:nvPicPr>
        <p:blipFill>
          <a:blip r:embed="rId2"/>
          <a:stretch/>
        </p:blipFill>
        <p:spPr>
          <a:xfrm>
            <a:off x="1259640" y="0"/>
            <a:ext cx="6984360" cy="2852640"/>
          </a:xfrm>
          <a:prstGeom prst="rect">
            <a:avLst/>
          </a:prstGeom>
          <a:ln>
            <a:noFill/>
          </a:ln>
        </p:spPr>
      </p:pic>
      <p:pic>
        <p:nvPicPr>
          <p:cNvPr id="496" name="Shape 347"/>
          <p:cNvPicPr/>
          <p:nvPr/>
        </p:nvPicPr>
        <p:blipFill>
          <a:blip r:embed="rId3"/>
          <a:stretch/>
        </p:blipFill>
        <p:spPr>
          <a:xfrm>
            <a:off x="554040" y="2814120"/>
            <a:ext cx="8251200" cy="2846880"/>
          </a:xfrm>
          <a:prstGeom prst="rect">
            <a:avLst/>
          </a:prstGeom>
          <a:ln>
            <a:noFill/>
          </a:ln>
        </p:spPr>
      </p:pic>
      <p:sp>
        <p:nvSpPr>
          <p:cNvPr id="497" name="CustomShape 1"/>
          <p:cNvSpPr/>
          <p:nvPr/>
        </p:nvSpPr>
        <p:spPr>
          <a:xfrm>
            <a:off x="539640" y="4940640"/>
            <a:ext cx="8280000" cy="720360"/>
          </a:xfrm>
          <a:prstGeom prst="rect">
            <a:avLst/>
          </a:prstGeom>
          <a:noFill/>
          <a:ln w="3168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98" name="CustomShape 2"/>
          <p:cNvSpPr/>
          <p:nvPr/>
        </p:nvSpPr>
        <p:spPr>
          <a:xfrm>
            <a:off x="468000" y="5725040"/>
            <a:ext cx="8280000" cy="584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PG</a:t>
            </a:r>
            <a:r>
              <a:rPr lang="cs-CZ" sz="2400" b="1" dirty="0" smtClean="0">
                <a:solidFill>
                  <a:schemeClr val="bg1"/>
                </a:solidFill>
              </a:rPr>
              <a:t>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>
                <a:solidFill>
                  <a:schemeClr val="bg1"/>
                </a:solidFill>
              </a:rPr>
              <a:t>with I-FISH does not improve IVF success.....why?</a:t>
            </a:r>
            <a:endParaRPr sz="2400" b="1" dirty="0">
              <a:solidFill>
                <a:schemeClr val="bg1"/>
              </a:solidFill>
            </a:endParaRPr>
          </a:p>
        </p:txBody>
      </p:sp>
      <p:pic>
        <p:nvPicPr>
          <p:cNvPr id="499" name="Shape 350"/>
          <p:cNvPicPr/>
          <p:nvPr/>
        </p:nvPicPr>
        <p:blipFill>
          <a:blip r:embed="rId4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500" name="Shape 351"/>
          <p:cNvPicPr/>
          <p:nvPr/>
        </p:nvPicPr>
        <p:blipFill>
          <a:blip r:embed="rId5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TextShape 1"/>
          <p:cNvSpPr txBox="1"/>
          <p:nvPr/>
        </p:nvSpPr>
        <p:spPr>
          <a:xfrm>
            <a:off x="457304" y="198893"/>
            <a:ext cx="8291160" cy="79128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Problems</a:t>
            </a:r>
            <a:r>
              <a:rPr lang="sk-SK" sz="3600" b="1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of PGA </a:t>
            </a:r>
            <a:r>
              <a:rPr lang="sk-SK" sz="36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</a:t>
            </a:r>
            <a:endParaRPr dirty="0">
              <a:solidFill>
                <a:srgbClr val="FFC000"/>
              </a:solidFill>
            </a:endParaRPr>
          </a:p>
        </p:txBody>
      </p:sp>
      <p:pic>
        <p:nvPicPr>
          <p:cNvPr id="502" name="Shape 357"/>
          <p:cNvPicPr/>
          <p:nvPr/>
        </p:nvPicPr>
        <p:blipFill>
          <a:blip r:embed="rId2"/>
          <a:stretch/>
        </p:blipFill>
        <p:spPr>
          <a:xfrm>
            <a:off x="275400" y="3015720"/>
            <a:ext cx="3360240" cy="2517840"/>
          </a:xfrm>
          <a:prstGeom prst="rect">
            <a:avLst/>
          </a:prstGeom>
          <a:ln w="88920">
            <a:solidFill>
              <a:srgbClr val="FFFFFF"/>
            </a:solidFill>
            <a:miter/>
          </a:ln>
        </p:spPr>
      </p:pic>
      <p:sp>
        <p:nvSpPr>
          <p:cNvPr id="503" name="CustomShape 2"/>
          <p:cNvSpPr/>
          <p:nvPr/>
        </p:nvSpPr>
        <p:spPr>
          <a:xfrm>
            <a:off x="371340" y="1256467"/>
            <a:ext cx="8401320" cy="114278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285840" indent="-132840">
              <a:lnSpc>
                <a:spcPct val="100000"/>
              </a:lnSpc>
            </a:pPr>
            <a:r>
              <a:rPr lang="en-US" sz="2800" b="1" dirty="0">
                <a:solidFill>
                  <a:schemeClr val="bg1"/>
                </a:solidFill>
              </a:rPr>
              <a:t>examination of </a:t>
            </a:r>
            <a:r>
              <a:rPr lang="cs-CZ" sz="2800" b="1" dirty="0" smtClean="0">
                <a:solidFill>
                  <a:schemeClr val="bg1"/>
                </a:solidFill>
              </a:rPr>
              <a:t>single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>
                <a:solidFill>
                  <a:schemeClr val="bg1"/>
                </a:solidFill>
              </a:rPr>
              <a:t>cell - possibility of </a:t>
            </a:r>
            <a:r>
              <a:rPr lang="en-US" sz="2800" b="1" dirty="0">
                <a:solidFill>
                  <a:srgbClr val="FFFF00"/>
                </a:solidFill>
              </a:rPr>
              <a:t>diagnostic error ?</a:t>
            </a:r>
            <a:endParaRPr sz="2800" b="1" dirty="0">
              <a:solidFill>
                <a:srgbClr val="FFFF00"/>
              </a:solidFill>
            </a:endParaRPr>
          </a:p>
        </p:txBody>
      </p:sp>
      <p:pic>
        <p:nvPicPr>
          <p:cNvPr id="504" name="Shape 359"/>
          <p:cNvPicPr/>
          <p:nvPr/>
        </p:nvPicPr>
        <p:blipFill>
          <a:blip r:embed="rId3"/>
          <a:stretch/>
        </p:blipFill>
        <p:spPr>
          <a:xfrm>
            <a:off x="4131720" y="2997000"/>
            <a:ext cx="4664520" cy="2536560"/>
          </a:xfrm>
          <a:prstGeom prst="rect">
            <a:avLst/>
          </a:prstGeom>
          <a:ln w="38160">
            <a:solidFill>
              <a:srgbClr val="000000"/>
            </a:solidFill>
            <a:miter/>
          </a:ln>
        </p:spPr>
      </p:pic>
      <p:sp>
        <p:nvSpPr>
          <p:cNvPr id="505" name="CustomShape 3"/>
          <p:cNvSpPr/>
          <p:nvPr/>
        </p:nvSpPr>
        <p:spPr>
          <a:xfrm>
            <a:off x="3564360" y="4437000"/>
            <a:ext cx="8632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44280">
            <a:solidFill>
              <a:srgbClr val="FF0000"/>
            </a:solidFill>
            <a:round/>
            <a:tailEnd type="triangle" w="lg" len="lg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06" name="Shape 361"/>
          <p:cNvPicPr/>
          <p:nvPr/>
        </p:nvPicPr>
        <p:blipFill>
          <a:blip r:embed="rId4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507" name="Shape 362"/>
          <p:cNvPicPr/>
          <p:nvPr/>
        </p:nvPicPr>
        <p:blipFill>
          <a:blip r:embed="rId5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TextShape 1"/>
          <p:cNvSpPr txBox="1"/>
          <p:nvPr/>
        </p:nvSpPr>
        <p:spPr>
          <a:xfrm>
            <a:off x="251640" y="189000"/>
            <a:ext cx="8563680" cy="79128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lvl="0" algn="ctr"/>
            <a:r>
              <a:rPr lang="sk-SK" sz="3600" b="1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Problems</a:t>
            </a:r>
            <a:r>
              <a:rPr lang="sk-SK" sz="3600" b="1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of PGA </a:t>
            </a:r>
            <a:r>
              <a:rPr lang="sk-SK" sz="3600" b="1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II</a:t>
            </a:r>
            <a:endParaRPr dirty="0"/>
          </a:p>
        </p:txBody>
      </p:sp>
      <p:sp>
        <p:nvSpPr>
          <p:cNvPr id="509" name="TextShape 2"/>
          <p:cNvSpPr txBox="1"/>
          <p:nvPr/>
        </p:nvSpPr>
        <p:spPr>
          <a:xfrm>
            <a:off x="611640" y="1484640"/>
            <a:ext cx="8218080" cy="44636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</a:pPr>
            <a:r>
              <a:rPr lang="en-US" sz="2000" b="1" u="sng" dirty="0">
                <a:solidFill>
                  <a:schemeClr val="bg1"/>
                </a:solidFill>
              </a:rPr>
              <a:t>normal</a:t>
            </a:r>
            <a:r>
              <a:rPr lang="en-US" sz="2000" dirty="0">
                <a:solidFill>
                  <a:schemeClr val="bg1"/>
                </a:solidFill>
              </a:rPr>
              <a:t> (all diploid cells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  <a:p>
            <a:pPr marL="343080" indent="-342720">
              <a:lnSpc>
                <a:spcPct val="10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marL="343080" indent="-342720">
              <a:lnSpc>
                <a:spcPct val="10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marL="343080" indent="-342720">
              <a:lnSpc>
                <a:spcPct val="10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marL="343080" indent="-342720">
              <a:lnSpc>
                <a:spcPct val="100000"/>
              </a:lnSpc>
            </a:pPr>
            <a:endParaRPr lang="en-US" dirty="0">
              <a:solidFill>
                <a:schemeClr val="bg1"/>
              </a:solidFill>
            </a:endParaRPr>
          </a:p>
          <a:p>
            <a:pPr marL="343080" indent="-342720">
              <a:lnSpc>
                <a:spcPct val="10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2000" b="1" u="sng" dirty="0" smtClean="0">
                <a:solidFill>
                  <a:schemeClr val="bg1"/>
                </a:solidFill>
              </a:rPr>
              <a:t>Mosaic </a:t>
            </a:r>
            <a:r>
              <a:rPr lang="en-US" sz="2000" dirty="0">
                <a:solidFill>
                  <a:schemeClr val="bg1"/>
                </a:solidFill>
              </a:rPr>
              <a:t>(diploid + </a:t>
            </a:r>
            <a:r>
              <a:rPr lang="en-US" sz="2000" dirty="0" err="1">
                <a:solidFill>
                  <a:schemeClr val="bg1"/>
                </a:solidFill>
              </a:rPr>
              <a:t>aneuploid</a:t>
            </a:r>
            <a:r>
              <a:rPr lang="en-US" sz="2000" dirty="0">
                <a:solidFill>
                  <a:schemeClr val="bg1"/>
                </a:solidFill>
              </a:rPr>
              <a:t> cells)</a:t>
            </a:r>
          </a:p>
          <a:p>
            <a:pPr marL="343080" indent="-342720">
              <a:lnSpc>
                <a:spcPct val="10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2000" b="1" u="sng" dirty="0">
                <a:solidFill>
                  <a:schemeClr val="bg1"/>
                </a:solidFill>
              </a:rPr>
              <a:t>abnormal</a:t>
            </a:r>
            <a:r>
              <a:rPr lang="en-US" sz="2000" dirty="0">
                <a:solidFill>
                  <a:schemeClr val="bg1"/>
                </a:solidFill>
              </a:rPr>
              <a:t> (all cells </a:t>
            </a:r>
          </a:p>
          <a:p>
            <a:pPr marL="343080" indent="-342720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   abnormal)</a:t>
            </a:r>
          </a:p>
          <a:p>
            <a:pPr marL="343080" indent="-342720">
              <a:lnSpc>
                <a:spcPct val="100000"/>
              </a:lnSpc>
            </a:pPr>
            <a:endParaRPr lang="en-US" sz="2000" dirty="0">
              <a:solidFill>
                <a:schemeClr val="bg1"/>
              </a:solidFill>
            </a:endParaRPr>
          </a:p>
          <a:p>
            <a:pPr marL="343080" indent="-342720">
              <a:lnSpc>
                <a:spcPct val="100000"/>
              </a:lnSpc>
            </a:pPr>
            <a:r>
              <a:rPr lang="en-US" sz="2000" b="1" u="sng" dirty="0">
                <a:solidFill>
                  <a:schemeClr val="bg1"/>
                </a:solidFill>
              </a:rPr>
              <a:t>chaotic</a:t>
            </a:r>
            <a:r>
              <a:rPr lang="en-US" sz="2000" dirty="0">
                <a:solidFill>
                  <a:schemeClr val="bg1"/>
                </a:solidFill>
              </a:rPr>
              <a:t> (each cell contains</a:t>
            </a:r>
          </a:p>
          <a:p>
            <a:pPr marL="343080" indent="-342720"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   different number of chromosomes)</a:t>
            </a: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510" name="Shape 369"/>
          <p:cNvPicPr/>
          <p:nvPr/>
        </p:nvPicPr>
        <p:blipFill>
          <a:blip r:embed="rId2"/>
          <a:stretch/>
        </p:blipFill>
        <p:spPr>
          <a:xfrm>
            <a:off x="6941520" y="1448640"/>
            <a:ext cx="2172960" cy="4681080"/>
          </a:xfrm>
          <a:prstGeom prst="rect">
            <a:avLst/>
          </a:prstGeom>
          <a:ln w="88920">
            <a:solidFill>
              <a:srgbClr val="000000"/>
            </a:solidFill>
            <a:miter/>
          </a:ln>
        </p:spPr>
      </p:pic>
      <p:sp>
        <p:nvSpPr>
          <p:cNvPr id="511" name="CustomShape 3"/>
          <p:cNvSpPr/>
          <p:nvPr/>
        </p:nvSpPr>
        <p:spPr>
          <a:xfrm>
            <a:off x="3564000" y="1124640"/>
            <a:ext cx="2087280" cy="518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sk-SK" sz="28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EMBRYA:</a:t>
            </a:r>
            <a:endParaRPr/>
          </a:p>
        </p:txBody>
      </p:sp>
      <p:sp>
        <p:nvSpPr>
          <p:cNvPr id="512" name="CustomShape 4"/>
          <p:cNvSpPr/>
          <p:nvPr/>
        </p:nvSpPr>
        <p:spPr>
          <a:xfrm>
            <a:off x="7812000" y="3716280"/>
            <a:ext cx="215640" cy="72720"/>
          </a:xfrm>
          <a:prstGeom prst="rect">
            <a:avLst/>
          </a:prstGeom>
          <a:noFill/>
          <a:ln w="25560">
            <a:solidFill>
              <a:srgbClr val="BB7002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13" name="CustomShape 5"/>
          <p:cNvSpPr/>
          <p:nvPr/>
        </p:nvSpPr>
        <p:spPr>
          <a:xfrm>
            <a:off x="0" y="1950808"/>
            <a:ext cx="7344360" cy="119016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</a:rPr>
              <a:t>One cell does not have to represent the whole embryo !!!</a:t>
            </a:r>
            <a:endParaRPr sz="3600" b="1" dirty="0">
              <a:solidFill>
                <a:schemeClr val="bg1"/>
              </a:solidFill>
            </a:endParaRPr>
          </a:p>
        </p:txBody>
      </p:sp>
      <p:pic>
        <p:nvPicPr>
          <p:cNvPr id="514" name="Shape 373"/>
          <p:cNvPicPr/>
          <p:nvPr/>
        </p:nvPicPr>
        <p:blipFill>
          <a:blip r:embed="rId3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515" name="Shape 374"/>
          <p:cNvPicPr/>
          <p:nvPr/>
        </p:nvPicPr>
        <p:blipFill>
          <a:blip r:embed="rId4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Fertility</a:t>
            </a:r>
            <a:endParaRPr lang="en-US" dirty="0"/>
          </a:p>
        </p:txBody>
      </p:sp>
      <p:sp>
        <p:nvSpPr>
          <p:cNvPr id="306" name="TextShape 2"/>
          <p:cNvSpPr txBox="1"/>
          <p:nvPr/>
        </p:nvSpPr>
        <p:spPr>
          <a:xfrm>
            <a:off x="323296" y="1197000"/>
            <a:ext cx="6408944" cy="5095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80000"/>
              </a:lnSpc>
            </a:pPr>
            <a:r>
              <a:rPr lang="sk-SK" sz="2800" b="1" u="sng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Fertility</a:t>
            </a:r>
            <a:r>
              <a:rPr lang="sk-SK" sz="2800" b="1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 -</a:t>
            </a:r>
            <a:r>
              <a:rPr lang="sk-SK" sz="2800" b="1" u="sng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 </a:t>
            </a:r>
            <a:r>
              <a:rPr lang="sk-SK" sz="2800" b="1" u="sng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definition</a:t>
            </a:r>
            <a:endParaRPr sz="2000" dirty="0"/>
          </a:p>
          <a:p>
            <a:pPr>
              <a:lnSpc>
                <a:spcPct val="80000"/>
              </a:lnSpc>
            </a:pPr>
            <a:endParaRPr sz="2000" dirty="0"/>
          </a:p>
          <a:p>
            <a:pPr marL="457200" indent="-457200">
              <a:lnSpc>
                <a:spcPct val="80000"/>
              </a:lnSpc>
              <a:buFont typeface="+mj-lt"/>
              <a:buAutoNum type="arabicParenR"/>
            </a:pPr>
            <a:r>
              <a:rPr lang="cs-CZ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T</a:t>
            </a:r>
            <a:r>
              <a:rPr lang="en-US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he </a:t>
            </a:r>
            <a:r>
              <a:rPr lang="en-US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ability</a:t>
            </a:r>
            <a:r>
              <a:rPr lang="en-US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 of an i</a:t>
            </a:r>
            <a:r>
              <a:rPr lang="en-US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ndividual</a:t>
            </a:r>
            <a:r>
              <a:rPr lang="en-US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 to reproduce </a:t>
            </a:r>
            <a:r>
              <a:rPr lang="en-US" sz="2800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sexually</a:t>
            </a:r>
            <a:endParaRPr lang="cs-CZ" sz="2800" spc="-1" dirty="0" smtClean="0">
              <a:solidFill>
                <a:srgbClr val="FFFF00"/>
              </a:solidFill>
              <a:uFill>
                <a:solidFill>
                  <a:srgbClr val="FFFFFF"/>
                </a:solidFill>
              </a:uFill>
              <a:ea typeface="Arial"/>
            </a:endParaRPr>
          </a:p>
          <a:p>
            <a:pPr>
              <a:lnSpc>
                <a:spcPct val="80000"/>
              </a:lnSpc>
            </a:pPr>
            <a:endParaRPr lang="cs-CZ" sz="28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ea typeface="Arial"/>
            </a:endParaRPr>
          </a:p>
          <a:p>
            <a:pPr marL="457200" indent="-457200">
              <a:lnSpc>
                <a:spcPct val="80000"/>
              </a:lnSpc>
              <a:buFont typeface="+mj-lt"/>
              <a:buAutoNum type="arabicParenR" startAt="2"/>
            </a:pPr>
            <a:r>
              <a:rPr lang="cs-CZ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A</a:t>
            </a:r>
            <a:r>
              <a:rPr lang="en-US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 </a:t>
            </a:r>
            <a:r>
              <a:rPr lang="en-US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complex </a:t>
            </a:r>
            <a:r>
              <a:rPr lang="en-US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trait</a:t>
            </a:r>
            <a:r>
              <a:rPr lang="en-US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 that results from the </a:t>
            </a:r>
            <a:r>
              <a:rPr lang="en-US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ability</a:t>
            </a:r>
            <a:r>
              <a:rPr lang="en-US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 of males and females to produce </a:t>
            </a:r>
            <a:r>
              <a:rPr lang="en-US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healthy offspring </a:t>
            </a:r>
            <a:r>
              <a:rPr lang="en-US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in optimal numbers over </a:t>
            </a:r>
            <a:r>
              <a:rPr lang="en-US" sz="28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time</a:t>
            </a:r>
            <a:endParaRPr lang="cs-CZ" sz="28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ea typeface="Arial"/>
            </a:endParaRPr>
          </a:p>
          <a:p>
            <a:pPr marL="457200" indent="-457200">
              <a:lnSpc>
                <a:spcPct val="80000"/>
              </a:lnSpc>
              <a:buFont typeface="+mj-lt"/>
              <a:buAutoNum type="arabicParenR" startAt="2"/>
            </a:pPr>
            <a:endParaRPr lang="cs-CZ" sz="28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ea typeface="Arial"/>
            </a:endParaRPr>
          </a:p>
          <a:p>
            <a:pPr marL="457200" indent="-457200">
              <a:lnSpc>
                <a:spcPct val="80000"/>
              </a:lnSpc>
              <a:buFont typeface="+mj-lt"/>
              <a:buAutoNum type="arabicParenR" startAt="2"/>
            </a:pPr>
            <a:r>
              <a:rPr lang="cs-CZ" sz="2800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D</a:t>
            </a:r>
            <a:r>
              <a:rPr lang="en-US" sz="2800" spc="-1" dirty="0" err="1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emographic</a:t>
            </a:r>
            <a:r>
              <a:rPr lang="en-US" sz="2800" spc="-1" dirty="0" smtClean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 </a:t>
            </a:r>
            <a:r>
              <a:rPr lang="en-US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indicator expressing the </a:t>
            </a:r>
            <a:r>
              <a:rPr lang="en-US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averag</a:t>
            </a:r>
            <a:r>
              <a:rPr lang="en-US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e n</a:t>
            </a:r>
            <a:r>
              <a:rPr lang="en-US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umbe</a:t>
            </a:r>
            <a:r>
              <a:rPr lang="en-US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r of </a:t>
            </a:r>
            <a:r>
              <a:rPr lang="en-US" sz="28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offspring</a:t>
            </a:r>
            <a:r>
              <a:rPr lang="en-US" sz="28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 per </a:t>
            </a:r>
            <a:r>
              <a:rPr lang="en-US" sz="2800" spc="-1" dirty="0">
                <a:solidFill>
                  <a:srgbClr val="FFFF00"/>
                </a:solidFill>
                <a:uFill>
                  <a:solidFill>
                    <a:srgbClr val="FFFFFF"/>
                  </a:solidFill>
                </a:uFill>
                <a:ea typeface="Arial"/>
              </a:rPr>
              <a:t>female</a:t>
            </a:r>
            <a:endParaRPr sz="2000" dirty="0">
              <a:solidFill>
                <a:srgbClr val="FFFF00"/>
              </a:solidFill>
            </a:endParaRPr>
          </a:p>
        </p:txBody>
      </p:sp>
      <p:pic>
        <p:nvPicPr>
          <p:cNvPr id="307" name="Shape 101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308" name="Shape 102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309" name="Shape 103"/>
          <p:cNvPicPr/>
          <p:nvPr/>
        </p:nvPicPr>
        <p:blipFill>
          <a:blip r:embed="rId4"/>
          <a:stretch/>
        </p:blipFill>
        <p:spPr>
          <a:xfrm>
            <a:off x="7380312" y="189000"/>
            <a:ext cx="1437236" cy="1872208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Shape 1"/>
          <p:cNvSpPr txBox="1"/>
          <p:nvPr/>
        </p:nvSpPr>
        <p:spPr>
          <a:xfrm>
            <a:off x="179640" y="189000"/>
            <a:ext cx="8712720" cy="79128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lvl="0" algn="ctr"/>
            <a:r>
              <a:rPr lang="sk-SK" sz="3600" b="1" spc="-1" dirty="0" err="1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Problems</a:t>
            </a:r>
            <a:r>
              <a:rPr lang="sk-SK" sz="3600" b="1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of PGA </a:t>
            </a:r>
            <a:r>
              <a:rPr lang="sk-SK" sz="3600" b="1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 – </a:t>
            </a:r>
            <a:r>
              <a:rPr lang="sk-SK" sz="3600" b="1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structural</a:t>
            </a:r>
            <a:r>
              <a:rPr lang="sk-SK" sz="3600" b="1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600" b="1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CHAs</a:t>
            </a:r>
            <a:endParaRPr dirty="0"/>
          </a:p>
        </p:txBody>
      </p:sp>
      <p:pic>
        <p:nvPicPr>
          <p:cNvPr id="517" name="Shape 380"/>
          <p:cNvPicPr/>
          <p:nvPr/>
        </p:nvPicPr>
        <p:blipFill>
          <a:blip r:embed="rId2"/>
          <a:stretch/>
        </p:blipFill>
        <p:spPr>
          <a:xfrm>
            <a:off x="971640" y="1026360"/>
            <a:ext cx="5687640" cy="2114280"/>
          </a:xfrm>
          <a:prstGeom prst="rect">
            <a:avLst/>
          </a:prstGeom>
          <a:ln>
            <a:noFill/>
          </a:ln>
        </p:spPr>
      </p:pic>
      <p:sp>
        <p:nvSpPr>
          <p:cNvPr id="518" name="CustomShape 2"/>
          <p:cNvSpPr/>
          <p:nvPr/>
        </p:nvSpPr>
        <p:spPr>
          <a:xfrm>
            <a:off x="683640" y="5301360"/>
            <a:ext cx="8388000" cy="1066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FFFFFF"/>
              </a:buClr>
              <a:buSzPct val="120000"/>
              <a:buFont typeface="Trebuchet MS"/>
              <a:buChar char="•"/>
            </a:pPr>
            <a:r>
              <a:rPr lang="sk-SK" sz="2000" b="1" dirty="0" err="1">
                <a:solidFill>
                  <a:schemeClr val="bg1"/>
                </a:solidFill>
              </a:rPr>
              <a:t>structural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b="1" dirty="0" err="1">
                <a:solidFill>
                  <a:schemeClr val="bg1"/>
                </a:solidFill>
              </a:rPr>
              <a:t>aberrations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dirty="0">
                <a:solidFill>
                  <a:schemeClr val="bg1"/>
                </a:solidFill>
              </a:rPr>
              <a:t>(</a:t>
            </a:r>
            <a:r>
              <a:rPr lang="sk-SK" sz="2000" dirty="0" err="1">
                <a:solidFill>
                  <a:schemeClr val="bg1"/>
                </a:solidFill>
              </a:rPr>
              <a:t>deletions</a:t>
            </a:r>
            <a:r>
              <a:rPr lang="sk-SK" sz="2000" dirty="0">
                <a:solidFill>
                  <a:schemeClr val="bg1"/>
                </a:solidFill>
              </a:rPr>
              <a:t>, </a:t>
            </a:r>
            <a:r>
              <a:rPr lang="sk-SK" sz="2000" dirty="0" err="1">
                <a:solidFill>
                  <a:schemeClr val="bg1"/>
                </a:solidFill>
              </a:rPr>
              <a:t>duplications</a:t>
            </a:r>
            <a:r>
              <a:rPr lang="sk-SK" sz="2000" dirty="0">
                <a:solidFill>
                  <a:schemeClr val="bg1"/>
                </a:solidFill>
              </a:rPr>
              <a:t>, UPD </a:t>
            </a:r>
            <a:r>
              <a:rPr lang="sk-SK" sz="2000" dirty="0" err="1">
                <a:solidFill>
                  <a:schemeClr val="bg1"/>
                </a:solidFill>
              </a:rPr>
              <a:t>etc</a:t>
            </a:r>
            <a:r>
              <a:rPr lang="sk-SK" sz="2000" dirty="0">
                <a:solidFill>
                  <a:schemeClr val="bg1"/>
                </a:solidFill>
              </a:rPr>
              <a:t>...) </a:t>
            </a:r>
            <a:r>
              <a:rPr lang="sk-SK" sz="2000" dirty="0" err="1">
                <a:solidFill>
                  <a:schemeClr val="bg1"/>
                </a:solidFill>
              </a:rPr>
              <a:t>also</a:t>
            </a:r>
            <a:r>
              <a:rPr lang="sk-SK" sz="2000" dirty="0">
                <a:solidFill>
                  <a:schemeClr val="bg1"/>
                </a:solidFill>
              </a:rPr>
              <a:t> </a:t>
            </a:r>
            <a:r>
              <a:rPr lang="sk-SK" sz="2000" dirty="0" err="1">
                <a:solidFill>
                  <a:schemeClr val="bg1"/>
                </a:solidFill>
              </a:rPr>
              <a:t>occur</a:t>
            </a:r>
            <a:r>
              <a:rPr lang="sk-SK" sz="2000" dirty="0">
                <a:solidFill>
                  <a:schemeClr val="bg1"/>
                </a:solidFill>
              </a:rPr>
              <a:t> in </a:t>
            </a:r>
            <a:r>
              <a:rPr lang="sk-SK" sz="2000" dirty="0" err="1">
                <a:solidFill>
                  <a:schemeClr val="bg1"/>
                </a:solidFill>
              </a:rPr>
              <a:t>embryos</a:t>
            </a:r>
            <a:r>
              <a:rPr lang="sk-SK" sz="2000" dirty="0">
                <a:solidFill>
                  <a:schemeClr val="bg1"/>
                </a:solidFill>
              </a:rPr>
              <a:t> ...post-</a:t>
            </a:r>
            <a:r>
              <a:rPr lang="sk-SK" sz="2000" dirty="0" err="1">
                <a:solidFill>
                  <a:schemeClr val="bg1"/>
                </a:solidFill>
              </a:rPr>
              <a:t>zygotic</a:t>
            </a:r>
            <a:r>
              <a:rPr lang="sk-SK" sz="2000" dirty="0">
                <a:solidFill>
                  <a:schemeClr val="bg1"/>
                </a:solidFill>
              </a:rPr>
              <a:t> </a:t>
            </a:r>
            <a:r>
              <a:rPr lang="sk-SK" sz="2000" b="1" dirty="0" err="1">
                <a:solidFill>
                  <a:schemeClr val="bg1"/>
                </a:solidFill>
              </a:rPr>
              <a:t>mitotic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b="1" dirty="0" err="1">
                <a:solidFill>
                  <a:schemeClr val="bg1"/>
                </a:solidFill>
              </a:rPr>
              <a:t>disorders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dirty="0" smtClean="0">
                <a:solidFill>
                  <a:schemeClr val="bg1"/>
                </a:solidFill>
              </a:rPr>
              <a:t>are </a:t>
            </a:r>
            <a:r>
              <a:rPr lang="sk-SK" sz="2000" b="1" dirty="0">
                <a:solidFill>
                  <a:schemeClr val="bg1"/>
                </a:solidFill>
              </a:rPr>
              <a:t>more </a:t>
            </a:r>
            <a:r>
              <a:rPr lang="sk-SK" sz="2000" b="1" dirty="0" err="1">
                <a:solidFill>
                  <a:schemeClr val="bg1"/>
                </a:solidFill>
              </a:rPr>
              <a:t>frequent</a:t>
            </a:r>
            <a:r>
              <a:rPr lang="sk-SK" sz="2000" b="1" dirty="0">
                <a:solidFill>
                  <a:schemeClr val="bg1"/>
                </a:solidFill>
              </a:rPr>
              <a:t> </a:t>
            </a:r>
            <a:r>
              <a:rPr lang="sk-SK" sz="2000" dirty="0" err="1">
                <a:solidFill>
                  <a:schemeClr val="bg1"/>
                </a:solidFill>
              </a:rPr>
              <a:t>than</a:t>
            </a:r>
            <a:r>
              <a:rPr lang="sk-SK" sz="2000" dirty="0">
                <a:solidFill>
                  <a:schemeClr val="bg1"/>
                </a:solidFill>
              </a:rPr>
              <a:t> </a:t>
            </a:r>
            <a:r>
              <a:rPr lang="sk-SK" sz="2000" dirty="0" err="1">
                <a:solidFill>
                  <a:schemeClr val="bg1"/>
                </a:solidFill>
              </a:rPr>
              <a:t>meiotic</a:t>
            </a:r>
            <a:r>
              <a:rPr lang="sk-SK" sz="2000" dirty="0">
                <a:solidFill>
                  <a:schemeClr val="bg1"/>
                </a:solidFill>
              </a:rPr>
              <a:t> </a:t>
            </a:r>
            <a:r>
              <a:rPr lang="sk-SK" sz="2000" dirty="0" err="1">
                <a:solidFill>
                  <a:schemeClr val="bg1"/>
                </a:solidFill>
              </a:rPr>
              <a:t>ones</a:t>
            </a:r>
            <a:r>
              <a:rPr lang="sk-SK" sz="2000" dirty="0">
                <a:solidFill>
                  <a:schemeClr val="bg1"/>
                </a:solidFill>
              </a:rPr>
              <a:t>...</a:t>
            </a: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SzPct val="120000"/>
              <a:buFont typeface="Trebuchet MS"/>
              <a:buChar char="•"/>
            </a:pPr>
            <a:endParaRPr lang="sk-SK" sz="2000" dirty="0">
              <a:solidFill>
                <a:schemeClr val="bg1"/>
              </a:solidFill>
            </a:endParaRPr>
          </a:p>
        </p:txBody>
      </p:sp>
      <p:pic>
        <p:nvPicPr>
          <p:cNvPr id="519" name="Shape 382"/>
          <p:cNvPicPr/>
          <p:nvPr/>
        </p:nvPicPr>
        <p:blipFill>
          <a:blip r:embed="rId3"/>
          <a:stretch/>
        </p:blipFill>
        <p:spPr>
          <a:xfrm>
            <a:off x="971640" y="3213000"/>
            <a:ext cx="3816000" cy="2088000"/>
          </a:xfrm>
          <a:prstGeom prst="rect">
            <a:avLst/>
          </a:prstGeom>
          <a:ln>
            <a:noFill/>
          </a:ln>
        </p:spPr>
      </p:pic>
      <p:sp>
        <p:nvSpPr>
          <p:cNvPr id="520" name="CustomShape 3"/>
          <p:cNvSpPr/>
          <p:nvPr/>
        </p:nvSpPr>
        <p:spPr>
          <a:xfrm>
            <a:off x="5004048" y="3573292"/>
            <a:ext cx="3708640" cy="129541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chemeClr val="bg1"/>
                </a:solidFill>
              </a:rPr>
              <a:t>It's not enough to investigate aneuploidy!</a:t>
            </a:r>
          </a:p>
          <a:p>
            <a:pPr>
              <a:lnSpc>
                <a:spcPct val="100000"/>
              </a:lnSpc>
            </a:pPr>
            <a:r>
              <a:rPr lang="en-US" sz="2400" b="1" dirty="0">
                <a:solidFill>
                  <a:srgbClr val="FFFF00"/>
                </a:solidFill>
              </a:rPr>
              <a:t>Whole genome testing!</a:t>
            </a:r>
            <a:endParaRPr sz="2400" b="1" dirty="0">
              <a:solidFill>
                <a:srgbClr val="FFFF00"/>
              </a:solidFill>
            </a:endParaRPr>
          </a:p>
        </p:txBody>
      </p:sp>
      <p:pic>
        <p:nvPicPr>
          <p:cNvPr id="521" name="Shape 384"/>
          <p:cNvPicPr/>
          <p:nvPr/>
        </p:nvPicPr>
        <p:blipFill>
          <a:blip r:embed="rId4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522" name="Shape 385"/>
          <p:cNvPicPr/>
          <p:nvPr/>
        </p:nvPicPr>
        <p:blipFill>
          <a:blip r:embed="rId5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TextShape 1"/>
          <p:cNvSpPr txBox="1"/>
          <p:nvPr/>
        </p:nvSpPr>
        <p:spPr>
          <a:xfrm>
            <a:off x="179280" y="189000"/>
            <a:ext cx="8784720" cy="129564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rgbClr val="FFC000"/>
                </a:solidFill>
                <a:latin typeface="+mj-lt"/>
              </a:rPr>
              <a:t>Use of whole genome screening techniques in PGA</a:t>
            </a:r>
            <a:endParaRPr lang="cs-CZ" sz="36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524" name="TextShape 2"/>
          <p:cNvSpPr txBox="1"/>
          <p:nvPr/>
        </p:nvSpPr>
        <p:spPr>
          <a:xfrm>
            <a:off x="179280" y="1556640"/>
            <a:ext cx="8784720" cy="47358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Isolation </a:t>
            </a:r>
            <a:r>
              <a:rPr lang="en-US" sz="2400" dirty="0">
                <a:solidFill>
                  <a:schemeClr val="bg1"/>
                </a:solidFill>
              </a:rPr>
              <a:t>of 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one</a:t>
            </a:r>
            <a:r>
              <a:rPr lang="en-US" sz="2400" dirty="0" smtClean="0">
                <a:solidFill>
                  <a:schemeClr val="bg1"/>
                </a:solidFill>
              </a:rPr>
              <a:t> </a:t>
            </a:r>
            <a:r>
              <a:rPr lang="en-US" sz="2400" dirty="0">
                <a:solidFill>
                  <a:schemeClr val="bg1"/>
                </a:solidFill>
              </a:rPr>
              <a:t>- several cells + </a:t>
            </a:r>
            <a:r>
              <a:rPr lang="en-US" sz="2400" b="1" dirty="0">
                <a:solidFill>
                  <a:schemeClr val="bg1"/>
                </a:solidFill>
              </a:rPr>
              <a:t>whole genome amplification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Use of array-CGH microarray techniques, SNP chips, NGS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Possibility to examine the whole genome - necessary in a short time interval (24 h) X frozen embryos (</a:t>
            </a:r>
            <a:r>
              <a:rPr lang="en-US" sz="2400" dirty="0" err="1">
                <a:solidFill>
                  <a:schemeClr val="bg1"/>
                </a:solidFill>
              </a:rPr>
              <a:t>vitrification</a:t>
            </a:r>
            <a:r>
              <a:rPr lang="en-US" sz="24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525" name="Shape 392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526" name="Shape 393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527" name="Picture 2"/>
          <p:cNvPicPr/>
          <p:nvPr/>
        </p:nvPicPr>
        <p:blipFill>
          <a:blip r:embed="rId4"/>
          <a:stretch/>
        </p:blipFill>
        <p:spPr>
          <a:xfrm>
            <a:off x="827640" y="4149000"/>
            <a:ext cx="1800000" cy="1969560"/>
          </a:xfrm>
          <a:prstGeom prst="rect">
            <a:avLst/>
          </a:prstGeom>
          <a:ln>
            <a:noFill/>
          </a:ln>
        </p:spPr>
      </p:pic>
      <p:pic>
        <p:nvPicPr>
          <p:cNvPr id="528" name="Picture 4"/>
          <p:cNvPicPr/>
          <p:nvPr/>
        </p:nvPicPr>
        <p:blipFill>
          <a:blip r:embed="rId5"/>
          <a:stretch/>
        </p:blipFill>
        <p:spPr>
          <a:xfrm>
            <a:off x="6413760" y="4149000"/>
            <a:ext cx="2622240" cy="1969560"/>
          </a:xfrm>
          <a:prstGeom prst="rect">
            <a:avLst/>
          </a:prstGeom>
          <a:ln>
            <a:noFill/>
          </a:ln>
        </p:spPr>
      </p:pic>
      <p:pic>
        <p:nvPicPr>
          <p:cNvPr id="529" name="Picture 6"/>
          <p:cNvPicPr/>
          <p:nvPr/>
        </p:nvPicPr>
        <p:blipFill>
          <a:blip r:embed="rId6"/>
          <a:stretch/>
        </p:blipFill>
        <p:spPr>
          <a:xfrm>
            <a:off x="3517920" y="4293000"/>
            <a:ext cx="2565720" cy="1656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TextShape 1"/>
          <p:cNvSpPr txBox="1"/>
          <p:nvPr/>
        </p:nvSpPr>
        <p:spPr>
          <a:xfrm>
            <a:off x="250920" y="260640"/>
            <a:ext cx="8642160" cy="115164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2800" b="1" strike="noStrike" spc="-1" dirty="0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DNA </a:t>
            </a:r>
            <a:r>
              <a:rPr lang="cs-CZ" sz="2800" b="1" strike="noStrike" spc="-1" dirty="0" err="1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amplification</a:t>
            </a:r>
            <a:r>
              <a:rPr lang="cs-CZ" sz="2800" b="1" strike="noStrike" spc="-1" dirty="0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– </a:t>
            </a:r>
            <a:r>
              <a:rPr lang="cs-CZ" sz="2800" b="1" strike="noStrike" spc="-1" dirty="0" err="1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key</a:t>
            </a:r>
            <a:r>
              <a:rPr lang="cs-CZ" sz="2800" b="1" strike="noStrike" spc="-1" dirty="0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step in </a:t>
            </a:r>
            <a:r>
              <a:rPr lang="cs-CZ" sz="2800" b="1" strike="noStrike" spc="-1" dirty="0" err="1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complex</a:t>
            </a:r>
            <a:r>
              <a:rPr lang="cs-CZ" sz="2800" b="1" strike="noStrike" spc="-1" dirty="0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PGA</a:t>
            </a:r>
            <a:endParaRPr lang="cs-CZ" dirty="0"/>
          </a:p>
        </p:txBody>
      </p:sp>
      <p:pic>
        <p:nvPicPr>
          <p:cNvPr id="536" name="Picture 2"/>
          <p:cNvPicPr/>
          <p:nvPr/>
        </p:nvPicPr>
        <p:blipFill>
          <a:blip r:embed="rId3"/>
          <a:stretch/>
        </p:blipFill>
        <p:spPr>
          <a:xfrm>
            <a:off x="251640" y="1628640"/>
            <a:ext cx="4332240" cy="3168000"/>
          </a:xfrm>
          <a:prstGeom prst="rect">
            <a:avLst/>
          </a:prstGeom>
          <a:ln>
            <a:noFill/>
          </a:ln>
        </p:spPr>
      </p:pic>
      <p:pic>
        <p:nvPicPr>
          <p:cNvPr id="537" name="Picture 4"/>
          <p:cNvPicPr/>
          <p:nvPr/>
        </p:nvPicPr>
        <p:blipFill>
          <a:blip r:embed="rId4"/>
          <a:stretch/>
        </p:blipFill>
        <p:spPr>
          <a:xfrm>
            <a:off x="4716000" y="1628640"/>
            <a:ext cx="4057200" cy="3168000"/>
          </a:xfrm>
          <a:prstGeom prst="rect">
            <a:avLst/>
          </a:prstGeom>
          <a:ln>
            <a:noFill/>
          </a:ln>
        </p:spPr>
      </p:pic>
      <p:sp>
        <p:nvSpPr>
          <p:cNvPr id="538" name="CustomShape 2"/>
          <p:cNvSpPr/>
          <p:nvPr/>
        </p:nvSpPr>
        <p:spPr>
          <a:xfrm>
            <a:off x="251640" y="4941000"/>
            <a:ext cx="8892360" cy="122430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dirty="0">
                <a:solidFill>
                  <a:schemeClr val="bg1"/>
                </a:solidFill>
              </a:rPr>
              <a:t>Genomic methods </a:t>
            </a:r>
            <a:r>
              <a:rPr lang="en-US" sz="2000" dirty="0" smtClean="0">
                <a:solidFill>
                  <a:schemeClr val="bg1"/>
                </a:solidFill>
              </a:rPr>
              <a:t>– </a:t>
            </a:r>
            <a:r>
              <a:rPr lang="cs-CZ" sz="2000" b="1" dirty="0" err="1" smtClean="0">
                <a:solidFill>
                  <a:schemeClr val="bg1"/>
                </a:solidFill>
              </a:rPr>
              <a:t>hunderts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en-US" sz="2000" b="1" dirty="0" smtClean="0">
                <a:solidFill>
                  <a:schemeClr val="bg1"/>
                </a:solidFill>
              </a:rPr>
              <a:t>ng </a:t>
            </a:r>
            <a:r>
              <a:rPr lang="en-US" sz="2000" b="1" dirty="0">
                <a:solidFill>
                  <a:schemeClr val="bg1"/>
                </a:solidFill>
              </a:rPr>
              <a:t>of DNA </a:t>
            </a:r>
            <a:r>
              <a:rPr lang="en-US" sz="2000" dirty="0">
                <a:solidFill>
                  <a:schemeClr val="bg1"/>
                </a:solidFill>
              </a:rPr>
              <a:t>needed, = </a:t>
            </a:r>
            <a:r>
              <a:rPr lang="en-US" sz="2000" b="1" dirty="0">
                <a:solidFill>
                  <a:schemeClr val="bg1"/>
                </a:solidFill>
              </a:rPr>
              <a:t>10</a:t>
            </a:r>
            <a:r>
              <a:rPr lang="en-US" sz="2000" b="1" baseline="30000" dirty="0">
                <a:solidFill>
                  <a:schemeClr val="bg1"/>
                </a:solidFill>
              </a:rPr>
              <a:t>6</a:t>
            </a:r>
            <a:r>
              <a:rPr lang="en-US" sz="2000" b="1" dirty="0">
                <a:solidFill>
                  <a:schemeClr val="bg1"/>
                </a:solidFill>
              </a:rPr>
              <a:t>cells</a:t>
            </a:r>
          </a:p>
          <a:p>
            <a:pPr>
              <a:lnSpc>
                <a:spcPct val="100000"/>
              </a:lnSpc>
            </a:pPr>
            <a:r>
              <a:rPr lang="cs-CZ" sz="2000" dirty="0" smtClean="0">
                <a:solidFill>
                  <a:schemeClr val="bg1"/>
                </a:solidFill>
              </a:rPr>
              <a:t>			</a:t>
            </a:r>
            <a:r>
              <a:rPr lang="en-US" sz="2000" dirty="0" smtClean="0">
                <a:solidFill>
                  <a:schemeClr val="bg1"/>
                </a:solidFill>
              </a:rPr>
              <a:t>XX </a:t>
            </a:r>
            <a:endParaRPr lang="cs-CZ" sz="20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</a:pPr>
            <a:r>
              <a:rPr lang="en-US" sz="2000" dirty="0" err="1" smtClean="0">
                <a:solidFill>
                  <a:schemeClr val="bg1"/>
                </a:solidFill>
              </a:rPr>
              <a:t>trophoectoderm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aspirate </a:t>
            </a:r>
            <a:r>
              <a:rPr lang="en-US" sz="2000" b="1" dirty="0">
                <a:solidFill>
                  <a:schemeClr val="bg1"/>
                </a:solidFill>
              </a:rPr>
              <a:t>20 cells = </a:t>
            </a:r>
            <a:r>
              <a:rPr lang="en-US" sz="2000" b="1" dirty="0" err="1">
                <a:solidFill>
                  <a:schemeClr val="bg1"/>
                </a:solidFill>
              </a:rPr>
              <a:t>pg</a:t>
            </a:r>
            <a:r>
              <a:rPr lang="en-US" sz="2000" b="1" dirty="0">
                <a:solidFill>
                  <a:schemeClr val="bg1"/>
                </a:solidFill>
              </a:rPr>
              <a:t> DNA</a:t>
            </a:r>
            <a:r>
              <a:rPr lang="en-US" sz="2000" dirty="0">
                <a:solidFill>
                  <a:schemeClr val="bg1"/>
                </a:solidFill>
              </a:rPr>
              <a:t>, DNA amplification required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539" name="Shape 402"/>
          <p:cNvPicPr/>
          <p:nvPr/>
        </p:nvPicPr>
        <p:blipFill>
          <a:blip r:embed="rId5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540" name="Shape 403"/>
          <p:cNvPicPr/>
          <p:nvPr/>
        </p:nvPicPr>
        <p:blipFill>
          <a:blip r:embed="rId6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0" name="Shape 399"/>
          <p:cNvPicPr/>
          <p:nvPr/>
        </p:nvPicPr>
        <p:blipFill>
          <a:blip r:embed="rId3"/>
          <a:stretch/>
        </p:blipFill>
        <p:spPr>
          <a:xfrm>
            <a:off x="2988000" y="2925000"/>
            <a:ext cx="5040360" cy="3277440"/>
          </a:xfrm>
          <a:prstGeom prst="rect">
            <a:avLst/>
          </a:prstGeom>
          <a:ln>
            <a:noFill/>
          </a:ln>
        </p:spPr>
      </p:pic>
      <p:pic>
        <p:nvPicPr>
          <p:cNvPr id="531" name="Shape 400"/>
          <p:cNvPicPr/>
          <p:nvPr/>
        </p:nvPicPr>
        <p:blipFill>
          <a:blip r:embed="rId4"/>
          <a:stretch/>
        </p:blipFill>
        <p:spPr>
          <a:xfrm>
            <a:off x="971640" y="2925000"/>
            <a:ext cx="1872000" cy="3277440"/>
          </a:xfrm>
          <a:prstGeom prst="rect">
            <a:avLst/>
          </a:prstGeom>
          <a:ln>
            <a:noFill/>
          </a:ln>
        </p:spPr>
      </p:pic>
      <p:pic>
        <p:nvPicPr>
          <p:cNvPr id="532" name="Shape 401"/>
          <p:cNvPicPr/>
          <p:nvPr/>
        </p:nvPicPr>
        <p:blipFill>
          <a:blip r:embed="rId5"/>
          <a:stretch/>
        </p:blipFill>
        <p:spPr>
          <a:xfrm>
            <a:off x="1258920" y="210960"/>
            <a:ext cx="6768720" cy="2657160"/>
          </a:xfrm>
          <a:prstGeom prst="rect">
            <a:avLst/>
          </a:prstGeom>
          <a:ln>
            <a:noFill/>
          </a:ln>
        </p:spPr>
      </p:pic>
      <p:pic>
        <p:nvPicPr>
          <p:cNvPr id="533" name="Shape 402"/>
          <p:cNvPicPr/>
          <p:nvPr/>
        </p:nvPicPr>
        <p:blipFill>
          <a:blip r:embed="rId6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534" name="Shape 403"/>
          <p:cNvPicPr/>
          <p:nvPr/>
        </p:nvPicPr>
        <p:blipFill>
          <a:blip r:embed="rId7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Shape 1"/>
          <p:cNvSpPr txBox="1"/>
          <p:nvPr/>
        </p:nvSpPr>
        <p:spPr>
          <a:xfrm>
            <a:off x="251640" y="260648"/>
            <a:ext cx="8663400" cy="1006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3200" b="1" dirty="0" smtClean="0">
                <a:solidFill>
                  <a:srgbClr val="FFC000"/>
                </a:solidFill>
                <a:latin typeface="+mj-lt"/>
              </a:rPr>
              <a:t>Single cell WGA principy – PCR </a:t>
            </a:r>
            <a:endParaRPr sz="3200" b="1" dirty="0">
              <a:solidFill>
                <a:srgbClr val="FFC000"/>
              </a:solidFill>
              <a:latin typeface="+mj-lt"/>
            </a:endParaRPr>
          </a:p>
        </p:txBody>
      </p:sp>
      <p:sp>
        <p:nvSpPr>
          <p:cNvPr id="11" name="Zástupný symbol pro text 10"/>
          <p:cNvSpPr>
            <a:spLocks noGrp="1"/>
          </p:cNvSpPr>
          <p:nvPr>
            <p:ph type="body"/>
          </p:nvPr>
        </p:nvSpPr>
        <p:spPr>
          <a:xfrm>
            <a:off x="251640" y="4293096"/>
            <a:ext cx="4024383" cy="1872208"/>
          </a:xfrm>
        </p:spPr>
        <p:txBody>
          <a:bodyPr/>
          <a:lstStyle/>
          <a:p>
            <a:r>
              <a:rPr lang="en-US" sz="2000" b="1" u="sng" dirty="0" smtClean="0">
                <a:solidFill>
                  <a:schemeClr val="bg1"/>
                </a:solidFill>
                <a:latin typeface="+mn-lt"/>
              </a:rPr>
              <a:t>Advantages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: </a:t>
            </a:r>
            <a:endParaRPr lang="cs-CZ" sz="20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higher yield, simple protocol, less time consuming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X</a:t>
            </a:r>
            <a:r>
              <a:rPr lang="cs-CZ" sz="2000" dirty="0" smtClean="0">
                <a:solidFill>
                  <a:schemeClr val="bg1"/>
                </a:solidFill>
                <a:latin typeface="+mn-lt"/>
              </a:rPr>
              <a:t>XX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 </a:t>
            </a:r>
            <a:endParaRPr lang="cs-CZ" sz="2000" dirty="0" smtClean="0">
              <a:solidFill>
                <a:schemeClr val="bg1"/>
              </a:solidFill>
              <a:latin typeface="+mn-lt"/>
            </a:endParaRP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creates artifacts, ADO</a:t>
            </a:r>
          </a:p>
          <a:p>
            <a:r>
              <a:rPr lang="en-US" sz="2000" dirty="0" smtClean="0">
                <a:solidFill>
                  <a:schemeClr val="bg1"/>
                </a:solidFill>
                <a:latin typeface="+mn-lt"/>
              </a:rPr>
              <a:t>Applications: array-CGH, QF - PCR 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7590" y="1413936"/>
            <a:ext cx="4057091" cy="718920"/>
          </a:xfrm>
        </p:spPr>
        <p:txBody>
          <a:bodyPr/>
          <a:lstStyle/>
          <a:p>
            <a:pPr algn="ctr"/>
            <a:r>
              <a:rPr lang="cs-CZ" b="1" dirty="0" smtClean="0">
                <a:solidFill>
                  <a:srgbClr val="FFFF00"/>
                </a:solidFill>
                <a:latin typeface="+mn-lt"/>
              </a:rPr>
              <a:t>PCR </a:t>
            </a:r>
            <a:r>
              <a:rPr lang="cs-CZ" b="1" dirty="0" err="1" smtClean="0">
                <a:solidFill>
                  <a:srgbClr val="FFFF00"/>
                </a:solidFill>
                <a:latin typeface="+mn-lt"/>
              </a:rPr>
              <a:t>based</a:t>
            </a:r>
            <a:r>
              <a:rPr lang="cs-CZ" b="1" dirty="0" smtClean="0">
                <a:solidFill>
                  <a:srgbClr val="FFFF00"/>
                </a:solidFill>
                <a:latin typeface="+mn-lt"/>
              </a:rPr>
              <a:t>  WGA </a:t>
            </a:r>
            <a:r>
              <a:rPr lang="cs-CZ" b="1" dirty="0" err="1" smtClean="0">
                <a:solidFill>
                  <a:srgbClr val="FFFF00"/>
                </a:solidFill>
                <a:latin typeface="+mn-lt"/>
              </a:rPr>
              <a:t>amplification</a:t>
            </a:r>
            <a:endParaRPr lang="cs-CZ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34" y="1980317"/>
            <a:ext cx="4049146" cy="2088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Shape 402"/>
          <p:cNvPicPr/>
          <p:nvPr/>
        </p:nvPicPr>
        <p:blipFill>
          <a:blip r:embed="rId3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17" name="Shape 403"/>
          <p:cNvPicPr/>
          <p:nvPr/>
        </p:nvPicPr>
        <p:blipFill>
          <a:blip r:embed="rId4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8" name="Picture 4" descr="Výsledek obrázku pro mda single cel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664" y="2002621"/>
            <a:ext cx="4103299" cy="2065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ástupný symbol pro text 10"/>
          <p:cNvSpPr>
            <a:spLocks noGrp="1"/>
          </p:cNvSpPr>
          <p:nvPr>
            <p:ph type="body"/>
          </p:nvPr>
        </p:nvSpPr>
        <p:spPr>
          <a:xfrm>
            <a:off x="4629103" y="4293096"/>
            <a:ext cx="4285937" cy="1872208"/>
          </a:xfrm>
        </p:spPr>
        <p:txBody>
          <a:bodyPr/>
          <a:lstStyle/>
          <a:p>
            <a:r>
              <a:rPr lang="en-US" i="1" dirty="0" smtClean="0">
                <a:solidFill>
                  <a:schemeClr val="bg1"/>
                </a:solidFill>
                <a:latin typeface="+mn-lt"/>
              </a:rPr>
              <a:t>Circular amplification using the thermostable phage mutant Phí29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+mn-lt"/>
              </a:rPr>
              <a:t>Advantages</a:t>
            </a:r>
            <a:r>
              <a:rPr lang="en-US" dirty="0" smtClean="0">
                <a:solidFill>
                  <a:schemeClr val="bg1"/>
                </a:solidFill>
                <a:latin typeface="+mn-lt"/>
              </a:rPr>
              <a:t> - lower ADO rate, no amplification products x more challenging, lower yield</a:t>
            </a:r>
          </a:p>
          <a:p>
            <a:r>
              <a:rPr lang="en-US" dirty="0" smtClean="0">
                <a:solidFill>
                  <a:schemeClr val="bg1"/>
                </a:solidFill>
                <a:latin typeface="+mn-lt"/>
              </a:rPr>
              <a:t>Applications: NGS, methylation analysis (PWS/AS)</a:t>
            </a:r>
            <a:endParaRPr lang="cs-CZ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4795664" y="1413936"/>
            <a:ext cx="4119376" cy="7189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cs-CZ" b="1" kern="0" dirty="0" err="1" smtClean="0">
                <a:solidFill>
                  <a:srgbClr val="FFFF00"/>
                </a:solidFill>
                <a:latin typeface="+mn-lt"/>
              </a:rPr>
              <a:t>Multiple</a:t>
            </a:r>
            <a:r>
              <a:rPr lang="cs-CZ" b="1" kern="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cs-CZ" b="1" kern="0" dirty="0" err="1" smtClean="0">
                <a:solidFill>
                  <a:srgbClr val="FFFF00"/>
                </a:solidFill>
                <a:latin typeface="+mn-lt"/>
              </a:rPr>
              <a:t>displacement</a:t>
            </a:r>
            <a:r>
              <a:rPr lang="cs-CZ" b="1" kern="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cs-CZ" b="1" kern="0" dirty="0" err="1" smtClean="0">
                <a:solidFill>
                  <a:srgbClr val="FFFF00"/>
                </a:solidFill>
                <a:latin typeface="+mn-lt"/>
              </a:rPr>
              <a:t>amplification</a:t>
            </a:r>
            <a:endParaRPr lang="cs-CZ" b="1" kern="0" dirty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9486341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TextShape 1"/>
          <p:cNvSpPr txBox="1"/>
          <p:nvPr/>
        </p:nvSpPr>
        <p:spPr>
          <a:xfrm>
            <a:off x="251640" y="333360"/>
            <a:ext cx="8663400" cy="1006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BAC </a:t>
            </a:r>
            <a:r>
              <a:rPr lang="sk-SK" sz="3600" b="1" strike="noStrike" spc="-1" dirty="0" err="1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array</a:t>
            </a:r>
            <a:r>
              <a:rPr lang="sk-SK" sz="3600" b="1" strike="noStrike" spc="-1" dirty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600" b="1" strike="noStrike" spc="-1" dirty="0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CGH – PGS in 12 </a:t>
            </a:r>
            <a:r>
              <a:rPr lang="sk-SK" sz="3600" b="1" strike="noStrike" spc="-1" dirty="0" err="1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hours</a:t>
            </a:r>
            <a:endParaRPr dirty="0"/>
          </a:p>
        </p:txBody>
      </p:sp>
      <p:pic>
        <p:nvPicPr>
          <p:cNvPr id="547" name="Shape 422"/>
          <p:cNvPicPr/>
          <p:nvPr/>
        </p:nvPicPr>
        <p:blipFill>
          <a:blip r:embed="rId2"/>
          <a:stretch/>
        </p:blipFill>
        <p:spPr>
          <a:xfrm>
            <a:off x="179280" y="2852640"/>
            <a:ext cx="2642760" cy="2963520"/>
          </a:xfrm>
          <a:prstGeom prst="rect">
            <a:avLst/>
          </a:prstGeom>
          <a:ln>
            <a:noFill/>
          </a:ln>
        </p:spPr>
      </p:pic>
      <p:pic>
        <p:nvPicPr>
          <p:cNvPr id="548" name="Shape 423"/>
          <p:cNvPicPr/>
          <p:nvPr/>
        </p:nvPicPr>
        <p:blipFill>
          <a:blip r:embed="rId3"/>
          <a:stretch/>
        </p:blipFill>
        <p:spPr>
          <a:xfrm>
            <a:off x="2916360" y="2349360"/>
            <a:ext cx="2914200" cy="3887280"/>
          </a:xfrm>
          <a:prstGeom prst="rect">
            <a:avLst/>
          </a:prstGeom>
          <a:ln>
            <a:noFill/>
          </a:ln>
        </p:spPr>
      </p:pic>
      <p:pic>
        <p:nvPicPr>
          <p:cNvPr id="549" name="Shape 424"/>
          <p:cNvPicPr/>
          <p:nvPr/>
        </p:nvPicPr>
        <p:blipFill>
          <a:blip r:embed="rId4"/>
          <a:stretch/>
        </p:blipFill>
        <p:spPr>
          <a:xfrm>
            <a:off x="6012000" y="2349360"/>
            <a:ext cx="2903040" cy="3887280"/>
          </a:xfrm>
          <a:prstGeom prst="rect">
            <a:avLst/>
          </a:prstGeom>
          <a:ln>
            <a:noFill/>
          </a:ln>
        </p:spPr>
      </p:pic>
      <p:sp>
        <p:nvSpPr>
          <p:cNvPr id="550" name="CustomShape 2"/>
          <p:cNvSpPr/>
          <p:nvPr/>
        </p:nvSpPr>
        <p:spPr>
          <a:xfrm>
            <a:off x="251640" y="1496880"/>
            <a:ext cx="8663400" cy="710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</a:rPr>
              <a:t>Aneuploidy and structural changes (deletions, duplications) in the whole genome </a:t>
            </a:r>
            <a:r>
              <a:rPr lang="cs-CZ" b="1" dirty="0" smtClean="0">
                <a:solidFill>
                  <a:schemeClr val="bg1"/>
                </a:solidFill>
              </a:rPr>
              <a:t>; </a:t>
            </a:r>
            <a:r>
              <a:rPr lang="en-US" b="1" dirty="0" smtClean="0">
                <a:solidFill>
                  <a:schemeClr val="bg1"/>
                </a:solidFill>
              </a:rPr>
              <a:t>Resolution </a:t>
            </a:r>
            <a:r>
              <a:rPr lang="en-US" b="1" dirty="0">
                <a:solidFill>
                  <a:schemeClr val="bg1"/>
                </a:solidFill>
              </a:rPr>
              <a:t>~ 5 </a:t>
            </a:r>
            <a:r>
              <a:rPr lang="en-US" b="1" dirty="0" err="1">
                <a:solidFill>
                  <a:schemeClr val="bg1"/>
                </a:solidFill>
              </a:rPr>
              <a:t>Mbp</a:t>
            </a:r>
            <a:endParaRPr b="1" dirty="0">
              <a:solidFill>
                <a:schemeClr val="bg1"/>
              </a:solidFill>
            </a:endParaRPr>
          </a:p>
        </p:txBody>
      </p:sp>
      <p:pic>
        <p:nvPicPr>
          <p:cNvPr id="551" name="Shape 426"/>
          <p:cNvPicPr/>
          <p:nvPr/>
        </p:nvPicPr>
        <p:blipFill>
          <a:blip r:embed="rId5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552" name="Shape 427"/>
          <p:cNvPicPr/>
          <p:nvPr/>
        </p:nvPicPr>
        <p:blipFill>
          <a:blip r:embed="rId6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Metodika </a:t>
            </a:r>
            <a:r>
              <a:rPr lang="sk-SK" sz="3600" b="1" strike="noStrike" spc="-1" dirty="0" err="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screeningových</a:t>
            </a:r>
            <a:r>
              <a:rPr lang="sk-SK" sz="3600" b="1" strike="noStrike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technik u </a:t>
            </a:r>
            <a:r>
              <a:rPr lang="sk-SK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PGT</a:t>
            </a:r>
            <a:endParaRPr dirty="0"/>
          </a:p>
        </p:txBody>
      </p:sp>
      <p:pic>
        <p:nvPicPr>
          <p:cNvPr id="542" name="Shape 411"/>
          <p:cNvPicPr/>
          <p:nvPr/>
        </p:nvPicPr>
        <p:blipFill>
          <a:blip r:embed="rId2"/>
          <a:stretch/>
        </p:blipFill>
        <p:spPr>
          <a:xfrm>
            <a:off x="251640" y="1412640"/>
            <a:ext cx="8627400" cy="4608000"/>
          </a:xfrm>
          <a:prstGeom prst="rect">
            <a:avLst/>
          </a:prstGeom>
          <a:ln>
            <a:noFill/>
          </a:ln>
        </p:spPr>
      </p:pic>
      <p:pic>
        <p:nvPicPr>
          <p:cNvPr id="543" name="Shape 402"/>
          <p:cNvPicPr/>
          <p:nvPr/>
        </p:nvPicPr>
        <p:blipFill>
          <a:blip r:embed="rId3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544" name="Shape 403"/>
          <p:cNvPicPr/>
          <p:nvPr/>
        </p:nvPicPr>
        <p:blipFill>
          <a:blip r:embed="rId4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sp>
        <p:nvSpPr>
          <p:cNvPr id="545" name="CustomShape 2"/>
          <p:cNvSpPr/>
          <p:nvPr/>
        </p:nvSpPr>
        <p:spPr>
          <a:xfrm>
            <a:off x="2123640" y="980640"/>
            <a:ext cx="4896360" cy="395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sk-SK" sz="20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Array-cgh workflow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TextShape 1"/>
          <p:cNvSpPr txBox="1"/>
          <p:nvPr/>
        </p:nvSpPr>
        <p:spPr>
          <a:xfrm>
            <a:off x="250920" y="260640"/>
            <a:ext cx="8642160" cy="115164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200" b="1" strike="noStrike" spc="-1" dirty="0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+mj-lt"/>
                <a:ea typeface="Trebuchet MS"/>
              </a:rPr>
              <a:t>PGA </a:t>
            </a:r>
            <a:r>
              <a:rPr lang="sk-SK" sz="3200" b="1" strike="noStrike" spc="-1" dirty="0" err="1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+mj-lt"/>
                <a:ea typeface="Trebuchet MS"/>
              </a:rPr>
              <a:t>using</a:t>
            </a:r>
            <a:r>
              <a:rPr lang="sk-SK" sz="3200" b="1" strike="noStrike" spc="-1" dirty="0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+mj-lt"/>
                <a:ea typeface="Trebuchet MS"/>
              </a:rPr>
              <a:t> </a:t>
            </a:r>
            <a:r>
              <a:rPr lang="sk-SK" sz="3200" b="1" strike="noStrike" spc="-1" dirty="0" err="1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+mj-lt"/>
                <a:ea typeface="Trebuchet MS"/>
              </a:rPr>
              <a:t>high-resolution</a:t>
            </a:r>
            <a:r>
              <a:rPr lang="sk-SK" sz="3200" b="1" strike="noStrike" spc="-1" dirty="0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+mj-lt"/>
                <a:ea typeface="Trebuchet MS"/>
              </a:rPr>
              <a:t> </a:t>
            </a:r>
            <a:r>
              <a:rPr lang="sk-SK" sz="3200" b="1" strike="noStrike" spc="-1" dirty="0" err="1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+mj-lt"/>
                <a:ea typeface="Trebuchet MS"/>
              </a:rPr>
              <a:t>array</a:t>
            </a:r>
            <a:r>
              <a:rPr lang="sk-SK" sz="3200" b="1" strike="noStrike" spc="-1" dirty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+mj-lt"/>
                <a:ea typeface="Trebuchet MS"/>
              </a:rPr>
              <a:t>-CGH </a:t>
            </a:r>
            <a:endParaRPr sz="2000" dirty="0">
              <a:latin typeface="+mj-lt"/>
            </a:endParaRPr>
          </a:p>
        </p:txBody>
      </p:sp>
      <p:sp>
        <p:nvSpPr>
          <p:cNvPr id="562" name="TextShape 2"/>
          <p:cNvSpPr txBox="1"/>
          <p:nvPr/>
        </p:nvSpPr>
        <p:spPr>
          <a:xfrm>
            <a:off x="323640" y="1457640"/>
            <a:ext cx="9002160" cy="47224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262440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Material: </a:t>
            </a:r>
            <a:r>
              <a:rPr lang="cs-CZ" dirty="0" smtClean="0">
                <a:solidFill>
                  <a:schemeClr val="bg1"/>
                </a:solidFill>
              </a:rPr>
              <a:t>		</a:t>
            </a:r>
            <a:r>
              <a:rPr lang="en-US" dirty="0" smtClean="0">
                <a:solidFill>
                  <a:schemeClr val="bg1"/>
                </a:solidFill>
              </a:rPr>
              <a:t>cells </a:t>
            </a:r>
            <a:r>
              <a:rPr lang="en-US" dirty="0">
                <a:solidFill>
                  <a:schemeClr val="bg1"/>
                </a:solidFill>
              </a:rPr>
              <a:t>from </a:t>
            </a:r>
            <a:r>
              <a:rPr lang="en-US" dirty="0" err="1">
                <a:solidFill>
                  <a:schemeClr val="bg1"/>
                </a:solidFill>
              </a:rPr>
              <a:t>trophoectoderm</a:t>
            </a:r>
            <a:r>
              <a:rPr lang="en-US" dirty="0">
                <a:solidFill>
                  <a:schemeClr val="bg1"/>
                </a:solidFill>
              </a:rPr>
              <a:t> of 5-day-old embryos </a:t>
            </a:r>
          </a:p>
          <a:p>
            <a:pPr marL="343080" indent="-262440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Amplification protocol:   </a:t>
            </a:r>
            <a:r>
              <a:rPr lang="cs-CZ" dirty="0" smtClean="0">
                <a:solidFill>
                  <a:schemeClr val="bg1"/>
                </a:solidFill>
              </a:rPr>
              <a:t>	</a:t>
            </a:r>
            <a:r>
              <a:rPr lang="en-US" dirty="0" err="1" smtClean="0">
                <a:solidFill>
                  <a:schemeClr val="bg1"/>
                </a:solidFill>
              </a:rPr>
              <a:t>PicoPLEX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WGA Kit (Rubicon Genomics, USA)</a:t>
            </a:r>
          </a:p>
          <a:p>
            <a:pPr marL="343080" indent="-262440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Microarrays: </a:t>
            </a:r>
            <a:r>
              <a:rPr lang="cs-CZ" dirty="0" smtClean="0">
                <a:solidFill>
                  <a:schemeClr val="bg1"/>
                </a:solidFill>
              </a:rPr>
              <a:t>		</a:t>
            </a:r>
            <a:r>
              <a:rPr lang="en-US" dirty="0" smtClean="0">
                <a:solidFill>
                  <a:schemeClr val="bg1"/>
                </a:solidFill>
              </a:rPr>
              <a:t>8x15K </a:t>
            </a:r>
            <a:r>
              <a:rPr lang="en-US" dirty="0">
                <a:solidFill>
                  <a:schemeClr val="bg1"/>
                </a:solidFill>
              </a:rPr>
              <a:t>- </a:t>
            </a:r>
            <a:r>
              <a:rPr lang="en-US" dirty="0" err="1">
                <a:solidFill>
                  <a:schemeClr val="bg1"/>
                </a:solidFill>
              </a:rPr>
              <a:t>CytoSure™Single</a:t>
            </a:r>
            <a:r>
              <a:rPr lang="en-US" dirty="0">
                <a:solidFill>
                  <a:schemeClr val="bg1"/>
                </a:solidFill>
              </a:rPr>
              <a:t> Cell Aneuploidy Array, OGT UK</a:t>
            </a:r>
          </a:p>
          <a:p>
            <a:pPr marL="343080" indent="-262440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	</a:t>
            </a:r>
            <a:r>
              <a:rPr lang="cs-CZ" dirty="0" smtClean="0">
                <a:solidFill>
                  <a:schemeClr val="bg1"/>
                </a:solidFill>
              </a:rPr>
              <a:t>			</a:t>
            </a:r>
            <a:r>
              <a:rPr lang="en-US" dirty="0" smtClean="0">
                <a:solidFill>
                  <a:schemeClr val="bg1"/>
                </a:solidFill>
              </a:rPr>
              <a:t>8x60K </a:t>
            </a:r>
            <a:r>
              <a:rPr lang="en-US" dirty="0">
                <a:solidFill>
                  <a:schemeClr val="bg1"/>
                </a:solidFill>
              </a:rPr>
              <a:t>- Agilent SurePrint G3 Oligo CGH Microarray  </a:t>
            </a:r>
          </a:p>
          <a:p>
            <a:pPr marL="343080" indent="-262440">
              <a:lnSpc>
                <a:spcPct val="100000"/>
              </a:lnSpc>
            </a:pPr>
            <a:r>
              <a:rPr lang="en-US" dirty="0">
                <a:solidFill>
                  <a:schemeClr val="bg1"/>
                </a:solidFill>
              </a:rPr>
              <a:t>Software: </a:t>
            </a:r>
            <a:r>
              <a:rPr lang="cs-CZ" dirty="0" smtClean="0">
                <a:solidFill>
                  <a:schemeClr val="bg1"/>
                </a:solidFill>
              </a:rPr>
              <a:t>		</a:t>
            </a:r>
            <a:r>
              <a:rPr lang="en-US" dirty="0" err="1" smtClean="0">
                <a:solidFill>
                  <a:schemeClr val="bg1"/>
                </a:solidFill>
              </a:rPr>
              <a:t>CytoSure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Interpret Software, Genomic Workbench</a:t>
            </a:r>
          </a:p>
          <a:p>
            <a:pPr marL="343080" indent="-342720">
              <a:lnSpc>
                <a:spcPct val="100000"/>
              </a:lnSpc>
            </a:pPr>
            <a:endParaRPr dirty="0">
              <a:solidFill>
                <a:schemeClr val="bg1"/>
              </a:solidFill>
            </a:endParaRPr>
          </a:p>
          <a:p>
            <a:pPr marL="343080" indent="-342720">
              <a:lnSpc>
                <a:spcPct val="100000"/>
              </a:lnSpc>
            </a:pPr>
            <a:endParaRPr dirty="0">
              <a:solidFill>
                <a:schemeClr val="bg1"/>
              </a:solidFill>
            </a:endParaRPr>
          </a:p>
          <a:p>
            <a:pPr marL="343080" indent="-253800">
              <a:lnSpc>
                <a:spcPct val="100000"/>
              </a:lnSpc>
            </a:pPr>
            <a:endParaRPr dirty="0">
              <a:solidFill>
                <a:schemeClr val="bg1"/>
              </a:solidFill>
            </a:endParaRPr>
          </a:p>
        </p:txBody>
      </p:sp>
      <p:pic>
        <p:nvPicPr>
          <p:cNvPr id="563" name="Shape 448"/>
          <p:cNvPicPr/>
          <p:nvPr/>
        </p:nvPicPr>
        <p:blipFill>
          <a:blip r:embed="rId3"/>
          <a:stretch/>
        </p:blipFill>
        <p:spPr>
          <a:xfrm rot="16200000">
            <a:off x="3027108" y="2237588"/>
            <a:ext cx="2729200" cy="4823992"/>
          </a:xfrm>
          <a:prstGeom prst="rect">
            <a:avLst/>
          </a:prstGeom>
          <a:ln>
            <a:noFill/>
          </a:ln>
        </p:spPr>
      </p:pic>
      <p:pic>
        <p:nvPicPr>
          <p:cNvPr id="5" name="Shape 438"/>
          <p:cNvPicPr/>
          <p:nvPr/>
        </p:nvPicPr>
        <p:blipFill>
          <a:blip r:embed="rId4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" name="Shape 439"/>
          <p:cNvPicPr/>
          <p:nvPr/>
        </p:nvPicPr>
        <p:blipFill>
          <a:blip r:embed="rId5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TextShape 1"/>
          <p:cNvSpPr txBox="1"/>
          <p:nvPr/>
        </p:nvSpPr>
        <p:spPr>
          <a:xfrm>
            <a:off x="457200" y="116640"/>
            <a:ext cx="8229240" cy="114264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2800" b="1" dirty="0">
                <a:solidFill>
                  <a:srgbClr val="FFC000"/>
                </a:solidFill>
                <a:latin typeface="+mj-lt"/>
              </a:rPr>
              <a:t>Comparison of chromosome 19 </a:t>
            </a:r>
            <a:r>
              <a:rPr lang="en-US" sz="2800" b="1" dirty="0" smtClean="0">
                <a:solidFill>
                  <a:srgbClr val="FFC000"/>
                </a:solidFill>
                <a:latin typeface="+mj-lt"/>
              </a:rPr>
              <a:t>profile </a:t>
            </a:r>
            <a:r>
              <a:rPr lang="en-US" sz="2800" b="1" dirty="0">
                <a:solidFill>
                  <a:srgbClr val="FFC000"/>
                </a:solidFill>
                <a:latin typeface="+mj-lt"/>
              </a:rPr>
              <a:t>on Agilent and OGT platform</a:t>
            </a:r>
            <a:endParaRPr sz="280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565" name="Shape 455"/>
          <p:cNvPicPr/>
          <p:nvPr/>
        </p:nvPicPr>
        <p:blipFill>
          <a:blip r:embed="rId2"/>
          <a:stretch/>
        </p:blipFill>
        <p:spPr>
          <a:xfrm>
            <a:off x="457200" y="1641600"/>
            <a:ext cx="8507288" cy="4307400"/>
          </a:xfrm>
          <a:prstGeom prst="rect">
            <a:avLst/>
          </a:prstGeom>
          <a:ln>
            <a:noFill/>
          </a:ln>
        </p:spPr>
      </p:pic>
      <p:sp>
        <p:nvSpPr>
          <p:cNvPr id="566" name="CustomShape 2"/>
          <p:cNvSpPr/>
          <p:nvPr/>
        </p:nvSpPr>
        <p:spPr>
          <a:xfrm>
            <a:off x="467640" y="5810008"/>
            <a:ext cx="8568360" cy="571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</a:rPr>
              <a:t>Higher false positivity of the 15k platform, most commonly </a:t>
            </a:r>
            <a:r>
              <a:rPr lang="en-US" b="1" dirty="0" err="1">
                <a:solidFill>
                  <a:schemeClr val="bg1"/>
                </a:solidFill>
              </a:rPr>
              <a:t>chr.</a:t>
            </a:r>
            <a:r>
              <a:rPr lang="en-US" b="1" dirty="0">
                <a:solidFill>
                  <a:schemeClr val="bg1"/>
                </a:solidFill>
              </a:rPr>
              <a:t> 11, 16 and 19 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567" name="CustomShape 3"/>
          <p:cNvSpPr/>
          <p:nvPr/>
        </p:nvSpPr>
        <p:spPr>
          <a:xfrm>
            <a:off x="1187640" y="1253880"/>
            <a:ext cx="2376000" cy="374400"/>
          </a:xfrm>
          <a:prstGeom prst="rect">
            <a:avLst/>
          </a:prstGeom>
          <a:solidFill>
            <a:schemeClr val="lt1"/>
          </a:solidFill>
          <a:ln w="25560">
            <a:solidFill>
              <a:schemeClr val="accent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sk-SK" sz="1800" b="1" strike="noStrike" spc="-1">
                <a:solidFill>
                  <a:srgbClr val="151515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Agilent 8x60k </a:t>
            </a:r>
            <a:endParaRPr/>
          </a:p>
        </p:txBody>
      </p:sp>
      <p:sp>
        <p:nvSpPr>
          <p:cNvPr id="568" name="CustomShape 4"/>
          <p:cNvSpPr/>
          <p:nvPr/>
        </p:nvSpPr>
        <p:spPr>
          <a:xfrm>
            <a:off x="5796000" y="1253880"/>
            <a:ext cx="2376000" cy="374400"/>
          </a:xfrm>
          <a:prstGeom prst="rect">
            <a:avLst/>
          </a:prstGeom>
          <a:solidFill>
            <a:schemeClr val="lt1"/>
          </a:solidFill>
          <a:ln w="25560">
            <a:solidFill>
              <a:schemeClr val="accent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sk-SK" sz="1800" b="1" strike="noStrike" spc="-1">
                <a:solidFill>
                  <a:srgbClr val="151515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OGT 8x15</a:t>
            </a:r>
            <a:endParaRPr/>
          </a:p>
        </p:txBody>
      </p:sp>
      <p:pic>
        <p:nvPicPr>
          <p:cNvPr id="569" name="Shape 459"/>
          <p:cNvPicPr/>
          <p:nvPr/>
        </p:nvPicPr>
        <p:blipFill>
          <a:blip r:embed="rId3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570" name="Shape 460"/>
          <p:cNvPicPr/>
          <p:nvPr/>
        </p:nvPicPr>
        <p:blipFill>
          <a:blip r:embed="rId4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TextShape 1"/>
          <p:cNvSpPr txBox="1"/>
          <p:nvPr/>
        </p:nvSpPr>
        <p:spPr>
          <a:xfrm>
            <a:off x="179280" y="189000"/>
            <a:ext cx="8784720" cy="100764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200" b="1" strike="noStrike" spc="-1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Porovnání profilu chromozomu 22 na platformě Agilent a OGT</a:t>
            </a:r>
            <a:endParaRPr/>
          </a:p>
        </p:txBody>
      </p:sp>
      <p:pic>
        <p:nvPicPr>
          <p:cNvPr id="572" name="Shape 466"/>
          <p:cNvPicPr/>
          <p:nvPr/>
        </p:nvPicPr>
        <p:blipFill>
          <a:blip r:embed="rId2"/>
          <a:stretch/>
        </p:blipFill>
        <p:spPr>
          <a:xfrm>
            <a:off x="518760" y="1412640"/>
            <a:ext cx="8229240" cy="4307400"/>
          </a:xfrm>
          <a:prstGeom prst="rect">
            <a:avLst/>
          </a:prstGeom>
          <a:ln>
            <a:noFill/>
          </a:ln>
        </p:spPr>
      </p:pic>
      <p:sp>
        <p:nvSpPr>
          <p:cNvPr id="573" name="CustomShape 2"/>
          <p:cNvSpPr/>
          <p:nvPr/>
        </p:nvSpPr>
        <p:spPr>
          <a:xfrm>
            <a:off x="1475640" y="1907640"/>
            <a:ext cx="259200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sk-SK" sz="1800" strike="noStrike" spc="-1">
                <a:solidFill>
                  <a:srgbClr val="FEFEFE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Agilent 8x60k</a:t>
            </a:r>
            <a:endParaRPr/>
          </a:p>
        </p:txBody>
      </p:sp>
      <p:sp>
        <p:nvSpPr>
          <p:cNvPr id="574" name="CustomShape 3"/>
          <p:cNvSpPr/>
          <p:nvPr/>
        </p:nvSpPr>
        <p:spPr>
          <a:xfrm>
            <a:off x="5436000" y="1907640"/>
            <a:ext cx="2592000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sk-SK" sz="1800" strike="noStrike" spc="-1">
                <a:solidFill>
                  <a:srgbClr val="FEFEFE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OGT 8x15k</a:t>
            </a:r>
            <a:endParaRPr/>
          </a:p>
        </p:txBody>
      </p:sp>
      <p:sp>
        <p:nvSpPr>
          <p:cNvPr id="575" name="CustomShape 4"/>
          <p:cNvSpPr/>
          <p:nvPr/>
        </p:nvSpPr>
        <p:spPr>
          <a:xfrm>
            <a:off x="396024" y="5796304"/>
            <a:ext cx="8640472" cy="36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b="1" dirty="0">
                <a:solidFill>
                  <a:schemeClr val="bg1"/>
                </a:solidFill>
              </a:rPr>
              <a:t>Higher density of 60k microarrays gives more robust results compared to 15k 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576" name="CustomShape 5"/>
          <p:cNvSpPr/>
          <p:nvPr/>
        </p:nvSpPr>
        <p:spPr>
          <a:xfrm>
            <a:off x="1187640" y="1397880"/>
            <a:ext cx="2376000" cy="374400"/>
          </a:xfrm>
          <a:prstGeom prst="rect">
            <a:avLst/>
          </a:prstGeom>
          <a:solidFill>
            <a:schemeClr val="lt1"/>
          </a:solidFill>
          <a:ln w="25560">
            <a:solidFill>
              <a:schemeClr val="accent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sk-SK" sz="1800" b="1" strike="noStrike" spc="-1">
                <a:solidFill>
                  <a:srgbClr val="151515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Agilent 8x60k </a:t>
            </a:r>
            <a:endParaRPr/>
          </a:p>
        </p:txBody>
      </p:sp>
      <p:sp>
        <p:nvSpPr>
          <p:cNvPr id="577" name="CustomShape 6"/>
          <p:cNvSpPr/>
          <p:nvPr/>
        </p:nvSpPr>
        <p:spPr>
          <a:xfrm>
            <a:off x="5796000" y="1397880"/>
            <a:ext cx="2376000" cy="374400"/>
          </a:xfrm>
          <a:prstGeom prst="rect">
            <a:avLst/>
          </a:prstGeom>
          <a:solidFill>
            <a:schemeClr val="lt1"/>
          </a:solidFill>
          <a:ln w="25560">
            <a:solidFill>
              <a:schemeClr val="accent4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sk-SK" sz="1800" b="1" strike="noStrike" spc="-1">
                <a:solidFill>
                  <a:srgbClr val="151515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OGT 8x15</a:t>
            </a:r>
            <a:endParaRPr/>
          </a:p>
        </p:txBody>
      </p:sp>
      <p:pic>
        <p:nvPicPr>
          <p:cNvPr id="578" name="Shape 472"/>
          <p:cNvPicPr/>
          <p:nvPr/>
        </p:nvPicPr>
        <p:blipFill>
          <a:blip r:embed="rId3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579" name="Shape 473"/>
          <p:cNvPicPr/>
          <p:nvPr/>
        </p:nvPicPr>
        <p:blipFill>
          <a:blip r:embed="rId4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Infertility</a:t>
            </a:r>
            <a:endParaRPr lang="en-US" dirty="0"/>
          </a:p>
        </p:txBody>
      </p:sp>
      <p:pic>
        <p:nvPicPr>
          <p:cNvPr id="315" name="Shape 109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sp>
        <p:nvSpPr>
          <p:cNvPr id="316" name="TextShape 2"/>
          <p:cNvSpPr txBox="1"/>
          <p:nvPr/>
        </p:nvSpPr>
        <p:spPr>
          <a:xfrm>
            <a:off x="251648" y="908720"/>
            <a:ext cx="8640832" cy="93619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en-US" sz="2400" b="1" dirty="0" smtClean="0">
                <a:solidFill>
                  <a:schemeClr val="bg1"/>
                </a:solidFill>
              </a:rPr>
              <a:t>Failure to achieve clinical pregnancy after 12 months or more of unprotected regular sexual intercourse (WHO) </a:t>
            </a:r>
          </a:p>
          <a:p>
            <a:pPr algn="ctr">
              <a:lnSpc>
                <a:spcPct val="80000"/>
              </a:lnSpc>
            </a:pPr>
            <a:r>
              <a:rPr lang="en-US" sz="2400" dirty="0" smtClean="0">
                <a:solidFill>
                  <a:schemeClr val="bg1"/>
                </a:solidFill>
              </a:rPr>
              <a:t> 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317" name="Shape 111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Infertility in Europe: statistical data - IVI Fertil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3899542" cy="442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new epidemic of young India: 27.5 million couples suffer from  infertility - The Economic Tim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716767"/>
            <a:ext cx="3775596" cy="440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TextShape 1"/>
          <p:cNvSpPr txBox="1"/>
          <p:nvPr/>
        </p:nvSpPr>
        <p:spPr>
          <a:xfrm>
            <a:off x="1148040" y="6100920"/>
            <a:ext cx="6624360" cy="28008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algn="ctr">
              <a:lnSpc>
                <a:spcPct val="80000"/>
              </a:lnSpc>
            </a:pPr>
            <a:r>
              <a:rPr lang="sk-SK" sz="1200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Mikulášová A. et al, SLG konference 2014, Praha</a:t>
            </a:r>
            <a:endParaRPr/>
          </a:p>
        </p:txBody>
      </p:sp>
      <p:pic>
        <p:nvPicPr>
          <p:cNvPr id="589" name="Shape 491"/>
          <p:cNvPicPr/>
          <p:nvPr/>
        </p:nvPicPr>
        <p:blipFill>
          <a:blip r:embed="rId2"/>
          <a:stretch/>
        </p:blipFill>
        <p:spPr>
          <a:xfrm>
            <a:off x="8637120" y="638640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590" name="Shape 492"/>
          <p:cNvPicPr/>
          <p:nvPr/>
        </p:nvPicPr>
        <p:blipFill>
          <a:blip r:embed="rId3"/>
          <a:stretch/>
        </p:blipFill>
        <p:spPr>
          <a:xfrm>
            <a:off x="7844760" y="638028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591" name="Shape 493"/>
          <p:cNvPicPr/>
          <p:nvPr/>
        </p:nvPicPr>
        <p:blipFill>
          <a:blip r:embed="rId4"/>
          <a:stretch/>
        </p:blipFill>
        <p:spPr>
          <a:xfrm>
            <a:off x="791580" y="188640"/>
            <a:ext cx="7560840" cy="5688632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" name="Shape 491"/>
          <p:cNvPicPr/>
          <p:nvPr/>
        </p:nvPicPr>
        <p:blipFill>
          <a:blip r:embed="rId2"/>
          <a:stretch/>
        </p:blipFill>
        <p:spPr>
          <a:xfrm>
            <a:off x="8637120" y="638640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594" name="Shape 492"/>
          <p:cNvPicPr/>
          <p:nvPr/>
        </p:nvPicPr>
        <p:blipFill>
          <a:blip r:embed="rId3"/>
          <a:stretch/>
        </p:blipFill>
        <p:spPr>
          <a:xfrm>
            <a:off x="7844760" y="6380280"/>
            <a:ext cx="551520" cy="525240"/>
          </a:xfrm>
          <a:prstGeom prst="rect">
            <a:avLst/>
          </a:prstGeom>
          <a:ln>
            <a:noFill/>
          </a:ln>
        </p:spPr>
      </p:pic>
      <p:sp>
        <p:nvSpPr>
          <p:cNvPr id="595" name="TextShape 1"/>
          <p:cNvSpPr txBox="1"/>
          <p:nvPr/>
        </p:nvSpPr>
        <p:spPr>
          <a:xfrm>
            <a:off x="683568" y="980640"/>
            <a:ext cx="7743600" cy="12240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285750" indent="-285750">
              <a:lnSpc>
                <a:spcPct val="90000"/>
              </a:lnSpc>
              <a:buClr>
                <a:srgbClr val="FFFFFF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most common monosomy</a:t>
            </a:r>
            <a:r>
              <a:rPr lang="en-US" dirty="0">
                <a:solidFill>
                  <a:schemeClr val="bg1"/>
                </a:solidFill>
              </a:rPr>
              <a:t>: chromosome 22 (7.7%; 5/65), 7, 8 and 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18 (6.1% each; 4/65)</a:t>
            </a:r>
          </a:p>
          <a:p>
            <a:pPr marL="285750" indent="-285750">
              <a:lnSpc>
                <a:spcPct val="90000"/>
              </a:lnSpc>
              <a:buClr>
                <a:srgbClr val="FFFFFF"/>
              </a:buClr>
              <a:buSzPct val="90000"/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</a:rPr>
              <a:t>most common trisomy</a:t>
            </a:r>
            <a:r>
              <a:rPr lang="en-US" dirty="0">
                <a:solidFill>
                  <a:schemeClr val="bg1"/>
                </a:solidFill>
              </a:rPr>
              <a:t>: chromosome 15, 21 and 22 (4.6% each; 3/65)</a:t>
            </a:r>
            <a:endParaRPr dirty="0">
              <a:solidFill>
                <a:schemeClr val="bg1"/>
              </a:solidFill>
            </a:endParaRPr>
          </a:p>
          <a:p>
            <a:pPr marL="48951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dirty="0">
              <a:solidFill>
                <a:schemeClr val="bg1"/>
              </a:solidFill>
            </a:endParaRPr>
          </a:p>
        </p:txBody>
      </p:sp>
      <p:sp>
        <p:nvSpPr>
          <p:cNvPr id="596" name="TextShape 2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sk-SK" sz="3200" b="1" strike="noStrike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Results</a:t>
            </a:r>
            <a:r>
              <a:rPr lang="sk-SK" sz="3200" b="1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 of PGS </a:t>
            </a:r>
            <a:r>
              <a:rPr lang="sk-SK" sz="3200" b="1" strike="noStrike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array</a:t>
            </a:r>
            <a:r>
              <a:rPr lang="sk-SK" sz="3200" b="1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-CGH </a:t>
            </a:r>
            <a:r>
              <a:rPr lang="sk-SK" sz="3200" b="1" strike="noStrike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screening</a:t>
            </a:r>
            <a:endParaRPr dirty="0"/>
          </a:p>
        </p:txBody>
      </p:sp>
      <p:pic>
        <p:nvPicPr>
          <p:cNvPr id="597" name="Shape 194"/>
          <p:cNvPicPr/>
          <p:nvPr/>
        </p:nvPicPr>
        <p:blipFill>
          <a:blip r:embed="rId4"/>
          <a:srcRect l="7682" t="17941" r="7853" b="11540"/>
          <a:stretch/>
        </p:blipFill>
        <p:spPr>
          <a:xfrm>
            <a:off x="683568" y="2269080"/>
            <a:ext cx="7743600" cy="40399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tIns="91440" bIns="91440" anchor="ctr"/>
          <a:lstStyle/>
          <a:p>
            <a:pPr lvl="0" algn="ctr"/>
            <a:r>
              <a:rPr lang="en-US" sz="3200" b="1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Results of PGS array-CGH </a:t>
            </a:r>
            <a:r>
              <a:rPr lang="en-US" sz="3200" b="1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screening</a:t>
            </a:r>
            <a:endParaRPr dirty="0"/>
          </a:p>
        </p:txBody>
      </p:sp>
      <p:sp>
        <p:nvSpPr>
          <p:cNvPr id="599" name="TextShape 2"/>
          <p:cNvSpPr txBox="1"/>
          <p:nvPr/>
        </p:nvSpPr>
        <p:spPr>
          <a:xfrm>
            <a:off x="179280" y="1052640"/>
            <a:ext cx="8784720" cy="5239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endParaRPr/>
          </a:p>
        </p:txBody>
      </p:sp>
      <p:pic>
        <p:nvPicPr>
          <p:cNvPr id="600" name="Shape 491"/>
          <p:cNvPicPr/>
          <p:nvPr/>
        </p:nvPicPr>
        <p:blipFill>
          <a:blip r:embed="rId2"/>
          <a:stretch/>
        </p:blipFill>
        <p:spPr>
          <a:xfrm>
            <a:off x="8637120" y="638640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01" name="Shape 492"/>
          <p:cNvPicPr/>
          <p:nvPr/>
        </p:nvPicPr>
        <p:blipFill>
          <a:blip r:embed="rId3"/>
          <a:stretch/>
        </p:blipFill>
        <p:spPr>
          <a:xfrm>
            <a:off x="7844760" y="638028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602" name="Shape 203"/>
          <p:cNvPicPr/>
          <p:nvPr/>
        </p:nvPicPr>
        <p:blipFill>
          <a:blip r:embed="rId4"/>
          <a:stretch/>
        </p:blipFill>
        <p:spPr>
          <a:xfrm>
            <a:off x="251640" y="1052640"/>
            <a:ext cx="6587640" cy="3034800"/>
          </a:xfrm>
          <a:prstGeom prst="rect">
            <a:avLst/>
          </a:prstGeom>
          <a:ln>
            <a:noFill/>
          </a:ln>
        </p:spPr>
      </p:pic>
      <p:pic>
        <p:nvPicPr>
          <p:cNvPr id="603" name="Shape 200"/>
          <p:cNvPicPr/>
          <p:nvPr/>
        </p:nvPicPr>
        <p:blipFill>
          <a:blip r:embed="rId5"/>
          <a:srcRect l="28948" t="29293" r="6079" b="9273"/>
          <a:stretch/>
        </p:blipFill>
        <p:spPr>
          <a:xfrm>
            <a:off x="4284000" y="3501000"/>
            <a:ext cx="4680000" cy="2736000"/>
          </a:xfrm>
          <a:prstGeom prst="rect">
            <a:avLst/>
          </a:prstGeom>
          <a:ln>
            <a:noFill/>
          </a:ln>
        </p:spPr>
      </p:pic>
      <p:sp>
        <p:nvSpPr>
          <p:cNvPr id="604" name="CustomShape 3"/>
          <p:cNvSpPr/>
          <p:nvPr/>
        </p:nvSpPr>
        <p:spPr>
          <a:xfrm>
            <a:off x="251640" y="4221000"/>
            <a:ext cx="3888000" cy="1800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/>
          <a:lstStyle/>
          <a:p>
            <a:pPr>
              <a:lnSpc>
                <a:spcPct val="93000"/>
              </a:lnSpc>
            </a:pPr>
            <a:r>
              <a:rPr lang="sk-SK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Visualization of 8.4 Mb segmental deletion in chromosome 13q21.32 - q22.2 affecting loci of</a:t>
            </a:r>
            <a:r>
              <a:rPr lang="sk-SK" sz="1800" i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CDH9, KLHL1, ATXN8OS, DACH1, C13orf37, C13orf34, DIS3, PIBF1, KLF5, KLF1 gene.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" name="Shape 499"/>
          <p:cNvPicPr/>
          <p:nvPr/>
        </p:nvPicPr>
        <p:blipFill>
          <a:blip r:embed="rId2"/>
          <a:stretch/>
        </p:blipFill>
        <p:spPr>
          <a:xfrm>
            <a:off x="84240" y="261000"/>
            <a:ext cx="8959320" cy="1655280"/>
          </a:xfrm>
          <a:prstGeom prst="rect">
            <a:avLst/>
          </a:prstGeom>
          <a:ln>
            <a:noFill/>
          </a:ln>
        </p:spPr>
      </p:pic>
      <p:pic>
        <p:nvPicPr>
          <p:cNvPr id="606" name="Shape 500"/>
          <p:cNvPicPr/>
          <p:nvPr/>
        </p:nvPicPr>
        <p:blipFill>
          <a:blip r:embed="rId3"/>
          <a:stretch/>
        </p:blipFill>
        <p:spPr>
          <a:xfrm>
            <a:off x="141120" y="2133000"/>
            <a:ext cx="8870760" cy="1584000"/>
          </a:xfrm>
          <a:prstGeom prst="rect">
            <a:avLst/>
          </a:prstGeom>
          <a:ln>
            <a:noFill/>
          </a:ln>
        </p:spPr>
      </p:pic>
      <p:pic>
        <p:nvPicPr>
          <p:cNvPr id="607" name="Shape 501"/>
          <p:cNvPicPr/>
          <p:nvPr/>
        </p:nvPicPr>
        <p:blipFill>
          <a:blip r:embed="rId4"/>
          <a:stretch/>
        </p:blipFill>
        <p:spPr>
          <a:xfrm>
            <a:off x="1258920" y="3717000"/>
            <a:ext cx="6887880" cy="2636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Karyomapping – </a:t>
            </a:r>
            <a:r>
              <a:rPr lang="sk-SK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PGA-M</a:t>
            </a:r>
            <a:endParaRPr dirty="0"/>
          </a:p>
        </p:txBody>
      </p:sp>
      <p:pic>
        <p:nvPicPr>
          <p:cNvPr id="610" name="Shape 523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11" name="Shape 524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612" name="Picture 2"/>
          <p:cNvPicPr/>
          <p:nvPr/>
        </p:nvPicPr>
        <p:blipFill>
          <a:blip r:embed="rId4"/>
          <a:stretch/>
        </p:blipFill>
        <p:spPr>
          <a:xfrm>
            <a:off x="1187624" y="980728"/>
            <a:ext cx="6840760" cy="5256584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122" name="Picture 2" descr="23&#10;Obtain genomic DNA from parents&#10;Obtain genomic DNA from reference (known genotype status e.g. affected child,&#10;sibling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24744"/>
            <a:ext cx="6720746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lvl="0" algn="ctr"/>
            <a:r>
              <a:rPr lang="sk-SK" sz="3600" b="1" spc="-1" dirty="0" err="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Karyomapping</a:t>
            </a:r>
            <a:r>
              <a:rPr lang="sk-SK" sz="3600" b="1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– </a:t>
            </a:r>
            <a:r>
              <a:rPr lang="sk-SK" sz="3600" b="1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PGA-M</a:t>
            </a:r>
            <a:endParaRPr dirty="0"/>
          </a:p>
        </p:txBody>
      </p:sp>
      <p:pic>
        <p:nvPicPr>
          <p:cNvPr id="6" name="Shape 523"/>
          <p:cNvPicPr/>
          <p:nvPr/>
        </p:nvPicPr>
        <p:blipFill>
          <a:blip r:embed="rId3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7" name="Shape 524"/>
          <p:cNvPicPr/>
          <p:nvPr/>
        </p:nvPicPr>
        <p:blipFill>
          <a:blip r:embed="rId4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3501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lvl="0" algn="ctr"/>
            <a:r>
              <a:rPr lang="sk-SK" sz="3600" b="1" spc="-1" dirty="0" err="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Karyomapping</a:t>
            </a:r>
            <a:r>
              <a:rPr lang="sk-SK" sz="3600" b="1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– </a:t>
            </a:r>
            <a:r>
              <a:rPr lang="sk-SK" sz="3600" b="1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PGA-M</a:t>
            </a:r>
            <a:endParaRPr dirty="0"/>
          </a:p>
        </p:txBody>
      </p:sp>
      <p:pic>
        <p:nvPicPr>
          <p:cNvPr id="610" name="Shape 523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11" name="Shape 524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6146" name="Picture 2" descr="PGD condition&#10;Mode of&#10;inheritance&#10;Gene/Locus&#10;Phenotype&#10;MIM number&#10;Chr Region&#10;SNP coverage&#10;5'&#10;Gene/&#10;Locus&#10;3'&#10;Crigler Najar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639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lvl="0" algn="ctr"/>
            <a:r>
              <a:rPr lang="sk-SK" sz="3600" b="1" spc="-1" dirty="0" err="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Karyomapping</a:t>
            </a:r>
            <a:r>
              <a:rPr lang="sk-SK" sz="3600" b="1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– </a:t>
            </a:r>
            <a:r>
              <a:rPr lang="sk-SK" sz="3600" b="1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PGA-M</a:t>
            </a:r>
            <a:endParaRPr dirty="0"/>
          </a:p>
        </p:txBody>
      </p:sp>
      <p:pic>
        <p:nvPicPr>
          <p:cNvPr id="610" name="Shape 523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11" name="Shape 524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8194" name="Picture 2" descr="25&#10;Karyomapping - Diagnostic Laboratory Process&#10;Process DNAs - Infinium HumanKaryomap-12 DNA analysis kit (20 hrs)&#10;Kit = 2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029" y="907920"/>
            <a:ext cx="7325387" cy="5494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2864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lvl="0" algn="ctr"/>
            <a:r>
              <a:rPr lang="sk-SK" sz="3600" b="1" spc="-1" dirty="0" err="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Karyomapping</a:t>
            </a:r>
            <a:r>
              <a:rPr lang="sk-SK" sz="3600" b="1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– </a:t>
            </a:r>
            <a:r>
              <a:rPr lang="sk-SK" sz="3600" b="1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PGA-M</a:t>
            </a:r>
            <a:endParaRPr dirty="0"/>
          </a:p>
        </p:txBody>
      </p:sp>
      <p:pic>
        <p:nvPicPr>
          <p:cNvPr id="610" name="Shape 523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11" name="Shape 524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2052" name="Picture 4" descr="Figure thumbnail rbmo1376-fig-0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367" y="1052336"/>
            <a:ext cx="6817009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délník 3"/>
          <p:cNvSpPr/>
          <p:nvPr/>
        </p:nvSpPr>
        <p:spPr>
          <a:xfrm>
            <a:off x="1115616" y="6093296"/>
            <a:ext cx="681700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800" dirty="0">
                <a:solidFill>
                  <a:schemeClr val="bg1"/>
                </a:solidFill>
              </a:rPr>
              <a:t>https://els-jbs-prod-cdn.jbs.elsevierhealth.com/cms/attachment/87c0990f-7465-402a-a562-20be1ed5580d/rbmo1376-fig-0001.jpg</a:t>
            </a:r>
          </a:p>
        </p:txBody>
      </p:sp>
    </p:spTree>
    <p:extLst>
      <p:ext uri="{BB962C8B-B14F-4D97-AF65-F5344CB8AC3E}">
        <p14:creationId xmlns:p14="http://schemas.microsoft.com/office/powerpoint/2010/main" val="37819934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hape 523"/>
          <p:cNvPicPr/>
          <p:nvPr/>
        </p:nvPicPr>
        <p:blipFill>
          <a:blip r:embed="rId3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8" name="Shape 524"/>
          <p:cNvPicPr/>
          <p:nvPr/>
        </p:nvPicPr>
        <p:blipFill>
          <a:blip r:embed="rId4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sp>
        <p:nvSpPr>
          <p:cNvPr id="9" name="Obdélník 8"/>
          <p:cNvSpPr/>
          <p:nvPr/>
        </p:nvSpPr>
        <p:spPr>
          <a:xfrm>
            <a:off x="-185438" y="6064943"/>
            <a:ext cx="9036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700" dirty="0" err="1" smtClean="0">
                <a:solidFill>
                  <a:schemeClr val="bg1"/>
                </a:solidFill>
                <a:latin typeface="Courier New" panose="02070309020205020404" pitchFamily="49" charset="0"/>
              </a:rPr>
              <a:t>Kubeciek</a:t>
            </a:r>
            <a:r>
              <a:rPr lang="cs-CZ" sz="700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 </a:t>
            </a:r>
            <a:r>
              <a:rPr lang="cs-CZ" sz="700" i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et al, </a:t>
            </a:r>
            <a:r>
              <a:rPr lang="en-US" sz="700" i="1" dirty="0">
                <a:solidFill>
                  <a:schemeClr val="bg1"/>
                </a:solidFill>
                <a:latin typeface="Courier New" panose="02070309020205020404" pitchFamily="49" charset="0"/>
              </a:rPr>
              <a:t>Incidence and origin of meiotic whole and segmental chromosomal aneuploidies detected by </a:t>
            </a:r>
            <a:r>
              <a:rPr lang="en-US" sz="700" i="1" dirty="0" err="1" smtClean="0">
                <a:solidFill>
                  <a:schemeClr val="bg1"/>
                </a:solidFill>
                <a:latin typeface="Courier New" panose="02070309020205020404" pitchFamily="49" charset="0"/>
              </a:rPr>
              <a:t>karyomapping</a:t>
            </a:r>
            <a:r>
              <a:rPr lang="cs-CZ" sz="700" i="1" dirty="0" smtClean="0">
                <a:solidFill>
                  <a:schemeClr val="bg1"/>
                </a:solidFill>
                <a:latin typeface="Courier New" panose="02070309020205020404" pitchFamily="49" charset="0"/>
              </a:rPr>
              <a:t>. 2018</a:t>
            </a:r>
            <a:r>
              <a:rPr lang="cs-CZ" sz="700" i="1" dirty="0">
                <a:solidFill>
                  <a:schemeClr val="bg1"/>
                </a:solidFill>
                <a:latin typeface="Courier New" panose="02070309020205020404" pitchFamily="49" charset="0"/>
              </a:rPr>
              <a:t>. https://doi.org/10.1016/j.rbmo.2018.11.023</a:t>
            </a:r>
            <a:endParaRPr lang="en-US" sz="700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19672" y="8895"/>
            <a:ext cx="5904656" cy="5994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03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Shape 118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321" name="Shape 119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sp>
        <p:nvSpPr>
          <p:cNvPr id="322" name="TextShape 2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Causes of female infertility</a:t>
            </a:r>
            <a:endParaRPr lang="en-US" dirty="0"/>
          </a:p>
        </p:txBody>
      </p:sp>
      <p:pic>
        <p:nvPicPr>
          <p:cNvPr id="2052" name="Picture 4" descr="Causes of female infertilit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048" y="1132852"/>
            <a:ext cx="7666312" cy="325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bdélník 1"/>
          <p:cNvSpPr/>
          <p:nvPr/>
        </p:nvSpPr>
        <p:spPr>
          <a:xfrm>
            <a:off x="827584" y="4615968"/>
            <a:ext cx="766631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</a:rPr>
              <a:t>ovarian factor </a:t>
            </a:r>
            <a:r>
              <a:rPr lang="en-US" dirty="0">
                <a:solidFill>
                  <a:schemeClr val="bg1"/>
                </a:solidFill>
              </a:rPr>
              <a:t>- the ovary does not form or </a:t>
            </a:r>
            <a:r>
              <a:rPr lang="en-US" dirty="0" smtClean="0">
                <a:solidFill>
                  <a:schemeClr val="bg1"/>
                </a:solidFill>
              </a:rPr>
              <a:t>does </a:t>
            </a:r>
            <a:r>
              <a:rPr lang="en-US" dirty="0">
                <a:solidFill>
                  <a:schemeClr val="bg1"/>
                </a:solidFill>
              </a:rPr>
              <a:t>not release a quality </a:t>
            </a:r>
            <a:r>
              <a:rPr lang="cs-CZ" dirty="0" smtClean="0">
                <a:solidFill>
                  <a:schemeClr val="bg1"/>
                </a:solidFill>
              </a:rPr>
              <a:t>			</a:t>
            </a:r>
            <a:r>
              <a:rPr lang="en-US" dirty="0" smtClean="0">
                <a:solidFill>
                  <a:schemeClr val="bg1"/>
                </a:solidFill>
              </a:rPr>
              <a:t>viable </a:t>
            </a:r>
            <a:r>
              <a:rPr lang="en-US" dirty="0">
                <a:solidFill>
                  <a:schemeClr val="bg1"/>
                </a:solidFill>
              </a:rPr>
              <a:t>egg</a:t>
            </a:r>
          </a:p>
          <a:p>
            <a:r>
              <a:rPr lang="en-US" b="1" dirty="0">
                <a:solidFill>
                  <a:srgbClr val="FFFF00"/>
                </a:solidFill>
              </a:rPr>
              <a:t>tubal factor </a:t>
            </a:r>
            <a:r>
              <a:rPr lang="en-US" dirty="0">
                <a:solidFill>
                  <a:schemeClr val="bg1"/>
                </a:solidFill>
              </a:rPr>
              <a:t>- damage to the fallopian tubes, missing </a:t>
            </a:r>
            <a:r>
              <a:rPr lang="en-US" dirty="0" smtClean="0">
                <a:solidFill>
                  <a:schemeClr val="bg1"/>
                </a:solidFill>
              </a:rPr>
              <a:t>fallopian </a:t>
            </a:r>
            <a:r>
              <a:rPr lang="en-US" dirty="0">
                <a:solidFill>
                  <a:schemeClr val="bg1"/>
                </a:solidFill>
              </a:rPr>
              <a:t>tubes, </a:t>
            </a:r>
            <a:r>
              <a:rPr lang="cs-CZ" dirty="0" smtClean="0">
                <a:solidFill>
                  <a:schemeClr val="bg1"/>
                </a:solidFill>
              </a:rPr>
              <a:t>			</a:t>
            </a:r>
            <a:r>
              <a:rPr lang="en-US" dirty="0" smtClean="0">
                <a:solidFill>
                  <a:schemeClr val="bg1"/>
                </a:solidFill>
              </a:rPr>
              <a:t>obstructed </a:t>
            </a:r>
            <a:r>
              <a:rPr lang="en-US" dirty="0">
                <a:solidFill>
                  <a:schemeClr val="bg1"/>
                </a:solidFill>
              </a:rPr>
              <a:t>fallopian tubes</a:t>
            </a:r>
          </a:p>
          <a:p>
            <a:r>
              <a:rPr lang="en-US" b="1" dirty="0">
                <a:solidFill>
                  <a:srgbClr val="FFFF00"/>
                </a:solidFill>
              </a:rPr>
              <a:t>endometriosis</a:t>
            </a:r>
            <a:r>
              <a:rPr lang="en-US" dirty="0">
                <a:solidFill>
                  <a:schemeClr val="bg1"/>
                </a:solidFill>
              </a:rPr>
              <a:t> - presence of uterine lining </a:t>
            </a:r>
            <a:r>
              <a:rPr lang="en-US" dirty="0" smtClean="0">
                <a:solidFill>
                  <a:schemeClr val="bg1"/>
                </a:solidFill>
              </a:rPr>
              <a:t>outside </a:t>
            </a:r>
            <a:r>
              <a:rPr lang="en-US" dirty="0">
                <a:solidFill>
                  <a:schemeClr val="bg1"/>
                </a:solidFill>
              </a:rPr>
              <a:t>the uterine cavity</a:t>
            </a:r>
          </a:p>
        </p:txBody>
      </p:sp>
    </p:spTree>
    <p:extLst>
      <p:ext uri="{BB962C8B-B14F-4D97-AF65-F5344CB8AC3E}">
        <p14:creationId xmlns:p14="http://schemas.microsoft.com/office/powerpoint/2010/main" val="147942103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/>
          <p:cNvSpPr>
            <a:spLocks noGrp="1"/>
          </p:cNvSpPr>
          <p:nvPr>
            <p:ph type="body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tIns="91440" bIns="91440" anchor="ctr"/>
          <a:lstStyle/>
          <a:p>
            <a:pPr lvl="0" algn="ctr"/>
            <a:r>
              <a:rPr lang="sk-SK" sz="3600" b="1" spc="-1" dirty="0" err="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Karyomapping</a:t>
            </a:r>
            <a:r>
              <a:rPr lang="sk-SK" sz="3600" b="1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– </a:t>
            </a:r>
            <a:r>
              <a:rPr lang="sk-SK" sz="3600" b="1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PGA-M</a:t>
            </a:r>
            <a:endParaRPr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80" y="980728"/>
            <a:ext cx="4758324" cy="2948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604" y="1004663"/>
            <a:ext cx="4026396" cy="28772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45024"/>
            <a:ext cx="4727426" cy="2699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Shape 523"/>
          <p:cNvPicPr/>
          <p:nvPr/>
        </p:nvPicPr>
        <p:blipFill>
          <a:blip r:embed="rId6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10" name="Shape 524"/>
          <p:cNvPicPr/>
          <p:nvPr/>
        </p:nvPicPr>
        <p:blipFill>
          <a:blip r:embed="rId7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562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Shape 1"/>
          <p:cNvSpPr txBox="1"/>
          <p:nvPr/>
        </p:nvSpPr>
        <p:spPr>
          <a:xfrm>
            <a:off x="331680" y="3414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tIns="91440" bIns="91440" anchor="ctr"/>
          <a:lstStyle/>
          <a:p>
            <a:pPr lvl="0" algn="ctr"/>
            <a:r>
              <a:rPr lang="sk-SK" sz="3600" b="1" spc="-1" dirty="0" err="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Karyomapping</a:t>
            </a:r>
            <a:r>
              <a:rPr lang="sk-SK" sz="3600" b="1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– </a:t>
            </a:r>
            <a:r>
              <a:rPr lang="sk-SK" sz="3600" b="1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PGA-M</a:t>
            </a:r>
            <a:endParaRPr dirty="0"/>
          </a:p>
        </p:txBody>
      </p:sp>
      <p:pic>
        <p:nvPicPr>
          <p:cNvPr id="6" name="Shape 523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7" name="Shape 524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sp>
        <p:nvSpPr>
          <p:cNvPr id="10" name="Zástupný symbol pro text 9"/>
          <p:cNvSpPr>
            <a:spLocks noGrp="1"/>
          </p:cNvSpPr>
          <p:nvPr>
            <p:ph type="body"/>
          </p:nvPr>
        </p:nvSpPr>
        <p:spPr>
          <a:xfrm>
            <a:off x="331680" y="1052736"/>
            <a:ext cx="8632320" cy="4824536"/>
          </a:xfrm>
        </p:spPr>
        <p:txBody>
          <a:bodyPr/>
          <a:lstStyle/>
          <a:p>
            <a:r>
              <a:rPr lang="en-US" sz="2400" b="1" dirty="0" smtClean="0">
                <a:solidFill>
                  <a:srgbClr val="FFFF00"/>
                </a:solidFill>
                <a:latin typeface="+mn-lt"/>
              </a:rPr>
              <a:t>Benefits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Fast and efficient 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method for complex PG</a:t>
            </a:r>
            <a:r>
              <a:rPr lang="cs-CZ" sz="2400" dirty="0" smtClean="0">
                <a:solidFill>
                  <a:schemeClr val="bg1"/>
                </a:solidFill>
                <a:latin typeface="+mn-lt"/>
              </a:rPr>
              <a:t>A-M i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f we have a suitable reference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Detection of 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structural deletions</a:t>
            </a:r>
            <a:r>
              <a:rPr lang="cs-CZ" sz="2400" b="1" dirty="0" smtClean="0">
                <a:solidFill>
                  <a:schemeClr val="bg1"/>
                </a:solidFill>
                <a:latin typeface="+mn-lt"/>
              </a:rPr>
              <a:t>, </a:t>
            </a:r>
            <a:r>
              <a:rPr lang="en-US" sz="2400" b="1" dirty="0" smtClean="0">
                <a:solidFill>
                  <a:schemeClr val="bg1"/>
                </a:solidFill>
                <a:latin typeface="+mn-lt"/>
              </a:rPr>
              <a:t>aneuploidies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400" dirty="0" smtClean="0">
                <a:solidFill>
                  <a:schemeClr val="bg1"/>
                </a:solidFill>
                <a:latin typeface="+mn-lt"/>
              </a:rPr>
              <a:t>and </a:t>
            </a:r>
            <a:r>
              <a:rPr lang="cs-CZ" sz="2400" b="1" dirty="0" err="1" smtClean="0">
                <a:solidFill>
                  <a:schemeClr val="bg1"/>
                </a:solidFill>
                <a:latin typeface="+mn-lt"/>
              </a:rPr>
              <a:t>monogenic</a:t>
            </a:r>
            <a:r>
              <a:rPr lang="cs-CZ" sz="2400" b="1" dirty="0" smtClean="0">
                <a:solidFill>
                  <a:schemeClr val="bg1"/>
                </a:solidFill>
                <a:latin typeface="+mn-lt"/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  <a:latin typeface="+mn-lt"/>
              </a:rPr>
              <a:t>diseases</a:t>
            </a:r>
            <a:endParaRPr lang="en-US" sz="2400" b="1" dirty="0" smtClean="0">
              <a:solidFill>
                <a:schemeClr val="bg1"/>
              </a:solidFill>
              <a:latin typeface="+mn-lt"/>
            </a:endParaRPr>
          </a:p>
          <a:p>
            <a:endParaRPr lang="cs-CZ" sz="2400" b="1" dirty="0" smtClean="0">
              <a:solidFill>
                <a:srgbClr val="FFFF00"/>
              </a:solidFill>
              <a:latin typeface="+mn-lt"/>
            </a:endParaRPr>
          </a:p>
          <a:p>
            <a:r>
              <a:rPr lang="en-US" sz="2400" b="1" dirty="0" smtClean="0">
                <a:solidFill>
                  <a:srgbClr val="FFFF00"/>
                </a:solidFill>
                <a:latin typeface="+mn-lt"/>
              </a:rPr>
              <a:t>Disadvantages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Patent</a:t>
            </a:r>
            <a:r>
              <a:rPr lang="cs-CZ" sz="2400" dirty="0" err="1" smtClean="0">
                <a:solidFill>
                  <a:schemeClr val="bg1"/>
                </a:solidFill>
                <a:latin typeface="+mn-lt"/>
              </a:rPr>
              <a:t>ed</a:t>
            </a:r>
            <a:r>
              <a:rPr lang="cs-CZ" sz="2400" dirty="0" smtClean="0">
                <a:solidFill>
                  <a:schemeClr val="bg1"/>
                </a:solidFill>
                <a:latin typeface="+mn-lt"/>
              </a:rPr>
              <a:t> technology (</a:t>
            </a:r>
            <a:r>
              <a:rPr lang="cs-CZ" sz="2400" dirty="0" err="1" smtClean="0">
                <a:solidFill>
                  <a:schemeClr val="bg1"/>
                </a:solidFill>
                <a:latin typeface="+mn-lt"/>
              </a:rPr>
              <a:t>Illumina</a:t>
            </a:r>
            <a:r>
              <a:rPr lang="cs-CZ" sz="2400" dirty="0" smtClean="0">
                <a:solidFill>
                  <a:schemeClr val="bg1"/>
                </a:solidFill>
                <a:latin typeface="+mn-lt"/>
              </a:rPr>
              <a:t>)</a:t>
            </a: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, no competition for chemistry, costly, closed system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  <a:latin typeface="+mn-lt"/>
              </a:rPr>
              <a:t>Potential for problems in the absence of reference DNA</a:t>
            </a:r>
            <a:endParaRPr lang="cs-CZ" sz="2400" dirty="0" smtClean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0030684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TextShape 1"/>
          <p:cNvSpPr txBox="1"/>
          <p:nvPr/>
        </p:nvSpPr>
        <p:spPr>
          <a:xfrm>
            <a:off x="251640" y="188640"/>
            <a:ext cx="8784720" cy="107964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cs-CZ" sz="2400" b="1" dirty="0" err="1" smtClean="0">
                <a:solidFill>
                  <a:srgbClr val="FFC000"/>
                </a:solidFill>
                <a:latin typeface="+mj-lt"/>
              </a:rPr>
              <a:t>Next</a:t>
            </a:r>
            <a:r>
              <a:rPr lang="cs-CZ" sz="2400" b="1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cs-CZ" sz="2400" b="1" dirty="0" err="1" smtClean="0">
                <a:solidFill>
                  <a:srgbClr val="FFC000"/>
                </a:solidFill>
                <a:latin typeface="+mj-lt"/>
              </a:rPr>
              <a:t>generation</a:t>
            </a:r>
            <a:r>
              <a:rPr lang="cs-CZ" sz="2400" b="1" dirty="0" smtClean="0">
                <a:solidFill>
                  <a:srgbClr val="FFC000"/>
                </a:solidFill>
                <a:latin typeface="+mj-lt"/>
              </a:rPr>
              <a:t> (</a:t>
            </a:r>
            <a:r>
              <a:rPr lang="cs-CZ" sz="2400" b="1" dirty="0" err="1" smtClean="0">
                <a:solidFill>
                  <a:srgbClr val="FFC000"/>
                </a:solidFill>
                <a:latin typeface="+mj-lt"/>
              </a:rPr>
              <a:t>massive</a:t>
            </a:r>
            <a:r>
              <a:rPr lang="cs-CZ" sz="2400" b="1" dirty="0" smtClean="0">
                <a:solidFill>
                  <a:srgbClr val="FFC000"/>
                </a:solidFill>
                <a:latin typeface="+mj-lt"/>
              </a:rPr>
              <a:t> </a:t>
            </a:r>
            <a:r>
              <a:rPr lang="cs-CZ" sz="2400" b="1" dirty="0" err="1" smtClean="0">
                <a:solidFill>
                  <a:srgbClr val="FFC000"/>
                </a:solidFill>
                <a:latin typeface="+mj-lt"/>
              </a:rPr>
              <a:t>parallel</a:t>
            </a:r>
            <a:r>
              <a:rPr lang="cs-CZ" sz="2400" b="1" dirty="0" smtClean="0">
                <a:solidFill>
                  <a:srgbClr val="FFC000"/>
                </a:solidFill>
                <a:latin typeface="+mj-lt"/>
              </a:rPr>
              <a:t>) </a:t>
            </a:r>
            <a:r>
              <a:rPr lang="cs-CZ" sz="2400" b="1" dirty="0" err="1" smtClean="0">
                <a:solidFill>
                  <a:srgbClr val="FFC000"/>
                </a:solidFill>
                <a:latin typeface="+mj-lt"/>
              </a:rPr>
              <a:t>sequnincg</a:t>
            </a:r>
            <a:r>
              <a:rPr lang="cs-CZ" sz="2400" b="1" dirty="0" smtClean="0">
                <a:solidFill>
                  <a:srgbClr val="FFC000"/>
                </a:solidFill>
                <a:latin typeface="+mj-lt"/>
              </a:rPr>
              <a:t> in PGS</a:t>
            </a:r>
            <a:endParaRPr sz="2400" b="1" dirty="0">
              <a:solidFill>
                <a:srgbClr val="FFC000"/>
              </a:solidFill>
              <a:latin typeface="+mj-lt"/>
            </a:endParaRPr>
          </a:p>
        </p:txBody>
      </p:sp>
      <p:pic>
        <p:nvPicPr>
          <p:cNvPr id="618" name="Picture 2"/>
          <p:cNvPicPr/>
          <p:nvPr/>
        </p:nvPicPr>
        <p:blipFill>
          <a:blip r:embed="rId2"/>
          <a:stretch/>
        </p:blipFill>
        <p:spPr>
          <a:xfrm>
            <a:off x="971601" y="1255704"/>
            <a:ext cx="7272808" cy="5040360"/>
          </a:xfrm>
          <a:prstGeom prst="rect">
            <a:avLst/>
          </a:prstGeom>
          <a:ln>
            <a:noFill/>
          </a:ln>
        </p:spPr>
      </p:pic>
      <p:pic>
        <p:nvPicPr>
          <p:cNvPr id="4" name="Shape 306"/>
          <p:cNvPicPr/>
          <p:nvPr/>
        </p:nvPicPr>
        <p:blipFill>
          <a:blip r:embed="rId3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5" name="Shape 307"/>
          <p:cNvPicPr/>
          <p:nvPr/>
        </p:nvPicPr>
        <p:blipFill>
          <a:blip r:embed="rId4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TextShape 1"/>
          <p:cNvSpPr txBox="1"/>
          <p:nvPr/>
        </p:nvSpPr>
        <p:spPr>
          <a:xfrm>
            <a:off x="251640" y="188640"/>
            <a:ext cx="8784720" cy="107964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en-US" sz="3200" b="1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Massive parallel sequencing technology (MPS) in </a:t>
            </a:r>
            <a:r>
              <a:rPr lang="en-US" sz="32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IVF </a:t>
            </a:r>
            <a:endParaRPr lang="en-US" dirty="0"/>
          </a:p>
        </p:txBody>
      </p:sp>
      <p:sp>
        <p:nvSpPr>
          <p:cNvPr id="620" name="TextShape 2"/>
          <p:cNvSpPr txBox="1"/>
          <p:nvPr/>
        </p:nvSpPr>
        <p:spPr>
          <a:xfrm>
            <a:off x="179280" y="1340640"/>
            <a:ext cx="8784720" cy="4951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489510" indent="-28575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NGS technologies </a:t>
            </a:r>
            <a:r>
              <a:rPr lang="en-US" sz="2400" dirty="0">
                <a:solidFill>
                  <a:schemeClr val="bg1"/>
                </a:solidFill>
              </a:rPr>
              <a:t>are </a:t>
            </a:r>
            <a:r>
              <a:rPr lang="en-US" sz="2400" dirty="0" smtClean="0">
                <a:solidFill>
                  <a:schemeClr val="bg1"/>
                </a:solidFill>
              </a:rPr>
              <a:t>starting </a:t>
            </a:r>
            <a:r>
              <a:rPr lang="en-US" sz="2400" dirty="0">
                <a:solidFill>
                  <a:schemeClr val="bg1"/>
                </a:solidFill>
              </a:rPr>
              <a:t>to make their </a:t>
            </a:r>
            <a:r>
              <a:rPr lang="en-US" sz="2400" b="1" dirty="0">
                <a:solidFill>
                  <a:schemeClr val="bg1"/>
                </a:solidFill>
              </a:rPr>
              <a:t>way into PGS</a:t>
            </a:r>
          </a:p>
          <a:p>
            <a:pPr marL="489510" indent="-28575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bg1"/>
              </a:solidFill>
            </a:endParaRPr>
          </a:p>
          <a:p>
            <a:pPr marL="489510" indent="-28575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chemeClr val="bg1"/>
                </a:solidFill>
              </a:rPr>
              <a:t>Processing </a:t>
            </a:r>
            <a:r>
              <a:rPr lang="en-US" sz="2400" dirty="0">
                <a:solidFill>
                  <a:schemeClr val="bg1"/>
                </a:solidFill>
              </a:rPr>
              <a:t>of a </a:t>
            </a:r>
            <a:r>
              <a:rPr lang="en-US" sz="2400" b="1" dirty="0">
                <a:solidFill>
                  <a:schemeClr val="bg1"/>
                </a:solidFill>
              </a:rPr>
              <a:t>larger number </a:t>
            </a:r>
            <a:r>
              <a:rPr lang="en-US" sz="2400" dirty="0">
                <a:solidFill>
                  <a:schemeClr val="bg1"/>
                </a:solidFill>
              </a:rPr>
              <a:t>of samples in </a:t>
            </a:r>
            <a:r>
              <a:rPr lang="en-US" sz="2400" b="1" dirty="0">
                <a:solidFill>
                  <a:schemeClr val="bg1"/>
                </a:solidFill>
              </a:rPr>
              <a:t>one</a:t>
            </a:r>
            <a:r>
              <a:rPr lang="en-US" sz="2400" dirty="0">
                <a:solidFill>
                  <a:schemeClr val="bg1"/>
                </a:solidFill>
              </a:rPr>
              <a:t> experiment compared to microchip techniques</a:t>
            </a:r>
          </a:p>
          <a:p>
            <a:pPr marL="489510" indent="-28575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489510" indent="-28575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Currently used in large IVF clinics mainly for </a:t>
            </a:r>
            <a:r>
              <a:rPr lang="en-US" sz="2400" b="1" dirty="0">
                <a:solidFill>
                  <a:schemeClr val="bg1"/>
                </a:solidFill>
              </a:rPr>
              <a:t>screening</a:t>
            </a:r>
            <a:r>
              <a:rPr lang="en-US" sz="2400" dirty="0">
                <a:solidFill>
                  <a:schemeClr val="bg1"/>
                </a:solidFill>
              </a:rPr>
              <a:t> of </a:t>
            </a:r>
            <a:r>
              <a:rPr lang="en-US" sz="2400" b="1" dirty="0">
                <a:solidFill>
                  <a:schemeClr val="bg1"/>
                </a:solidFill>
              </a:rPr>
              <a:t>aneuploidies</a:t>
            </a:r>
            <a:r>
              <a:rPr lang="en-US" sz="2400" dirty="0">
                <a:solidFill>
                  <a:schemeClr val="bg1"/>
                </a:solidFill>
              </a:rPr>
              <a:t> x possibility of a comprehensive view (</a:t>
            </a:r>
            <a:r>
              <a:rPr lang="en-US" sz="2400" b="1" dirty="0">
                <a:solidFill>
                  <a:schemeClr val="bg1"/>
                </a:solidFill>
              </a:rPr>
              <a:t>ploidy</a:t>
            </a:r>
            <a:r>
              <a:rPr lang="en-US" sz="2400" dirty="0">
                <a:solidFill>
                  <a:schemeClr val="bg1"/>
                </a:solidFill>
              </a:rPr>
              <a:t>, </a:t>
            </a:r>
            <a:r>
              <a:rPr lang="en-US" sz="2400" b="1" dirty="0">
                <a:solidFill>
                  <a:schemeClr val="bg1"/>
                </a:solidFill>
              </a:rPr>
              <a:t>structural changes, mutations</a:t>
            </a:r>
            <a:r>
              <a:rPr lang="en-US" sz="2400" dirty="0">
                <a:solidFill>
                  <a:schemeClr val="bg1"/>
                </a:solidFill>
              </a:rPr>
              <a:t>) </a:t>
            </a:r>
          </a:p>
          <a:p>
            <a:pPr marL="489510" indent="-28575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489510" indent="-285750">
              <a:lnSpc>
                <a:spcPct val="100000"/>
              </a:lnSpc>
              <a:buClr>
                <a:srgbClr val="FFFFFF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Most often a form of </a:t>
            </a:r>
            <a:r>
              <a:rPr lang="en-US" sz="2400" b="1" dirty="0">
                <a:solidFill>
                  <a:schemeClr val="bg1"/>
                </a:solidFill>
              </a:rPr>
              <a:t>closed systems </a:t>
            </a:r>
            <a:r>
              <a:rPr lang="en-US" sz="2400" dirty="0">
                <a:solidFill>
                  <a:schemeClr val="bg1"/>
                </a:solidFill>
              </a:rPr>
              <a:t>- Illumina, Ion Torrent, or a form of library preparation (e.g. Agilent, Roche, etc.) </a:t>
            </a:r>
            <a:endParaRPr sz="2400" dirty="0">
              <a:solidFill>
                <a:schemeClr val="bg1"/>
              </a:solidFill>
            </a:endParaRPr>
          </a:p>
          <a:p>
            <a:pPr marL="48879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VeriSeq PGS (Illumina)</a:t>
            </a:r>
            <a:endParaRPr/>
          </a:p>
        </p:txBody>
      </p:sp>
      <p:pic>
        <p:nvPicPr>
          <p:cNvPr id="622" name="Shape 542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23" name="Shape 543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624" name="Shape 544"/>
          <p:cNvPicPr/>
          <p:nvPr/>
        </p:nvPicPr>
        <p:blipFill>
          <a:blip r:embed="rId4"/>
          <a:stretch/>
        </p:blipFill>
        <p:spPr>
          <a:xfrm>
            <a:off x="3966120" y="1052436"/>
            <a:ext cx="5064201" cy="3384675"/>
          </a:xfrm>
          <a:prstGeom prst="rect">
            <a:avLst/>
          </a:prstGeom>
          <a:ln>
            <a:noFill/>
          </a:ln>
        </p:spPr>
      </p:pic>
      <p:pic>
        <p:nvPicPr>
          <p:cNvPr id="625" name="Shape 546"/>
          <p:cNvPicPr/>
          <p:nvPr/>
        </p:nvPicPr>
        <p:blipFill>
          <a:blip r:embed="rId5"/>
          <a:stretch/>
        </p:blipFill>
        <p:spPr>
          <a:xfrm>
            <a:off x="-108520" y="1124744"/>
            <a:ext cx="3786480" cy="2088000"/>
          </a:xfrm>
          <a:prstGeom prst="rect">
            <a:avLst/>
          </a:prstGeom>
          <a:ln>
            <a:noFill/>
          </a:ln>
        </p:spPr>
      </p:pic>
      <p:sp>
        <p:nvSpPr>
          <p:cNvPr id="626" name="TextShape 2"/>
          <p:cNvSpPr txBox="1"/>
          <p:nvPr/>
        </p:nvSpPr>
        <p:spPr>
          <a:xfrm>
            <a:off x="179640" y="4221000"/>
            <a:ext cx="8928720" cy="194400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Trebuchet MS"/>
              <a:buChar char="•"/>
            </a:pPr>
            <a:endParaRPr lang="sk-SK" sz="2400" strike="noStrike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rebuchet MS"/>
              <a:ea typeface="Trebuchet MS"/>
            </a:endParaRPr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Trebuchet MS"/>
              <a:buChar char="•"/>
            </a:pPr>
            <a:r>
              <a:rPr lang="sk-SK" sz="24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Sequenicng</a:t>
            </a:r>
            <a:r>
              <a:rPr lang="sk-SK" sz="24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by </a:t>
            </a:r>
            <a:r>
              <a:rPr lang="sk-SK" sz="24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synthesis</a:t>
            </a:r>
            <a:r>
              <a:rPr lang="sk-SK" sz="24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endParaRPr sz="2000" dirty="0" smtClean="0"/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Trebuchet MS"/>
              <a:buChar char="•"/>
            </a:pPr>
            <a:r>
              <a:rPr lang="sk-SK" sz="24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Anueploididy</a:t>
            </a:r>
            <a:r>
              <a:rPr lang="sk-SK" sz="24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24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detection</a:t>
            </a:r>
            <a:r>
              <a:rPr lang="sk-SK" sz="24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in 12 </a:t>
            </a:r>
            <a:r>
              <a:rPr lang="sk-SK" sz="24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hours</a:t>
            </a:r>
            <a:endParaRPr sz="2000" dirty="0" smtClean="0"/>
          </a:p>
          <a:p>
            <a:pPr marL="343080" indent="-342720">
              <a:lnSpc>
                <a:spcPct val="100000"/>
              </a:lnSpc>
              <a:buClr>
                <a:srgbClr val="FFFFFF"/>
              </a:buClr>
              <a:buFont typeface="Trebuchet MS"/>
              <a:buChar char="•"/>
            </a:pPr>
            <a:r>
              <a:rPr lang="sk-SK" sz="24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Up</a:t>
            </a:r>
            <a:r>
              <a:rPr lang="sk-SK" sz="24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to 24 </a:t>
            </a:r>
            <a:r>
              <a:rPr lang="sk-SK" sz="24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samples</a:t>
            </a:r>
            <a:r>
              <a:rPr lang="sk-SK" sz="24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, </a:t>
            </a:r>
            <a:r>
              <a:rPr lang="sk-SK" sz="24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resolution</a:t>
            </a:r>
            <a:r>
              <a:rPr lang="sk-SK" sz="2400" strike="noStrike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16 </a:t>
            </a:r>
            <a:r>
              <a:rPr lang="sk-SK" sz="2400" strike="noStrike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Mbp</a:t>
            </a:r>
            <a:endParaRPr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VeriSeq PGS (Illumina)</a:t>
            </a:r>
            <a:endParaRPr/>
          </a:p>
        </p:txBody>
      </p:sp>
      <p:sp>
        <p:nvSpPr>
          <p:cNvPr id="628" name="TextShape 2"/>
          <p:cNvSpPr txBox="1"/>
          <p:nvPr/>
        </p:nvSpPr>
        <p:spPr>
          <a:xfrm>
            <a:off x="179280" y="1052640"/>
            <a:ext cx="8784720" cy="5239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203040">
              <a:lnSpc>
                <a:spcPct val="100000"/>
              </a:lnSpc>
            </a:pPr>
            <a:r>
              <a:rPr lang="sk-SK" sz="2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			</a:t>
            </a:r>
            <a:endParaRPr dirty="0"/>
          </a:p>
        </p:txBody>
      </p:sp>
      <p:pic>
        <p:nvPicPr>
          <p:cNvPr id="5" name="Shape 542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" name="Shape 543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8" name="Picture 2" descr="9&#10;Massively parallel sequencing approach – 25 million reads per MiSeq run&#10;Multiplex up to 24 samples per run by using inde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980728"/>
            <a:ext cx="6986399" cy="523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26782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VeriSeq PGS (Illumina)</a:t>
            </a:r>
            <a:endParaRPr/>
          </a:p>
        </p:txBody>
      </p:sp>
      <p:pic>
        <p:nvPicPr>
          <p:cNvPr id="622" name="Shape 542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23" name="Shape 543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1026" name="Picture 2" descr="Výsledek obrázku pro veriseq illum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047" y="980728"/>
            <a:ext cx="6959337" cy="5224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804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VeriSeq PGS (Illumina)</a:t>
            </a:r>
            <a:endParaRPr/>
          </a:p>
        </p:txBody>
      </p:sp>
      <p:sp>
        <p:nvSpPr>
          <p:cNvPr id="628" name="TextShape 2"/>
          <p:cNvSpPr txBox="1"/>
          <p:nvPr/>
        </p:nvSpPr>
        <p:spPr>
          <a:xfrm>
            <a:off x="179280" y="1052640"/>
            <a:ext cx="8784720" cy="5239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203040">
              <a:lnSpc>
                <a:spcPct val="100000"/>
              </a:lnSpc>
            </a:pPr>
            <a:r>
              <a:rPr lang="sk-SK" sz="24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			BlueFuse analytický SW</a:t>
            </a:r>
            <a:endParaRPr/>
          </a:p>
        </p:txBody>
      </p:sp>
      <p:pic>
        <p:nvPicPr>
          <p:cNvPr id="629" name="Shape 545"/>
          <p:cNvPicPr/>
          <p:nvPr/>
        </p:nvPicPr>
        <p:blipFill>
          <a:blip r:embed="rId2"/>
          <a:stretch/>
        </p:blipFill>
        <p:spPr>
          <a:xfrm>
            <a:off x="72008" y="1556792"/>
            <a:ext cx="9036496" cy="4536208"/>
          </a:xfrm>
          <a:prstGeom prst="rect">
            <a:avLst/>
          </a:prstGeom>
          <a:ln>
            <a:noFill/>
          </a:ln>
        </p:spPr>
      </p:pic>
      <p:pic>
        <p:nvPicPr>
          <p:cNvPr id="5" name="Shape 542"/>
          <p:cNvPicPr/>
          <p:nvPr/>
        </p:nvPicPr>
        <p:blipFill>
          <a:blip r:embed="rId3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" name="Shape 543"/>
          <p:cNvPicPr/>
          <p:nvPr/>
        </p:nvPicPr>
        <p:blipFill>
          <a:blip r:embed="rId4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VeriSeq PGS (Illumina)</a:t>
            </a:r>
            <a:endParaRPr/>
          </a:p>
        </p:txBody>
      </p:sp>
      <p:sp>
        <p:nvSpPr>
          <p:cNvPr id="628" name="TextShape 2"/>
          <p:cNvSpPr txBox="1"/>
          <p:nvPr/>
        </p:nvSpPr>
        <p:spPr>
          <a:xfrm>
            <a:off x="179280" y="1052640"/>
            <a:ext cx="8784720" cy="5239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203040">
              <a:lnSpc>
                <a:spcPct val="100000"/>
              </a:lnSpc>
            </a:pPr>
            <a:r>
              <a:rPr lang="sk-SK" sz="2400" strike="noStrike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			</a:t>
            </a:r>
            <a:endParaRPr dirty="0"/>
          </a:p>
        </p:txBody>
      </p:sp>
      <p:pic>
        <p:nvPicPr>
          <p:cNvPr id="5" name="Shape 542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" name="Shape 543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128663"/>
            <a:ext cx="7418480" cy="230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04" y="3526140"/>
            <a:ext cx="7119356" cy="2590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513385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 err="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Ion</a:t>
            </a:r>
            <a:r>
              <a:rPr lang="sk-SK" sz="3600" b="1" strike="noStrike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600" b="1" strike="noStrike" spc="-1" dirty="0" err="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Torrent</a:t>
            </a:r>
            <a:r>
              <a:rPr lang="sk-SK" sz="3600" b="1" strike="noStrike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6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Semiconuctor</a:t>
            </a:r>
            <a:r>
              <a:rPr lang="sk-SK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6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Sequencing</a:t>
            </a:r>
            <a:endParaRPr dirty="0"/>
          </a:p>
        </p:txBody>
      </p:sp>
      <p:pic>
        <p:nvPicPr>
          <p:cNvPr id="638" name="Shape 564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39" name="Shape 565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3074" name="Picture 2" descr="Související obráze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384" y="947220"/>
            <a:ext cx="6624736" cy="5146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TextShape 1"/>
          <p:cNvSpPr txBox="1"/>
          <p:nvPr/>
        </p:nvSpPr>
        <p:spPr>
          <a:xfrm>
            <a:off x="179280" y="189000"/>
            <a:ext cx="8784720" cy="93564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Genetic</a:t>
            </a:r>
            <a:r>
              <a:rPr lang="sk-SK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6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causes</a:t>
            </a:r>
            <a:r>
              <a:rPr lang="sk-SK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of </a:t>
            </a:r>
            <a:r>
              <a:rPr lang="sk-SK" sz="36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female</a:t>
            </a:r>
            <a:r>
              <a:rPr lang="sk-SK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6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infertility</a:t>
            </a:r>
            <a:endParaRPr dirty="0"/>
          </a:p>
        </p:txBody>
      </p:sp>
      <p:sp>
        <p:nvSpPr>
          <p:cNvPr id="327" name="TextShape 2"/>
          <p:cNvSpPr txBox="1"/>
          <p:nvPr/>
        </p:nvSpPr>
        <p:spPr>
          <a:xfrm>
            <a:off x="395664" y="1410480"/>
            <a:ext cx="5976536" cy="4394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b="1" dirty="0" smtClean="0">
                <a:solidFill>
                  <a:srgbClr val="FFFF00"/>
                </a:solidFill>
              </a:rPr>
              <a:t>Chromosome </a:t>
            </a:r>
            <a:r>
              <a:rPr lang="cs-CZ" b="1" dirty="0" err="1">
                <a:solidFill>
                  <a:srgbClr val="FFFF00"/>
                </a:solidFill>
              </a:rPr>
              <a:t>aberrations</a:t>
            </a:r>
            <a:r>
              <a:rPr lang="cs-CZ" b="1" dirty="0">
                <a:solidFill>
                  <a:srgbClr val="FFFF00"/>
                </a:solidFill>
              </a:rPr>
              <a:t> </a:t>
            </a:r>
            <a:r>
              <a:rPr lang="cs-CZ" b="1" dirty="0" smtClean="0">
                <a:solidFill>
                  <a:schemeClr val="bg1"/>
                </a:solidFill>
              </a:rPr>
              <a:t>– </a:t>
            </a:r>
            <a:r>
              <a:rPr lang="cs-CZ" b="1" dirty="0" err="1" smtClean="0">
                <a:solidFill>
                  <a:schemeClr val="bg1"/>
                </a:solidFill>
              </a:rPr>
              <a:t>structural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ornumerical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Turner </a:t>
            </a:r>
            <a:r>
              <a:rPr lang="cs-CZ" dirty="0">
                <a:solidFill>
                  <a:schemeClr val="bg1"/>
                </a:solidFill>
              </a:rPr>
              <a:t>syndrome - 45, X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"</a:t>
            </a:r>
            <a:r>
              <a:rPr lang="cs-CZ" dirty="0" err="1">
                <a:solidFill>
                  <a:schemeClr val="bg1"/>
                </a:solidFill>
              </a:rPr>
              <a:t>Superwomen</a:t>
            </a:r>
            <a:r>
              <a:rPr lang="cs-CZ" dirty="0">
                <a:solidFill>
                  <a:schemeClr val="bg1"/>
                </a:solidFill>
              </a:rPr>
              <a:t>" - 47, XXX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chemeClr val="bg1"/>
                </a:solidFill>
              </a:rPr>
              <a:t>Aneuploidy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in </a:t>
            </a:r>
            <a:r>
              <a:rPr lang="cs-CZ" dirty="0" err="1">
                <a:solidFill>
                  <a:schemeClr val="bg1"/>
                </a:solidFill>
              </a:rPr>
              <a:t>gametes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chemeClr val="bg1"/>
                </a:solidFill>
              </a:rPr>
              <a:t>Robertsonian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translocations</a:t>
            </a:r>
            <a:r>
              <a:rPr lang="cs-CZ" dirty="0">
                <a:solidFill>
                  <a:schemeClr val="bg1"/>
                </a:solidFill>
              </a:rPr>
              <a:t>, </a:t>
            </a:r>
            <a:r>
              <a:rPr lang="cs-CZ" dirty="0" err="1">
                <a:solidFill>
                  <a:schemeClr val="bg1"/>
                </a:solidFill>
              </a:rPr>
              <a:t>centromeric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fusion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acrocentric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chromosomes</a:t>
            </a:r>
            <a:r>
              <a:rPr lang="cs-CZ" dirty="0">
                <a:solidFill>
                  <a:schemeClr val="bg1"/>
                </a:solidFill>
              </a:rPr>
              <a:t> (13-15, 21, 22)	</a:t>
            </a:r>
          </a:p>
          <a:p>
            <a:pPr>
              <a:lnSpc>
                <a:spcPct val="90000"/>
              </a:lnSpc>
            </a:pPr>
            <a:endParaRPr lang="cs-CZ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cs-CZ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cs-CZ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 b="1" dirty="0" err="1">
                <a:solidFill>
                  <a:srgbClr val="FFFF00"/>
                </a:solidFill>
              </a:rPr>
              <a:t>Mutations</a:t>
            </a:r>
            <a:r>
              <a:rPr lang="cs-CZ" b="1" dirty="0">
                <a:solidFill>
                  <a:srgbClr val="FFFF00"/>
                </a:solidFill>
              </a:rPr>
              <a:t> - </a:t>
            </a:r>
            <a:r>
              <a:rPr lang="cs-CZ" b="1" dirty="0" err="1">
                <a:solidFill>
                  <a:schemeClr val="bg1"/>
                </a:solidFill>
              </a:rPr>
              <a:t>genes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affecting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blood</a:t>
            </a:r>
            <a:r>
              <a:rPr lang="cs-CZ" b="1" dirty="0">
                <a:solidFill>
                  <a:schemeClr val="bg1"/>
                </a:solidFill>
              </a:rPr>
              <a:t> </a:t>
            </a:r>
            <a:r>
              <a:rPr lang="cs-CZ" b="1" dirty="0" err="1">
                <a:solidFill>
                  <a:schemeClr val="bg1"/>
                </a:solidFill>
              </a:rPr>
              <a:t>clotting</a:t>
            </a:r>
            <a:endParaRPr lang="cs-CZ" b="1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i="1" dirty="0" smtClean="0">
                <a:solidFill>
                  <a:schemeClr val="bg1"/>
                </a:solidFill>
              </a:rPr>
              <a:t>MTHFR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(1p36.3)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Leiden </a:t>
            </a:r>
            <a:r>
              <a:rPr lang="cs-CZ" dirty="0" err="1">
                <a:solidFill>
                  <a:schemeClr val="bg1"/>
                </a:solidFill>
              </a:rPr>
              <a:t>mutation</a:t>
            </a:r>
            <a:r>
              <a:rPr lang="cs-CZ" dirty="0">
                <a:solidFill>
                  <a:schemeClr val="bg1"/>
                </a:solidFill>
              </a:rPr>
              <a:t> (F5 - 1q23),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G20210A </a:t>
            </a:r>
            <a:r>
              <a:rPr lang="cs-CZ" dirty="0">
                <a:solidFill>
                  <a:schemeClr val="bg1"/>
                </a:solidFill>
              </a:rPr>
              <a:t>in </a:t>
            </a:r>
            <a:r>
              <a:rPr lang="cs-CZ" dirty="0" err="1">
                <a:solidFill>
                  <a:schemeClr val="bg1"/>
                </a:solidFill>
              </a:rPr>
              <a:t>the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thrombin</a:t>
            </a:r>
            <a:r>
              <a:rPr lang="cs-CZ" dirty="0">
                <a:solidFill>
                  <a:schemeClr val="bg1"/>
                </a:solidFill>
              </a:rPr>
              <a:t> gene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smtClean="0">
                <a:solidFill>
                  <a:schemeClr val="bg1"/>
                </a:solidFill>
              </a:rPr>
              <a:t>CFTR</a:t>
            </a:r>
          </a:p>
          <a:p>
            <a:endParaRPr lang="cs-CZ" dirty="0" smtClean="0">
              <a:solidFill>
                <a:schemeClr val="bg1"/>
              </a:solidFill>
            </a:endParaRPr>
          </a:p>
          <a:p>
            <a:pPr marL="343080" indent="-342720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marL="343080" indent="-342720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marL="343080" indent="-190080">
              <a:lnSpc>
                <a:spcPct val="90000"/>
              </a:lnSpc>
            </a:pPr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28" name="Shape 128"/>
          <p:cNvPicPr/>
          <p:nvPr/>
        </p:nvPicPr>
        <p:blipFill>
          <a:blip r:embed="rId2"/>
          <a:stretch/>
        </p:blipFill>
        <p:spPr>
          <a:xfrm>
            <a:off x="6444360" y="1874520"/>
            <a:ext cx="2520000" cy="4146480"/>
          </a:xfrm>
          <a:prstGeom prst="rect">
            <a:avLst/>
          </a:prstGeom>
          <a:ln>
            <a:noFill/>
          </a:ln>
        </p:spPr>
      </p:pic>
      <p:pic>
        <p:nvPicPr>
          <p:cNvPr id="329" name="Shape 118"/>
          <p:cNvPicPr/>
          <p:nvPr/>
        </p:nvPicPr>
        <p:blipFill>
          <a:blip r:embed="rId3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330" name="Shape 119"/>
          <p:cNvPicPr/>
          <p:nvPr/>
        </p:nvPicPr>
        <p:blipFill>
          <a:blip r:embed="rId4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TextShape 1"/>
          <p:cNvSpPr txBox="1"/>
          <p:nvPr/>
        </p:nvSpPr>
        <p:spPr>
          <a:xfrm>
            <a:off x="179280" y="189000"/>
            <a:ext cx="8784720" cy="86364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Ion Torrent Aneuploidy Analysis 
</a:t>
            </a:r>
            <a:r>
              <a:rPr lang="sk-SK" sz="2000" b="1" strike="noStrike" spc="-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(Life Tech Inc.)</a:t>
            </a:r>
            <a:endParaRPr/>
          </a:p>
        </p:txBody>
      </p:sp>
      <p:pic>
        <p:nvPicPr>
          <p:cNvPr id="631" name="Shape 553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32" name="Shape 554"/>
          <p:cNvPicPr/>
          <p:nvPr/>
        </p:nvPicPr>
        <p:blipFill>
          <a:blip r:embed="rId3"/>
          <a:stretch/>
        </p:blipFill>
        <p:spPr>
          <a:xfrm>
            <a:off x="7812360" y="637884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633" name="Shape 555"/>
          <p:cNvPicPr/>
          <p:nvPr/>
        </p:nvPicPr>
        <p:blipFill>
          <a:blip r:embed="rId4"/>
          <a:stretch/>
        </p:blipFill>
        <p:spPr>
          <a:xfrm>
            <a:off x="4751640" y="1340640"/>
            <a:ext cx="4392000" cy="2927880"/>
          </a:xfrm>
          <a:prstGeom prst="rect">
            <a:avLst/>
          </a:prstGeom>
          <a:ln>
            <a:noFill/>
          </a:ln>
        </p:spPr>
      </p:pic>
      <p:pic>
        <p:nvPicPr>
          <p:cNvPr id="634" name="Shape 556"/>
          <p:cNvPicPr/>
          <p:nvPr/>
        </p:nvPicPr>
        <p:blipFill>
          <a:blip r:embed="rId5"/>
          <a:stretch/>
        </p:blipFill>
        <p:spPr>
          <a:xfrm>
            <a:off x="205200" y="1340640"/>
            <a:ext cx="4638960" cy="2952000"/>
          </a:xfrm>
          <a:prstGeom prst="rect">
            <a:avLst/>
          </a:prstGeom>
          <a:ln>
            <a:noFill/>
          </a:ln>
        </p:spPr>
      </p:pic>
      <p:pic>
        <p:nvPicPr>
          <p:cNvPr id="635" name="Shape 557"/>
          <p:cNvPicPr/>
          <p:nvPr/>
        </p:nvPicPr>
        <p:blipFill>
          <a:blip r:embed="rId6"/>
          <a:stretch/>
        </p:blipFill>
        <p:spPr>
          <a:xfrm>
            <a:off x="1403640" y="4365720"/>
            <a:ext cx="6383520" cy="1943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Ion Torrent Aneuploidy Analysis</a:t>
            </a:r>
            <a:endParaRPr/>
          </a:p>
        </p:txBody>
      </p:sp>
      <p:sp>
        <p:nvSpPr>
          <p:cNvPr id="637" name="TextShape 2"/>
          <p:cNvSpPr txBox="1"/>
          <p:nvPr/>
        </p:nvSpPr>
        <p:spPr>
          <a:xfrm>
            <a:off x="179280" y="1197000"/>
            <a:ext cx="8784720" cy="5095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495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"Semiconductor" sequencing</a:t>
            </a:r>
          </a:p>
          <a:p>
            <a:pPr marL="495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Based on the detection of the pH change that occurs when </a:t>
            </a:r>
            <a:r>
              <a:rPr lang="en-US" sz="2000" dirty="0" smtClean="0">
                <a:solidFill>
                  <a:schemeClr val="bg1"/>
                </a:solidFill>
              </a:rPr>
              <a:t>H</a:t>
            </a:r>
            <a:r>
              <a:rPr lang="cs-CZ" sz="2000" dirty="0" smtClean="0">
                <a:solidFill>
                  <a:schemeClr val="bg1"/>
                </a:solidFill>
              </a:rPr>
              <a:t>+ </a:t>
            </a:r>
            <a:r>
              <a:rPr lang="en-US" sz="2000" dirty="0" smtClean="0">
                <a:solidFill>
                  <a:schemeClr val="bg1"/>
                </a:solidFill>
              </a:rPr>
              <a:t>is </a:t>
            </a:r>
            <a:r>
              <a:rPr lang="en-US" sz="2000" dirty="0">
                <a:solidFill>
                  <a:schemeClr val="bg1"/>
                </a:solidFill>
              </a:rPr>
              <a:t>released during base binding to deoxyribose  </a:t>
            </a:r>
          </a:p>
          <a:p>
            <a:pPr marL="495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  <a:p>
            <a:pPr marL="495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Protocol within 24 hours</a:t>
            </a:r>
          </a:p>
          <a:p>
            <a:pPr marL="495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Resolution ~10 </a:t>
            </a:r>
            <a:r>
              <a:rPr lang="en-US" sz="2000" dirty="0" err="1">
                <a:solidFill>
                  <a:schemeClr val="bg1"/>
                </a:solidFill>
              </a:rPr>
              <a:t>Mbp</a:t>
            </a:r>
            <a:endParaRPr lang="en-US" sz="2000" dirty="0">
              <a:solidFill>
                <a:schemeClr val="bg1"/>
              </a:solidFill>
            </a:endParaRPr>
          </a:p>
          <a:p>
            <a:pPr marL="495900" indent="-3429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Cost $70/embryo for 32 embryos analyzed together</a:t>
            </a:r>
            <a:endParaRPr lang="cs-CZ" sz="2000" dirty="0" smtClean="0">
              <a:solidFill>
                <a:schemeClr val="bg1"/>
              </a:solidFill>
            </a:endParaRPr>
          </a:p>
          <a:p>
            <a:pPr marL="343080" indent="-190080">
              <a:lnSpc>
                <a:spcPct val="80000"/>
              </a:lnSpc>
            </a:pPr>
            <a:endParaRPr sz="2000" dirty="0">
              <a:solidFill>
                <a:schemeClr val="bg1"/>
              </a:solidFill>
            </a:endParaRPr>
          </a:p>
          <a:p>
            <a:pPr marL="343080" indent="-190080">
              <a:lnSpc>
                <a:spcPct val="80000"/>
              </a:lnSpc>
            </a:pPr>
            <a:endParaRPr sz="2000" dirty="0">
              <a:solidFill>
                <a:schemeClr val="bg1"/>
              </a:solidFill>
            </a:endParaRPr>
          </a:p>
          <a:p>
            <a:pPr marL="343080" indent="-190080">
              <a:lnSpc>
                <a:spcPct val="80000"/>
              </a:lnSpc>
            </a:pPr>
            <a:endParaRPr sz="2000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endParaRPr sz="2000" dirty="0">
              <a:solidFill>
                <a:schemeClr val="bg1"/>
              </a:solidFill>
            </a:endParaRPr>
          </a:p>
          <a:p>
            <a:pPr marL="343080" indent="-190080">
              <a:lnSpc>
                <a:spcPct val="80000"/>
              </a:lnSpc>
            </a:pPr>
            <a:endParaRPr sz="2000" dirty="0">
              <a:solidFill>
                <a:schemeClr val="bg1"/>
              </a:solidFill>
            </a:endParaRPr>
          </a:p>
          <a:p>
            <a:pPr marL="343080" indent="-190080">
              <a:lnSpc>
                <a:spcPct val="80000"/>
              </a:lnSpc>
            </a:pPr>
            <a:endParaRPr sz="2000" dirty="0">
              <a:solidFill>
                <a:schemeClr val="bg1"/>
              </a:solidFill>
            </a:endParaRPr>
          </a:p>
        </p:txBody>
      </p:sp>
      <p:pic>
        <p:nvPicPr>
          <p:cNvPr id="638" name="Shape 564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39" name="Shape 565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641" name="Shape 567"/>
          <p:cNvPicPr/>
          <p:nvPr/>
        </p:nvPicPr>
        <p:blipFill>
          <a:blip r:embed="rId4"/>
          <a:stretch/>
        </p:blipFill>
        <p:spPr>
          <a:xfrm>
            <a:off x="395640" y="3357000"/>
            <a:ext cx="8495640" cy="25920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5602677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NGS </a:t>
            </a:r>
            <a:r>
              <a:rPr lang="sk-SK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in IVF</a:t>
            </a:r>
            <a:endParaRPr dirty="0"/>
          </a:p>
        </p:txBody>
      </p:sp>
      <p:sp>
        <p:nvSpPr>
          <p:cNvPr id="643" name="TextShape 2"/>
          <p:cNvSpPr txBox="1"/>
          <p:nvPr/>
        </p:nvSpPr>
        <p:spPr>
          <a:xfrm>
            <a:off x="179280" y="1190510"/>
            <a:ext cx="8784720" cy="509544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6354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800" dirty="0" smtClean="0">
              <a:solidFill>
                <a:schemeClr val="bg1"/>
              </a:solidFill>
            </a:endParaRPr>
          </a:p>
          <a:p>
            <a:pPr marL="6354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800" dirty="0" smtClean="0">
                <a:solidFill>
                  <a:schemeClr val="bg1"/>
                </a:solidFill>
              </a:rPr>
              <a:t>Routine </a:t>
            </a:r>
            <a:r>
              <a:rPr lang="en-US" sz="2800" dirty="0">
                <a:solidFill>
                  <a:schemeClr val="bg1"/>
                </a:solidFill>
              </a:rPr>
              <a:t>use is still hampered by cost and algorithm in laboratories (3 vs. 5 day embryos, </a:t>
            </a:r>
            <a:r>
              <a:rPr lang="en-US" sz="2800" dirty="0" err="1">
                <a:solidFill>
                  <a:schemeClr val="bg1"/>
                </a:solidFill>
              </a:rPr>
              <a:t>vitrification</a:t>
            </a:r>
            <a:r>
              <a:rPr lang="en-US" sz="2800" dirty="0">
                <a:solidFill>
                  <a:schemeClr val="bg1"/>
                </a:solidFill>
              </a:rPr>
              <a:t> technology, etc.)</a:t>
            </a:r>
          </a:p>
          <a:p>
            <a:pPr marL="6354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6354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Advantages - more robust compared to array-CGH, higher capacity,</a:t>
            </a:r>
          </a:p>
          <a:p>
            <a:pPr marL="6354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800" dirty="0" smtClean="0">
              <a:solidFill>
                <a:schemeClr val="bg1"/>
              </a:solidFill>
            </a:endParaRPr>
          </a:p>
          <a:p>
            <a:pPr marL="6354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800" dirty="0" smtClean="0">
                <a:solidFill>
                  <a:schemeClr val="bg1"/>
                </a:solidFill>
              </a:rPr>
              <a:t>H</a:t>
            </a:r>
            <a:r>
              <a:rPr lang="en-US" sz="2800" dirty="0" err="1" smtClean="0">
                <a:solidFill>
                  <a:schemeClr val="bg1"/>
                </a:solidFill>
              </a:rPr>
              <a:t>igher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>
                <a:solidFill>
                  <a:schemeClr val="bg1"/>
                </a:solidFill>
              </a:rPr>
              <a:t>"dynamic interval" - detection of mosaicism</a:t>
            </a:r>
          </a:p>
          <a:p>
            <a:pPr marL="6354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en-US" sz="2800" dirty="0">
              <a:solidFill>
                <a:schemeClr val="bg1"/>
              </a:solidFill>
            </a:endParaRPr>
          </a:p>
          <a:p>
            <a:pPr marL="6354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Development - exome level detection - "all in"</a:t>
            </a:r>
          </a:p>
          <a:p>
            <a:pPr marL="178200">
              <a:lnSpc>
                <a:spcPct val="80000"/>
              </a:lnSpc>
            </a:pPr>
            <a:r>
              <a:rPr lang="cs-CZ" sz="2800" dirty="0" smtClean="0">
                <a:solidFill>
                  <a:schemeClr val="bg1"/>
                </a:solidFill>
              </a:rPr>
              <a:t>	</a:t>
            </a:r>
            <a:r>
              <a:rPr lang="en-US" sz="2800" dirty="0" smtClean="0">
                <a:solidFill>
                  <a:schemeClr val="bg1"/>
                </a:solidFill>
              </a:rPr>
              <a:t>= </a:t>
            </a:r>
            <a:r>
              <a:rPr lang="en-US" sz="2800" dirty="0">
                <a:solidFill>
                  <a:schemeClr val="bg1"/>
                </a:solidFill>
              </a:rPr>
              <a:t>CHA, mutations for monogenic diseases</a:t>
            </a:r>
          </a:p>
          <a:p>
            <a:pPr marL="635400" indent="-45720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644" name="Shape 574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45" name="Shape 575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NGS u PGD</a:t>
            </a:r>
            <a:endParaRPr/>
          </a:p>
        </p:txBody>
      </p:sp>
      <p:pic>
        <p:nvPicPr>
          <p:cNvPr id="644" name="Shape 574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45" name="Shape 575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5122" name="Picture 2" descr="11&#10;Performance Comparison between array&#10;CGH &amp; NGS on Day 5 Trophectoderm&#10;Biopsies&#10;NGS&#10;aCGH&#10;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-252016"/>
            <a:ext cx="9108503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04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NGS u PGD</a:t>
            </a:r>
            <a:endParaRPr/>
          </a:p>
        </p:txBody>
      </p:sp>
      <p:pic>
        <p:nvPicPr>
          <p:cNvPr id="644" name="Shape 574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45" name="Shape 575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7170" name="Picture 2" descr="14&#10;Improved dynamic range –&#10;Fiorentino (2014) ESHRE S07&#10; 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-35598"/>
            <a:ext cx="8363880" cy="627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62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NGS u PGD</a:t>
            </a:r>
            <a:endParaRPr/>
          </a:p>
        </p:txBody>
      </p:sp>
      <p:pic>
        <p:nvPicPr>
          <p:cNvPr id="644" name="Shape 574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45" name="Shape 575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8194" name="Picture 2" descr="•Most accurate and informative&#10;•Sequence data from thousands of loci along&#10;chromosome&#10;•Multiple genomic loci and multiple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-13890"/>
            <a:ext cx="8964720" cy="639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9626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NGS in IVF</a:t>
            </a:r>
            <a:endParaRPr dirty="0"/>
          </a:p>
        </p:txBody>
      </p:sp>
      <p:pic>
        <p:nvPicPr>
          <p:cNvPr id="650" name="Shape 581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51" name="Shape 582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652" name="Shape 583"/>
          <p:cNvPicPr/>
          <p:nvPr/>
        </p:nvPicPr>
        <p:blipFill>
          <a:blip r:embed="rId4"/>
          <a:stretch/>
        </p:blipFill>
        <p:spPr>
          <a:xfrm>
            <a:off x="251640" y="1268640"/>
            <a:ext cx="4896360" cy="2664000"/>
          </a:xfrm>
          <a:prstGeom prst="rect">
            <a:avLst/>
          </a:prstGeom>
          <a:ln>
            <a:noFill/>
          </a:ln>
        </p:spPr>
      </p:pic>
      <p:pic>
        <p:nvPicPr>
          <p:cNvPr id="653" name="Shape 584"/>
          <p:cNvPicPr/>
          <p:nvPr/>
        </p:nvPicPr>
        <p:blipFill>
          <a:blip r:embed="rId5"/>
          <a:stretch/>
        </p:blipFill>
        <p:spPr>
          <a:xfrm>
            <a:off x="3889800" y="3670200"/>
            <a:ext cx="4197960" cy="2686680"/>
          </a:xfrm>
          <a:prstGeom prst="rect">
            <a:avLst/>
          </a:prstGeom>
          <a:ln>
            <a:noFill/>
          </a:ln>
        </p:spPr>
      </p:pic>
      <p:pic>
        <p:nvPicPr>
          <p:cNvPr id="654" name="Shape 585"/>
          <p:cNvPicPr/>
          <p:nvPr/>
        </p:nvPicPr>
        <p:blipFill>
          <a:blip r:embed="rId6"/>
          <a:stretch/>
        </p:blipFill>
        <p:spPr>
          <a:xfrm>
            <a:off x="5292000" y="1268640"/>
            <a:ext cx="3563280" cy="1331640"/>
          </a:xfrm>
          <a:prstGeom prst="rect">
            <a:avLst/>
          </a:prstGeom>
          <a:ln>
            <a:noFill/>
          </a:ln>
        </p:spPr>
      </p:pic>
      <p:pic>
        <p:nvPicPr>
          <p:cNvPr id="655" name="Shape 586"/>
          <p:cNvPicPr/>
          <p:nvPr/>
        </p:nvPicPr>
        <p:blipFill>
          <a:blip r:embed="rId7"/>
          <a:stretch/>
        </p:blipFill>
        <p:spPr>
          <a:xfrm>
            <a:off x="1043640" y="4091760"/>
            <a:ext cx="2232000" cy="221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NGS </a:t>
            </a:r>
            <a:r>
              <a:rPr lang="sk-SK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in IVF – </a:t>
            </a:r>
            <a:r>
              <a:rPr lang="sk-SK" sz="36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problems</a:t>
            </a:r>
            <a:r>
              <a:rPr lang="sk-SK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?</a:t>
            </a:r>
            <a:endParaRPr dirty="0"/>
          </a:p>
        </p:txBody>
      </p:sp>
      <p:pic>
        <p:nvPicPr>
          <p:cNvPr id="650" name="Shape 581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51" name="Shape 582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sp>
        <p:nvSpPr>
          <p:cNvPr id="5" name="Zástupný symbol pro text 4"/>
          <p:cNvSpPr>
            <a:spLocks noGrp="1"/>
          </p:cNvSpPr>
          <p:nvPr>
            <p:ph type="body"/>
          </p:nvPr>
        </p:nvSpPr>
        <p:spPr>
          <a:xfrm>
            <a:off x="179280" y="1052736"/>
            <a:ext cx="8784720" cy="1512168"/>
          </a:xfrm>
        </p:spPr>
        <p:txBody>
          <a:bodyPr/>
          <a:lstStyle/>
          <a:p>
            <a:pPr marL="457200" indent="-457200">
              <a:buFont typeface="+mj-lt"/>
              <a:buAutoNum type="arabicParenR"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With more robust screening methods, the volume of data is increasing - interpretation?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Detection of mosaicism in embryos - transfer yes or no?</a:t>
            </a:r>
          </a:p>
          <a:p>
            <a:pPr marL="457200" indent="-457200">
              <a:buFont typeface="+mj-lt"/>
              <a:buAutoNum type="arabicParenR"/>
            </a:pPr>
            <a:r>
              <a:rPr lang="en-US" sz="2000" b="1" dirty="0" smtClean="0">
                <a:solidFill>
                  <a:schemeClr val="bg1"/>
                </a:solidFill>
                <a:latin typeface="+mn-lt"/>
              </a:rPr>
              <a:t>PGD 2.0 - does it really improve IVF outcomes</a:t>
            </a:r>
            <a:r>
              <a:rPr lang="en-US" sz="2000" dirty="0" smtClean="0">
                <a:solidFill>
                  <a:schemeClr val="bg1"/>
                </a:solidFill>
                <a:latin typeface="+mn-lt"/>
              </a:rPr>
              <a:t>?</a:t>
            </a:r>
            <a:endParaRPr lang="cs-CZ" sz="20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8" y="2814802"/>
            <a:ext cx="3923654" cy="327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796547"/>
            <a:ext cx="5760144" cy="3272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8947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9" name="Shape 616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70" name="Shape 617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sp>
        <p:nvSpPr>
          <p:cNvPr id="671" name="CustomShape 1"/>
          <p:cNvSpPr/>
          <p:nvPr/>
        </p:nvSpPr>
        <p:spPr>
          <a:xfrm>
            <a:off x="251640" y="1917000"/>
            <a:ext cx="8640720" cy="3292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</a:rPr>
              <a:t>After PGD, the results should be consulted with a clinical geneticist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</a:rPr>
              <a:t>+ </a:t>
            </a:r>
          </a:p>
          <a:p>
            <a:pPr algn="ctr">
              <a:lnSpc>
                <a:spcPct val="100000"/>
              </a:lnSpc>
            </a:pPr>
            <a:r>
              <a:rPr lang="en-US" sz="3600" b="1" dirty="0">
                <a:solidFill>
                  <a:schemeClr val="bg1"/>
                </a:solidFill>
              </a:rPr>
              <a:t>	Follow-up with prenatal genetic diagnosis should be performed</a:t>
            </a:r>
            <a:endParaRPr sz="3600" b="1" dirty="0">
              <a:solidFill>
                <a:schemeClr val="bg1"/>
              </a:solidFill>
            </a:endParaRPr>
          </a:p>
        </p:txBody>
      </p:sp>
      <p:sp>
        <p:nvSpPr>
          <p:cNvPr id="672" name="TextShape 2"/>
          <p:cNvSpPr txBox="1"/>
          <p:nvPr/>
        </p:nvSpPr>
        <p:spPr>
          <a:xfrm>
            <a:off x="251640" y="189000"/>
            <a:ext cx="8640720" cy="71928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 err="1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After</a:t>
            </a:r>
            <a:r>
              <a:rPr lang="sk-SK" sz="3600" b="1" strike="noStrike" spc="-1" dirty="0" smtClean="0">
                <a:solidFill>
                  <a:srgbClr val="FFC1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PGA… </a:t>
            </a:r>
            <a:endParaRPr dirty="0"/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TextShape 1"/>
          <p:cNvSpPr txBox="1"/>
          <p:nvPr/>
        </p:nvSpPr>
        <p:spPr>
          <a:xfrm>
            <a:off x="179280" y="4725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cs-CZ" sz="2400" dirty="0" err="1" smtClean="0">
                <a:solidFill>
                  <a:schemeClr val="bg1"/>
                </a:solidFill>
              </a:rPr>
              <a:t>Thank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you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for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attention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endParaRPr sz="2400" dirty="0">
              <a:solidFill>
                <a:schemeClr val="bg1"/>
              </a:solidFill>
            </a:endParaRPr>
          </a:p>
        </p:txBody>
      </p:sp>
      <p:pic>
        <p:nvPicPr>
          <p:cNvPr id="678" name="Shape 646"/>
          <p:cNvPicPr/>
          <p:nvPr/>
        </p:nvPicPr>
        <p:blipFill>
          <a:blip r:embed="rId2"/>
          <a:stretch/>
        </p:blipFill>
        <p:spPr>
          <a:xfrm>
            <a:off x="1199520" y="620640"/>
            <a:ext cx="6744240" cy="3894840"/>
          </a:xfrm>
          <a:prstGeom prst="rect">
            <a:avLst/>
          </a:prstGeom>
          <a:ln>
            <a:noFill/>
          </a:ln>
        </p:spPr>
      </p:pic>
      <p:pic>
        <p:nvPicPr>
          <p:cNvPr id="679" name="Shape 647"/>
          <p:cNvPicPr/>
          <p:nvPr/>
        </p:nvPicPr>
        <p:blipFill>
          <a:blip r:embed="rId3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680" name="Shape 648"/>
          <p:cNvPicPr/>
          <p:nvPr/>
        </p:nvPicPr>
        <p:blipFill>
          <a:blip r:embed="rId4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107504" y="907200"/>
            <a:ext cx="4968784" cy="547236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80000"/>
              </a:lnSpc>
            </a:pPr>
            <a:endParaRPr lang="cs-CZ" sz="2000" dirty="0" smtClean="0">
              <a:solidFill>
                <a:schemeClr val="bg1"/>
              </a:solidFill>
            </a:endParaRPr>
          </a:p>
          <a:p>
            <a:pPr marL="457200" indent="-304560">
              <a:lnSpc>
                <a:spcPct val="80000"/>
              </a:lnSpc>
            </a:pPr>
            <a:r>
              <a:rPr lang="cs-CZ" sz="2400" b="1" dirty="0">
                <a:solidFill>
                  <a:srgbClr val="FFFF00"/>
                </a:solidFill>
              </a:rPr>
              <a:t>Male </a:t>
            </a:r>
            <a:r>
              <a:rPr lang="cs-CZ" sz="2400" b="1" dirty="0" err="1">
                <a:solidFill>
                  <a:srgbClr val="FFFF00"/>
                </a:solidFill>
              </a:rPr>
              <a:t>factors</a:t>
            </a:r>
            <a:endParaRPr lang="cs-CZ" sz="2400" b="1" dirty="0">
              <a:solidFill>
                <a:srgbClr val="FFFF00"/>
              </a:solidFill>
            </a:endParaRPr>
          </a:p>
          <a:p>
            <a:pPr marL="174625">
              <a:lnSpc>
                <a:spcPct val="80000"/>
              </a:lnSpc>
            </a:pPr>
            <a:r>
              <a:rPr lang="cs-CZ" sz="2000" b="1" dirty="0" err="1">
                <a:solidFill>
                  <a:schemeClr val="bg1"/>
                </a:solidFill>
              </a:rPr>
              <a:t>poor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err="1">
                <a:solidFill>
                  <a:schemeClr val="bg1"/>
                </a:solidFill>
              </a:rPr>
              <a:t>sperm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err="1">
                <a:solidFill>
                  <a:schemeClr val="bg1"/>
                </a:solidFill>
              </a:rPr>
              <a:t>function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smtClean="0">
                <a:solidFill>
                  <a:schemeClr val="bg1"/>
                </a:solidFill>
              </a:rPr>
              <a:t>– </a:t>
            </a:r>
            <a:r>
              <a:rPr lang="cs-CZ" sz="2000" b="1" dirty="0" err="1" smtClean="0">
                <a:solidFill>
                  <a:schemeClr val="bg1"/>
                </a:solidFill>
              </a:rPr>
              <a:t>sperm</a:t>
            </a:r>
            <a:r>
              <a:rPr lang="cs-CZ" sz="2000" b="1" dirty="0" smtClean="0">
                <a:solidFill>
                  <a:schemeClr val="bg1"/>
                </a:solidFill>
              </a:rPr>
              <a:t> </a:t>
            </a:r>
            <a:r>
              <a:rPr lang="cs-CZ" sz="2000" b="1" dirty="0" err="1" smtClean="0">
                <a:solidFill>
                  <a:schemeClr val="bg1"/>
                </a:solidFill>
              </a:rPr>
              <a:t>incompetence</a:t>
            </a:r>
            <a:r>
              <a:rPr lang="cs-CZ" sz="2000" b="1" dirty="0" smtClean="0">
                <a:solidFill>
                  <a:schemeClr val="bg1"/>
                </a:solidFill>
              </a:rPr>
              <a:t> to </a:t>
            </a:r>
            <a:r>
              <a:rPr lang="cs-CZ" sz="2000" b="1" dirty="0" err="1">
                <a:solidFill>
                  <a:schemeClr val="bg1"/>
                </a:solidFill>
              </a:rPr>
              <a:t>penetrate</a:t>
            </a:r>
            <a:r>
              <a:rPr lang="cs-CZ" sz="2000" b="1" dirty="0">
                <a:solidFill>
                  <a:schemeClr val="bg1"/>
                </a:solidFill>
              </a:rPr>
              <a:t> and </a:t>
            </a:r>
            <a:r>
              <a:rPr lang="cs-CZ" sz="2000" b="1" dirty="0" err="1">
                <a:solidFill>
                  <a:schemeClr val="bg1"/>
                </a:solidFill>
              </a:rPr>
              <a:t>fertilize</a:t>
            </a:r>
            <a:r>
              <a:rPr lang="cs-CZ" sz="2000" b="1" dirty="0">
                <a:solidFill>
                  <a:schemeClr val="bg1"/>
                </a:solidFill>
              </a:rPr>
              <a:t> a </a:t>
            </a:r>
            <a:r>
              <a:rPr lang="cs-CZ" sz="2000" b="1" dirty="0" err="1">
                <a:solidFill>
                  <a:schemeClr val="bg1"/>
                </a:solidFill>
              </a:rPr>
              <a:t>woman's</a:t>
            </a:r>
            <a:r>
              <a:rPr lang="cs-CZ" sz="2000" b="1" dirty="0">
                <a:solidFill>
                  <a:schemeClr val="bg1"/>
                </a:solidFill>
              </a:rPr>
              <a:t> </a:t>
            </a:r>
            <a:r>
              <a:rPr lang="cs-CZ" sz="2000" b="1" dirty="0" err="1">
                <a:solidFill>
                  <a:schemeClr val="bg1"/>
                </a:solidFill>
              </a:rPr>
              <a:t>egg</a:t>
            </a:r>
            <a:endParaRPr lang="cs-CZ" sz="2000" b="1" dirty="0">
              <a:solidFill>
                <a:schemeClr val="bg1"/>
              </a:solidFill>
            </a:endParaRPr>
          </a:p>
          <a:p>
            <a:pPr marL="457200" indent="-304560">
              <a:lnSpc>
                <a:spcPct val="80000"/>
              </a:lnSpc>
            </a:pPr>
            <a:r>
              <a:rPr lang="cs-CZ" sz="2000" dirty="0">
                <a:solidFill>
                  <a:schemeClr val="bg1"/>
                </a:solidFill>
              </a:rPr>
              <a:t>  </a:t>
            </a:r>
          </a:p>
          <a:p>
            <a:pPr marL="457200" indent="-30456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bg1"/>
                </a:solidFill>
              </a:rPr>
              <a:t>Oligozoospermia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endParaRPr lang="cs-CZ" sz="2000" dirty="0" smtClean="0">
              <a:solidFill>
                <a:schemeClr val="bg1"/>
              </a:solidFill>
            </a:endParaRPr>
          </a:p>
          <a:p>
            <a:pPr marL="914400" lvl="1" indent="-30456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/>
                </a:solidFill>
              </a:rPr>
              <a:t>(&lt;15*10</a:t>
            </a:r>
            <a:r>
              <a:rPr lang="cs-CZ" sz="2000" baseline="30000" dirty="0" smtClean="0">
                <a:solidFill>
                  <a:schemeClr val="bg1"/>
                </a:solidFill>
              </a:rPr>
              <a:t>6</a:t>
            </a:r>
            <a:r>
              <a:rPr lang="cs-CZ" sz="2000" dirty="0" smtClean="0">
                <a:solidFill>
                  <a:schemeClr val="bg1"/>
                </a:solidFill>
              </a:rPr>
              <a:t>  in </a:t>
            </a:r>
            <a:r>
              <a:rPr lang="cs-CZ" sz="2000" dirty="0" err="1" smtClean="0">
                <a:solidFill>
                  <a:schemeClr val="bg1"/>
                </a:solidFill>
              </a:rPr>
              <a:t>ejaculate</a:t>
            </a:r>
            <a:r>
              <a:rPr lang="cs-CZ" sz="2000" dirty="0">
                <a:solidFill>
                  <a:schemeClr val="bg1"/>
                </a:solidFill>
              </a:rPr>
              <a:t>)</a:t>
            </a:r>
          </a:p>
          <a:p>
            <a:pPr marL="457200" indent="-30456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bg1"/>
              </a:solidFill>
            </a:endParaRPr>
          </a:p>
          <a:p>
            <a:pPr marL="457200" indent="-30456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b="1" dirty="0" err="1" smtClean="0">
                <a:solidFill>
                  <a:schemeClr val="bg1"/>
                </a:solidFill>
              </a:rPr>
              <a:t>Asthenozoospermia</a:t>
            </a:r>
            <a:r>
              <a:rPr lang="cs-CZ" sz="2000" dirty="0" smtClean="0">
                <a:solidFill>
                  <a:schemeClr val="bg1"/>
                </a:solidFill>
              </a:rPr>
              <a:t> </a:t>
            </a:r>
          </a:p>
          <a:p>
            <a:pPr marL="914400" lvl="1" indent="-30456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bg1"/>
                </a:solidFill>
              </a:rPr>
              <a:t>lack</a:t>
            </a:r>
            <a:r>
              <a:rPr lang="cs-CZ" sz="2000" dirty="0" smtClean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of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smtClean="0">
                <a:solidFill>
                  <a:schemeClr val="bg1"/>
                </a:solidFill>
              </a:rPr>
              <a:t>motility</a:t>
            </a:r>
          </a:p>
          <a:p>
            <a:pPr marL="457200" indent="-30456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000" dirty="0">
              <a:solidFill>
                <a:schemeClr val="bg1"/>
              </a:solidFill>
            </a:endParaRPr>
          </a:p>
          <a:p>
            <a:pPr marL="457200" indent="-30456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b="1" dirty="0" err="1">
                <a:solidFill>
                  <a:schemeClr val="bg1"/>
                </a:solidFill>
              </a:rPr>
              <a:t>Teratozoospermia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endParaRPr lang="cs-CZ" sz="2000" dirty="0" smtClean="0">
              <a:solidFill>
                <a:schemeClr val="bg1"/>
              </a:solidFill>
            </a:endParaRPr>
          </a:p>
          <a:p>
            <a:pPr marL="914400" lvl="1" indent="-30456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err="1" smtClean="0">
                <a:solidFill>
                  <a:schemeClr val="bg1"/>
                </a:solidFill>
              </a:rPr>
              <a:t>abnormal</a:t>
            </a:r>
            <a:r>
              <a:rPr lang="cs-CZ" sz="2000" dirty="0" smtClean="0">
                <a:solidFill>
                  <a:schemeClr val="bg1"/>
                </a:solidFill>
              </a:rPr>
              <a:t>   </a:t>
            </a:r>
            <a:r>
              <a:rPr lang="cs-CZ" sz="2000" dirty="0" err="1" smtClean="0">
                <a:solidFill>
                  <a:schemeClr val="bg1"/>
                </a:solidFill>
              </a:rPr>
              <a:t>morphology</a:t>
            </a:r>
            <a:endParaRPr lang="cs-CZ" sz="2000" dirty="0">
              <a:solidFill>
                <a:schemeClr val="bg1"/>
              </a:solidFill>
            </a:endParaRPr>
          </a:p>
          <a:p>
            <a:pPr marL="457200" indent="-30456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cs-CZ" sz="2000" dirty="0" smtClean="0">
              <a:solidFill>
                <a:schemeClr val="bg1"/>
              </a:solidFill>
            </a:endParaRPr>
          </a:p>
          <a:p>
            <a:pPr marL="457200" indent="-30456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b="1" dirty="0" err="1" smtClean="0">
                <a:solidFill>
                  <a:schemeClr val="bg1"/>
                </a:solidFill>
              </a:rPr>
              <a:t>Azoospermia</a:t>
            </a:r>
            <a:r>
              <a:rPr lang="cs-CZ" sz="2000" dirty="0" smtClean="0">
                <a:solidFill>
                  <a:schemeClr val="bg1"/>
                </a:solidFill>
              </a:rPr>
              <a:t> </a:t>
            </a:r>
          </a:p>
          <a:p>
            <a:pPr marL="914400" lvl="1" indent="-30456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sz="2000" dirty="0" smtClean="0">
                <a:solidFill>
                  <a:schemeClr val="bg1"/>
                </a:solidFill>
              </a:rPr>
              <a:t>absence </a:t>
            </a:r>
            <a:r>
              <a:rPr lang="cs-CZ" sz="2000" dirty="0" err="1">
                <a:solidFill>
                  <a:schemeClr val="bg1"/>
                </a:solidFill>
              </a:rPr>
              <a:t>of</a:t>
            </a:r>
            <a:r>
              <a:rPr lang="cs-CZ" sz="2000" dirty="0">
                <a:solidFill>
                  <a:schemeClr val="bg1"/>
                </a:solidFill>
              </a:rPr>
              <a:t> </a:t>
            </a:r>
            <a:r>
              <a:rPr lang="cs-CZ" sz="2000" dirty="0" err="1">
                <a:solidFill>
                  <a:schemeClr val="bg1"/>
                </a:solidFill>
              </a:rPr>
              <a:t>sperm</a:t>
            </a:r>
            <a:r>
              <a:rPr lang="cs-CZ" sz="2000" dirty="0">
                <a:solidFill>
                  <a:schemeClr val="bg1"/>
                </a:solidFill>
              </a:rPr>
              <a:t> in </a:t>
            </a:r>
            <a:r>
              <a:rPr lang="cs-CZ" sz="2000" dirty="0" err="1" smtClean="0">
                <a:solidFill>
                  <a:schemeClr val="bg1"/>
                </a:solidFill>
              </a:rPr>
              <a:t>the</a:t>
            </a:r>
            <a:r>
              <a:rPr lang="cs-CZ" sz="2000" dirty="0" smtClean="0">
                <a:solidFill>
                  <a:schemeClr val="bg1"/>
                </a:solidFill>
              </a:rPr>
              <a:t> </a:t>
            </a:r>
            <a:r>
              <a:rPr lang="cs-CZ" sz="2000" dirty="0" err="1" smtClean="0">
                <a:solidFill>
                  <a:schemeClr val="bg1"/>
                </a:solidFill>
              </a:rPr>
              <a:t>ejaculate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320" name="Shape 118"/>
          <p:cNvPicPr/>
          <p:nvPr/>
        </p:nvPicPr>
        <p:blipFill>
          <a:blip r:embed="rId2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321" name="Shape 119"/>
          <p:cNvPicPr/>
          <p:nvPr/>
        </p:nvPicPr>
        <p:blipFill>
          <a:blip r:embed="rId3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sp>
        <p:nvSpPr>
          <p:cNvPr id="322" name="TextShape 2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Causes</a:t>
            </a:r>
            <a:r>
              <a:rPr lang="sk-SK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of </a:t>
            </a:r>
            <a:r>
              <a:rPr lang="sk-SK" sz="36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male</a:t>
            </a:r>
            <a:r>
              <a:rPr lang="sk-SK" sz="3600" b="1" strike="noStrike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 </a:t>
            </a:r>
            <a:r>
              <a:rPr lang="sk-SK" sz="3600" b="1" strike="noStrike" spc="-1" dirty="0" err="1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infertitlity</a:t>
            </a:r>
            <a:endParaRPr dirty="0"/>
          </a:p>
        </p:txBody>
      </p:sp>
      <p:pic>
        <p:nvPicPr>
          <p:cNvPr id="3074" name="Picture 2" descr="Male Infertility Treatment Centre Punjab, Indi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610" y="1397805"/>
            <a:ext cx="4062390" cy="4062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89401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xtShape 1"/>
          <p:cNvSpPr txBox="1"/>
          <p:nvPr/>
        </p:nvSpPr>
        <p:spPr>
          <a:xfrm>
            <a:off x="179280" y="189000"/>
            <a:ext cx="8784720" cy="93564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anchor="ctr"/>
          <a:lstStyle/>
          <a:p>
            <a:pPr lvl="0" algn="ctr"/>
            <a:r>
              <a:rPr lang="en-US" sz="3600" b="1" spc="-1" dirty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Genetic causes of </a:t>
            </a:r>
            <a:r>
              <a:rPr lang="en-US" sz="3600" b="1" spc="-1" dirty="0" smtClean="0">
                <a:solidFill>
                  <a:srgbClr val="FFCC66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Trebuchet MS"/>
              </a:rPr>
              <a:t>male infertility</a:t>
            </a:r>
            <a:endParaRPr dirty="0"/>
          </a:p>
        </p:txBody>
      </p:sp>
      <p:sp>
        <p:nvSpPr>
          <p:cNvPr id="332" name="TextShape 2"/>
          <p:cNvSpPr txBox="1"/>
          <p:nvPr/>
        </p:nvSpPr>
        <p:spPr>
          <a:xfrm>
            <a:off x="179640" y="1410480"/>
            <a:ext cx="8784720" cy="4394520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b="1" dirty="0" err="1" smtClean="0">
                <a:solidFill>
                  <a:srgbClr val="FFFF00"/>
                </a:solidFill>
              </a:rPr>
              <a:t>Chromosomal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>
                <a:solidFill>
                  <a:srgbClr val="FFFF00"/>
                </a:solidFill>
              </a:rPr>
              <a:t>aberrations</a:t>
            </a:r>
            <a:endParaRPr lang="cs-CZ" b="1" dirty="0">
              <a:solidFill>
                <a:srgbClr val="FFFF00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bg1"/>
                </a:solidFill>
              </a:rPr>
              <a:t>Klinefelter</a:t>
            </a:r>
            <a:r>
              <a:rPr lang="cs-CZ" dirty="0">
                <a:solidFill>
                  <a:schemeClr val="bg1"/>
                </a:solidFill>
              </a:rPr>
              <a:t> syndrome - 47, XXY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bg1"/>
                </a:solidFill>
              </a:rPr>
              <a:t>Males</a:t>
            </a:r>
            <a:r>
              <a:rPr lang="cs-CZ" dirty="0">
                <a:solidFill>
                  <a:schemeClr val="bg1"/>
                </a:solidFill>
              </a:rPr>
              <a:t> - 47, XYY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bg1"/>
                </a:solidFill>
              </a:rPr>
              <a:t>Structural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abnormalities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chr</a:t>
            </a:r>
            <a:r>
              <a:rPr lang="cs-CZ" dirty="0">
                <a:solidFill>
                  <a:schemeClr val="bg1"/>
                </a:solidFill>
              </a:rPr>
              <a:t>. Y </a:t>
            </a: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chemeClr val="bg1"/>
                </a:solidFill>
              </a:rPr>
              <a:t>Deletion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in (</a:t>
            </a:r>
            <a:r>
              <a:rPr lang="cs-CZ" dirty="0" err="1">
                <a:solidFill>
                  <a:schemeClr val="bg1"/>
                </a:solidFill>
              </a:rPr>
              <a:t>Yp</a:t>
            </a:r>
            <a:r>
              <a:rPr lang="cs-CZ" dirty="0">
                <a:solidFill>
                  <a:schemeClr val="bg1"/>
                </a:solidFill>
              </a:rPr>
              <a:t>)(11.3) - SRY - </a:t>
            </a:r>
            <a:r>
              <a:rPr lang="cs-CZ" dirty="0" err="1">
                <a:solidFill>
                  <a:schemeClr val="bg1"/>
                </a:solidFill>
              </a:rPr>
              <a:t>disorder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genitourinary</a:t>
            </a:r>
            <a:r>
              <a:rPr lang="cs-CZ" dirty="0">
                <a:solidFill>
                  <a:schemeClr val="bg1"/>
                </a:solidFill>
              </a:rPr>
              <a:t> </a:t>
            </a:r>
            <a:endParaRPr lang="cs-CZ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</a:t>
            </a:r>
            <a:r>
              <a:rPr lang="cs-CZ" dirty="0" err="1" smtClean="0">
                <a:solidFill>
                  <a:schemeClr val="bg1"/>
                </a:solidFill>
              </a:rPr>
              <a:t>development</a:t>
            </a:r>
            <a:endParaRPr lang="cs-CZ" dirty="0" smtClean="0">
              <a:solidFill>
                <a:schemeClr val="bg1"/>
              </a:solidFill>
            </a:endParaRPr>
          </a:p>
          <a:p>
            <a:pPr marL="742950" lvl="1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chemeClr val="bg1"/>
                </a:solidFill>
              </a:rPr>
              <a:t>Deletion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Yq11 - AZF - </a:t>
            </a:r>
            <a:r>
              <a:rPr lang="cs-CZ" dirty="0" err="1">
                <a:solidFill>
                  <a:schemeClr val="bg1"/>
                </a:solidFill>
              </a:rPr>
              <a:t>azoosperima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factor</a:t>
            </a:r>
            <a:r>
              <a:rPr lang="cs-CZ" dirty="0" smtClean="0">
                <a:solidFill>
                  <a:schemeClr val="bg1"/>
                </a:solidFill>
              </a:rPr>
              <a:t> = </a:t>
            </a:r>
            <a:r>
              <a:rPr lang="cs-CZ" dirty="0" err="1">
                <a:solidFill>
                  <a:schemeClr val="bg1"/>
                </a:solidFill>
              </a:rPr>
              <a:t>disorder</a:t>
            </a:r>
            <a:r>
              <a:rPr lang="cs-CZ" dirty="0">
                <a:solidFill>
                  <a:schemeClr val="bg1"/>
                </a:solidFill>
              </a:rPr>
              <a:t> </a:t>
            </a:r>
            <a:endParaRPr lang="cs-CZ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   </a:t>
            </a:r>
            <a:r>
              <a:rPr lang="cs-CZ" dirty="0" err="1" smtClean="0">
                <a:solidFill>
                  <a:schemeClr val="bg1"/>
                </a:solidFill>
              </a:rPr>
              <a:t>of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sperm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development</a:t>
            </a:r>
            <a:endParaRPr lang="cs-CZ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err="1" smtClean="0">
                <a:solidFill>
                  <a:schemeClr val="bg1"/>
                </a:solidFill>
              </a:rPr>
              <a:t>Autosomal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translocations</a:t>
            </a:r>
            <a:r>
              <a:rPr lang="cs-CZ" dirty="0">
                <a:solidFill>
                  <a:schemeClr val="bg1"/>
                </a:solidFill>
              </a:rPr>
              <a:t>, Y/A, </a:t>
            </a:r>
            <a:r>
              <a:rPr lang="cs-CZ" dirty="0" err="1">
                <a:solidFill>
                  <a:schemeClr val="bg1"/>
                </a:solidFill>
              </a:rPr>
              <a:t>Robertsonian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translocations</a:t>
            </a:r>
            <a:r>
              <a:rPr lang="cs-CZ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dirty="0">
                <a:solidFill>
                  <a:schemeClr val="bg1"/>
                </a:solidFill>
              </a:rPr>
              <a:t>     - </a:t>
            </a:r>
            <a:r>
              <a:rPr lang="cs-CZ" dirty="0" err="1">
                <a:solidFill>
                  <a:schemeClr val="bg1"/>
                </a:solidFill>
              </a:rPr>
              <a:t>centromeric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fusion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acrocentric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chromosomes</a:t>
            </a:r>
            <a:r>
              <a:rPr lang="cs-CZ" dirty="0">
                <a:solidFill>
                  <a:schemeClr val="bg1"/>
                </a:solidFill>
              </a:rPr>
              <a:t> (13-15, 21, 22)	</a:t>
            </a:r>
          </a:p>
          <a:p>
            <a:pPr marL="285750" indent="-28575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cs-CZ" dirty="0" err="1">
                <a:solidFill>
                  <a:schemeClr val="bg1"/>
                </a:solidFill>
              </a:rPr>
              <a:t>Aneuploidy</a:t>
            </a:r>
            <a:r>
              <a:rPr lang="cs-CZ" dirty="0">
                <a:solidFill>
                  <a:schemeClr val="bg1"/>
                </a:solidFill>
              </a:rPr>
              <a:t> in </a:t>
            </a:r>
            <a:r>
              <a:rPr lang="cs-CZ" dirty="0" err="1">
                <a:solidFill>
                  <a:schemeClr val="bg1"/>
                </a:solidFill>
              </a:rPr>
              <a:t>gametes</a:t>
            </a:r>
            <a:r>
              <a:rPr lang="cs-CZ" dirty="0">
                <a:solidFill>
                  <a:schemeClr val="bg1"/>
                </a:solidFill>
              </a:rPr>
              <a:t> (X,Y, 21, 13,18)</a:t>
            </a:r>
          </a:p>
          <a:p>
            <a:pPr>
              <a:lnSpc>
                <a:spcPct val="90000"/>
              </a:lnSpc>
            </a:pPr>
            <a:endParaRPr lang="cs-CZ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cs-CZ" b="1" dirty="0">
                <a:solidFill>
                  <a:srgbClr val="FFFF00"/>
                </a:solidFill>
              </a:rPr>
              <a:t>Gene </a:t>
            </a:r>
            <a:r>
              <a:rPr lang="cs-CZ" b="1" dirty="0" err="1">
                <a:solidFill>
                  <a:srgbClr val="FFFF00"/>
                </a:solidFill>
              </a:rPr>
              <a:t>mutations</a:t>
            </a:r>
            <a:endParaRPr lang="cs-CZ" b="1" dirty="0">
              <a:solidFill>
                <a:srgbClr val="FFFF00"/>
              </a:solidFill>
            </a:endParaRPr>
          </a:p>
          <a:p>
            <a:pPr>
              <a:lnSpc>
                <a:spcPct val="90000"/>
              </a:lnSpc>
            </a:pPr>
            <a:r>
              <a:rPr lang="cs-CZ" dirty="0" err="1">
                <a:solidFill>
                  <a:schemeClr val="bg1"/>
                </a:solidFill>
              </a:rPr>
              <a:t>Cystic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fibrosis</a:t>
            </a:r>
            <a:r>
              <a:rPr lang="cs-CZ" dirty="0">
                <a:solidFill>
                  <a:schemeClr val="bg1"/>
                </a:solidFill>
              </a:rPr>
              <a:t> - F508 </a:t>
            </a:r>
            <a:r>
              <a:rPr lang="cs-CZ" dirty="0" err="1">
                <a:solidFill>
                  <a:schemeClr val="bg1"/>
                </a:solidFill>
              </a:rPr>
              <a:t>mutation</a:t>
            </a:r>
            <a:r>
              <a:rPr lang="cs-CZ" dirty="0">
                <a:solidFill>
                  <a:schemeClr val="bg1"/>
                </a:solidFill>
              </a:rPr>
              <a:t> in CFTR1, 97% </a:t>
            </a:r>
            <a:r>
              <a:rPr lang="cs-CZ" dirty="0" err="1">
                <a:solidFill>
                  <a:schemeClr val="bg1"/>
                </a:solidFill>
              </a:rPr>
              <a:t>of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men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infertile</a:t>
            </a:r>
            <a:endParaRPr lang="cs-CZ" dirty="0" smtClean="0">
              <a:solidFill>
                <a:schemeClr val="bg1"/>
              </a:solidFill>
            </a:endParaRPr>
          </a:p>
          <a:p>
            <a:pPr marL="343080" indent="-164880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marL="343080" indent="-342720">
              <a:lnSpc>
                <a:spcPct val="90000"/>
              </a:lnSpc>
              <a:buClr>
                <a:srgbClr val="FFFFFF"/>
              </a:buClr>
              <a:buFont typeface="Trebuchet MS"/>
              <a:buChar char="•"/>
            </a:pPr>
            <a:r>
              <a:rPr lang="cs-CZ" sz="2800" strike="noStrike" spc="-1" dirty="0" smtClean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ea typeface="Trebuchet MS"/>
              </a:rPr>
              <a:t> </a:t>
            </a:r>
            <a:endParaRPr lang="cs-CZ" dirty="0" smtClean="0">
              <a:solidFill>
                <a:schemeClr val="bg1"/>
              </a:solidFill>
            </a:endParaRPr>
          </a:p>
          <a:p>
            <a:pPr marL="343080" indent="-342720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marL="343080" indent="-342720">
              <a:lnSpc>
                <a:spcPct val="90000"/>
              </a:lnSpc>
            </a:pPr>
            <a:endParaRPr lang="cs-CZ" dirty="0" smtClean="0">
              <a:solidFill>
                <a:schemeClr val="bg1"/>
              </a:solidFill>
            </a:endParaRPr>
          </a:p>
          <a:p>
            <a:pPr marL="343080" indent="-190080">
              <a:lnSpc>
                <a:spcPct val="90000"/>
              </a:lnSpc>
            </a:pP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333" name="CustomShape 3"/>
          <p:cNvSpPr/>
          <p:nvPr/>
        </p:nvSpPr>
        <p:spPr>
          <a:xfrm>
            <a:off x="155520" y="-144360"/>
            <a:ext cx="304560" cy="304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34" name="Shape 136"/>
          <p:cNvPicPr/>
          <p:nvPr/>
        </p:nvPicPr>
        <p:blipFill>
          <a:blip r:embed="rId2"/>
          <a:stretch/>
        </p:blipFill>
        <p:spPr>
          <a:xfrm>
            <a:off x="7164360" y="1484640"/>
            <a:ext cx="1790280" cy="2561760"/>
          </a:xfrm>
          <a:prstGeom prst="rect">
            <a:avLst/>
          </a:prstGeom>
          <a:ln>
            <a:noFill/>
          </a:ln>
        </p:spPr>
      </p:pic>
      <p:pic>
        <p:nvPicPr>
          <p:cNvPr id="335" name="Shape 118"/>
          <p:cNvPicPr/>
          <p:nvPr/>
        </p:nvPicPr>
        <p:blipFill>
          <a:blip r:embed="rId3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336" name="Shape 119"/>
          <p:cNvPicPr/>
          <p:nvPr/>
        </p:nvPicPr>
        <p:blipFill>
          <a:blip r:embed="rId4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TextShape 1"/>
          <p:cNvSpPr txBox="1"/>
          <p:nvPr/>
        </p:nvSpPr>
        <p:spPr>
          <a:xfrm>
            <a:off x="179280" y="189000"/>
            <a:ext cx="8784720" cy="718920"/>
          </a:xfrm>
          <a:prstGeom prst="rect">
            <a:avLst/>
          </a:prstGeom>
          <a:gradFill>
            <a:gsLst>
              <a:gs pos="0">
                <a:srgbClr val="000000"/>
              </a:gs>
              <a:gs pos="50000">
                <a:srgbClr val="A50021"/>
              </a:gs>
              <a:gs pos="100000">
                <a:srgbClr val="000000"/>
              </a:gs>
            </a:gsLst>
            <a:lin ang="0"/>
          </a:gradFill>
          <a:ln>
            <a:noFill/>
          </a:ln>
        </p:spPr>
        <p:txBody>
          <a:bodyPr tIns="91440" bIns="91440" anchor="ctr"/>
          <a:lstStyle/>
          <a:p>
            <a:pPr algn="ctr">
              <a:lnSpc>
                <a:spcPct val="100000"/>
              </a:lnSpc>
            </a:pPr>
            <a:r>
              <a:rPr lang="sk-SK" sz="3600" b="1" strike="noStrike" spc="-1" dirty="0" err="1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History</a:t>
            </a:r>
            <a:r>
              <a:rPr lang="sk-SK" sz="3600" b="1" strike="noStrike" spc="-1" dirty="0" smtClean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 of </a:t>
            </a:r>
            <a:r>
              <a:rPr lang="sk-SK" sz="3600" b="1" strike="noStrike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rebuchet MS"/>
                <a:ea typeface="Arial"/>
              </a:rPr>
              <a:t>IVF</a:t>
            </a:r>
            <a:endParaRPr dirty="0"/>
          </a:p>
        </p:txBody>
      </p:sp>
      <p:sp>
        <p:nvSpPr>
          <p:cNvPr id="342" name="TextShape 2"/>
          <p:cNvSpPr txBox="1"/>
          <p:nvPr/>
        </p:nvSpPr>
        <p:spPr>
          <a:xfrm>
            <a:off x="179280" y="1052640"/>
            <a:ext cx="4316040" cy="523980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43" name="TextShape 3"/>
          <p:cNvSpPr txBox="1"/>
          <p:nvPr/>
        </p:nvSpPr>
        <p:spPr>
          <a:xfrm>
            <a:off x="107640" y="1052640"/>
            <a:ext cx="8856720" cy="3816520"/>
          </a:xfrm>
          <a:prstGeom prst="rect">
            <a:avLst/>
          </a:prstGeom>
          <a:noFill/>
          <a:ln>
            <a:noFill/>
          </a:ln>
        </p:spPr>
        <p:txBody>
          <a:bodyPr tIns="91440" bIns="91440"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400" b="1" u="sng" dirty="0" smtClean="0">
                <a:solidFill>
                  <a:schemeClr val="bg1"/>
                </a:solidFill>
              </a:rPr>
              <a:t>17th </a:t>
            </a:r>
            <a:r>
              <a:rPr lang="cs-CZ" sz="1400" b="1" u="sng" dirty="0" err="1" smtClean="0">
                <a:solidFill>
                  <a:schemeClr val="bg1"/>
                </a:solidFill>
              </a:rPr>
              <a:t>century</a:t>
            </a:r>
            <a:r>
              <a:rPr lang="cs-CZ" sz="1400" b="1" u="sng" dirty="0" smtClean="0">
                <a:solidFill>
                  <a:schemeClr val="bg1"/>
                </a:solidFill>
              </a:rPr>
              <a:t>-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r>
              <a:rPr lang="cs-CZ" sz="1400" dirty="0">
                <a:solidFill>
                  <a:schemeClr val="bg1"/>
                </a:solidFill>
              </a:rPr>
              <a:t>van Graaf - Graaf </a:t>
            </a:r>
            <a:r>
              <a:rPr lang="cs-CZ" sz="1400" dirty="0" err="1">
                <a:solidFill>
                  <a:schemeClr val="bg1"/>
                </a:solidFill>
              </a:rPr>
              <a:t>follicles</a:t>
            </a:r>
            <a:r>
              <a:rPr lang="cs-CZ" sz="1400" dirty="0">
                <a:solidFill>
                  <a:schemeClr val="bg1"/>
                </a:solidFill>
              </a:rPr>
              <a:t>, van </a:t>
            </a:r>
            <a:r>
              <a:rPr lang="cs-CZ" sz="1400" dirty="0" err="1">
                <a:solidFill>
                  <a:schemeClr val="bg1"/>
                </a:solidFill>
              </a:rPr>
              <a:t>Leeuwenhoek</a:t>
            </a:r>
            <a:r>
              <a:rPr lang="cs-CZ" sz="1400" dirty="0">
                <a:solidFill>
                  <a:schemeClr val="bg1"/>
                </a:solidFill>
              </a:rPr>
              <a:t> - </a:t>
            </a:r>
            <a:r>
              <a:rPr lang="cs-CZ" sz="1400" dirty="0" err="1">
                <a:solidFill>
                  <a:schemeClr val="bg1"/>
                </a:solidFill>
              </a:rPr>
              <a:t>observation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of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endParaRPr lang="cs-CZ" sz="14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tabLst>
                <a:tab pos="360363" algn="l"/>
              </a:tabLst>
            </a:pPr>
            <a:r>
              <a:rPr lang="cs-CZ" sz="1400" dirty="0">
                <a:solidFill>
                  <a:schemeClr val="bg1"/>
                </a:solidFill>
              </a:rPr>
              <a:t>	</a:t>
            </a:r>
            <a:r>
              <a:rPr lang="cs-CZ" sz="1400" dirty="0" err="1" smtClean="0">
                <a:solidFill>
                  <a:schemeClr val="bg1"/>
                </a:solidFill>
              </a:rPr>
              <a:t>mammalian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</a:rPr>
              <a:t>sperm</a:t>
            </a:r>
            <a:endParaRPr lang="cs-CZ" sz="1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400" b="1" u="sng" dirty="0" smtClean="0">
                <a:solidFill>
                  <a:schemeClr val="bg1"/>
                </a:solidFill>
              </a:rPr>
              <a:t>19th </a:t>
            </a:r>
            <a:r>
              <a:rPr lang="cs-CZ" sz="1400" b="1" u="sng" dirty="0" err="1" smtClean="0">
                <a:solidFill>
                  <a:schemeClr val="bg1"/>
                </a:solidFill>
              </a:rPr>
              <a:t>century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r>
              <a:rPr lang="cs-CZ" sz="1400" dirty="0">
                <a:solidFill>
                  <a:schemeClr val="bg1"/>
                </a:solidFill>
              </a:rPr>
              <a:t>- </a:t>
            </a:r>
            <a:r>
              <a:rPr lang="cs-CZ" sz="1400" dirty="0" err="1">
                <a:solidFill>
                  <a:schemeClr val="bg1"/>
                </a:solidFill>
              </a:rPr>
              <a:t>first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scientific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papers</a:t>
            </a:r>
            <a:r>
              <a:rPr lang="cs-CZ" sz="1400" dirty="0">
                <a:solidFill>
                  <a:schemeClr val="bg1"/>
                </a:solidFill>
              </a:rPr>
              <a:t> on in vitro </a:t>
            </a:r>
            <a:r>
              <a:rPr lang="cs-CZ" sz="1400" dirty="0" err="1">
                <a:solidFill>
                  <a:schemeClr val="bg1"/>
                </a:solidFill>
              </a:rPr>
              <a:t>fertilization</a:t>
            </a:r>
            <a:r>
              <a:rPr lang="cs-CZ" sz="1400" dirty="0">
                <a:solidFill>
                  <a:schemeClr val="bg1"/>
                </a:solidFill>
              </a:rPr>
              <a:t> in </a:t>
            </a:r>
            <a:r>
              <a:rPr lang="cs-CZ" sz="1400" dirty="0" err="1">
                <a:solidFill>
                  <a:schemeClr val="bg1"/>
                </a:solidFill>
              </a:rPr>
              <a:t>animalsSchenk</a:t>
            </a:r>
            <a:r>
              <a:rPr lang="cs-CZ" sz="1400" dirty="0">
                <a:solidFill>
                  <a:schemeClr val="bg1"/>
                </a:solidFill>
              </a:rPr>
              <a:t> (1878</a:t>
            </a:r>
            <a:r>
              <a:rPr lang="cs-CZ" sz="1400" dirty="0" smtClean="0">
                <a:solidFill>
                  <a:schemeClr val="bg1"/>
                </a:solidFill>
              </a:rPr>
              <a:t>),</a:t>
            </a:r>
          </a:p>
          <a:p>
            <a:pPr>
              <a:lnSpc>
                <a:spcPct val="100000"/>
              </a:lnSpc>
              <a:tabLst>
                <a:tab pos="360363" algn="l"/>
              </a:tabLst>
            </a:pPr>
            <a:r>
              <a:rPr lang="cs-CZ" sz="1400" dirty="0">
                <a:solidFill>
                  <a:schemeClr val="bg1"/>
                </a:solidFill>
              </a:rPr>
              <a:t>	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r>
              <a:rPr lang="cs-CZ" sz="1400" dirty="0">
                <a:solidFill>
                  <a:schemeClr val="bg1"/>
                </a:solidFill>
              </a:rPr>
              <a:t>W. </a:t>
            </a:r>
            <a:r>
              <a:rPr lang="cs-CZ" sz="1400" dirty="0" err="1">
                <a:solidFill>
                  <a:schemeClr val="bg1"/>
                </a:solidFill>
              </a:rPr>
              <a:t>Heape</a:t>
            </a:r>
            <a:r>
              <a:rPr lang="cs-CZ" sz="1400" dirty="0">
                <a:solidFill>
                  <a:schemeClr val="bg1"/>
                </a:solidFill>
              </a:rPr>
              <a:t> - </a:t>
            </a:r>
            <a:r>
              <a:rPr lang="cs-CZ" sz="1400" dirty="0" err="1">
                <a:solidFill>
                  <a:schemeClr val="bg1"/>
                </a:solidFill>
              </a:rPr>
              <a:t>birth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of</a:t>
            </a:r>
            <a:r>
              <a:rPr lang="cs-CZ" sz="1400" dirty="0">
                <a:solidFill>
                  <a:schemeClr val="bg1"/>
                </a:solidFill>
              </a:rPr>
              <a:t> 6 </a:t>
            </a:r>
            <a:r>
              <a:rPr lang="cs-CZ" sz="1400" dirty="0" err="1">
                <a:solidFill>
                  <a:schemeClr val="bg1"/>
                </a:solidFill>
              </a:rPr>
              <a:t>rabbit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pups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after</a:t>
            </a:r>
            <a:r>
              <a:rPr lang="cs-CZ" sz="1400" dirty="0">
                <a:solidFill>
                  <a:schemeClr val="bg1"/>
                </a:solidFill>
              </a:rPr>
              <a:t> vitro </a:t>
            </a:r>
            <a:r>
              <a:rPr lang="cs-CZ" sz="1400" dirty="0" err="1">
                <a:solidFill>
                  <a:schemeClr val="bg1"/>
                </a:solidFill>
              </a:rPr>
              <a:t>fertilization</a:t>
            </a:r>
            <a:r>
              <a:rPr lang="cs-CZ" sz="1400" dirty="0">
                <a:solidFill>
                  <a:schemeClr val="bg1"/>
                </a:solidFill>
              </a:rPr>
              <a:t> (1890</a:t>
            </a:r>
            <a:r>
              <a:rPr lang="cs-CZ" sz="1400" dirty="0" smtClean="0">
                <a:solidFill>
                  <a:schemeClr val="bg1"/>
                </a:solidFill>
              </a:rPr>
              <a:t>).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400" b="1" u="sng" dirty="0" smtClean="0">
                <a:solidFill>
                  <a:schemeClr val="bg1"/>
                </a:solidFill>
              </a:rPr>
              <a:t>1944 </a:t>
            </a:r>
            <a:r>
              <a:rPr lang="cs-CZ" sz="1400" dirty="0">
                <a:solidFill>
                  <a:schemeClr val="bg1"/>
                </a:solidFill>
              </a:rPr>
              <a:t>- Rock, </a:t>
            </a:r>
            <a:r>
              <a:rPr lang="cs-CZ" sz="1400" dirty="0" err="1">
                <a:solidFill>
                  <a:schemeClr val="bg1"/>
                </a:solidFill>
              </a:rPr>
              <a:t>Menkin</a:t>
            </a:r>
            <a:r>
              <a:rPr lang="cs-CZ" sz="1400" dirty="0">
                <a:solidFill>
                  <a:schemeClr val="bg1"/>
                </a:solidFill>
              </a:rPr>
              <a:t> - in vitro </a:t>
            </a:r>
            <a:r>
              <a:rPr lang="cs-CZ" sz="1400" dirty="0" err="1">
                <a:solidFill>
                  <a:schemeClr val="bg1"/>
                </a:solidFill>
              </a:rPr>
              <a:t>fertilization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of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human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oocyte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endParaRPr lang="cs-CZ" sz="1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400" b="1" u="sng" dirty="0" smtClean="0">
                <a:solidFill>
                  <a:schemeClr val="bg1"/>
                </a:solidFill>
              </a:rPr>
              <a:t>1951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r>
              <a:rPr lang="cs-CZ" sz="1400" dirty="0">
                <a:solidFill>
                  <a:schemeClr val="bg1"/>
                </a:solidFill>
              </a:rPr>
              <a:t>- Austin, </a:t>
            </a:r>
            <a:r>
              <a:rPr lang="cs-CZ" sz="1400" dirty="0" err="1">
                <a:solidFill>
                  <a:schemeClr val="bg1"/>
                </a:solidFill>
              </a:rPr>
              <a:t>Chang</a:t>
            </a:r>
            <a:r>
              <a:rPr lang="cs-CZ" sz="1400" dirty="0">
                <a:solidFill>
                  <a:schemeClr val="bg1"/>
                </a:solidFill>
              </a:rPr>
              <a:t> - </a:t>
            </a:r>
            <a:r>
              <a:rPr lang="cs-CZ" sz="1400" dirty="0" err="1">
                <a:solidFill>
                  <a:schemeClr val="bg1"/>
                </a:solidFill>
              </a:rPr>
              <a:t>the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fertilizing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ability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of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sperm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is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essential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for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its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endParaRPr lang="cs-CZ" sz="1400" dirty="0" smtClean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tabLst>
                <a:tab pos="360363" algn="l"/>
              </a:tabLst>
            </a:pPr>
            <a:r>
              <a:rPr lang="cs-CZ" sz="1400" dirty="0">
                <a:solidFill>
                  <a:schemeClr val="bg1"/>
                </a:solidFill>
              </a:rPr>
              <a:t>	</a:t>
            </a:r>
            <a:r>
              <a:rPr lang="cs-CZ" sz="1400" dirty="0" err="1" smtClean="0">
                <a:solidFill>
                  <a:schemeClr val="bg1"/>
                </a:solidFill>
              </a:rPr>
              <a:t>previous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r>
              <a:rPr lang="cs-CZ" sz="1400" dirty="0">
                <a:solidFill>
                  <a:schemeClr val="bg1"/>
                </a:solidFill>
              </a:rPr>
              <a:t>residence in </a:t>
            </a:r>
            <a:r>
              <a:rPr lang="cs-CZ" sz="1400" dirty="0" err="1">
                <a:solidFill>
                  <a:schemeClr val="bg1"/>
                </a:solidFill>
              </a:rPr>
              <a:t>the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female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genital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tract</a:t>
            </a:r>
            <a:r>
              <a:rPr lang="cs-CZ" sz="1400" dirty="0">
                <a:solidFill>
                  <a:schemeClr val="bg1"/>
                </a:solidFill>
              </a:rPr>
              <a:t> (</a:t>
            </a:r>
            <a:r>
              <a:rPr lang="cs-CZ" sz="1400" dirty="0" err="1">
                <a:solidFill>
                  <a:schemeClr val="bg1"/>
                </a:solidFill>
              </a:rPr>
              <a:t>sperm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capacitation</a:t>
            </a:r>
            <a:r>
              <a:rPr lang="cs-CZ" sz="1400" dirty="0" smtClean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400" b="1" u="sng" dirty="0" smtClean="0">
                <a:solidFill>
                  <a:schemeClr val="bg1"/>
                </a:solidFill>
              </a:rPr>
              <a:t>2nd </a:t>
            </a:r>
            <a:r>
              <a:rPr lang="cs-CZ" sz="1400" b="1" u="sng" dirty="0" err="1">
                <a:solidFill>
                  <a:schemeClr val="bg1"/>
                </a:solidFill>
              </a:rPr>
              <a:t>half</a:t>
            </a:r>
            <a:r>
              <a:rPr lang="cs-CZ" sz="1400" b="1" u="sng" dirty="0">
                <a:solidFill>
                  <a:schemeClr val="bg1"/>
                </a:solidFill>
              </a:rPr>
              <a:t> </a:t>
            </a:r>
            <a:r>
              <a:rPr lang="cs-CZ" sz="1400" b="1" u="sng" dirty="0" err="1">
                <a:solidFill>
                  <a:schemeClr val="bg1"/>
                </a:solidFill>
              </a:rPr>
              <a:t>of</a:t>
            </a:r>
            <a:r>
              <a:rPr lang="cs-CZ" sz="1400" b="1" u="sng" dirty="0">
                <a:solidFill>
                  <a:schemeClr val="bg1"/>
                </a:solidFill>
              </a:rPr>
              <a:t> </a:t>
            </a:r>
            <a:r>
              <a:rPr lang="cs-CZ" sz="1400" b="1" u="sng" dirty="0" err="1">
                <a:solidFill>
                  <a:schemeClr val="bg1"/>
                </a:solidFill>
              </a:rPr>
              <a:t>the</a:t>
            </a:r>
            <a:r>
              <a:rPr lang="cs-CZ" sz="1400" b="1" u="sng" dirty="0">
                <a:solidFill>
                  <a:schemeClr val="bg1"/>
                </a:solidFill>
              </a:rPr>
              <a:t> 20th </a:t>
            </a:r>
            <a:r>
              <a:rPr lang="cs-CZ" sz="1400" b="1" u="sng" dirty="0" err="1">
                <a:solidFill>
                  <a:schemeClr val="bg1"/>
                </a:solidFill>
              </a:rPr>
              <a:t>century</a:t>
            </a:r>
            <a:r>
              <a:rPr lang="cs-CZ" sz="1400" b="1" u="sng" dirty="0">
                <a:solidFill>
                  <a:schemeClr val="bg1"/>
                </a:solidFill>
              </a:rPr>
              <a:t> - Cambridge University - R.G. </a:t>
            </a:r>
            <a:r>
              <a:rPr lang="cs-CZ" sz="1400" b="1" u="sng" dirty="0" err="1">
                <a:solidFill>
                  <a:schemeClr val="bg1"/>
                </a:solidFill>
              </a:rPr>
              <a:t>Edwards</a:t>
            </a:r>
            <a:r>
              <a:rPr lang="cs-CZ" sz="1400" b="1" u="sng" dirty="0">
                <a:solidFill>
                  <a:schemeClr val="bg1"/>
                </a:solidFill>
              </a:rPr>
              <a:t>  </a:t>
            </a:r>
            <a:endParaRPr lang="cs-CZ" sz="1400" dirty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400" dirty="0" err="1" smtClean="0">
                <a:solidFill>
                  <a:schemeClr val="bg1"/>
                </a:solidFill>
              </a:rPr>
              <a:t>Description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of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oocyte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maturation</a:t>
            </a:r>
            <a:r>
              <a:rPr lang="cs-CZ" sz="1400" dirty="0">
                <a:solidFill>
                  <a:schemeClr val="bg1"/>
                </a:solidFill>
              </a:rPr>
              <a:t> and in vitro </a:t>
            </a:r>
            <a:r>
              <a:rPr lang="cs-CZ" sz="1400" dirty="0" err="1">
                <a:solidFill>
                  <a:schemeClr val="bg1"/>
                </a:solidFill>
              </a:rPr>
              <a:t>fertilization</a:t>
            </a:r>
            <a:r>
              <a:rPr lang="cs-CZ" sz="1400" dirty="0">
                <a:solidFill>
                  <a:schemeClr val="bg1"/>
                </a:solidFill>
              </a:rPr>
              <a:t>, </a:t>
            </a:r>
            <a:r>
              <a:rPr lang="cs-CZ" sz="1400" dirty="0" err="1">
                <a:solidFill>
                  <a:schemeClr val="bg1"/>
                </a:solidFill>
              </a:rPr>
              <a:t>possibility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</a:rPr>
              <a:t>of</a:t>
            </a:r>
            <a:endParaRPr lang="cs-CZ" sz="1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400" dirty="0" smtClean="0">
                <a:solidFill>
                  <a:schemeClr val="bg1"/>
                </a:solidFill>
              </a:rPr>
              <a:t> embryo </a:t>
            </a:r>
            <a:r>
              <a:rPr lang="cs-CZ" sz="1400" dirty="0" err="1">
                <a:solidFill>
                  <a:schemeClr val="bg1"/>
                </a:solidFill>
              </a:rPr>
              <a:t>culture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endParaRPr lang="cs-CZ" sz="1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400" b="1" dirty="0" smtClean="0">
                <a:solidFill>
                  <a:schemeClr val="bg1"/>
                </a:solidFill>
              </a:rPr>
              <a:t>1971 </a:t>
            </a:r>
            <a:r>
              <a:rPr lang="cs-CZ" sz="1400" b="1" dirty="0">
                <a:solidFill>
                  <a:schemeClr val="bg1"/>
                </a:solidFill>
              </a:rPr>
              <a:t>- </a:t>
            </a:r>
            <a:r>
              <a:rPr lang="cs-CZ" sz="1400" b="1" dirty="0" err="1">
                <a:solidFill>
                  <a:schemeClr val="bg1"/>
                </a:solidFill>
              </a:rPr>
              <a:t>Steptoe</a:t>
            </a:r>
            <a:r>
              <a:rPr lang="cs-CZ" sz="1400" b="1" dirty="0">
                <a:solidFill>
                  <a:schemeClr val="bg1"/>
                </a:solidFill>
              </a:rPr>
              <a:t>, </a:t>
            </a:r>
            <a:r>
              <a:rPr lang="cs-CZ" sz="1400" b="1" dirty="0" err="1">
                <a:solidFill>
                  <a:schemeClr val="bg1"/>
                </a:solidFill>
              </a:rPr>
              <a:t>Purdy</a:t>
            </a:r>
            <a:r>
              <a:rPr lang="cs-CZ" sz="1400" b="1" dirty="0">
                <a:solidFill>
                  <a:schemeClr val="bg1"/>
                </a:solidFill>
              </a:rPr>
              <a:t>: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Nature</a:t>
            </a:r>
            <a:r>
              <a:rPr lang="cs-CZ" sz="1400" dirty="0">
                <a:solidFill>
                  <a:schemeClr val="bg1"/>
                </a:solidFill>
              </a:rPr>
              <a:t> - </a:t>
            </a:r>
            <a:r>
              <a:rPr lang="cs-CZ" sz="1400" dirty="0" err="1">
                <a:solidFill>
                  <a:schemeClr val="bg1"/>
                </a:solidFill>
              </a:rPr>
              <a:t>possibility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of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i="1" dirty="0">
                <a:solidFill>
                  <a:schemeClr val="bg1"/>
                </a:solidFill>
              </a:rPr>
              <a:t>in vitro </a:t>
            </a:r>
            <a:r>
              <a:rPr lang="cs-CZ" sz="1400" dirty="0" err="1">
                <a:solidFill>
                  <a:schemeClr val="bg1"/>
                </a:solidFill>
              </a:rPr>
              <a:t>culture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</a:rPr>
              <a:t>of</a:t>
            </a:r>
            <a:r>
              <a:rPr lang="cs-CZ" sz="1400" dirty="0" smtClean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human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</a:rPr>
              <a:t>embryos</a:t>
            </a:r>
            <a:endParaRPr lang="cs-CZ" sz="1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400" dirty="0">
                <a:solidFill>
                  <a:schemeClr val="bg1"/>
                </a:solidFill>
              </a:rPr>
              <a:t>	</a:t>
            </a:r>
            <a:r>
              <a:rPr lang="cs-CZ" sz="1400" dirty="0" smtClean="0">
                <a:solidFill>
                  <a:schemeClr val="bg1"/>
                </a:solidFill>
              </a:rPr>
              <a:t>to </a:t>
            </a:r>
            <a:r>
              <a:rPr lang="cs-CZ" sz="1400" dirty="0" err="1">
                <a:solidFill>
                  <a:schemeClr val="bg1"/>
                </a:solidFill>
              </a:rPr>
              <a:t>the</a:t>
            </a:r>
            <a:r>
              <a:rPr lang="cs-CZ" sz="1400" dirty="0">
                <a:solidFill>
                  <a:schemeClr val="bg1"/>
                </a:solidFill>
              </a:rPr>
              <a:t> blastocyst </a:t>
            </a:r>
            <a:r>
              <a:rPr lang="cs-CZ" sz="1400" dirty="0" err="1">
                <a:solidFill>
                  <a:schemeClr val="bg1"/>
                </a:solidFill>
              </a:rPr>
              <a:t>stage</a:t>
            </a:r>
            <a:r>
              <a:rPr lang="cs-CZ" sz="1400" dirty="0">
                <a:solidFill>
                  <a:schemeClr val="bg1"/>
                </a:solidFill>
              </a:rPr>
              <a:t>  </a:t>
            </a:r>
            <a:endParaRPr lang="cs-CZ" sz="1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400" b="1" dirty="0" smtClean="0">
                <a:solidFill>
                  <a:schemeClr val="bg1"/>
                </a:solidFill>
              </a:rPr>
              <a:t>Late 70s </a:t>
            </a:r>
            <a:r>
              <a:rPr lang="cs-CZ" sz="1400" dirty="0">
                <a:solidFill>
                  <a:schemeClr val="bg1"/>
                </a:solidFill>
              </a:rPr>
              <a:t>- </a:t>
            </a:r>
            <a:r>
              <a:rPr lang="cs-CZ" sz="1400" dirty="0" err="1">
                <a:solidFill>
                  <a:schemeClr val="bg1"/>
                </a:solidFill>
              </a:rPr>
              <a:t>improvements</a:t>
            </a:r>
            <a:r>
              <a:rPr lang="cs-CZ" sz="1400" dirty="0">
                <a:solidFill>
                  <a:schemeClr val="bg1"/>
                </a:solidFill>
              </a:rPr>
              <a:t> in </a:t>
            </a:r>
            <a:r>
              <a:rPr lang="cs-CZ" sz="1400" dirty="0" err="1">
                <a:solidFill>
                  <a:schemeClr val="bg1"/>
                </a:solidFill>
              </a:rPr>
              <a:t>culture</a:t>
            </a:r>
            <a:r>
              <a:rPr lang="cs-CZ" sz="1400" dirty="0">
                <a:solidFill>
                  <a:schemeClr val="bg1"/>
                </a:solidFill>
              </a:rPr>
              <a:t> media, </a:t>
            </a:r>
            <a:r>
              <a:rPr lang="cs-CZ" sz="1400" dirty="0" err="1">
                <a:solidFill>
                  <a:schemeClr val="bg1"/>
                </a:solidFill>
              </a:rPr>
              <a:t>laparoscopic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 smtClean="0">
                <a:solidFill>
                  <a:schemeClr val="bg1"/>
                </a:solidFill>
              </a:rPr>
              <a:t>techniques</a:t>
            </a:r>
            <a:r>
              <a:rPr lang="cs-CZ" sz="1400" dirty="0" smtClean="0">
                <a:solidFill>
                  <a:schemeClr val="bg1"/>
                </a:solidFill>
              </a:rPr>
              <a:t>, </a:t>
            </a:r>
            <a:r>
              <a:rPr lang="cs-CZ" sz="1400" dirty="0" err="1" smtClean="0">
                <a:solidFill>
                  <a:schemeClr val="bg1"/>
                </a:solidFill>
              </a:rPr>
              <a:t>Cryopreservation</a:t>
            </a:r>
            <a:endParaRPr lang="cs-CZ" sz="1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400" b="1" dirty="0" smtClean="0">
                <a:solidFill>
                  <a:schemeClr val="bg1"/>
                </a:solidFill>
              </a:rPr>
              <a:t>1978 </a:t>
            </a:r>
            <a:r>
              <a:rPr lang="cs-CZ" sz="1400" b="1" dirty="0">
                <a:solidFill>
                  <a:schemeClr val="bg1"/>
                </a:solidFill>
              </a:rPr>
              <a:t>- Lancet</a:t>
            </a:r>
            <a:r>
              <a:rPr lang="cs-CZ" sz="1400" dirty="0">
                <a:solidFill>
                  <a:schemeClr val="bg1"/>
                </a:solidFill>
              </a:rPr>
              <a:t> - </a:t>
            </a:r>
            <a:r>
              <a:rPr lang="cs-CZ" sz="1400" dirty="0" err="1">
                <a:solidFill>
                  <a:schemeClr val="bg1"/>
                </a:solidFill>
              </a:rPr>
              <a:t>clinical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applications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  <a:r>
              <a:rPr lang="cs-CZ" sz="1400" dirty="0" err="1">
                <a:solidFill>
                  <a:schemeClr val="bg1"/>
                </a:solidFill>
              </a:rPr>
              <a:t>of</a:t>
            </a:r>
            <a:r>
              <a:rPr lang="cs-CZ" sz="1400" dirty="0">
                <a:solidFill>
                  <a:schemeClr val="bg1"/>
                </a:solidFill>
              </a:rPr>
              <a:t> in vitro </a:t>
            </a:r>
            <a:r>
              <a:rPr lang="cs-CZ" sz="1400" dirty="0" err="1" smtClean="0">
                <a:solidFill>
                  <a:schemeClr val="bg1"/>
                </a:solidFill>
              </a:rPr>
              <a:t>fertilization</a:t>
            </a:r>
            <a:endParaRPr lang="cs-CZ" sz="1400" dirty="0" smtClean="0">
              <a:solidFill>
                <a:schemeClr val="bg1"/>
              </a:solidFill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tabLst>
                <a:tab pos="360363" algn="l"/>
              </a:tabLst>
            </a:pPr>
            <a:r>
              <a:rPr lang="cs-CZ" sz="1400" dirty="0" smtClean="0">
                <a:solidFill>
                  <a:schemeClr val="bg1"/>
                </a:solidFill>
              </a:rPr>
              <a:t>L</a:t>
            </a:r>
            <a:r>
              <a:rPr lang="cs-CZ" sz="1400" dirty="0">
                <a:solidFill>
                  <a:schemeClr val="bg1"/>
                </a:solidFill>
              </a:rPr>
              <a:t>. Brown 2010 - R.G. </a:t>
            </a:r>
            <a:r>
              <a:rPr lang="cs-CZ" sz="1400" dirty="0" err="1">
                <a:solidFill>
                  <a:schemeClr val="bg1"/>
                </a:solidFill>
              </a:rPr>
              <a:t>Edwards</a:t>
            </a:r>
            <a:r>
              <a:rPr lang="cs-CZ" sz="1400" dirty="0">
                <a:solidFill>
                  <a:schemeClr val="bg1"/>
                </a:solidFill>
              </a:rPr>
              <a:t> - Nobel </a:t>
            </a:r>
            <a:r>
              <a:rPr lang="cs-CZ" sz="1400" dirty="0" err="1">
                <a:solidFill>
                  <a:schemeClr val="bg1"/>
                </a:solidFill>
              </a:rPr>
              <a:t>Prize</a:t>
            </a:r>
            <a:r>
              <a:rPr lang="cs-CZ" sz="1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344" name="Shape 142"/>
          <p:cNvPicPr/>
          <p:nvPr/>
        </p:nvPicPr>
        <p:blipFill>
          <a:blip r:embed="rId3"/>
          <a:stretch/>
        </p:blipFill>
        <p:spPr>
          <a:xfrm>
            <a:off x="8604360" y="6378840"/>
            <a:ext cx="431640" cy="462960"/>
          </a:xfrm>
          <a:prstGeom prst="rect">
            <a:avLst/>
          </a:prstGeom>
          <a:ln>
            <a:noFill/>
          </a:ln>
        </p:spPr>
      </p:pic>
      <p:pic>
        <p:nvPicPr>
          <p:cNvPr id="345" name="Shape 143"/>
          <p:cNvPicPr/>
          <p:nvPr/>
        </p:nvPicPr>
        <p:blipFill>
          <a:blip r:embed="rId4"/>
          <a:stretch/>
        </p:blipFill>
        <p:spPr>
          <a:xfrm>
            <a:off x="7812360" y="6372720"/>
            <a:ext cx="551520" cy="525240"/>
          </a:xfrm>
          <a:prstGeom prst="rect">
            <a:avLst/>
          </a:prstGeom>
          <a:ln>
            <a:noFill/>
          </a:ln>
        </p:spPr>
      </p:pic>
      <p:pic>
        <p:nvPicPr>
          <p:cNvPr id="346" name="Picture 2"/>
          <p:cNvPicPr/>
          <p:nvPr/>
        </p:nvPicPr>
        <p:blipFill>
          <a:blip r:embed="rId5"/>
          <a:stretch/>
        </p:blipFill>
        <p:spPr>
          <a:xfrm>
            <a:off x="7672320" y="2853000"/>
            <a:ext cx="1307880" cy="1307880"/>
          </a:xfrm>
          <a:prstGeom prst="rect">
            <a:avLst/>
          </a:prstGeom>
          <a:ln>
            <a:noFill/>
          </a:ln>
        </p:spPr>
      </p:pic>
      <p:pic>
        <p:nvPicPr>
          <p:cNvPr id="347" name="Picture 7"/>
          <p:cNvPicPr/>
          <p:nvPr/>
        </p:nvPicPr>
        <p:blipFill>
          <a:blip r:embed="rId6"/>
          <a:stretch/>
        </p:blipFill>
        <p:spPr>
          <a:xfrm>
            <a:off x="7672320" y="4662720"/>
            <a:ext cx="1299960" cy="1430280"/>
          </a:xfrm>
          <a:prstGeom prst="rect">
            <a:avLst/>
          </a:prstGeom>
          <a:ln>
            <a:noFill/>
          </a:ln>
        </p:spPr>
      </p:pic>
      <p:sp>
        <p:nvSpPr>
          <p:cNvPr id="348" name="CustomShape 4"/>
          <p:cNvSpPr/>
          <p:nvPr/>
        </p:nvSpPr>
        <p:spPr>
          <a:xfrm>
            <a:off x="7672320" y="6093360"/>
            <a:ext cx="129168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sk-SK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P.C. Steptoe</a:t>
            </a:r>
            <a:endParaRPr/>
          </a:p>
        </p:txBody>
      </p:sp>
      <p:pic>
        <p:nvPicPr>
          <p:cNvPr id="349" name="Picture 8"/>
          <p:cNvPicPr/>
          <p:nvPr/>
        </p:nvPicPr>
        <p:blipFill>
          <a:blip r:embed="rId7"/>
          <a:stretch/>
        </p:blipFill>
        <p:spPr>
          <a:xfrm>
            <a:off x="7656480" y="1040760"/>
            <a:ext cx="1316160" cy="1393200"/>
          </a:xfrm>
          <a:prstGeom prst="rect">
            <a:avLst/>
          </a:prstGeom>
          <a:ln>
            <a:noFill/>
          </a:ln>
        </p:spPr>
      </p:pic>
      <p:sp>
        <p:nvSpPr>
          <p:cNvPr id="350" name="CustomShape 5"/>
          <p:cNvSpPr/>
          <p:nvPr/>
        </p:nvSpPr>
        <p:spPr>
          <a:xfrm>
            <a:off x="7656480" y="4221000"/>
            <a:ext cx="1307880" cy="272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k-SK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R.G. Edwards</a:t>
            </a:r>
            <a:endParaRPr/>
          </a:p>
        </p:txBody>
      </p:sp>
      <p:sp>
        <p:nvSpPr>
          <p:cNvPr id="351" name="CustomShape 6"/>
          <p:cNvSpPr/>
          <p:nvPr/>
        </p:nvSpPr>
        <p:spPr>
          <a:xfrm>
            <a:off x="7672320" y="2503800"/>
            <a:ext cx="1363680" cy="410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sk-SK" sz="9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A. van Leeuwenhoek </a:t>
            </a:r>
            <a:endParaRPr/>
          </a:p>
          <a:p>
            <a:pPr>
              <a:lnSpc>
                <a:spcPct val="100000"/>
              </a:lnSpc>
            </a:pPr>
            <a:r>
              <a:rPr lang="sk-SK" sz="1200" b="1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/>
          </a:p>
        </p:txBody>
      </p:sp>
      <p:pic>
        <p:nvPicPr>
          <p:cNvPr id="352" name="Picture 9"/>
          <p:cNvPicPr/>
          <p:nvPr/>
        </p:nvPicPr>
        <p:blipFill>
          <a:blip r:embed="rId8"/>
          <a:stretch/>
        </p:blipFill>
        <p:spPr>
          <a:xfrm>
            <a:off x="685800" y="4725000"/>
            <a:ext cx="1293480" cy="1391040"/>
          </a:xfrm>
          <a:prstGeom prst="rect">
            <a:avLst/>
          </a:prstGeom>
          <a:ln>
            <a:noFill/>
          </a:ln>
        </p:spPr>
      </p:pic>
      <p:pic>
        <p:nvPicPr>
          <p:cNvPr id="353" name="Picture 10"/>
          <p:cNvPicPr/>
          <p:nvPr/>
        </p:nvPicPr>
        <p:blipFill>
          <a:blip r:embed="rId9"/>
          <a:stretch/>
        </p:blipFill>
        <p:spPr>
          <a:xfrm>
            <a:off x="2051640" y="4725000"/>
            <a:ext cx="2232000" cy="1391040"/>
          </a:xfrm>
          <a:prstGeom prst="rect">
            <a:avLst/>
          </a:prstGeom>
          <a:ln>
            <a:noFill/>
          </a:ln>
        </p:spPr>
      </p:pic>
      <p:pic>
        <p:nvPicPr>
          <p:cNvPr id="354" name="Picture 12"/>
          <p:cNvPicPr/>
          <p:nvPr/>
        </p:nvPicPr>
        <p:blipFill>
          <a:blip r:embed="rId10"/>
          <a:stretch/>
        </p:blipFill>
        <p:spPr>
          <a:xfrm>
            <a:off x="4468680" y="4725000"/>
            <a:ext cx="2191320" cy="1391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3580</TotalTime>
  <Words>1955</Words>
  <Application>Microsoft Office PowerPoint</Application>
  <PresentationFormat>Předvádění na obrazovce (4:3)</PresentationFormat>
  <Paragraphs>376</Paragraphs>
  <Slides>69</Slides>
  <Notes>9</Notes>
  <HiddenSlides>1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5</vt:i4>
      </vt:variant>
      <vt:variant>
        <vt:lpstr>Nadpisy snímků</vt:lpstr>
      </vt:variant>
      <vt:variant>
        <vt:i4>69</vt:i4>
      </vt:variant>
    </vt:vector>
  </HeadingPairs>
  <TitlesOfParts>
    <vt:vector size="83" baseType="lpstr">
      <vt:lpstr>Arial</vt:lpstr>
      <vt:lpstr>Calibri</vt:lpstr>
      <vt:lpstr>Comic Sans MS</vt:lpstr>
      <vt:lpstr>Courier New</vt:lpstr>
      <vt:lpstr>DejaVu Sans</vt:lpstr>
      <vt:lpstr>Symbol</vt:lpstr>
      <vt:lpstr>Times New Roman</vt:lpstr>
      <vt:lpstr>Trebuchet MS</vt:lpstr>
      <vt:lpstr>Wingdings</vt:lpstr>
      <vt:lpstr>Motiv systému Office</vt:lpstr>
      <vt:lpstr>Office Theme</vt:lpstr>
      <vt:lpstr>Office Theme</vt:lpstr>
      <vt:lpstr>Office Theme</vt:lpstr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PCR based  WGA amplification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Pokroky preimplantačních genetických vyšetření aneb  žádný sex a zdravé dítě     Mgr. Jan Smetana, Ph.D    Ústav Experimentální Biologie, PřF MU Laboratoř molekulární cytogenetiky OLG FN Brno</dc:title>
  <dc:creator>admin</dc:creator>
  <cp:lastModifiedBy>jan smetty</cp:lastModifiedBy>
  <cp:revision>173</cp:revision>
  <dcterms:modified xsi:type="dcterms:W3CDTF">2023-01-02T17:16:33Z</dcterms:modified>
  <dc:language>sk-SK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1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59</vt:i4>
  </property>
  <property fmtid="{D5CDD505-2E9C-101B-9397-08002B2CF9AE}" pid="8" name="PresentationFormat">
    <vt:lpwstr>Prezentácia na obrazovke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70</vt:i4>
  </property>
</Properties>
</file>