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58" r:id="rId4"/>
    <p:sldId id="260" r:id="rId5"/>
    <p:sldId id="261" r:id="rId6"/>
    <p:sldId id="257" r:id="rId7"/>
    <p:sldId id="262" r:id="rId8"/>
    <p:sldId id="264" r:id="rId9"/>
    <p:sldId id="263" r:id="rId10"/>
    <p:sldId id="27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B048D-1C4E-4023-8CC5-BCFAF0ACA95F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F8104-164B-40CC-A5EC-88B5FE8543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98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4F0B7-5A30-4892-B056-3934D8ED7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545218-775D-435F-9BF7-88B304EA0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19D0A9-BBB4-4A1F-B805-19114EF1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B4C00D-F0AF-4AFF-B97E-7BC7B583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DDA167-46BB-4C53-93E6-08E43D27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10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F6E6D-0A44-4AB8-B024-D6DAABEB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7EAEAE-A0B9-4E62-82CA-3B32060A2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387F3B-02D8-4A0F-AC1A-632A7251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6D1912-3001-4BBD-AE1B-CBCC76FA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1781A-5F41-4769-9460-900C1FF2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90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918B2E-DC8A-4B39-931E-60793D9C4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8CED55-2E09-47E4-8E23-CBBA60F70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2E09DB-F558-4FF0-9857-8C5A3E54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D88340-A4D5-4633-94DF-9BB311AD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0DA319-8A87-4773-B304-3B38D6D5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03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8F55D-6199-4EBA-91AF-3BA85DC2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30D2FE-DDEA-4EA5-A4E5-C21D233C6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BC3AB7-AC57-4730-958E-E23EFAF3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F104C1-72C8-416A-A62F-F6954A0E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D6A7EF-6A5B-4768-8785-D927F1A1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91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2EA6D-C674-40D4-AE31-4753CE48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70E2CA-967F-49FB-902B-60C5267E5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803FDE-8920-45F0-9330-9DCA4CF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D34B4E-35A8-4451-A2B5-8531A12B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D91344-D636-4387-9079-B464393C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19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F53FB-1E91-4244-B60E-D1C63F2D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620F5-285D-4D84-9504-89361BB45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FD22E2-5D99-4463-9B8E-785F718B8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CA6441-CB90-4088-94E4-628E6B93F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C24270-6122-48AC-A981-813972B2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955AA8-DF35-42D3-B0B7-6E03DE01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84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B8E16-26DF-4551-B5D2-E023432A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3D4B0A-59DF-4266-8C11-79543DE31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4C475B-54ED-482E-BC42-D382DA8AE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4D99CC-8F93-4B58-80BF-621F94833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787095F-5C6E-444A-8CD5-DD8E99E81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3396C5-FF84-40EF-87B7-67E7B35C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22969D-E0B7-4252-B87E-140428CA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51E3F3-B1CD-4E69-9CDB-2E01F739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3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03DE3-3AEC-41A8-91DE-01195F27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52CB82-828D-453A-AAA1-B476BF68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6F77AB-C8B3-4CAD-975F-33B282E3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B135F8-5F12-4AAA-9BB7-037EA77F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61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246D97-D7FD-4035-B04A-9DD089C3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85F3C41-0462-4E66-B28A-0F6396CC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EF981C-82AD-4719-995D-59E5F58D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19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24FA0-58E1-4D0E-8178-5DC7D106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C41018-33D7-4BEE-B5B8-E18FACD2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B50630-E342-42DD-A151-19558DB5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158149-64DB-4622-83C9-A6E32370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83F3AF-6BED-4850-BDB4-8AF56DD0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DFEA9C-49B7-4DB0-8031-94E9546F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04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325ED-F984-4FF0-B831-9C3726DD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49770D-935A-4D13-97F1-2A92ED61D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F335C3-6552-4A2D-8BC7-E2E0C226A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7F38DB-621D-449E-9A12-639B581B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0C8059-C86D-434E-8AD7-72686583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062883-DBAD-4C36-95BC-89C9630C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0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AB0630-D7A1-48C2-8B62-DE3BD6CC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BD0E66-08CF-41EA-9F71-A153C8DE6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74CEA-6AB0-493B-AF43-75CF9A2AE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6D8A6-E4A3-4942-B125-5AC2B3562F03}" type="datetimeFigureOut">
              <a:rPr lang="cs-CZ" smtClean="0"/>
              <a:t>06.12.2020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8AF9AF-0B58-4ED4-9AC8-F74E19B4B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D0F4CD-F190-4B79-9C7B-E3DBBDBD1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163AF-4605-417D-94EF-7B4510F922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hranaprirody.cz/metodicka-podpora/metodiky-aopk-cr/metodiky-pro-oblast-monitoringu/" TargetMode="External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ature.cz/publik_syst2/files/phb_28_verejnost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ature.cz/publik_syst/ctihtmlpage.php?what=6230&amp;X=X" TargetMode="Externa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hyperlink" Target="https://mob.nature.cz/admin/index.php?action=mytm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jpeg"/><Relationship Id="rId4" Type="http://schemas.openxmlformats.org/officeDocument/2006/relationships/image" Target="../media/image2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nature.cz/publik_syst/ctihtmlpage.php?what=6230&amp;X=X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08466F7-F5E4-4BCE-96A1-2E8ABA6A0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C444E-44C1-468D-ACC7-ED750B593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cs-C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a veřejné zakázky</a:t>
            </a:r>
            <a:b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FB1BFC-719E-4EC7-B23E-CE83A9DA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93962"/>
          </a:xfrm>
        </p:spPr>
        <p:txBody>
          <a:bodyPr>
            <a:normAutofit lnSpcReduction="10000"/>
          </a:bodyPr>
          <a:lstStyle/>
          <a:p>
            <a:r>
              <a:rPr lang="cs-CZ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Botanický monitoring </a:t>
            </a:r>
          </a:p>
          <a:p>
            <a:endParaRPr lang="cs-CZ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cs-CZ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cs-CZ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Martin Kočí  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64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7046294-AD3E-43AE-B711-C56585CE0A81}"/>
              </a:ext>
            </a:extLst>
          </p:cNvPr>
          <p:cNvSpPr txBox="1"/>
          <p:nvPr/>
        </p:nvSpPr>
        <p:spPr>
          <a:xfrm>
            <a:off x="671362" y="580542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Inventarizační průzkumy </a:t>
            </a:r>
            <a:r>
              <a:rPr lang="cs-CZ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 mapování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1356DBE-BAF0-4120-9C49-FEC1D2882732}"/>
              </a:ext>
            </a:extLst>
          </p:cNvPr>
          <p:cNvSpPr txBox="1"/>
          <p:nvPr/>
        </p:nvSpPr>
        <p:spPr>
          <a:xfrm>
            <a:off x="671362" y="1366068"/>
            <a:ext cx="10397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/>
              <a:t>Projekt: Vytvoření komplexního monitorovacího systému přírodního prostředí Moravskoslezského kraje</a:t>
            </a:r>
          </a:p>
          <a:p>
            <a:pPr algn="l"/>
            <a:r>
              <a:rPr lang="cs-CZ" sz="1400" b="0" i="0" u="none" strike="noStrike" baseline="0" dirty="0"/>
              <a:t>Botanický inventarizační průzkum ve vybraných lučních komplexech CHKO Jeseníky</a:t>
            </a:r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2E3D400-DB6C-4C6E-8DF1-D0D1BA409D19}"/>
              </a:ext>
            </a:extLst>
          </p:cNvPr>
          <p:cNvSpPr txBox="1"/>
          <p:nvPr/>
        </p:nvSpPr>
        <p:spPr>
          <a:xfrm>
            <a:off x="798899" y="2310063"/>
            <a:ext cx="317633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Cíl: </a:t>
            </a:r>
            <a:r>
              <a:rPr lang="cs-CZ" dirty="0"/>
              <a:t>Floristická a fytocenologická inventarizace vybraných lučních komplexů, mapování vegetace. </a:t>
            </a:r>
            <a:r>
              <a:rPr lang="cs-CZ" sz="1400" dirty="0">
                <a:effectLst/>
                <a:ea typeface="Calibri" panose="020F0502020204030204" pitchFamily="34" charset="0"/>
              </a:rPr>
              <a:t>Zhodnocení aktuálního stavu rostlinných společenstev, vhodnosti současného obhospodařování, návrh doporučení pro budoucí management území.</a:t>
            </a:r>
          </a:p>
          <a:p>
            <a:endParaRPr lang="cs-CZ" sz="1400" dirty="0">
              <a:ea typeface="Calibri" panose="020F0502020204030204" pitchFamily="34" charset="0"/>
            </a:endParaRPr>
          </a:p>
          <a:p>
            <a:r>
              <a:rPr lang="cs-CZ" b="1" dirty="0">
                <a:effectLst/>
                <a:ea typeface="Calibri" panose="020F0502020204030204" pitchFamily="34" charset="0"/>
              </a:rPr>
              <a:t>Výsledek</a:t>
            </a:r>
            <a:r>
              <a:rPr lang="cs-CZ" dirty="0">
                <a:effectLst/>
                <a:ea typeface="Calibri" panose="020F0502020204030204" pitchFamily="34" charset="0"/>
              </a:rPr>
              <a:t>: průběžná a závěrečná zpráva, inventarizace flory a vegetace, mapy vegetace, mapy zachovalosti, doporučení pro obhospodařování.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1808DCD-CB01-45F4-91B9-C162ACD38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67" y="2310063"/>
            <a:ext cx="3443477" cy="370518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687EEB-F600-44C8-A5D4-AE29917A6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06" y="2310063"/>
            <a:ext cx="3443477" cy="370518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A2B997-3903-415F-B4C9-CE05DD876E0B}"/>
              </a:ext>
            </a:extLst>
          </p:cNvPr>
          <p:cNvSpPr txBox="1"/>
          <p:nvPr/>
        </p:nvSpPr>
        <p:spPr>
          <a:xfrm>
            <a:off x="4535867" y="6092792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Mapa luční vegetace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5169EB-1DC8-4427-AF5A-61CDDB7C576F}"/>
              </a:ext>
            </a:extLst>
          </p:cNvPr>
          <p:cNvSpPr txBox="1"/>
          <p:nvPr/>
        </p:nvSpPr>
        <p:spPr>
          <a:xfrm>
            <a:off x="8001001" y="6110256"/>
            <a:ext cx="2617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Mapa zachovalosti luční vegetace</a:t>
            </a:r>
          </a:p>
        </p:txBody>
      </p:sp>
    </p:spTree>
    <p:extLst>
      <p:ext uri="{BB962C8B-B14F-4D97-AF65-F5344CB8AC3E}">
        <p14:creationId xmlns:p14="http://schemas.microsoft.com/office/powerpoint/2010/main" val="80822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D4F3730-6D36-4C23-B10A-0D49AE8A1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71" y="217470"/>
            <a:ext cx="4975828" cy="281689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093A913-CE46-4153-B608-F279167C967D}"/>
              </a:ext>
            </a:extLst>
          </p:cNvPr>
          <p:cNvSpPr txBox="1"/>
          <p:nvPr/>
        </p:nvSpPr>
        <p:spPr>
          <a:xfrm>
            <a:off x="808525" y="654518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Mapování</a:t>
            </a:r>
            <a:r>
              <a:rPr lang="cs-CZ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  </a:t>
            </a: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biotopů N2000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904BFE-9D29-4FD1-AFFE-95ACA7792A76}"/>
              </a:ext>
            </a:extLst>
          </p:cNvPr>
          <p:cNvSpPr txBox="1"/>
          <p:nvPr/>
        </p:nvSpPr>
        <p:spPr>
          <a:xfrm>
            <a:off x="818147" y="1277042"/>
            <a:ext cx="11030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Mapování biotopů 2000-2005</a:t>
            </a:r>
          </a:p>
          <a:p>
            <a:r>
              <a:rPr lang="cs-CZ" dirty="0"/>
              <a:t>	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Guth J. (2002): Metodiky mapování biotopů soustavy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 2000 a Smaragd. AOPK ČR, Praha.</a:t>
            </a:r>
          </a:p>
          <a:p>
            <a:endParaRPr lang="cs-CZ" dirty="0"/>
          </a:p>
          <a:p>
            <a:r>
              <a:rPr lang="cs-CZ" dirty="0"/>
              <a:t>Aktualizace mapování 2007-2020  1. vlna – cyklus 12 let</a:t>
            </a:r>
          </a:p>
          <a:p>
            <a:r>
              <a:rPr lang="cs-CZ" dirty="0"/>
              <a:t>	mapovací okrsky, VZ od 2010</a:t>
            </a:r>
          </a:p>
          <a:p>
            <a:r>
              <a:rPr lang="cs-CZ" dirty="0"/>
              <a:t>Aktualizace mapování 2021- ?        2. vlna</a:t>
            </a:r>
          </a:p>
          <a:p>
            <a:r>
              <a:rPr lang="cs-CZ" dirty="0"/>
              <a:t>	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Lustyk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 Metodika aktualizace vrstvy mapování biotopů. AOPK ČR, Praha.	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https://www.ochranaprirody.cz/metodicka-podpora/metodiky-aopk-cr/metodiky-pro-oblast-monitoringu/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Lustyk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 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(2008):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Příručka hodnocení biotopů, AOPK ČR, Praha.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http://www.nature.cz/publik_syst2/files/phb_28_verejnost.pdf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Chytrý et al. (2001, 2010): Katalog biotopů ČR. AOPK ČR, Praha.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Podklady pro mapování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ZM 1:10000 a ortofoto 1:10000 se zákresy hranic segmentů, </a:t>
            </a:r>
            <a:r>
              <a:rPr lang="cs-CZ" dirty="0"/>
              <a:t>hranicemi MZCHÚ, EVL a I. zónami NP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formuláře pro terénní zápis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tabelární výpis z databáze segmentů 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aVMB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předchozí hodnocení a seznamy druhů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(ke stažení 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https://portal.nature.cz/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publik_syst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ctihtmlpage.php?what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=1665&amp;nabidka=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rozbalitOdkaz&amp;idOdkazu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=1241&amp;X=X)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670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DEEEF49-25C4-4030-B2E2-9942782BB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19" y="3465681"/>
            <a:ext cx="5466883" cy="3092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B28372-31F3-479D-A1DB-CCFE86AFDD34}"/>
              </a:ext>
            </a:extLst>
          </p:cNvPr>
          <p:cNvSpPr txBox="1"/>
          <p:nvPr/>
        </p:nvSpPr>
        <p:spPr>
          <a:xfrm>
            <a:off x="413887" y="629173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Mapování</a:t>
            </a:r>
            <a:r>
              <a:rPr lang="cs-CZ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  </a:t>
            </a: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biotopů N2000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F751254-E0D6-4652-BE1F-AFF1F59416D9}"/>
              </a:ext>
            </a:extLst>
          </p:cNvPr>
          <p:cNvSpPr txBox="1"/>
          <p:nvPr/>
        </p:nvSpPr>
        <p:spPr>
          <a:xfrm>
            <a:off x="437775" y="1335437"/>
            <a:ext cx="477669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Terénní mapování</a:t>
            </a:r>
          </a:p>
          <a:p>
            <a:r>
              <a:rPr lang="cs-CZ" dirty="0"/>
              <a:t>	</a:t>
            </a:r>
            <a:r>
              <a:rPr lang="cs-CZ" sz="1400" dirty="0"/>
              <a:t>zákresy hranic do leteckého snímku</a:t>
            </a:r>
          </a:p>
          <a:p>
            <a:r>
              <a:rPr lang="cs-CZ" sz="1400" dirty="0"/>
              <a:t>	záznam hodnot vlastností do formuláře</a:t>
            </a:r>
          </a:p>
          <a:p>
            <a:r>
              <a:rPr lang="cs-CZ" sz="1400" dirty="0"/>
              <a:t>	zápis typických druhů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</a:t>
            </a:r>
          </a:p>
          <a:p>
            <a:r>
              <a:rPr lang="cs-CZ" dirty="0"/>
              <a:t>Zpracování dat</a:t>
            </a:r>
          </a:p>
          <a:p>
            <a:r>
              <a:rPr lang="cs-CZ" dirty="0"/>
              <a:t>	</a:t>
            </a:r>
            <a:r>
              <a:rPr lang="cs-CZ" sz="1400" dirty="0"/>
              <a:t>úprava hranic</a:t>
            </a:r>
          </a:p>
          <a:p>
            <a:r>
              <a:rPr lang="cs-CZ" sz="1400" dirty="0"/>
              <a:t>	zápis tabelárních dat</a:t>
            </a:r>
          </a:p>
          <a:p>
            <a:r>
              <a:rPr lang="cs-CZ" sz="1400" dirty="0"/>
              <a:t>	vyhotovení závěrečné zprávy</a:t>
            </a:r>
          </a:p>
          <a:p>
            <a:r>
              <a:rPr lang="cs-CZ" sz="1400" dirty="0"/>
              <a:t> 	aplikace </a:t>
            </a:r>
            <a:r>
              <a:rPr lang="cs-CZ" sz="1400" dirty="0" err="1"/>
              <a:t>Wanas</a:t>
            </a:r>
            <a:r>
              <a:rPr lang="cs-CZ" sz="1400" dirty="0"/>
              <a:t> webová vs. desktopová</a:t>
            </a:r>
          </a:p>
          <a:p>
            <a:r>
              <a:rPr lang="cs-CZ" sz="1400" dirty="0"/>
              <a:t>	(http://webgis.nature.cz/</a:t>
            </a:r>
            <a:r>
              <a:rPr lang="cs-CZ" sz="1400" dirty="0" err="1"/>
              <a:t>DefaultPage</a:t>
            </a:r>
            <a:r>
              <a:rPr lang="cs-CZ" sz="1400" dirty="0"/>
              <a:t>/MBCR.aspx)</a:t>
            </a:r>
          </a:p>
          <a:p>
            <a:endParaRPr lang="cs-CZ" dirty="0"/>
          </a:p>
          <a:p>
            <a:r>
              <a:rPr lang="cs-CZ" dirty="0"/>
              <a:t>Odevzdávání výsledků</a:t>
            </a:r>
          </a:p>
          <a:p>
            <a:r>
              <a:rPr lang="cs-CZ" dirty="0"/>
              <a:t>	</a:t>
            </a:r>
            <a:r>
              <a:rPr lang="cs-CZ" sz="1400" dirty="0"/>
              <a:t>pouze elektronicky, možnosti exportu</a:t>
            </a:r>
            <a:r>
              <a:rPr lang="cs-CZ" dirty="0"/>
              <a:t>	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C415B9-6FED-4430-B81F-1C2FCF098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99884"/>
            <a:ext cx="5466881" cy="3092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E03841-D974-410E-ADEB-6A35E946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27" y="2397958"/>
            <a:ext cx="2454443" cy="12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0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6B1423D-B33E-4F0B-8A22-91A1D50B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0937"/>
            <a:ext cx="10019899" cy="65961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CBB388-2BD8-4A2B-93FB-C22D8375C919}"/>
              </a:ext>
            </a:extLst>
          </p:cNvPr>
          <p:cNvSpPr txBox="1"/>
          <p:nvPr/>
        </p:nvSpPr>
        <p:spPr>
          <a:xfrm>
            <a:off x="1117458" y="284403"/>
            <a:ext cx="33904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Mapování</a:t>
            </a:r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 </a:t>
            </a:r>
            <a:r>
              <a:rPr lang="cs-CZ" sz="3200" b="1" dirty="0">
                <a:solidFill>
                  <a:schemeClr val="bg1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vegetace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12741B-C41E-4C92-A181-C11E1036B3AC}"/>
              </a:ext>
            </a:extLst>
          </p:cNvPr>
          <p:cNvSpPr txBox="1"/>
          <p:nvPr/>
        </p:nvSpPr>
        <p:spPr>
          <a:xfrm>
            <a:off x="6371924" y="4822257"/>
            <a:ext cx="4759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Inventarizační průzkumy </a:t>
            </a:r>
            <a:r>
              <a:rPr lang="cs-CZ" dirty="0">
                <a:solidFill>
                  <a:schemeClr val="bg1"/>
                </a:solidFill>
              </a:rPr>
              <a:t>- fytocenologie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Mapování vegetace krkonošské tundry</a:t>
            </a:r>
          </a:p>
          <a:p>
            <a:r>
              <a:rPr lang="cs-CZ" dirty="0">
                <a:solidFill>
                  <a:schemeClr val="bg1"/>
                </a:solidFill>
              </a:rPr>
              <a:t>v rámci projektu „Vegetace krkonošské </a:t>
            </a:r>
          </a:p>
          <a:p>
            <a:r>
              <a:rPr lang="cs-CZ" dirty="0">
                <a:solidFill>
                  <a:schemeClr val="bg1"/>
                </a:solidFill>
              </a:rPr>
              <a:t>tundry - minulost, současnost a budoucnost“</a:t>
            </a:r>
          </a:p>
        </p:txBody>
      </p:sp>
    </p:spTree>
    <p:extLst>
      <p:ext uri="{BB962C8B-B14F-4D97-AF65-F5344CB8AC3E}">
        <p14:creationId xmlns:p14="http://schemas.microsoft.com/office/powerpoint/2010/main" val="47594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9EE3917-D2D1-4240-8E7E-86F68D4F9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14" y="2858703"/>
            <a:ext cx="6775686" cy="37661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3F7124-2C8C-4D55-A83B-E7C77291E696}"/>
              </a:ext>
            </a:extLst>
          </p:cNvPr>
          <p:cNvSpPr txBox="1"/>
          <p:nvPr/>
        </p:nvSpPr>
        <p:spPr>
          <a:xfrm>
            <a:off x="904775" y="539015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druhů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FEF6EA-D2A2-43BF-9679-60C68AF75CA0}"/>
              </a:ext>
            </a:extLst>
          </p:cNvPr>
          <p:cNvSpPr txBox="1"/>
          <p:nvPr/>
        </p:nvSpPr>
        <p:spPr>
          <a:xfrm>
            <a:off x="904775" y="1168927"/>
            <a:ext cx="99172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Monitoring a mapování kriticky ohrožených druhů cévnatých rostlin</a:t>
            </a:r>
          </a:p>
          <a:p>
            <a:endParaRPr lang="cs-CZ" sz="1400" dirty="0"/>
          </a:p>
          <a:p>
            <a:r>
              <a:rPr lang="cs-CZ" dirty="0"/>
              <a:t>	aktuálně spolu s IP financováno z OPŽP - </a:t>
            </a:r>
            <a:r>
              <a:rPr lang="cs-CZ" sz="1400" dirty="0"/>
              <a:t>„Monitoring a mapování vybraných druhů rostlin a živočichů a 	inventarizace maloplošných zvláště chráněných území v národně významných územích v České republice“</a:t>
            </a:r>
          </a:p>
          <a:p>
            <a:r>
              <a:rPr lang="cs-CZ" dirty="0"/>
              <a:t>	metodika Turoňová et al. (2019)  </a:t>
            </a:r>
          </a:p>
          <a:p>
            <a:r>
              <a:rPr lang="cs-CZ" dirty="0"/>
              <a:t>	</a:t>
            </a:r>
            <a:r>
              <a:rPr lang="cs-CZ" sz="1400" dirty="0">
                <a:hlinkClick r:id="rId3"/>
              </a:rPr>
              <a:t>https://portal.nature.cz/publik_syst/ctihtmlpage.php?what=6230&amp;X=X</a:t>
            </a:r>
            <a:endParaRPr lang="cs-CZ" sz="1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D5591E-0B67-43BE-A84F-60CD009CFDB8}"/>
              </a:ext>
            </a:extLst>
          </p:cNvPr>
          <p:cNvSpPr txBox="1"/>
          <p:nvPr/>
        </p:nvSpPr>
        <p:spPr>
          <a:xfrm>
            <a:off x="731520" y="2858703"/>
            <a:ext cx="41677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r>
              <a:rPr lang="cs-CZ" b="1" dirty="0"/>
              <a:t>Terénní práce –</a:t>
            </a:r>
            <a:r>
              <a:rPr lang="cs-CZ" dirty="0"/>
              <a:t> ověření druhu na lokalitě, situační zákres </a:t>
            </a:r>
            <a:r>
              <a:rPr lang="cs-CZ" dirty="0" err="1"/>
              <a:t>mikrolokalit</a:t>
            </a:r>
            <a:r>
              <a:rPr lang="cs-CZ" dirty="0"/>
              <a:t>, zjištění stavu populace, záznam do terénního dotazníku, fytocenologická dokumentace, fotodokumentace</a:t>
            </a:r>
          </a:p>
          <a:p>
            <a:endParaRPr lang="cs-CZ" b="1" dirty="0"/>
          </a:p>
          <a:p>
            <a:r>
              <a:rPr lang="cs-CZ" b="1" dirty="0"/>
              <a:t>Zpracování dat </a:t>
            </a:r>
            <a:r>
              <a:rPr lang="cs-CZ" dirty="0"/>
              <a:t>– pouze elektronicky, zadání výsledků do NDOP, MOB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15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950B7442-0E1B-4447-938C-D3564055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35" y="4002730"/>
            <a:ext cx="6735705" cy="2432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440934-2D5F-47EA-8B1E-DA86880A0B60}"/>
              </a:ext>
            </a:extLst>
          </p:cNvPr>
          <p:cNvSpPr txBox="1"/>
          <p:nvPr/>
        </p:nvSpPr>
        <p:spPr>
          <a:xfrm>
            <a:off x="854242" y="647919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druhů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CA8ED78-13DB-4DDF-BCA1-0326B96FB66A}"/>
              </a:ext>
            </a:extLst>
          </p:cNvPr>
          <p:cNvSpPr txBox="1"/>
          <p:nvPr/>
        </p:nvSpPr>
        <p:spPr>
          <a:xfrm>
            <a:off x="854242" y="1414194"/>
            <a:ext cx="748123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Monitoringu a mapování </a:t>
            </a:r>
            <a:r>
              <a:rPr lang="cs-CZ" sz="1800" b="1" i="1" dirty="0" err="1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Aconitum</a:t>
            </a:r>
            <a:r>
              <a:rPr lang="cs-CZ" sz="1800" b="1" i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firmum</a:t>
            </a:r>
            <a:r>
              <a:rPr lang="cs-CZ" sz="1800" b="1" i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subsp</a:t>
            </a:r>
            <a:r>
              <a:rPr lang="cs-CZ" sz="1800" b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  <a:r>
              <a:rPr lang="cs-CZ" sz="1800" b="1" i="1" dirty="0" err="1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moravicum</a:t>
            </a:r>
            <a:r>
              <a:rPr lang="cs-CZ" sz="1800" b="1" dirty="0">
                <a:effectLst/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v EVL Beskydy</a:t>
            </a:r>
          </a:p>
          <a:p>
            <a:endParaRPr lang="cs-CZ" b="1" dirty="0"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od 2005 	– zpočátku hlavně mapování</a:t>
            </a:r>
          </a:p>
          <a:p>
            <a:r>
              <a:rPr lang="cs-CZ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	– aktuálně monitoring s cílem ověřování stavu populací na lokalitách	– ověřování stavu lokalit</a:t>
            </a:r>
          </a:p>
          <a:p>
            <a:r>
              <a:rPr lang="cs-CZ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	– získávání podkladů pro hodnotící zprávy </a:t>
            </a:r>
          </a:p>
          <a:p>
            <a:endParaRPr lang="cs-CZ" dirty="0"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cs-CZ" b="1" dirty="0"/>
              <a:t>Terénní práce –</a:t>
            </a:r>
            <a:r>
              <a:rPr lang="cs-CZ" dirty="0"/>
              <a:t> ověření druhu na vybraných lokalitách (cca 50)</a:t>
            </a:r>
          </a:p>
          <a:p>
            <a:r>
              <a:rPr lang="cs-CZ" dirty="0"/>
              <a:t>	zjištění stavu populace, záznam do terénního dotazníku, 	fotodokumentace</a:t>
            </a:r>
          </a:p>
          <a:p>
            <a:endParaRPr lang="cs-CZ" b="1" dirty="0"/>
          </a:p>
          <a:p>
            <a:r>
              <a:rPr lang="cs-CZ" b="1" dirty="0"/>
              <a:t>Zpracování dat </a:t>
            </a:r>
            <a:r>
              <a:rPr lang="cs-CZ" dirty="0"/>
              <a:t>– zadání dat do MOD </a:t>
            </a:r>
          </a:p>
          <a:p>
            <a:r>
              <a:rPr lang="cs-CZ" dirty="0"/>
              <a:t>(https://mod.nature.cz/admin/)</a:t>
            </a:r>
          </a:p>
          <a:p>
            <a:r>
              <a:rPr lang="cs-CZ" dirty="0"/>
              <a:t>závěrečná zpráva, </a:t>
            </a:r>
          </a:p>
          <a:p>
            <a:endParaRPr lang="cs-CZ" sz="1800" b="1" dirty="0">
              <a:effectLst/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72D466-6CB0-454B-90E3-03EF7FEF47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81" y="311167"/>
            <a:ext cx="2232258" cy="3577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68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0056303-D519-43CD-8C04-DBFEE61AB6D5}"/>
              </a:ext>
            </a:extLst>
          </p:cNvPr>
          <p:cNvSpPr txBox="1"/>
          <p:nvPr/>
        </p:nvSpPr>
        <p:spPr>
          <a:xfrm>
            <a:off x="854242" y="445788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druhů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0CDD69-E85F-461C-8544-B91FD3D473B0}"/>
              </a:ext>
            </a:extLst>
          </p:cNvPr>
          <p:cNvSpPr txBox="1"/>
          <p:nvPr/>
        </p:nvSpPr>
        <p:spPr>
          <a:xfrm>
            <a:off x="854242" y="1065876"/>
            <a:ext cx="990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Sledování populací kriticky ohrožených druhů </a:t>
            </a:r>
            <a:r>
              <a:rPr lang="cs-CZ" dirty="0"/>
              <a:t>– kvantifikace druhů</a:t>
            </a:r>
          </a:p>
          <a:p>
            <a:r>
              <a:rPr lang="cs-CZ" sz="1400" dirty="0"/>
              <a:t>Projekt „Podpora </a:t>
            </a:r>
            <a:r>
              <a:rPr lang="cs-CZ" sz="1400" dirty="0" err="1"/>
              <a:t>managementového</a:t>
            </a:r>
            <a:r>
              <a:rPr lang="cs-CZ" sz="1400" dirty="0"/>
              <a:t> plánování a biodiverzity horských biotopů v oblasti Pradědu“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9A5458-36D5-404B-A304-BACDE5F4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7" y="1934253"/>
            <a:ext cx="3590224" cy="47456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Graf 1">
            <a:extLst>
              <a:ext uri="{FF2B5EF4-FFF2-40B4-BE49-F238E27FC236}">
                <a16:creationId xmlns:a16="http://schemas.microsoft.com/office/drawing/2014/main" id="{00A66705-CBAB-4A1C-887E-B3F72343995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31" y="2879286"/>
            <a:ext cx="2905184" cy="1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F15CCE-31F3-4CAA-8A0D-1B10EA23F379}"/>
              </a:ext>
            </a:extLst>
          </p:cNvPr>
          <p:cNvSpPr txBox="1"/>
          <p:nvPr/>
        </p:nvSpPr>
        <p:spPr>
          <a:xfrm>
            <a:off x="4949029" y="4655810"/>
            <a:ext cx="29051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Obr. 21: Srovnání počtu sterilních a fertilních jedinců </a:t>
            </a:r>
            <a:r>
              <a:rPr lang="cs-CZ" sz="1400" i="1" dirty="0" err="1"/>
              <a:t>Dianthus</a:t>
            </a:r>
            <a:r>
              <a:rPr lang="cs-CZ" sz="1400" dirty="0"/>
              <a:t> * </a:t>
            </a:r>
            <a:r>
              <a:rPr lang="cs-CZ" sz="1400" i="1" dirty="0" err="1"/>
              <a:t>alpestris</a:t>
            </a:r>
            <a:r>
              <a:rPr lang="cs-CZ" sz="1400" dirty="0"/>
              <a:t> mezi roky 2017 až 2020.</a:t>
            </a:r>
          </a:p>
        </p:txBody>
      </p:sp>
      <p:pic>
        <p:nvPicPr>
          <p:cNvPr id="2052" name="Graf 1">
            <a:extLst>
              <a:ext uri="{FF2B5EF4-FFF2-40B4-BE49-F238E27FC236}">
                <a16:creationId xmlns:a16="http://schemas.microsoft.com/office/drawing/2014/main" id="{28CB9FB4-0D4D-4CC4-ADDE-8E5745A73B1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00" y="2864186"/>
            <a:ext cx="3731427" cy="276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9A6E53D-83C9-48DE-9AC6-52BD627782AE}"/>
              </a:ext>
            </a:extLst>
          </p:cNvPr>
          <p:cNvSpPr txBox="1"/>
          <p:nvPr/>
        </p:nvSpPr>
        <p:spPr>
          <a:xfrm rot="10800000" flipV="1">
            <a:off x="8097300" y="5727459"/>
            <a:ext cx="37314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/>
              <a:t>Obr. 7: Podíl fertilních ku sterilním jedinců sledovaných druhů na trvalých plochách v roce 2020.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BE29C2-3EE3-4FAB-905F-BD9C41DD03D0}"/>
              </a:ext>
            </a:extLst>
          </p:cNvPr>
          <p:cNvSpPr txBox="1"/>
          <p:nvPr/>
        </p:nvSpPr>
        <p:spPr>
          <a:xfrm>
            <a:off x="4754880" y="1828378"/>
            <a:ext cx="672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Terénní práce –</a:t>
            </a:r>
            <a:r>
              <a:rPr lang="cs-CZ" dirty="0"/>
              <a:t> kvantifikace populací sledovaných druhů, zápis plochy</a:t>
            </a:r>
          </a:p>
          <a:p>
            <a:r>
              <a:rPr lang="cs-CZ" b="1" dirty="0"/>
              <a:t>Zpracování dat –</a:t>
            </a:r>
            <a:r>
              <a:rPr lang="cs-CZ" dirty="0"/>
              <a:t> průběžné zprávy</a:t>
            </a:r>
          </a:p>
        </p:txBody>
      </p:sp>
    </p:spTree>
    <p:extLst>
      <p:ext uri="{BB962C8B-B14F-4D97-AF65-F5344CB8AC3E}">
        <p14:creationId xmlns:p14="http://schemas.microsoft.com/office/powerpoint/2010/main" val="609092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311B3B-ED96-450D-8DB1-B479C405E54F}"/>
              </a:ext>
            </a:extLst>
          </p:cNvPr>
          <p:cNvSpPr txBox="1"/>
          <p:nvPr/>
        </p:nvSpPr>
        <p:spPr>
          <a:xfrm>
            <a:off x="854242" y="445788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vegetace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66C36BA-4D86-4FFE-9DF1-3F11854EDA31}"/>
              </a:ext>
            </a:extLst>
          </p:cNvPr>
          <p:cNvSpPr txBox="1"/>
          <p:nvPr/>
        </p:nvSpPr>
        <p:spPr>
          <a:xfrm>
            <a:off x="854242" y="1111248"/>
            <a:ext cx="44011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Monitoring biotopů N2000</a:t>
            </a:r>
          </a:p>
          <a:p>
            <a:r>
              <a:rPr lang="cs-CZ" sz="1400" dirty="0"/>
              <a:t>metodika Vydrová et al. (2014) https://portal.nature.cz/publik_syst/ctihtmlpage.php?what=4470&amp;X=X </a:t>
            </a:r>
          </a:p>
          <a:p>
            <a:r>
              <a:rPr lang="cs-CZ" dirty="0"/>
              <a:t>trvalé plochy, fixované, cyklus 6 a 12 let </a:t>
            </a:r>
          </a:p>
          <a:p>
            <a:endParaRPr lang="cs-CZ" dirty="0"/>
          </a:p>
          <a:p>
            <a:r>
              <a:rPr lang="cs-CZ" b="1" dirty="0"/>
              <a:t>Terén</a:t>
            </a:r>
            <a:r>
              <a:rPr lang="cs-CZ" dirty="0"/>
              <a:t> – vegetační zápis, terénní formulář</a:t>
            </a:r>
          </a:p>
          <a:p>
            <a:r>
              <a:rPr lang="cs-CZ" b="1" dirty="0"/>
              <a:t>Zpracování</a:t>
            </a:r>
            <a:r>
              <a:rPr lang="cs-CZ" dirty="0"/>
              <a:t> – přepis do MOD, foto</a:t>
            </a:r>
          </a:p>
          <a:p>
            <a:r>
              <a:rPr lang="cs-CZ" sz="1400" dirty="0"/>
              <a:t>https://mod.nature.cz/admin/</a:t>
            </a:r>
          </a:p>
          <a:p>
            <a:endParaRPr lang="cs-CZ" dirty="0"/>
          </a:p>
        </p:txBody>
      </p:sp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0F937024-8C5F-47A4-B367-88E1C2836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34" y="445788"/>
            <a:ext cx="6591542" cy="37315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BE0A42-CC34-448E-9C79-A90D1D990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2" y="3609627"/>
            <a:ext cx="3968654" cy="2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8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F9BC0E-DB05-4171-8A4A-C65780A22ADA}"/>
              </a:ext>
            </a:extLst>
          </p:cNvPr>
          <p:cNvSpPr txBox="1"/>
          <p:nvPr/>
        </p:nvSpPr>
        <p:spPr>
          <a:xfrm>
            <a:off x="854242" y="445788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vegetace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5FF0A6-DB03-457F-9BDD-B382235600B3}"/>
              </a:ext>
            </a:extLst>
          </p:cNvPr>
          <p:cNvSpPr txBox="1"/>
          <p:nvPr/>
        </p:nvSpPr>
        <p:spPr>
          <a:xfrm>
            <a:off x="854242" y="1030563"/>
            <a:ext cx="740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Sledování změn nelesní vegetace v pod vlivem pastvy daňčí zvěře v PR Kútky</a:t>
            </a:r>
          </a:p>
        </p:txBody>
      </p:sp>
      <p:pic>
        <p:nvPicPr>
          <p:cNvPr id="6" name="Picture 3" descr="TMP">
            <a:extLst>
              <a:ext uri="{FF2B5EF4-FFF2-40B4-BE49-F238E27FC236}">
                <a16:creationId xmlns:a16="http://schemas.microsoft.com/office/drawing/2014/main" id="{3FF6F07A-E11A-4A47-A9E3-ADDA125E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7455" y="1309036"/>
            <a:ext cx="1757362" cy="39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C627DDD-7983-43A2-900E-A947B6E43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9032" y="5430104"/>
            <a:ext cx="14101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Uspořádání trvalých ploch (1x1 m) v blocích</a:t>
            </a:r>
          </a:p>
        </p:txBody>
      </p:sp>
      <p:pic>
        <p:nvPicPr>
          <p:cNvPr id="9" name="Zástupný symbol pro obsah 6">
            <a:extLst>
              <a:ext uri="{FF2B5EF4-FFF2-40B4-BE49-F238E27FC236}">
                <a16:creationId xmlns:a16="http://schemas.microsoft.com/office/drawing/2014/main" id="{3723E10D-FF6D-465B-BA5E-12744768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1882" y="1567631"/>
            <a:ext cx="4938194" cy="32799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DA506B7-0641-4DF9-8A38-02981BEEDBF9}"/>
              </a:ext>
            </a:extLst>
          </p:cNvPr>
          <p:cNvSpPr txBox="1"/>
          <p:nvPr/>
        </p:nvSpPr>
        <p:spPr>
          <a:xfrm>
            <a:off x="854242" y="1789012"/>
            <a:ext cx="332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Metodika</a:t>
            </a:r>
            <a:r>
              <a:rPr lang="cs-CZ" dirty="0"/>
              <a:t> - </a:t>
            </a:r>
            <a:r>
              <a:rPr lang="cs-CZ" sz="1400" dirty="0"/>
              <a:t>opakované záznamy vegetace na trvalých plochách</a:t>
            </a:r>
          </a:p>
          <a:p>
            <a:endParaRPr lang="cs-CZ" sz="1400" dirty="0"/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pokryvnost vegetačních pater 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výška vegetace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květnatost porostů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počet druhů (diverzita H´)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druhové složení</a:t>
            </a:r>
            <a:r>
              <a:rPr lang="en-US" altLang="cs-CZ" sz="1400" dirty="0"/>
              <a:t> </a:t>
            </a:r>
            <a:r>
              <a:rPr lang="cs-CZ" altLang="cs-CZ" sz="1400" dirty="0"/>
              <a:t>porostů</a:t>
            </a:r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Zpracování </a:t>
            </a:r>
            <a:r>
              <a:rPr lang="cs-CZ" sz="1400" dirty="0"/>
              <a:t>– průběžné zprávy s vyhodnocením dat</a:t>
            </a:r>
            <a:endParaRPr lang="cs-CZ" dirty="0"/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88FC0D9-2F04-4EDE-9CB4-B30070CEEE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564512"/>
              </p:ext>
            </p:extLst>
          </p:nvPr>
        </p:nvGraphicFramePr>
        <p:xfrm>
          <a:off x="616776" y="5157653"/>
          <a:ext cx="1751040" cy="131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Graph" r:id="rId5" imgW="2438095" imgH="1827886" progId="STATISTICA.Graph">
                  <p:embed/>
                </p:oleObj>
              </mc:Choice>
              <mc:Fallback>
                <p:oleObj name="Graph" r:id="rId5" imgW="2438095" imgH="1827886" progId="STATISTICA.Graph">
                  <p:embed/>
                  <p:pic>
                    <p:nvPicPr>
                      <p:cNvPr id="27651" name="Object 4">
                        <a:extLst>
                          <a:ext uri="{FF2B5EF4-FFF2-40B4-BE49-F238E27FC236}">
                            <a16:creationId xmlns:a16="http://schemas.microsoft.com/office/drawing/2014/main" id="{67367F73-ED7A-47FA-BAB6-4F37B88BFB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76" y="5157653"/>
                        <a:ext cx="1751040" cy="1313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7AC432A4-0B09-4FD5-8E33-4500953D1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044444"/>
              </p:ext>
            </p:extLst>
          </p:nvPr>
        </p:nvGraphicFramePr>
        <p:xfrm>
          <a:off x="2499364" y="5157652"/>
          <a:ext cx="1842450" cy="138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Graph" r:id="rId7" imgW="2438095" imgH="1827886" progId="STATISTICA.Graph">
                  <p:embed/>
                </p:oleObj>
              </mc:Choice>
              <mc:Fallback>
                <p:oleObj name="Graph" r:id="rId7" imgW="2438095" imgH="1827886" progId="STATISTICA.Graph">
                  <p:embed/>
                  <p:pic>
                    <p:nvPicPr>
                      <p:cNvPr id="23555" name="Object 4">
                        <a:extLst>
                          <a:ext uri="{FF2B5EF4-FFF2-40B4-BE49-F238E27FC236}">
                            <a16:creationId xmlns:a16="http://schemas.microsoft.com/office/drawing/2014/main" id="{71BADDD8-D24E-4F5C-9EAF-C699878400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364" y="5157652"/>
                        <a:ext cx="1842450" cy="138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5" descr="vse_RDA">
            <a:extLst>
              <a:ext uri="{FF2B5EF4-FFF2-40B4-BE49-F238E27FC236}">
                <a16:creationId xmlns:a16="http://schemas.microsoft.com/office/drawing/2014/main" id="{43E8DD62-D85D-469B-A596-B5391E63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9716" y="5148030"/>
            <a:ext cx="1907517" cy="13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Zástupný obsah 3">
            <a:extLst>
              <a:ext uri="{FF2B5EF4-FFF2-40B4-BE49-F238E27FC236}">
                <a16:creationId xmlns:a16="http://schemas.microsoft.com/office/drawing/2014/main" id="{0D6C86C6-C2F9-44FD-87B4-D5A00BD8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8781" y="5204380"/>
            <a:ext cx="1610561" cy="1207832"/>
          </a:xfrm>
          <a:prstGeom prst="rect">
            <a:avLst/>
          </a:prstGeom>
        </p:spPr>
      </p:pic>
      <p:pic>
        <p:nvPicPr>
          <p:cNvPr id="16" name="Zástupný obsah 3">
            <a:extLst>
              <a:ext uri="{FF2B5EF4-FFF2-40B4-BE49-F238E27FC236}">
                <a16:creationId xmlns:a16="http://schemas.microsoft.com/office/drawing/2014/main" id="{5350F6D7-3D3B-42F3-B4AE-198AAD56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1882" y="3583675"/>
            <a:ext cx="1685241" cy="12639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Zástupný obsah 5">
            <a:extLst>
              <a:ext uri="{FF2B5EF4-FFF2-40B4-BE49-F238E27FC236}">
                <a16:creationId xmlns:a16="http://schemas.microsoft.com/office/drawing/2014/main" id="{B6294B17-4D61-4948-A09C-5404F1C6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7843" y="5272313"/>
            <a:ext cx="1410118" cy="12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1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1A42951-3D3B-4272-899D-120EB2217210}"/>
              </a:ext>
            </a:extLst>
          </p:cNvPr>
          <p:cNvSpPr txBox="1"/>
          <p:nvPr/>
        </p:nvSpPr>
        <p:spPr>
          <a:xfrm>
            <a:off x="854242" y="445788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vegetace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F43F83-6C87-4E5C-A0CE-568F39E88158}"/>
              </a:ext>
            </a:extLst>
          </p:cNvPr>
          <p:cNvSpPr txBox="1"/>
          <p:nvPr/>
        </p:nvSpPr>
        <p:spPr>
          <a:xfrm>
            <a:off x="854242" y="1030563"/>
            <a:ext cx="740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Sledování změn lesní vegetace v pod vlivem pastvy daňčí zvěře v PR Kútky</a:t>
            </a:r>
          </a:p>
        </p:txBody>
      </p:sp>
      <p:pic>
        <p:nvPicPr>
          <p:cNvPr id="5" name="Picture 3" descr="les_par">
            <a:extLst>
              <a:ext uri="{FF2B5EF4-FFF2-40B4-BE49-F238E27FC236}">
                <a16:creationId xmlns:a16="http://schemas.microsoft.com/office/drawing/2014/main" id="{26593490-A411-4723-97A8-922BA289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939" y="4293792"/>
            <a:ext cx="2747963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9A4E58-E187-4B23-8A45-025C49E3F0E6}"/>
              </a:ext>
            </a:extLst>
          </p:cNvPr>
          <p:cNvSpPr txBox="1"/>
          <p:nvPr/>
        </p:nvSpPr>
        <p:spPr>
          <a:xfrm>
            <a:off x="854241" y="1789012"/>
            <a:ext cx="5373303" cy="213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Metodika</a:t>
            </a:r>
            <a:r>
              <a:rPr lang="cs-CZ" dirty="0"/>
              <a:t> - </a:t>
            </a:r>
            <a:r>
              <a:rPr lang="cs-CZ" sz="1400" dirty="0"/>
              <a:t>jednorázové záznamy vegetace na párově uspořádaných  nefixovaných plochách</a:t>
            </a:r>
          </a:p>
          <a:p>
            <a:r>
              <a:rPr lang="cs-CZ" sz="1400" dirty="0"/>
              <a:t>Opakováno 2007, 2010, 2016</a:t>
            </a:r>
          </a:p>
          <a:p>
            <a:endParaRPr lang="cs-CZ" sz="1400" dirty="0"/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pokryvnost vegetačních pater 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výška vegetace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počet druhů (diverzita H´)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druhové složení</a:t>
            </a:r>
            <a:r>
              <a:rPr lang="en-US" altLang="cs-CZ" sz="1400" dirty="0"/>
              <a:t> </a:t>
            </a:r>
            <a:r>
              <a:rPr lang="cs-CZ" altLang="cs-CZ" sz="1400" dirty="0"/>
              <a:t>porostů</a:t>
            </a:r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Zpracování </a:t>
            </a:r>
            <a:r>
              <a:rPr lang="cs-CZ" sz="1400" dirty="0"/>
              <a:t>– zpráva s vyhodnocením dat</a:t>
            </a:r>
            <a:endParaRPr lang="cs-CZ" dirty="0"/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DCEBC902-6308-40A7-AFC6-B410EEF3CA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536745"/>
              </p:ext>
            </p:extLst>
          </p:nvPr>
        </p:nvGraphicFramePr>
        <p:xfrm>
          <a:off x="417098" y="4588826"/>
          <a:ext cx="2425566" cy="182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4" imgW="7176399" imgH="5392388" progId="STATISTICAGraph">
                  <p:embed/>
                </p:oleObj>
              </mc:Choice>
              <mc:Fallback>
                <p:oleObj r:id="rId4" imgW="7176399" imgH="5392388" progId="STATISTICAGraph">
                  <p:embed/>
                  <p:pic>
                    <p:nvPicPr>
                      <p:cNvPr id="229383" name="Object 7">
                        <a:extLst>
                          <a:ext uri="{FF2B5EF4-FFF2-40B4-BE49-F238E27FC236}">
                            <a16:creationId xmlns:a16="http://schemas.microsoft.com/office/drawing/2014/main" id="{906F9739-932E-491F-B55F-E517C71FC0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098" y="4588826"/>
                        <a:ext cx="2425566" cy="1823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EA12943D-287E-440E-A564-698E5517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4445" y="4098537"/>
            <a:ext cx="3700992" cy="2578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57CC12EF-0083-460D-B7F8-5D8B3A20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1698" y="4663032"/>
            <a:ext cx="2233428" cy="1674973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B052BF6-692D-47CE-AEDD-E069B0C5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4943" y="1520453"/>
            <a:ext cx="4486995" cy="298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66CC899-9D72-4365-A8D7-311608887749}"/>
              </a:ext>
            </a:extLst>
          </p:cNvPr>
          <p:cNvSpPr txBox="1"/>
          <p:nvPr/>
        </p:nvSpPr>
        <p:spPr>
          <a:xfrm>
            <a:off x="741144" y="385010"/>
            <a:ext cx="9442384" cy="5623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Získávání zakázek</a:t>
            </a:r>
          </a:p>
          <a:p>
            <a:pPr>
              <a:lnSpc>
                <a:spcPct val="107000"/>
              </a:lnSpc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IČO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zápis v živnostenském (OSVČ), obchodním rejstříku (s.r.o.), nebo u rejstříkového soudu (NGO)</a:t>
            </a:r>
          </a:p>
          <a:p>
            <a:pPr algn="l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Živnostenské oprávnění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</a:t>
            </a:r>
            <a:r>
              <a:rPr lang="cs-CZ" sz="1800" b="0" i="0" u="none" strike="noStrike" baseline="0" dirty="0">
                <a:latin typeface="TimesNewRomanPSMT"/>
              </a:rPr>
              <a:t>bor činnosti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: Poradenská a konzultační činnost, zpracování odborných studií a posudků; Výzkum a vývoj v oblasti přírodních a technických věd nebo společenských věd</a:t>
            </a:r>
          </a:p>
          <a:p>
            <a:pPr algn="l"/>
            <a:endParaRPr lang="cs-CZ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veřejný zadavatel – veřejné zakázky a soutěž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 500 tis. - zveřejňuje zakázky na tzv. profilu zadavatele v tzv. elektronickém tržišti 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(elektronický nástroj pro administraci a zadávání veřejných zakázek)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NEN, EZAK, 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Gemin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Tendermarket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eGordion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registry VZ (vestnikverejnychzakazek.cz, etendry.cz, verejna-soutez.cz)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500 tis. -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sledovat profily a www stránky zadavatelů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nezbytnosti pro dodavatele: registrace v el. tržišti,  elektronický podpis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soukromý zadavatel – osloví na základě referencí, kontaktů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s-CZ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Cena zakázek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veřejný zadavatel – zpravidla je jasný strop, ve VZ může dojít k snížení</a:t>
            </a:r>
          </a:p>
          <a:p>
            <a:pPr marL="45720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soukromý zadavatel – cena dohodou</a:t>
            </a:r>
          </a:p>
        </p:txBody>
      </p:sp>
    </p:spTree>
    <p:extLst>
      <p:ext uri="{BB962C8B-B14F-4D97-AF65-F5344CB8AC3E}">
        <p14:creationId xmlns:p14="http://schemas.microsoft.com/office/powerpoint/2010/main" val="49896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991B5B8-C3C5-44E8-A94E-2DFCBDC21491}"/>
              </a:ext>
            </a:extLst>
          </p:cNvPr>
          <p:cNvSpPr txBox="1"/>
          <p:nvPr/>
        </p:nvSpPr>
        <p:spPr>
          <a:xfrm>
            <a:off x="854242" y="445788"/>
            <a:ext cx="382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Monitoring vegetace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F148DD-1741-4C22-974B-8A700DD61BF3}"/>
              </a:ext>
            </a:extLst>
          </p:cNvPr>
          <p:cNvSpPr txBox="1"/>
          <p:nvPr/>
        </p:nvSpPr>
        <p:spPr>
          <a:xfrm>
            <a:off x="854243" y="1017046"/>
            <a:ext cx="44492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800" b="1" dirty="0"/>
              <a:t>Dlouhodobé změny rostlinných společenstev subalpínského stupně Hrubého Jeseníku</a:t>
            </a:r>
          </a:p>
          <a:p>
            <a:r>
              <a:rPr lang="cs-CZ" altLang="cs-CZ" sz="1400" dirty="0"/>
              <a:t>Bureš L. </a:t>
            </a:r>
            <a:r>
              <a:rPr lang="en-US" altLang="cs-CZ" sz="1400" dirty="0"/>
              <a:t>&amp; Ko</a:t>
            </a:r>
            <a:r>
              <a:rPr lang="cs-CZ" altLang="cs-CZ" sz="1400" dirty="0"/>
              <a:t>čí M. (2010): Problematika dlouhodobých změn flóry a vegetace subalpínského stupně Hrubého Jeseníku. </a:t>
            </a:r>
            <a:r>
              <a:rPr lang="cs-CZ" altLang="cs-CZ" sz="1400" dirty="0" err="1"/>
              <a:t>Ms</a:t>
            </a:r>
            <a:r>
              <a:rPr lang="cs-CZ" altLang="cs-CZ" sz="1400" dirty="0"/>
              <a:t>. Správa CHKO Jeseníky, 115 pp..</a:t>
            </a:r>
            <a:endParaRPr lang="cs-CZ" sz="1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7609EF4-6532-4D89-A5A5-07670F5784B6}"/>
              </a:ext>
            </a:extLst>
          </p:cNvPr>
          <p:cNvSpPr txBox="1"/>
          <p:nvPr/>
        </p:nvSpPr>
        <p:spPr>
          <a:xfrm>
            <a:off x="854242" y="2426691"/>
            <a:ext cx="3284621" cy="1427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b="1" dirty="0"/>
              <a:t>Metodika</a:t>
            </a:r>
            <a:r>
              <a:rPr lang="cs-CZ" dirty="0"/>
              <a:t> - s</a:t>
            </a:r>
            <a:r>
              <a:rPr lang="cs-CZ" altLang="cs-CZ" sz="1800" dirty="0"/>
              <a:t>rovnání různě starých fytocenologických zápisů ze stejných ploch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sz="1800" b="1" dirty="0"/>
              <a:t>Zpracování </a:t>
            </a:r>
            <a:r>
              <a:rPr lang="cs-CZ" sz="1800" dirty="0"/>
              <a:t>– závěrečná zpráva s vyhodnocením dat</a:t>
            </a:r>
            <a:endParaRPr lang="cs-CZ" altLang="cs-CZ" sz="1800" dirty="0"/>
          </a:p>
        </p:txBody>
      </p:sp>
      <p:graphicFrame>
        <p:nvGraphicFramePr>
          <p:cNvPr id="8" name="Group 870">
            <a:extLst>
              <a:ext uri="{FF2B5EF4-FFF2-40B4-BE49-F238E27FC236}">
                <a16:creationId xmlns:a16="http://schemas.microsoft.com/office/drawing/2014/main" id="{009BE262-A06A-48EB-88FC-79120EF9DE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263184"/>
              </p:ext>
            </p:extLst>
          </p:nvPr>
        </p:nvGraphicFramePr>
        <p:xfrm>
          <a:off x="5423836" y="194128"/>
          <a:ext cx="6472988" cy="6492240"/>
        </p:xfrm>
        <a:graphic>
          <a:graphicData uri="http://schemas.openxmlformats.org/drawingml/2006/table">
            <a:tbl>
              <a:tblPr/>
              <a:tblGrid>
                <a:gridCol w="2818198">
                  <a:extLst>
                    <a:ext uri="{9D8B030D-6E8A-4147-A177-3AD203B41FA5}">
                      <a16:colId xmlns:a16="http://schemas.microsoft.com/office/drawing/2014/main" val="2410261362"/>
                    </a:ext>
                  </a:extLst>
                </a:gridCol>
                <a:gridCol w="1178723">
                  <a:extLst>
                    <a:ext uri="{9D8B030D-6E8A-4147-A177-3AD203B41FA5}">
                      <a16:colId xmlns:a16="http://schemas.microsoft.com/office/drawing/2014/main" val="998097689"/>
                    </a:ext>
                  </a:extLst>
                </a:gridCol>
                <a:gridCol w="1177474">
                  <a:extLst>
                    <a:ext uri="{9D8B030D-6E8A-4147-A177-3AD203B41FA5}">
                      <a16:colId xmlns:a16="http://schemas.microsoft.com/office/drawing/2014/main" val="667839019"/>
                    </a:ext>
                  </a:extLst>
                </a:gridCol>
                <a:gridCol w="1298593">
                  <a:extLst>
                    <a:ext uri="{9D8B030D-6E8A-4147-A177-3AD203B41FA5}">
                      <a16:colId xmlns:a16="http://schemas.microsoft.com/office/drawing/2014/main" val="3878118793"/>
                    </a:ext>
                  </a:extLst>
                </a:gridCol>
              </a:tblGrid>
              <a:tr h="3241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společenstvo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minulost (pol. 20. století)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současnost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budoucnost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61137"/>
                  </a:ext>
                </a:extLst>
              </a:tr>
              <a:tr h="673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Violo-</a:t>
                      </a:r>
                      <a:r>
                        <a:rPr kumimoji="0" lang="cs-CZ" altLang="cs-CZ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Deschampsietum</a:t>
                      </a:r>
                      <a:r>
                        <a:rPr kumimoji="0" lang="cs-CZ" altLang="cs-CZ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Trollio-Geranietum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211"/>
                  </a:ext>
                </a:extLst>
              </a:tr>
              <a:tr h="8727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Avenello-Callunetum Bupleuro-Calamagrostietum Sileno-Calamagrostietum Thesio-Nardetum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150178"/>
                  </a:ext>
                </a:extLst>
              </a:tr>
              <a:tr h="673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Cetrario-Festucetum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332203"/>
                  </a:ext>
                </a:extLst>
              </a:tr>
              <a:tr h="673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Festuco-Vaccinietum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665446"/>
                  </a:ext>
                </a:extLst>
              </a:tr>
              <a:tr h="523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Salici-Betuletum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197099"/>
                  </a:ext>
                </a:extLst>
              </a:tr>
              <a:tr h="5236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Swertietum perennis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205719"/>
                  </a:ext>
                </a:extLst>
              </a:tr>
              <a:tr h="673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Laserpitio-Dactylidetum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4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361902"/>
                  </a:ext>
                </a:extLst>
              </a:tr>
              <a:tr h="374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Saxifrago-Agrostietum alpini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CC00"/>
                          </a:solidFill>
                          <a:effectLst/>
                          <a:latin typeface="Wingdings" panose="05000000000000000000" pitchFamily="2" charset="2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651345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285F4453-CA89-48A0-AD62-34C1F50E3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242" y="4090738"/>
            <a:ext cx="1330693" cy="9980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" name="Object 13">
            <a:extLst>
              <a:ext uri="{FF2B5EF4-FFF2-40B4-BE49-F238E27FC236}">
                <a16:creationId xmlns:a16="http://schemas.microsoft.com/office/drawing/2014/main" id="{EBEB2860-1C8D-4D00-890B-57DF3646AE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09664"/>
              </p:ext>
            </p:extLst>
          </p:nvPr>
        </p:nvGraphicFramePr>
        <p:xfrm>
          <a:off x="804742" y="5314157"/>
          <a:ext cx="1272654" cy="868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Graf" r:id="rId4" imgW="5286308" imgH="3609916" progId="Excel.Chart.8">
                  <p:embed/>
                </p:oleObj>
              </mc:Choice>
              <mc:Fallback>
                <p:oleObj name="Graf" r:id="rId4" imgW="5286308" imgH="3609916" progId="Excel.Chart.8">
                  <p:embed/>
                  <p:pic>
                    <p:nvPicPr>
                      <p:cNvPr id="137229" name="Object 13">
                        <a:extLst>
                          <a:ext uri="{FF2B5EF4-FFF2-40B4-BE49-F238E27FC236}">
                            <a16:creationId xmlns:a16="http://schemas.microsoft.com/office/drawing/2014/main" id="{EA8CC2B3-D504-4400-AA37-7FD3417744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742" y="5314157"/>
                        <a:ext cx="1272654" cy="868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>
            <a:extLst>
              <a:ext uri="{FF2B5EF4-FFF2-40B4-BE49-F238E27FC236}">
                <a16:creationId xmlns:a16="http://schemas.microsoft.com/office/drawing/2014/main" id="{00E09864-70EA-4FE7-A9AE-9D6568AE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6552" y="3854132"/>
            <a:ext cx="1760742" cy="1234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AAA59C3D-7695-43A5-8108-35C331CC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42" y="6183103"/>
            <a:ext cx="1173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200" dirty="0"/>
              <a:t>Změna frekvence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FCFC6C0-4D2B-4646-ACE9-4B6BB7629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494547"/>
              </p:ext>
            </p:extLst>
          </p:nvPr>
        </p:nvGraphicFramePr>
        <p:xfrm>
          <a:off x="2606620" y="5264580"/>
          <a:ext cx="1376519" cy="918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Graf" r:id="rId7" imgW="6096000" imgH="4067251" progId="Excel.Chart.8">
                  <p:embed/>
                </p:oleObj>
              </mc:Choice>
              <mc:Fallback>
                <p:oleObj name="Graf" r:id="rId7" imgW="6096000" imgH="4067251" progId="Excel.Chart.8">
                  <p:embed/>
                  <p:pic>
                    <p:nvPicPr>
                      <p:cNvPr id="137228" name="Object 12">
                        <a:extLst>
                          <a:ext uri="{FF2B5EF4-FFF2-40B4-BE49-F238E27FC236}">
                            <a16:creationId xmlns:a16="http://schemas.microsoft.com/office/drawing/2014/main" id="{CAF75AD3-526A-4551-88AD-5D53B20D77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620" y="5264580"/>
                        <a:ext cx="1376519" cy="918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0">
            <a:extLst>
              <a:ext uri="{FF2B5EF4-FFF2-40B4-BE49-F238E27FC236}">
                <a16:creationId xmlns:a16="http://schemas.microsoft.com/office/drawing/2014/main" id="{5DF2B047-E530-45E2-8AB2-1930C2A0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051" y="6171516"/>
            <a:ext cx="1173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200" dirty="0"/>
              <a:t>Změna pokryvnosti</a:t>
            </a:r>
          </a:p>
        </p:txBody>
      </p:sp>
    </p:spTree>
    <p:extLst>
      <p:ext uri="{BB962C8B-B14F-4D97-AF65-F5344CB8AC3E}">
        <p14:creationId xmlns:p14="http://schemas.microsoft.com/office/powerpoint/2010/main" val="27809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77BE020-641D-4335-9C3F-9A7A4803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72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17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D0F27CF-4EB7-4F8B-B25C-45332524A9C9}"/>
              </a:ext>
            </a:extLst>
          </p:cNvPr>
          <p:cNvSpPr txBox="1"/>
          <p:nvPr/>
        </p:nvSpPr>
        <p:spPr>
          <a:xfrm>
            <a:off x="1145406" y="596765"/>
            <a:ext cx="10135402" cy="514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Zadavatelé zakázek v oboru botanika</a:t>
            </a:r>
            <a:endParaRPr lang="cs-CZ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Veřejní</a:t>
            </a: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	AOPK ČR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	</a:t>
            </a: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Krajské úřady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Národní parky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	další veřejné instituce, samosprávy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Soukromí</a:t>
            </a: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investoři</a:t>
            </a: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skrze držitele patřičných oprávnění pro autorizované osoby provádějící 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Autorizované </a:t>
            </a:r>
            <a:r>
              <a:rPr lang="cs-CZ" sz="1600" b="1" dirty="0">
                <a:latin typeface="Arial Narrow" panose="020B0606020202030204" pitchFamily="34" charset="0"/>
                <a:cs typeface="Tahoma" panose="020B0604030504040204" pitchFamily="34" charset="0"/>
              </a:rPr>
              <a:t>biologické hodnocení </a:t>
            </a: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záměrů dle §67 zákona č. 114/1992 Sb., o ochraně přírody a krajiny (ZOPK)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Autorizovaná hodnocení vlivů záměrů a koncepcí na lokality Natura </a:t>
            </a: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2000 (</a:t>
            </a:r>
            <a:r>
              <a:rPr lang="cs-CZ" sz="1600" b="1" dirty="0" err="1">
                <a:latin typeface="Arial Narrow" panose="020B0606020202030204" pitchFamily="34" charset="0"/>
                <a:cs typeface="Tahoma" panose="020B0604030504040204" pitchFamily="34" charset="0"/>
              </a:rPr>
              <a:t>naturové</a:t>
            </a:r>
            <a:r>
              <a:rPr lang="cs-CZ" sz="1600" b="1" dirty="0">
                <a:latin typeface="Arial Narrow" panose="020B0606020202030204" pitchFamily="34" charset="0"/>
                <a:cs typeface="Tahoma" panose="020B0604030504040204" pitchFamily="34" charset="0"/>
              </a:rPr>
              <a:t> hodnocení</a:t>
            </a: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) dle §45h, §45i ZOPK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Arial Narrow" panose="020B0606020202030204" pitchFamily="34" charset="0"/>
                <a:cs typeface="Tahoma" panose="020B0604030504040204" pitchFamily="34" charset="0"/>
              </a:rPr>
              <a:t>Posuzování vlivů záměrů a koncepcí na životní prostředí </a:t>
            </a: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(EIA/SEA) dle zákona č. 100/2001 Sb., o posuzování vlivů na životní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 Narrow" panose="020B0606020202030204" pitchFamily="34" charset="0"/>
                <a:cs typeface="Tahoma" panose="020B0604030504040204" pitchFamily="34" charset="0"/>
              </a:rPr>
              <a:t>Pro (jako) subjekty provádějící Expertízy, výzkumy a studie v oblasti ochrany přírody, krajiny a ochrany životního prostředí (ti je ale zpravidla dělají pro veřejné zadavatele).</a:t>
            </a:r>
          </a:p>
        </p:txBody>
      </p:sp>
    </p:spTree>
    <p:extLst>
      <p:ext uri="{BB962C8B-B14F-4D97-AF65-F5344CB8AC3E}">
        <p14:creationId xmlns:p14="http://schemas.microsoft.com/office/powerpoint/2010/main" val="184194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8A3EF2-FE6D-4B22-A4E9-B39CCF0D8F2B}"/>
              </a:ext>
            </a:extLst>
          </p:cNvPr>
          <p:cNvSpPr txBox="1"/>
          <p:nvPr/>
        </p:nvSpPr>
        <p:spPr>
          <a:xfrm>
            <a:off x="924027" y="895149"/>
            <a:ext cx="5889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Veřejné zakázky v oboru botanika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EFE379-E6D4-49F1-B45A-38DDA629554A}"/>
              </a:ext>
            </a:extLst>
          </p:cNvPr>
          <p:cNvSpPr txBox="1"/>
          <p:nvPr/>
        </p:nvSpPr>
        <p:spPr>
          <a:xfrm>
            <a:off x="991403" y="1809550"/>
            <a:ext cx="1082475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Zakázky na dodávky a služby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zakázky malého rozsahu – podlimitní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přímé zadání - objednávka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veřejná zakázka 	– otevřené řízení – výzva neurčitému okruhu dodavatelů k podání nabídky</a:t>
            </a:r>
          </a:p>
          <a:p>
            <a:pPr lvl="6"/>
            <a:r>
              <a:rPr lang="cs-CZ" dirty="0"/>
              <a:t>– zjednodušené podlimitní řízení - zadavatel dle vlastního uvážení zašle </a:t>
            </a:r>
          </a:p>
          <a:p>
            <a:pPr lvl="6"/>
            <a:r>
              <a:rPr lang="cs-CZ" dirty="0"/>
              <a:t>nejméně pěti zájemcům výzvu k podání nabídek (poptávku) a zároveň výzvu zveřejní</a:t>
            </a:r>
          </a:p>
          <a:p>
            <a:pPr lvl="6"/>
            <a:r>
              <a:rPr lang="cs-CZ" dirty="0"/>
              <a:t>na svém zadávacím profilu  </a:t>
            </a:r>
          </a:p>
          <a:p>
            <a:pPr lvl="6"/>
            <a:r>
              <a:rPr lang="cs-CZ" dirty="0"/>
              <a:t>– uzavřená výzva – oslovení alespoň tří dodavatelů (zadavatel nezveřejňuje)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struktura poptávky 	– popis s specifikace díla</a:t>
            </a:r>
          </a:p>
          <a:p>
            <a:pPr lvl="6"/>
            <a:r>
              <a:rPr lang="cs-CZ" dirty="0"/>
              <a:t>– struktura nabídky</a:t>
            </a:r>
          </a:p>
          <a:p>
            <a:pPr lvl="6"/>
            <a:r>
              <a:rPr lang="cs-CZ" dirty="0"/>
              <a:t>– kritéria hodnocení nabídky (zpravidla cena)</a:t>
            </a:r>
          </a:p>
          <a:p>
            <a:pPr lvl="6"/>
            <a:r>
              <a:rPr lang="cs-CZ" dirty="0"/>
              <a:t>– termín a způsob podání nabídky 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nadlimitní veřejné zakázky</a:t>
            </a:r>
          </a:p>
        </p:txBody>
      </p:sp>
    </p:spTree>
    <p:extLst>
      <p:ext uri="{BB962C8B-B14F-4D97-AF65-F5344CB8AC3E}">
        <p14:creationId xmlns:p14="http://schemas.microsoft.com/office/powerpoint/2010/main" val="313564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0321FE5-E62C-42A7-B327-0E230FAC1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98" y="122842"/>
            <a:ext cx="5555777" cy="314521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1CD190-A19D-4BA0-8DC7-7C5C12D194AB}"/>
              </a:ext>
            </a:extLst>
          </p:cNvPr>
          <p:cNvSpPr txBox="1"/>
          <p:nvPr/>
        </p:nvSpPr>
        <p:spPr>
          <a:xfrm>
            <a:off x="777240" y="542042"/>
            <a:ext cx="609760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/>
              <a:t>Nadlimitní veřejné zakázky </a:t>
            </a:r>
          </a:p>
          <a:p>
            <a:endParaRPr lang="cs-CZ" dirty="0"/>
          </a:p>
          <a:p>
            <a:r>
              <a:rPr lang="cs-CZ" b="1" dirty="0"/>
              <a:t>Aktualizace mapování biotopů NATURA 2000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4-5 mil/ročně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dělení na části, cca 100 částí</a:t>
            </a:r>
          </a:p>
          <a:p>
            <a:pPr lvl="1"/>
            <a:r>
              <a:rPr lang="cs-CZ" sz="1400" dirty="0"/>
              <a:t>http://webgis.nature.cz/mapomat/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2F4DE1-F4F3-4A66-BA6C-94B5F5950A9A}"/>
              </a:ext>
            </a:extLst>
          </p:cNvPr>
          <p:cNvSpPr txBox="1"/>
          <p:nvPr/>
        </p:nvSpPr>
        <p:spPr>
          <a:xfrm>
            <a:off x="777240" y="2957277"/>
            <a:ext cx="1122429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Zadávací dokumentace (ZD)</a:t>
            </a:r>
          </a:p>
          <a:p>
            <a:r>
              <a:rPr lang="cs-CZ" dirty="0"/>
              <a:t>	</a:t>
            </a:r>
            <a:r>
              <a:rPr lang="cs-CZ" b="1" dirty="0"/>
              <a:t>– informace o zakázce </a:t>
            </a:r>
            <a:r>
              <a:rPr lang="cs-CZ" dirty="0"/>
              <a:t>– předmět zakázky, tj. co, kde, kdy, za kolik </a:t>
            </a:r>
          </a:p>
          <a:p>
            <a:r>
              <a:rPr lang="cs-CZ" dirty="0"/>
              <a:t>	– prokázání splnění kvalifikace </a:t>
            </a:r>
            <a:r>
              <a:rPr lang="cs-CZ" sz="1400" dirty="0"/>
              <a:t>(stejné pro všechny části)</a:t>
            </a:r>
            <a:r>
              <a:rPr lang="cs-CZ" dirty="0"/>
              <a:t> </a:t>
            </a:r>
          </a:p>
          <a:p>
            <a:r>
              <a:rPr lang="cs-CZ" dirty="0"/>
              <a:t>		</a:t>
            </a:r>
            <a:r>
              <a:rPr lang="cs-CZ" sz="1400" dirty="0"/>
              <a:t>základní způsobilost – výpis z trestního rejstříku, potvrzení o neexistenci (daňových) nedoplatků u FU a OSSZ, ZP, není v likvidaci</a:t>
            </a:r>
          </a:p>
          <a:p>
            <a:r>
              <a:rPr lang="cs-CZ" sz="1400" dirty="0"/>
              <a:t>		profesní způsobilost – výpis z OR, ŽR</a:t>
            </a:r>
          </a:p>
          <a:p>
            <a:r>
              <a:rPr lang="cs-CZ" sz="1400" dirty="0"/>
              <a:t>		technická kvalifikace – doložení referencí</a:t>
            </a:r>
          </a:p>
          <a:p>
            <a:r>
              <a:rPr lang="cs-CZ" dirty="0"/>
              <a:t>	– zpracování nabídkové ceny – s DPH, bez DPH – někdy bývá jinak pro plátce a neplátce, může být matoucí!</a:t>
            </a:r>
          </a:p>
          <a:p>
            <a:r>
              <a:rPr lang="cs-CZ" dirty="0"/>
              <a:t>	– hodnotící kritéria (cena vč. DPH)</a:t>
            </a:r>
          </a:p>
          <a:p>
            <a:r>
              <a:rPr lang="cs-CZ" dirty="0"/>
              <a:t>	</a:t>
            </a:r>
            <a:r>
              <a:rPr lang="cs-CZ" b="1" dirty="0"/>
              <a:t>– </a:t>
            </a:r>
            <a:r>
              <a:rPr lang="cs-CZ" dirty="0"/>
              <a:t>informace o nabídce </a:t>
            </a:r>
          </a:p>
          <a:p>
            <a:r>
              <a:rPr lang="cs-CZ" b="1" dirty="0"/>
              <a:t>		</a:t>
            </a:r>
            <a:r>
              <a:rPr lang="cs-CZ" dirty="0"/>
              <a:t>způsob podání</a:t>
            </a:r>
          </a:p>
          <a:p>
            <a:r>
              <a:rPr lang="cs-CZ" dirty="0"/>
              <a:t>		struktura nabídky (1. krycí list, 2. doklady k prokázání splnění kvalifikace. 3. návrh smlouvy)</a:t>
            </a:r>
          </a:p>
          <a:p>
            <a:r>
              <a:rPr lang="cs-CZ" dirty="0"/>
              <a:t>Podání nabídky – elektronicky vs. papírově </a:t>
            </a:r>
          </a:p>
        </p:txBody>
      </p:sp>
    </p:spTree>
    <p:extLst>
      <p:ext uri="{BB962C8B-B14F-4D97-AF65-F5344CB8AC3E}">
        <p14:creationId xmlns:p14="http://schemas.microsoft.com/office/powerpoint/2010/main" val="190774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70615C3-31C8-4C95-9256-B1C717D9C388}"/>
              </a:ext>
            </a:extLst>
          </p:cNvPr>
          <p:cNvSpPr txBox="1"/>
          <p:nvPr/>
        </p:nvSpPr>
        <p:spPr>
          <a:xfrm>
            <a:off x="661737" y="616927"/>
            <a:ext cx="6097604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Botanický monitoring</a:t>
            </a:r>
            <a:endParaRPr lang="cs-CZ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362263-E60B-4D4F-BF71-2233BDD78D57}"/>
              </a:ext>
            </a:extLst>
          </p:cNvPr>
          <p:cNvSpPr txBox="1"/>
          <p:nvPr/>
        </p:nvSpPr>
        <p:spPr>
          <a:xfrm>
            <a:off x="661737" y="1443841"/>
            <a:ext cx="41701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Inventarizační průzkumy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Mechorosty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Lišejníky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Houby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Cévnaté rostliny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Rostlinná společenstva</a:t>
            </a:r>
          </a:p>
          <a:p>
            <a:r>
              <a:rPr lang="cs-CZ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Mapování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 Narrow" panose="020B0606020202030204" pitchFamily="34" charset="0"/>
                <a:cs typeface="Tahoma" panose="020B0604030504040204" pitchFamily="34" charset="0"/>
              </a:rPr>
              <a:t>Druhy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Společenstva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Biotopy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 Narrow" panose="020B0606020202030204" pitchFamily="34" charset="0"/>
                <a:cs typeface="Tahoma" panose="020B0604030504040204" pitchFamily="34" charset="0"/>
              </a:rPr>
              <a:t>Jiné typy (formace)</a:t>
            </a:r>
          </a:p>
          <a:p>
            <a:r>
              <a:rPr lang="cs-CZ" b="1" dirty="0">
                <a:solidFill>
                  <a:schemeClr val="accent6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Sledování změn (monitoring)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Druhy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cs typeface="Tahoma" panose="020B0604030504040204" pitchFamily="34" charset="0"/>
              </a:rPr>
              <a:t>Společenstva – vegetace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3334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088FC12-ACEB-4553-9CE0-F65818A7B161}"/>
              </a:ext>
            </a:extLst>
          </p:cNvPr>
          <p:cNvSpPr txBox="1"/>
          <p:nvPr/>
        </p:nvSpPr>
        <p:spPr>
          <a:xfrm>
            <a:off x="885524" y="529389"/>
            <a:ext cx="4204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Inventarizační průzkumy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D0F01A-218E-4DDF-8F49-080593B56BA4}"/>
              </a:ext>
            </a:extLst>
          </p:cNvPr>
          <p:cNvSpPr txBox="1"/>
          <p:nvPr/>
        </p:nvSpPr>
        <p:spPr>
          <a:xfrm>
            <a:off x="885524" y="3349347"/>
            <a:ext cx="57077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Obecné zásady při provádění IP</a:t>
            </a:r>
          </a:p>
          <a:p>
            <a:r>
              <a:rPr lang="cs-CZ" dirty="0"/>
              <a:t>Seznámení se podklady k území</a:t>
            </a:r>
          </a:p>
          <a:p>
            <a:r>
              <a:rPr lang="cs-CZ" dirty="0"/>
              <a:t>	</a:t>
            </a:r>
            <a:r>
              <a:rPr lang="cs-CZ" sz="1400" dirty="0"/>
              <a:t>předchozí IP, rezervační knihy, regionální literární údaje, 	</a:t>
            </a:r>
            <a:r>
              <a:rPr lang="cs-CZ" sz="1400" dirty="0" err="1"/>
              <a:t>Additamenta</a:t>
            </a:r>
            <a:r>
              <a:rPr lang="cs-CZ" sz="1400" dirty="0"/>
              <a:t>, herbářové údaje, floristické a vegetační databáze 	(NDOP, </a:t>
            </a:r>
            <a:r>
              <a:rPr lang="cs-CZ" sz="1400" dirty="0" err="1"/>
              <a:t>Pladias</a:t>
            </a:r>
            <a:r>
              <a:rPr lang="cs-CZ" sz="1400" dirty="0"/>
              <a:t>, </a:t>
            </a:r>
            <a:r>
              <a:rPr lang="cs-CZ" sz="1400" dirty="0" err="1"/>
              <a:t>Turboveg</a:t>
            </a:r>
            <a:r>
              <a:rPr lang="cs-CZ" sz="1400" dirty="0"/>
              <a:t>), výsledky mapování a aktualizace 	N2000 </a:t>
            </a:r>
          </a:p>
          <a:p>
            <a:r>
              <a:rPr lang="cs-CZ" dirty="0"/>
              <a:t>Navržení členění území do dílčích ploch </a:t>
            </a:r>
          </a:p>
          <a:p>
            <a:r>
              <a:rPr lang="cs-CZ" dirty="0"/>
              <a:t>	</a:t>
            </a:r>
            <a:r>
              <a:rPr lang="cs-CZ" sz="1400" dirty="0"/>
              <a:t>v závislosti na předmětu inventarizace, dříve použitém členění, 	členění v PP</a:t>
            </a:r>
          </a:p>
          <a:p>
            <a:r>
              <a:rPr lang="cs-CZ" dirty="0"/>
              <a:t>Rozvržení časového postupu terénních prací</a:t>
            </a:r>
          </a:p>
          <a:p>
            <a:r>
              <a:rPr lang="cs-CZ" sz="1400" dirty="0"/>
              <a:t>	v závislosti na členitosti a velkosti území</a:t>
            </a:r>
          </a:p>
          <a:p>
            <a:r>
              <a:rPr lang="cs-CZ" dirty="0"/>
              <a:t>Správný odhad na časovou náročnost zpracování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A0450C2-3CE4-410E-B55F-81A764F03154}"/>
              </a:ext>
            </a:extLst>
          </p:cNvPr>
          <p:cNvSpPr txBox="1"/>
          <p:nvPr/>
        </p:nvSpPr>
        <p:spPr>
          <a:xfrm>
            <a:off x="885524" y="1220045"/>
            <a:ext cx="532277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Zadavatelé: AOPK ČR, KU, NP (ostatní)</a:t>
            </a:r>
          </a:p>
          <a:p>
            <a:r>
              <a:rPr lang="cs-CZ" sz="1400" dirty="0"/>
              <a:t>Území: MZCHU (2560) a EVL (1113)</a:t>
            </a:r>
          </a:p>
          <a:p>
            <a:r>
              <a:rPr lang="cs-CZ" sz="1400" dirty="0"/>
              <a:t>Cyklus cca 10-15 let</a:t>
            </a:r>
          </a:p>
          <a:p>
            <a:r>
              <a:rPr lang="cs-CZ" sz="1400" dirty="0"/>
              <a:t>Cena při VZ: Náklady obvyklých opatření</a:t>
            </a:r>
          </a:p>
          <a:p>
            <a:endParaRPr lang="cs-CZ" sz="1400" dirty="0"/>
          </a:p>
          <a:p>
            <a:r>
              <a:rPr lang="cs-CZ" sz="1400" dirty="0"/>
              <a:t>Aktuální vlna IP financováno z OPŽP - „Monitoring a mapování vybraných druhů rostlin a živočichů a 	inventarizace maloplošných zvláště chráněných území v národně významných územích v České republice“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FDA84E-A533-46E6-941F-D3D6B6A5F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12" y="206294"/>
            <a:ext cx="5092802" cy="64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1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B61ECF-E9FE-4B7F-BEF6-14A2D65211ED}"/>
              </a:ext>
            </a:extLst>
          </p:cNvPr>
          <p:cNvSpPr txBox="1"/>
          <p:nvPr/>
        </p:nvSpPr>
        <p:spPr>
          <a:xfrm>
            <a:off x="1001029" y="1566540"/>
            <a:ext cx="879027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Specifika jednotlivých inventarizovaných skupin viz metodiky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https://portal.nature.cz/publik_syst/ctihtmlpage.php?what=6230&amp;X=X</a:t>
            </a:r>
            <a:endParaRPr lang="cs-CZ" dirty="0"/>
          </a:p>
          <a:p>
            <a:endParaRPr lang="cs-CZ" dirty="0"/>
          </a:p>
          <a:p>
            <a:r>
              <a:rPr lang="cs-CZ" dirty="0"/>
              <a:t>Houby 	– nutné plodnice – jsou jen v určité části roku a při určitém chodu počasí 	(fenologické aspekty) – liší se 	druh od druhu – plodnice nemusí být každý rok </a:t>
            </a:r>
          </a:p>
          <a:p>
            <a:r>
              <a:rPr lang="cs-CZ" dirty="0"/>
              <a:t>	– sledovat celou sezónu po dobu několika let</a:t>
            </a:r>
          </a:p>
          <a:p>
            <a:r>
              <a:rPr lang="cs-CZ" dirty="0"/>
              <a:t>	– nutnost dokladovat sběry a popisovat jejich vlastnosti za </a:t>
            </a:r>
            <a:r>
              <a:rPr lang="cs-CZ" dirty="0" err="1"/>
              <a:t>čerstva</a:t>
            </a:r>
            <a:r>
              <a:rPr lang="cs-CZ" dirty="0"/>
              <a:t> a biotop</a:t>
            </a:r>
          </a:p>
          <a:p>
            <a:r>
              <a:rPr lang="cs-CZ" dirty="0"/>
              <a:t>	– pro komplexnost nutná spolupráce specialistů na různé skupiny </a:t>
            </a:r>
          </a:p>
          <a:p>
            <a:r>
              <a:rPr lang="cs-CZ" dirty="0"/>
              <a:t>	– tři stupně mykologického průzkumu a doba jejich trvání</a:t>
            </a:r>
          </a:p>
          <a:p>
            <a:r>
              <a:rPr lang="cs-CZ" dirty="0"/>
              <a:t>Lišejníky  – malá rychlost postupu – ve větších územích potřeba vybrat z pohledu 	inventarizace důležitější části – potřeba dokladovat sběrem – možnost 	inventarizovat celoročně</a:t>
            </a:r>
          </a:p>
          <a:p>
            <a:r>
              <a:rPr lang="cs-CZ" dirty="0"/>
              <a:t>Mechy	– vhodné více návštěv sezoně, optimální  VIII-XI – nutnost sbírat</a:t>
            </a:r>
          </a:p>
          <a:p>
            <a:r>
              <a:rPr lang="cs-CZ" dirty="0"/>
              <a:t>Kytky	– alespoň tři návštěvy – sbírat kritické taxony</a:t>
            </a:r>
          </a:p>
          <a:p>
            <a:r>
              <a:rPr lang="cs-CZ" dirty="0"/>
              <a:t>Vegetace 	– dvoustupňový proces, nejdříve definice (dokumentace) vegetačních jednotek,  	poté vlastní mapování, časová náročnost závislá na zvoleném měřítku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5B52FE-2B63-42FA-B498-2429861533A6}"/>
              </a:ext>
            </a:extLst>
          </p:cNvPr>
          <p:cNvSpPr txBox="1"/>
          <p:nvPr/>
        </p:nvSpPr>
        <p:spPr>
          <a:xfrm>
            <a:off x="885524" y="779646"/>
            <a:ext cx="4204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Inventarizační průzkumy </a:t>
            </a:r>
          </a:p>
        </p:txBody>
      </p:sp>
    </p:spTree>
    <p:extLst>
      <p:ext uri="{BB962C8B-B14F-4D97-AF65-F5344CB8AC3E}">
        <p14:creationId xmlns:p14="http://schemas.microsoft.com/office/powerpoint/2010/main" val="286243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9A46B1D-6CE0-4755-85B7-B0C5D30D6E09}"/>
              </a:ext>
            </a:extLst>
          </p:cNvPr>
          <p:cNvSpPr txBox="1"/>
          <p:nvPr/>
        </p:nvSpPr>
        <p:spPr>
          <a:xfrm>
            <a:off x="818658" y="1287419"/>
            <a:ext cx="111074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Jednotná struktura, specifika dle metodik inventarizovaných skupin </a:t>
            </a:r>
          </a:p>
          <a:p>
            <a:r>
              <a:rPr lang="cs-CZ" dirty="0"/>
              <a:t>	forma elektronická vs. tištěná</a:t>
            </a:r>
          </a:p>
          <a:p>
            <a:r>
              <a:rPr lang="cs-CZ" dirty="0"/>
              <a:t>Osnova ZZ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úvod (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informace o inventarizovaném území </a:t>
            </a:r>
            <a:r>
              <a:rPr lang="cs-CZ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přírodní poměry - charakteristika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metodika průzkumu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vymezení dílčích ploch v území a jejich charakteristika (mapa)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výsledky 	– kompletní seznam zjištěných druhů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 údaji o početnosti, stupni ohrožení i zákonné ochrany</a:t>
            </a:r>
          </a:p>
          <a:p>
            <a:pPr lvl="4"/>
            <a:r>
              <a:rPr lang="cs-CZ" dirty="0"/>
              <a:t>– seznam ohrožených a významných druhů se souřadnicemi, komentáři a odhady početnosti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zhodnocení zjištěných skutečností – zejména porovnání s výsledky předchozího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doporučení pro praktickou ochranu přírody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návrhy managementu, návrhy monitoringu, doplňujících průzkumů, 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rozšíření MZCHÚ, vytipování nejvýznamnějších, nejzranitelnějších částí MZCHÚ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shrnutí zjištěných skutečností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přílohy (fotodokumentace, mapové přílohy, tabulkové přílohy)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zadání dat do NDOP</a:t>
            </a:r>
            <a:endParaRPr lang="cs-CZ" sz="1800" b="1" dirty="0">
              <a:solidFill>
                <a:schemeClr val="accent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E2106CD-AB67-49A2-B5F9-29DF60A87F35}"/>
              </a:ext>
            </a:extLst>
          </p:cNvPr>
          <p:cNvSpPr txBox="1"/>
          <p:nvPr/>
        </p:nvSpPr>
        <p:spPr>
          <a:xfrm>
            <a:off x="818658" y="702644"/>
            <a:ext cx="572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Inventarizační průzkumy </a:t>
            </a:r>
            <a:r>
              <a:rPr lang="cs-CZ" b="1" dirty="0">
                <a:latin typeface="Arial Narrow" panose="020B0606020202030204" pitchFamily="34" charset="0"/>
              </a:rPr>
              <a:t>závěrečná zpráva </a:t>
            </a:r>
          </a:p>
        </p:txBody>
      </p:sp>
    </p:spTree>
    <p:extLst>
      <p:ext uri="{BB962C8B-B14F-4D97-AF65-F5344CB8AC3E}">
        <p14:creationId xmlns:p14="http://schemas.microsoft.com/office/powerpoint/2010/main" val="549930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2047</Words>
  <Application>Microsoft Office PowerPoint</Application>
  <PresentationFormat>Širokoúhlá obrazovka</PresentationFormat>
  <Paragraphs>286</Paragraphs>
  <Slides>21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TimesNewRomanPSMT</vt:lpstr>
      <vt:lpstr>Wingdings</vt:lpstr>
      <vt:lpstr>Motiv Office</vt:lpstr>
      <vt:lpstr>STATISTICA Graph</vt:lpstr>
      <vt:lpstr>STATISTICAGraph</vt:lpstr>
      <vt:lpstr>Graf aplikace Microsoft Office Excel</vt:lpstr>
      <vt:lpstr>                 Monitoring a veřejné zakázky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a veřejné zakázky </dc:title>
  <dc:creator>vlastnik</dc:creator>
  <cp:lastModifiedBy>vlastnik</cp:lastModifiedBy>
  <cp:revision>101</cp:revision>
  <dcterms:created xsi:type="dcterms:W3CDTF">2020-12-06T10:04:40Z</dcterms:created>
  <dcterms:modified xsi:type="dcterms:W3CDTF">2020-12-08T13:09:43Z</dcterms:modified>
</cp:coreProperties>
</file>