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78" r:id="rId3"/>
    <p:sldId id="279" r:id="rId4"/>
    <p:sldId id="321" r:id="rId5"/>
    <p:sldId id="259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11" r:id="rId14"/>
    <p:sldId id="309" r:id="rId15"/>
    <p:sldId id="296" r:id="rId16"/>
    <p:sldId id="297" r:id="rId17"/>
    <p:sldId id="298" r:id="rId18"/>
    <p:sldId id="299" r:id="rId19"/>
    <p:sldId id="301" r:id="rId20"/>
    <p:sldId id="310" r:id="rId21"/>
    <p:sldId id="312" r:id="rId22"/>
    <p:sldId id="313" r:id="rId23"/>
    <p:sldId id="294" r:id="rId24"/>
    <p:sldId id="322" r:id="rId25"/>
    <p:sldId id="315" r:id="rId26"/>
    <p:sldId id="280" r:id="rId27"/>
    <p:sldId id="281" r:id="rId28"/>
    <p:sldId id="282" r:id="rId29"/>
    <p:sldId id="264" r:id="rId30"/>
    <p:sldId id="265" r:id="rId31"/>
    <p:sldId id="319" r:id="rId32"/>
    <p:sldId id="320" r:id="rId33"/>
    <p:sldId id="266" r:id="rId34"/>
    <p:sldId id="267" r:id="rId35"/>
    <p:sldId id="268" r:id="rId36"/>
    <p:sldId id="269" r:id="rId37"/>
    <p:sldId id="314" r:id="rId38"/>
    <p:sldId id="270" r:id="rId39"/>
    <p:sldId id="317" r:id="rId40"/>
    <p:sldId id="316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43" autoAdjust="0"/>
    <p:restoredTop sz="94660"/>
  </p:normalViewPr>
  <p:slideViewPr>
    <p:cSldViewPr snapToGrid="0">
      <p:cViewPr>
        <p:scale>
          <a:sx n="71" d="100"/>
          <a:sy n="71" d="100"/>
        </p:scale>
        <p:origin x="168" y="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00BC8-F6CE-43BA-A02B-6AEB77E46443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F73AC-0B39-4182-BC90-8B8AE7433E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848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C2BD38-2B1F-4D0D-BD79-D930A55B8DA0}" type="slidenum">
              <a:rPr lang="cs-CZ" altLang="cs-CZ"/>
              <a:pPr/>
              <a:t>15</a:t>
            </a:fld>
            <a:endParaRPr lang="cs-CZ" altLang="cs-CZ"/>
          </a:p>
        </p:txBody>
      </p:sp>
      <p:sp>
        <p:nvSpPr>
          <p:cNvPr id="40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1674100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C252CC-6AD4-456F-9F62-019617BFFE64}" type="slidenum">
              <a:rPr lang="cs-CZ" altLang="cs-CZ"/>
              <a:pPr/>
              <a:t>16</a:t>
            </a:fld>
            <a:endParaRPr lang="cs-CZ" altLang="cs-CZ"/>
          </a:p>
        </p:txBody>
      </p:sp>
      <p:sp>
        <p:nvSpPr>
          <p:cNvPr id="92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441989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EC9B3D-02E0-4F1A-94EC-27E08C139706}" type="slidenum">
              <a:rPr lang="cs-CZ" altLang="cs-CZ"/>
              <a:pPr/>
              <a:t>17</a:t>
            </a:fld>
            <a:endParaRPr lang="cs-CZ" altLang="cs-CZ"/>
          </a:p>
        </p:txBody>
      </p:sp>
      <p:sp>
        <p:nvSpPr>
          <p:cNvPr id="112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575302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36E1DA-8043-450E-ADCD-0E8F2FFACEB0}" type="slidenum">
              <a:rPr lang="cs-CZ" altLang="cs-CZ"/>
              <a:pPr/>
              <a:t>18</a:t>
            </a:fld>
            <a:endParaRPr lang="cs-CZ" altLang="cs-CZ"/>
          </a:p>
        </p:txBody>
      </p:sp>
      <p:sp>
        <p:nvSpPr>
          <p:cNvPr id="143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615615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A1F3BF-93AC-4D61-8780-E167565C6C87}" type="slidenum">
              <a:rPr lang="cs-CZ" altLang="cs-CZ"/>
              <a:pPr/>
              <a:t>19</a:t>
            </a:fld>
            <a:endParaRPr lang="cs-CZ" altLang="cs-CZ"/>
          </a:p>
        </p:txBody>
      </p:sp>
      <p:sp>
        <p:nvSpPr>
          <p:cNvPr id="204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785103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B52E-5B02-4792-8217-BF08A91BCBCF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E52F-A96E-4F90-B05E-205BA358BC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9408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B52E-5B02-4792-8217-BF08A91BCBCF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E52F-A96E-4F90-B05E-205BA358BC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320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B52E-5B02-4792-8217-BF08A91BCBCF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E52F-A96E-4F90-B05E-205BA358BC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41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B52E-5B02-4792-8217-BF08A91BCBCF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E52F-A96E-4F90-B05E-205BA358BC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2011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B52E-5B02-4792-8217-BF08A91BCBCF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E52F-A96E-4F90-B05E-205BA358BC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1336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B52E-5B02-4792-8217-BF08A91BCBCF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E52F-A96E-4F90-B05E-205BA358BC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95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B52E-5B02-4792-8217-BF08A91BCBCF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E52F-A96E-4F90-B05E-205BA358BC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7804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B52E-5B02-4792-8217-BF08A91BCBCF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E52F-A96E-4F90-B05E-205BA358BC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384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B52E-5B02-4792-8217-BF08A91BCBCF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E52F-A96E-4F90-B05E-205BA358BC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957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B52E-5B02-4792-8217-BF08A91BCBCF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E52F-A96E-4F90-B05E-205BA358BC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418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3B52E-5B02-4792-8217-BF08A91BCBCF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EE52F-A96E-4F90-B05E-205BA358BC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1444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3B52E-5B02-4792-8217-BF08A91BCBCF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EE52F-A96E-4F90-B05E-205BA358BC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58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114800" y="96702"/>
            <a:ext cx="3496491" cy="1143000"/>
          </a:xfrm>
        </p:spPr>
        <p:txBody>
          <a:bodyPr/>
          <a:lstStyle/>
          <a:p>
            <a:pPr eaLnBrk="1" hangingPunct="1"/>
            <a:r>
              <a:rPr lang="cs-CZ" altLang="cs-CZ" b="1" dirty="0" smtClean="0">
                <a:solidFill>
                  <a:srgbClr val="FF0000"/>
                </a:solidFill>
              </a:rPr>
              <a:t>Biomy Země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267" y="2030403"/>
            <a:ext cx="8276807" cy="1771578"/>
          </a:xfrm>
        </p:spPr>
        <p:txBody>
          <a:bodyPr/>
          <a:lstStyle/>
          <a:p>
            <a:pPr eaLnBrk="1" hangingPunct="1"/>
            <a:r>
              <a:rPr lang="cs-CZ" altLang="cs-CZ" dirty="0"/>
              <a:t>Biom </a:t>
            </a:r>
            <a:r>
              <a:rPr lang="cs-CZ" altLang="cs-CZ" dirty="0" smtClean="0"/>
              <a:t>–„klimaxový“ terestrický ekosystém, vázaný </a:t>
            </a:r>
            <a:r>
              <a:rPr lang="cs-CZ" altLang="cs-CZ" dirty="0"/>
              <a:t>na klimatickou zónu, definované na základě fyziognomické podobnosti dominantních rostlin</a:t>
            </a:r>
            <a:r>
              <a:rPr lang="cs-CZ" altLang="cs-CZ" dirty="0" smtClean="0"/>
              <a:t>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474" y="1696825"/>
            <a:ext cx="3620526" cy="51611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20516" y="5073945"/>
            <a:ext cx="6689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chemeClr val="accent6"/>
                </a:solidFill>
              </a:rPr>
              <a:t>Shodneme se ale na tom všichni?</a:t>
            </a:r>
          </a:p>
          <a:p>
            <a:r>
              <a:rPr lang="cs-CZ" sz="3600" b="1" dirty="0" smtClean="0">
                <a:solidFill>
                  <a:schemeClr val="accent6"/>
                </a:solidFill>
              </a:rPr>
              <a:t>A kolik je na světě biomů?</a:t>
            </a:r>
            <a:endParaRPr lang="cs-CZ" sz="3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91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t="4281"/>
          <a:stretch/>
        </p:blipFill>
        <p:spPr>
          <a:xfrm>
            <a:off x="61076" y="0"/>
            <a:ext cx="12130924" cy="619644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424546" y="6196445"/>
            <a:ext cx="8118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9 klimaticky definovaných biomů z </a:t>
            </a:r>
            <a:r>
              <a:rPr lang="cs-CZ" sz="2800" b="1" dirty="0" err="1" smtClean="0">
                <a:solidFill>
                  <a:srgbClr val="FF0000"/>
                </a:solidFill>
              </a:rPr>
              <a:t>Loidi</a:t>
            </a:r>
            <a:r>
              <a:rPr lang="cs-CZ" sz="2800" b="1" dirty="0" smtClean="0">
                <a:solidFill>
                  <a:srgbClr val="FF0000"/>
                </a:solidFill>
              </a:rPr>
              <a:t> et al. (2022)</a:t>
            </a:r>
            <a:endParaRPr lang="cs-CZ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4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b="3065"/>
          <a:stretch/>
        </p:blipFill>
        <p:spPr>
          <a:xfrm>
            <a:off x="8018" y="0"/>
            <a:ext cx="7717536" cy="534195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554" y="0"/>
            <a:ext cx="4466446" cy="534195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-1" y="5834192"/>
            <a:ext cx="121920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 err="1" smtClean="0"/>
              <a:t>Loidi</a:t>
            </a:r>
            <a:r>
              <a:rPr lang="cs-CZ" sz="2500" b="1" dirty="0" smtClean="0"/>
              <a:t> et al. 2022, mapa (sub)biomů </a:t>
            </a:r>
            <a:r>
              <a:rPr lang="cs-CZ" sz="2500" b="1" dirty="0" err="1" smtClean="0"/>
              <a:t>equlibriálně</a:t>
            </a:r>
            <a:r>
              <a:rPr lang="cs-CZ" sz="2500" b="1" dirty="0" smtClean="0"/>
              <a:t> na základě klimatu: povšimněte si malého areálu některých biomů, zejména stepí! Nerozlišují savanu jako samostatný biom.</a:t>
            </a:r>
            <a:endParaRPr lang="cs-CZ" sz="2500" b="1" dirty="0"/>
          </a:p>
        </p:txBody>
      </p:sp>
    </p:spTree>
    <p:extLst>
      <p:ext uri="{BB962C8B-B14F-4D97-AF65-F5344CB8AC3E}">
        <p14:creationId xmlns:p14="http://schemas.microsoft.com/office/powerpoint/2010/main" val="83447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09" y="0"/>
            <a:ext cx="8990012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26777" y="391573"/>
            <a:ext cx="2807368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BIOME 4 (2003)</a:t>
            </a:r>
          </a:p>
          <a:p>
            <a:endParaRPr lang="cs-CZ" sz="1900" dirty="0"/>
          </a:p>
          <a:p>
            <a:r>
              <a:rPr lang="cs-CZ" sz="2800" dirty="0" smtClean="0"/>
              <a:t>Taky </a:t>
            </a:r>
            <a:r>
              <a:rPr lang="cs-CZ" sz="2800" dirty="0" err="1" smtClean="0"/>
              <a:t>ekvilibriální</a:t>
            </a:r>
            <a:r>
              <a:rPr lang="cs-CZ" sz="2800" dirty="0" smtClean="0"/>
              <a:t> model rozšíření biomů; podobný výsledek, ale s rozlišovanou  savanou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17203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43"/>
            <a:ext cx="10452063" cy="651163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99436" y="6474813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https://www.scienceabc.com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592" y="147843"/>
            <a:ext cx="6187595" cy="235846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840019" y="2162287"/>
            <a:ext cx="860612" cy="150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83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08" y="290946"/>
            <a:ext cx="6580743" cy="64008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59527" y="211280"/>
            <a:ext cx="1043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Ca 10 klimaticky definovaných biomů klasika </a:t>
            </a:r>
            <a:r>
              <a:rPr lang="cs-CZ" sz="2800" b="1" dirty="0" err="1" smtClean="0">
                <a:solidFill>
                  <a:srgbClr val="FF0000"/>
                </a:solidFill>
              </a:rPr>
              <a:t>Whittakera</a:t>
            </a:r>
            <a:r>
              <a:rPr lang="cs-CZ" sz="2800" b="1" dirty="0" smtClean="0">
                <a:solidFill>
                  <a:srgbClr val="FF0000"/>
                </a:solidFill>
              </a:rPr>
              <a:t> (1963 -1973)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ze_slavikove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415" y="2751744"/>
            <a:ext cx="4734821" cy="366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46764" y="1543067"/>
            <a:ext cx="8865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Savana je;  Mediteránní biom je ve „</a:t>
            </a:r>
            <a:r>
              <a:rPr lang="cs-CZ" sz="2000" dirty="0" err="1" smtClean="0"/>
              <a:t>shrubland</a:t>
            </a:r>
            <a:r>
              <a:rPr lang="cs-CZ" sz="2000" dirty="0" smtClean="0"/>
              <a:t>“; rozlišován </a:t>
            </a:r>
            <a:r>
              <a:rPr lang="cs-CZ" sz="2000" dirty="0" err="1" smtClean="0"/>
              <a:t>temperátní</a:t>
            </a:r>
            <a:r>
              <a:rPr lang="cs-CZ" sz="2000" dirty="0" smtClean="0"/>
              <a:t> deštný les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261415" y="838701"/>
            <a:ext cx="43486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chemeClr val="accent1">
                    <a:lumMod val="75000"/>
                  </a:schemeClr>
                </a:solidFill>
              </a:rPr>
              <a:t>gradientový přístup (</a:t>
            </a:r>
            <a:r>
              <a:rPr lang="cs-CZ" sz="2200" b="1" dirty="0" err="1" smtClean="0">
                <a:solidFill>
                  <a:schemeClr val="accent1">
                    <a:lumMod val="75000"/>
                  </a:schemeClr>
                </a:solidFill>
              </a:rPr>
              <a:t>ekoklina</a:t>
            </a:r>
            <a:r>
              <a:rPr lang="cs-CZ" sz="22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cs-CZ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6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kumenty\Vyuka\11-2003\ze_slavikove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7"/>
            <a:ext cx="91440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Oval 5"/>
          <p:cNvSpPr>
            <a:spLocks noChangeArrowheads="1"/>
          </p:cNvSpPr>
          <p:nvPr/>
        </p:nvSpPr>
        <p:spPr bwMode="auto">
          <a:xfrm>
            <a:off x="2409713" y="1027113"/>
            <a:ext cx="1414141" cy="127952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532910" y="-24021"/>
            <a:ext cx="3124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6000" dirty="0"/>
              <a:t>Biomasa</a:t>
            </a:r>
            <a:endParaRPr lang="cs-CZ" altLang="cs-CZ" dirty="0"/>
          </a:p>
        </p:txBody>
      </p:sp>
      <p:sp>
        <p:nvSpPr>
          <p:cNvPr id="2055" name="Oval 7"/>
          <p:cNvSpPr>
            <a:spLocks noChangeArrowheads="1"/>
          </p:cNvSpPr>
          <p:nvPr/>
        </p:nvSpPr>
        <p:spPr bwMode="auto">
          <a:xfrm>
            <a:off x="2628900" y="2833108"/>
            <a:ext cx="765464" cy="6650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062" name="Oval 14"/>
          <p:cNvSpPr>
            <a:spLocks noChangeAspect="1" noChangeArrowheads="1"/>
          </p:cNvSpPr>
          <p:nvPr/>
        </p:nvSpPr>
        <p:spPr bwMode="auto">
          <a:xfrm>
            <a:off x="6934200" y="4973636"/>
            <a:ext cx="198438" cy="184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063" name="Oval 15"/>
          <p:cNvSpPr>
            <a:spLocks noChangeAspect="1" noChangeArrowheads="1"/>
          </p:cNvSpPr>
          <p:nvPr/>
        </p:nvSpPr>
        <p:spPr bwMode="auto">
          <a:xfrm>
            <a:off x="4495800" y="4668836"/>
            <a:ext cx="198438" cy="184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068" name="Oval 20"/>
          <p:cNvSpPr>
            <a:spLocks noChangeAspect="1" noChangeArrowheads="1"/>
          </p:cNvSpPr>
          <p:nvPr/>
        </p:nvSpPr>
        <p:spPr bwMode="auto">
          <a:xfrm>
            <a:off x="2743201" y="4287836"/>
            <a:ext cx="468313" cy="406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262" y="982453"/>
            <a:ext cx="6514940" cy="2744419"/>
          </a:xfrm>
          <a:prstGeom prst="rect">
            <a:avLst/>
          </a:prstGeom>
        </p:spPr>
      </p:pic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5586262" y="4141694"/>
            <a:ext cx="932872" cy="83609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4311506" y="3498127"/>
            <a:ext cx="648421" cy="56125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4402280" y="2154230"/>
            <a:ext cx="765464" cy="66501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39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kumenty\Vyuka\11-2003\ze_slavikove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85" y="20637"/>
            <a:ext cx="91440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Oval 3"/>
          <p:cNvSpPr>
            <a:spLocks noChangeArrowheads="1"/>
          </p:cNvSpPr>
          <p:nvPr/>
        </p:nvSpPr>
        <p:spPr bwMode="auto">
          <a:xfrm>
            <a:off x="2327564" y="1170563"/>
            <a:ext cx="1253836" cy="117763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317886" y="164088"/>
            <a:ext cx="42719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6000" dirty="0" smtClean="0"/>
              <a:t>produktivita</a:t>
            </a:r>
            <a:endParaRPr lang="cs-CZ" altLang="cs-CZ" dirty="0"/>
          </a:p>
        </p:txBody>
      </p:sp>
      <p:sp>
        <p:nvSpPr>
          <p:cNvPr id="8198" name="Oval 6"/>
          <p:cNvSpPr>
            <a:spLocks noChangeAspect="1" noChangeArrowheads="1"/>
          </p:cNvSpPr>
          <p:nvPr/>
        </p:nvSpPr>
        <p:spPr bwMode="auto">
          <a:xfrm>
            <a:off x="6934200" y="4973636"/>
            <a:ext cx="198438" cy="184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200" name="Oval 8"/>
          <p:cNvSpPr>
            <a:spLocks noChangeAspect="1" noChangeArrowheads="1"/>
          </p:cNvSpPr>
          <p:nvPr/>
        </p:nvSpPr>
        <p:spPr bwMode="auto">
          <a:xfrm>
            <a:off x="4052578" y="4537362"/>
            <a:ext cx="502737" cy="43627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Oval 11"/>
          <p:cNvSpPr>
            <a:spLocks noChangeAspect="1" noChangeArrowheads="1"/>
          </p:cNvSpPr>
          <p:nvPr/>
        </p:nvSpPr>
        <p:spPr bwMode="auto">
          <a:xfrm>
            <a:off x="5879987" y="4515999"/>
            <a:ext cx="506896" cy="4398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204" name="Oval 12"/>
          <p:cNvSpPr>
            <a:spLocks noChangeArrowheads="1"/>
          </p:cNvSpPr>
          <p:nvPr/>
        </p:nvSpPr>
        <p:spPr bwMode="auto">
          <a:xfrm>
            <a:off x="4114800" y="1870364"/>
            <a:ext cx="890683" cy="81727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213" y="1416185"/>
            <a:ext cx="5731787" cy="2268832"/>
          </a:xfrm>
          <a:prstGeom prst="rect">
            <a:avLst/>
          </a:prstGeom>
        </p:spPr>
      </p:pic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2424544" y="2666860"/>
            <a:ext cx="1253836" cy="117763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" name="Oval 3"/>
          <p:cNvSpPr>
            <a:spLocks noChangeArrowheads="1"/>
          </p:cNvSpPr>
          <p:nvPr/>
        </p:nvSpPr>
        <p:spPr bwMode="auto">
          <a:xfrm>
            <a:off x="4139054" y="3237224"/>
            <a:ext cx="890154" cy="89558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" name="Oval 3"/>
          <p:cNvSpPr>
            <a:spLocks noChangeArrowheads="1"/>
          </p:cNvSpPr>
          <p:nvPr/>
        </p:nvSpPr>
        <p:spPr bwMode="auto">
          <a:xfrm>
            <a:off x="2590801" y="4003963"/>
            <a:ext cx="983677" cy="879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928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kumenty\Vyuka\11-2003\ze_slavikove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Oval 3"/>
          <p:cNvSpPr>
            <a:spLocks noChangeArrowheads="1"/>
          </p:cNvSpPr>
          <p:nvPr/>
        </p:nvSpPr>
        <p:spPr bwMode="auto">
          <a:xfrm>
            <a:off x="2514600" y="1295399"/>
            <a:ext cx="10668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872348" y="0"/>
            <a:ext cx="1828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6000" dirty="0"/>
              <a:t>LAI</a:t>
            </a:r>
            <a:endParaRPr lang="cs-CZ" altLang="cs-CZ" dirty="0"/>
          </a:p>
        </p:txBody>
      </p:sp>
      <p:sp>
        <p:nvSpPr>
          <p:cNvPr id="10245" name="Oval 5"/>
          <p:cNvSpPr>
            <a:spLocks noChangeArrowheads="1"/>
          </p:cNvSpPr>
          <p:nvPr/>
        </p:nvSpPr>
        <p:spPr bwMode="auto">
          <a:xfrm>
            <a:off x="5756278" y="4308763"/>
            <a:ext cx="630668" cy="65390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46" name="Oval 6"/>
          <p:cNvSpPr>
            <a:spLocks noChangeAspect="1" noChangeArrowheads="1"/>
          </p:cNvSpPr>
          <p:nvPr/>
        </p:nvSpPr>
        <p:spPr bwMode="auto">
          <a:xfrm>
            <a:off x="2895600" y="4419599"/>
            <a:ext cx="198438" cy="184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47" name="Oval 7"/>
          <p:cNvSpPr>
            <a:spLocks noChangeAspect="1" noChangeArrowheads="1"/>
          </p:cNvSpPr>
          <p:nvPr/>
        </p:nvSpPr>
        <p:spPr bwMode="auto">
          <a:xfrm>
            <a:off x="4281056" y="4523831"/>
            <a:ext cx="505692" cy="4388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49" name="Oval 9"/>
          <p:cNvSpPr>
            <a:spLocks noChangeAspect="1" noChangeArrowheads="1"/>
          </p:cNvSpPr>
          <p:nvPr/>
        </p:nvSpPr>
        <p:spPr bwMode="auto">
          <a:xfrm>
            <a:off x="2743201" y="3047999"/>
            <a:ext cx="468313" cy="406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50" name="Oval 10"/>
          <p:cNvSpPr>
            <a:spLocks noChangeArrowheads="1"/>
          </p:cNvSpPr>
          <p:nvPr/>
        </p:nvSpPr>
        <p:spPr bwMode="auto">
          <a:xfrm>
            <a:off x="4062195" y="1982752"/>
            <a:ext cx="858982" cy="79663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51" name="Oval 11"/>
          <p:cNvSpPr>
            <a:spLocks noChangeArrowheads="1"/>
          </p:cNvSpPr>
          <p:nvPr/>
        </p:nvSpPr>
        <p:spPr bwMode="auto">
          <a:xfrm>
            <a:off x="4114800" y="3251199"/>
            <a:ext cx="817419" cy="80082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" name="Oval 6"/>
          <p:cNvSpPr>
            <a:spLocks noChangeAspect="1" noChangeArrowheads="1"/>
          </p:cNvSpPr>
          <p:nvPr/>
        </p:nvSpPr>
        <p:spPr bwMode="auto">
          <a:xfrm>
            <a:off x="6954973" y="5292438"/>
            <a:ext cx="198438" cy="184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163" y="-59496"/>
            <a:ext cx="6370318" cy="300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7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kumenty\Vyuka\11-2003\ze_slavikove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696200" y="381001"/>
            <a:ext cx="1600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6000"/>
              <a:t>R:S</a:t>
            </a:r>
            <a:endParaRPr lang="cs-CZ" altLang="cs-CZ"/>
          </a:p>
        </p:txBody>
      </p:sp>
      <p:sp>
        <p:nvSpPr>
          <p:cNvPr id="13318" name="Oval 6"/>
          <p:cNvSpPr>
            <a:spLocks noChangeAspect="1" noChangeArrowheads="1"/>
          </p:cNvSpPr>
          <p:nvPr/>
        </p:nvSpPr>
        <p:spPr bwMode="auto">
          <a:xfrm>
            <a:off x="7543799" y="4466868"/>
            <a:ext cx="311727" cy="2892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0" name="Oval 8"/>
          <p:cNvSpPr>
            <a:spLocks noChangeAspect="1" noChangeArrowheads="1"/>
          </p:cNvSpPr>
          <p:nvPr/>
        </p:nvSpPr>
        <p:spPr bwMode="auto">
          <a:xfrm>
            <a:off x="4267201" y="4267200"/>
            <a:ext cx="468313" cy="406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1" name="Oval 9"/>
          <p:cNvSpPr>
            <a:spLocks noChangeAspect="1" noChangeArrowheads="1"/>
          </p:cNvSpPr>
          <p:nvPr/>
        </p:nvSpPr>
        <p:spPr bwMode="auto">
          <a:xfrm>
            <a:off x="8305801" y="4671983"/>
            <a:ext cx="616524" cy="53501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2" name="Oval 10"/>
          <p:cNvSpPr>
            <a:spLocks noChangeArrowheads="1"/>
          </p:cNvSpPr>
          <p:nvPr/>
        </p:nvSpPr>
        <p:spPr bwMode="auto">
          <a:xfrm>
            <a:off x="5410200" y="4114800"/>
            <a:ext cx="10668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3" name="Oval 11"/>
          <p:cNvSpPr>
            <a:spLocks noChangeArrowheads="1"/>
          </p:cNvSpPr>
          <p:nvPr/>
        </p:nvSpPr>
        <p:spPr bwMode="auto">
          <a:xfrm>
            <a:off x="4724400" y="5105400"/>
            <a:ext cx="10668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4" name="Oval 12"/>
          <p:cNvSpPr>
            <a:spLocks noChangeAspect="1" noChangeArrowheads="1"/>
          </p:cNvSpPr>
          <p:nvPr/>
        </p:nvSpPr>
        <p:spPr bwMode="auto">
          <a:xfrm>
            <a:off x="6172200" y="3360555"/>
            <a:ext cx="436418" cy="40499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Oval 12"/>
          <p:cNvSpPr>
            <a:spLocks noChangeAspect="1" noChangeArrowheads="1"/>
          </p:cNvSpPr>
          <p:nvPr/>
        </p:nvSpPr>
        <p:spPr bwMode="auto">
          <a:xfrm>
            <a:off x="4163286" y="3028043"/>
            <a:ext cx="436418" cy="40499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Oval 6"/>
          <p:cNvSpPr>
            <a:spLocks noChangeAspect="1" noChangeArrowheads="1"/>
          </p:cNvSpPr>
          <p:nvPr/>
        </p:nvSpPr>
        <p:spPr bwMode="auto">
          <a:xfrm>
            <a:off x="5853545" y="2153155"/>
            <a:ext cx="311727" cy="2892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" name="Oval 6"/>
          <p:cNvSpPr>
            <a:spLocks noChangeAspect="1" noChangeArrowheads="1"/>
          </p:cNvSpPr>
          <p:nvPr/>
        </p:nvSpPr>
        <p:spPr bwMode="auto">
          <a:xfrm>
            <a:off x="4495799" y="1620981"/>
            <a:ext cx="168570" cy="15643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11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kumenty\Vyuka\11-2003\ze_slavikove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" y="0"/>
            <a:ext cx="91440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Oval 3"/>
          <p:cNvSpPr>
            <a:spLocks noChangeArrowheads="1"/>
          </p:cNvSpPr>
          <p:nvPr/>
        </p:nvSpPr>
        <p:spPr bwMode="auto">
          <a:xfrm>
            <a:off x="6698673" y="4648199"/>
            <a:ext cx="10668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433271" y="40"/>
            <a:ext cx="4648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000" dirty="0" smtClean="0"/>
              <a:t>Persistence organické hmoty</a:t>
            </a:r>
            <a:endParaRPr lang="cs-CZ" altLang="cs-CZ" sz="3000" dirty="0"/>
          </a:p>
        </p:txBody>
      </p:sp>
      <p:sp>
        <p:nvSpPr>
          <p:cNvPr id="19461" name="Oval 5"/>
          <p:cNvSpPr>
            <a:spLocks noChangeAspect="1" noChangeArrowheads="1"/>
          </p:cNvSpPr>
          <p:nvPr/>
        </p:nvSpPr>
        <p:spPr bwMode="auto">
          <a:xfrm>
            <a:off x="4287982" y="3629889"/>
            <a:ext cx="475529" cy="44129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4267200" y="4114801"/>
            <a:ext cx="38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dirty="0"/>
          </a:p>
        </p:txBody>
      </p:sp>
      <p:sp>
        <p:nvSpPr>
          <p:cNvPr id="12" name="Oval 5"/>
          <p:cNvSpPr>
            <a:spLocks noChangeAspect="1" noChangeArrowheads="1"/>
          </p:cNvSpPr>
          <p:nvPr/>
        </p:nvSpPr>
        <p:spPr bwMode="auto">
          <a:xfrm>
            <a:off x="4287982" y="2006849"/>
            <a:ext cx="796636" cy="73927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61"/>
          <a:stretch/>
        </p:blipFill>
        <p:spPr>
          <a:xfrm>
            <a:off x="5791020" y="554038"/>
            <a:ext cx="6436504" cy="2784907"/>
          </a:xfrm>
          <a:prstGeom prst="rect">
            <a:avLst/>
          </a:prstGeom>
        </p:spPr>
      </p:pic>
      <p:sp>
        <p:nvSpPr>
          <p:cNvPr id="15" name="Oval 3"/>
          <p:cNvSpPr>
            <a:spLocks noChangeArrowheads="1"/>
          </p:cNvSpPr>
          <p:nvPr/>
        </p:nvSpPr>
        <p:spPr bwMode="auto">
          <a:xfrm>
            <a:off x="5645728" y="3706090"/>
            <a:ext cx="10668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" name="Oval 5"/>
          <p:cNvSpPr>
            <a:spLocks noChangeAspect="1" noChangeArrowheads="1"/>
          </p:cNvSpPr>
          <p:nvPr/>
        </p:nvSpPr>
        <p:spPr bwMode="auto">
          <a:xfrm>
            <a:off x="4274128" y="4405743"/>
            <a:ext cx="475529" cy="44129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7" name="Oval 5"/>
          <p:cNvSpPr>
            <a:spLocks noChangeAspect="1" noChangeArrowheads="1"/>
          </p:cNvSpPr>
          <p:nvPr/>
        </p:nvSpPr>
        <p:spPr bwMode="auto">
          <a:xfrm>
            <a:off x="2777835" y="4282206"/>
            <a:ext cx="429494" cy="39857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" name="Oval 3"/>
          <p:cNvSpPr>
            <a:spLocks noChangeArrowheads="1"/>
          </p:cNvSpPr>
          <p:nvPr/>
        </p:nvSpPr>
        <p:spPr bwMode="auto">
          <a:xfrm>
            <a:off x="2622777" y="1238375"/>
            <a:ext cx="810494" cy="76847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0" name="Oval 3"/>
          <p:cNvSpPr>
            <a:spLocks noChangeArrowheads="1"/>
          </p:cNvSpPr>
          <p:nvPr/>
        </p:nvSpPr>
        <p:spPr bwMode="auto">
          <a:xfrm>
            <a:off x="2581211" y="2746126"/>
            <a:ext cx="752580" cy="72930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72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088329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8088328" y="139987"/>
            <a:ext cx="4103672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srgbClr val="000000"/>
                </a:solidFill>
              </a:rPr>
              <a:t>První popis vegetace na globální škále</a:t>
            </a:r>
          </a:p>
          <a:p>
            <a:endParaRPr lang="cs-CZ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Humboldt </a:t>
            </a:r>
            <a:r>
              <a:rPr lang="cs-CZ" sz="2000" dirty="0" smtClean="0">
                <a:solidFill>
                  <a:srgbClr val="FF0000"/>
                </a:solidFill>
              </a:rPr>
              <a:t>et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Bonpland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1805</a:t>
            </a:r>
            <a:endParaRPr lang="cs-CZ" sz="2000" dirty="0">
              <a:solidFill>
                <a:srgbClr val="000000"/>
              </a:solidFill>
            </a:endParaRPr>
          </a:p>
          <a:p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 smtClean="0">
                <a:solidFill>
                  <a:srgbClr val="000000"/>
                </a:solidFill>
              </a:rPr>
              <a:t>Identifikovali první formace, kterým dnes říkáme biomy, a popsali posuny vegetačních stupňů od tropické po polární zónu.</a:t>
            </a:r>
          </a:p>
          <a:p>
            <a:endParaRPr lang="cs-CZ" sz="2000" dirty="0">
              <a:solidFill>
                <a:srgbClr val="000000"/>
              </a:solidFill>
            </a:endParaRPr>
          </a:p>
          <a:p>
            <a:endParaRPr lang="cs-CZ" sz="2000" dirty="0" smtClean="0">
              <a:solidFill>
                <a:srgbClr val="000000"/>
              </a:solidFill>
            </a:endParaRPr>
          </a:p>
          <a:p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 err="1">
                <a:solidFill>
                  <a:srgbClr val="FF0000"/>
                </a:solidFill>
              </a:rPr>
              <a:t>Clements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 smtClean="0">
                <a:solidFill>
                  <a:srgbClr val="FF0000"/>
                </a:solidFill>
              </a:rPr>
              <a:t>1917</a:t>
            </a:r>
          </a:p>
          <a:p>
            <a:endParaRPr lang="cs-CZ" sz="2000" dirty="0"/>
          </a:p>
          <a:p>
            <a:r>
              <a:rPr lang="cs-CZ" sz="2000" dirty="0" smtClean="0"/>
              <a:t>Definoval poprvé pojem </a:t>
            </a:r>
            <a:r>
              <a:rPr lang="cs-CZ" sz="2000" b="1" dirty="0" smtClean="0"/>
              <a:t>biom</a:t>
            </a:r>
            <a:r>
              <a:rPr lang="cs-CZ" sz="2000" dirty="0" smtClean="0"/>
              <a:t>.</a:t>
            </a:r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pPr algn="ctr"/>
            <a:r>
              <a:rPr lang="cs-CZ" sz="2800" b="1" dirty="0" smtClean="0">
                <a:solidFill>
                  <a:srgbClr val="0070C0"/>
                </a:solidFill>
              </a:rPr>
              <a:t>Klasický koncept biomu předpokládá </a:t>
            </a:r>
            <a:r>
              <a:rPr lang="cs-CZ" sz="2800" b="1" dirty="0" err="1" smtClean="0">
                <a:solidFill>
                  <a:srgbClr val="0070C0"/>
                </a:solidFill>
              </a:rPr>
              <a:t>eqilibrium</a:t>
            </a:r>
            <a:r>
              <a:rPr lang="cs-CZ" sz="2800" b="1" dirty="0" smtClean="0">
                <a:solidFill>
                  <a:srgbClr val="0070C0"/>
                </a:solidFill>
              </a:rPr>
              <a:t> s klimatem.</a:t>
            </a:r>
            <a:endParaRPr lang="cs-CZ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5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9510" y="878607"/>
            <a:ext cx="354070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pojem </a:t>
            </a:r>
            <a:r>
              <a:rPr lang="cs-CZ" sz="2800" dirty="0" err="1" smtClean="0"/>
              <a:t>zonobiomes</a:t>
            </a:r>
            <a:r>
              <a:rPr lang="cs-CZ" sz="2800" dirty="0" smtClean="0"/>
              <a:t>, </a:t>
            </a:r>
          </a:p>
          <a:p>
            <a:endParaRPr lang="cs-CZ" sz="2800" dirty="0"/>
          </a:p>
          <a:p>
            <a:r>
              <a:rPr lang="cs-CZ" sz="4000" dirty="0" smtClean="0"/>
              <a:t>vynález </a:t>
            </a:r>
            <a:r>
              <a:rPr lang="cs-CZ" sz="4000" b="1" dirty="0" err="1" smtClean="0">
                <a:solidFill>
                  <a:schemeClr val="accent1">
                    <a:lumMod val="75000"/>
                  </a:schemeClr>
                </a:solidFill>
              </a:rPr>
              <a:t>klimadiagramu</a:t>
            </a:r>
            <a:endParaRPr lang="cs-CZ" sz="4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cs-CZ" sz="4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cs-CZ" sz="4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sz="2800" dirty="0" smtClean="0"/>
              <a:t>Rozlišuje 9 biomů: mediteránní biom samostatně, savany spojuje se sezónními lesy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49382" y="142007"/>
            <a:ext cx="2424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Walter (1976)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4294909" y="142007"/>
            <a:ext cx="7632701" cy="6456363"/>
            <a:chOff x="1847850" y="28576"/>
            <a:chExt cx="7632701" cy="6456363"/>
          </a:xfrm>
        </p:grpSpPr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1980913" y="28576"/>
              <a:ext cx="3095625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dirty="0" err="1">
                  <a:solidFill>
                    <a:srgbClr val="00B050"/>
                  </a:solidFill>
                </a:rPr>
                <a:t>Klimadiagram</a:t>
              </a:r>
              <a:endParaRPr lang="cs-CZ" altLang="cs-CZ" dirty="0">
                <a:solidFill>
                  <a:srgbClr val="00B050"/>
                </a:solidFill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2495550" y="1196976"/>
              <a:ext cx="0" cy="2232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4727575" y="1196976"/>
              <a:ext cx="0" cy="2232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208213" y="2708275"/>
              <a:ext cx="2951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990726" y="830263"/>
              <a:ext cx="36036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t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1919289" y="1323975"/>
              <a:ext cx="5032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40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919289" y="1611313"/>
              <a:ext cx="5032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30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1919289" y="1971675"/>
              <a:ext cx="5032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20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1919289" y="2332038"/>
              <a:ext cx="5032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10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4800600" y="2332038"/>
              <a:ext cx="5032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20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4800600" y="1971675"/>
              <a:ext cx="5032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40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4800600" y="1611313"/>
              <a:ext cx="5032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60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4800600" y="1323975"/>
              <a:ext cx="5032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80</a:t>
              </a: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4727575" y="765176"/>
              <a:ext cx="71913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mm</a:t>
              </a: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1919289" y="2836863"/>
              <a:ext cx="5032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-10</a:t>
              </a: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1919289" y="3124200"/>
              <a:ext cx="5032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-20</a:t>
              </a: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2713038" y="2997201"/>
              <a:ext cx="17272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dirty="0"/>
                <a:t>Měsíce 1-12</a:t>
              </a: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495551" y="2192339"/>
              <a:ext cx="2232025" cy="731837"/>
            </a:xfrm>
            <a:custGeom>
              <a:avLst/>
              <a:gdLst>
                <a:gd name="T0" fmla="*/ 0 w 1406"/>
                <a:gd name="T1" fmla="*/ 2147483646 h 461"/>
                <a:gd name="T2" fmla="*/ 2147483646 w 1406"/>
                <a:gd name="T3" fmla="*/ 2147483646 h 461"/>
                <a:gd name="T4" fmla="*/ 2147483646 w 1406"/>
                <a:gd name="T5" fmla="*/ 2147483646 h 461"/>
                <a:gd name="T6" fmla="*/ 2147483646 w 1406"/>
                <a:gd name="T7" fmla="*/ 2147483646 h 461"/>
                <a:gd name="T8" fmla="*/ 2147483646 w 1406"/>
                <a:gd name="T9" fmla="*/ 2147483646 h 461"/>
                <a:gd name="T10" fmla="*/ 2147483646 w 1406"/>
                <a:gd name="T11" fmla="*/ 2147483646 h 461"/>
                <a:gd name="T12" fmla="*/ 2147483646 w 1406"/>
                <a:gd name="T13" fmla="*/ 2147483646 h 4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6" h="461">
                  <a:moveTo>
                    <a:pt x="0" y="461"/>
                  </a:moveTo>
                  <a:cubicBezTo>
                    <a:pt x="56" y="404"/>
                    <a:pt x="113" y="348"/>
                    <a:pt x="181" y="280"/>
                  </a:cubicBezTo>
                  <a:cubicBezTo>
                    <a:pt x="249" y="212"/>
                    <a:pt x="325" y="98"/>
                    <a:pt x="408" y="53"/>
                  </a:cubicBezTo>
                  <a:cubicBezTo>
                    <a:pt x="491" y="8"/>
                    <a:pt x="597" y="0"/>
                    <a:pt x="680" y="8"/>
                  </a:cubicBezTo>
                  <a:cubicBezTo>
                    <a:pt x="763" y="16"/>
                    <a:pt x="831" y="46"/>
                    <a:pt x="907" y="99"/>
                  </a:cubicBezTo>
                  <a:cubicBezTo>
                    <a:pt x="983" y="152"/>
                    <a:pt x="1051" y="265"/>
                    <a:pt x="1134" y="325"/>
                  </a:cubicBezTo>
                  <a:cubicBezTo>
                    <a:pt x="1217" y="385"/>
                    <a:pt x="1311" y="423"/>
                    <a:pt x="1406" y="46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495551" y="1844675"/>
              <a:ext cx="2232025" cy="731838"/>
            </a:xfrm>
            <a:custGeom>
              <a:avLst/>
              <a:gdLst>
                <a:gd name="T0" fmla="*/ 0 w 1406"/>
                <a:gd name="T1" fmla="*/ 2147483646 h 461"/>
                <a:gd name="T2" fmla="*/ 2147483646 w 1406"/>
                <a:gd name="T3" fmla="*/ 2147483646 h 461"/>
                <a:gd name="T4" fmla="*/ 2147483646 w 1406"/>
                <a:gd name="T5" fmla="*/ 2147483646 h 461"/>
                <a:gd name="T6" fmla="*/ 2147483646 w 1406"/>
                <a:gd name="T7" fmla="*/ 2147483646 h 461"/>
                <a:gd name="T8" fmla="*/ 2147483646 w 1406"/>
                <a:gd name="T9" fmla="*/ 2147483646 h 461"/>
                <a:gd name="T10" fmla="*/ 2147483646 w 1406"/>
                <a:gd name="T11" fmla="*/ 2147483646 h 461"/>
                <a:gd name="T12" fmla="*/ 2147483646 w 1406"/>
                <a:gd name="T13" fmla="*/ 2147483646 h 4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6" h="461">
                  <a:moveTo>
                    <a:pt x="0" y="461"/>
                  </a:moveTo>
                  <a:cubicBezTo>
                    <a:pt x="56" y="404"/>
                    <a:pt x="113" y="348"/>
                    <a:pt x="181" y="280"/>
                  </a:cubicBezTo>
                  <a:cubicBezTo>
                    <a:pt x="249" y="212"/>
                    <a:pt x="325" y="98"/>
                    <a:pt x="408" y="53"/>
                  </a:cubicBezTo>
                  <a:cubicBezTo>
                    <a:pt x="491" y="8"/>
                    <a:pt x="597" y="0"/>
                    <a:pt x="680" y="8"/>
                  </a:cubicBezTo>
                  <a:cubicBezTo>
                    <a:pt x="763" y="16"/>
                    <a:pt x="831" y="46"/>
                    <a:pt x="907" y="99"/>
                  </a:cubicBezTo>
                  <a:cubicBezTo>
                    <a:pt x="983" y="152"/>
                    <a:pt x="1051" y="265"/>
                    <a:pt x="1134" y="325"/>
                  </a:cubicBezTo>
                  <a:cubicBezTo>
                    <a:pt x="1217" y="385"/>
                    <a:pt x="1311" y="423"/>
                    <a:pt x="1406" y="46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2495551" y="2565401"/>
              <a:ext cx="144463" cy="1444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2711451" y="2349501"/>
              <a:ext cx="144463" cy="1444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2927351" y="2133601"/>
              <a:ext cx="144463" cy="1444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3143250" y="1916114"/>
              <a:ext cx="215900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>
              <a:off x="3503613" y="1844676"/>
              <a:ext cx="215900" cy="360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3863975" y="1989139"/>
              <a:ext cx="287338" cy="503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4224339" y="2278064"/>
              <a:ext cx="287337" cy="503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pic>
          <p:nvPicPr>
            <p:cNvPr id="31" name="Picture 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8426" y="1219200"/>
              <a:ext cx="3032125" cy="427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Line 32"/>
            <p:cNvSpPr>
              <a:spLocks noChangeShapeType="1"/>
            </p:cNvSpPr>
            <p:nvPr/>
          </p:nvSpPr>
          <p:spPr bwMode="auto">
            <a:xfrm flipV="1">
              <a:off x="4008438" y="2492375"/>
              <a:ext cx="4248150" cy="2520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1847850" y="5019676"/>
              <a:ext cx="3384550" cy="1465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Při průměrných měsíčních srážkách nad 100 mm (hyperhumidní období) je možné redukovat 1:10 a vyplnit tmavě</a:t>
              </a:r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 flipV="1">
              <a:off x="6096001" y="4508500"/>
              <a:ext cx="792163" cy="1441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Text Box 35"/>
            <p:cNvSpPr txBox="1">
              <a:spLocks noChangeArrowheads="1"/>
            </p:cNvSpPr>
            <p:nvPr/>
          </p:nvSpPr>
          <p:spPr bwMode="auto">
            <a:xfrm>
              <a:off x="5664200" y="6015038"/>
              <a:ext cx="3024188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Aridní období - tečkovaně</a:t>
              </a: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4367213" y="2708276"/>
              <a:ext cx="576262" cy="3603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37" name="Text Box 37"/>
            <p:cNvSpPr txBox="1">
              <a:spLocks noChangeArrowheads="1"/>
            </p:cNvSpPr>
            <p:nvPr/>
          </p:nvSpPr>
          <p:spPr bwMode="auto">
            <a:xfrm>
              <a:off x="4800601" y="2924176"/>
              <a:ext cx="9366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>
                  <a:solidFill>
                    <a:srgbClr val="FF0000"/>
                  </a:solidFill>
                </a:rPr>
                <a:t>mráz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562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22300" y="11343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 err="1" smtClean="0"/>
              <a:t>Edafotop</a:t>
            </a:r>
            <a:r>
              <a:rPr lang="cs-CZ" altLang="cs-CZ" dirty="0" smtClean="0"/>
              <a:t>: půdní složka biomu, podle klasiků rovněž klimaticky determinovaná</a:t>
            </a:r>
            <a:endParaRPr lang="cs-CZ" altLang="cs-CZ" dirty="0" smtClean="0"/>
          </a:p>
        </p:txBody>
      </p:sp>
      <p:sp>
        <p:nvSpPr>
          <p:cNvPr id="20483" name="AutoShape 5"/>
          <p:cNvSpPr>
            <a:spLocks noChangeArrowheads="1"/>
          </p:cNvSpPr>
          <p:nvPr/>
        </p:nvSpPr>
        <p:spPr bwMode="auto">
          <a:xfrm>
            <a:off x="1992313" y="2060575"/>
            <a:ext cx="431800" cy="4032250"/>
          </a:xfrm>
          <a:prstGeom prst="upArrow">
            <a:avLst>
              <a:gd name="adj1" fmla="val 50000"/>
              <a:gd name="adj2" fmla="val 233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AutoShape 6"/>
          <p:cNvSpPr>
            <a:spLocks noChangeArrowheads="1"/>
          </p:cNvSpPr>
          <p:nvPr/>
        </p:nvSpPr>
        <p:spPr bwMode="auto">
          <a:xfrm>
            <a:off x="2063750" y="5949951"/>
            <a:ext cx="8280400" cy="360363"/>
          </a:xfrm>
          <a:prstGeom prst="rightArrow">
            <a:avLst>
              <a:gd name="adj1" fmla="val 63000"/>
              <a:gd name="adj2" fmla="val 1987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 rot="16200000">
            <a:off x="1247775" y="4100513"/>
            <a:ext cx="122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teplota</a:t>
            </a:r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5086350" y="6211888"/>
            <a:ext cx="122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vlhkost</a:t>
            </a:r>
          </a:p>
        </p:txBody>
      </p:sp>
      <p:sp>
        <p:nvSpPr>
          <p:cNvPr id="20487" name="Freeform 10"/>
          <p:cNvSpPr>
            <a:spLocks/>
          </p:cNvSpPr>
          <p:nvPr/>
        </p:nvSpPr>
        <p:spPr bwMode="auto">
          <a:xfrm>
            <a:off x="2208214" y="1677988"/>
            <a:ext cx="3457575" cy="4151312"/>
          </a:xfrm>
          <a:custGeom>
            <a:avLst/>
            <a:gdLst>
              <a:gd name="T0" fmla="*/ 2147483646 w 2516"/>
              <a:gd name="T1" fmla="*/ 2147483646 h 2615"/>
              <a:gd name="T2" fmla="*/ 2147483646 w 2516"/>
              <a:gd name="T3" fmla="*/ 2147483646 h 2615"/>
              <a:gd name="T4" fmla="*/ 2147483646 w 2516"/>
              <a:gd name="T5" fmla="*/ 2147483646 h 2615"/>
              <a:gd name="T6" fmla="*/ 2147483646 w 2516"/>
              <a:gd name="T7" fmla="*/ 2147483646 h 2615"/>
              <a:gd name="T8" fmla="*/ 2147483646 w 2516"/>
              <a:gd name="T9" fmla="*/ 2147483646 h 26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16" h="2615">
                <a:moveTo>
                  <a:pt x="362" y="2373"/>
                </a:moveTo>
                <a:cubicBezTo>
                  <a:pt x="611" y="2615"/>
                  <a:pt x="1497" y="2115"/>
                  <a:pt x="1814" y="1783"/>
                </a:cubicBezTo>
                <a:cubicBezTo>
                  <a:pt x="2131" y="1451"/>
                  <a:pt x="2516" y="619"/>
                  <a:pt x="2267" y="377"/>
                </a:cubicBezTo>
                <a:cubicBezTo>
                  <a:pt x="2018" y="135"/>
                  <a:pt x="634" y="0"/>
                  <a:pt x="317" y="332"/>
                </a:cubicBezTo>
                <a:cubicBezTo>
                  <a:pt x="0" y="664"/>
                  <a:pt x="113" y="2131"/>
                  <a:pt x="362" y="2373"/>
                </a:cubicBezTo>
                <a:close/>
              </a:path>
            </a:pathLst>
          </a:custGeom>
          <a:solidFill>
            <a:srgbClr val="FF6600">
              <a:alpha val="749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8" name="Text Box 11"/>
          <p:cNvSpPr txBox="1">
            <a:spLocks noChangeArrowheads="1"/>
          </p:cNvSpPr>
          <p:nvPr/>
        </p:nvSpPr>
        <p:spPr bwMode="auto">
          <a:xfrm>
            <a:off x="2640013" y="2990851"/>
            <a:ext cx="1439862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aridní půdy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(aridisoly)</a:t>
            </a:r>
          </a:p>
        </p:txBody>
      </p:sp>
      <p:sp>
        <p:nvSpPr>
          <p:cNvPr id="20489" name="Freeform 12"/>
          <p:cNvSpPr>
            <a:spLocks/>
          </p:cNvSpPr>
          <p:nvPr/>
        </p:nvSpPr>
        <p:spPr bwMode="auto">
          <a:xfrm>
            <a:off x="5159375" y="1844675"/>
            <a:ext cx="4667250" cy="2065338"/>
          </a:xfrm>
          <a:custGeom>
            <a:avLst/>
            <a:gdLst>
              <a:gd name="T0" fmla="*/ 0 w 2940"/>
              <a:gd name="T1" fmla="*/ 2147483646 h 1301"/>
              <a:gd name="T2" fmla="*/ 2147483646 w 2940"/>
              <a:gd name="T3" fmla="*/ 2147483646 h 1301"/>
              <a:gd name="T4" fmla="*/ 2147483646 w 2940"/>
              <a:gd name="T5" fmla="*/ 2147483646 h 1301"/>
              <a:gd name="T6" fmla="*/ 2147483646 w 2940"/>
              <a:gd name="T7" fmla="*/ 2147483646 h 1301"/>
              <a:gd name="T8" fmla="*/ 2147483646 w 2940"/>
              <a:gd name="T9" fmla="*/ 2147483646 h 13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40" h="1301">
                <a:moveTo>
                  <a:pt x="0" y="182"/>
                </a:moveTo>
                <a:cubicBezTo>
                  <a:pt x="26" y="665"/>
                  <a:pt x="53" y="1149"/>
                  <a:pt x="499" y="1225"/>
                </a:cubicBezTo>
                <a:cubicBezTo>
                  <a:pt x="945" y="1301"/>
                  <a:pt x="2412" y="824"/>
                  <a:pt x="2676" y="635"/>
                </a:cubicBezTo>
                <a:cubicBezTo>
                  <a:pt x="2940" y="446"/>
                  <a:pt x="2510" y="182"/>
                  <a:pt x="2087" y="91"/>
                </a:cubicBezTo>
                <a:cubicBezTo>
                  <a:pt x="1664" y="0"/>
                  <a:pt x="461" y="106"/>
                  <a:pt x="136" y="91"/>
                </a:cubicBezTo>
              </a:path>
            </a:pathLst>
          </a:custGeom>
          <a:solidFill>
            <a:srgbClr val="FF0000">
              <a:alpha val="56078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0" name="Text Box 13"/>
          <p:cNvSpPr txBox="1">
            <a:spLocks noChangeArrowheads="1"/>
          </p:cNvSpPr>
          <p:nvPr/>
        </p:nvSpPr>
        <p:spPr bwMode="auto">
          <a:xfrm>
            <a:off x="5880100" y="2276476"/>
            <a:ext cx="338455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lateritické tropické půdy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(ultisoly, vertisoly, oxisoly)</a:t>
            </a:r>
          </a:p>
        </p:txBody>
      </p:sp>
      <p:sp>
        <p:nvSpPr>
          <p:cNvPr id="20491" name="Freeform 14"/>
          <p:cNvSpPr>
            <a:spLocks/>
          </p:cNvSpPr>
          <p:nvPr/>
        </p:nvSpPr>
        <p:spPr bwMode="auto">
          <a:xfrm>
            <a:off x="5448301" y="2924175"/>
            <a:ext cx="4310063" cy="2952750"/>
          </a:xfrm>
          <a:custGeom>
            <a:avLst/>
            <a:gdLst>
              <a:gd name="T0" fmla="*/ 2147483646 w 2738"/>
              <a:gd name="T1" fmla="*/ 2147483646 h 1709"/>
              <a:gd name="T2" fmla="*/ 2147483646 w 2738"/>
              <a:gd name="T3" fmla="*/ 2147483646 h 1709"/>
              <a:gd name="T4" fmla="*/ 2147483646 w 2738"/>
              <a:gd name="T5" fmla="*/ 2147483646 h 1709"/>
              <a:gd name="T6" fmla="*/ 2147483646 w 2738"/>
              <a:gd name="T7" fmla="*/ 2147483646 h 1709"/>
              <a:gd name="T8" fmla="*/ 2147483646 w 2738"/>
              <a:gd name="T9" fmla="*/ 2147483646 h 1709"/>
              <a:gd name="T10" fmla="*/ 2147483646 w 2738"/>
              <a:gd name="T11" fmla="*/ 0 h 17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738" h="1709">
                <a:moveTo>
                  <a:pt x="2110" y="46"/>
                </a:moveTo>
                <a:cubicBezTo>
                  <a:pt x="1535" y="91"/>
                  <a:pt x="961" y="137"/>
                  <a:pt x="613" y="273"/>
                </a:cubicBezTo>
                <a:cubicBezTo>
                  <a:pt x="265" y="409"/>
                  <a:pt x="0" y="696"/>
                  <a:pt x="23" y="862"/>
                </a:cubicBezTo>
                <a:cubicBezTo>
                  <a:pt x="46" y="1028"/>
                  <a:pt x="341" y="1165"/>
                  <a:pt x="749" y="1271"/>
                </a:cubicBezTo>
                <a:cubicBezTo>
                  <a:pt x="1157" y="1377"/>
                  <a:pt x="2208" y="1709"/>
                  <a:pt x="2473" y="1497"/>
                </a:cubicBezTo>
                <a:cubicBezTo>
                  <a:pt x="2738" y="1285"/>
                  <a:pt x="2360" y="272"/>
                  <a:pt x="2337" y="0"/>
                </a:cubicBezTo>
              </a:path>
            </a:pathLst>
          </a:custGeom>
          <a:solidFill>
            <a:srgbClr val="993300">
              <a:alpha val="58823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2" name="Text Box 16"/>
          <p:cNvSpPr txBox="1">
            <a:spLocks noChangeArrowheads="1"/>
          </p:cNvSpPr>
          <p:nvPr/>
        </p:nvSpPr>
        <p:spPr bwMode="auto">
          <a:xfrm>
            <a:off x="6816725" y="4141788"/>
            <a:ext cx="17272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podzoly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(spodosoly)</a:t>
            </a:r>
          </a:p>
        </p:txBody>
      </p:sp>
      <p:sp>
        <p:nvSpPr>
          <p:cNvPr id="20493" name="Freeform 17"/>
          <p:cNvSpPr>
            <a:spLocks/>
          </p:cNvSpPr>
          <p:nvPr/>
        </p:nvSpPr>
        <p:spPr bwMode="auto">
          <a:xfrm>
            <a:off x="1992314" y="5181600"/>
            <a:ext cx="7716837" cy="1055688"/>
          </a:xfrm>
          <a:custGeom>
            <a:avLst/>
            <a:gdLst>
              <a:gd name="T0" fmla="*/ 2147483646 w 5103"/>
              <a:gd name="T1" fmla="*/ 2147483646 h 665"/>
              <a:gd name="T2" fmla="*/ 2147483646 w 5103"/>
              <a:gd name="T3" fmla="*/ 2147483646 h 665"/>
              <a:gd name="T4" fmla="*/ 2147483646 w 5103"/>
              <a:gd name="T5" fmla="*/ 2147483646 h 665"/>
              <a:gd name="T6" fmla="*/ 2147483646 w 5103"/>
              <a:gd name="T7" fmla="*/ 2147483646 h 665"/>
              <a:gd name="T8" fmla="*/ 2147483646 w 5103"/>
              <a:gd name="T9" fmla="*/ 2147483646 h 665"/>
              <a:gd name="T10" fmla="*/ 2147483646 w 5103"/>
              <a:gd name="T11" fmla="*/ 2147483646 h 665"/>
              <a:gd name="T12" fmla="*/ 2147483646 w 5103"/>
              <a:gd name="T13" fmla="*/ 2147483646 h 665"/>
              <a:gd name="T14" fmla="*/ 2147483646 w 5103"/>
              <a:gd name="T15" fmla="*/ 2147483646 h 66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103" h="665">
                <a:moveTo>
                  <a:pt x="514" y="136"/>
                </a:moveTo>
                <a:cubicBezTo>
                  <a:pt x="257" y="283"/>
                  <a:pt x="0" y="431"/>
                  <a:pt x="469" y="499"/>
                </a:cubicBezTo>
                <a:cubicBezTo>
                  <a:pt x="938" y="567"/>
                  <a:pt x="2600" y="529"/>
                  <a:pt x="3326" y="544"/>
                </a:cubicBezTo>
                <a:cubicBezTo>
                  <a:pt x="4052" y="559"/>
                  <a:pt x="4589" y="665"/>
                  <a:pt x="4823" y="590"/>
                </a:cubicBezTo>
                <a:cubicBezTo>
                  <a:pt x="5057" y="515"/>
                  <a:pt x="5103" y="182"/>
                  <a:pt x="4732" y="91"/>
                </a:cubicBezTo>
                <a:cubicBezTo>
                  <a:pt x="4361" y="0"/>
                  <a:pt x="3220" y="53"/>
                  <a:pt x="2600" y="45"/>
                </a:cubicBezTo>
                <a:cubicBezTo>
                  <a:pt x="1980" y="37"/>
                  <a:pt x="1353" y="30"/>
                  <a:pt x="1013" y="45"/>
                </a:cubicBezTo>
                <a:cubicBezTo>
                  <a:pt x="673" y="60"/>
                  <a:pt x="635" y="121"/>
                  <a:pt x="559" y="136"/>
                </a:cubicBezTo>
              </a:path>
            </a:pathLst>
          </a:custGeom>
          <a:solidFill>
            <a:schemeClr val="accent2">
              <a:alpha val="65097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4" name="Text Box 18"/>
          <p:cNvSpPr txBox="1">
            <a:spLocks noChangeArrowheads="1"/>
          </p:cNvSpPr>
          <p:nvPr/>
        </p:nvSpPr>
        <p:spPr bwMode="auto">
          <a:xfrm>
            <a:off x="4872039" y="5380038"/>
            <a:ext cx="2447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tundrové půdy (inceptisoly)</a:t>
            </a:r>
          </a:p>
        </p:txBody>
      </p:sp>
      <p:sp>
        <p:nvSpPr>
          <p:cNvPr id="20495" name="Freeform 19"/>
          <p:cNvSpPr>
            <a:spLocks/>
          </p:cNvSpPr>
          <p:nvPr/>
        </p:nvSpPr>
        <p:spPr bwMode="auto">
          <a:xfrm>
            <a:off x="3863975" y="1771650"/>
            <a:ext cx="2808288" cy="3602038"/>
          </a:xfrm>
          <a:custGeom>
            <a:avLst/>
            <a:gdLst>
              <a:gd name="T0" fmla="*/ 2147483646 w 1111"/>
              <a:gd name="T1" fmla="*/ 2147483646 h 2284"/>
              <a:gd name="T2" fmla="*/ 2147483646 w 1111"/>
              <a:gd name="T3" fmla="*/ 2147483646 h 2284"/>
              <a:gd name="T4" fmla="*/ 2147483646 w 1111"/>
              <a:gd name="T5" fmla="*/ 2147483646 h 2284"/>
              <a:gd name="T6" fmla="*/ 2147483646 w 1111"/>
              <a:gd name="T7" fmla="*/ 2147483646 h 2284"/>
              <a:gd name="T8" fmla="*/ 2147483646 w 1111"/>
              <a:gd name="T9" fmla="*/ 2147483646 h 2284"/>
              <a:gd name="T10" fmla="*/ 2147483646 w 1111"/>
              <a:gd name="T11" fmla="*/ 2147483646 h 2284"/>
              <a:gd name="T12" fmla="*/ 2147483646 w 1111"/>
              <a:gd name="T13" fmla="*/ 2147483646 h 2284"/>
              <a:gd name="T14" fmla="*/ 2147483646 w 1111"/>
              <a:gd name="T15" fmla="*/ 2147483646 h 2284"/>
              <a:gd name="T16" fmla="*/ 2147483646 w 1111"/>
              <a:gd name="T17" fmla="*/ 2147483646 h 22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11" h="2284">
                <a:moveTo>
                  <a:pt x="121" y="182"/>
                </a:moveTo>
                <a:cubicBezTo>
                  <a:pt x="30" y="273"/>
                  <a:pt x="45" y="417"/>
                  <a:pt x="30" y="636"/>
                </a:cubicBezTo>
                <a:cubicBezTo>
                  <a:pt x="15" y="855"/>
                  <a:pt x="0" y="1249"/>
                  <a:pt x="30" y="1498"/>
                </a:cubicBezTo>
                <a:cubicBezTo>
                  <a:pt x="60" y="1747"/>
                  <a:pt x="98" y="2020"/>
                  <a:pt x="211" y="2133"/>
                </a:cubicBezTo>
                <a:cubicBezTo>
                  <a:pt x="324" y="2246"/>
                  <a:pt x="566" y="2284"/>
                  <a:pt x="710" y="2178"/>
                </a:cubicBezTo>
                <a:cubicBezTo>
                  <a:pt x="854" y="2072"/>
                  <a:pt x="1035" y="1740"/>
                  <a:pt x="1073" y="1498"/>
                </a:cubicBezTo>
                <a:cubicBezTo>
                  <a:pt x="1111" y="1256"/>
                  <a:pt x="1020" y="960"/>
                  <a:pt x="937" y="726"/>
                </a:cubicBezTo>
                <a:cubicBezTo>
                  <a:pt x="854" y="492"/>
                  <a:pt x="710" y="182"/>
                  <a:pt x="574" y="91"/>
                </a:cubicBezTo>
                <a:cubicBezTo>
                  <a:pt x="438" y="0"/>
                  <a:pt x="212" y="91"/>
                  <a:pt x="121" y="182"/>
                </a:cubicBezTo>
                <a:close/>
              </a:path>
            </a:pathLst>
          </a:custGeom>
          <a:solidFill>
            <a:srgbClr val="000000">
              <a:alpha val="2901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6" name="Text Box 20"/>
          <p:cNvSpPr txBox="1">
            <a:spLocks noChangeArrowheads="1"/>
          </p:cNvSpPr>
          <p:nvPr/>
        </p:nvSpPr>
        <p:spPr bwMode="auto">
          <a:xfrm>
            <a:off x="4367214" y="3284538"/>
            <a:ext cx="1798637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černozemní a hnědozemní půdy (molisoly, alfisoly, entisoly …)</a:t>
            </a:r>
          </a:p>
        </p:txBody>
      </p:sp>
      <p:sp>
        <p:nvSpPr>
          <p:cNvPr id="20497" name="Freeform 21"/>
          <p:cNvSpPr>
            <a:spLocks/>
          </p:cNvSpPr>
          <p:nvPr/>
        </p:nvSpPr>
        <p:spPr bwMode="auto">
          <a:xfrm>
            <a:off x="8543925" y="2565401"/>
            <a:ext cx="1860550" cy="3552825"/>
          </a:xfrm>
          <a:custGeom>
            <a:avLst/>
            <a:gdLst>
              <a:gd name="T0" fmla="*/ 2147483646 w 1172"/>
              <a:gd name="T1" fmla="*/ 0 h 2238"/>
              <a:gd name="T2" fmla="*/ 2147483646 w 1172"/>
              <a:gd name="T3" fmla="*/ 2147483646 h 2238"/>
              <a:gd name="T4" fmla="*/ 2147483646 w 1172"/>
              <a:gd name="T5" fmla="*/ 2147483646 h 2238"/>
              <a:gd name="T6" fmla="*/ 2147483646 w 1172"/>
              <a:gd name="T7" fmla="*/ 2147483646 h 2238"/>
              <a:gd name="T8" fmla="*/ 2147483646 w 1172"/>
              <a:gd name="T9" fmla="*/ 2147483646 h 2238"/>
              <a:gd name="T10" fmla="*/ 2147483646 w 1172"/>
              <a:gd name="T11" fmla="*/ 2147483646 h 2238"/>
              <a:gd name="T12" fmla="*/ 2147483646 w 1172"/>
              <a:gd name="T13" fmla="*/ 2147483646 h 2238"/>
              <a:gd name="T14" fmla="*/ 2147483646 w 1172"/>
              <a:gd name="T15" fmla="*/ 0 h 223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172" h="2238">
                <a:moveTo>
                  <a:pt x="635" y="0"/>
                </a:moveTo>
                <a:cubicBezTo>
                  <a:pt x="408" y="226"/>
                  <a:pt x="182" y="453"/>
                  <a:pt x="91" y="680"/>
                </a:cubicBezTo>
                <a:cubicBezTo>
                  <a:pt x="0" y="907"/>
                  <a:pt x="15" y="1118"/>
                  <a:pt x="91" y="1360"/>
                </a:cubicBezTo>
                <a:cubicBezTo>
                  <a:pt x="167" y="1602"/>
                  <a:pt x="379" y="2026"/>
                  <a:pt x="545" y="2132"/>
                </a:cubicBezTo>
                <a:cubicBezTo>
                  <a:pt x="711" y="2238"/>
                  <a:pt x="1006" y="2208"/>
                  <a:pt x="1089" y="1996"/>
                </a:cubicBezTo>
                <a:cubicBezTo>
                  <a:pt x="1172" y="1784"/>
                  <a:pt x="1088" y="1157"/>
                  <a:pt x="1043" y="862"/>
                </a:cubicBezTo>
                <a:cubicBezTo>
                  <a:pt x="998" y="567"/>
                  <a:pt x="892" y="369"/>
                  <a:pt x="817" y="226"/>
                </a:cubicBezTo>
                <a:cubicBezTo>
                  <a:pt x="742" y="83"/>
                  <a:pt x="628" y="38"/>
                  <a:pt x="590" y="0"/>
                </a:cubicBezTo>
              </a:path>
            </a:pathLst>
          </a:custGeom>
          <a:solidFill>
            <a:schemeClr val="bg2">
              <a:alpha val="70979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8" name="Text Box 22"/>
          <p:cNvSpPr txBox="1">
            <a:spLocks noChangeArrowheads="1"/>
          </p:cNvSpPr>
          <p:nvPr/>
        </p:nvSpPr>
        <p:spPr bwMode="auto">
          <a:xfrm>
            <a:off x="8759826" y="3500439"/>
            <a:ext cx="143986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azonální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rašelinné půdy, gleje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(histosoly)</a:t>
            </a:r>
          </a:p>
        </p:txBody>
      </p:sp>
    </p:spTree>
    <p:extLst>
      <p:ext uri="{BB962C8B-B14F-4D97-AF65-F5344CB8AC3E}">
        <p14:creationId xmlns:p14="http://schemas.microsoft.com/office/powerpoint/2010/main" val="323924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64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dirty="0" smtClean="0"/>
              <a:t>V </a:t>
            </a:r>
            <a:r>
              <a:rPr lang="cs-CZ" altLang="cs-CZ" sz="2800" dirty="0"/>
              <a:t>celosvětovém měřítku rozlišujeme základní půdní řády: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600" b="1" dirty="0" smtClean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600" b="1" dirty="0" smtClean="0"/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cs-CZ" altLang="cs-CZ" sz="2000" b="1" dirty="0" err="1" smtClean="0"/>
              <a:t>Entisoly</a:t>
            </a:r>
            <a:r>
              <a:rPr lang="cs-CZ" altLang="cs-CZ" sz="2000" b="1" dirty="0"/>
              <a:t>:</a:t>
            </a:r>
            <a:r>
              <a:rPr lang="cs-CZ" altLang="cs-CZ" sz="2000" dirty="0"/>
              <a:t> mladé půdy, bez diagnostických horizontů, se slabým naznačením profilů (např. </a:t>
            </a:r>
            <a:r>
              <a:rPr lang="cs-CZ" altLang="cs-CZ" sz="2000" dirty="0" err="1"/>
              <a:t>rankery</a:t>
            </a:r>
            <a:r>
              <a:rPr lang="cs-CZ" altLang="cs-CZ" sz="2000" dirty="0"/>
              <a:t>)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cs-CZ" altLang="cs-CZ" sz="2000" b="1" dirty="0" err="1"/>
              <a:t>Vertisoly</a:t>
            </a:r>
            <a:r>
              <a:rPr lang="cs-CZ" altLang="cs-CZ" sz="2000" b="1" dirty="0"/>
              <a:t>:</a:t>
            </a:r>
            <a:r>
              <a:rPr lang="cs-CZ" altLang="cs-CZ" sz="2000" dirty="0"/>
              <a:t> půdy (sub)tropických oblastí (savany) s vysokým obsahem jílu, často rozpraskané.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cs-CZ" altLang="cs-CZ" sz="2000" b="1" dirty="0" err="1"/>
              <a:t>Inceptisoly</a:t>
            </a:r>
            <a:r>
              <a:rPr lang="cs-CZ" altLang="cs-CZ" sz="2000" b="1" dirty="0"/>
              <a:t>:</a:t>
            </a:r>
            <a:r>
              <a:rPr lang="cs-CZ" altLang="cs-CZ" sz="2000" dirty="0"/>
              <a:t> slabě vyvinuté horizonty, zvětralé minerály. Tundra, hory (</a:t>
            </a:r>
            <a:r>
              <a:rPr lang="cs-CZ" altLang="cs-CZ" sz="2000" dirty="0" err="1"/>
              <a:t>kambizemě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gleje</a:t>
            </a:r>
            <a:r>
              <a:rPr lang="cs-CZ" altLang="cs-CZ" sz="2000" dirty="0"/>
              <a:t>)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cs-CZ" altLang="cs-CZ" sz="2000" b="1" dirty="0" err="1"/>
              <a:t>Aridisoly</a:t>
            </a:r>
            <a:r>
              <a:rPr lang="cs-CZ" altLang="cs-CZ" sz="2000" b="1" dirty="0"/>
              <a:t>:</a:t>
            </a:r>
            <a:r>
              <a:rPr lang="cs-CZ" altLang="cs-CZ" sz="2000" dirty="0"/>
              <a:t> mělké kamenité půdy suchého klimatu s vysokou </a:t>
            </a:r>
            <a:r>
              <a:rPr lang="cs-CZ" altLang="cs-CZ" sz="2000" dirty="0" err="1"/>
              <a:t>alkalinitou</a:t>
            </a:r>
            <a:r>
              <a:rPr lang="cs-CZ" altLang="cs-CZ" sz="2000" dirty="0"/>
              <a:t> a nízkým organickým podílem (solončak, </a:t>
            </a:r>
            <a:r>
              <a:rPr lang="cs-CZ" altLang="cs-CZ" sz="2000" dirty="0" err="1"/>
              <a:t>xerosol</a:t>
            </a:r>
            <a:r>
              <a:rPr lang="cs-CZ" altLang="cs-CZ" sz="2000" dirty="0"/>
              <a:t>)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cs-CZ" altLang="cs-CZ" sz="2000" b="1" dirty="0" err="1"/>
              <a:t>Molisoly</a:t>
            </a:r>
            <a:r>
              <a:rPr lang="cs-CZ" altLang="cs-CZ" sz="2000" b="1" dirty="0"/>
              <a:t>:</a:t>
            </a:r>
            <a:r>
              <a:rPr lang="cs-CZ" altLang="cs-CZ" sz="2000" dirty="0"/>
              <a:t> půdy </a:t>
            </a:r>
            <a:r>
              <a:rPr lang="cs-CZ" altLang="cs-CZ" sz="2000" dirty="0" err="1"/>
              <a:t>subhumidních</a:t>
            </a:r>
            <a:r>
              <a:rPr lang="cs-CZ" altLang="cs-CZ" sz="2000" dirty="0"/>
              <a:t> oblastí mírného pásma s mocným humusovým A-horizontem a vysokým nasycením bázemi (</a:t>
            </a:r>
            <a:r>
              <a:rPr lang="cs-CZ" altLang="cs-CZ" sz="2000" dirty="0" err="1"/>
              <a:t>nepř</a:t>
            </a:r>
            <a:r>
              <a:rPr lang="cs-CZ" altLang="cs-CZ" sz="2000" dirty="0"/>
              <a:t>. Černozem). Stepi.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cs-CZ" altLang="cs-CZ" sz="2000" b="1" dirty="0" err="1"/>
              <a:t>Spodosoly</a:t>
            </a:r>
            <a:r>
              <a:rPr lang="cs-CZ" altLang="cs-CZ" sz="2000" dirty="0"/>
              <a:t>: kyselé vymyté půdy chladných </a:t>
            </a:r>
            <a:r>
              <a:rPr lang="cs-CZ" altLang="cs-CZ" sz="2000" dirty="0" err="1"/>
              <a:t>subhumidních</a:t>
            </a:r>
            <a:r>
              <a:rPr lang="cs-CZ" altLang="cs-CZ" sz="2000" dirty="0"/>
              <a:t> oblastí, nízká výměnná kapacita, chybí karbonáty (podzoly). Tajga.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cs-CZ" altLang="cs-CZ" sz="2000" b="1" dirty="0" err="1"/>
              <a:t>Alfisoly</a:t>
            </a:r>
            <a:r>
              <a:rPr lang="cs-CZ" altLang="cs-CZ" sz="2000" dirty="0"/>
              <a:t>: půdy (sub)humidních oblastí s </a:t>
            </a:r>
            <a:r>
              <a:rPr lang="cs-CZ" altLang="cs-CZ" sz="2000" dirty="0" err="1"/>
              <a:t>iluviálním</a:t>
            </a:r>
            <a:r>
              <a:rPr lang="cs-CZ" altLang="cs-CZ" sz="2000" dirty="0"/>
              <a:t> jílovitým horizontem, vysoké nasycení bázemi (např. </a:t>
            </a:r>
            <a:r>
              <a:rPr lang="cs-CZ" altLang="cs-CZ" sz="2000" dirty="0" err="1"/>
              <a:t>luvisoly</a:t>
            </a:r>
            <a:r>
              <a:rPr lang="cs-CZ" altLang="cs-CZ" sz="2000" dirty="0"/>
              <a:t>). Lesy MP, mediteránní biom, tropické trávníky.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cs-CZ" altLang="cs-CZ" sz="2000" b="1" dirty="0" err="1"/>
              <a:t>Ultisoly</a:t>
            </a:r>
            <a:r>
              <a:rPr lang="cs-CZ" altLang="cs-CZ" sz="2000" b="1" dirty="0"/>
              <a:t>:</a:t>
            </a:r>
            <a:r>
              <a:rPr lang="cs-CZ" altLang="cs-CZ" sz="2000" dirty="0"/>
              <a:t> chemicky zvětralé jílovité půdy teplých vlhkých oblastí, nízké nasycení bázemi, subtropické širolisté lesy a monzunové lesy (např. červenohnědé lateritické půdy</a:t>
            </a:r>
            <a:r>
              <a:rPr lang="cs-CZ" altLang="cs-CZ" sz="2000" dirty="0" smtClean="0"/>
              <a:t>)</a:t>
            </a:r>
          </a:p>
          <a:p>
            <a:pPr>
              <a:spcBef>
                <a:spcPts val="600"/>
              </a:spcBef>
              <a:buNone/>
            </a:pPr>
            <a:r>
              <a:rPr lang="cs-CZ" altLang="cs-CZ" sz="2000" b="1" dirty="0" err="1"/>
              <a:t>Oxisoly</a:t>
            </a:r>
            <a:r>
              <a:rPr lang="cs-CZ" altLang="cs-CZ" sz="2000" b="1" dirty="0"/>
              <a:t>: </a:t>
            </a:r>
            <a:r>
              <a:rPr lang="cs-CZ" altLang="cs-CZ" sz="2000" dirty="0"/>
              <a:t>hluboké, velmi zvětralé a vymyté půdy humidních tropů; červená barva díky oxidům železa</a:t>
            </a:r>
          </a:p>
          <a:p>
            <a:pPr>
              <a:spcBef>
                <a:spcPts val="600"/>
              </a:spcBef>
              <a:buNone/>
            </a:pPr>
            <a:r>
              <a:rPr lang="cs-CZ" altLang="cs-CZ" sz="2000" b="1" dirty="0" err="1"/>
              <a:t>Histosoly</a:t>
            </a:r>
            <a:r>
              <a:rPr lang="cs-CZ" altLang="cs-CZ" sz="2000" b="1" dirty="0"/>
              <a:t>:</a:t>
            </a:r>
            <a:r>
              <a:rPr lang="cs-CZ" altLang="cs-CZ" sz="2000" dirty="0"/>
              <a:t> černé organické půdy rašelinišť, kyselé a minerálně </a:t>
            </a:r>
            <a:r>
              <a:rPr lang="cs-CZ" altLang="cs-CZ" sz="2000" dirty="0" smtClean="0"/>
              <a:t>chudé</a:t>
            </a: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25321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ze_slavikove2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3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2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713" y="1206755"/>
            <a:ext cx="7716819" cy="514253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79699" y="204395"/>
            <a:ext cx="113708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smtClean="0">
                <a:solidFill>
                  <a:srgbClr val="FF0000"/>
                </a:solidFill>
              </a:rPr>
              <a:t>Klimatické proměnné se používají i pro modelování rozšíření biomů v minulosti</a:t>
            </a:r>
            <a:endParaRPr lang="cs-CZ" sz="26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79699" y="1369853"/>
            <a:ext cx="35607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70C0"/>
                </a:solidFill>
              </a:rPr>
              <a:t>Biomy v posledním glaciálním maximu</a:t>
            </a:r>
          </a:p>
          <a:p>
            <a:endParaRPr lang="cs-CZ" sz="2000" b="1" dirty="0">
              <a:solidFill>
                <a:srgbClr val="0070C0"/>
              </a:solidFill>
            </a:endParaRPr>
          </a:p>
          <a:p>
            <a:r>
              <a:rPr lang="cs-CZ" sz="2000" dirty="0" smtClean="0"/>
              <a:t>jeden z různých modelů</a:t>
            </a:r>
          </a:p>
          <a:p>
            <a:endParaRPr lang="cs-CZ" sz="2000" dirty="0"/>
          </a:p>
          <a:p>
            <a:r>
              <a:rPr lang="cs-CZ" sz="2000" dirty="0" err="1" smtClean="0"/>
              <a:t>Ray</a:t>
            </a:r>
            <a:r>
              <a:rPr lang="cs-CZ" sz="2000" dirty="0" smtClean="0"/>
              <a:t> et Adams 2001</a:t>
            </a:r>
            <a:endParaRPr lang="cs-CZ" sz="2000" dirty="0"/>
          </a:p>
        </p:txBody>
      </p:sp>
      <p:sp>
        <p:nvSpPr>
          <p:cNvPr id="5" name="Ovál 4"/>
          <p:cNvSpPr/>
          <p:nvPr/>
        </p:nvSpPr>
        <p:spPr>
          <a:xfrm>
            <a:off x="6820348" y="5690795"/>
            <a:ext cx="1527586" cy="279699"/>
          </a:xfrm>
          <a:prstGeom prst="ellipse">
            <a:avLst/>
          </a:prstGeom>
          <a:noFill/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se šipkou 6"/>
          <p:cNvCxnSpPr/>
          <p:nvPr/>
        </p:nvCxnSpPr>
        <p:spPr>
          <a:xfrm flipH="1" flipV="1">
            <a:off x="2796988" y="4679576"/>
            <a:ext cx="4195483" cy="1011219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79699" y="4356847"/>
            <a:ext cx="2603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00B050"/>
                </a:solidFill>
              </a:rPr>
              <a:t>s</a:t>
            </a:r>
            <a:r>
              <a:rPr lang="cs-CZ" b="1" dirty="0" err="1" smtClean="0">
                <a:solidFill>
                  <a:srgbClr val="00B050"/>
                </a:solidFill>
              </a:rPr>
              <a:t>tepotundra</a:t>
            </a:r>
            <a:r>
              <a:rPr lang="cs-CZ" dirty="0" smtClean="0"/>
              <a:t>: dnes není jako samostatný biom: velmi omezené rozšíření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839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7426" y="93517"/>
            <a:ext cx="119945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Všichni klimatičtí deterministé (</a:t>
            </a:r>
            <a:r>
              <a:rPr lang="cs-CZ" sz="4000" dirty="0" err="1" smtClean="0"/>
              <a:t>equilibrionisté</a:t>
            </a:r>
            <a:r>
              <a:rPr lang="cs-CZ" sz="4000" dirty="0" smtClean="0"/>
              <a:t>) ale pracují jen s terestrickými biomy. Existují i šířeji koncipované klasifikace ekosystémů?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81" y="2826327"/>
            <a:ext cx="5040890" cy="240208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065818" y="2826327"/>
            <a:ext cx="45200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B050"/>
                </a:solidFill>
              </a:rPr>
              <a:t>4 základní sféry (</a:t>
            </a:r>
            <a:r>
              <a:rPr lang="cs-CZ" sz="2800" b="1" i="1" dirty="0" err="1" smtClean="0">
                <a:solidFill>
                  <a:srgbClr val="00B050"/>
                </a:solidFill>
              </a:rPr>
              <a:t>realms</a:t>
            </a:r>
            <a:r>
              <a:rPr lang="cs-CZ" sz="2800" b="1" dirty="0" smtClean="0">
                <a:solidFill>
                  <a:srgbClr val="00B050"/>
                </a:solidFill>
              </a:rPr>
              <a:t>) ekosystémů Země:</a:t>
            </a:r>
          </a:p>
          <a:p>
            <a:endParaRPr lang="cs-CZ" sz="2800" b="1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2800" b="1" dirty="0" smtClean="0">
                <a:solidFill>
                  <a:srgbClr val="00B050"/>
                </a:solidFill>
              </a:rPr>
              <a:t>terestrické ekosystémy</a:t>
            </a:r>
          </a:p>
          <a:p>
            <a:pPr marL="285750" indent="-285750">
              <a:buFontTx/>
              <a:buChar char="-"/>
            </a:pPr>
            <a:r>
              <a:rPr lang="cs-CZ" sz="2800" b="1" dirty="0" smtClean="0">
                <a:solidFill>
                  <a:srgbClr val="00B050"/>
                </a:solidFill>
              </a:rPr>
              <a:t>sladkovodní </a:t>
            </a:r>
            <a:r>
              <a:rPr lang="cs-CZ" sz="2800" b="1" dirty="0" err="1" smtClean="0">
                <a:solidFill>
                  <a:srgbClr val="00B050"/>
                </a:solidFill>
              </a:rPr>
              <a:t>eosystémy</a:t>
            </a:r>
            <a:endParaRPr lang="cs-CZ" sz="2800" b="1" dirty="0" smtClean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2800" b="1" dirty="0" smtClean="0">
                <a:solidFill>
                  <a:srgbClr val="00B050"/>
                </a:solidFill>
              </a:rPr>
              <a:t>mořské ekosystémy</a:t>
            </a:r>
          </a:p>
          <a:p>
            <a:pPr marL="285750" indent="-285750">
              <a:buFontTx/>
              <a:buChar char="-"/>
            </a:pPr>
            <a:r>
              <a:rPr lang="cs-CZ" sz="2800" b="1" dirty="0" smtClean="0">
                <a:solidFill>
                  <a:srgbClr val="00B050"/>
                </a:solidFill>
              </a:rPr>
              <a:t>podzemní ekosystémy</a:t>
            </a:r>
            <a:endParaRPr lang="cs-CZ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52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4901" r="6962" b="3125"/>
          <a:stretch/>
        </p:blipFill>
        <p:spPr>
          <a:xfrm>
            <a:off x="844792" y="211283"/>
            <a:ext cx="9112434" cy="664671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44237" y="6488668"/>
            <a:ext cx="42083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/>
              <a:t>Keith</a:t>
            </a:r>
            <a:r>
              <a:rPr lang="cs-CZ" dirty="0" smtClean="0"/>
              <a:t> et al. 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088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118" y="108828"/>
            <a:ext cx="7791837" cy="663050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7817" y="3595255"/>
            <a:ext cx="57981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Makroklimatické gradienty zůstávají, ale jsou chápány funkčně například: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smtClean="0"/>
              <a:t>Gradient sezónního deficitu vláhy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Gradient rostoucí kondenzace vlhkosti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dirty="0" smtClean="0"/>
              <a:t>Přistupují edafické faktory: </a:t>
            </a:r>
          </a:p>
          <a:p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Gradient </a:t>
            </a:r>
            <a:r>
              <a:rPr lang="cs-CZ" dirty="0"/>
              <a:t>trvalého nadbytku nebo deficitu </a:t>
            </a:r>
            <a:r>
              <a:rPr lang="cs-CZ" dirty="0" smtClean="0"/>
              <a:t>vláhy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dirty="0" smtClean="0"/>
              <a:t>Přisuzuje se důležitost disturbancím a trofickým </a:t>
            </a:r>
            <a:r>
              <a:rPr lang="cs-CZ" dirty="0" err="1" smtClean="0"/>
              <a:t>řetezcům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590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37"/>
            <a:ext cx="12069454" cy="66621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0985" y="4582391"/>
            <a:ext cx="262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Nižší stupně potravního řetězce utvářejí ty vyšší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073569" y="4561609"/>
            <a:ext cx="2333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Vyšší stupně potravního řetězce utvářejí ty nižší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63204" y="3601729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ohňobojné</a:t>
            </a:r>
            <a:r>
              <a:rPr lang="cs-CZ" dirty="0" smtClean="0"/>
              <a:t> ekosystémy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877633" y="3463229"/>
            <a:ext cx="2089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ohněm podmíněné ekosystémy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447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ovéPole 1"/>
          <p:cNvSpPr txBox="1">
            <a:spLocks noChangeArrowheads="1"/>
          </p:cNvSpPr>
          <p:nvPr/>
        </p:nvSpPr>
        <p:spPr bwMode="auto">
          <a:xfrm>
            <a:off x="5070765" y="1602463"/>
            <a:ext cx="712123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Hystereze: </a:t>
            </a:r>
            <a:r>
              <a:rPr lang="cs-CZ" altLang="cs-CZ" sz="1800" dirty="0"/>
              <a:t>závislost současného stavu ekosystému na minulé </a:t>
            </a:r>
            <a:r>
              <a:rPr lang="cs-CZ" altLang="cs-CZ" sz="1800" dirty="0" err="1"/>
              <a:t>perturbanci</a:t>
            </a:r>
            <a:r>
              <a:rPr lang="cs-CZ" altLang="cs-CZ" sz="1800" dirty="0"/>
              <a:t>, která „přepnula“ jeden stabilní ekosystém v jiný stabilní ekosystém (teorie „alternativních stabilních stavů“). Typicky nastává na hranici biomů: savana nebo step se může vyskytovat na místě, kde byl předtím les, aniž by se změnilo klima – mohlo dojít k velkému požáru, a po něm je bezlesí udržováno </a:t>
            </a:r>
            <a:r>
              <a:rPr lang="cs-CZ" altLang="cs-CZ" sz="1800" b="1" dirty="0"/>
              <a:t>býložravci a pravidelnými požáry.</a:t>
            </a:r>
          </a:p>
        </p:txBody>
      </p:sp>
      <p:pic>
        <p:nvPicPr>
          <p:cNvPr id="11267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85"/>
          <a:stretch>
            <a:fillRect/>
          </a:stretch>
        </p:blipFill>
        <p:spPr bwMode="auto">
          <a:xfrm>
            <a:off x="236971" y="1145878"/>
            <a:ext cx="421163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3633788"/>
            <a:ext cx="7451725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Obdélník 4"/>
          <p:cNvSpPr>
            <a:spLocks noChangeArrowheads="1"/>
          </p:cNvSpPr>
          <p:nvPr/>
        </p:nvSpPr>
        <p:spPr bwMode="auto">
          <a:xfrm>
            <a:off x="0" y="0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 dirty="0" smtClean="0">
                <a:solidFill>
                  <a:srgbClr val="FF0000"/>
                </a:solidFill>
              </a:rPr>
              <a:t>Alternativní stavy biomu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solidFill>
                  <a:srgbClr val="7030A0"/>
                </a:solidFill>
              </a:rPr>
              <a:t>dnes není </a:t>
            </a:r>
            <a:r>
              <a:rPr lang="cs-CZ" altLang="cs-CZ" sz="1800" b="1" dirty="0" err="1" smtClean="0">
                <a:solidFill>
                  <a:srgbClr val="7030A0"/>
                </a:solidFill>
              </a:rPr>
              <a:t>equilibriální</a:t>
            </a:r>
            <a:r>
              <a:rPr lang="cs-CZ" altLang="cs-CZ" sz="1800" b="1" dirty="0" smtClean="0">
                <a:solidFill>
                  <a:srgbClr val="7030A0"/>
                </a:solidFill>
              </a:rPr>
              <a:t> koncept klimatického determinismu přijímán jednoznačně: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b="1" dirty="0" smtClean="0">
                <a:solidFill>
                  <a:srgbClr val="7030A0"/>
                </a:solidFill>
              </a:rPr>
              <a:t>roli </a:t>
            </a:r>
            <a:r>
              <a:rPr lang="cs-CZ" altLang="cs-CZ" sz="1800" b="1" dirty="0">
                <a:solidFill>
                  <a:srgbClr val="7030A0"/>
                </a:solidFill>
              </a:rPr>
              <a:t>hrají i perturbace a </a:t>
            </a:r>
            <a:r>
              <a:rPr lang="cs-CZ" altLang="cs-CZ" sz="1800" b="1" dirty="0" smtClean="0">
                <a:solidFill>
                  <a:srgbClr val="7030A0"/>
                </a:solidFill>
              </a:rPr>
              <a:t>hystereze</a:t>
            </a:r>
            <a:r>
              <a:rPr lang="cs-CZ" altLang="cs-CZ" sz="1800" b="1" dirty="0">
                <a:solidFill>
                  <a:srgbClr val="7030A0"/>
                </a:solidFill>
              </a:rPr>
              <a:t>.</a:t>
            </a:r>
            <a:endParaRPr lang="cs-CZ" altLang="cs-CZ" sz="1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5864" y="135081"/>
            <a:ext cx="1191837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Původní </a:t>
            </a:r>
            <a:r>
              <a:rPr lang="cs-CZ" sz="2400" b="1" dirty="0" err="1" smtClean="0">
                <a:solidFill>
                  <a:srgbClr val="FF0000"/>
                </a:solidFill>
              </a:rPr>
              <a:t>equilibriální</a:t>
            </a:r>
            <a:r>
              <a:rPr lang="cs-CZ" sz="2400" b="1" dirty="0" smtClean="0">
                <a:solidFill>
                  <a:srgbClr val="FF0000"/>
                </a:solidFill>
              </a:rPr>
              <a:t> koncept biomů</a:t>
            </a:r>
            <a:r>
              <a:rPr lang="cs-CZ" sz="2400" dirty="0" smtClean="0"/>
              <a:t>, dodnes upřednostňovaný některými autory (</a:t>
            </a:r>
            <a:r>
              <a:rPr lang="cs-CZ" sz="2400" dirty="0" err="1" smtClean="0"/>
              <a:t>Loidi</a:t>
            </a:r>
            <a:r>
              <a:rPr lang="cs-CZ" sz="2400" dirty="0" smtClean="0"/>
              <a:t> et al. 2022), </a:t>
            </a:r>
            <a:r>
              <a:rPr lang="cs-CZ" sz="2400" b="1" dirty="0" smtClean="0">
                <a:solidFill>
                  <a:srgbClr val="FF0000"/>
                </a:solidFill>
              </a:rPr>
              <a:t>definuje biom</a:t>
            </a:r>
            <a:r>
              <a:rPr lang="cs-CZ" sz="2400" dirty="0" smtClean="0"/>
              <a:t>:</a:t>
            </a:r>
          </a:p>
          <a:p>
            <a:endParaRPr lang="cs-CZ" sz="2400" dirty="0" smtClean="0"/>
          </a:p>
          <a:p>
            <a:endParaRPr lang="cs-CZ" sz="2400" dirty="0"/>
          </a:p>
          <a:p>
            <a:pPr marL="342900" indent="-342900">
              <a:buFontTx/>
              <a:buChar char="-"/>
            </a:pPr>
            <a:r>
              <a:rPr lang="cs-CZ" sz="2400" dirty="0" smtClean="0"/>
              <a:t>globálním rozšířením na více kontinentech, ideálně na obou polokoulích, bez ohledu na taxonomickou příslušnost dominant: biomem v tomto </a:t>
            </a:r>
            <a:r>
              <a:rPr lang="cs-CZ" sz="2400" dirty="0"/>
              <a:t>pojetí nejsou </a:t>
            </a:r>
            <a:r>
              <a:rPr lang="cs-CZ" sz="2400" i="1" dirty="0"/>
              <a:t>Evergreen </a:t>
            </a:r>
            <a:r>
              <a:rPr lang="cs-CZ" sz="2400" i="1" dirty="0" err="1"/>
              <a:t>Nemoral</a:t>
            </a:r>
            <a:r>
              <a:rPr lang="cs-CZ" sz="2400" i="1" dirty="0"/>
              <a:t> </a:t>
            </a:r>
            <a:r>
              <a:rPr lang="cs-CZ" sz="2400" i="1" dirty="0" err="1" smtClean="0"/>
              <a:t>Nothofagus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Forest</a:t>
            </a:r>
            <a:r>
              <a:rPr lang="cs-CZ" sz="2400" i="1" dirty="0" smtClean="0"/>
              <a:t> </a:t>
            </a:r>
            <a:r>
              <a:rPr lang="cs-CZ" sz="2400" dirty="0" smtClean="0"/>
              <a:t>nebo</a:t>
            </a:r>
            <a:r>
              <a:rPr lang="cs-CZ" sz="2400" i="1" dirty="0" smtClean="0"/>
              <a:t> Pampa. </a:t>
            </a:r>
            <a:r>
              <a:rPr lang="cs-CZ" sz="2400" dirty="0" smtClean="0"/>
              <a:t>Striktní pojetí biomů připouští </a:t>
            </a:r>
            <a:r>
              <a:rPr lang="cs-CZ" sz="2400" dirty="0"/>
              <a:t>regionálnost</a:t>
            </a:r>
            <a:r>
              <a:rPr lang="cs-CZ" sz="2400" dirty="0" smtClean="0"/>
              <a:t> jen u </a:t>
            </a:r>
            <a:r>
              <a:rPr lang="cs-CZ" sz="2400" b="1" dirty="0" err="1" smtClean="0"/>
              <a:t>subbiomu</a:t>
            </a:r>
            <a:r>
              <a:rPr lang="cs-CZ" sz="2400" dirty="0" smtClean="0"/>
              <a:t>.</a:t>
            </a:r>
          </a:p>
          <a:p>
            <a:pPr marL="342900" indent="-342900">
              <a:buFontTx/>
              <a:buChar char="-"/>
            </a:pPr>
            <a:endParaRPr lang="cs-CZ" sz="2400" i="1" dirty="0"/>
          </a:p>
          <a:p>
            <a:pPr marL="342900" indent="-342900">
              <a:buFontTx/>
              <a:buChar char="-"/>
            </a:pPr>
            <a:r>
              <a:rPr lang="cs-CZ" sz="2400" dirty="0" smtClean="0"/>
              <a:t>utvářením výhradně klimatem a ne disturbancí: toto je problematický bod (viz za chvíli), ale většina autorů se shodnou na to, že by se pojem biom neměl používat pro krátká </a:t>
            </a:r>
            <a:r>
              <a:rPr lang="cs-CZ" sz="2400" dirty="0" err="1" smtClean="0"/>
              <a:t>sukcesní</a:t>
            </a:r>
            <a:r>
              <a:rPr lang="cs-CZ" sz="2400" dirty="0" smtClean="0"/>
              <a:t> stádia (křoviny na </a:t>
            </a:r>
            <a:r>
              <a:rPr lang="cs-CZ" sz="2400" dirty="0" err="1" smtClean="0"/>
              <a:t>sukcesním</a:t>
            </a:r>
            <a:r>
              <a:rPr lang="cs-CZ" sz="2400" dirty="0" smtClean="0"/>
              <a:t> gradientu mezi bezlesím a lesem), nebo pro čistě antropogenní ekosystémy.</a:t>
            </a:r>
          </a:p>
          <a:p>
            <a:pPr marL="342900" indent="-342900">
              <a:buFontTx/>
              <a:buChar char="-"/>
            </a:pPr>
            <a:endParaRPr lang="cs-CZ" sz="2400" dirty="0"/>
          </a:p>
          <a:p>
            <a:pPr marL="342900" indent="-342900">
              <a:buFontTx/>
              <a:buChar char="-"/>
            </a:pPr>
            <a:r>
              <a:rPr lang="cs-CZ" sz="2400" dirty="0" smtClean="0"/>
              <a:t>specifickými </a:t>
            </a:r>
            <a:r>
              <a:rPr lang="cs-CZ" sz="2400" b="1" dirty="0" smtClean="0"/>
              <a:t>životními formami </a:t>
            </a:r>
            <a:r>
              <a:rPr lang="cs-CZ" sz="2400" dirty="0" smtClean="0"/>
              <a:t>(fyziognomií).</a:t>
            </a:r>
          </a:p>
          <a:p>
            <a:pPr marL="342900" indent="-342900">
              <a:buFontTx/>
              <a:buChar char="-"/>
            </a:pPr>
            <a:endParaRPr lang="cs-CZ" sz="2400" dirty="0"/>
          </a:p>
          <a:p>
            <a:pPr marL="342900" indent="-342900">
              <a:buFontTx/>
              <a:buChar char="-"/>
            </a:pPr>
            <a:r>
              <a:rPr lang="cs-CZ" sz="2400" b="1" dirty="0" smtClean="0"/>
              <a:t>zonalitou</a:t>
            </a:r>
            <a:r>
              <a:rPr lang="cs-CZ" sz="2400" dirty="0" smtClean="0"/>
              <a:t>: někteří autoři odmítají pojem „</a:t>
            </a:r>
            <a:r>
              <a:rPr lang="cs-CZ" sz="2400" dirty="0" err="1" smtClean="0"/>
              <a:t>azonální</a:t>
            </a:r>
            <a:r>
              <a:rPr lang="cs-CZ" sz="2400" dirty="0" smtClean="0"/>
              <a:t> biom“.</a:t>
            </a:r>
          </a:p>
        </p:txBody>
      </p:sp>
      <p:sp>
        <p:nvSpPr>
          <p:cNvPr id="3" name="Obdélník 2"/>
          <p:cNvSpPr/>
          <p:nvPr/>
        </p:nvSpPr>
        <p:spPr>
          <a:xfrm>
            <a:off x="1693068" y="-502166"/>
            <a:ext cx="1490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definuje biom</a:t>
            </a:r>
          </a:p>
        </p:txBody>
      </p:sp>
    </p:spTree>
    <p:extLst>
      <p:ext uri="{BB962C8B-B14F-4D97-AF65-F5344CB8AC3E}">
        <p14:creationId xmlns:p14="http://schemas.microsoft.com/office/powerpoint/2010/main" val="370793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130176"/>
            <a:ext cx="6094412" cy="67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ovéPole 2"/>
          <p:cNvSpPr txBox="1">
            <a:spLocks noChangeArrowheads="1"/>
          </p:cNvSpPr>
          <p:nvPr/>
        </p:nvSpPr>
        <p:spPr bwMode="auto">
          <a:xfrm>
            <a:off x="1847851" y="333375"/>
            <a:ext cx="2519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Pausas</a:t>
            </a:r>
            <a:r>
              <a:rPr lang="cs-CZ" altLang="cs-CZ" sz="1800" dirty="0"/>
              <a:t> &amp; Bond 2020</a:t>
            </a:r>
          </a:p>
        </p:txBody>
      </p:sp>
      <p:sp>
        <p:nvSpPr>
          <p:cNvPr id="12292" name="TextovéPole 3"/>
          <p:cNvSpPr txBox="1">
            <a:spLocks noChangeArrowheads="1"/>
          </p:cNvSpPr>
          <p:nvPr/>
        </p:nvSpPr>
        <p:spPr bwMode="auto">
          <a:xfrm>
            <a:off x="5232400" y="333375"/>
            <a:ext cx="1079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Gabon</a:t>
            </a:r>
          </a:p>
        </p:txBody>
      </p:sp>
      <p:sp>
        <p:nvSpPr>
          <p:cNvPr id="12293" name="TextovéPole 4"/>
          <p:cNvSpPr txBox="1">
            <a:spLocks noChangeArrowheads="1"/>
          </p:cNvSpPr>
          <p:nvPr/>
        </p:nvSpPr>
        <p:spPr bwMode="auto">
          <a:xfrm>
            <a:off x="8399464" y="260350"/>
            <a:ext cx="1081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Gabon</a:t>
            </a:r>
          </a:p>
        </p:txBody>
      </p:sp>
      <p:sp>
        <p:nvSpPr>
          <p:cNvPr id="12294" name="TextovéPole 5"/>
          <p:cNvSpPr txBox="1">
            <a:spLocks noChangeArrowheads="1"/>
          </p:cNvSpPr>
          <p:nvPr/>
        </p:nvSpPr>
        <p:spPr bwMode="auto">
          <a:xfrm>
            <a:off x="5384800" y="2339975"/>
            <a:ext cx="1079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USA</a:t>
            </a:r>
          </a:p>
        </p:txBody>
      </p:sp>
      <p:sp>
        <p:nvSpPr>
          <p:cNvPr id="12295" name="TextovéPole 6"/>
          <p:cNvSpPr txBox="1">
            <a:spLocks noChangeArrowheads="1"/>
          </p:cNvSpPr>
          <p:nvPr/>
        </p:nvSpPr>
        <p:spPr bwMode="auto">
          <a:xfrm>
            <a:off x="8616950" y="2276475"/>
            <a:ext cx="1079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Francie</a:t>
            </a:r>
          </a:p>
        </p:txBody>
      </p:sp>
      <p:sp>
        <p:nvSpPr>
          <p:cNvPr id="12296" name="TextovéPole 7"/>
          <p:cNvSpPr txBox="1">
            <a:spLocks noChangeArrowheads="1"/>
          </p:cNvSpPr>
          <p:nvPr/>
        </p:nvSpPr>
        <p:spPr bwMode="auto">
          <a:xfrm>
            <a:off x="5016500" y="4067175"/>
            <a:ext cx="1079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j. Afrika</a:t>
            </a:r>
          </a:p>
        </p:txBody>
      </p:sp>
      <p:sp>
        <p:nvSpPr>
          <p:cNvPr id="12297" name="TextovéPole 8"/>
          <p:cNvSpPr txBox="1">
            <a:spLocks noChangeArrowheads="1"/>
          </p:cNvSpPr>
          <p:nvPr/>
        </p:nvSpPr>
        <p:spPr bwMode="auto">
          <a:xfrm>
            <a:off x="8399463" y="4076700"/>
            <a:ext cx="187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j. Afrika, fynbos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146934" y="5387008"/>
            <a:ext cx="3220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Podobné typy krajin na hranici lesního a nelesního biomu, udržované dnes člověkem, ale dříve snad disturbancemi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683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85" y="0"/>
            <a:ext cx="9165052" cy="683605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511748" y="6466718"/>
            <a:ext cx="244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Gillson</a:t>
            </a:r>
            <a:r>
              <a:rPr lang="cs-CZ" dirty="0" smtClean="0"/>
              <a:t> et </a:t>
            </a:r>
            <a:r>
              <a:rPr lang="cs-CZ" dirty="0" err="1" smtClean="0"/>
              <a:t>Ekblom</a:t>
            </a:r>
            <a:r>
              <a:rPr lang="cs-CZ" dirty="0" smtClean="0"/>
              <a:t>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888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11" y="941963"/>
            <a:ext cx="8163319" cy="573246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303027" y="6202017"/>
            <a:ext cx="2345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Hempson</a:t>
            </a:r>
            <a:r>
              <a:rPr lang="cs-CZ" dirty="0" smtClean="0"/>
              <a:t> et al. 2019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755348" y="222838"/>
            <a:ext cx="4839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Palatability</a:t>
            </a:r>
            <a:r>
              <a:rPr lang="cs-CZ" sz="2400" b="1" dirty="0">
                <a:solidFill>
                  <a:srgbClr val="FF0000"/>
                </a:solidFill>
              </a:rPr>
              <a:t>–</a:t>
            </a:r>
            <a:r>
              <a:rPr lang="cs-CZ" sz="2400" b="1" dirty="0" err="1">
                <a:solidFill>
                  <a:srgbClr val="FF0000"/>
                </a:solidFill>
              </a:rPr>
              <a:t>Flammability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Trade-Offs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98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ovéPole 1"/>
          <p:cNvSpPr txBox="1">
            <a:spLocks noChangeArrowheads="1"/>
          </p:cNvSpPr>
          <p:nvPr/>
        </p:nvSpPr>
        <p:spPr bwMode="auto">
          <a:xfrm>
            <a:off x="1531939" y="188914"/>
            <a:ext cx="91281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Pausas</a:t>
            </a:r>
            <a:r>
              <a:rPr lang="cs-CZ" altLang="cs-CZ" sz="1800" dirty="0"/>
              <a:t> &amp; Bond (2020) zdůrazňují </a:t>
            </a:r>
            <a:r>
              <a:rPr lang="cs-CZ" altLang="cs-CZ" sz="1800" b="1" dirty="0">
                <a:solidFill>
                  <a:srgbClr val="FF0000"/>
                </a:solidFill>
              </a:rPr>
              <a:t>klíčovou roli ohně a pastvy</a:t>
            </a:r>
            <a:r>
              <a:rPr lang="cs-CZ" altLang="cs-CZ" sz="1800" dirty="0"/>
              <a:t>, podobně jako je tomu v poslední době ve studiích vysvětlující původ našich stepních luk a pastvin.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Sádlo (Vesmír, 2021, </a:t>
            </a:r>
            <a:r>
              <a:rPr lang="cs-CZ" altLang="cs-CZ" sz="1800" i="1" dirty="0"/>
              <a:t>Požáry v krajině</a:t>
            </a:r>
            <a:r>
              <a:rPr lang="cs-CZ" altLang="cs-CZ" sz="1800" dirty="0"/>
              <a:t>) řadí požáry mezi „</a:t>
            </a:r>
            <a:r>
              <a:rPr lang="cs-CZ" altLang="cs-CZ" sz="1800" b="1" dirty="0">
                <a:solidFill>
                  <a:srgbClr val="FF0000"/>
                </a:solidFill>
              </a:rPr>
              <a:t>životodárné katastrofy</a:t>
            </a:r>
            <a:r>
              <a:rPr lang="cs-CZ" altLang="cs-CZ" sz="1800" dirty="0"/>
              <a:t>“, stejně jako erozi, laviny, vulkanismus, povodně. To vše jsou disturbance, které buď podmiňují hysterezi bezlesí nebo jsou součást zpětnovazebných mechanismů, které pak bezlesí udržují. </a:t>
            </a:r>
          </a:p>
        </p:txBody>
      </p:sp>
      <p:pic>
        <p:nvPicPr>
          <p:cNvPr id="13315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2708276"/>
            <a:ext cx="914400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ovéPole 3"/>
          <p:cNvSpPr txBox="1">
            <a:spLocks noChangeArrowheads="1"/>
          </p:cNvSpPr>
          <p:nvPr/>
        </p:nvSpPr>
        <p:spPr bwMode="auto">
          <a:xfrm>
            <a:off x="1577975" y="5300663"/>
            <a:ext cx="9036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Požárovou dynamiku, která udržuje bezlesí, pak zpětnovazebně podporují i druhy otevřeného ekosystému (tzv. </a:t>
            </a:r>
            <a:r>
              <a:rPr lang="cs-CZ" altLang="cs-CZ" sz="1800" b="1">
                <a:solidFill>
                  <a:srgbClr val="FF0000"/>
                </a:solidFill>
              </a:rPr>
              <a:t>aktivní pyrofilie</a:t>
            </a:r>
            <a:r>
              <a:rPr lang="cs-CZ" altLang="cs-CZ" sz="1800"/>
              <a:t>): luňáci a rarozi aktivně rozšiřují požáry přenášením hořících větviček; rostliny raných sukcesních stadií obsahující silice a pryskyřice se podílejí na vzniku požárů (blesk, vedro) i jeho šíření.</a:t>
            </a:r>
          </a:p>
        </p:txBody>
      </p:sp>
    </p:spTree>
    <p:extLst>
      <p:ext uri="{BB962C8B-B14F-4D97-AF65-F5344CB8AC3E}">
        <p14:creationId xmlns:p14="http://schemas.microsoft.com/office/powerpoint/2010/main" val="80742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ovéPole 1"/>
          <p:cNvSpPr txBox="1">
            <a:spLocks noChangeArrowheads="1"/>
          </p:cNvSpPr>
          <p:nvPr/>
        </p:nvSpPr>
        <p:spPr bwMode="auto">
          <a:xfrm>
            <a:off x="1531939" y="188913"/>
            <a:ext cx="912812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Naopak, lesnatý biom se může taky sám udržovat zpětnovazebnými mechanismy a vykazovat hysterezi: udržovat sám sebe bez ohledu na lokální klima a abiotické podmínky prostředí. Zde je důležitým činitelem </a:t>
            </a:r>
            <a:r>
              <a:rPr lang="cs-CZ" altLang="cs-CZ" sz="1800" b="1">
                <a:solidFill>
                  <a:srgbClr val="FF0000"/>
                </a:solidFill>
              </a:rPr>
              <a:t>evapotranspirace lesního porostu. </a:t>
            </a:r>
            <a:r>
              <a:rPr lang="cs-CZ" altLang="cs-CZ" sz="1800"/>
              <a:t>Les sice lokálně odčerpává vodu z půdy, ale vodní páry kondenzují o kus dál (regionálně). Les uvolňuje taky aerosoly (například bakterie), vznikají kondenzační jádra. </a:t>
            </a:r>
            <a:r>
              <a:rPr lang="cs-CZ" altLang="cs-CZ" sz="1800" b="1"/>
              <a:t>Teorie biotické pumpy </a:t>
            </a:r>
            <a:r>
              <a:rPr lang="cs-CZ" altLang="cs-CZ" sz="1800"/>
              <a:t>dokonce tvrdí, že kondenzace vodní páry v lesnatých oblastech snižuje tlak a „přitahuje“ vláhu z jiných oblastí. Výsledkem je, že například ½ srážek v Amazonii má původ v evapotranspiraci z tropického deštného lesa, nebo že 80% srážek v Číně má původ v evapotranspiraci ze sibiřské tajgy.</a:t>
            </a:r>
            <a:endParaRPr lang="cs-CZ" altLang="cs-CZ" sz="1800">
              <a:solidFill>
                <a:srgbClr val="FF0000"/>
              </a:solidFill>
            </a:endParaRPr>
          </a:p>
        </p:txBody>
      </p:sp>
      <p:pic>
        <p:nvPicPr>
          <p:cNvPr id="14339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4076700"/>
            <a:ext cx="83661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ovéPole 4"/>
          <p:cNvSpPr txBox="1">
            <a:spLocks noChangeArrowheads="1"/>
          </p:cNvSpPr>
          <p:nvPr/>
        </p:nvSpPr>
        <p:spPr bwMode="auto">
          <a:xfrm>
            <a:off x="1847851" y="3789363"/>
            <a:ext cx="2016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Staal et al. 2020</a:t>
            </a:r>
          </a:p>
        </p:txBody>
      </p:sp>
    </p:spTree>
    <p:extLst>
      <p:ext uri="{BB962C8B-B14F-4D97-AF65-F5344CB8AC3E}">
        <p14:creationId xmlns:p14="http://schemas.microsoft.com/office/powerpoint/2010/main" val="395806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ovéPole 1"/>
          <p:cNvSpPr txBox="1">
            <a:spLocks noChangeArrowheads="1"/>
          </p:cNvSpPr>
          <p:nvPr/>
        </p:nvSpPr>
        <p:spPr bwMode="auto">
          <a:xfrm>
            <a:off x="1703389" y="1773238"/>
            <a:ext cx="8785225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Zásluhou </a:t>
            </a:r>
            <a:r>
              <a:rPr lang="cs-CZ" altLang="cs-CZ" sz="1800" b="1">
                <a:solidFill>
                  <a:srgbClr val="FF0000"/>
                </a:solidFill>
              </a:rPr>
              <a:t>zpětnovazebných mechanismů </a:t>
            </a:r>
            <a:r>
              <a:rPr lang="cs-CZ" altLang="cs-CZ" sz="1800"/>
              <a:t>(oheň a pastva v nelesních biomech, udržování humidního klimatu v lesnatých biomech) vzniká situace, kdy rozložení hodnot nějaké strukturní vlastnosti ekosystému (typicky pokryvnost stromů) je </a:t>
            </a:r>
            <a:r>
              <a:rPr lang="cs-CZ" altLang="cs-CZ" sz="1800" b="1">
                <a:solidFill>
                  <a:srgbClr val="FF0000"/>
                </a:solidFill>
              </a:rPr>
              <a:t>bimodální</a:t>
            </a:r>
            <a:r>
              <a:rPr lang="cs-CZ" altLang="cs-CZ" sz="1800"/>
              <a:t>, tj. vzniká buď úplně zapojený les nebo naopak bezlesí s jen roztroušenými stromy, a tuto bimodalitu nelze vysvětlit  bimodalitou v abiotických faktorech prostředí včetně klimatu. Přitom jak lesní, tak nelesní biom, jsou dlouhodobě stabilní. Staal et al. (2020) proto rozlišují dva typy stability (resistence):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stabilita</a:t>
            </a:r>
            <a:r>
              <a:rPr lang="cs-CZ" altLang="cs-CZ" sz="1800"/>
              <a:t>: Např.: Biom je buď stabilně lesnatý kvůli přirozeně vysokému úhrnu srážek (v dané oblasti nemůže z klimatických důvodů vzniknout přirozeně bezlesý biom) nebo je stabilně bezlesý kvůli nízkému úhrnu srážek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bistabilita: </a:t>
            </a:r>
            <a:r>
              <a:rPr lang="cs-CZ" altLang="cs-CZ" sz="1800"/>
              <a:t>Biom se na daném místě vyskytuje z důvodu hystereze a je stabilní zásluhou zpětnovazebných mechanismů, ne klimatu. Při daném klimatu se může vyskytovat jak lesní, tak nelesní biom. Lesní biom přeměněný perturbacemi v nelesní má (a naopak) v tomto území schopnost </a:t>
            </a:r>
            <a:r>
              <a:rPr lang="cs-CZ" altLang="cs-CZ" sz="1800" b="1"/>
              <a:t>resilience</a:t>
            </a:r>
            <a:r>
              <a:rPr lang="cs-CZ" altLang="cs-CZ" sz="18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536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15888"/>
            <a:ext cx="5111750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47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55"/>
          <a:stretch>
            <a:fillRect/>
          </a:stretch>
        </p:blipFill>
        <p:spPr bwMode="auto">
          <a:xfrm>
            <a:off x="1631950" y="620713"/>
            <a:ext cx="3652838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se šipkou 3"/>
          <p:cNvCxnSpPr/>
          <p:nvPr/>
        </p:nvCxnSpPr>
        <p:spPr>
          <a:xfrm>
            <a:off x="5016501" y="2492375"/>
            <a:ext cx="1584325" cy="0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388" name="TextovéPole 4"/>
          <p:cNvSpPr txBox="1">
            <a:spLocks noChangeArrowheads="1"/>
          </p:cNvSpPr>
          <p:nvPr/>
        </p:nvSpPr>
        <p:spPr bwMode="auto">
          <a:xfrm>
            <a:off x="6743700" y="2276476"/>
            <a:ext cx="3924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stabilita lesa zásluhou extrémně humidního klimatu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3432175" y="3573463"/>
            <a:ext cx="3240088" cy="0"/>
          </a:xfrm>
          <a:prstGeom prst="straightConnector1">
            <a:avLst/>
          </a:prstGeom>
          <a:ln>
            <a:solidFill>
              <a:srgbClr val="8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390" name="TextovéPole 7"/>
          <p:cNvSpPr txBox="1">
            <a:spLocks noChangeArrowheads="1"/>
          </p:cNvSpPr>
          <p:nvPr/>
        </p:nvSpPr>
        <p:spPr bwMode="auto">
          <a:xfrm>
            <a:off x="6743700" y="3284538"/>
            <a:ext cx="3924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stabilita bezlesí zásluhou extrémně humidního klimatu</a:t>
            </a:r>
          </a:p>
        </p:txBody>
      </p:sp>
      <p:sp>
        <p:nvSpPr>
          <p:cNvPr id="9" name="Ovál 8"/>
          <p:cNvSpPr/>
          <p:nvPr/>
        </p:nvSpPr>
        <p:spPr>
          <a:xfrm>
            <a:off x="3143251" y="1412875"/>
            <a:ext cx="504825" cy="5032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0" name="Přímá spojnice se šipkou 9"/>
          <p:cNvCxnSpPr/>
          <p:nvPr/>
        </p:nvCxnSpPr>
        <p:spPr>
          <a:xfrm flipV="1">
            <a:off x="3648075" y="836614"/>
            <a:ext cx="3024188" cy="7207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393" name="TextovéPole 11"/>
          <p:cNvSpPr txBox="1">
            <a:spLocks noChangeArrowheads="1"/>
          </p:cNvSpPr>
          <p:nvPr/>
        </p:nvSpPr>
        <p:spPr bwMode="auto">
          <a:xfrm>
            <a:off x="6672263" y="620714"/>
            <a:ext cx="381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Resilience lesa</a:t>
            </a:r>
            <a:endParaRPr lang="cs-CZ" altLang="cs-CZ" sz="1800"/>
          </a:p>
        </p:txBody>
      </p:sp>
      <p:sp>
        <p:nvSpPr>
          <p:cNvPr id="16394" name="TextovéPole 12"/>
          <p:cNvSpPr txBox="1">
            <a:spLocks noChangeArrowheads="1"/>
          </p:cNvSpPr>
          <p:nvPr/>
        </p:nvSpPr>
        <p:spPr bwMode="auto">
          <a:xfrm>
            <a:off x="3287713" y="2492375"/>
            <a:ext cx="1439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bistabilita</a:t>
            </a:r>
          </a:p>
        </p:txBody>
      </p:sp>
      <p:sp>
        <p:nvSpPr>
          <p:cNvPr id="14" name="Ovál 13"/>
          <p:cNvSpPr/>
          <p:nvPr/>
        </p:nvSpPr>
        <p:spPr>
          <a:xfrm>
            <a:off x="2855913" y="1916114"/>
            <a:ext cx="576262" cy="4333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5" name="Přímá spojnice se šipkou 14"/>
          <p:cNvCxnSpPr/>
          <p:nvPr/>
        </p:nvCxnSpPr>
        <p:spPr>
          <a:xfrm flipV="1">
            <a:off x="3432175" y="908051"/>
            <a:ext cx="3240088" cy="11525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Ovál 21"/>
          <p:cNvSpPr/>
          <p:nvPr/>
        </p:nvSpPr>
        <p:spPr>
          <a:xfrm>
            <a:off x="4079875" y="1844676"/>
            <a:ext cx="503238" cy="504825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4295776" y="3357564"/>
            <a:ext cx="504825" cy="503237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24" name="Přímá spojnice se šipkou 23"/>
          <p:cNvCxnSpPr/>
          <p:nvPr/>
        </p:nvCxnSpPr>
        <p:spPr>
          <a:xfrm flipV="1">
            <a:off x="4583114" y="1484314"/>
            <a:ext cx="2160587" cy="504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 flipV="1">
            <a:off x="4800600" y="1628776"/>
            <a:ext cx="1943100" cy="18716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401" name="TextovéPole 28"/>
          <p:cNvSpPr txBox="1">
            <a:spLocks noChangeArrowheads="1"/>
          </p:cNvSpPr>
          <p:nvPr/>
        </p:nvSpPr>
        <p:spPr bwMode="auto">
          <a:xfrm>
            <a:off x="6824664" y="1331913"/>
            <a:ext cx="2224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Resilience bezlesí</a:t>
            </a:r>
            <a:endParaRPr lang="cs-CZ" altLang="cs-CZ" sz="1800"/>
          </a:p>
        </p:txBody>
      </p:sp>
      <p:sp>
        <p:nvSpPr>
          <p:cNvPr id="16402" name="TextovéPole 29"/>
          <p:cNvSpPr txBox="1">
            <a:spLocks noChangeArrowheads="1"/>
          </p:cNvSpPr>
          <p:nvPr/>
        </p:nvSpPr>
        <p:spPr bwMode="auto">
          <a:xfrm>
            <a:off x="8399463" y="6372225"/>
            <a:ext cx="2017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Staal et al. 2020</a:t>
            </a:r>
          </a:p>
        </p:txBody>
      </p:sp>
    </p:spTree>
    <p:extLst>
      <p:ext uri="{BB962C8B-B14F-4D97-AF65-F5344CB8AC3E}">
        <p14:creationId xmlns:p14="http://schemas.microsoft.com/office/powerpoint/2010/main" val="194920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42999" y="63020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A jak je to s klimatickým determinismem </a:t>
            </a:r>
            <a:r>
              <a:rPr lang="cs-CZ" sz="2400" dirty="0" err="1" smtClean="0"/>
              <a:t>edafotopu</a:t>
            </a:r>
            <a:r>
              <a:rPr lang="cs-CZ" sz="2400" dirty="0" smtClean="0"/>
              <a:t>?</a:t>
            </a:r>
          </a:p>
          <a:p>
            <a:r>
              <a:rPr lang="cs-CZ" sz="2400" dirty="0" smtClean="0"/>
              <a:t>Přibývá indicií, že se černozemě vyvíjely pod vlivem opakovaných požárů!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958" y="1113243"/>
            <a:ext cx="5980042" cy="528258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7186573" y="6395829"/>
            <a:ext cx="4760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Ponomarenko, E. V. et D.W. Anderson, D. W. 2001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000" y="1103913"/>
            <a:ext cx="3433722" cy="516021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107968" y="6395829"/>
            <a:ext cx="4760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Kasielke</a:t>
            </a:r>
            <a:r>
              <a:rPr lang="cs-CZ" dirty="0" smtClean="0"/>
              <a:t> et al.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828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ovéPole 1"/>
          <p:cNvSpPr txBox="1">
            <a:spLocks noChangeArrowheads="1"/>
          </p:cNvSpPr>
          <p:nvPr/>
        </p:nvSpPr>
        <p:spPr bwMode="auto">
          <a:xfrm>
            <a:off x="1" y="0"/>
            <a:ext cx="11986590" cy="661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FF0000"/>
                </a:solidFill>
              </a:rPr>
              <a:t>Jak tedy dnes chápeme biomy?</a:t>
            </a:r>
            <a:r>
              <a:rPr lang="cs-CZ" altLang="cs-CZ" sz="2800" dirty="0">
                <a:solidFill>
                  <a:srgbClr val="FF0000"/>
                </a:solidFill>
              </a:rPr>
              <a:t> </a:t>
            </a:r>
            <a:r>
              <a:rPr lang="cs-CZ" altLang="cs-CZ" sz="1800" dirty="0">
                <a:solidFill>
                  <a:srgbClr val="FF0000"/>
                </a:solidFill>
              </a:rPr>
              <a:t>(</a:t>
            </a:r>
            <a:r>
              <a:rPr lang="cs-CZ" altLang="cs-CZ" sz="1800" dirty="0" err="1">
                <a:solidFill>
                  <a:srgbClr val="FF0000"/>
                </a:solidFill>
              </a:rPr>
              <a:t>Mucina</a:t>
            </a:r>
            <a:r>
              <a:rPr lang="cs-CZ" altLang="cs-CZ" sz="1800" dirty="0">
                <a:solidFill>
                  <a:srgbClr val="FF0000"/>
                </a:solidFill>
              </a:rPr>
              <a:t> et al. </a:t>
            </a:r>
            <a:r>
              <a:rPr lang="cs-CZ" altLang="cs-CZ" sz="1800" dirty="0" smtClean="0">
                <a:solidFill>
                  <a:srgbClr val="FF0000"/>
                </a:solidFill>
              </a:rPr>
              <a:t>2018 New </a:t>
            </a:r>
            <a:r>
              <a:rPr lang="cs-CZ" altLang="cs-CZ" sz="1800" dirty="0" err="1" smtClean="0">
                <a:solidFill>
                  <a:srgbClr val="FF0000"/>
                </a:solidFill>
              </a:rPr>
              <a:t>Phytologist</a:t>
            </a:r>
            <a:r>
              <a:rPr lang="cs-CZ" altLang="cs-CZ" sz="1800" dirty="0" smtClean="0">
                <a:solidFill>
                  <a:srgbClr val="FF0000"/>
                </a:solidFill>
              </a:rPr>
              <a:t>)</a:t>
            </a:r>
            <a:endParaRPr lang="cs-CZ" altLang="cs-CZ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Biom</a:t>
            </a:r>
            <a:r>
              <a:rPr lang="cs-CZ" altLang="cs-CZ" sz="1800" dirty="0"/>
              <a:t> je </a:t>
            </a:r>
            <a:r>
              <a:rPr lang="cs-CZ" altLang="cs-CZ" sz="1800" dirty="0" err="1"/>
              <a:t>velkoškálový</a:t>
            </a:r>
            <a:r>
              <a:rPr lang="cs-CZ" altLang="cs-CZ" sz="1800" dirty="0"/>
              <a:t> ekosystém, který zaujímá velká území, alespoň na škále kontinentů nebo jejich velkých částí, nebo se vyskytuje ve formě menších izolovaných </a:t>
            </a:r>
            <a:r>
              <a:rPr lang="cs-CZ" altLang="cs-CZ" sz="1800" dirty="0" err="1"/>
              <a:t>arel</a:t>
            </a:r>
            <a:r>
              <a:rPr lang="cs-CZ" altLang="cs-CZ" sz="1800" dirty="0"/>
              <a:t> roztroušených na takto velkém území.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Zahrnuje komplexy </a:t>
            </a:r>
            <a:r>
              <a:rPr lang="cs-CZ" altLang="cs-CZ" sz="1800" dirty="0" err="1"/>
              <a:t>maloškálových</a:t>
            </a:r>
            <a:r>
              <a:rPr lang="cs-CZ" altLang="cs-CZ" sz="1800" dirty="0"/>
              <a:t> biotických společenstev, je charakterizován charakteristickou flórou, faunou a charakteristickými společenstvy.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Je utvářen </a:t>
            </a:r>
            <a:r>
              <a:rPr lang="cs-CZ" altLang="cs-CZ" sz="1800" dirty="0" err="1"/>
              <a:t>velkoměřítkovými</a:t>
            </a:r>
            <a:r>
              <a:rPr lang="cs-CZ" altLang="cs-CZ" sz="1800" dirty="0"/>
              <a:t> (makroklima) a středně měřítkovými (půda, voda, disturbance) faktory a jeho struktury působí zpětnovazebně na prostředí.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Má typickou fyziognomii (kombinaci rostlinných a živočišných životních forem), zpětnovazebné procesy mohou však utvářet mozaiku různorodých stabilních stavů  (</a:t>
            </a:r>
            <a:r>
              <a:rPr lang="cs-CZ" altLang="cs-CZ" sz="1800" i="1" dirty="0" err="1"/>
              <a:t>alternate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stable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states</a:t>
            </a:r>
            <a:r>
              <a:rPr lang="cs-CZ" altLang="cs-CZ" sz="1800" dirty="0"/>
              <a:t>), které koexistují na stejném prostoru (ve stejném biomu).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Jeho společenstva se utváří jak na ekologickém, tak evolučním časovém měřítku. Selekce živých organismů prostředím utváří funkčnost ekosystému.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Rozšíření biomů můžeme modelovat s určitou mírou (ne)přesnosti.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Biomy jsou užitečný ekologicko-evoluční koncept, který nám umožňuje stratifikovat  biosféru do prostorových a funkčních jednotek.</a:t>
            </a:r>
          </a:p>
        </p:txBody>
      </p:sp>
    </p:spTree>
    <p:extLst>
      <p:ext uri="{BB962C8B-B14F-4D97-AF65-F5344CB8AC3E}">
        <p14:creationId xmlns:p14="http://schemas.microsoft.com/office/powerpoint/2010/main" val="138677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b="4617"/>
          <a:stretch/>
        </p:blipFill>
        <p:spPr>
          <a:xfrm>
            <a:off x="1116861" y="988251"/>
            <a:ext cx="10024268" cy="519689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38444" y="41847"/>
            <a:ext cx="11781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Klasifikace WWF, 14 biomů (+ mangrove, horské biomy, </a:t>
            </a:r>
            <a:r>
              <a:rPr lang="cs-CZ" sz="2400" dirty="0" err="1" smtClean="0"/>
              <a:t>temperátní</a:t>
            </a:r>
            <a:r>
              <a:rPr lang="cs-CZ" sz="2400" dirty="0" smtClean="0"/>
              <a:t> jehličnatý les, zaplavované mokřady; savany a sezónní tropické lesy zvlášť)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70324" y="6300556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 jakou klasifikaci zvolíme my, s vědomím, že není jediná možná?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43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919288" y="333375"/>
            <a:ext cx="8280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</a:rPr>
              <a:t>Životní formy </a:t>
            </a:r>
            <a:r>
              <a:rPr lang="cs-CZ" altLang="cs-CZ" sz="2400" b="1" dirty="0"/>
              <a:t>rostlin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aneb. Fyziognomická klasifikace rostlin, </a:t>
            </a:r>
            <a:r>
              <a:rPr lang="cs-CZ" altLang="cs-CZ" sz="2000" dirty="0" err="1"/>
              <a:t>Raunkiaer</a:t>
            </a:r>
            <a:r>
              <a:rPr lang="cs-CZ" altLang="cs-CZ" sz="2000" dirty="0"/>
              <a:t> 1934</a:t>
            </a:r>
          </a:p>
        </p:txBody>
      </p:sp>
      <p:pic>
        <p:nvPicPr>
          <p:cNvPr id="24579" name="Picture 3" descr="biomy05-Raukia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584326"/>
            <a:ext cx="8424863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Line 4"/>
          <p:cNvSpPr>
            <a:spLocks noChangeShapeType="1"/>
          </p:cNvSpPr>
          <p:nvPr/>
        </p:nvSpPr>
        <p:spPr bwMode="auto">
          <a:xfrm flipH="1">
            <a:off x="4008438" y="2133600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56138" y="1844676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i="1"/>
              <a:t>epifyt</a:t>
            </a:r>
          </a:p>
        </p:txBody>
      </p:sp>
      <p:sp>
        <p:nvSpPr>
          <p:cNvPr id="24582" name="Freeform 6"/>
          <p:cNvSpPr>
            <a:spLocks/>
          </p:cNvSpPr>
          <p:nvPr/>
        </p:nvSpPr>
        <p:spPr bwMode="auto">
          <a:xfrm>
            <a:off x="3781425" y="2481263"/>
            <a:ext cx="165100" cy="311150"/>
          </a:xfrm>
          <a:custGeom>
            <a:avLst/>
            <a:gdLst>
              <a:gd name="T0" fmla="*/ 2147483646 w 104"/>
              <a:gd name="T1" fmla="*/ 2147483646 h 196"/>
              <a:gd name="T2" fmla="*/ 2147483646 w 104"/>
              <a:gd name="T3" fmla="*/ 2147483646 h 196"/>
              <a:gd name="T4" fmla="*/ 2147483646 w 104"/>
              <a:gd name="T5" fmla="*/ 2147483646 h 196"/>
              <a:gd name="T6" fmla="*/ 2147483646 w 104"/>
              <a:gd name="T7" fmla="*/ 2147483646 h 196"/>
              <a:gd name="T8" fmla="*/ 2147483646 w 104"/>
              <a:gd name="T9" fmla="*/ 2147483646 h 1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" h="196">
                <a:moveTo>
                  <a:pt x="52" y="143"/>
                </a:moveTo>
                <a:cubicBezTo>
                  <a:pt x="45" y="113"/>
                  <a:pt x="0" y="14"/>
                  <a:pt x="7" y="7"/>
                </a:cubicBezTo>
                <a:cubicBezTo>
                  <a:pt x="14" y="0"/>
                  <a:pt x="90" y="68"/>
                  <a:pt x="97" y="98"/>
                </a:cubicBezTo>
                <a:cubicBezTo>
                  <a:pt x="104" y="128"/>
                  <a:pt x="59" y="182"/>
                  <a:pt x="52" y="189"/>
                </a:cubicBezTo>
                <a:cubicBezTo>
                  <a:pt x="45" y="196"/>
                  <a:pt x="59" y="173"/>
                  <a:pt x="52" y="14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367214" y="3068638"/>
            <a:ext cx="11525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i="1"/>
              <a:t>obn. pup. pod 30 cm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7177088" y="2557464"/>
            <a:ext cx="143986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i="1"/>
              <a:t>geofyt, hydrofyt, helofyt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7823200" y="1622426"/>
            <a:ext cx="2376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i="1"/>
              <a:t>Jednoletka - terofyt</a:t>
            </a:r>
          </a:p>
        </p:txBody>
      </p:sp>
    </p:spTree>
    <p:extLst>
      <p:ext uri="{BB962C8B-B14F-4D97-AF65-F5344CB8AC3E}">
        <p14:creationId xmlns:p14="http://schemas.microsoft.com/office/powerpoint/2010/main" val="405438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-1" y="53790"/>
            <a:ext cx="12192001" cy="681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 dirty="0" smtClean="0">
                <a:solidFill>
                  <a:srgbClr val="FF0000"/>
                </a:solidFill>
                <a:latin typeface="+mn-lt"/>
              </a:rPr>
              <a:t>Zonální </a:t>
            </a:r>
            <a:r>
              <a:rPr lang="cs-CZ" altLang="cs-CZ" sz="4000" b="1" dirty="0">
                <a:solidFill>
                  <a:srgbClr val="FF0000"/>
                </a:solidFill>
                <a:latin typeface="+mn-lt"/>
              </a:rPr>
              <a:t>terestrické biomy </a:t>
            </a:r>
            <a:endParaRPr lang="cs-CZ" altLang="cs-CZ" sz="4000" b="1" dirty="0" smtClean="0">
              <a:solidFill>
                <a:srgbClr val="FF000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dirty="0" smtClean="0">
                <a:latin typeface="+mn-lt"/>
              </a:rPr>
              <a:t>28</a:t>
            </a:r>
            <a:r>
              <a:rPr lang="cs-CZ" altLang="cs-CZ" dirty="0">
                <a:latin typeface="+mn-lt"/>
              </a:rPr>
              <a:t>% rozlohy Země, 98% biomasy Země, 64% primární </a:t>
            </a:r>
            <a:r>
              <a:rPr lang="cs-CZ" altLang="cs-CZ" dirty="0" smtClean="0">
                <a:latin typeface="+mn-lt"/>
              </a:rPr>
              <a:t>produkce</a:t>
            </a:r>
            <a:r>
              <a:rPr lang="cs-CZ" altLang="cs-CZ" dirty="0">
                <a:latin typeface="+mn-lt"/>
              </a:rPr>
              <a:t/>
            </a:r>
            <a:br>
              <a:rPr lang="cs-CZ" altLang="cs-CZ" dirty="0">
                <a:latin typeface="+mn-lt"/>
              </a:rPr>
            </a:br>
            <a:endParaRPr lang="cs-CZ" altLang="cs-CZ" dirty="0">
              <a:latin typeface="+mn-lt"/>
            </a:endParaRPr>
          </a:p>
          <a:p>
            <a:pPr marL="571500" indent="-571500">
              <a:spcBef>
                <a:spcPts val="600"/>
              </a:spcBef>
              <a:buFontTx/>
              <a:buChar char="-"/>
            </a:pPr>
            <a:r>
              <a:rPr lang="cs-CZ" altLang="cs-CZ" dirty="0" smtClean="0">
                <a:latin typeface="+mn-lt"/>
              </a:rPr>
              <a:t>tropický deštný les, mangrove a tropický sezónní les </a:t>
            </a:r>
            <a:r>
              <a:rPr lang="cs-CZ" altLang="cs-CZ" dirty="0" smtClean="0">
                <a:solidFill>
                  <a:srgbClr val="92D050"/>
                </a:solidFill>
                <a:latin typeface="+mn-lt"/>
              </a:rPr>
              <a:t>(P. Novák)</a:t>
            </a:r>
          </a:p>
          <a:p>
            <a:pPr marL="571500" indent="-571500">
              <a:spcBef>
                <a:spcPts val="600"/>
              </a:spcBef>
              <a:buFontTx/>
              <a:buChar char="-"/>
            </a:pPr>
            <a:r>
              <a:rPr lang="cs-CZ" altLang="cs-CZ" dirty="0" smtClean="0">
                <a:latin typeface="+mn-lt"/>
              </a:rPr>
              <a:t>savana </a:t>
            </a:r>
            <a:r>
              <a:rPr lang="cs-CZ" altLang="cs-CZ" dirty="0" smtClean="0">
                <a:solidFill>
                  <a:srgbClr val="92D050"/>
                </a:solidFill>
                <a:latin typeface="+mn-lt"/>
              </a:rPr>
              <a:t>(M. Hájek)</a:t>
            </a:r>
            <a:endParaRPr lang="cs-CZ" altLang="cs-CZ" dirty="0">
              <a:solidFill>
                <a:srgbClr val="92D050"/>
              </a:solidFill>
              <a:latin typeface="+mn-lt"/>
            </a:endParaRPr>
          </a:p>
          <a:p>
            <a:pPr marL="571500" indent="-571500">
              <a:spcBef>
                <a:spcPts val="600"/>
              </a:spcBef>
              <a:buFontTx/>
              <a:buChar char="-"/>
            </a:pPr>
            <a:r>
              <a:rPr lang="cs-CZ" altLang="cs-CZ" dirty="0" smtClean="0">
                <a:latin typeface="+mn-lt"/>
              </a:rPr>
              <a:t>poušť a polopoušť </a:t>
            </a:r>
            <a:r>
              <a:rPr lang="cs-CZ" altLang="cs-CZ" dirty="0" smtClean="0">
                <a:solidFill>
                  <a:srgbClr val="92D050"/>
                </a:solidFill>
                <a:latin typeface="+mn-lt"/>
              </a:rPr>
              <a:t>(M. Hájek)</a:t>
            </a:r>
          </a:p>
          <a:p>
            <a:pPr marL="571500" indent="-571500">
              <a:spcBef>
                <a:spcPts val="600"/>
              </a:spcBef>
              <a:buFontTx/>
              <a:buChar char="-"/>
            </a:pPr>
            <a:r>
              <a:rPr lang="cs-CZ" altLang="cs-CZ" dirty="0">
                <a:latin typeface="+mn-lt"/>
              </a:rPr>
              <a:t>mediteránní (</a:t>
            </a:r>
            <a:r>
              <a:rPr lang="cs-CZ" altLang="cs-CZ" dirty="0" err="1">
                <a:latin typeface="+mn-lt"/>
              </a:rPr>
              <a:t>aridiestivální</a:t>
            </a:r>
            <a:r>
              <a:rPr lang="cs-CZ" altLang="cs-CZ" dirty="0">
                <a:latin typeface="+mn-lt"/>
              </a:rPr>
              <a:t>) </a:t>
            </a:r>
            <a:r>
              <a:rPr lang="cs-CZ" altLang="cs-CZ" dirty="0" smtClean="0">
                <a:latin typeface="+mn-lt"/>
              </a:rPr>
              <a:t>biom </a:t>
            </a:r>
            <a:r>
              <a:rPr lang="cs-CZ" altLang="cs-CZ" dirty="0" smtClean="0">
                <a:solidFill>
                  <a:srgbClr val="92D050"/>
                </a:solidFill>
                <a:latin typeface="+mn-lt"/>
              </a:rPr>
              <a:t>(P. Novák)</a:t>
            </a:r>
            <a:endParaRPr lang="cs-CZ" altLang="cs-CZ" dirty="0">
              <a:solidFill>
                <a:srgbClr val="92D050"/>
              </a:solidFill>
              <a:latin typeface="+mn-lt"/>
            </a:endParaRPr>
          </a:p>
          <a:p>
            <a:pPr marL="571500" indent="-571500">
              <a:spcBef>
                <a:spcPts val="600"/>
              </a:spcBef>
              <a:buFontTx/>
              <a:buChar char="-"/>
            </a:pPr>
            <a:r>
              <a:rPr lang="cs-CZ" altLang="cs-CZ" dirty="0" smtClean="0">
                <a:latin typeface="+mn-lt"/>
              </a:rPr>
              <a:t>step </a:t>
            </a:r>
            <a:r>
              <a:rPr lang="cs-CZ" altLang="cs-CZ" dirty="0" smtClean="0">
                <a:solidFill>
                  <a:srgbClr val="92D050"/>
                </a:solidFill>
                <a:latin typeface="+mn-lt"/>
              </a:rPr>
              <a:t>(M. Hájek)</a:t>
            </a:r>
          </a:p>
          <a:p>
            <a:pPr marL="571500" indent="-571500">
              <a:spcBef>
                <a:spcPts val="600"/>
              </a:spcBef>
              <a:buFontTx/>
              <a:buChar char="-"/>
            </a:pPr>
            <a:r>
              <a:rPr lang="cs-CZ" altLang="cs-CZ" dirty="0" smtClean="0">
                <a:latin typeface="+mn-lt"/>
              </a:rPr>
              <a:t>vždyzelený </a:t>
            </a:r>
            <a:r>
              <a:rPr lang="cs-CZ" altLang="cs-CZ" dirty="0" err="1" smtClean="0">
                <a:latin typeface="+mn-lt"/>
              </a:rPr>
              <a:t>temperátní</a:t>
            </a:r>
            <a:r>
              <a:rPr lang="cs-CZ" altLang="cs-CZ" dirty="0" smtClean="0">
                <a:latin typeface="+mn-lt"/>
              </a:rPr>
              <a:t> a subtropický les </a:t>
            </a:r>
            <a:r>
              <a:rPr lang="cs-CZ" altLang="cs-CZ" dirty="0" smtClean="0">
                <a:solidFill>
                  <a:srgbClr val="92D050"/>
                </a:solidFill>
                <a:latin typeface="+mn-lt"/>
              </a:rPr>
              <a:t>(P. Novák)</a:t>
            </a:r>
          </a:p>
          <a:p>
            <a:pPr marL="571500" indent="-571500">
              <a:spcBef>
                <a:spcPts val="600"/>
              </a:spcBef>
              <a:buFontTx/>
              <a:buChar char="-"/>
            </a:pPr>
            <a:r>
              <a:rPr lang="cs-CZ" altLang="cs-CZ" dirty="0" err="1" smtClean="0">
                <a:latin typeface="+mn-lt"/>
              </a:rPr>
              <a:t>temperátní</a:t>
            </a:r>
            <a:r>
              <a:rPr lang="cs-CZ" altLang="cs-CZ" dirty="0" smtClean="0">
                <a:latin typeface="+mn-lt"/>
              </a:rPr>
              <a:t> opadavý les </a:t>
            </a:r>
            <a:r>
              <a:rPr lang="cs-CZ" altLang="cs-CZ" dirty="0" smtClean="0">
                <a:solidFill>
                  <a:srgbClr val="92D050"/>
                </a:solidFill>
                <a:latin typeface="+mn-lt"/>
              </a:rPr>
              <a:t>(P. Novák)</a:t>
            </a:r>
            <a:endParaRPr lang="cs-CZ" altLang="cs-CZ" dirty="0" smtClean="0">
              <a:solidFill>
                <a:srgbClr val="92D050"/>
              </a:solidFill>
              <a:latin typeface="+mn-lt"/>
            </a:endParaRPr>
          </a:p>
          <a:p>
            <a:pPr marL="571500" indent="-571500">
              <a:spcBef>
                <a:spcPts val="600"/>
              </a:spcBef>
              <a:buFontTx/>
              <a:buChar char="-"/>
            </a:pPr>
            <a:r>
              <a:rPr lang="cs-CZ" altLang="cs-CZ" dirty="0" smtClean="0">
                <a:latin typeface="+mn-lt"/>
              </a:rPr>
              <a:t>tajga </a:t>
            </a:r>
            <a:r>
              <a:rPr lang="cs-CZ" altLang="cs-CZ" dirty="0" smtClean="0">
                <a:solidFill>
                  <a:srgbClr val="92D050"/>
                </a:solidFill>
                <a:latin typeface="+mn-lt"/>
              </a:rPr>
              <a:t>(M. Hájek)</a:t>
            </a:r>
            <a:endParaRPr lang="cs-CZ" altLang="cs-CZ" dirty="0">
              <a:solidFill>
                <a:srgbClr val="92D050"/>
              </a:solidFill>
              <a:latin typeface="+mn-lt"/>
            </a:endParaRPr>
          </a:p>
          <a:p>
            <a:pPr>
              <a:spcBef>
                <a:spcPts val="600"/>
              </a:spcBef>
              <a:buFontTx/>
              <a:buNone/>
            </a:pPr>
            <a:r>
              <a:rPr lang="cs-CZ" altLang="cs-CZ" dirty="0">
                <a:latin typeface="+mn-lt"/>
              </a:rPr>
              <a:t>- </a:t>
            </a:r>
            <a:r>
              <a:rPr lang="cs-CZ" altLang="cs-CZ" dirty="0" smtClean="0">
                <a:latin typeface="+mn-lt"/>
              </a:rPr>
              <a:t>    tundra </a:t>
            </a:r>
            <a:r>
              <a:rPr lang="cs-CZ" altLang="cs-CZ" dirty="0" smtClean="0">
                <a:solidFill>
                  <a:srgbClr val="92D050"/>
                </a:solidFill>
                <a:latin typeface="+mn-lt"/>
              </a:rPr>
              <a:t>(M. Hájek)</a:t>
            </a:r>
            <a:endParaRPr lang="cs-CZ" altLang="cs-CZ" dirty="0">
              <a:solidFill>
                <a:srgbClr val="92D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755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90747" y="648440"/>
            <a:ext cx="12076749" cy="309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600"/>
              </a:spcAft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Zonální</a:t>
            </a:r>
            <a:r>
              <a:rPr lang="cs-CZ" altLang="cs-CZ" sz="2400" b="1" dirty="0">
                <a:latin typeface="+mn-lt"/>
              </a:rPr>
              <a:t> biomy:</a:t>
            </a:r>
            <a:r>
              <a:rPr lang="cs-CZ" altLang="cs-CZ" sz="2400" dirty="0">
                <a:latin typeface="+mn-lt"/>
              </a:rPr>
              <a:t> kopírují klimatické zóny </a:t>
            </a:r>
            <a:r>
              <a:rPr lang="cs-CZ" altLang="cs-CZ" sz="2400" dirty="0" smtClean="0">
                <a:latin typeface="+mn-lt"/>
              </a:rPr>
              <a:t>Země</a:t>
            </a:r>
          </a:p>
          <a:p>
            <a:pPr eaLnBrk="1" hangingPunct="1">
              <a:spcBef>
                <a:spcPct val="50000"/>
              </a:spcBef>
              <a:spcAft>
                <a:spcPts val="600"/>
              </a:spcAft>
              <a:buFontTx/>
              <a:buNone/>
            </a:pPr>
            <a:r>
              <a:rPr lang="cs-CZ" altLang="cs-CZ" sz="2400" b="1" dirty="0" err="1" smtClean="0">
                <a:solidFill>
                  <a:srgbClr val="FF0000"/>
                </a:solidFill>
                <a:latin typeface="+mn-lt"/>
              </a:rPr>
              <a:t>Extrazonální</a:t>
            </a:r>
            <a:r>
              <a:rPr lang="cs-CZ" altLang="cs-CZ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sz="2400" b="1" dirty="0">
                <a:latin typeface="+mn-lt"/>
              </a:rPr>
              <a:t>výskyt biomu:</a:t>
            </a:r>
            <a:r>
              <a:rPr lang="cs-CZ" altLang="cs-CZ" sz="2400" dirty="0">
                <a:latin typeface="+mn-lt"/>
              </a:rPr>
              <a:t> výskyt biomu jedné klimatické zóny v příhodném mikroklimatu sousední klimatické zóny</a:t>
            </a:r>
          </a:p>
          <a:p>
            <a:pPr eaLnBrk="1" hangingPunct="1">
              <a:spcBef>
                <a:spcPct val="50000"/>
              </a:spcBef>
              <a:spcAft>
                <a:spcPts val="600"/>
              </a:spcAft>
              <a:buFontTx/>
              <a:buNone/>
            </a:pPr>
            <a:r>
              <a:rPr lang="cs-CZ" altLang="cs-CZ" sz="2400" b="1" dirty="0" err="1" smtClean="0">
                <a:solidFill>
                  <a:srgbClr val="FF0000"/>
                </a:solidFill>
                <a:latin typeface="+mn-lt"/>
              </a:rPr>
              <a:t>Azonální</a:t>
            </a:r>
            <a:r>
              <a:rPr lang="cs-CZ" altLang="cs-CZ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sz="2400" b="1" dirty="0" smtClean="0">
                <a:latin typeface="+mn-lt"/>
              </a:rPr>
              <a:t>biom / biotop:</a:t>
            </a:r>
            <a:r>
              <a:rPr lang="cs-CZ" altLang="cs-CZ" sz="2400" dirty="0" smtClean="0">
                <a:latin typeface="+mn-lt"/>
              </a:rPr>
              <a:t> </a:t>
            </a:r>
            <a:r>
              <a:rPr lang="cs-CZ" altLang="cs-CZ" sz="2400" dirty="0">
                <a:latin typeface="+mn-lt"/>
              </a:rPr>
              <a:t>vyskytuje se napříč více klimatických zón, vždy za příhodných edafických podmínek (mokřad, slanisko</a:t>
            </a:r>
            <a:r>
              <a:rPr lang="cs-CZ" altLang="cs-CZ" sz="2400" dirty="0" smtClean="0">
                <a:latin typeface="+mn-lt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 err="1" smtClean="0">
                <a:solidFill>
                  <a:srgbClr val="FF0000"/>
                </a:solidFill>
                <a:latin typeface="+mn-lt"/>
              </a:rPr>
              <a:t>Semizonální</a:t>
            </a:r>
            <a:r>
              <a:rPr lang="cs-CZ" altLang="cs-CZ" sz="2400" dirty="0" smtClean="0">
                <a:latin typeface="+mn-lt"/>
              </a:rPr>
              <a:t> výskyt </a:t>
            </a:r>
            <a:r>
              <a:rPr lang="cs-CZ" altLang="cs-CZ" sz="2400" dirty="0" err="1" smtClean="0">
                <a:latin typeface="+mn-lt"/>
              </a:rPr>
              <a:t>azonálního</a:t>
            </a:r>
            <a:r>
              <a:rPr lang="cs-CZ" altLang="cs-CZ" sz="2400" dirty="0" smtClean="0">
                <a:latin typeface="+mn-lt"/>
              </a:rPr>
              <a:t> ekosystému: například rašeliniště v tajze, slanisko v poušti </a:t>
            </a:r>
            <a:endParaRPr lang="cs-CZ" altLang="cs-CZ" sz="2400" dirty="0">
              <a:latin typeface="+mn-lt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2989840" y="4056640"/>
            <a:ext cx="8496300" cy="2527301"/>
            <a:chOff x="1992313" y="620713"/>
            <a:chExt cx="8496300" cy="2527301"/>
          </a:xfrm>
        </p:grpSpPr>
        <p:sp>
          <p:nvSpPr>
            <p:cNvPr id="4" name="Freeform 4"/>
            <p:cNvSpPr>
              <a:spLocks/>
            </p:cNvSpPr>
            <p:nvPr/>
          </p:nvSpPr>
          <p:spPr bwMode="auto">
            <a:xfrm>
              <a:off x="1992313" y="1628776"/>
              <a:ext cx="8496300" cy="1247775"/>
            </a:xfrm>
            <a:custGeom>
              <a:avLst/>
              <a:gdLst>
                <a:gd name="T0" fmla="*/ 0 w 5352"/>
                <a:gd name="T1" fmla="*/ 2147483646 h 287"/>
                <a:gd name="T2" fmla="*/ 2147483646 w 5352"/>
                <a:gd name="T3" fmla="*/ 2147483646 h 287"/>
                <a:gd name="T4" fmla="*/ 2147483646 w 5352"/>
                <a:gd name="T5" fmla="*/ 2147483646 h 287"/>
                <a:gd name="T6" fmla="*/ 2147483646 w 5352"/>
                <a:gd name="T7" fmla="*/ 2147483646 h 287"/>
                <a:gd name="T8" fmla="*/ 2147483646 w 5352"/>
                <a:gd name="T9" fmla="*/ 2147483646 h 287"/>
                <a:gd name="T10" fmla="*/ 2147483646 w 5352"/>
                <a:gd name="T11" fmla="*/ 2147483646 h 287"/>
                <a:gd name="T12" fmla="*/ 2147483646 w 5352"/>
                <a:gd name="T13" fmla="*/ 2147483646 h 287"/>
                <a:gd name="T14" fmla="*/ 2147483646 w 5352"/>
                <a:gd name="T15" fmla="*/ 2147483646 h 287"/>
                <a:gd name="T16" fmla="*/ 2147483646 w 5352"/>
                <a:gd name="T17" fmla="*/ 2147483646 h 287"/>
                <a:gd name="T18" fmla="*/ 2147483646 w 5352"/>
                <a:gd name="T19" fmla="*/ 2147483646 h 287"/>
                <a:gd name="T20" fmla="*/ 2147483646 w 5352"/>
                <a:gd name="T21" fmla="*/ 2147483646 h 287"/>
                <a:gd name="T22" fmla="*/ 2147483646 w 5352"/>
                <a:gd name="T23" fmla="*/ 2147483646 h 287"/>
                <a:gd name="T24" fmla="*/ 2147483646 w 5352"/>
                <a:gd name="T25" fmla="*/ 2147483646 h 287"/>
                <a:gd name="T26" fmla="*/ 2147483646 w 5352"/>
                <a:gd name="T27" fmla="*/ 2147483646 h 287"/>
                <a:gd name="T28" fmla="*/ 2147483646 w 5352"/>
                <a:gd name="T29" fmla="*/ 2147483646 h 287"/>
                <a:gd name="T30" fmla="*/ 2147483646 w 5352"/>
                <a:gd name="T31" fmla="*/ 2147483646 h 28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52" h="287">
                  <a:moveTo>
                    <a:pt x="0" y="287"/>
                  </a:moveTo>
                  <a:cubicBezTo>
                    <a:pt x="136" y="211"/>
                    <a:pt x="272" y="135"/>
                    <a:pt x="408" y="105"/>
                  </a:cubicBezTo>
                  <a:cubicBezTo>
                    <a:pt x="544" y="75"/>
                    <a:pt x="710" y="97"/>
                    <a:pt x="816" y="105"/>
                  </a:cubicBezTo>
                  <a:cubicBezTo>
                    <a:pt x="922" y="113"/>
                    <a:pt x="975" y="136"/>
                    <a:pt x="1043" y="151"/>
                  </a:cubicBezTo>
                  <a:cubicBezTo>
                    <a:pt x="1111" y="166"/>
                    <a:pt x="1126" y="181"/>
                    <a:pt x="1224" y="196"/>
                  </a:cubicBezTo>
                  <a:cubicBezTo>
                    <a:pt x="1322" y="211"/>
                    <a:pt x="1526" y="234"/>
                    <a:pt x="1632" y="242"/>
                  </a:cubicBezTo>
                  <a:cubicBezTo>
                    <a:pt x="1738" y="250"/>
                    <a:pt x="1799" y="272"/>
                    <a:pt x="1859" y="242"/>
                  </a:cubicBezTo>
                  <a:cubicBezTo>
                    <a:pt x="1919" y="212"/>
                    <a:pt x="1874" y="98"/>
                    <a:pt x="1995" y="60"/>
                  </a:cubicBezTo>
                  <a:cubicBezTo>
                    <a:pt x="2116" y="22"/>
                    <a:pt x="2426" y="8"/>
                    <a:pt x="2585" y="15"/>
                  </a:cubicBezTo>
                  <a:cubicBezTo>
                    <a:pt x="2744" y="22"/>
                    <a:pt x="2842" y="82"/>
                    <a:pt x="2948" y="105"/>
                  </a:cubicBezTo>
                  <a:cubicBezTo>
                    <a:pt x="3054" y="128"/>
                    <a:pt x="3099" y="158"/>
                    <a:pt x="3220" y="151"/>
                  </a:cubicBezTo>
                  <a:cubicBezTo>
                    <a:pt x="3341" y="144"/>
                    <a:pt x="3508" y="60"/>
                    <a:pt x="3674" y="60"/>
                  </a:cubicBezTo>
                  <a:cubicBezTo>
                    <a:pt x="3840" y="60"/>
                    <a:pt x="4059" y="136"/>
                    <a:pt x="4218" y="151"/>
                  </a:cubicBezTo>
                  <a:cubicBezTo>
                    <a:pt x="4377" y="166"/>
                    <a:pt x="4505" y="174"/>
                    <a:pt x="4626" y="151"/>
                  </a:cubicBezTo>
                  <a:cubicBezTo>
                    <a:pt x="4747" y="128"/>
                    <a:pt x="4823" y="0"/>
                    <a:pt x="4944" y="15"/>
                  </a:cubicBezTo>
                  <a:cubicBezTo>
                    <a:pt x="5065" y="30"/>
                    <a:pt x="5208" y="136"/>
                    <a:pt x="5352" y="24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2566989" y="1677989"/>
              <a:ext cx="168275" cy="382587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2832101" y="1628775"/>
              <a:ext cx="168275" cy="382588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351089" y="1893889"/>
              <a:ext cx="168275" cy="382587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3048001" y="1677989"/>
              <a:ext cx="168275" cy="382587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3335339" y="1751014"/>
              <a:ext cx="168275" cy="382587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551239" y="1893889"/>
              <a:ext cx="168275" cy="382587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3840164" y="2109789"/>
              <a:ext cx="168275" cy="382587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4056064" y="2182814"/>
              <a:ext cx="168275" cy="382587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271964" y="2254250"/>
              <a:ext cx="168275" cy="382588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4487864" y="2325689"/>
              <a:ext cx="168275" cy="382587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4703764" y="2398714"/>
              <a:ext cx="168275" cy="382587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135564" y="1412875"/>
              <a:ext cx="168275" cy="382588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351464" y="1390650"/>
              <a:ext cx="168275" cy="382588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567364" y="1341439"/>
              <a:ext cx="168275" cy="382587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808664" y="1341439"/>
              <a:ext cx="168275" cy="382587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6072189" y="1341439"/>
              <a:ext cx="168275" cy="382587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2135189" y="2182814"/>
              <a:ext cx="168275" cy="382587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9767889" y="692151"/>
              <a:ext cx="649287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/>
                <a:t>JIH</a:t>
              </a:r>
            </a:p>
          </p:txBody>
        </p:sp>
        <p:sp>
          <p:nvSpPr>
            <p:cNvPr id="23" name="Freeform 36"/>
            <p:cNvSpPr>
              <a:spLocks/>
            </p:cNvSpPr>
            <p:nvPr/>
          </p:nvSpPr>
          <p:spPr bwMode="auto">
            <a:xfrm>
              <a:off x="7080251" y="1893889"/>
              <a:ext cx="168275" cy="382587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Freeform 37"/>
            <p:cNvSpPr>
              <a:spLocks/>
            </p:cNvSpPr>
            <p:nvPr/>
          </p:nvSpPr>
          <p:spPr bwMode="auto">
            <a:xfrm>
              <a:off x="7296151" y="1751014"/>
              <a:ext cx="168275" cy="382587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Freeform 38"/>
            <p:cNvSpPr>
              <a:spLocks/>
            </p:cNvSpPr>
            <p:nvPr/>
          </p:nvSpPr>
          <p:spPr bwMode="auto">
            <a:xfrm>
              <a:off x="7440614" y="1628775"/>
              <a:ext cx="168275" cy="382588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Freeform 39"/>
            <p:cNvSpPr>
              <a:spLocks/>
            </p:cNvSpPr>
            <p:nvPr/>
          </p:nvSpPr>
          <p:spPr bwMode="auto">
            <a:xfrm>
              <a:off x="7583489" y="1557339"/>
              <a:ext cx="168275" cy="382587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40"/>
            <p:cNvSpPr>
              <a:spLocks/>
            </p:cNvSpPr>
            <p:nvPr/>
          </p:nvSpPr>
          <p:spPr bwMode="auto">
            <a:xfrm>
              <a:off x="7727951" y="1484314"/>
              <a:ext cx="168275" cy="382587"/>
            </a:xfrm>
            <a:custGeom>
              <a:avLst/>
              <a:gdLst>
                <a:gd name="T0" fmla="*/ 2147483646 w 106"/>
                <a:gd name="T1" fmla="*/ 2147483646 h 241"/>
                <a:gd name="T2" fmla="*/ 2147483646 w 106"/>
                <a:gd name="T3" fmla="*/ 2147483646 h 241"/>
                <a:gd name="T4" fmla="*/ 2147483646 w 106"/>
                <a:gd name="T5" fmla="*/ 2147483646 h 241"/>
                <a:gd name="T6" fmla="*/ 2147483646 w 106"/>
                <a:gd name="T7" fmla="*/ 2147483646 h 241"/>
                <a:gd name="T8" fmla="*/ 2147483646 w 106"/>
                <a:gd name="T9" fmla="*/ 2147483646 h 241"/>
                <a:gd name="T10" fmla="*/ 2147483646 w 106"/>
                <a:gd name="T11" fmla="*/ 2147483646 h 241"/>
                <a:gd name="T12" fmla="*/ 2147483646 w 106"/>
                <a:gd name="T13" fmla="*/ 2147483646 h 241"/>
                <a:gd name="T14" fmla="*/ 2147483646 w 106"/>
                <a:gd name="T15" fmla="*/ 2147483646 h 241"/>
                <a:gd name="T16" fmla="*/ 2147483646 w 106"/>
                <a:gd name="T17" fmla="*/ 2147483646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" h="241">
                  <a:moveTo>
                    <a:pt x="54" y="241"/>
                  </a:moveTo>
                  <a:cubicBezTo>
                    <a:pt x="58" y="184"/>
                    <a:pt x="62" y="128"/>
                    <a:pt x="54" y="105"/>
                  </a:cubicBezTo>
                  <a:cubicBezTo>
                    <a:pt x="46" y="82"/>
                    <a:pt x="16" y="120"/>
                    <a:pt x="8" y="105"/>
                  </a:cubicBezTo>
                  <a:cubicBezTo>
                    <a:pt x="0" y="90"/>
                    <a:pt x="0" y="30"/>
                    <a:pt x="8" y="15"/>
                  </a:cubicBezTo>
                  <a:cubicBezTo>
                    <a:pt x="16" y="0"/>
                    <a:pt x="39" y="15"/>
                    <a:pt x="54" y="15"/>
                  </a:cubicBezTo>
                  <a:cubicBezTo>
                    <a:pt x="69" y="15"/>
                    <a:pt x="92" y="8"/>
                    <a:pt x="99" y="15"/>
                  </a:cubicBezTo>
                  <a:cubicBezTo>
                    <a:pt x="106" y="22"/>
                    <a:pt x="99" y="45"/>
                    <a:pt x="99" y="60"/>
                  </a:cubicBezTo>
                  <a:cubicBezTo>
                    <a:pt x="99" y="75"/>
                    <a:pt x="106" y="98"/>
                    <a:pt x="99" y="105"/>
                  </a:cubicBezTo>
                  <a:cubicBezTo>
                    <a:pt x="92" y="112"/>
                    <a:pt x="61" y="105"/>
                    <a:pt x="54" y="1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Text Box 41"/>
            <p:cNvSpPr txBox="1">
              <a:spLocks noChangeArrowheads="1"/>
            </p:cNvSpPr>
            <p:nvPr/>
          </p:nvSpPr>
          <p:spPr bwMode="auto">
            <a:xfrm>
              <a:off x="2566989" y="2781301"/>
              <a:ext cx="1728787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9" name="Text Box 42"/>
            <p:cNvSpPr txBox="1">
              <a:spLocks noChangeArrowheads="1"/>
            </p:cNvSpPr>
            <p:nvPr/>
          </p:nvSpPr>
          <p:spPr bwMode="auto">
            <a:xfrm>
              <a:off x="2424114" y="2636838"/>
              <a:ext cx="136842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zonální les</a:t>
              </a:r>
            </a:p>
          </p:txBody>
        </p:sp>
        <p:sp>
          <p:nvSpPr>
            <p:cNvPr id="30" name="Text Box 43"/>
            <p:cNvSpPr txBox="1">
              <a:spLocks noChangeArrowheads="1"/>
            </p:cNvSpPr>
            <p:nvPr/>
          </p:nvSpPr>
          <p:spPr bwMode="auto">
            <a:xfrm>
              <a:off x="6743700" y="2630488"/>
              <a:ext cx="18732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extrazonální les</a:t>
              </a:r>
            </a:p>
          </p:txBody>
        </p:sp>
        <p:sp>
          <p:nvSpPr>
            <p:cNvPr id="31" name="Text Box 44"/>
            <p:cNvSpPr txBox="1">
              <a:spLocks noChangeArrowheads="1"/>
            </p:cNvSpPr>
            <p:nvPr/>
          </p:nvSpPr>
          <p:spPr bwMode="auto">
            <a:xfrm>
              <a:off x="8831263" y="2636838"/>
              <a:ext cx="16573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zonální step</a:t>
              </a:r>
            </a:p>
          </p:txBody>
        </p:sp>
        <p:sp>
          <p:nvSpPr>
            <p:cNvPr id="32" name="Text Box 45"/>
            <p:cNvSpPr txBox="1">
              <a:spLocks noChangeArrowheads="1"/>
            </p:cNvSpPr>
            <p:nvPr/>
          </p:nvSpPr>
          <p:spPr bwMode="auto">
            <a:xfrm>
              <a:off x="6526214" y="692151"/>
              <a:ext cx="2090737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extrazonální step</a:t>
              </a:r>
            </a:p>
          </p:txBody>
        </p:sp>
        <p:sp>
          <p:nvSpPr>
            <p:cNvPr id="33" name="Text Box 46"/>
            <p:cNvSpPr txBox="1">
              <a:spLocks noChangeArrowheads="1"/>
            </p:cNvSpPr>
            <p:nvPr/>
          </p:nvSpPr>
          <p:spPr bwMode="auto">
            <a:xfrm>
              <a:off x="3792538" y="620713"/>
              <a:ext cx="16573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dirty="0" err="1"/>
                <a:t>azonální</a:t>
              </a:r>
              <a:r>
                <a:rPr lang="cs-CZ" altLang="cs-CZ" sz="1800" dirty="0"/>
                <a:t> skalní biotop</a:t>
              </a:r>
            </a:p>
          </p:txBody>
        </p:sp>
        <p:sp>
          <p:nvSpPr>
            <p:cNvPr id="34" name="Line 47"/>
            <p:cNvSpPr>
              <a:spLocks noChangeShapeType="1"/>
            </p:cNvSpPr>
            <p:nvPr/>
          </p:nvSpPr>
          <p:spPr bwMode="auto">
            <a:xfrm flipV="1">
              <a:off x="3000375" y="2205038"/>
              <a:ext cx="215900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Line 48"/>
            <p:cNvSpPr>
              <a:spLocks noChangeShapeType="1"/>
            </p:cNvSpPr>
            <p:nvPr/>
          </p:nvSpPr>
          <p:spPr bwMode="auto">
            <a:xfrm>
              <a:off x="4584700" y="1268413"/>
              <a:ext cx="431800" cy="792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Line 49"/>
            <p:cNvSpPr>
              <a:spLocks noChangeShapeType="1"/>
            </p:cNvSpPr>
            <p:nvPr/>
          </p:nvSpPr>
          <p:spPr bwMode="auto">
            <a:xfrm flipH="1" flipV="1">
              <a:off x="7535864" y="2133600"/>
              <a:ext cx="73025" cy="503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" name="Line 50"/>
            <p:cNvSpPr>
              <a:spLocks noChangeShapeType="1"/>
            </p:cNvSpPr>
            <p:nvPr/>
          </p:nvSpPr>
          <p:spPr bwMode="auto">
            <a:xfrm flipH="1">
              <a:off x="6600826" y="1125538"/>
              <a:ext cx="358775" cy="863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Line 51"/>
            <p:cNvSpPr>
              <a:spLocks noChangeShapeType="1"/>
            </p:cNvSpPr>
            <p:nvPr/>
          </p:nvSpPr>
          <p:spPr bwMode="auto">
            <a:xfrm flipH="1" flipV="1">
              <a:off x="9336088" y="2349500"/>
              <a:ext cx="144462" cy="287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4816678" y="45414"/>
            <a:ext cx="18145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 smtClean="0">
                <a:solidFill>
                  <a:srgbClr val="0070C0"/>
                </a:solidFill>
              </a:rPr>
              <a:t>Zonalita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38559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5" y="221673"/>
            <a:ext cx="11222182" cy="663979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43345" y="3865418"/>
            <a:ext cx="226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Beck et al. 2018:</a:t>
            </a:r>
          </a:p>
          <a:p>
            <a:r>
              <a:rPr lang="cs-CZ" b="1" dirty="0" err="1"/>
              <a:t>Köppen</a:t>
            </a:r>
            <a:r>
              <a:rPr lang="cs-CZ" b="1" dirty="0"/>
              <a:t>-Geiger </a:t>
            </a:r>
            <a:r>
              <a:rPr lang="cs-CZ" b="1" dirty="0" err="1"/>
              <a:t>climate</a:t>
            </a:r>
            <a:r>
              <a:rPr lang="cs-CZ" b="1" dirty="0"/>
              <a:t> </a:t>
            </a:r>
            <a:r>
              <a:rPr lang="cs-CZ" b="1" dirty="0" err="1" smtClean="0"/>
              <a:t>classification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946073" y="2937164"/>
            <a:ext cx="128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tropical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096002" y="2050470"/>
            <a:ext cx="595743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dry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96691" y="1394753"/>
            <a:ext cx="1191489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temperate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7190510" y="1025231"/>
            <a:ext cx="1593272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continental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6393873" y="582074"/>
            <a:ext cx="1163779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polar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234545" y="4243856"/>
            <a:ext cx="3172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7030A0"/>
                </a:solidFill>
              </a:rPr>
              <a:t>Klimatické zóny</a:t>
            </a:r>
            <a:endParaRPr lang="cs-CZ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1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1592" y="232927"/>
            <a:ext cx="11156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Bioklimatické zóny Země založené na režimu srážek (</a:t>
            </a:r>
            <a:r>
              <a:rPr lang="cs-CZ" sz="2800" dirty="0" err="1" smtClean="0">
                <a:solidFill>
                  <a:srgbClr val="FF0000"/>
                </a:solidFill>
              </a:rPr>
              <a:t>ombrických</a:t>
            </a:r>
            <a:r>
              <a:rPr lang="cs-CZ" sz="2800" dirty="0" smtClean="0">
                <a:solidFill>
                  <a:srgbClr val="FF0000"/>
                </a:solidFill>
              </a:rPr>
              <a:t> rytmech) a makroklimatické teplotě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256" y="1500329"/>
            <a:ext cx="69999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Teplá vlhká (</a:t>
            </a:r>
            <a:r>
              <a:rPr lang="cs-CZ" sz="2400" dirty="0" err="1" smtClean="0"/>
              <a:t>warm</a:t>
            </a:r>
            <a:r>
              <a:rPr lang="cs-CZ" sz="2400" dirty="0" smtClean="0"/>
              <a:t> </a:t>
            </a:r>
            <a:r>
              <a:rPr lang="cs-CZ" sz="2400" dirty="0" err="1" smtClean="0"/>
              <a:t>pluvial</a:t>
            </a:r>
            <a:r>
              <a:rPr lang="cs-CZ" sz="2400" dirty="0" smtClean="0"/>
              <a:t>; </a:t>
            </a:r>
            <a:r>
              <a:rPr lang="cs-CZ" sz="2400" dirty="0" err="1" smtClean="0"/>
              <a:t>thermocratic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Teplá střídavě vlhká (</a:t>
            </a:r>
            <a:r>
              <a:rPr lang="cs-CZ" sz="2400" dirty="0" err="1" smtClean="0"/>
              <a:t>warm</a:t>
            </a:r>
            <a:r>
              <a:rPr lang="cs-CZ" sz="2400" dirty="0" smtClean="0"/>
              <a:t> </a:t>
            </a:r>
            <a:r>
              <a:rPr lang="cs-CZ" sz="2400" dirty="0" err="1" smtClean="0"/>
              <a:t>pluviseasonal</a:t>
            </a:r>
            <a:r>
              <a:rPr lang="cs-CZ" sz="2400" dirty="0" smtClean="0"/>
              <a:t>)</a:t>
            </a:r>
          </a:p>
          <a:p>
            <a:endParaRPr lang="cs-CZ" sz="2400" dirty="0" smtClean="0"/>
          </a:p>
          <a:p>
            <a:r>
              <a:rPr lang="cs-CZ" sz="2400" dirty="0" smtClean="0"/>
              <a:t>Suchá (</a:t>
            </a:r>
            <a:r>
              <a:rPr lang="cs-CZ" sz="2400" dirty="0" err="1" smtClean="0"/>
              <a:t>Arid</a:t>
            </a:r>
            <a:r>
              <a:rPr lang="cs-CZ" sz="2400" dirty="0" smtClean="0"/>
              <a:t>; </a:t>
            </a:r>
            <a:r>
              <a:rPr lang="cs-CZ" sz="2400" dirty="0" err="1" smtClean="0"/>
              <a:t>Xerocratic</a:t>
            </a:r>
            <a:r>
              <a:rPr lang="cs-CZ" sz="2400" dirty="0" smtClean="0"/>
              <a:t>): </a:t>
            </a:r>
            <a:r>
              <a:rPr lang="cs-CZ" sz="2400" dirty="0" err="1" smtClean="0"/>
              <a:t>warm</a:t>
            </a:r>
            <a:r>
              <a:rPr lang="cs-CZ" sz="2400" dirty="0" smtClean="0"/>
              <a:t>, </a:t>
            </a:r>
            <a:r>
              <a:rPr lang="cs-CZ" sz="2400" dirty="0" err="1" smtClean="0"/>
              <a:t>temperate</a:t>
            </a:r>
            <a:r>
              <a:rPr lang="cs-CZ" sz="2400" dirty="0" smtClean="0"/>
              <a:t>, </a:t>
            </a:r>
            <a:r>
              <a:rPr lang="cs-CZ" sz="2400" dirty="0" err="1" smtClean="0"/>
              <a:t>cold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err="1" smtClean="0"/>
              <a:t>Mezická</a:t>
            </a:r>
            <a:r>
              <a:rPr lang="cs-CZ" sz="2400" dirty="0" smtClean="0"/>
              <a:t> (</a:t>
            </a:r>
            <a:r>
              <a:rPr lang="cs-CZ" sz="2400" dirty="0" err="1" smtClean="0"/>
              <a:t>mesokratická</a:t>
            </a:r>
            <a:r>
              <a:rPr lang="cs-CZ" sz="2400" dirty="0" smtClean="0"/>
              <a:t>) stepní </a:t>
            </a:r>
          </a:p>
          <a:p>
            <a:r>
              <a:rPr lang="cs-CZ" sz="2400" dirty="0" err="1" smtClean="0"/>
              <a:t>Mezická</a:t>
            </a:r>
            <a:r>
              <a:rPr lang="cs-CZ" sz="2400" dirty="0" smtClean="0"/>
              <a:t> </a:t>
            </a:r>
            <a:r>
              <a:rPr lang="cs-CZ" sz="2400" dirty="0" err="1" smtClean="0"/>
              <a:t>aridiestivální</a:t>
            </a:r>
            <a:r>
              <a:rPr lang="cs-CZ" sz="2400" dirty="0" smtClean="0"/>
              <a:t> (mediterán: suché léto)</a:t>
            </a:r>
          </a:p>
          <a:p>
            <a:r>
              <a:rPr lang="cs-CZ" sz="2400" dirty="0" err="1" smtClean="0"/>
              <a:t>Mezická</a:t>
            </a:r>
            <a:r>
              <a:rPr lang="cs-CZ" sz="2400" dirty="0" smtClean="0"/>
              <a:t> </a:t>
            </a:r>
            <a:r>
              <a:rPr lang="cs-CZ" sz="2400" dirty="0" err="1" smtClean="0"/>
              <a:t>pluviestivální</a:t>
            </a:r>
            <a:r>
              <a:rPr lang="cs-CZ" sz="2400" dirty="0" smtClean="0"/>
              <a:t> (vlhké léto)</a:t>
            </a:r>
          </a:p>
          <a:p>
            <a:endParaRPr lang="cs-CZ" sz="2400" dirty="0" smtClean="0"/>
          </a:p>
          <a:p>
            <a:r>
              <a:rPr lang="cs-CZ" sz="2400" dirty="0" smtClean="0"/>
              <a:t>Chladná (</a:t>
            </a:r>
            <a:r>
              <a:rPr lang="cs-CZ" sz="2400" dirty="0" err="1" smtClean="0"/>
              <a:t>cryocratic</a:t>
            </a:r>
            <a:r>
              <a:rPr lang="cs-CZ" sz="2400" dirty="0" smtClean="0"/>
              <a:t>; alespoň 4 měsíce mrazu) tundrová</a:t>
            </a:r>
          </a:p>
          <a:p>
            <a:r>
              <a:rPr lang="cs-CZ" sz="2400" dirty="0" smtClean="0"/>
              <a:t>Chladná boreální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195" y="916771"/>
            <a:ext cx="4969042" cy="584138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394284" y="5961200"/>
            <a:ext cx="4616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Jsou charakterizované bioklimatologickými proměnnými (WORLDCLIM, CHELSA)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9697454" y="5410200"/>
            <a:ext cx="22739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Loidi</a:t>
            </a:r>
            <a:r>
              <a:rPr lang="cs-CZ" sz="2400" dirty="0" smtClean="0"/>
              <a:t> et al. 2022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36674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b="5156"/>
          <a:stretch/>
        </p:blipFill>
        <p:spPr>
          <a:xfrm>
            <a:off x="0" y="1"/>
            <a:ext cx="10429494" cy="682142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582912" y="164592"/>
            <a:ext cx="223113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 smtClean="0"/>
              <a:t>annual</a:t>
            </a:r>
            <a:r>
              <a:rPr lang="cs-CZ" sz="2800" dirty="0" smtClean="0"/>
              <a:t> </a:t>
            </a:r>
            <a:r>
              <a:rPr lang="cs-CZ" sz="2800" dirty="0" err="1" smtClean="0"/>
              <a:t>temperature</a:t>
            </a:r>
            <a:r>
              <a:rPr lang="cs-CZ" sz="2800" dirty="0" smtClean="0"/>
              <a:t> </a:t>
            </a:r>
            <a:r>
              <a:rPr lang="cs-CZ" sz="2800" dirty="0" err="1" smtClean="0"/>
              <a:t>range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50310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b="4924"/>
          <a:stretch/>
        </p:blipFill>
        <p:spPr>
          <a:xfrm>
            <a:off x="0" y="0"/>
            <a:ext cx="9461300" cy="654710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582912" y="164592"/>
            <a:ext cx="246888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 smtClean="0"/>
              <a:t>ombrothermic</a:t>
            </a:r>
            <a:r>
              <a:rPr lang="cs-CZ" sz="2800" dirty="0" smtClean="0"/>
              <a:t> index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50679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1832</Words>
  <Application>Microsoft Office PowerPoint</Application>
  <PresentationFormat>Širokoúhlá obrazovka</PresentationFormat>
  <Paragraphs>236</Paragraphs>
  <Slides>40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Motiv Office</vt:lpstr>
      <vt:lpstr>Biomy Země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Edafotop: půdní složka biomu, podle klasiků rovněž klimaticky determinovaná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Biomy Země</dc:title>
  <dc:creator>reviewer</dc:creator>
  <cp:lastModifiedBy>reviewer</cp:lastModifiedBy>
  <cp:revision>41</cp:revision>
  <dcterms:created xsi:type="dcterms:W3CDTF">2023-09-08T15:01:12Z</dcterms:created>
  <dcterms:modified xsi:type="dcterms:W3CDTF">2023-09-14T13:28:17Z</dcterms:modified>
</cp:coreProperties>
</file>