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97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5E80D-ABAF-4F82-9569-27D8D283A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BA42DE-494D-49DC-83D4-D1CC1280CD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268B-0E1D-45AA-B1E2-AEB475E07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DD061-FE92-4C6F-8045-FC297C1BD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294FF-28FB-407A-99B6-31AB1E6F9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55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CC1EC-6C5B-40B5-9850-DFA581407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0500D4-3A23-4390-AA48-ABDB03C4E1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EE845-5DB9-4C7F-BA41-CE2C05772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2754E-DA36-43F5-B312-8C9D4E4F4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F6C00F-27A0-4DD2-BEB3-7F441BDC2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6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81704F5-AEEA-49A9-8F78-182D21F434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1F968E-7F16-4736-9B67-675F1B1269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E87E20-D478-4E5E-8A45-7018A0B68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F8AE3-4550-4A1F-92B1-7B8C488C2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56AE8-E0AC-468C-BF8F-E551D2E9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1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40085-5085-496F-9A73-EACB6C092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22CEF-2474-4E65-AF21-B5467681D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4A11-DCCA-4A6A-BFA3-07C9FA42C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877944-2233-41CC-9E3D-A61EDD770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515EB-57BB-444D-A70D-9B5F39BA3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22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4D1B0-0BB9-44D2-908D-D78E972B0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321B0-9491-4577-A3FF-31895EB2C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EB6AD3-3971-4E72-947E-A5B11704F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58B71-C835-47F8-99D0-47E9D7CBA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BD770-EA1A-4D4F-894A-ADB18BFFB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30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4092C-20A8-4B9D-A512-B645A3836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48522-E035-41CF-9A0D-5A8142C3B4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1F4039-174D-486A-B515-21AA03E50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179F0B-360F-4196-8F7C-65E65A3C8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0F6D5-35E8-4750-8B63-DB366C8DB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7E1D2A-6130-4846-9E8B-3ACF28EA6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85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E3BB8-F32E-439A-B57B-BE8DAC0F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5758FC-7A7E-4E4F-A922-CA197BDB3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A3FC4A-FCC1-4D5B-B9EF-413D8E432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35D53-F039-492E-BFD2-D609855D8D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32B325-880A-4B45-8A8C-B564314EE3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613956-E3E4-4A3B-9C55-BF73E70E8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CC00AE-69A0-4CC2-95F1-FF1BC58BF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3A7C3A-1274-4F87-98FD-9ABECCDC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49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C57F4-7481-4D5D-95BB-044AF46EC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3DEE78-4E2B-45E5-9E20-01F919911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3A68F5-A06E-470E-984E-EB38B8EF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387B16-BB33-4A9D-B743-6D046BFEF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67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142B42-A82F-4592-8BF5-E67306384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1323-1013-4429-B34C-05D51CDC5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7FA0ED-1B36-4C4A-A633-0DF72479D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5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C7FBF-B127-49B5-BDE2-970819E4F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06B44F-0129-4EA1-B605-536F0E2AE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4B069A-534E-471F-9EDC-B40A08FD6E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FC9859-B54B-4BA0-A2B3-30ABCE444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A5674E-F3E9-4002-AC3B-033FC444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B8F97E-C98D-4135-B893-F8B4773E7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52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5BC16-9031-40FF-8CBF-5B6AD5220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CC6C09-886C-4ED8-B98A-4347B442BE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4A5AAB-63D2-418D-919C-1136EB60F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90023D-8654-4D08-9674-63FBA87D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9FE72-9760-419F-9285-6DED96463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13FBF-3A18-433C-9BC3-A5444EEE5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41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E41FB2-E449-47F2-A8CA-E3C5572EA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338D9-6192-4079-B1D5-22F23D1A7F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97CD2-F7DD-47F0-8F34-CB7B68FD3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27C42-A600-4CDF-BCDB-E777157125C3}" type="datetimeFigureOut">
              <a:rPr lang="en-US" smtClean="0"/>
              <a:t>21-Sep-23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9FC4C-0EB1-473A-9FE1-7ECF7CB45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29933-3360-4FEC-811E-42BAC6BA9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4D1D7-BBA2-42EA-A55F-8B0399B84E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150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mailto:asmu.sk@muni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E88F0-7697-478A-B5E1-1BD7BCC3FE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15563"/>
            <a:ext cx="9144000" cy="1426874"/>
          </a:xfrm>
          <a:solidFill>
            <a:srgbClr val="0000FF"/>
          </a:solidFill>
        </p:spPr>
        <p:txBody>
          <a:bodyPr>
            <a:normAutofit/>
          </a:bodyPr>
          <a:lstStyle/>
          <a:p>
            <a:r>
              <a:rPr lang="en-GB" sz="4400" dirty="0" err="1">
                <a:solidFill>
                  <a:schemeClr val="bg1"/>
                </a:solidFill>
                <a:latin typeface="Muni Bold" panose="00000500000000000000" pitchFamily="50" charset="0"/>
              </a:rPr>
              <a:t>Akademický</a:t>
            </a:r>
            <a:r>
              <a:rPr lang="en-GB" sz="4400" dirty="0">
                <a:solidFill>
                  <a:schemeClr val="bg1"/>
                </a:solidFill>
                <a:latin typeface="Muni Bold" panose="00000500000000000000" pitchFamily="50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Muni Bold" panose="00000500000000000000" pitchFamily="50" charset="0"/>
              </a:rPr>
              <a:t>senát</a:t>
            </a:r>
            <a:r>
              <a:rPr lang="en-GB" sz="4400" dirty="0">
                <a:solidFill>
                  <a:schemeClr val="bg1"/>
                </a:solidFill>
                <a:latin typeface="Muni Bold" panose="00000500000000000000" pitchFamily="50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Muni Bold" panose="00000500000000000000" pitchFamily="50" charset="0"/>
              </a:rPr>
              <a:t>Masarykovy</a:t>
            </a:r>
            <a:r>
              <a:rPr lang="en-GB" sz="4400" dirty="0">
                <a:solidFill>
                  <a:schemeClr val="bg1"/>
                </a:solidFill>
                <a:latin typeface="Muni Bold" panose="00000500000000000000" pitchFamily="50" charset="0"/>
              </a:rPr>
              <a:t> </a:t>
            </a:r>
            <a:r>
              <a:rPr lang="en-GB" sz="4400" dirty="0" err="1">
                <a:solidFill>
                  <a:schemeClr val="bg1"/>
                </a:solidFill>
                <a:latin typeface="Muni Bold" panose="00000500000000000000" pitchFamily="50" charset="0"/>
              </a:rPr>
              <a:t>univerzity</a:t>
            </a:r>
            <a:endParaRPr lang="en-US" sz="4400" dirty="0">
              <a:solidFill>
                <a:schemeClr val="bg1"/>
              </a:solidFill>
              <a:latin typeface="Muni Bold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96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90B9-BE67-4705-AEDF-B2AB4E86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Muni Medium" panose="00000600000000000000" pitchFamily="50" charset="0"/>
              </a:rPr>
              <a:t>Funkce</a:t>
            </a:r>
            <a:r>
              <a:rPr lang="en-GB" dirty="0">
                <a:latin typeface="Muni Medium" panose="00000600000000000000" pitchFamily="50" charset="0"/>
              </a:rPr>
              <a:t> AS MU</a:t>
            </a:r>
            <a:endParaRPr lang="en-US" dirty="0">
              <a:latin typeface="Muni Medium" panose="000006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FA3FE-586B-4AD6-B7FA-560094682A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err="1"/>
              <a:t>Volí</a:t>
            </a:r>
            <a:r>
              <a:rPr lang="en-GB" dirty="0"/>
              <a:t> </a:t>
            </a:r>
            <a:r>
              <a:rPr lang="en-GB" dirty="0" err="1"/>
              <a:t>rektora</a:t>
            </a:r>
            <a:r>
              <a:rPr lang="en-GB" dirty="0"/>
              <a:t>.</a:t>
            </a:r>
          </a:p>
          <a:p>
            <a:r>
              <a:rPr lang="en-GB" dirty="0" err="1"/>
              <a:t>Schvaluje</a:t>
            </a:r>
            <a:r>
              <a:rPr lang="en-GB" dirty="0"/>
              <a:t> </a:t>
            </a:r>
            <a:r>
              <a:rPr lang="en-GB" dirty="0" err="1"/>
              <a:t>univerzitní</a:t>
            </a:r>
            <a:r>
              <a:rPr lang="en-GB" dirty="0"/>
              <a:t> </a:t>
            </a:r>
            <a:r>
              <a:rPr lang="en-GB" dirty="0" err="1"/>
              <a:t>rozpočet</a:t>
            </a:r>
            <a:r>
              <a:rPr lang="en-GB" dirty="0"/>
              <a:t>.</a:t>
            </a:r>
          </a:p>
          <a:p>
            <a:r>
              <a:rPr lang="en-GB" dirty="0" err="1"/>
              <a:t>Schvaluje</a:t>
            </a:r>
            <a:r>
              <a:rPr lang="en-GB" dirty="0"/>
              <a:t> a </a:t>
            </a:r>
            <a:r>
              <a:rPr lang="en-GB" dirty="0" err="1"/>
              <a:t>upravuje</a:t>
            </a:r>
            <a:r>
              <a:rPr lang="en-GB" dirty="0"/>
              <a:t> </a:t>
            </a:r>
            <a:r>
              <a:rPr lang="en-GB" dirty="0" err="1"/>
              <a:t>vnitřní</a:t>
            </a:r>
            <a:r>
              <a:rPr lang="en-GB" dirty="0"/>
              <a:t> </a:t>
            </a:r>
            <a:r>
              <a:rPr lang="en-GB" dirty="0" err="1"/>
              <a:t>pravidla</a:t>
            </a:r>
            <a:r>
              <a:rPr lang="en-GB" dirty="0"/>
              <a:t> pro </a:t>
            </a:r>
            <a:r>
              <a:rPr lang="en-GB" dirty="0" err="1"/>
              <a:t>studium</a:t>
            </a:r>
            <a:r>
              <a:rPr lang="en-GB" dirty="0"/>
              <a:t>.</a:t>
            </a:r>
          </a:p>
          <a:p>
            <a:pPr lvl="1"/>
            <a:r>
              <a:rPr lang="en-GB" dirty="0" err="1"/>
              <a:t>Studijní</a:t>
            </a:r>
            <a:r>
              <a:rPr lang="en-GB" dirty="0"/>
              <a:t> a </a:t>
            </a:r>
            <a:r>
              <a:rPr lang="en-GB" dirty="0" err="1"/>
              <a:t>zkušební</a:t>
            </a:r>
            <a:r>
              <a:rPr lang="en-GB" dirty="0"/>
              <a:t> </a:t>
            </a:r>
            <a:r>
              <a:rPr lang="en-GB" dirty="0" err="1"/>
              <a:t>řád</a:t>
            </a:r>
            <a:endParaRPr lang="en-GB" dirty="0"/>
          </a:p>
          <a:p>
            <a:pPr lvl="1"/>
            <a:r>
              <a:rPr lang="en-GB" dirty="0" err="1"/>
              <a:t>Disciplinární</a:t>
            </a:r>
            <a:r>
              <a:rPr lang="en-GB" dirty="0"/>
              <a:t> </a:t>
            </a:r>
            <a:r>
              <a:rPr lang="en-GB" dirty="0" err="1"/>
              <a:t>řády</a:t>
            </a:r>
            <a:r>
              <a:rPr lang="en-GB" dirty="0"/>
              <a:t> </a:t>
            </a:r>
            <a:r>
              <a:rPr lang="en-GB" dirty="0" err="1"/>
              <a:t>fakult</a:t>
            </a:r>
            <a:endParaRPr lang="en-GB" dirty="0"/>
          </a:p>
          <a:p>
            <a:r>
              <a:rPr lang="en-GB" dirty="0" err="1"/>
              <a:t>Podílí</a:t>
            </a:r>
            <a:r>
              <a:rPr lang="en-GB" dirty="0"/>
              <a:t> se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směřování</a:t>
            </a:r>
            <a:r>
              <a:rPr lang="en-GB" dirty="0"/>
              <a:t> </a:t>
            </a:r>
            <a:r>
              <a:rPr lang="en-GB" dirty="0" err="1"/>
              <a:t>univerzity</a:t>
            </a:r>
            <a:r>
              <a:rPr lang="en-GB" dirty="0"/>
              <a:t> (</a:t>
            </a:r>
            <a:r>
              <a:rPr lang="en-GB" dirty="0" err="1"/>
              <a:t>členství</a:t>
            </a:r>
            <a:r>
              <a:rPr lang="en-GB" dirty="0"/>
              <a:t> </a:t>
            </a:r>
            <a:r>
              <a:rPr lang="en-GB" dirty="0" err="1"/>
              <a:t>senátorů</a:t>
            </a:r>
            <a:r>
              <a:rPr lang="en-GB" dirty="0"/>
              <a:t> v </a:t>
            </a:r>
            <a:r>
              <a:rPr lang="en-GB" dirty="0" err="1"/>
              <a:t>komisích</a:t>
            </a:r>
            <a:r>
              <a:rPr lang="en-GB" dirty="0"/>
              <a:t>).</a:t>
            </a:r>
          </a:p>
          <a:p>
            <a:r>
              <a:rPr lang="en-US" dirty="0" err="1"/>
              <a:t>Řeší</a:t>
            </a:r>
            <a:r>
              <a:rPr lang="en-US" dirty="0"/>
              <a:t> </a:t>
            </a:r>
            <a:r>
              <a:rPr lang="en-US" dirty="0" err="1"/>
              <a:t>problémy</a:t>
            </a:r>
            <a:r>
              <a:rPr lang="en-US" dirty="0"/>
              <a:t>, </a:t>
            </a:r>
            <a:r>
              <a:rPr lang="en-US" dirty="0" err="1"/>
              <a:t>které</a:t>
            </a:r>
            <a:r>
              <a:rPr lang="en-US" dirty="0"/>
              <a:t> </a:t>
            </a:r>
            <a:r>
              <a:rPr lang="en-US" dirty="0" err="1"/>
              <a:t>nelze</a:t>
            </a:r>
            <a:r>
              <a:rPr lang="en-US" dirty="0"/>
              <a:t>,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en-US" dirty="0" err="1"/>
              <a:t>není</a:t>
            </a:r>
            <a:r>
              <a:rPr lang="en-US" dirty="0"/>
              <a:t> </a:t>
            </a:r>
            <a:r>
              <a:rPr lang="en-US" dirty="0" err="1"/>
              <a:t>vůle</a:t>
            </a:r>
            <a:r>
              <a:rPr lang="en-US" dirty="0"/>
              <a:t> je </a:t>
            </a:r>
            <a:r>
              <a:rPr lang="en-US" dirty="0" err="1"/>
              <a:t>řešit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fakult</a:t>
            </a:r>
            <a:r>
              <a:rPr lang="en-US" dirty="0"/>
              <a:t>.</a:t>
            </a:r>
          </a:p>
          <a:p>
            <a:r>
              <a:rPr lang="en-US" dirty="0" err="1"/>
              <a:t>Hájí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 </a:t>
            </a:r>
            <a:r>
              <a:rPr lang="en-US" dirty="0" err="1"/>
              <a:t>studentů</a:t>
            </a:r>
            <a:r>
              <a:rPr lang="en-US" dirty="0"/>
              <a:t> a </a:t>
            </a:r>
            <a:r>
              <a:rPr lang="en-US" dirty="0" err="1"/>
              <a:t>akademických</a:t>
            </a:r>
            <a:r>
              <a:rPr lang="en-US" dirty="0"/>
              <a:t> </a:t>
            </a:r>
            <a:r>
              <a:rPr lang="en-US" dirty="0" err="1"/>
              <a:t>pracovníků</a:t>
            </a:r>
            <a:r>
              <a:rPr lang="en-US" dirty="0"/>
              <a:t>.</a:t>
            </a:r>
          </a:p>
          <a:p>
            <a:r>
              <a:rPr lang="en-US" dirty="0"/>
              <a:t>A </a:t>
            </a:r>
            <a:r>
              <a:rPr lang="en-US" dirty="0" err="1"/>
              <a:t>další</a:t>
            </a:r>
            <a:r>
              <a:rPr lang="en-US" dirty="0"/>
              <a:t>…</a:t>
            </a: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084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2C12-6482-4543-8F68-E29EEB9E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Muni Medium" panose="00000600000000000000" pitchFamily="50" charset="0"/>
              </a:rPr>
              <a:t>Základní</a:t>
            </a:r>
            <a:r>
              <a:rPr lang="en-GB" dirty="0"/>
              <a:t> </a:t>
            </a:r>
            <a:r>
              <a:rPr lang="en-GB" dirty="0" err="1">
                <a:latin typeface="Muni Medium" panose="00000600000000000000" pitchFamily="50" charset="0"/>
              </a:rPr>
              <a:t>struktura</a:t>
            </a:r>
            <a:endParaRPr lang="en-US" dirty="0">
              <a:latin typeface="Muni Medium" panose="000006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DEFD-EDF9-401A-8061-B04DE3E9B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55 </a:t>
            </a:r>
            <a:r>
              <a:rPr lang="en-GB" dirty="0" err="1"/>
              <a:t>členů</a:t>
            </a:r>
            <a:endParaRPr lang="en-GB" dirty="0"/>
          </a:p>
          <a:p>
            <a:pPr lvl="1"/>
            <a:r>
              <a:rPr lang="en-GB" dirty="0"/>
              <a:t>33 </a:t>
            </a:r>
            <a:r>
              <a:rPr lang="en-GB" dirty="0" err="1"/>
              <a:t>akademických</a:t>
            </a:r>
            <a:r>
              <a:rPr lang="en-GB" dirty="0"/>
              <a:t> </a:t>
            </a:r>
            <a:r>
              <a:rPr lang="en-GB" dirty="0" err="1"/>
              <a:t>pracovníků</a:t>
            </a:r>
            <a:endParaRPr lang="en-GB" dirty="0"/>
          </a:p>
          <a:p>
            <a:pPr lvl="1"/>
            <a:r>
              <a:rPr lang="en-GB" dirty="0"/>
              <a:t>22 </a:t>
            </a:r>
            <a:r>
              <a:rPr lang="en-GB" dirty="0" err="1"/>
              <a:t>studentů</a:t>
            </a:r>
            <a:r>
              <a:rPr lang="en-GB" dirty="0"/>
              <a:t> (2-3 z </a:t>
            </a:r>
            <a:r>
              <a:rPr lang="en-GB" dirty="0" err="1"/>
              <a:t>Přf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239FA5-C105-47DA-8F61-DE4C0B3DB8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2" t="20430" r="7188" b="8041"/>
          <a:stretch/>
        </p:blipFill>
        <p:spPr>
          <a:xfrm>
            <a:off x="3200387" y="3396785"/>
            <a:ext cx="2895613" cy="28004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CA11F33-BDAF-B5B2-C284-A9BE04E85D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5742" y="133064"/>
            <a:ext cx="3284505" cy="659187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A08B9EE-FEDE-443E-B45F-F88B86794DFA}"/>
              </a:ext>
            </a:extLst>
          </p:cNvPr>
          <p:cNvSpPr/>
          <p:nvPr/>
        </p:nvSpPr>
        <p:spPr>
          <a:xfrm>
            <a:off x="8332288" y="2227897"/>
            <a:ext cx="43688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9A194A8-09F4-45D0-A675-98B7C93FD7E0}"/>
              </a:ext>
            </a:extLst>
          </p:cNvPr>
          <p:cNvSpPr/>
          <p:nvPr/>
        </p:nvSpPr>
        <p:spPr>
          <a:xfrm>
            <a:off x="8325193" y="2650489"/>
            <a:ext cx="43688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A8D8F61-D034-4C68-8FEC-B1E5E33B3BCB}"/>
              </a:ext>
            </a:extLst>
          </p:cNvPr>
          <p:cNvSpPr/>
          <p:nvPr/>
        </p:nvSpPr>
        <p:spPr>
          <a:xfrm>
            <a:off x="8332288" y="4634474"/>
            <a:ext cx="436880" cy="203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22C12-6482-4543-8F68-E29EEB9E0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Muni Medium" panose="00000600000000000000" pitchFamily="50" charset="0"/>
              </a:rPr>
              <a:t>Základní</a:t>
            </a:r>
            <a:r>
              <a:rPr lang="en-GB" dirty="0"/>
              <a:t> </a:t>
            </a:r>
            <a:r>
              <a:rPr lang="en-GB" dirty="0" err="1">
                <a:latin typeface="Muni Medium" panose="00000600000000000000" pitchFamily="50" charset="0"/>
              </a:rPr>
              <a:t>struktura</a:t>
            </a:r>
            <a:endParaRPr lang="en-US" dirty="0">
              <a:latin typeface="Muni Medium" panose="000006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EDEFD-EDF9-401A-8061-B04DE3E9B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87640" cy="4351338"/>
          </a:xfrm>
        </p:spPr>
        <p:txBody>
          <a:bodyPr/>
          <a:lstStyle/>
          <a:p>
            <a:r>
              <a:rPr lang="en-GB" dirty="0"/>
              <a:t>55 </a:t>
            </a:r>
            <a:r>
              <a:rPr lang="en-GB" dirty="0" err="1"/>
              <a:t>členů</a:t>
            </a:r>
            <a:endParaRPr lang="en-GB" dirty="0"/>
          </a:p>
          <a:p>
            <a:pPr lvl="1"/>
            <a:r>
              <a:rPr lang="en-GB" dirty="0"/>
              <a:t>33 </a:t>
            </a:r>
            <a:r>
              <a:rPr lang="en-GB" dirty="0" err="1"/>
              <a:t>akademických</a:t>
            </a:r>
            <a:r>
              <a:rPr lang="en-GB" dirty="0"/>
              <a:t> </a:t>
            </a:r>
            <a:r>
              <a:rPr lang="en-GB" dirty="0" err="1"/>
              <a:t>pracovníků</a:t>
            </a:r>
            <a:endParaRPr lang="en-GB" dirty="0"/>
          </a:p>
          <a:p>
            <a:pPr lvl="1"/>
            <a:r>
              <a:rPr lang="en-GB" dirty="0"/>
              <a:t>22 </a:t>
            </a:r>
            <a:r>
              <a:rPr lang="en-GB" dirty="0" err="1"/>
              <a:t>studentů</a:t>
            </a:r>
            <a:r>
              <a:rPr lang="en-GB" dirty="0"/>
              <a:t> (2-3 z </a:t>
            </a:r>
            <a:r>
              <a:rPr lang="en-GB" dirty="0" err="1"/>
              <a:t>Přf</a:t>
            </a:r>
            <a:r>
              <a:rPr lang="en-GB" dirty="0"/>
              <a:t>)</a:t>
            </a:r>
          </a:p>
          <a:p>
            <a:r>
              <a:rPr lang="en-GB" dirty="0"/>
              <a:t>3-leté </a:t>
            </a:r>
            <a:r>
              <a:rPr lang="en-GB" dirty="0" err="1"/>
              <a:t>volební</a:t>
            </a:r>
            <a:r>
              <a:rPr lang="en-GB" dirty="0"/>
              <a:t> </a:t>
            </a:r>
            <a:r>
              <a:rPr lang="en-GB" dirty="0" err="1"/>
              <a:t>období</a:t>
            </a:r>
            <a:endParaRPr lang="en-GB" dirty="0"/>
          </a:p>
          <a:p>
            <a:r>
              <a:rPr lang="en-GB" dirty="0" err="1"/>
              <a:t>Zasedá</a:t>
            </a:r>
            <a:r>
              <a:rPr lang="en-GB" dirty="0"/>
              <a:t> </a:t>
            </a:r>
            <a:r>
              <a:rPr lang="en-GB" dirty="0" err="1"/>
              <a:t>zhruba</a:t>
            </a:r>
            <a:r>
              <a:rPr lang="en-GB" dirty="0"/>
              <a:t> 1x </a:t>
            </a:r>
            <a:r>
              <a:rPr lang="en-GB" dirty="0" err="1"/>
              <a:t>měsíčně</a:t>
            </a:r>
            <a:r>
              <a:rPr lang="en-GB" dirty="0"/>
              <a:t> </a:t>
            </a:r>
            <a:r>
              <a:rPr lang="en-GB" dirty="0" err="1"/>
              <a:t>během</a:t>
            </a:r>
            <a:r>
              <a:rPr lang="en-GB" dirty="0"/>
              <a:t> </a:t>
            </a:r>
            <a:r>
              <a:rPr lang="en-GB" dirty="0" err="1"/>
              <a:t>školního</a:t>
            </a:r>
            <a:r>
              <a:rPr lang="en-GB" dirty="0"/>
              <a:t> </a:t>
            </a:r>
            <a:r>
              <a:rPr lang="en-GB" dirty="0" err="1"/>
              <a:t>roku</a:t>
            </a:r>
            <a:endParaRPr lang="en-GB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F66595-4901-8337-E447-77DE249BC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3041" y="1574975"/>
            <a:ext cx="3612276" cy="485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726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2E88F-B717-4B51-81E6-23352F7A1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Muni Medium" panose="00000600000000000000" pitchFamily="50" charset="0"/>
              </a:rPr>
              <a:t>Typické</a:t>
            </a:r>
            <a:r>
              <a:rPr lang="en-GB" dirty="0">
                <a:latin typeface="Muni Medium" panose="00000600000000000000" pitchFamily="50" charset="0"/>
              </a:rPr>
              <a:t> </a:t>
            </a:r>
            <a:r>
              <a:rPr lang="en-GB" dirty="0" err="1">
                <a:latin typeface="Muni Medium" panose="00000600000000000000" pitchFamily="50" charset="0"/>
              </a:rPr>
              <a:t>zasedání</a:t>
            </a:r>
            <a:r>
              <a:rPr lang="en-GB" dirty="0">
                <a:latin typeface="Muni Medium" panose="00000600000000000000" pitchFamily="50" charset="0"/>
              </a:rPr>
              <a:t> AS MU</a:t>
            </a:r>
            <a:endParaRPr lang="en-US" dirty="0">
              <a:latin typeface="Muni Medium" panose="00000600000000000000" pitchFamily="50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635CAC-528F-4BDE-908A-E83F05175B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1832" y="1690688"/>
            <a:ext cx="8049448" cy="3844279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0E41A2-B0E5-4AC8-96E4-B41209DA6DBA}"/>
              </a:ext>
            </a:extLst>
          </p:cNvPr>
          <p:cNvSpPr txBox="1"/>
          <p:nvPr/>
        </p:nvSpPr>
        <p:spPr>
          <a:xfrm>
            <a:off x="838200" y="6202143"/>
            <a:ext cx="111556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https://www.muni.cz/o-univerzite/fakulty-a-pracoviste/rady-a-komise/akademicky-senat/zasedani</a:t>
            </a:r>
          </a:p>
        </p:txBody>
      </p:sp>
    </p:spTree>
    <p:extLst>
      <p:ext uri="{BB962C8B-B14F-4D97-AF65-F5344CB8AC3E}">
        <p14:creationId xmlns:p14="http://schemas.microsoft.com/office/powerpoint/2010/main" val="169782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C7AE-30B4-4F59-A942-ED357C43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-154712"/>
            <a:ext cx="10515600" cy="1325563"/>
          </a:xfrm>
        </p:spPr>
        <p:txBody>
          <a:bodyPr/>
          <a:lstStyle/>
          <a:p>
            <a:r>
              <a:rPr lang="en-GB" dirty="0" err="1">
                <a:latin typeface="Muni Medium" panose="00000600000000000000" pitchFamily="50" charset="0"/>
              </a:rPr>
              <a:t>Proč</a:t>
            </a:r>
            <a:r>
              <a:rPr lang="en-GB" dirty="0">
                <a:latin typeface="Muni Medium" panose="00000600000000000000" pitchFamily="50" charset="0"/>
              </a:rPr>
              <a:t> </a:t>
            </a:r>
            <a:r>
              <a:rPr lang="en-GB" dirty="0" err="1">
                <a:latin typeface="Muni Medium" panose="00000600000000000000" pitchFamily="50" charset="0"/>
              </a:rPr>
              <a:t>tu</a:t>
            </a:r>
            <a:r>
              <a:rPr lang="en-GB" dirty="0">
                <a:latin typeface="Muni Medium" panose="00000600000000000000" pitchFamily="50" charset="0"/>
              </a:rPr>
              <a:t> </a:t>
            </a:r>
            <a:r>
              <a:rPr lang="en-GB" dirty="0" err="1">
                <a:latin typeface="Muni Medium" panose="00000600000000000000" pitchFamily="50" charset="0"/>
              </a:rPr>
              <a:t>dnes</a:t>
            </a:r>
            <a:r>
              <a:rPr lang="en-GB" dirty="0">
                <a:latin typeface="Muni Medium" panose="00000600000000000000" pitchFamily="50" charset="0"/>
              </a:rPr>
              <a:t> </a:t>
            </a:r>
            <a:r>
              <a:rPr lang="en-GB" dirty="0" err="1">
                <a:latin typeface="Muni Medium" panose="00000600000000000000" pitchFamily="50" charset="0"/>
              </a:rPr>
              <a:t>jsem</a:t>
            </a:r>
            <a:r>
              <a:rPr lang="en-GB" dirty="0">
                <a:latin typeface="Muni Medium" panose="00000600000000000000" pitchFamily="50" charset="0"/>
              </a:rPr>
              <a:t>?</a:t>
            </a:r>
            <a:endParaRPr lang="en-US" dirty="0">
              <a:latin typeface="Muni Medium" panose="00000600000000000000" pitchFamily="50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0CCF7F-16AE-4ACB-B584-4E3006F5E0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147"/>
          <a:stretch/>
        </p:blipFill>
        <p:spPr>
          <a:xfrm>
            <a:off x="-116420" y="2763231"/>
            <a:ext cx="8586677" cy="103152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537936-9209-448F-B2FA-45B3C45489C7}"/>
              </a:ext>
            </a:extLst>
          </p:cNvPr>
          <p:cNvSpPr txBox="1"/>
          <p:nvPr/>
        </p:nvSpPr>
        <p:spPr>
          <a:xfrm>
            <a:off x="2171333" y="2393899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Volby</a:t>
            </a:r>
            <a:r>
              <a:rPr lang="en-GB" b="1" dirty="0"/>
              <a:t> AS MU 2021 – </a:t>
            </a:r>
            <a:r>
              <a:rPr lang="en-GB" b="1" dirty="0" err="1"/>
              <a:t>Přf</a:t>
            </a:r>
            <a:r>
              <a:rPr lang="en-GB" b="1" dirty="0"/>
              <a:t>, </a:t>
            </a:r>
            <a:r>
              <a:rPr lang="en-GB" b="1" dirty="0" err="1"/>
              <a:t>obvod</a:t>
            </a:r>
            <a:r>
              <a:rPr lang="en-GB" b="1" dirty="0"/>
              <a:t> </a:t>
            </a:r>
            <a:r>
              <a:rPr lang="en-GB" b="1" dirty="0" err="1"/>
              <a:t>Studenti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6ACFC9E-5F0A-4033-9735-7B3F498B8C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884"/>
          <a:stretch/>
        </p:blipFill>
        <p:spPr>
          <a:xfrm>
            <a:off x="0" y="4291089"/>
            <a:ext cx="8586678" cy="99275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5946E1-572C-42AB-A01F-1BB590CB6FC0}"/>
              </a:ext>
            </a:extLst>
          </p:cNvPr>
          <p:cNvSpPr txBox="1"/>
          <p:nvPr/>
        </p:nvSpPr>
        <p:spPr>
          <a:xfrm>
            <a:off x="2054915" y="3921757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Volby</a:t>
            </a:r>
            <a:r>
              <a:rPr lang="en-GB" b="1" dirty="0"/>
              <a:t> AS </a:t>
            </a:r>
            <a:r>
              <a:rPr lang="en-GB" b="1" dirty="0" err="1"/>
              <a:t>Přf</a:t>
            </a:r>
            <a:r>
              <a:rPr lang="en-GB" b="1" dirty="0"/>
              <a:t> MU 2020 – </a:t>
            </a:r>
            <a:r>
              <a:rPr lang="en-GB" b="1" dirty="0" err="1"/>
              <a:t>obvod</a:t>
            </a:r>
            <a:r>
              <a:rPr lang="en-GB" b="1" dirty="0"/>
              <a:t> </a:t>
            </a:r>
            <a:r>
              <a:rPr lang="en-GB" b="1" dirty="0" err="1"/>
              <a:t>Studenti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B62047-85F6-4A47-A0FB-12C1D22037D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40"/>
          <a:stretch/>
        </p:blipFill>
        <p:spPr>
          <a:xfrm>
            <a:off x="8523265" y="2873636"/>
            <a:ext cx="3585541" cy="810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F21E8A3-3BC5-4F8B-A505-31F4FF48457C}"/>
              </a:ext>
            </a:extLst>
          </p:cNvPr>
          <p:cNvSpPr txBox="1"/>
          <p:nvPr/>
        </p:nvSpPr>
        <p:spPr>
          <a:xfrm>
            <a:off x="9148601" y="2505631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obvod</a:t>
            </a:r>
            <a:r>
              <a:rPr lang="en-GB" b="1" dirty="0"/>
              <a:t> Ak. </a:t>
            </a:r>
            <a:r>
              <a:rPr lang="en-GB" b="1" dirty="0" err="1"/>
              <a:t>pracovníci</a:t>
            </a:r>
            <a:r>
              <a:rPr lang="en-GB" b="1" dirty="0"/>
              <a:t> </a:t>
            </a:r>
            <a:endParaRPr lang="en-US" b="1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2170AC8-21E8-47E6-B200-9610AB2635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2771" y="5393224"/>
            <a:ext cx="4897120" cy="13858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2440755-734B-717E-E9A9-5B4345F203E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5585"/>
          <a:stretch/>
        </p:blipFill>
        <p:spPr>
          <a:xfrm>
            <a:off x="0" y="1309204"/>
            <a:ext cx="8470257" cy="9576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F7876C-B9E2-3AD9-D8C9-A38F835E735D}"/>
              </a:ext>
            </a:extLst>
          </p:cNvPr>
          <p:cNvSpPr txBox="1"/>
          <p:nvPr/>
        </p:nvSpPr>
        <p:spPr>
          <a:xfrm>
            <a:off x="1851990" y="910900"/>
            <a:ext cx="4244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err="1"/>
              <a:t>Volby</a:t>
            </a:r>
            <a:r>
              <a:rPr lang="en-GB" b="1" dirty="0"/>
              <a:t> AS </a:t>
            </a:r>
            <a:r>
              <a:rPr lang="en-GB" b="1" dirty="0" err="1"/>
              <a:t>Přf</a:t>
            </a:r>
            <a:r>
              <a:rPr lang="en-GB" b="1" dirty="0"/>
              <a:t> MU 2023 – </a:t>
            </a:r>
            <a:r>
              <a:rPr lang="en-GB" b="1" dirty="0" err="1"/>
              <a:t>obvod</a:t>
            </a:r>
            <a:r>
              <a:rPr lang="en-GB" b="1" dirty="0"/>
              <a:t> </a:t>
            </a:r>
            <a:r>
              <a:rPr lang="en-GB" b="1" dirty="0" err="1"/>
              <a:t>Studenti</a:t>
            </a:r>
            <a:r>
              <a:rPr lang="en-GB" b="1" dirty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270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BC7AE-30B4-4F59-A942-ED357C439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>
                <a:latin typeface="Muni Medium" panose="00000600000000000000" pitchFamily="50" charset="0"/>
              </a:rPr>
              <a:t>Proč</a:t>
            </a:r>
            <a:r>
              <a:rPr lang="en-GB" dirty="0">
                <a:latin typeface="Muni Medium" panose="00000600000000000000" pitchFamily="50" charset="0"/>
              </a:rPr>
              <a:t> </a:t>
            </a:r>
            <a:r>
              <a:rPr lang="en-GB" dirty="0" err="1">
                <a:latin typeface="Muni Medium" panose="00000600000000000000" pitchFamily="50" charset="0"/>
              </a:rPr>
              <a:t>tu</a:t>
            </a:r>
            <a:r>
              <a:rPr lang="en-GB" dirty="0">
                <a:latin typeface="Muni Medium" panose="00000600000000000000" pitchFamily="50" charset="0"/>
              </a:rPr>
              <a:t> </a:t>
            </a:r>
            <a:r>
              <a:rPr lang="en-GB" dirty="0" err="1">
                <a:latin typeface="Muni Medium" panose="00000600000000000000" pitchFamily="50" charset="0"/>
              </a:rPr>
              <a:t>dnes</a:t>
            </a:r>
            <a:r>
              <a:rPr lang="en-GB" dirty="0">
                <a:latin typeface="Muni Medium" panose="00000600000000000000" pitchFamily="50" charset="0"/>
              </a:rPr>
              <a:t> </a:t>
            </a:r>
            <a:r>
              <a:rPr lang="en-GB" dirty="0" err="1">
                <a:latin typeface="Muni Medium" panose="00000600000000000000" pitchFamily="50" charset="0"/>
              </a:rPr>
              <a:t>jsem</a:t>
            </a:r>
            <a:r>
              <a:rPr lang="en-GB" dirty="0">
                <a:latin typeface="Muni Medium" panose="00000600000000000000" pitchFamily="50" charset="0"/>
              </a:rPr>
              <a:t>?</a:t>
            </a:r>
            <a:endParaRPr lang="en-US" dirty="0">
              <a:latin typeface="Muni Medium" panose="000006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AA1A45-9CB2-43F1-95BB-05166ACF57F3}"/>
              </a:ext>
            </a:extLst>
          </p:cNvPr>
          <p:cNvSpPr txBox="1"/>
          <p:nvPr/>
        </p:nvSpPr>
        <p:spPr>
          <a:xfrm>
            <a:off x="685800" y="6111260"/>
            <a:ext cx="3997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email: asmu.sk@muni.cz</a:t>
            </a:r>
            <a:endParaRPr lang="en-US" sz="28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2A24F8-85D2-4CBA-957E-849BE467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66" y="1695768"/>
            <a:ext cx="5316220" cy="3991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45A049F-0C5B-42B3-88D5-048208CC42F2}"/>
              </a:ext>
            </a:extLst>
          </p:cNvPr>
          <p:cNvSpPr/>
          <p:nvPr/>
        </p:nvSpPr>
        <p:spPr>
          <a:xfrm>
            <a:off x="264160" y="2926080"/>
            <a:ext cx="4765040" cy="79248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E10F1B-3228-4E03-B167-6468AF1DA784}"/>
              </a:ext>
            </a:extLst>
          </p:cNvPr>
          <p:cNvSpPr txBox="1"/>
          <p:nvPr/>
        </p:nvSpPr>
        <p:spPr>
          <a:xfrm>
            <a:off x="970280" y="568756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https://skas.muni.cz/</a:t>
            </a:r>
          </a:p>
        </p:txBody>
      </p:sp>
      <p:pic>
        <p:nvPicPr>
          <p:cNvPr id="8" name="Picture 7" descr="A group of people standing together outside&#10;&#10;Description automatically generated">
            <a:extLst>
              <a:ext uri="{FF2B5EF4-FFF2-40B4-BE49-F238E27FC236}">
                <a16:creationId xmlns:a16="http://schemas.microsoft.com/office/drawing/2014/main" id="{09999EC3-F2BB-41AB-F235-5487636C97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5" t="18370" r="5995"/>
          <a:stretch/>
        </p:blipFill>
        <p:spPr>
          <a:xfrm>
            <a:off x="5580380" y="1801878"/>
            <a:ext cx="6379663" cy="383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22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181</Words>
  <Application>Microsoft Office PowerPoint</Application>
  <PresentationFormat>Widescreen</PresentationFormat>
  <Paragraphs>31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Muni Bold</vt:lpstr>
      <vt:lpstr>Muni Medium</vt:lpstr>
      <vt:lpstr>Office Theme</vt:lpstr>
      <vt:lpstr>Akademický senát Masarykovy univerzity</vt:lpstr>
      <vt:lpstr>Funkce AS MU</vt:lpstr>
      <vt:lpstr>Základní struktura</vt:lpstr>
      <vt:lpstr>Základní struktura</vt:lpstr>
      <vt:lpstr>Typické zasedání AS MU</vt:lpstr>
      <vt:lpstr>Proč tu dnes jsem?</vt:lpstr>
      <vt:lpstr>Proč tu dnes jsem?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Akademický senát Masarykovy univerzity</dc:title>
  <dc:creator>Stepan Cada</dc:creator>
  <cp:lastModifiedBy>Štěpán Čada</cp:lastModifiedBy>
  <cp:revision>4</cp:revision>
  <dcterms:created xsi:type="dcterms:W3CDTF">2022-02-22T17:35:59Z</dcterms:created>
  <dcterms:modified xsi:type="dcterms:W3CDTF">2023-09-21T18:35:02Z</dcterms:modified>
</cp:coreProperties>
</file>