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694" r:id="rId1"/>
  </p:sldMasterIdLst>
  <p:notesMasterIdLst>
    <p:notesMasterId r:id="rId92"/>
  </p:notesMasterIdLst>
  <p:handoutMasterIdLst>
    <p:handoutMasterId r:id="rId93"/>
  </p:handoutMasterIdLst>
  <p:sldIdLst>
    <p:sldId id="256" r:id="rId2"/>
    <p:sldId id="329" r:id="rId3"/>
    <p:sldId id="330" r:id="rId4"/>
    <p:sldId id="331" r:id="rId5"/>
    <p:sldId id="332" r:id="rId6"/>
    <p:sldId id="333" r:id="rId7"/>
    <p:sldId id="334" r:id="rId8"/>
    <p:sldId id="335" r:id="rId9"/>
    <p:sldId id="336" r:id="rId10"/>
    <p:sldId id="307" r:id="rId11"/>
    <p:sldId id="328" r:id="rId12"/>
    <p:sldId id="337" r:id="rId13"/>
    <p:sldId id="338" r:id="rId14"/>
    <p:sldId id="339" r:id="rId15"/>
    <p:sldId id="340" r:id="rId16"/>
    <p:sldId id="341" r:id="rId17"/>
    <p:sldId id="342" r:id="rId18"/>
    <p:sldId id="343" r:id="rId19"/>
    <p:sldId id="306" r:id="rId20"/>
    <p:sldId id="266" r:id="rId21"/>
    <p:sldId id="265" r:id="rId22"/>
    <p:sldId id="267" r:id="rId23"/>
    <p:sldId id="304" r:id="rId24"/>
    <p:sldId id="305" r:id="rId25"/>
    <p:sldId id="268" r:id="rId26"/>
    <p:sldId id="295" r:id="rId27"/>
    <p:sldId id="269" r:id="rId28"/>
    <p:sldId id="270" r:id="rId29"/>
    <p:sldId id="271" r:id="rId30"/>
    <p:sldId id="324" r:id="rId31"/>
    <p:sldId id="323" r:id="rId32"/>
    <p:sldId id="346" r:id="rId33"/>
    <p:sldId id="272" r:id="rId34"/>
    <p:sldId id="274" r:id="rId35"/>
    <p:sldId id="322" r:id="rId36"/>
    <p:sldId id="325" r:id="rId37"/>
    <p:sldId id="344" r:id="rId38"/>
    <p:sldId id="273" r:id="rId39"/>
    <p:sldId id="326" r:id="rId40"/>
    <p:sldId id="275" r:id="rId41"/>
    <p:sldId id="345" r:id="rId42"/>
    <p:sldId id="276" r:id="rId43"/>
    <p:sldId id="278" r:id="rId44"/>
    <p:sldId id="302" r:id="rId45"/>
    <p:sldId id="303" r:id="rId46"/>
    <p:sldId id="347" r:id="rId47"/>
    <p:sldId id="353" r:id="rId48"/>
    <p:sldId id="277" r:id="rId49"/>
    <p:sldId id="279" r:id="rId50"/>
    <p:sldId id="348" r:id="rId51"/>
    <p:sldId id="349" r:id="rId52"/>
    <p:sldId id="351" r:id="rId53"/>
    <p:sldId id="352" r:id="rId54"/>
    <p:sldId id="354" r:id="rId55"/>
    <p:sldId id="355" r:id="rId56"/>
    <p:sldId id="327" r:id="rId57"/>
    <p:sldId id="280" r:id="rId58"/>
    <p:sldId id="281" r:id="rId59"/>
    <p:sldId id="257" r:id="rId60"/>
    <p:sldId id="288" r:id="rId61"/>
    <p:sldId id="356" r:id="rId62"/>
    <p:sldId id="299" r:id="rId63"/>
    <p:sldId id="300" r:id="rId64"/>
    <p:sldId id="286" r:id="rId65"/>
    <p:sldId id="287" r:id="rId66"/>
    <p:sldId id="289" r:id="rId67"/>
    <p:sldId id="290" r:id="rId68"/>
    <p:sldId id="283" r:id="rId69"/>
    <p:sldId id="284" r:id="rId70"/>
    <p:sldId id="285" r:id="rId71"/>
    <p:sldId id="309" r:id="rId72"/>
    <p:sldId id="310" r:id="rId73"/>
    <p:sldId id="291" r:id="rId74"/>
    <p:sldId id="292" r:id="rId75"/>
    <p:sldId id="298" r:id="rId76"/>
    <p:sldId id="296" r:id="rId77"/>
    <p:sldId id="297" r:id="rId78"/>
    <p:sldId id="293" r:id="rId79"/>
    <p:sldId id="294" r:id="rId80"/>
    <p:sldId id="311" r:id="rId81"/>
    <p:sldId id="312" r:id="rId82"/>
    <p:sldId id="313" r:id="rId83"/>
    <p:sldId id="314" r:id="rId84"/>
    <p:sldId id="315" r:id="rId85"/>
    <p:sldId id="316" r:id="rId86"/>
    <p:sldId id="317" r:id="rId87"/>
    <p:sldId id="318" r:id="rId88"/>
    <p:sldId id="319" r:id="rId89"/>
    <p:sldId id="320" r:id="rId90"/>
    <p:sldId id="321" r:id="rId91"/>
  </p:sldIdLst>
  <p:sldSz cx="9144000" cy="6858000" type="screen4x3"/>
  <p:notesSz cx="6858000" cy="9144000"/>
  <p:defaultTextStyle>
    <a:defPPr>
      <a:defRPr lang="en-US"/>
    </a:defPPr>
    <a:lvl1pPr marL="0" algn="l" rtl="0" latinLnBrk="0">
      <a:defRPr sz="1800" kern="1200">
        <a:solidFill>
          <a:schemeClr val="tx1"/>
        </a:solidFill>
        <a:latin typeface="+mn-lt"/>
        <a:ea typeface="+mn-ea"/>
        <a:cs typeface="+mn-cs"/>
      </a:defRPr>
    </a:lvl1pPr>
    <a:lvl2pPr marL="457200" algn="l" rtl="0" latinLnBrk="0">
      <a:defRPr sz="1800" kern="1200">
        <a:solidFill>
          <a:schemeClr val="tx1"/>
        </a:solidFill>
        <a:latin typeface="+mn-lt"/>
        <a:ea typeface="+mn-ea"/>
        <a:cs typeface="+mn-cs"/>
      </a:defRPr>
    </a:lvl2pPr>
    <a:lvl3pPr marL="914400" algn="l" rtl="0" latinLnBrk="0">
      <a:defRPr sz="1800" kern="1200">
        <a:solidFill>
          <a:schemeClr val="tx1"/>
        </a:solidFill>
        <a:latin typeface="+mn-lt"/>
        <a:ea typeface="+mn-ea"/>
        <a:cs typeface="+mn-cs"/>
      </a:defRPr>
    </a:lvl3pPr>
    <a:lvl4pPr marL="1371600" algn="l" rtl="0" latinLnBrk="0">
      <a:defRPr sz="1800" kern="1200">
        <a:solidFill>
          <a:schemeClr val="tx1"/>
        </a:solidFill>
        <a:latin typeface="+mn-lt"/>
        <a:ea typeface="+mn-ea"/>
        <a:cs typeface="+mn-cs"/>
      </a:defRPr>
    </a:lvl4pPr>
    <a:lvl5pPr marL="1828800" algn="l" rtl="0" latinLnBrk="0">
      <a:defRPr sz="1800" kern="1200">
        <a:solidFill>
          <a:schemeClr val="tx1"/>
        </a:solidFill>
        <a:latin typeface="+mn-lt"/>
        <a:ea typeface="+mn-ea"/>
        <a:cs typeface="+mn-cs"/>
      </a:defRPr>
    </a:lvl5pPr>
    <a:lvl6pPr marL="2286000" algn="l" rtl="0" latinLnBrk="0">
      <a:defRPr sz="1800" kern="1200">
        <a:solidFill>
          <a:schemeClr val="tx1"/>
        </a:solidFill>
        <a:latin typeface="+mn-lt"/>
        <a:ea typeface="+mn-ea"/>
        <a:cs typeface="+mn-cs"/>
      </a:defRPr>
    </a:lvl6pPr>
    <a:lvl7pPr marL="2743200" algn="l" rtl="0" latinLnBrk="0">
      <a:defRPr sz="1800" kern="1200">
        <a:solidFill>
          <a:schemeClr val="tx1"/>
        </a:solidFill>
        <a:latin typeface="+mn-lt"/>
        <a:ea typeface="+mn-ea"/>
        <a:cs typeface="+mn-cs"/>
      </a:defRPr>
    </a:lvl7pPr>
    <a:lvl8pPr marL="3200400" algn="l" rtl="0" latinLnBrk="0">
      <a:defRPr sz="1800" kern="1200">
        <a:solidFill>
          <a:schemeClr val="tx1"/>
        </a:solidFill>
        <a:latin typeface="+mn-lt"/>
        <a:ea typeface="+mn-ea"/>
        <a:cs typeface="+mn-cs"/>
      </a:defRPr>
    </a:lvl8pPr>
    <a:lvl9pPr marL="3657600" algn="l" rtl="0" latinLnBrk="0">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599" autoAdjust="0"/>
  </p:normalViewPr>
  <p:slideViewPr>
    <p:cSldViewPr>
      <p:cViewPr varScale="1">
        <p:scale>
          <a:sx n="108" d="100"/>
          <a:sy n="108" d="100"/>
        </p:scale>
        <p:origin x="-1056"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13104"/>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0.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2.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B7F3207-57A8-465C-90AB-8C799AF13A83}" type="datetimeFigureOut">
              <a:rPr lang="cs-CZ" smtClean="0"/>
              <a:pPr/>
              <a:t>4.10.2012</a:t>
            </a:fld>
            <a:endParaRPr lang="cs-CZ"/>
          </a:p>
        </p:txBody>
      </p:sp>
      <p:sp>
        <p:nvSpPr>
          <p:cNvPr id="4" name="Zástupný symbol pro zápatí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cs-CZ"/>
          </a:p>
        </p:txBody>
      </p:sp>
      <p:sp>
        <p:nvSpPr>
          <p:cNvPr id="5" name="Zástupný symbol pro číslo snímku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111FD45-EB4A-420F-86A5-E37A956551C1}" type="slidenum">
              <a:rPr lang="cs-CZ" smtClean="0"/>
              <a:pPr/>
              <a:t>‹#›</a:t>
            </a:fld>
            <a:endParaRPr lang="cs-CZ"/>
          </a:p>
        </p:txBody>
      </p:sp>
    </p:spTree>
    <p:extLst>
      <p:ext uri="{BB962C8B-B14F-4D97-AF65-F5344CB8AC3E}">
        <p14:creationId xmlns:p14="http://schemas.microsoft.com/office/powerpoint/2010/main" val="230041378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rtlCol="0"/>
          <a:lstStyle>
            <a:lvl1pPr algn="r">
              <a:defRPr sz="1200"/>
            </a:lvl1pPr>
          </a:lstStyle>
          <a:p>
            <a:fld id="{888A7752-73DE-404C-BA6F-63DEF987950B}" type="datetimeFigureOut">
              <a:rPr lang="en-US" smtClean="0"/>
              <a:pPr/>
              <a:t>10/4/2012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rtlCol="0" anchor="b"/>
          <a:lstStyle>
            <a:lvl1pPr algn="r">
              <a:defRPr sz="1200"/>
            </a:lvl1pPr>
          </a:lstStyle>
          <a:p>
            <a:fld id="{AEC00428-765A-4708-ADE2-3AAB557AF17C}" type="slidenum">
              <a:rPr lang="en-US" smtClean="0"/>
              <a:pPr/>
              <a:t>‹#›</a:t>
            </a:fld>
            <a:endParaRPr lang="en-US"/>
          </a:p>
        </p:txBody>
      </p:sp>
    </p:spTree>
    <p:extLst>
      <p:ext uri="{BB962C8B-B14F-4D97-AF65-F5344CB8AC3E}">
        <p14:creationId xmlns:p14="http://schemas.microsoft.com/office/powerpoint/2010/main" val="2133083908"/>
      </p:ext>
    </p:extLst>
  </p:cSld>
  <p:clrMap bg1="lt1" tx1="dk1" bg2="lt2" tx2="dk2" accent1="accent1" accent2="accent2" accent3="accent3" accent4="accent4" accent5="accent5" accent6="accent6" hlink="hlink" folHlink="folHlink"/>
  <p:hf hdr="0" ftr="0" dt="0"/>
  <p:notesStyle>
    <a:lvl1pPr marL="0" algn="l" rtl="0">
      <a:defRPr sz="1200" kern="1200">
        <a:solidFill>
          <a:schemeClr val="tx1"/>
        </a:solidFill>
        <a:latin typeface="+mn-lt"/>
        <a:ea typeface="+mn-ea"/>
        <a:cs typeface="+mn-cs"/>
      </a:defRPr>
    </a:lvl1pPr>
    <a:lvl2pPr marL="457200" algn="l" rtl="0">
      <a:defRPr sz="1200" kern="1200">
        <a:solidFill>
          <a:schemeClr val="tx1"/>
        </a:solidFill>
        <a:latin typeface="+mn-lt"/>
        <a:ea typeface="+mn-ea"/>
        <a:cs typeface="+mn-cs"/>
      </a:defRPr>
    </a:lvl2pPr>
    <a:lvl3pPr marL="914400" algn="l" rtl="0">
      <a:defRPr sz="1200" kern="1200">
        <a:solidFill>
          <a:schemeClr val="tx1"/>
        </a:solidFill>
        <a:latin typeface="+mn-lt"/>
        <a:ea typeface="+mn-ea"/>
        <a:cs typeface="+mn-cs"/>
      </a:defRPr>
    </a:lvl3pPr>
    <a:lvl4pPr marL="1371600" algn="l" rtl="0">
      <a:defRPr sz="1200" kern="1200">
        <a:solidFill>
          <a:schemeClr val="tx1"/>
        </a:solidFill>
        <a:latin typeface="+mn-lt"/>
        <a:ea typeface="+mn-ea"/>
        <a:cs typeface="+mn-cs"/>
      </a:defRPr>
    </a:lvl4pPr>
    <a:lvl5pPr marL="1828800" algn="l" rtl="0">
      <a:defRPr sz="1200" kern="1200">
        <a:solidFill>
          <a:schemeClr val="tx1"/>
        </a:solidFill>
        <a:latin typeface="+mn-lt"/>
        <a:ea typeface="+mn-ea"/>
        <a:cs typeface="+mn-cs"/>
      </a:defRPr>
    </a:lvl5pPr>
    <a:lvl6pPr marL="2286000" algn="l" rtl="0">
      <a:defRPr sz="1200" kern="1200">
        <a:solidFill>
          <a:schemeClr val="tx1"/>
        </a:solidFill>
        <a:latin typeface="+mn-lt"/>
        <a:ea typeface="+mn-ea"/>
        <a:cs typeface="+mn-cs"/>
      </a:defRPr>
    </a:lvl6pPr>
    <a:lvl7pPr marL="2743200" algn="l" rtl="0">
      <a:defRPr sz="1200" kern="1200">
        <a:solidFill>
          <a:schemeClr val="tx1"/>
        </a:solidFill>
        <a:latin typeface="+mn-lt"/>
        <a:ea typeface="+mn-ea"/>
        <a:cs typeface="+mn-cs"/>
      </a:defRPr>
    </a:lvl7pPr>
    <a:lvl8pPr marL="3200400" algn="l" rtl="0">
      <a:defRPr sz="1200" kern="1200">
        <a:solidFill>
          <a:schemeClr val="tx1"/>
        </a:solidFill>
        <a:latin typeface="+mn-lt"/>
        <a:ea typeface="+mn-ea"/>
        <a:cs typeface="+mn-cs"/>
      </a:defRPr>
    </a:lvl8pPr>
    <a:lvl9pPr marL="3657600" algn="l" rtl="0">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cs-CZ" noProof="0" dirty="0"/>
          </a:p>
        </p:txBody>
      </p:sp>
      <p:sp>
        <p:nvSpPr>
          <p:cNvPr id="4" name="Slide Number Placeholder 3"/>
          <p:cNvSpPr>
            <a:spLocks noGrp="1"/>
          </p:cNvSpPr>
          <p:nvPr>
            <p:ph type="sldNum" sz="quarter" idx="10"/>
          </p:nvPr>
        </p:nvSpPr>
        <p:spPr/>
        <p:txBody>
          <a:bodyPr/>
          <a:lstStyle/>
          <a:p>
            <a:fld id="{AEC00428-765A-4708-ADE2-3AAB557AF17C}" type="slidenum">
              <a:rPr lang="en-US" smtClean="0"/>
              <a:pPr/>
              <a:t>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a:p>
        </p:txBody>
      </p:sp>
      <p:sp>
        <p:nvSpPr>
          <p:cNvPr id="4" name="Zástupný symbol pro číslo snímku 3"/>
          <p:cNvSpPr>
            <a:spLocks noGrp="1"/>
          </p:cNvSpPr>
          <p:nvPr>
            <p:ph type="sldNum" sz="quarter" idx="10"/>
          </p:nvPr>
        </p:nvSpPr>
        <p:spPr/>
        <p:txBody>
          <a:bodyPr/>
          <a:lstStyle/>
          <a:p>
            <a:fld id="{AEC00428-765A-4708-ADE2-3AAB557AF17C}" type="slidenum">
              <a:rPr lang="en-US" smtClean="0"/>
              <a:pPr/>
              <a:t>20</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AEC00428-765A-4708-ADE2-3AAB557AF17C}" type="slidenum">
              <a:rPr lang="en-US" smtClean="0"/>
              <a:pPr/>
              <a:t>46</a:t>
            </a:fld>
            <a:endParaRPr lang="en-US"/>
          </a:p>
        </p:txBody>
      </p:sp>
    </p:spTree>
    <p:extLst>
      <p:ext uri="{BB962C8B-B14F-4D97-AF65-F5344CB8AC3E}">
        <p14:creationId xmlns:p14="http://schemas.microsoft.com/office/powerpoint/2010/main" val="13608961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cs-CZ" noProof="0" dirty="0"/>
          </a:p>
        </p:txBody>
      </p:sp>
      <p:sp>
        <p:nvSpPr>
          <p:cNvPr id="4" name="Slide Number Placeholder 3"/>
          <p:cNvSpPr>
            <a:spLocks noGrp="1"/>
          </p:cNvSpPr>
          <p:nvPr>
            <p:ph type="sldNum" sz="quarter" idx="10"/>
          </p:nvPr>
        </p:nvSpPr>
        <p:spPr/>
        <p:txBody>
          <a:bodyPr/>
          <a:lstStyle/>
          <a:p>
            <a:fld id="{AEC00428-765A-4708-ADE2-3AAB557AF17C}" type="slidenum">
              <a:rPr lang="en-US" smtClean="0"/>
              <a:pPr/>
              <a:t>59</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AEC00428-765A-4708-ADE2-3AAB557AF17C}" type="slidenum">
              <a:rPr lang="en-US" smtClean="0"/>
              <a:pPr/>
              <a:t>73</a:t>
            </a:fld>
            <a:endParaRPr lang="en-US"/>
          </a:p>
        </p:txBody>
      </p:sp>
    </p:spTree>
    <p:extLst>
      <p:ext uri="{BB962C8B-B14F-4D97-AF65-F5344CB8AC3E}">
        <p14:creationId xmlns:p14="http://schemas.microsoft.com/office/powerpoint/2010/main" val="13363979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AEC00428-765A-4708-ADE2-3AAB557AF17C}" type="slidenum">
              <a:rPr lang="en-US" smtClean="0"/>
              <a:pPr/>
              <a:t>75</a:t>
            </a:fld>
            <a:endParaRPr lang="en-US"/>
          </a:p>
        </p:txBody>
      </p:sp>
    </p:spTree>
    <p:extLst>
      <p:ext uri="{BB962C8B-B14F-4D97-AF65-F5344CB8AC3E}">
        <p14:creationId xmlns:p14="http://schemas.microsoft.com/office/powerpoint/2010/main" val="35264996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AEC00428-765A-4708-ADE2-3AAB557AF17C}" type="slidenum">
              <a:rPr lang="en-US" smtClean="0"/>
              <a:pPr/>
              <a:t>79</a:t>
            </a:fld>
            <a:endParaRPr lang="en-US"/>
          </a:p>
        </p:txBody>
      </p:sp>
    </p:spTree>
    <p:extLst>
      <p:ext uri="{BB962C8B-B14F-4D97-AF65-F5344CB8AC3E}">
        <p14:creationId xmlns:p14="http://schemas.microsoft.com/office/powerpoint/2010/main" val="37774741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í snímek">
    <p:bg>
      <p:bgRef idx="1003">
        <a:schemeClr val="bg1"/>
      </p:bgRef>
    </p:bg>
    <p:spTree>
      <p:nvGrpSpPr>
        <p:cNvPr id="1" name=""/>
        <p:cNvGrpSpPr/>
        <p:nvPr/>
      </p:nvGrpSpPr>
      <p:grpSpPr>
        <a:xfrm>
          <a:off x="0" y="0"/>
          <a:ext cx="0" cy="0"/>
          <a:chOff x="0" y="0"/>
          <a:chExt cx="0" cy="0"/>
        </a:xfrm>
      </p:grpSpPr>
      <p:sp>
        <p:nvSpPr>
          <p:cNvPr id="12" name="Obdélník 11"/>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3" name="Zaoblený obdélník 12"/>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9" name="Podnadpis 8"/>
          <p:cNvSpPr>
            <a:spLocks noGrp="1"/>
          </p:cNvSpPr>
          <p:nvPr>
            <p:ph type="subTitle" idx="1"/>
          </p:nvPr>
        </p:nvSpPr>
        <p:spPr>
          <a:xfrm>
            <a:off x="1295400" y="3200400"/>
            <a:ext cx="6400800" cy="160020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cs-CZ" smtClean="0"/>
              <a:t>Klepnutím lze upravit styl předlohy podnadpisů.</a:t>
            </a:r>
            <a:endParaRPr kumimoji="0" lang="en-US"/>
          </a:p>
        </p:txBody>
      </p:sp>
      <p:sp>
        <p:nvSpPr>
          <p:cNvPr id="28" name="Zástupný symbol pro datum 27"/>
          <p:cNvSpPr>
            <a:spLocks noGrp="1"/>
          </p:cNvSpPr>
          <p:nvPr>
            <p:ph type="dt" sz="half" idx="10"/>
          </p:nvPr>
        </p:nvSpPr>
        <p:spPr/>
        <p:txBody>
          <a:bodyPr/>
          <a:lstStyle/>
          <a:p>
            <a:r>
              <a:rPr lang="cs-CZ" smtClean="0"/>
              <a:t>2012</a:t>
            </a:r>
            <a:endParaRPr lang="en-US" sz="1600" dirty="0"/>
          </a:p>
        </p:txBody>
      </p:sp>
      <p:sp>
        <p:nvSpPr>
          <p:cNvPr id="17" name="Zástupný symbol pro zápatí 16"/>
          <p:cNvSpPr>
            <a:spLocks noGrp="1"/>
          </p:cNvSpPr>
          <p:nvPr>
            <p:ph type="ftr" sz="quarter" idx="11"/>
          </p:nvPr>
        </p:nvSpPr>
        <p:spPr/>
        <p:txBody>
          <a:bodyPr/>
          <a:lstStyle/>
          <a:p>
            <a:r>
              <a:rPr lang="en-US" smtClean="0"/>
              <a:t>prof. Otruba</a:t>
            </a:r>
            <a:endParaRPr lang="en-US" dirty="0"/>
          </a:p>
        </p:txBody>
      </p:sp>
      <p:sp>
        <p:nvSpPr>
          <p:cNvPr id="29" name="Zástupný symbol pro číslo snímku 28"/>
          <p:cNvSpPr>
            <a:spLocks noGrp="1"/>
          </p:cNvSpPr>
          <p:nvPr>
            <p:ph type="sldNum" sz="quarter" idx="12"/>
          </p:nvPr>
        </p:nvSpPr>
        <p:spPr/>
        <p:txBody>
          <a:bodyPr lIns="0" tIns="0" rIns="0" bIns="0">
            <a:noAutofit/>
          </a:bodyPr>
          <a:lstStyle>
            <a:lvl1pPr>
              <a:defRPr sz="1400">
                <a:solidFill>
                  <a:srgbClr val="FFFFFF"/>
                </a:solidFill>
              </a:defRPr>
            </a:lvl1pPr>
          </a:lstStyle>
          <a:p>
            <a:fld id="{D4B5ADC2-7248-4799-8E52-477E151C3EE9}" type="slidenum">
              <a:rPr lang="en-US" smtClean="0"/>
              <a:pPr/>
              <a:t>‹#›</a:t>
            </a:fld>
            <a:endParaRPr lang="en-US" dirty="0"/>
          </a:p>
        </p:txBody>
      </p:sp>
      <p:sp>
        <p:nvSpPr>
          <p:cNvPr id="7" name="Obdélník 6"/>
          <p:cNvSpPr/>
          <p:nvPr/>
        </p:nvSpPr>
        <p:spPr>
          <a:xfrm>
            <a:off x="62931" y="1449303"/>
            <a:ext cx="9021537" cy="1527349"/>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Obdélník 9"/>
          <p:cNvSpPr/>
          <p:nvPr/>
        </p:nvSpPr>
        <p:spPr>
          <a:xfrm>
            <a:off x="62931" y="1396720"/>
            <a:ext cx="9021537" cy="12058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Obdélník 10"/>
          <p:cNvSpPr/>
          <p:nvPr/>
        </p:nvSpPr>
        <p:spPr>
          <a:xfrm>
            <a:off x="62931" y="2976649"/>
            <a:ext cx="9021537" cy="110532"/>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Nadpis 7"/>
          <p:cNvSpPr>
            <a:spLocks noGrp="1"/>
          </p:cNvSpPr>
          <p:nvPr>
            <p:ph type="ctrTitle"/>
          </p:nvPr>
        </p:nvSpPr>
        <p:spPr>
          <a:xfrm>
            <a:off x="457200" y="1505930"/>
            <a:ext cx="8229600" cy="1470025"/>
          </a:xfrm>
        </p:spPr>
        <p:txBody>
          <a:bodyPr anchor="ctr"/>
          <a:lstStyle>
            <a:lvl1pPr algn="ctr">
              <a:defRPr lang="en-US" dirty="0">
                <a:solidFill>
                  <a:srgbClr val="FFFFFF"/>
                </a:solidFill>
              </a:defRPr>
            </a:lvl1pPr>
          </a:lstStyle>
          <a:p>
            <a:r>
              <a:rPr kumimoji="0" lang="cs-CZ" smtClean="0"/>
              <a:t>Klepnutím lze upravit styl předlohy nadpisů.</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kumimoji="0" lang="cs-CZ" smtClean="0"/>
              <a:t>Klepnutím lze upravit styl předlohy nadpisů.</a:t>
            </a:r>
            <a:endParaRPr kumimoji="0" lang="en-US"/>
          </a:p>
        </p:txBody>
      </p:sp>
      <p:sp>
        <p:nvSpPr>
          <p:cNvPr id="3" name="Zástupný symbol pro svislý text 2"/>
          <p:cNvSpPr>
            <a:spLocks noGrp="1"/>
          </p:cNvSpPr>
          <p:nvPr>
            <p:ph type="body" orient="vert" idx="1"/>
          </p:nvPr>
        </p:nvSpPr>
        <p:spPr/>
        <p:txBody>
          <a:bodyPr vert="eaVert"/>
          <a:lstStyle/>
          <a:p>
            <a:pPr lvl="0" eaLnBrk="1" latinLnBrk="0" hangingPunct="1"/>
            <a:r>
              <a:rPr lang="cs-CZ" smtClean="0"/>
              <a:t>Klepnutím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4" name="Zástupný symbol pro datum 3"/>
          <p:cNvSpPr>
            <a:spLocks noGrp="1"/>
          </p:cNvSpPr>
          <p:nvPr>
            <p:ph type="dt" sz="half" idx="10"/>
          </p:nvPr>
        </p:nvSpPr>
        <p:spPr/>
        <p:txBody>
          <a:bodyPr/>
          <a:lstStyle/>
          <a:p>
            <a:r>
              <a:rPr lang="cs-CZ" smtClean="0"/>
              <a:t>2012</a:t>
            </a:r>
            <a:endParaRPr lang="en-US"/>
          </a:p>
        </p:txBody>
      </p:sp>
      <p:sp>
        <p:nvSpPr>
          <p:cNvPr id="5" name="Zástupný symbol pro zápatí 4"/>
          <p:cNvSpPr>
            <a:spLocks noGrp="1"/>
          </p:cNvSpPr>
          <p:nvPr>
            <p:ph type="ftr" sz="quarter" idx="11"/>
          </p:nvPr>
        </p:nvSpPr>
        <p:spPr/>
        <p:txBody>
          <a:bodyPr/>
          <a:lstStyle/>
          <a:p>
            <a:r>
              <a:rPr lang="en-US" smtClean="0"/>
              <a:t>prof. Otruba</a:t>
            </a:r>
            <a:endParaRPr lang="en-US"/>
          </a:p>
        </p:txBody>
      </p:sp>
      <p:sp>
        <p:nvSpPr>
          <p:cNvPr id="6" name="Zástupný symbol pro číslo snímku 5"/>
          <p:cNvSpPr>
            <a:spLocks noGrp="1"/>
          </p:cNvSpPr>
          <p:nvPr>
            <p:ph type="sldNum" sz="quarter" idx="12"/>
          </p:nvPr>
        </p:nvSpPr>
        <p:spPr/>
        <p:txBody>
          <a:bodyPr/>
          <a:lstStyle/>
          <a:p>
            <a:fld id="{D4B5ADC2-7248-4799-8E52-477E151C3EE9}" type="slidenum">
              <a:rPr lang="en-US" sz="1400" b="1" smtClean="0">
                <a:solidFill>
                  <a:srgbClr val="FFFFFF"/>
                </a:solidFill>
              </a: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41"/>
            <a:ext cx="2011680" cy="5851525"/>
          </a:xfrm>
        </p:spPr>
        <p:txBody>
          <a:bodyPr vert="eaVert"/>
          <a:lstStyle/>
          <a:p>
            <a:r>
              <a:rPr kumimoji="0" lang="cs-CZ" smtClean="0"/>
              <a:t>Klepnutím lze upravit styl předlohy nadpisů.</a:t>
            </a:r>
            <a:endParaRPr kumimoji="0" lang="en-US"/>
          </a:p>
        </p:txBody>
      </p:sp>
      <p:sp>
        <p:nvSpPr>
          <p:cNvPr id="3" name="Zástupný symbol pro svislý text 2"/>
          <p:cNvSpPr>
            <a:spLocks noGrp="1"/>
          </p:cNvSpPr>
          <p:nvPr>
            <p:ph type="body" orient="vert" idx="1"/>
          </p:nvPr>
        </p:nvSpPr>
        <p:spPr>
          <a:xfrm>
            <a:off x="914400" y="274640"/>
            <a:ext cx="5562600" cy="5851525"/>
          </a:xfrm>
        </p:spPr>
        <p:txBody>
          <a:bodyPr vert="eaVert"/>
          <a:lstStyle/>
          <a:p>
            <a:pPr lvl="0" eaLnBrk="1" latinLnBrk="0" hangingPunct="1"/>
            <a:r>
              <a:rPr lang="cs-CZ" smtClean="0"/>
              <a:t>Klepnutím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4" name="Zástupný symbol pro datum 3"/>
          <p:cNvSpPr>
            <a:spLocks noGrp="1"/>
          </p:cNvSpPr>
          <p:nvPr>
            <p:ph type="dt" sz="half" idx="10"/>
          </p:nvPr>
        </p:nvSpPr>
        <p:spPr/>
        <p:txBody>
          <a:bodyPr/>
          <a:lstStyle/>
          <a:p>
            <a:r>
              <a:rPr lang="cs-CZ" smtClean="0"/>
              <a:t>2012</a:t>
            </a:r>
            <a:endParaRPr lang="en-US"/>
          </a:p>
        </p:txBody>
      </p:sp>
      <p:sp>
        <p:nvSpPr>
          <p:cNvPr id="5" name="Zástupný symbol pro zápatí 4"/>
          <p:cNvSpPr>
            <a:spLocks noGrp="1"/>
          </p:cNvSpPr>
          <p:nvPr>
            <p:ph type="ftr" sz="quarter" idx="11"/>
          </p:nvPr>
        </p:nvSpPr>
        <p:spPr/>
        <p:txBody>
          <a:bodyPr/>
          <a:lstStyle/>
          <a:p>
            <a:r>
              <a:rPr lang="en-US" smtClean="0"/>
              <a:t>prof. Otruba</a:t>
            </a:r>
            <a:endParaRPr lang="en-US"/>
          </a:p>
        </p:txBody>
      </p:sp>
      <p:sp>
        <p:nvSpPr>
          <p:cNvPr id="6" name="Zástupný symbol pro číslo snímku 5"/>
          <p:cNvSpPr>
            <a:spLocks noGrp="1"/>
          </p:cNvSpPr>
          <p:nvPr>
            <p:ph type="sldNum" sz="quarter" idx="12"/>
          </p:nvPr>
        </p:nvSpPr>
        <p:spPr/>
        <p:txBody>
          <a:bodyPr/>
          <a:lstStyle/>
          <a:p>
            <a:fld id="{D4B5ADC2-7248-4799-8E52-477E151C3EE9}" type="slidenum">
              <a:rPr lang="en-US" sz="1400" b="1" smtClean="0">
                <a:solidFill>
                  <a:srgbClr val="FFFFFF"/>
                </a:solidFill>
              </a: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cSld name="Nadpis, klipart a text">
    <p:spTree>
      <p:nvGrpSpPr>
        <p:cNvPr id="1" name=""/>
        <p:cNvGrpSpPr/>
        <p:nvPr/>
      </p:nvGrpSpPr>
      <p:grpSpPr>
        <a:xfrm>
          <a:off x="0" y="0"/>
          <a:ext cx="0" cy="0"/>
          <a:chOff x="0" y="0"/>
          <a:chExt cx="0" cy="0"/>
        </a:xfrm>
      </p:grpSpPr>
      <p:sp>
        <p:nvSpPr>
          <p:cNvPr id="2" name="Nadpis 1"/>
          <p:cNvSpPr>
            <a:spLocks noGrp="1"/>
          </p:cNvSpPr>
          <p:nvPr>
            <p:ph type="title"/>
          </p:nvPr>
        </p:nvSpPr>
        <p:spPr>
          <a:xfrm>
            <a:off x="1066800" y="381000"/>
            <a:ext cx="7620000" cy="1143000"/>
          </a:xfrm>
        </p:spPr>
        <p:txBody>
          <a:bodyPr/>
          <a:lstStyle/>
          <a:p>
            <a:r>
              <a:rPr lang="cs-CZ" smtClean="0"/>
              <a:t>Klepnutím lze upravit styl předlohy nadpisů.</a:t>
            </a:r>
            <a:endParaRPr lang="cs-CZ"/>
          </a:p>
        </p:txBody>
      </p:sp>
      <p:sp>
        <p:nvSpPr>
          <p:cNvPr id="3" name="Zástupný symbol pro klipart 2"/>
          <p:cNvSpPr>
            <a:spLocks noGrp="1"/>
          </p:cNvSpPr>
          <p:nvPr>
            <p:ph type="clipArt" sz="half" idx="1"/>
          </p:nvPr>
        </p:nvSpPr>
        <p:spPr>
          <a:xfrm>
            <a:off x="1066800" y="1752600"/>
            <a:ext cx="3733800" cy="4114800"/>
          </a:xfrm>
        </p:spPr>
        <p:txBody>
          <a:bodyPr/>
          <a:lstStyle/>
          <a:p>
            <a:pPr lvl="0"/>
            <a:endParaRPr lang="cs-CZ" noProof="0" smtClean="0"/>
          </a:p>
        </p:txBody>
      </p:sp>
      <p:sp>
        <p:nvSpPr>
          <p:cNvPr id="4" name="Zástupný symbol pro text 3"/>
          <p:cNvSpPr>
            <a:spLocks noGrp="1"/>
          </p:cNvSpPr>
          <p:nvPr>
            <p:ph type="body" sz="half" idx="2"/>
          </p:nvPr>
        </p:nvSpPr>
        <p:spPr>
          <a:xfrm>
            <a:off x="4953000" y="1752600"/>
            <a:ext cx="3733800" cy="4114800"/>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8"/>
          <p:cNvSpPr>
            <a:spLocks noGrp="1" noChangeArrowheads="1"/>
          </p:cNvSpPr>
          <p:nvPr>
            <p:ph type="dt" sz="half" idx="10"/>
          </p:nvPr>
        </p:nvSpPr>
        <p:spPr>
          <a:ln/>
        </p:spPr>
        <p:txBody>
          <a:bodyPr/>
          <a:lstStyle>
            <a:lvl1pPr>
              <a:defRPr/>
            </a:lvl1pPr>
          </a:lstStyle>
          <a:p>
            <a:pPr>
              <a:defRPr/>
            </a:pPr>
            <a:r>
              <a:rPr lang="cs-CZ" smtClean="0"/>
              <a:t>2012</a:t>
            </a:r>
            <a:endParaRPr lang="en-US"/>
          </a:p>
        </p:txBody>
      </p:sp>
      <p:sp>
        <p:nvSpPr>
          <p:cNvPr id="6" name="Rectangle 9"/>
          <p:cNvSpPr>
            <a:spLocks noGrp="1" noChangeArrowheads="1"/>
          </p:cNvSpPr>
          <p:nvPr>
            <p:ph type="ftr" sz="quarter" idx="11"/>
          </p:nvPr>
        </p:nvSpPr>
        <p:spPr>
          <a:ln/>
        </p:spPr>
        <p:txBody>
          <a:bodyPr/>
          <a:lstStyle>
            <a:lvl1pPr>
              <a:defRPr/>
            </a:lvl1pPr>
          </a:lstStyle>
          <a:p>
            <a:pPr>
              <a:defRPr/>
            </a:pPr>
            <a:r>
              <a:rPr lang="en-US" smtClean="0"/>
              <a:t>prof. Otruba</a:t>
            </a: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E52C316D-63F3-4F54-8E53-E7AE45A89DC0}" type="slidenum">
              <a:rPr lang="en-US"/>
              <a:pPr>
                <a:defRPr/>
              </a:pPr>
              <a:t>‹#›</a:t>
            </a:fld>
            <a:endParaRPr lang="en-US"/>
          </a:p>
        </p:txBody>
      </p:sp>
    </p:spTree>
    <p:extLst>
      <p:ext uri="{BB962C8B-B14F-4D97-AF65-F5344CB8AC3E}">
        <p14:creationId xmlns:p14="http://schemas.microsoft.com/office/powerpoint/2010/main" val="20731807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kumimoji="0" lang="cs-CZ" smtClean="0"/>
              <a:t>Klepnutím lze upravit styl předlohy nadpisů.</a:t>
            </a:r>
            <a:endParaRPr kumimoji="0" lang="en-US"/>
          </a:p>
        </p:txBody>
      </p:sp>
      <p:sp>
        <p:nvSpPr>
          <p:cNvPr id="4" name="Zástupný symbol pro datum 3"/>
          <p:cNvSpPr>
            <a:spLocks noGrp="1"/>
          </p:cNvSpPr>
          <p:nvPr>
            <p:ph type="dt" sz="half" idx="10"/>
          </p:nvPr>
        </p:nvSpPr>
        <p:spPr/>
        <p:txBody>
          <a:bodyPr/>
          <a:lstStyle/>
          <a:p>
            <a:r>
              <a:rPr lang="cs-CZ" smtClean="0"/>
              <a:t>2012</a:t>
            </a:r>
            <a:endParaRPr lang="en-US" dirty="0"/>
          </a:p>
        </p:txBody>
      </p:sp>
      <p:sp>
        <p:nvSpPr>
          <p:cNvPr id="5" name="Zástupný symbol pro zápatí 4"/>
          <p:cNvSpPr>
            <a:spLocks noGrp="1"/>
          </p:cNvSpPr>
          <p:nvPr>
            <p:ph type="ftr" sz="quarter" idx="11"/>
          </p:nvPr>
        </p:nvSpPr>
        <p:spPr/>
        <p:txBody>
          <a:bodyPr/>
          <a:lstStyle/>
          <a:p>
            <a:r>
              <a:rPr lang="en-US" smtClean="0"/>
              <a:t>prof. Otruba</a:t>
            </a:r>
            <a:endParaRPr lang="en-US"/>
          </a:p>
        </p:txBody>
      </p:sp>
      <p:sp>
        <p:nvSpPr>
          <p:cNvPr id="6" name="Zástupný symbol pro číslo snímku 5"/>
          <p:cNvSpPr>
            <a:spLocks noGrp="1"/>
          </p:cNvSpPr>
          <p:nvPr>
            <p:ph type="sldNum" sz="quarter" idx="12"/>
          </p:nvPr>
        </p:nvSpPr>
        <p:spPr/>
        <p:txBody>
          <a:bodyPr/>
          <a:lstStyle/>
          <a:p>
            <a:fld id="{D4B5ADC2-7248-4799-8E52-477E151C3EE9}" type="slidenum">
              <a:rPr lang="en-US" sz="1400" b="1" smtClean="0">
                <a:solidFill>
                  <a:srgbClr val="FFFFFF"/>
                </a:solidFill>
              </a:rPr>
              <a:pPr/>
              <a:t>‹#›</a:t>
            </a:fld>
            <a:endParaRPr lang="en-US" dirty="0"/>
          </a:p>
        </p:txBody>
      </p:sp>
      <p:sp>
        <p:nvSpPr>
          <p:cNvPr id="8" name="Zástupný symbol pro obsah 7"/>
          <p:cNvSpPr>
            <a:spLocks noGrp="1"/>
          </p:cNvSpPr>
          <p:nvPr>
            <p:ph sz="quarter" idx="1"/>
          </p:nvPr>
        </p:nvSpPr>
        <p:spPr>
          <a:xfrm>
            <a:off x="914400" y="1447800"/>
            <a:ext cx="7772400" cy="4572000"/>
          </a:xfrm>
        </p:spPr>
        <p:txBody>
          <a:bodyPr vert="horz"/>
          <a:lstStyle/>
          <a:p>
            <a:pPr lvl="0" eaLnBrk="1" latinLnBrk="0" hangingPunct="1"/>
            <a:r>
              <a:rPr lang="cs-CZ" smtClean="0"/>
              <a:t>Klepnutím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Záhlaví části">
    <p:bg>
      <p:bgRef idx="1003">
        <a:schemeClr val="bg1"/>
      </p:bgRef>
    </p:bg>
    <p:spTree>
      <p:nvGrpSpPr>
        <p:cNvPr id="1" name=""/>
        <p:cNvGrpSpPr/>
        <p:nvPr/>
      </p:nvGrpSpPr>
      <p:grpSpPr>
        <a:xfrm>
          <a:off x="0" y="0"/>
          <a:ext cx="0" cy="0"/>
          <a:chOff x="0" y="0"/>
          <a:chExt cx="0" cy="0"/>
        </a:xfrm>
      </p:grpSpPr>
      <p:sp>
        <p:nvSpPr>
          <p:cNvPr id="11" name="Obdélník 10"/>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0" name="Zaoblený obdélník 9"/>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3">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Nadpis 1"/>
          <p:cNvSpPr>
            <a:spLocks noGrp="1"/>
          </p:cNvSpPr>
          <p:nvPr>
            <p:ph type="title"/>
          </p:nvPr>
        </p:nvSpPr>
        <p:spPr>
          <a:xfrm>
            <a:off x="722313" y="952500"/>
            <a:ext cx="7772400" cy="1362075"/>
          </a:xfrm>
        </p:spPr>
        <p:txBody>
          <a:bodyPr anchor="b" anchorCtr="0"/>
          <a:lstStyle>
            <a:lvl1pPr algn="l">
              <a:buNone/>
              <a:defRPr sz="4000" b="0" cap="none"/>
            </a:lvl1pPr>
          </a:lstStyle>
          <a:p>
            <a:r>
              <a:rPr kumimoji="0" lang="cs-CZ" smtClean="0"/>
              <a:t>Klepnutím lze upravit styl předlohy nadpisů.</a:t>
            </a:r>
            <a:endParaRPr kumimoji="0" lang="en-US"/>
          </a:p>
        </p:txBody>
      </p:sp>
      <p:sp>
        <p:nvSpPr>
          <p:cNvPr id="3" name="Zástupný symbol pro text 2"/>
          <p:cNvSpPr>
            <a:spLocks noGrp="1"/>
          </p:cNvSpPr>
          <p:nvPr>
            <p:ph type="body" idx="1"/>
          </p:nvPr>
        </p:nvSpPr>
        <p:spPr>
          <a:xfrm>
            <a:off x="722313" y="2547938"/>
            <a:ext cx="7772400" cy="1338262"/>
          </a:xfrm>
        </p:spPr>
        <p:txBody>
          <a:bodyPr anchor="t" anchorCtr="0"/>
          <a:lstStyle>
            <a:lvl1pPr marL="0" indent="0">
              <a:buNone/>
              <a:defRPr sz="24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cs-CZ" smtClean="0"/>
              <a:t>Klepnutím lze upravit styly předlohy textu.</a:t>
            </a:r>
          </a:p>
        </p:txBody>
      </p:sp>
      <p:sp>
        <p:nvSpPr>
          <p:cNvPr id="4" name="Zástupný symbol pro datum 3"/>
          <p:cNvSpPr>
            <a:spLocks noGrp="1"/>
          </p:cNvSpPr>
          <p:nvPr>
            <p:ph type="dt" sz="half" idx="10"/>
          </p:nvPr>
        </p:nvSpPr>
        <p:spPr/>
        <p:txBody>
          <a:bodyPr/>
          <a:lstStyle/>
          <a:p>
            <a:r>
              <a:rPr lang="cs-CZ" smtClean="0"/>
              <a:t>2012</a:t>
            </a:r>
            <a:endParaRPr lang="en-US" dirty="0"/>
          </a:p>
        </p:txBody>
      </p:sp>
      <p:sp>
        <p:nvSpPr>
          <p:cNvPr id="5" name="Zástupný symbol pro zápatí 4"/>
          <p:cNvSpPr>
            <a:spLocks noGrp="1"/>
          </p:cNvSpPr>
          <p:nvPr>
            <p:ph type="ftr" sz="quarter" idx="11"/>
          </p:nvPr>
        </p:nvSpPr>
        <p:spPr>
          <a:xfrm>
            <a:off x="800100" y="6172200"/>
            <a:ext cx="4000500" cy="457200"/>
          </a:xfrm>
        </p:spPr>
        <p:txBody>
          <a:bodyPr/>
          <a:lstStyle/>
          <a:p>
            <a:r>
              <a:rPr lang="en-US" smtClean="0"/>
              <a:t>prof. Otruba</a:t>
            </a:r>
            <a:endParaRPr lang="en-US" dirty="0"/>
          </a:p>
        </p:txBody>
      </p:sp>
      <p:sp>
        <p:nvSpPr>
          <p:cNvPr id="7" name="Obdélník 6"/>
          <p:cNvSpPr/>
          <p:nvPr/>
        </p:nvSpPr>
        <p:spPr>
          <a:xfrm flipV="1">
            <a:off x="69412" y="2376830"/>
            <a:ext cx="9013515"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Obdélník 7"/>
          <p:cNvSpPr/>
          <p:nvPr/>
        </p:nvSpPr>
        <p:spPr>
          <a:xfrm>
            <a:off x="69146" y="2341475"/>
            <a:ext cx="9013781"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Obdélník 8"/>
          <p:cNvSpPr/>
          <p:nvPr/>
        </p:nvSpPr>
        <p:spPr>
          <a:xfrm>
            <a:off x="68306" y="2468880"/>
            <a:ext cx="9014621" cy="45720"/>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Zástupný symbol pro číslo snímku 5"/>
          <p:cNvSpPr>
            <a:spLocks noGrp="1"/>
          </p:cNvSpPr>
          <p:nvPr>
            <p:ph type="sldNum" sz="quarter" idx="12"/>
          </p:nvPr>
        </p:nvSpPr>
        <p:spPr>
          <a:xfrm>
            <a:off x="146304" y="6208776"/>
            <a:ext cx="457200" cy="457200"/>
          </a:xfrm>
        </p:spPr>
        <p:txBody>
          <a:bodyPr/>
          <a:lstStyle/>
          <a:p>
            <a:fld id="{147C1B20-DEF4-46E3-B77F-0FB6B8193D90}" type="slidenum">
              <a:rPr lang="en-US" smtClean="0"/>
              <a:pPr/>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kumimoji="0" lang="cs-CZ" smtClean="0"/>
              <a:t>Klepnutím lze upravit styl předlohy nadpisů.</a:t>
            </a:r>
            <a:endParaRPr kumimoji="0" lang="en-US"/>
          </a:p>
        </p:txBody>
      </p:sp>
      <p:sp>
        <p:nvSpPr>
          <p:cNvPr id="5" name="Zástupný symbol pro datum 4"/>
          <p:cNvSpPr>
            <a:spLocks noGrp="1"/>
          </p:cNvSpPr>
          <p:nvPr>
            <p:ph type="dt" sz="half" idx="10"/>
          </p:nvPr>
        </p:nvSpPr>
        <p:spPr/>
        <p:txBody>
          <a:bodyPr/>
          <a:lstStyle/>
          <a:p>
            <a:r>
              <a:rPr lang="cs-CZ" smtClean="0"/>
              <a:t>2012</a:t>
            </a:r>
            <a:endParaRPr lang="en-US"/>
          </a:p>
        </p:txBody>
      </p:sp>
      <p:sp>
        <p:nvSpPr>
          <p:cNvPr id="6" name="Zástupný symbol pro zápatí 5"/>
          <p:cNvSpPr>
            <a:spLocks noGrp="1"/>
          </p:cNvSpPr>
          <p:nvPr>
            <p:ph type="ftr" sz="quarter" idx="11"/>
          </p:nvPr>
        </p:nvSpPr>
        <p:spPr/>
        <p:txBody>
          <a:bodyPr/>
          <a:lstStyle/>
          <a:p>
            <a:r>
              <a:rPr lang="en-US" smtClean="0"/>
              <a:t>prof. Otruba</a:t>
            </a:r>
            <a:endParaRPr lang="en-US"/>
          </a:p>
        </p:txBody>
      </p:sp>
      <p:sp>
        <p:nvSpPr>
          <p:cNvPr id="7" name="Zástupný symbol pro číslo snímku 6"/>
          <p:cNvSpPr>
            <a:spLocks noGrp="1"/>
          </p:cNvSpPr>
          <p:nvPr>
            <p:ph type="sldNum" sz="quarter" idx="12"/>
          </p:nvPr>
        </p:nvSpPr>
        <p:spPr/>
        <p:txBody>
          <a:bodyPr/>
          <a:lstStyle/>
          <a:p>
            <a:fld id="{147C1B20-DEF4-46E3-B77F-0FB6B8193D90}" type="slidenum">
              <a:rPr lang="en-US" smtClean="0"/>
              <a:pPr/>
              <a:t>‹#›</a:t>
            </a:fld>
            <a:endParaRPr lang="en-US"/>
          </a:p>
        </p:txBody>
      </p:sp>
      <p:sp>
        <p:nvSpPr>
          <p:cNvPr id="9" name="Zástupný symbol pro obsah 8"/>
          <p:cNvSpPr>
            <a:spLocks noGrp="1"/>
          </p:cNvSpPr>
          <p:nvPr>
            <p:ph sz="quarter" idx="1"/>
          </p:nvPr>
        </p:nvSpPr>
        <p:spPr>
          <a:xfrm>
            <a:off x="914400" y="1447800"/>
            <a:ext cx="3749040" cy="4572000"/>
          </a:xfrm>
        </p:spPr>
        <p:txBody>
          <a:bodyPr vert="horz"/>
          <a:lstStyle/>
          <a:p>
            <a:pPr lvl="0" eaLnBrk="1" latinLnBrk="0" hangingPunct="1"/>
            <a:r>
              <a:rPr lang="cs-CZ" smtClean="0"/>
              <a:t>Klepnutím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11" name="Zástupný symbol pro obsah 10"/>
          <p:cNvSpPr>
            <a:spLocks noGrp="1"/>
          </p:cNvSpPr>
          <p:nvPr>
            <p:ph sz="quarter" idx="2"/>
          </p:nvPr>
        </p:nvSpPr>
        <p:spPr>
          <a:xfrm>
            <a:off x="4933950" y="1447800"/>
            <a:ext cx="3749040" cy="4572000"/>
          </a:xfrm>
        </p:spPr>
        <p:txBody>
          <a:bodyPr vert="horz"/>
          <a:lstStyle/>
          <a:p>
            <a:pPr lvl="0" eaLnBrk="1" latinLnBrk="0" hangingPunct="1"/>
            <a:r>
              <a:rPr lang="cs-CZ" smtClean="0"/>
              <a:t>Klepnutím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914400" y="273050"/>
            <a:ext cx="7772400" cy="1143000"/>
          </a:xfrm>
        </p:spPr>
        <p:txBody>
          <a:bodyPr anchor="b" anchorCtr="0"/>
          <a:lstStyle>
            <a:lvl1pPr>
              <a:defRPr/>
            </a:lvl1pPr>
          </a:lstStyle>
          <a:p>
            <a:r>
              <a:rPr kumimoji="0" lang="cs-CZ" smtClean="0"/>
              <a:t>Klepnutím lze upravit styl předlohy nadpisů.</a:t>
            </a:r>
            <a:endParaRPr kumimoji="0" lang="en-US"/>
          </a:p>
        </p:txBody>
      </p:sp>
      <p:sp>
        <p:nvSpPr>
          <p:cNvPr id="3" name="Zástupný symbol pro text 2"/>
          <p:cNvSpPr>
            <a:spLocks noGrp="1"/>
          </p:cNvSpPr>
          <p:nvPr>
            <p:ph type="body" idx="1"/>
          </p:nvPr>
        </p:nvSpPr>
        <p:spPr>
          <a:xfrm>
            <a:off x="9144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cs-CZ" smtClean="0"/>
              <a:t>Klepnutím lze upravit styly předlohy textu.</a:t>
            </a:r>
          </a:p>
        </p:txBody>
      </p:sp>
      <p:sp>
        <p:nvSpPr>
          <p:cNvPr id="4" name="Zástupný symbol pro text 3"/>
          <p:cNvSpPr>
            <a:spLocks noGrp="1"/>
          </p:cNvSpPr>
          <p:nvPr>
            <p:ph type="body" sz="half" idx="3"/>
          </p:nvPr>
        </p:nvSpPr>
        <p:spPr>
          <a:xfrm>
            <a:off x="49530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cs-CZ" smtClean="0"/>
              <a:t>Klepnutím lze upravit styly předlohy textu.</a:t>
            </a:r>
          </a:p>
        </p:txBody>
      </p:sp>
      <p:sp>
        <p:nvSpPr>
          <p:cNvPr id="7" name="Zástupný symbol pro datum 6"/>
          <p:cNvSpPr>
            <a:spLocks noGrp="1"/>
          </p:cNvSpPr>
          <p:nvPr>
            <p:ph type="dt" sz="half" idx="10"/>
          </p:nvPr>
        </p:nvSpPr>
        <p:spPr/>
        <p:txBody>
          <a:bodyPr/>
          <a:lstStyle/>
          <a:p>
            <a:r>
              <a:rPr lang="cs-CZ" smtClean="0"/>
              <a:t>2012</a:t>
            </a:r>
            <a:endParaRPr lang="en-US"/>
          </a:p>
        </p:txBody>
      </p:sp>
      <p:sp>
        <p:nvSpPr>
          <p:cNvPr id="8" name="Zástupný symbol pro zápatí 7"/>
          <p:cNvSpPr>
            <a:spLocks noGrp="1"/>
          </p:cNvSpPr>
          <p:nvPr>
            <p:ph type="ftr" sz="quarter" idx="11"/>
          </p:nvPr>
        </p:nvSpPr>
        <p:spPr/>
        <p:txBody>
          <a:bodyPr/>
          <a:lstStyle/>
          <a:p>
            <a:r>
              <a:rPr lang="en-US" smtClean="0"/>
              <a:t>prof. Otruba</a:t>
            </a:r>
            <a:endParaRPr lang="en-US"/>
          </a:p>
        </p:txBody>
      </p:sp>
      <p:sp>
        <p:nvSpPr>
          <p:cNvPr id="9" name="Zástupný symbol pro číslo snímku 8"/>
          <p:cNvSpPr>
            <a:spLocks noGrp="1"/>
          </p:cNvSpPr>
          <p:nvPr>
            <p:ph type="sldNum" sz="quarter" idx="12"/>
          </p:nvPr>
        </p:nvSpPr>
        <p:spPr/>
        <p:txBody>
          <a:bodyPr/>
          <a:lstStyle/>
          <a:p>
            <a:fld id="{147C1B20-DEF4-46E3-B77F-0FB6B8193D90}" type="slidenum">
              <a:rPr lang="en-US" smtClean="0"/>
              <a:pPr/>
              <a:t>‹#›</a:t>
            </a:fld>
            <a:endParaRPr lang="en-US"/>
          </a:p>
        </p:txBody>
      </p:sp>
      <p:sp>
        <p:nvSpPr>
          <p:cNvPr id="11" name="Zástupný symbol pro obsah 10"/>
          <p:cNvSpPr>
            <a:spLocks noGrp="1"/>
          </p:cNvSpPr>
          <p:nvPr>
            <p:ph sz="half" idx="2"/>
          </p:nvPr>
        </p:nvSpPr>
        <p:spPr>
          <a:xfrm>
            <a:off x="914400" y="2247900"/>
            <a:ext cx="3733800" cy="3886200"/>
          </a:xfrm>
        </p:spPr>
        <p:txBody>
          <a:bodyPr vert="horz"/>
          <a:lstStyle/>
          <a:p>
            <a:pPr lvl="0" eaLnBrk="1" latinLnBrk="0" hangingPunct="1"/>
            <a:r>
              <a:rPr lang="cs-CZ" smtClean="0"/>
              <a:t>Klepnutím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13" name="Zástupný symbol pro obsah 12"/>
          <p:cNvSpPr>
            <a:spLocks noGrp="1"/>
          </p:cNvSpPr>
          <p:nvPr>
            <p:ph sz="half" idx="4"/>
          </p:nvPr>
        </p:nvSpPr>
        <p:spPr>
          <a:xfrm>
            <a:off x="4953000" y="2247900"/>
            <a:ext cx="3733800" cy="3886200"/>
          </a:xfrm>
        </p:spPr>
        <p:txBody>
          <a:bodyPr vert="horz"/>
          <a:lstStyle/>
          <a:p>
            <a:pPr lvl="0" eaLnBrk="1" latinLnBrk="0" hangingPunct="1"/>
            <a:r>
              <a:rPr lang="cs-CZ" smtClean="0"/>
              <a:t>Klepnutím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kumimoji="0" lang="cs-CZ" smtClean="0"/>
              <a:t>Klepnutím lze upravit styl předlohy nadpisů.</a:t>
            </a:r>
            <a:endParaRPr kumimoji="0" lang="en-US"/>
          </a:p>
        </p:txBody>
      </p:sp>
      <p:sp>
        <p:nvSpPr>
          <p:cNvPr id="3" name="Zástupný symbol pro datum 2"/>
          <p:cNvSpPr>
            <a:spLocks noGrp="1"/>
          </p:cNvSpPr>
          <p:nvPr>
            <p:ph type="dt" sz="half" idx="10"/>
          </p:nvPr>
        </p:nvSpPr>
        <p:spPr/>
        <p:txBody>
          <a:bodyPr/>
          <a:lstStyle/>
          <a:p>
            <a:r>
              <a:rPr lang="cs-CZ" smtClean="0"/>
              <a:t>2012</a:t>
            </a:r>
            <a:endParaRPr lang="en-US"/>
          </a:p>
        </p:txBody>
      </p:sp>
      <p:sp>
        <p:nvSpPr>
          <p:cNvPr id="4" name="Zástupný symbol pro zápatí 3"/>
          <p:cNvSpPr>
            <a:spLocks noGrp="1"/>
          </p:cNvSpPr>
          <p:nvPr>
            <p:ph type="ftr" sz="quarter" idx="11"/>
          </p:nvPr>
        </p:nvSpPr>
        <p:spPr/>
        <p:txBody>
          <a:bodyPr/>
          <a:lstStyle/>
          <a:p>
            <a:r>
              <a:rPr lang="en-US" smtClean="0"/>
              <a:t>prof. Otruba</a:t>
            </a:r>
            <a:endParaRPr lang="en-US"/>
          </a:p>
        </p:txBody>
      </p:sp>
      <p:sp>
        <p:nvSpPr>
          <p:cNvPr id="5" name="Zástupný symbol pro číslo snímku 4"/>
          <p:cNvSpPr>
            <a:spLocks noGrp="1"/>
          </p:cNvSpPr>
          <p:nvPr>
            <p:ph type="sldNum" sz="quarter" idx="12"/>
          </p:nvPr>
        </p:nvSpPr>
        <p:spPr/>
        <p:txBody>
          <a:bodyPr/>
          <a:lstStyle/>
          <a:p>
            <a:fld id="{D4B5ADC2-7248-4799-8E52-477E151C3EE9}" type="slidenum">
              <a:rPr lang="en-US" sz="1400" b="1" smtClean="0">
                <a:solidFill>
                  <a:srgbClr val="FFFFFF"/>
                </a:solidFill>
              </a: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r>
              <a:rPr lang="cs-CZ" smtClean="0"/>
              <a:t>2012</a:t>
            </a:r>
            <a:endParaRPr lang="en-US"/>
          </a:p>
        </p:txBody>
      </p:sp>
      <p:sp>
        <p:nvSpPr>
          <p:cNvPr id="3" name="Zástupný symbol pro zápatí 2"/>
          <p:cNvSpPr>
            <a:spLocks noGrp="1"/>
          </p:cNvSpPr>
          <p:nvPr>
            <p:ph type="ftr" sz="quarter" idx="11"/>
          </p:nvPr>
        </p:nvSpPr>
        <p:spPr/>
        <p:txBody>
          <a:bodyPr/>
          <a:lstStyle/>
          <a:p>
            <a:r>
              <a:rPr lang="en-US" smtClean="0"/>
              <a:t>prof. Otruba</a:t>
            </a:r>
            <a:endParaRPr lang="en-US"/>
          </a:p>
        </p:txBody>
      </p:sp>
      <p:sp>
        <p:nvSpPr>
          <p:cNvPr id="4" name="Zástupný symbol pro číslo snímku 3"/>
          <p:cNvSpPr>
            <a:spLocks noGrp="1"/>
          </p:cNvSpPr>
          <p:nvPr>
            <p:ph type="sldNum" sz="quarter" idx="12"/>
          </p:nvPr>
        </p:nvSpPr>
        <p:spPr/>
        <p:txBody>
          <a:bodyPr/>
          <a:lstStyle/>
          <a:p>
            <a:fld id="{147C1B20-DEF4-46E3-B77F-0FB6B8193D90}"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8" name="Obdélník 7"/>
          <p:cNvSpPr/>
          <p:nvPr/>
        </p:nvSpPr>
        <p:spPr>
          <a:xfrm>
            <a:off x="0" y="0"/>
            <a:ext cx="9144000" cy="6858000"/>
          </a:xfrm>
          <a:prstGeom prst="rect">
            <a:avLst/>
          </a:prstGeom>
          <a:solidFill>
            <a:srgbClr val="FFFF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9" name="Zaoblený obdélník 8"/>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Nadpis 1"/>
          <p:cNvSpPr>
            <a:spLocks noGrp="1"/>
          </p:cNvSpPr>
          <p:nvPr>
            <p:ph type="title"/>
          </p:nvPr>
        </p:nvSpPr>
        <p:spPr>
          <a:xfrm>
            <a:off x="914400" y="273050"/>
            <a:ext cx="7772400" cy="1143000"/>
          </a:xfrm>
        </p:spPr>
        <p:txBody>
          <a:bodyPr anchor="b" anchorCtr="0"/>
          <a:lstStyle>
            <a:lvl1pPr algn="l">
              <a:buNone/>
              <a:defRPr sz="4000" b="0"/>
            </a:lvl1pPr>
          </a:lstStyle>
          <a:p>
            <a:r>
              <a:rPr kumimoji="0" lang="cs-CZ" smtClean="0"/>
              <a:t>Klepnutím lze upravit styl předlohy nadpisů.</a:t>
            </a:r>
            <a:endParaRPr kumimoji="0" lang="en-US"/>
          </a:p>
        </p:txBody>
      </p:sp>
      <p:sp>
        <p:nvSpPr>
          <p:cNvPr id="3" name="Zástupný symbol pro text 2"/>
          <p:cNvSpPr>
            <a:spLocks noGrp="1"/>
          </p:cNvSpPr>
          <p:nvPr>
            <p:ph type="body" idx="2"/>
          </p:nvPr>
        </p:nvSpPr>
        <p:spPr>
          <a:xfrm>
            <a:off x="914400" y="1600200"/>
            <a:ext cx="1905000" cy="4495800"/>
          </a:xfrm>
        </p:spPr>
        <p:txBody>
          <a:bodyPr/>
          <a:lstStyle>
            <a:lvl1pPr marL="0" indent="0">
              <a:buNone/>
              <a:defRPr sz="1800"/>
            </a:lvl1pPr>
            <a:lvl2pPr>
              <a:buNone/>
              <a:defRPr sz="1200"/>
            </a:lvl2pPr>
            <a:lvl3pPr>
              <a:buNone/>
              <a:defRPr sz="1000"/>
            </a:lvl3pPr>
            <a:lvl4pPr>
              <a:buNone/>
              <a:defRPr sz="900"/>
            </a:lvl4pPr>
            <a:lvl5pPr>
              <a:buNone/>
              <a:defRPr sz="900"/>
            </a:lvl5pPr>
          </a:lstStyle>
          <a:p>
            <a:pPr lvl="0" eaLnBrk="1" latinLnBrk="0" hangingPunct="1"/>
            <a:r>
              <a:rPr kumimoji="0" lang="cs-CZ" smtClean="0"/>
              <a:t>Klepnutím lze upravit styly předlohy textu.</a:t>
            </a:r>
          </a:p>
        </p:txBody>
      </p:sp>
      <p:sp>
        <p:nvSpPr>
          <p:cNvPr id="5" name="Zástupný symbol pro datum 4"/>
          <p:cNvSpPr>
            <a:spLocks noGrp="1"/>
          </p:cNvSpPr>
          <p:nvPr>
            <p:ph type="dt" sz="half" idx="10"/>
          </p:nvPr>
        </p:nvSpPr>
        <p:spPr/>
        <p:txBody>
          <a:bodyPr/>
          <a:lstStyle/>
          <a:p>
            <a:r>
              <a:rPr lang="cs-CZ" smtClean="0"/>
              <a:t>2012</a:t>
            </a:r>
            <a:endParaRPr lang="en-US"/>
          </a:p>
        </p:txBody>
      </p:sp>
      <p:sp>
        <p:nvSpPr>
          <p:cNvPr id="6" name="Zástupný symbol pro zápatí 5"/>
          <p:cNvSpPr>
            <a:spLocks noGrp="1"/>
          </p:cNvSpPr>
          <p:nvPr>
            <p:ph type="ftr" sz="quarter" idx="11"/>
          </p:nvPr>
        </p:nvSpPr>
        <p:spPr/>
        <p:txBody>
          <a:bodyPr/>
          <a:lstStyle/>
          <a:p>
            <a:r>
              <a:rPr lang="en-US" smtClean="0"/>
              <a:t>prof. Otruba</a:t>
            </a:r>
            <a:endParaRPr lang="en-US"/>
          </a:p>
        </p:txBody>
      </p:sp>
      <p:sp>
        <p:nvSpPr>
          <p:cNvPr id="7" name="Zástupný symbol pro číslo snímku 6"/>
          <p:cNvSpPr>
            <a:spLocks noGrp="1"/>
          </p:cNvSpPr>
          <p:nvPr>
            <p:ph type="sldNum" sz="quarter" idx="12"/>
          </p:nvPr>
        </p:nvSpPr>
        <p:spPr/>
        <p:txBody>
          <a:bodyPr/>
          <a:lstStyle/>
          <a:p>
            <a:fld id="{D4B5ADC2-7248-4799-8E52-477E151C3EE9}" type="slidenum">
              <a:rPr lang="en-US" sz="1400" b="1" smtClean="0">
                <a:solidFill>
                  <a:srgbClr val="FFFFFF"/>
                </a:solidFill>
              </a:rPr>
              <a:pPr/>
              <a:t>‹#›</a:t>
            </a:fld>
            <a:endParaRPr lang="en-US"/>
          </a:p>
        </p:txBody>
      </p:sp>
      <p:sp>
        <p:nvSpPr>
          <p:cNvPr id="11" name="Zástupný symbol pro obsah 10"/>
          <p:cNvSpPr>
            <a:spLocks noGrp="1"/>
          </p:cNvSpPr>
          <p:nvPr>
            <p:ph sz="quarter" idx="1"/>
          </p:nvPr>
        </p:nvSpPr>
        <p:spPr>
          <a:xfrm>
            <a:off x="2971800" y="1600200"/>
            <a:ext cx="5715000" cy="4495800"/>
          </a:xfrm>
        </p:spPr>
        <p:txBody>
          <a:bodyPr vert="horz"/>
          <a:lstStyle/>
          <a:p>
            <a:pPr lvl="0" eaLnBrk="1" latinLnBrk="0" hangingPunct="1"/>
            <a:r>
              <a:rPr lang="cs-CZ" smtClean="0"/>
              <a:t>Klepnutím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914400" y="4900550"/>
            <a:ext cx="7315200" cy="522288"/>
          </a:xfrm>
        </p:spPr>
        <p:txBody>
          <a:bodyPr anchor="ctr">
            <a:noAutofit/>
          </a:bodyPr>
          <a:lstStyle>
            <a:lvl1pPr algn="l">
              <a:buNone/>
              <a:defRPr sz="2800" b="0"/>
            </a:lvl1pPr>
          </a:lstStyle>
          <a:p>
            <a:r>
              <a:rPr kumimoji="0" lang="cs-CZ" smtClean="0"/>
              <a:t>Klepnutím lze upravit styl předlohy nadpisů.</a:t>
            </a:r>
            <a:endParaRPr kumimoji="0" lang="en-US"/>
          </a:p>
        </p:txBody>
      </p:sp>
      <p:sp>
        <p:nvSpPr>
          <p:cNvPr id="4" name="Zástupný symbol pro text 3"/>
          <p:cNvSpPr>
            <a:spLocks noGrp="1"/>
          </p:cNvSpPr>
          <p:nvPr>
            <p:ph type="body" sz="half" idx="2"/>
          </p:nvPr>
        </p:nvSpPr>
        <p:spPr>
          <a:xfrm>
            <a:off x="914400" y="5445825"/>
            <a:ext cx="7315200" cy="685800"/>
          </a:xfrm>
        </p:spPr>
        <p:txBody>
          <a:bodyPr/>
          <a:lstStyle>
            <a:lvl1pPr marL="0" indent="0">
              <a:buFontTx/>
              <a:buNone/>
              <a:defRPr sz="1600"/>
            </a:lvl1pPr>
            <a:lvl2pPr>
              <a:defRPr sz="1200"/>
            </a:lvl2pPr>
            <a:lvl3pPr>
              <a:defRPr sz="1000"/>
            </a:lvl3pPr>
            <a:lvl4pPr>
              <a:defRPr sz="900"/>
            </a:lvl4pPr>
            <a:lvl5pPr>
              <a:defRPr sz="900"/>
            </a:lvl5pPr>
          </a:lstStyle>
          <a:p>
            <a:pPr lvl="0" eaLnBrk="1" latinLnBrk="0" hangingPunct="1"/>
            <a:r>
              <a:rPr kumimoji="0" lang="cs-CZ" smtClean="0"/>
              <a:t>Klepnutím lze upravit styly předlohy textu.</a:t>
            </a:r>
          </a:p>
        </p:txBody>
      </p:sp>
      <p:sp>
        <p:nvSpPr>
          <p:cNvPr id="5" name="Zástupný symbol pro datum 4"/>
          <p:cNvSpPr>
            <a:spLocks noGrp="1"/>
          </p:cNvSpPr>
          <p:nvPr>
            <p:ph type="dt" sz="half" idx="10"/>
          </p:nvPr>
        </p:nvSpPr>
        <p:spPr/>
        <p:txBody>
          <a:bodyPr/>
          <a:lstStyle/>
          <a:p>
            <a:r>
              <a:rPr lang="cs-CZ" smtClean="0"/>
              <a:t>2012</a:t>
            </a:r>
            <a:endParaRPr lang="en-US"/>
          </a:p>
        </p:txBody>
      </p:sp>
      <p:sp>
        <p:nvSpPr>
          <p:cNvPr id="6" name="Zástupný symbol pro zápatí 5"/>
          <p:cNvSpPr>
            <a:spLocks noGrp="1"/>
          </p:cNvSpPr>
          <p:nvPr>
            <p:ph type="ftr" sz="quarter" idx="11"/>
          </p:nvPr>
        </p:nvSpPr>
        <p:spPr>
          <a:xfrm>
            <a:off x="914400" y="6172200"/>
            <a:ext cx="3886200" cy="457200"/>
          </a:xfrm>
        </p:spPr>
        <p:txBody>
          <a:bodyPr/>
          <a:lstStyle/>
          <a:p>
            <a:r>
              <a:rPr lang="en-US" smtClean="0"/>
              <a:t>prof. Otruba</a:t>
            </a:r>
            <a:endParaRPr lang="en-US"/>
          </a:p>
        </p:txBody>
      </p:sp>
      <p:sp>
        <p:nvSpPr>
          <p:cNvPr id="7" name="Zástupný symbol pro číslo snímku 6"/>
          <p:cNvSpPr>
            <a:spLocks noGrp="1"/>
          </p:cNvSpPr>
          <p:nvPr>
            <p:ph type="sldNum" sz="quarter" idx="12"/>
          </p:nvPr>
        </p:nvSpPr>
        <p:spPr>
          <a:xfrm>
            <a:off x="146304" y="6208776"/>
            <a:ext cx="457200" cy="457200"/>
          </a:xfrm>
        </p:spPr>
        <p:txBody>
          <a:bodyPr/>
          <a:lstStyle/>
          <a:p>
            <a:fld id="{D4B5ADC2-7248-4799-8E52-477E151C3EE9}" type="slidenum">
              <a:rPr lang="en-US" sz="1400" b="1" smtClean="0">
                <a:solidFill>
                  <a:srgbClr val="FFFFFF"/>
                </a:solidFill>
              </a:rPr>
              <a:pPr/>
              <a:t>‹#›</a:t>
            </a:fld>
            <a:endParaRPr lang="en-US"/>
          </a:p>
        </p:txBody>
      </p:sp>
      <p:sp>
        <p:nvSpPr>
          <p:cNvPr id="11" name="Obdélník 10"/>
          <p:cNvSpPr/>
          <p:nvPr/>
        </p:nvSpPr>
        <p:spPr>
          <a:xfrm flipV="1">
            <a:off x="68307" y="4683555"/>
            <a:ext cx="9006840"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Obdélník 11"/>
          <p:cNvSpPr/>
          <p:nvPr/>
        </p:nvSpPr>
        <p:spPr>
          <a:xfrm>
            <a:off x="68508" y="4650474"/>
            <a:ext cx="9006639"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Obdélník 12"/>
          <p:cNvSpPr/>
          <p:nvPr/>
        </p:nvSpPr>
        <p:spPr>
          <a:xfrm>
            <a:off x="68510" y="4773224"/>
            <a:ext cx="9006637" cy="48807"/>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 name="Zástupný symbol pro obrázek 2"/>
          <p:cNvSpPr>
            <a:spLocks noGrp="1"/>
          </p:cNvSpPr>
          <p:nvPr>
            <p:ph type="pic" idx="1"/>
          </p:nvPr>
        </p:nvSpPr>
        <p:spPr>
          <a:xfrm>
            <a:off x="68308" y="66675"/>
            <a:ext cx="9001873" cy="4581525"/>
          </a:xfrm>
          <a:prstGeom prst="round2SameRect">
            <a:avLst>
              <a:gd name="adj1" fmla="val 7101"/>
              <a:gd name="adj2" fmla="val 0"/>
            </a:avLst>
          </a:prstGeom>
          <a:solidFill>
            <a:schemeClr val="bg2"/>
          </a:solidFill>
          <a:ln w="6350">
            <a:solidFill>
              <a:schemeClr val="tx1"/>
            </a:solidFill>
          </a:ln>
        </p:spPr>
        <p:txBody>
          <a:bodyPr/>
          <a:lstStyle>
            <a:lvl1pPr marL="0" indent="0">
              <a:buNone/>
              <a:defRPr sz="3200"/>
            </a:lvl1pPr>
          </a:lstStyle>
          <a:p>
            <a:r>
              <a:rPr kumimoji="0" lang="cs-CZ" smtClean="0"/>
              <a:t>Klepnutím na ikonu přidáte obrázek.</a:t>
            </a:r>
            <a:endParaRPr kumimoji="0"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Obdélník 8"/>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8" name="Zaoblený obdélník 7"/>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2" name="Zástupný symbol pro nadpis 21"/>
          <p:cNvSpPr>
            <a:spLocks noGrp="1"/>
          </p:cNvSpPr>
          <p:nvPr>
            <p:ph type="title"/>
          </p:nvPr>
        </p:nvSpPr>
        <p:spPr>
          <a:xfrm>
            <a:off x="914400" y="274638"/>
            <a:ext cx="7772400" cy="1143000"/>
          </a:xfrm>
          <a:prstGeom prst="rect">
            <a:avLst/>
          </a:prstGeom>
        </p:spPr>
        <p:txBody>
          <a:bodyPr bIns="91440" anchor="b" anchorCtr="0">
            <a:normAutofit/>
          </a:bodyPr>
          <a:lstStyle/>
          <a:p>
            <a:r>
              <a:rPr kumimoji="0" lang="cs-CZ" smtClean="0"/>
              <a:t>Klepnutím lze upravit styl předlohy nadpisů.</a:t>
            </a:r>
            <a:endParaRPr kumimoji="0" lang="en-US"/>
          </a:p>
        </p:txBody>
      </p:sp>
      <p:sp>
        <p:nvSpPr>
          <p:cNvPr id="13" name="Zástupný symbol pro text 12"/>
          <p:cNvSpPr>
            <a:spLocks noGrp="1"/>
          </p:cNvSpPr>
          <p:nvPr>
            <p:ph type="body" idx="1"/>
          </p:nvPr>
        </p:nvSpPr>
        <p:spPr>
          <a:xfrm>
            <a:off x="914400" y="1447800"/>
            <a:ext cx="7772400" cy="4572000"/>
          </a:xfrm>
          <a:prstGeom prst="rect">
            <a:avLst/>
          </a:prstGeom>
        </p:spPr>
        <p:txBody>
          <a:bodyPr>
            <a:normAutofit/>
          </a:bodyPr>
          <a:lstStyle/>
          <a:p>
            <a:pPr lvl="0" eaLnBrk="1" latinLnBrk="0" hangingPunct="1"/>
            <a:r>
              <a:rPr kumimoji="0" lang="cs-CZ" smtClean="0"/>
              <a:t>Klepnutím lze upravit styly předlohy textu.</a:t>
            </a:r>
          </a:p>
          <a:p>
            <a:pPr lvl="1" eaLnBrk="1" latinLnBrk="0" hangingPunct="1"/>
            <a:r>
              <a:rPr kumimoji="0" lang="cs-CZ" smtClean="0"/>
              <a:t>Druhá úroveň</a:t>
            </a:r>
          </a:p>
          <a:p>
            <a:pPr lvl="2" eaLnBrk="1" latinLnBrk="0" hangingPunct="1"/>
            <a:r>
              <a:rPr kumimoji="0" lang="cs-CZ" smtClean="0"/>
              <a:t>Třetí úroveň</a:t>
            </a:r>
          </a:p>
          <a:p>
            <a:pPr lvl="3" eaLnBrk="1" latinLnBrk="0" hangingPunct="1"/>
            <a:r>
              <a:rPr kumimoji="0" lang="cs-CZ" smtClean="0"/>
              <a:t>Čtvrtá úroveň</a:t>
            </a:r>
          </a:p>
          <a:p>
            <a:pPr lvl="4" eaLnBrk="1" latinLnBrk="0" hangingPunct="1"/>
            <a:r>
              <a:rPr kumimoji="0" lang="cs-CZ" smtClean="0"/>
              <a:t>Pátá úroveň</a:t>
            </a:r>
            <a:endParaRPr kumimoji="0" lang="en-US"/>
          </a:p>
        </p:txBody>
      </p:sp>
      <p:sp>
        <p:nvSpPr>
          <p:cNvPr id="14" name="Zástupný symbol pro datum 13"/>
          <p:cNvSpPr>
            <a:spLocks noGrp="1"/>
          </p:cNvSpPr>
          <p:nvPr>
            <p:ph type="dt" sz="half" idx="2"/>
          </p:nvPr>
        </p:nvSpPr>
        <p:spPr>
          <a:xfrm>
            <a:off x="6172200" y="6191250"/>
            <a:ext cx="2476500" cy="476250"/>
          </a:xfrm>
          <a:prstGeom prst="rect">
            <a:avLst/>
          </a:prstGeom>
        </p:spPr>
        <p:txBody>
          <a:bodyPr anchor="ctr" anchorCtr="0"/>
          <a:lstStyle>
            <a:lvl1pPr algn="r" eaLnBrk="1" latinLnBrk="0" hangingPunct="1">
              <a:defRPr kumimoji="0" sz="1400">
                <a:solidFill>
                  <a:schemeClr val="tx2"/>
                </a:solidFill>
              </a:defRPr>
            </a:lvl1pPr>
          </a:lstStyle>
          <a:p>
            <a:r>
              <a:rPr lang="cs-CZ" smtClean="0"/>
              <a:t>2012</a:t>
            </a:r>
            <a:endParaRPr lang="en-US" sz="1400" dirty="0">
              <a:solidFill>
                <a:schemeClr val="tx2"/>
              </a:solidFill>
            </a:endParaRPr>
          </a:p>
        </p:txBody>
      </p:sp>
      <p:sp>
        <p:nvSpPr>
          <p:cNvPr id="3" name="Zástupný symbol pro zápatí 2"/>
          <p:cNvSpPr>
            <a:spLocks noGrp="1"/>
          </p:cNvSpPr>
          <p:nvPr>
            <p:ph type="ftr" sz="quarter" idx="3"/>
          </p:nvPr>
        </p:nvSpPr>
        <p:spPr>
          <a:xfrm>
            <a:off x="914400" y="6172200"/>
            <a:ext cx="3962400" cy="457200"/>
          </a:xfrm>
          <a:prstGeom prst="rect">
            <a:avLst/>
          </a:prstGeom>
        </p:spPr>
        <p:txBody>
          <a:bodyPr anchor="ctr" anchorCtr="0"/>
          <a:lstStyle>
            <a:lvl1pPr eaLnBrk="1" latinLnBrk="0" hangingPunct="1">
              <a:defRPr kumimoji="0" sz="1400">
                <a:solidFill>
                  <a:schemeClr val="tx2"/>
                </a:solidFill>
              </a:defRPr>
            </a:lvl1pPr>
          </a:lstStyle>
          <a:p>
            <a:pPr algn="r"/>
            <a:r>
              <a:rPr lang="en-US" sz="1400" smtClean="0">
                <a:solidFill>
                  <a:schemeClr val="tx2"/>
                </a:solidFill>
              </a:rPr>
              <a:t>prof. Otruba</a:t>
            </a:r>
            <a:endParaRPr lang="en-US" sz="1400" dirty="0">
              <a:solidFill>
                <a:schemeClr val="tx2"/>
              </a:solidFill>
            </a:endParaRPr>
          </a:p>
        </p:txBody>
      </p:sp>
      <p:sp>
        <p:nvSpPr>
          <p:cNvPr id="23" name="Zástupný symbol pro číslo snímku 22"/>
          <p:cNvSpPr>
            <a:spLocks noGrp="1"/>
          </p:cNvSpPr>
          <p:nvPr>
            <p:ph type="sldNum" sz="quarter" idx="4"/>
          </p:nvPr>
        </p:nvSpPr>
        <p:spPr>
          <a:xfrm>
            <a:off x="146304" y="6210300"/>
            <a:ext cx="457200" cy="457200"/>
          </a:xfrm>
          <a:prstGeom prst="ellipse">
            <a:avLst/>
          </a:prstGeom>
          <a:solidFill>
            <a:schemeClr val="accent1"/>
          </a:solidFill>
        </p:spPr>
        <p:txBody>
          <a:bodyPr wrap="none" lIns="0" tIns="0" rIns="0" bIns="0" anchor="ctr" anchorCtr="1">
            <a:noAutofit/>
          </a:bodyPr>
          <a:lstStyle>
            <a:lvl1pPr algn="ctr" eaLnBrk="1" latinLnBrk="0" hangingPunct="1">
              <a:defRPr kumimoji="0" sz="1400">
                <a:solidFill>
                  <a:srgbClr val="FFFFFF"/>
                </a:solidFill>
                <a:latin typeface="+mj-lt"/>
                <a:ea typeface="+mj-ea"/>
                <a:cs typeface="+mj-cs"/>
              </a:defRPr>
            </a:lvl1pPr>
          </a:lstStyle>
          <a:p>
            <a:pPr algn="l"/>
            <a:fld id="{D4B5ADC2-7248-4799-8E52-477E151C3EE9}" type="slidenum">
              <a:rPr lang="en-US" sz="1400" b="1" smtClean="0">
                <a:solidFill>
                  <a:srgbClr val="FFFFFF"/>
                </a:solidFill>
              </a:rPr>
              <a:pPr algn="l"/>
              <a:t>‹#›</a:t>
            </a:fld>
            <a:endParaRPr lang="en-US" sz="1600" dirty="0">
              <a:solidFill>
                <a:schemeClr val="tx2"/>
              </a:solidFill>
            </a:endParaRPr>
          </a:p>
        </p:txBody>
      </p:sp>
    </p:spTree>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Lst>
  <p:hf hdr="0"/>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10.wmf"/></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5.xml"/><Relationship Id="rId5" Type="http://schemas.microsoft.com/office/2007/relationships/hdphoto" Target="../media/hdphoto2.wdp"/><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3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48.tiff"/><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49.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2" Type="http://schemas.openxmlformats.org/officeDocument/2006/relationships/image" Target="../media/image50.tiff"/><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52.png"/></Relationships>
</file>

<file path=ppt/slides/_rels/slide74.xml.rels><?xml version="1.0" encoding="UTF-8" standalone="yes"?>
<Relationships xmlns="http://schemas.openxmlformats.org/package/2006/relationships"><Relationship Id="rId3" Type="http://schemas.openxmlformats.org/officeDocument/2006/relationships/image" Target="../media/image54.gif"/><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5.jpg"/><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61.png"/><Relationship Id="rId4" Type="http://schemas.openxmlformats.org/officeDocument/2006/relationships/image" Target="../media/image60.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slideLayout" Target="../slideLayouts/slideLayout4.xml"/><Relationship Id="rId1" Type="http://schemas.openxmlformats.org/officeDocument/2006/relationships/vmlDrawing" Target="../drawings/vmlDrawing2.vml"/><Relationship Id="rId5" Type="http://schemas.openxmlformats.org/officeDocument/2006/relationships/image" Target="../media/image62.wmf"/><Relationship Id="rId4" Type="http://schemas.openxmlformats.org/officeDocument/2006/relationships/oleObject" Target="../embeddings/oleObject2.bin"/></Relationships>
</file>

<file path=ppt/slides/_rels/slide8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gif"/><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3" Type="http://schemas.openxmlformats.org/officeDocument/2006/relationships/image" Target="../media/image73.gif"/><Relationship Id="rId2" Type="http://schemas.openxmlformats.org/officeDocument/2006/relationships/image" Target="../media/image7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Grp="1"/>
          </p:cNvSpPr>
          <p:nvPr>
            <p:ph type="subTitle" idx="1"/>
          </p:nvPr>
        </p:nvSpPr>
        <p:spPr/>
        <p:txBody>
          <a:bodyPr/>
          <a:lstStyle/>
          <a:p>
            <a:r>
              <a:rPr lang="cs-CZ" sz="2000" kern="1200" dirty="0" smtClean="0">
                <a:solidFill>
                  <a:schemeClr val="tx2"/>
                </a:solidFill>
                <a:latin typeface="+mj-lt"/>
                <a:ea typeface="+mj-lt"/>
                <a:cs typeface="+mj-lt"/>
              </a:rPr>
              <a:t>Vítězslav Otruba</a:t>
            </a:r>
            <a:endParaRPr lang="cs-CZ" dirty="0"/>
          </a:p>
        </p:txBody>
      </p:sp>
      <p:sp>
        <p:nvSpPr>
          <p:cNvPr id="2" name="Rectangle 1"/>
          <p:cNvSpPr>
            <a:spLocks noGrp="1"/>
          </p:cNvSpPr>
          <p:nvPr>
            <p:ph type="ctrTitle"/>
          </p:nvPr>
        </p:nvSpPr>
        <p:spPr/>
        <p:txBody>
          <a:bodyPr>
            <a:normAutofit/>
          </a:bodyPr>
          <a:lstStyle/>
          <a:p>
            <a:r>
              <a:rPr lang="cs-CZ" sz="3200" kern="1200" dirty="0" err="1" smtClean="0">
                <a:solidFill>
                  <a:schemeClr val="tx1"/>
                </a:solidFill>
                <a:latin typeface="+mj-lt"/>
                <a:ea typeface="+mj-ea"/>
                <a:cs typeface="+mj-cs"/>
              </a:rPr>
              <a:t>Rentgenfluorescenční</a:t>
            </a:r>
            <a:r>
              <a:rPr lang="cs-CZ" sz="3200" kern="1200" dirty="0" smtClean="0">
                <a:solidFill>
                  <a:schemeClr val="tx1"/>
                </a:solidFill>
                <a:latin typeface="+mj-lt"/>
                <a:ea typeface="+mj-ea"/>
                <a:cs typeface="+mj-cs"/>
              </a:rPr>
              <a:t> spektrometrie</a:t>
            </a:r>
            <a:endParaRPr lang="cs-CZ" dirty="0">
              <a:ln/>
              <a:gradFill flip="none">
                <a:gsLst>
                  <a:gs pos="0">
                    <a:schemeClr val="accent6">
                      <a:tint val="70000"/>
                      <a:shade val="100000"/>
                      <a:hueMod val="100000"/>
                      <a:satMod val="195000"/>
                    </a:schemeClr>
                  </a:gs>
                  <a:gs pos="46000">
                    <a:schemeClr val="accent6">
                      <a:tint val="70000"/>
                      <a:shade val="100000"/>
                      <a:hueMod val="100000"/>
                      <a:satMod val="195000"/>
                    </a:schemeClr>
                  </a:gs>
                  <a:gs pos="100000">
                    <a:schemeClr val="accent6">
                      <a:tint val="100000"/>
                      <a:shade val="60000"/>
                      <a:hueMod val="100000"/>
                      <a:satMod val="195000"/>
                    </a:schemeClr>
                  </a:gs>
                </a:gsLst>
                <a:lin ang="5400000"/>
              </a:gra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Nadpis 7"/>
          <p:cNvSpPr>
            <a:spLocks noGrp="1"/>
          </p:cNvSpPr>
          <p:nvPr>
            <p:ph type="title"/>
          </p:nvPr>
        </p:nvSpPr>
        <p:spPr/>
        <p:txBody>
          <a:bodyPr/>
          <a:lstStyle/>
          <a:p>
            <a:r>
              <a:rPr lang="en-US" dirty="0" smtClean="0"/>
              <a:t>Families of Lines</a:t>
            </a:r>
            <a:endParaRPr lang="cs-CZ" dirty="0"/>
          </a:p>
        </p:txBody>
      </p:sp>
      <p:sp>
        <p:nvSpPr>
          <p:cNvPr id="7" name="Zástupný symbol pro číslo snímku 6"/>
          <p:cNvSpPr>
            <a:spLocks noGrp="1"/>
          </p:cNvSpPr>
          <p:nvPr>
            <p:ph type="sldNum" sz="quarter" idx="12"/>
          </p:nvPr>
        </p:nvSpPr>
        <p:spPr/>
        <p:txBody>
          <a:bodyPr/>
          <a:lstStyle/>
          <a:p>
            <a:fld id="{6294C92D-0306-4E69-9CD3-20855E849650}" type="slidenum">
              <a:rPr kumimoji="0" lang="en-US" smtClean="0"/>
              <a:pPr/>
              <a:t>10</a:t>
            </a:fld>
            <a:endParaRPr kumimoji="0" lang="en-US"/>
          </a:p>
        </p:txBody>
      </p:sp>
      <p:pic>
        <p:nvPicPr>
          <p:cNvPr id="10" name="Picture 3" descr="Fig. 6.09 copy.psd                                             00085906Electron G3                    B4A2E879:"/>
          <p:cNvPicPr>
            <a:picLocks noGrp="1" noChangeAspect="1" noChangeArrowheads="1"/>
          </p:cNvPicPr>
          <p:nvPr>
            <p:ph idx="1"/>
          </p:nvPr>
        </p:nvPicPr>
        <p:blipFill>
          <a:blip r:embed="rId2" cstate="print"/>
          <a:srcRect/>
          <a:stretch>
            <a:fillRect/>
          </a:stretch>
        </p:blipFill>
        <p:spPr bwMode="auto">
          <a:xfrm>
            <a:off x="1259632" y="1844824"/>
            <a:ext cx="6973248" cy="4023028"/>
          </a:xfrm>
          <a:prstGeom prst="rect">
            <a:avLst/>
          </a:prstGeom>
          <a:noFill/>
          <a:ln w="9525">
            <a:noFill/>
            <a:miter lim="800000"/>
            <a:headEnd/>
            <a:tailEnd/>
          </a:ln>
        </p:spPr>
      </p:pic>
      <p:sp>
        <p:nvSpPr>
          <p:cNvPr id="12" name="Obdélník 11"/>
          <p:cNvSpPr/>
          <p:nvPr/>
        </p:nvSpPr>
        <p:spPr>
          <a:xfrm>
            <a:off x="3635896" y="1293029"/>
            <a:ext cx="4929190" cy="369332"/>
          </a:xfrm>
          <a:prstGeom prst="rect">
            <a:avLst/>
          </a:prstGeom>
        </p:spPr>
        <p:txBody>
          <a:bodyPr wrap="square">
            <a:spAutoFit/>
          </a:bodyPr>
          <a:lstStyle/>
          <a:p>
            <a:r>
              <a:rPr lang="en-US" b="1" dirty="0" smtClean="0">
                <a:solidFill>
                  <a:schemeClr val="accent1"/>
                </a:solidFill>
                <a:latin typeface="Helvetica" pitchFamily="34" charset="0"/>
              </a:rPr>
              <a:t>If K-series excited, will also have L-series</a:t>
            </a:r>
            <a:endParaRPr lang="en-US" b="1" dirty="0">
              <a:solidFill>
                <a:schemeClr val="accent1"/>
              </a:solidFill>
              <a:latin typeface="Helvetica" pitchFamily="34" charset="0"/>
            </a:endParaRPr>
          </a:p>
        </p:txBody>
      </p:sp>
      <p:sp>
        <p:nvSpPr>
          <p:cNvPr id="9" name="Zástupný symbol pro zápatí 8"/>
          <p:cNvSpPr>
            <a:spLocks noGrp="1"/>
          </p:cNvSpPr>
          <p:nvPr>
            <p:ph type="ftr" sz="quarter" idx="11"/>
          </p:nvPr>
        </p:nvSpPr>
        <p:spPr/>
        <p:txBody>
          <a:bodyPr/>
          <a:lstStyle/>
          <a:p>
            <a:r>
              <a:rPr kumimoji="0" lang="en-US" smtClean="0"/>
              <a:t>prof. Otruba</a:t>
            </a:r>
            <a:endParaRPr kumimoji="0" lang="en-US"/>
          </a:p>
        </p:txBody>
      </p:sp>
      <p:sp>
        <p:nvSpPr>
          <p:cNvPr id="11" name="Zástupný symbol pro datum 10"/>
          <p:cNvSpPr>
            <a:spLocks noGrp="1"/>
          </p:cNvSpPr>
          <p:nvPr>
            <p:ph type="dt" sz="half" idx="10"/>
          </p:nvPr>
        </p:nvSpPr>
        <p:spPr/>
        <p:txBody>
          <a:bodyPr/>
          <a:lstStyle/>
          <a:p>
            <a:r>
              <a:rPr lang="cs-CZ" smtClean="0"/>
              <a:t>2012</a:t>
            </a:r>
            <a:endParaRPr lang="en-US"/>
          </a:p>
        </p:txBody>
      </p:sp>
    </p:spTree>
    <p:extLst>
      <p:ext uri="{BB962C8B-B14F-4D97-AF65-F5344CB8AC3E}">
        <p14:creationId xmlns:p14="http://schemas.microsoft.com/office/powerpoint/2010/main" val="13615158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Energetické přechody </a:t>
            </a:r>
          </a:p>
        </p:txBody>
      </p:sp>
      <p:sp>
        <p:nvSpPr>
          <p:cNvPr id="3" name="Zástupný symbol pro datum 2"/>
          <p:cNvSpPr>
            <a:spLocks noGrp="1"/>
          </p:cNvSpPr>
          <p:nvPr>
            <p:ph type="dt" sz="half" idx="10"/>
          </p:nvPr>
        </p:nvSpPr>
        <p:spPr/>
        <p:txBody>
          <a:bodyPr/>
          <a:lstStyle/>
          <a:p>
            <a:r>
              <a:rPr lang="cs-CZ" smtClean="0"/>
              <a:t>2012</a:t>
            </a:r>
            <a:endParaRPr lang="en-US" dirty="0"/>
          </a:p>
        </p:txBody>
      </p:sp>
      <p:sp>
        <p:nvSpPr>
          <p:cNvPr id="4" name="Zástupný symbol pro zápatí 3"/>
          <p:cNvSpPr>
            <a:spLocks noGrp="1"/>
          </p:cNvSpPr>
          <p:nvPr>
            <p:ph type="ftr" sz="quarter" idx="11"/>
          </p:nvPr>
        </p:nvSpPr>
        <p:spPr/>
        <p:txBody>
          <a:bodyPr/>
          <a:lstStyle/>
          <a:p>
            <a:r>
              <a:rPr lang="en-US" smtClean="0"/>
              <a:t>prof. Otruba</a:t>
            </a:r>
            <a:endParaRPr lang="en-US"/>
          </a:p>
        </p:txBody>
      </p:sp>
      <p:sp>
        <p:nvSpPr>
          <p:cNvPr id="5" name="Zástupný symbol pro číslo snímku 4"/>
          <p:cNvSpPr>
            <a:spLocks noGrp="1"/>
          </p:cNvSpPr>
          <p:nvPr>
            <p:ph type="sldNum" sz="quarter" idx="12"/>
          </p:nvPr>
        </p:nvSpPr>
        <p:spPr/>
        <p:txBody>
          <a:bodyPr/>
          <a:lstStyle/>
          <a:p>
            <a:fld id="{D4B5ADC2-7248-4799-8E52-477E151C3EE9}" type="slidenum">
              <a:rPr lang="en-US" sz="1400" b="1" smtClean="0">
                <a:solidFill>
                  <a:srgbClr val="FFFFFF"/>
                </a:solidFill>
              </a:rPr>
              <a:pPr/>
              <a:t>11</a:t>
            </a:fld>
            <a:endParaRPr lang="en-US" dirty="0"/>
          </a:p>
        </p:txBody>
      </p:sp>
      <p:pic>
        <p:nvPicPr>
          <p:cNvPr id="7" name="Zástupný symbol pro obsah 11" descr="img003.jpg"/>
          <p:cNvPicPr>
            <a:picLocks noGrp="1" noChangeAspect="1"/>
          </p:cNvPicPr>
          <p:nvPr>
            <p:ph sz="quarter" idx="1"/>
          </p:nvPr>
        </p:nvPicPr>
        <p:blipFill>
          <a:blip r:embed="rId2" cstate="print"/>
          <a:stretch>
            <a:fillRect/>
          </a:stretch>
        </p:blipFill>
        <p:spPr>
          <a:xfrm>
            <a:off x="1979712" y="1340768"/>
            <a:ext cx="5406715" cy="5061714"/>
          </a:xfrm>
        </p:spPr>
      </p:pic>
    </p:spTree>
    <p:extLst>
      <p:ext uri="{BB962C8B-B14F-4D97-AF65-F5344CB8AC3E}">
        <p14:creationId xmlns:p14="http://schemas.microsoft.com/office/powerpoint/2010/main" val="366046304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p:txBody>
          <a:bodyPr/>
          <a:lstStyle/>
          <a:p>
            <a:r>
              <a:rPr lang="cs-CZ" dirty="0"/>
              <a:t>Interakce RTG záření s hmotou</a:t>
            </a:r>
          </a:p>
        </p:txBody>
      </p:sp>
      <p:sp>
        <p:nvSpPr>
          <p:cNvPr id="3" name="Zástupný symbol pro datum 2"/>
          <p:cNvSpPr>
            <a:spLocks noGrp="1"/>
          </p:cNvSpPr>
          <p:nvPr>
            <p:ph type="dt" sz="half" idx="10"/>
          </p:nvPr>
        </p:nvSpPr>
        <p:spPr/>
        <p:txBody>
          <a:bodyPr/>
          <a:lstStyle/>
          <a:p>
            <a:r>
              <a:rPr lang="cs-CZ" smtClean="0"/>
              <a:t>2012</a:t>
            </a:r>
            <a:endParaRPr lang="en-US" dirty="0"/>
          </a:p>
        </p:txBody>
      </p:sp>
      <p:sp>
        <p:nvSpPr>
          <p:cNvPr id="4" name="Zástupný symbol pro zápatí 3"/>
          <p:cNvSpPr>
            <a:spLocks noGrp="1"/>
          </p:cNvSpPr>
          <p:nvPr>
            <p:ph type="ftr" sz="quarter" idx="11"/>
          </p:nvPr>
        </p:nvSpPr>
        <p:spPr/>
        <p:txBody>
          <a:bodyPr/>
          <a:lstStyle/>
          <a:p>
            <a:r>
              <a:rPr lang="en-US" dirty="0" smtClean="0"/>
              <a:t>prof. </a:t>
            </a:r>
            <a:r>
              <a:rPr lang="en-US" dirty="0" err="1" smtClean="0"/>
              <a:t>Otruba</a:t>
            </a:r>
            <a:endParaRPr lang="en-US" dirty="0"/>
          </a:p>
        </p:txBody>
      </p:sp>
      <p:sp>
        <p:nvSpPr>
          <p:cNvPr id="5" name="Zástupný symbol pro číslo snímku 4"/>
          <p:cNvSpPr>
            <a:spLocks noGrp="1"/>
          </p:cNvSpPr>
          <p:nvPr>
            <p:ph type="sldNum" sz="quarter" idx="12"/>
          </p:nvPr>
        </p:nvSpPr>
        <p:spPr/>
        <p:txBody>
          <a:bodyPr/>
          <a:lstStyle/>
          <a:p>
            <a:fld id="{D4B5ADC2-7248-4799-8E52-477E151C3EE9}" type="slidenum">
              <a:rPr lang="en-US" sz="1400" b="1" smtClean="0">
                <a:solidFill>
                  <a:srgbClr val="FFFFFF"/>
                </a:solidFill>
              </a:rPr>
              <a:pPr/>
              <a:t>12</a:t>
            </a:fld>
            <a:endParaRPr lang="en-US" dirty="0"/>
          </a:p>
        </p:txBody>
      </p:sp>
      <p:sp>
        <p:nvSpPr>
          <p:cNvPr id="8" name="Zástupný symbol pro obsah 7"/>
          <p:cNvSpPr>
            <a:spLocks noGrp="1"/>
          </p:cNvSpPr>
          <p:nvPr>
            <p:ph sz="quarter" idx="1"/>
          </p:nvPr>
        </p:nvSpPr>
        <p:spPr/>
        <p:txBody>
          <a:bodyPr>
            <a:normAutofit lnSpcReduction="10000"/>
          </a:bodyPr>
          <a:lstStyle/>
          <a:p>
            <a:r>
              <a:rPr lang="cs-CZ" dirty="0"/>
              <a:t>Při průchodu RTG záření hmotou dochází k zeslabení intenzity primárního paprsku. Pro celkovou absorpci záření (monochromatického) platí:</a:t>
            </a:r>
          </a:p>
          <a:p>
            <a:pPr algn="ctr">
              <a:buNone/>
            </a:pPr>
            <a:r>
              <a:rPr lang="cs-CZ" dirty="0"/>
              <a:t>	</a:t>
            </a:r>
            <a:r>
              <a:rPr lang="cs-CZ" b="1" i="1" dirty="0">
                <a:solidFill>
                  <a:srgbClr val="FF0000"/>
                </a:solidFill>
              </a:rPr>
              <a:t>I = I</a:t>
            </a:r>
            <a:r>
              <a:rPr lang="cs-CZ" b="1" i="1" baseline="-25000" dirty="0">
                <a:solidFill>
                  <a:srgbClr val="FF0000"/>
                </a:solidFill>
              </a:rPr>
              <a:t>0</a:t>
            </a:r>
            <a:r>
              <a:rPr lang="cs-CZ" b="1" i="1" dirty="0">
                <a:solidFill>
                  <a:srgbClr val="FF0000"/>
                </a:solidFill>
              </a:rPr>
              <a:t>.exp(-</a:t>
            </a:r>
            <a:r>
              <a:rPr lang="el-GR" b="1" i="1" dirty="0">
                <a:solidFill>
                  <a:srgbClr val="FF0000"/>
                </a:solidFill>
              </a:rPr>
              <a:t>μρ</a:t>
            </a:r>
            <a:r>
              <a:rPr lang="cs-CZ" b="1" i="1" dirty="0">
                <a:solidFill>
                  <a:srgbClr val="FF0000"/>
                </a:solidFill>
              </a:rPr>
              <a:t>d)</a:t>
            </a:r>
          </a:p>
          <a:p>
            <a:pPr>
              <a:buNone/>
            </a:pPr>
            <a:r>
              <a:rPr lang="cs-CZ" dirty="0"/>
              <a:t>	kde </a:t>
            </a:r>
            <a:r>
              <a:rPr lang="cs-CZ" i="1" dirty="0"/>
              <a:t>I</a:t>
            </a:r>
            <a:r>
              <a:rPr lang="cs-CZ" dirty="0"/>
              <a:t> a </a:t>
            </a:r>
            <a:r>
              <a:rPr lang="cs-CZ" i="1" dirty="0"/>
              <a:t>I</a:t>
            </a:r>
            <a:r>
              <a:rPr lang="cs-CZ" i="1" baseline="-25000" dirty="0"/>
              <a:t>0</a:t>
            </a:r>
            <a:r>
              <a:rPr lang="cs-CZ" dirty="0"/>
              <a:t>  je intenzita záření po a před průchodem hmotou tloušťky </a:t>
            </a:r>
            <a:r>
              <a:rPr lang="cs-CZ" i="1" dirty="0"/>
              <a:t>d, </a:t>
            </a:r>
            <a:r>
              <a:rPr lang="el-GR" i="1" dirty="0"/>
              <a:t>ρ</a:t>
            </a:r>
            <a:r>
              <a:rPr lang="cs-CZ" i="1" dirty="0"/>
              <a:t> </a:t>
            </a:r>
            <a:r>
              <a:rPr lang="cs-CZ" dirty="0"/>
              <a:t>je hustota látky a </a:t>
            </a:r>
            <a:r>
              <a:rPr lang="el-GR" i="1" dirty="0"/>
              <a:t>μ</a:t>
            </a:r>
            <a:r>
              <a:rPr lang="cs-CZ" dirty="0"/>
              <a:t> hmotový absorpční koeficient, který je součtem koeficientů vlastní absorpce  </a:t>
            </a:r>
            <a:r>
              <a:rPr lang="el-GR" i="1" dirty="0"/>
              <a:t>τ</a:t>
            </a:r>
            <a:r>
              <a:rPr lang="cs-CZ" i="1" dirty="0"/>
              <a:t>,</a:t>
            </a:r>
            <a:r>
              <a:rPr lang="cs-CZ" dirty="0"/>
              <a:t> koeficientu koherentního rozptylu </a:t>
            </a:r>
            <a:r>
              <a:rPr lang="el-GR" i="1" dirty="0"/>
              <a:t>δ</a:t>
            </a:r>
            <a:r>
              <a:rPr lang="cs-CZ" i="1" baseline="-25000" dirty="0"/>
              <a:t>R</a:t>
            </a:r>
            <a:r>
              <a:rPr lang="cs-CZ" dirty="0"/>
              <a:t> a koeficientu nekoherentního rozptylu </a:t>
            </a:r>
            <a:r>
              <a:rPr lang="el-GR" i="1" dirty="0"/>
              <a:t>δ</a:t>
            </a:r>
            <a:r>
              <a:rPr lang="cs-CZ" i="1" baseline="-25000" dirty="0"/>
              <a:t>C</a:t>
            </a:r>
            <a:r>
              <a:rPr lang="cs-CZ" dirty="0"/>
              <a:t>.</a:t>
            </a:r>
          </a:p>
          <a:p>
            <a:pPr algn="ctr"/>
            <a:r>
              <a:rPr lang="cs-CZ" dirty="0"/>
              <a:t>Lineární absorpční koeficient </a:t>
            </a:r>
            <a:r>
              <a:rPr lang="el-GR" i="1" dirty="0"/>
              <a:t>μ</a:t>
            </a:r>
            <a:r>
              <a:rPr lang="cs-CZ" i="1" baseline="-25000" dirty="0"/>
              <a:t>0</a:t>
            </a:r>
            <a:r>
              <a:rPr lang="cs-CZ" dirty="0"/>
              <a:t> je definován jako </a:t>
            </a:r>
            <a:r>
              <a:rPr lang="el-GR" b="1" i="1" dirty="0">
                <a:solidFill>
                  <a:srgbClr val="FF0000"/>
                </a:solidFill>
              </a:rPr>
              <a:t>μ</a:t>
            </a:r>
            <a:r>
              <a:rPr lang="cs-CZ" b="1" i="1" dirty="0">
                <a:solidFill>
                  <a:srgbClr val="FF0000"/>
                </a:solidFill>
              </a:rPr>
              <a:t>=</a:t>
            </a:r>
            <a:r>
              <a:rPr lang="el-GR" b="1" i="1" dirty="0">
                <a:solidFill>
                  <a:srgbClr val="FF0000"/>
                </a:solidFill>
              </a:rPr>
              <a:t>μ</a:t>
            </a:r>
            <a:r>
              <a:rPr lang="cs-CZ" b="1" i="1" baseline="-25000" dirty="0">
                <a:solidFill>
                  <a:srgbClr val="FF0000"/>
                </a:solidFill>
              </a:rPr>
              <a:t>0</a:t>
            </a:r>
            <a:r>
              <a:rPr lang="cs-CZ" b="1" i="1" dirty="0">
                <a:solidFill>
                  <a:srgbClr val="FF0000"/>
                </a:solidFill>
              </a:rPr>
              <a:t>/</a:t>
            </a:r>
            <a:r>
              <a:rPr lang="el-GR" b="1" i="1" dirty="0" smtClean="0">
                <a:solidFill>
                  <a:srgbClr val="FF0000"/>
                </a:solidFill>
              </a:rPr>
              <a:t>ρ</a:t>
            </a:r>
            <a:endParaRPr lang="cs-CZ" b="1" i="1" dirty="0">
              <a:solidFill>
                <a:srgbClr val="FF0000"/>
              </a:solidFill>
            </a:endParaRPr>
          </a:p>
        </p:txBody>
      </p:sp>
    </p:spTree>
    <p:extLst>
      <p:ext uri="{BB962C8B-B14F-4D97-AF65-F5344CB8AC3E}">
        <p14:creationId xmlns:p14="http://schemas.microsoft.com/office/powerpoint/2010/main" val="327651781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dirty="0"/>
              <a:t>Absorpce RTG </a:t>
            </a:r>
            <a:r>
              <a:rPr lang="cs-CZ" dirty="0" smtClean="0"/>
              <a:t>záření</a:t>
            </a:r>
            <a:endParaRPr lang="cs-CZ" dirty="0"/>
          </a:p>
        </p:txBody>
      </p:sp>
      <p:sp>
        <p:nvSpPr>
          <p:cNvPr id="3" name="Zástupný symbol pro datum 2"/>
          <p:cNvSpPr>
            <a:spLocks noGrp="1"/>
          </p:cNvSpPr>
          <p:nvPr>
            <p:ph type="dt" sz="half" idx="10"/>
          </p:nvPr>
        </p:nvSpPr>
        <p:spPr/>
        <p:txBody>
          <a:bodyPr/>
          <a:lstStyle/>
          <a:p>
            <a:r>
              <a:rPr lang="cs-CZ" smtClean="0"/>
              <a:t>2012</a:t>
            </a:r>
            <a:endParaRPr lang="en-US" dirty="0"/>
          </a:p>
        </p:txBody>
      </p:sp>
      <p:sp>
        <p:nvSpPr>
          <p:cNvPr id="4" name="Zástupný symbol pro zápatí 3"/>
          <p:cNvSpPr>
            <a:spLocks noGrp="1"/>
          </p:cNvSpPr>
          <p:nvPr>
            <p:ph type="ftr" sz="quarter" idx="11"/>
          </p:nvPr>
        </p:nvSpPr>
        <p:spPr/>
        <p:txBody>
          <a:bodyPr/>
          <a:lstStyle/>
          <a:p>
            <a:r>
              <a:rPr lang="en-US" smtClean="0"/>
              <a:t>prof. Otruba</a:t>
            </a:r>
            <a:endParaRPr lang="en-US"/>
          </a:p>
        </p:txBody>
      </p:sp>
      <p:sp>
        <p:nvSpPr>
          <p:cNvPr id="5" name="Zástupný symbol pro číslo snímku 4"/>
          <p:cNvSpPr>
            <a:spLocks noGrp="1"/>
          </p:cNvSpPr>
          <p:nvPr>
            <p:ph type="sldNum" sz="quarter" idx="12"/>
          </p:nvPr>
        </p:nvSpPr>
        <p:spPr/>
        <p:txBody>
          <a:bodyPr/>
          <a:lstStyle/>
          <a:p>
            <a:fld id="{D4B5ADC2-7248-4799-8E52-477E151C3EE9}" type="slidenum">
              <a:rPr lang="en-US" sz="1400" b="1" smtClean="0">
                <a:solidFill>
                  <a:srgbClr val="FFFFFF"/>
                </a:solidFill>
              </a:rPr>
              <a:pPr/>
              <a:t>13</a:t>
            </a:fld>
            <a:endParaRPr lang="en-US" dirty="0"/>
          </a:p>
        </p:txBody>
      </p:sp>
      <p:sp>
        <p:nvSpPr>
          <p:cNvPr id="6" name="Zástupný symbol pro obsah 5"/>
          <p:cNvSpPr>
            <a:spLocks noGrp="1"/>
          </p:cNvSpPr>
          <p:nvPr>
            <p:ph sz="quarter" idx="1"/>
          </p:nvPr>
        </p:nvSpPr>
        <p:spPr/>
        <p:txBody>
          <a:bodyPr/>
          <a:lstStyle/>
          <a:p>
            <a:r>
              <a:rPr lang="cs-CZ" sz="2400" dirty="0">
                <a:solidFill>
                  <a:srgbClr val="FF0000"/>
                </a:solidFill>
              </a:rPr>
              <a:t>µ</a:t>
            </a:r>
            <a:r>
              <a:rPr lang="cs-CZ" sz="2400" dirty="0"/>
              <a:t> nezávisí na chemickém složení</a:t>
            </a:r>
          </a:p>
          <a:p>
            <a:r>
              <a:rPr lang="cs-CZ" sz="2400" dirty="0">
                <a:solidFill>
                  <a:srgbClr val="FF0000"/>
                </a:solidFill>
              </a:rPr>
              <a:t>µ</a:t>
            </a:r>
            <a:r>
              <a:rPr lang="cs-CZ" sz="2400" dirty="0"/>
              <a:t> nezávisí na skupenství a krystalové struktuře (µ</a:t>
            </a:r>
            <a:r>
              <a:rPr lang="cs-CZ" sz="2400" baseline="-25000" dirty="0"/>
              <a:t>diamant</a:t>
            </a:r>
            <a:r>
              <a:rPr lang="cs-CZ" sz="2400" dirty="0"/>
              <a:t> = µ</a:t>
            </a:r>
            <a:r>
              <a:rPr lang="cs-CZ" sz="2400" baseline="-25000" dirty="0"/>
              <a:t>grafit</a:t>
            </a:r>
            <a:r>
              <a:rPr lang="cs-CZ" sz="2400" dirty="0"/>
              <a:t>)</a:t>
            </a:r>
          </a:p>
          <a:p>
            <a:r>
              <a:rPr lang="cs-CZ" sz="2400" dirty="0">
                <a:solidFill>
                  <a:srgbClr val="FF0000"/>
                </a:solidFill>
              </a:rPr>
              <a:t>µ</a:t>
            </a:r>
            <a:r>
              <a:rPr lang="cs-CZ" sz="2400" dirty="0"/>
              <a:t> je ale silně závislý na vlnové délce!</a:t>
            </a:r>
          </a:p>
          <a:p>
            <a:r>
              <a:rPr lang="cs-CZ" sz="2400" dirty="0">
                <a:solidFill>
                  <a:srgbClr val="FF0000"/>
                </a:solidFill>
              </a:rPr>
              <a:t>µ</a:t>
            </a:r>
            <a:r>
              <a:rPr lang="cs-CZ" sz="2400" dirty="0"/>
              <a:t> je </a:t>
            </a:r>
            <a:r>
              <a:rPr lang="cs-CZ" sz="2400" u="sng" dirty="0"/>
              <a:t>funkcí atomů</a:t>
            </a:r>
          </a:p>
          <a:p>
            <a:r>
              <a:rPr lang="cs-CZ" sz="2400" dirty="0">
                <a:solidFill>
                  <a:srgbClr val="FF0000"/>
                </a:solidFill>
              </a:rPr>
              <a:t>µ</a:t>
            </a:r>
            <a:r>
              <a:rPr lang="cs-CZ" sz="2400" dirty="0"/>
              <a:t> chemických sloučenin nebo směsí:</a:t>
            </a:r>
          </a:p>
          <a:p>
            <a:pPr marL="0" indent="0">
              <a:buNone/>
            </a:pPr>
            <a:endParaRPr lang="cs-CZ" sz="2400" u="sng" baseline="-25000" dirty="0"/>
          </a:p>
          <a:p>
            <a:endParaRPr lang="cs-CZ" sz="2400" u="sng" baseline="-25000" dirty="0"/>
          </a:p>
          <a:p>
            <a:pPr>
              <a:buNone/>
            </a:pPr>
            <a:endParaRPr lang="cs-CZ" sz="2400" baseline="-25000" dirty="0"/>
          </a:p>
          <a:p>
            <a:pPr>
              <a:buNone/>
            </a:pPr>
            <a:r>
              <a:rPr lang="cs-CZ" sz="2400" dirty="0"/>
              <a:t>kde µ</a:t>
            </a:r>
            <a:r>
              <a:rPr lang="cs-CZ" sz="2400" baseline="-25000" dirty="0"/>
              <a:t>i </a:t>
            </a:r>
            <a:r>
              <a:rPr lang="cs-CZ" sz="2400" dirty="0"/>
              <a:t>je hmotový absorpční koeficient i-</a:t>
            </a:r>
            <a:r>
              <a:rPr lang="cs-CZ" sz="2400" dirty="0" err="1"/>
              <a:t>tého</a:t>
            </a:r>
            <a:r>
              <a:rPr lang="cs-CZ" sz="2400" dirty="0"/>
              <a:t> prvku s hmotnostním zlomkem </a:t>
            </a:r>
            <a:r>
              <a:rPr lang="cs-CZ" sz="2400" dirty="0" err="1"/>
              <a:t>X</a:t>
            </a:r>
            <a:r>
              <a:rPr lang="cs-CZ" sz="2400" baseline="-25000" dirty="0" err="1"/>
              <a:t>i</a:t>
            </a:r>
            <a:endParaRPr lang="cs-CZ" dirty="0"/>
          </a:p>
        </p:txBody>
      </p:sp>
      <p:graphicFrame>
        <p:nvGraphicFramePr>
          <p:cNvPr id="8" name="Objekt 7"/>
          <p:cNvGraphicFramePr>
            <a:graphicFrameLocks noChangeAspect="1"/>
          </p:cNvGraphicFramePr>
          <p:nvPr>
            <p:extLst>
              <p:ext uri="{D42A27DB-BD31-4B8C-83A1-F6EECF244321}">
                <p14:modId xmlns:p14="http://schemas.microsoft.com/office/powerpoint/2010/main" val="2247212824"/>
              </p:ext>
            </p:extLst>
          </p:nvPr>
        </p:nvGraphicFramePr>
        <p:xfrm>
          <a:off x="3923928" y="3501008"/>
          <a:ext cx="1857375" cy="1563687"/>
        </p:xfrm>
        <a:graphic>
          <a:graphicData uri="http://schemas.openxmlformats.org/presentationml/2006/ole">
            <mc:AlternateContent xmlns:mc="http://schemas.openxmlformats.org/markup-compatibility/2006">
              <mc:Choice xmlns:v="urn:schemas-microsoft-com:vml" Requires="v">
                <p:oleObj spid="_x0000_s3083" name="Rovnice" r:id="rId3" imgW="482391" imgH="406224" progId="Equation.3">
                  <p:embed/>
                </p:oleObj>
              </mc:Choice>
              <mc:Fallback>
                <p:oleObj name="Rovnice" r:id="rId3" imgW="482391" imgH="406224" progId="Equation.3">
                  <p:embed/>
                  <p:pic>
                    <p:nvPicPr>
                      <p:cNvPr id="0" name="Objekt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23928" y="3501008"/>
                        <a:ext cx="1857375" cy="156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9484409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Vlastní absorpce (fotoelektrická)</a:t>
            </a:r>
          </a:p>
        </p:txBody>
      </p:sp>
      <p:sp>
        <p:nvSpPr>
          <p:cNvPr id="3" name="Zástupný symbol pro datum 2"/>
          <p:cNvSpPr>
            <a:spLocks noGrp="1"/>
          </p:cNvSpPr>
          <p:nvPr>
            <p:ph type="dt" sz="half" idx="10"/>
          </p:nvPr>
        </p:nvSpPr>
        <p:spPr/>
        <p:txBody>
          <a:bodyPr/>
          <a:lstStyle/>
          <a:p>
            <a:r>
              <a:rPr lang="cs-CZ" smtClean="0"/>
              <a:t>2012</a:t>
            </a:r>
            <a:endParaRPr lang="en-US" dirty="0"/>
          </a:p>
        </p:txBody>
      </p:sp>
      <p:sp>
        <p:nvSpPr>
          <p:cNvPr id="4" name="Zástupný symbol pro zápatí 3"/>
          <p:cNvSpPr>
            <a:spLocks noGrp="1"/>
          </p:cNvSpPr>
          <p:nvPr>
            <p:ph type="ftr" sz="quarter" idx="11"/>
          </p:nvPr>
        </p:nvSpPr>
        <p:spPr/>
        <p:txBody>
          <a:bodyPr/>
          <a:lstStyle/>
          <a:p>
            <a:r>
              <a:rPr lang="en-US" smtClean="0"/>
              <a:t>prof. Otruba</a:t>
            </a:r>
            <a:endParaRPr lang="en-US"/>
          </a:p>
        </p:txBody>
      </p:sp>
      <p:sp>
        <p:nvSpPr>
          <p:cNvPr id="5" name="Zástupný symbol pro číslo snímku 4"/>
          <p:cNvSpPr>
            <a:spLocks noGrp="1"/>
          </p:cNvSpPr>
          <p:nvPr>
            <p:ph type="sldNum" sz="quarter" idx="12"/>
          </p:nvPr>
        </p:nvSpPr>
        <p:spPr/>
        <p:txBody>
          <a:bodyPr/>
          <a:lstStyle/>
          <a:p>
            <a:fld id="{D4B5ADC2-7248-4799-8E52-477E151C3EE9}" type="slidenum">
              <a:rPr lang="en-US" sz="1400" b="1" smtClean="0">
                <a:solidFill>
                  <a:srgbClr val="FFFFFF"/>
                </a:solidFill>
              </a:rPr>
              <a:pPr/>
              <a:t>14</a:t>
            </a:fld>
            <a:endParaRPr lang="en-US" dirty="0"/>
          </a:p>
        </p:txBody>
      </p:sp>
      <p:sp>
        <p:nvSpPr>
          <p:cNvPr id="7" name="Zástupný symbol pro obsah 2"/>
          <p:cNvSpPr>
            <a:spLocks noGrp="1"/>
          </p:cNvSpPr>
          <p:nvPr>
            <p:ph sz="quarter" idx="1"/>
          </p:nvPr>
        </p:nvSpPr>
        <p:spPr>
          <a:xfrm>
            <a:off x="899592" y="1340768"/>
            <a:ext cx="7772400" cy="2952328"/>
          </a:xfrm>
        </p:spPr>
        <p:txBody>
          <a:bodyPr>
            <a:normAutofit fontScale="92500" lnSpcReduction="10000"/>
          </a:bodyPr>
          <a:lstStyle/>
          <a:p>
            <a:r>
              <a:rPr lang="cs-CZ" dirty="0" smtClean="0"/>
              <a:t>Při vlastní absorpci foton o energii </a:t>
            </a:r>
            <a:r>
              <a:rPr lang="cs-CZ" i="1" dirty="0" smtClean="0"/>
              <a:t>E=</a:t>
            </a:r>
            <a:r>
              <a:rPr lang="cs-CZ" dirty="0" smtClean="0"/>
              <a:t> </a:t>
            </a:r>
            <a:r>
              <a:rPr lang="cs-CZ" i="1" dirty="0" err="1" smtClean="0"/>
              <a:t>h.c</a:t>
            </a:r>
            <a:r>
              <a:rPr lang="cs-CZ" i="1" dirty="0" smtClean="0"/>
              <a:t> /</a:t>
            </a:r>
            <a:r>
              <a:rPr lang="el-GR" i="1" dirty="0" smtClean="0"/>
              <a:t>λ </a:t>
            </a:r>
            <a:r>
              <a:rPr lang="cs-CZ" dirty="0" smtClean="0"/>
              <a:t>dopadne na atom a vyrazí z něj elektron. </a:t>
            </a:r>
            <a:r>
              <a:rPr lang="cs-CZ" i="1" dirty="0" smtClean="0"/>
              <a:t>Na </a:t>
            </a:r>
            <a:r>
              <a:rPr lang="cs-CZ" dirty="0" smtClean="0"/>
              <a:t>hladině </a:t>
            </a:r>
            <a:r>
              <a:rPr lang="cs-CZ" i="1" dirty="0" smtClean="0"/>
              <a:t>q</a:t>
            </a:r>
            <a:r>
              <a:rPr lang="cs-CZ" dirty="0" smtClean="0"/>
              <a:t> daného atomu vzniká díra. Celková energetická bilance je dána vztahem </a:t>
            </a:r>
            <a:r>
              <a:rPr lang="cs-CZ" i="1" dirty="0" err="1" smtClean="0"/>
              <a:t>h.c</a:t>
            </a:r>
            <a:r>
              <a:rPr lang="cs-CZ" i="1" dirty="0" smtClean="0"/>
              <a:t> /</a:t>
            </a:r>
            <a:r>
              <a:rPr lang="el-GR" i="1" dirty="0" smtClean="0"/>
              <a:t>λ</a:t>
            </a:r>
            <a:r>
              <a:rPr lang="cs-CZ" i="1" dirty="0" smtClean="0"/>
              <a:t>=</a:t>
            </a:r>
            <a:r>
              <a:rPr lang="cs-CZ" i="1" dirty="0" err="1" smtClean="0"/>
              <a:t>E</a:t>
            </a:r>
            <a:r>
              <a:rPr lang="cs-CZ" i="1" baseline="-25000" dirty="0" err="1" smtClean="0"/>
              <a:t>kin</a:t>
            </a:r>
            <a:r>
              <a:rPr lang="cs-CZ" i="1" dirty="0" smtClean="0"/>
              <a:t>+</a:t>
            </a:r>
            <a:r>
              <a:rPr lang="cs-CZ" i="1" dirty="0" err="1" smtClean="0"/>
              <a:t>E</a:t>
            </a:r>
            <a:r>
              <a:rPr lang="cs-CZ" i="1" baseline="-25000" dirty="0" err="1" smtClean="0"/>
              <a:t>q</a:t>
            </a:r>
            <a:r>
              <a:rPr lang="cs-CZ" i="1" dirty="0" smtClean="0"/>
              <a:t>, kde </a:t>
            </a:r>
            <a:r>
              <a:rPr lang="cs-CZ" i="1" dirty="0" err="1" smtClean="0"/>
              <a:t>E</a:t>
            </a:r>
            <a:r>
              <a:rPr lang="cs-CZ" i="1" baseline="-25000" dirty="0" err="1" smtClean="0"/>
              <a:t>kin</a:t>
            </a:r>
            <a:r>
              <a:rPr lang="cs-CZ" i="1" baseline="-25000" dirty="0" smtClean="0"/>
              <a:t>  </a:t>
            </a:r>
            <a:r>
              <a:rPr lang="cs-CZ" dirty="0" smtClean="0"/>
              <a:t>je kinetická energie vyraženého elektronu a </a:t>
            </a:r>
            <a:r>
              <a:rPr lang="cs-CZ" i="1" dirty="0" err="1" smtClean="0"/>
              <a:t>E</a:t>
            </a:r>
            <a:r>
              <a:rPr lang="cs-CZ" i="1" baseline="-25000" dirty="0" err="1" smtClean="0"/>
              <a:t>q</a:t>
            </a:r>
            <a:r>
              <a:rPr lang="cs-CZ" i="1" dirty="0" smtClean="0"/>
              <a:t> </a:t>
            </a:r>
            <a:r>
              <a:rPr lang="cs-CZ" dirty="0" smtClean="0"/>
              <a:t>energie elektronu na hladině </a:t>
            </a:r>
            <a:r>
              <a:rPr lang="cs-CZ" i="1" dirty="0" err="1" smtClean="0"/>
              <a:t>q</a:t>
            </a:r>
            <a:r>
              <a:rPr lang="cs-CZ" i="1" dirty="0" smtClean="0"/>
              <a:t>.</a:t>
            </a:r>
          </a:p>
          <a:p>
            <a:r>
              <a:rPr lang="cs-CZ" dirty="0" smtClean="0"/>
              <a:t>Koeficient vlastní absorpce </a:t>
            </a:r>
            <a:r>
              <a:rPr lang="el-GR" i="1" dirty="0" smtClean="0">
                <a:cs typeface="Arial"/>
              </a:rPr>
              <a:t>τ</a:t>
            </a:r>
            <a:r>
              <a:rPr lang="cs-CZ" i="1" dirty="0" smtClean="0">
                <a:cs typeface="Arial"/>
              </a:rPr>
              <a:t> </a:t>
            </a:r>
            <a:r>
              <a:rPr lang="cs-CZ" dirty="0" smtClean="0">
                <a:cs typeface="Arial"/>
              </a:rPr>
              <a:t>vzrůstá s vlnovou, ale růst není monotónní, ale vykazuje skokové změny (absorpční hrany), které odpovídají ionizačním energiím jednotlivých hladin</a:t>
            </a:r>
            <a:endParaRPr lang="cs-CZ" dirty="0" smtClean="0"/>
          </a:p>
        </p:txBody>
      </p:sp>
      <p:pic>
        <p:nvPicPr>
          <p:cNvPr id="8" name="Obrázek 7" descr="pdf_cz_17.bmp"/>
          <p:cNvPicPr>
            <a:picLocks noChangeAspect="1"/>
          </p:cNvPicPr>
          <p:nvPr/>
        </p:nvPicPr>
        <p:blipFill rotWithShape="1">
          <a:blip r:embed="rId2" cstate="print">
            <a:lum bright="-20000" contrast="40000"/>
          </a:blip>
          <a:srcRect l="2872" t="8744" r="3531" b="6886"/>
          <a:stretch/>
        </p:blipFill>
        <p:spPr>
          <a:xfrm>
            <a:off x="1907704" y="4149080"/>
            <a:ext cx="5939821" cy="2471148"/>
          </a:xfrm>
          <a:prstGeom prst="rect">
            <a:avLst/>
          </a:prstGeom>
        </p:spPr>
      </p:pic>
    </p:spTree>
    <p:extLst>
      <p:ext uri="{BB962C8B-B14F-4D97-AF65-F5344CB8AC3E}">
        <p14:creationId xmlns:p14="http://schemas.microsoft.com/office/powerpoint/2010/main" val="14822057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en-US" dirty="0"/>
              <a:t>XANES - X-ray Absorption Near Edge Spectroscopy</a:t>
            </a:r>
            <a:endParaRPr lang="cs-CZ" dirty="0"/>
          </a:p>
        </p:txBody>
      </p:sp>
      <p:sp>
        <p:nvSpPr>
          <p:cNvPr id="3" name="Zástupný symbol pro datum 2"/>
          <p:cNvSpPr>
            <a:spLocks noGrp="1"/>
          </p:cNvSpPr>
          <p:nvPr>
            <p:ph type="dt" sz="half" idx="10"/>
          </p:nvPr>
        </p:nvSpPr>
        <p:spPr/>
        <p:txBody>
          <a:bodyPr/>
          <a:lstStyle/>
          <a:p>
            <a:r>
              <a:rPr lang="cs-CZ" smtClean="0"/>
              <a:t>2012</a:t>
            </a:r>
            <a:endParaRPr lang="en-US" dirty="0"/>
          </a:p>
        </p:txBody>
      </p:sp>
      <p:sp>
        <p:nvSpPr>
          <p:cNvPr id="4" name="Zástupný symbol pro zápatí 3"/>
          <p:cNvSpPr>
            <a:spLocks noGrp="1"/>
          </p:cNvSpPr>
          <p:nvPr>
            <p:ph type="ftr" sz="quarter" idx="11"/>
          </p:nvPr>
        </p:nvSpPr>
        <p:spPr/>
        <p:txBody>
          <a:bodyPr/>
          <a:lstStyle/>
          <a:p>
            <a:r>
              <a:rPr lang="en-US" smtClean="0"/>
              <a:t>prof. Otruba</a:t>
            </a:r>
            <a:endParaRPr lang="en-US"/>
          </a:p>
        </p:txBody>
      </p:sp>
      <p:sp>
        <p:nvSpPr>
          <p:cNvPr id="5" name="Zástupný symbol pro číslo snímku 4"/>
          <p:cNvSpPr>
            <a:spLocks noGrp="1"/>
          </p:cNvSpPr>
          <p:nvPr>
            <p:ph type="sldNum" sz="quarter" idx="12"/>
          </p:nvPr>
        </p:nvSpPr>
        <p:spPr/>
        <p:txBody>
          <a:bodyPr/>
          <a:lstStyle/>
          <a:p>
            <a:fld id="{D4B5ADC2-7248-4799-8E52-477E151C3EE9}" type="slidenum">
              <a:rPr lang="en-US" sz="1400" b="1" smtClean="0">
                <a:solidFill>
                  <a:srgbClr val="FFFFFF"/>
                </a:solidFill>
              </a:rPr>
              <a:pPr/>
              <a:t>15</a:t>
            </a:fld>
            <a:endParaRPr lang="en-US" dirty="0"/>
          </a:p>
        </p:txBody>
      </p:sp>
      <p:sp>
        <p:nvSpPr>
          <p:cNvPr id="6" name="Zástupný symbol pro obsah 5"/>
          <p:cNvSpPr>
            <a:spLocks noGrp="1"/>
          </p:cNvSpPr>
          <p:nvPr>
            <p:ph sz="quarter" idx="1"/>
          </p:nvPr>
        </p:nvSpPr>
        <p:spPr/>
        <p:txBody>
          <a:bodyPr/>
          <a:lstStyle/>
          <a:p>
            <a:pPr>
              <a:spcBef>
                <a:spcPct val="50000"/>
              </a:spcBef>
            </a:pPr>
            <a:r>
              <a:rPr lang="cs-CZ" dirty="0"/>
              <a:t>Studuje bezprostřední okolí absorpční hrany</a:t>
            </a:r>
          </a:p>
          <a:p>
            <a:pPr>
              <a:spcBef>
                <a:spcPct val="50000"/>
              </a:spcBef>
            </a:pPr>
            <a:r>
              <a:rPr lang="cs-CZ" dirty="0"/>
              <a:t>Poskytuje informaci o povrchu materiálu na základě vyhodnocení stavu nepárových elektronů – poskytuje informace o oxidačním čísle</a:t>
            </a:r>
          </a:p>
          <a:p>
            <a:pPr>
              <a:spcBef>
                <a:spcPct val="50000"/>
              </a:spcBef>
            </a:pPr>
            <a:r>
              <a:rPr lang="cs-CZ" dirty="0"/>
              <a:t>Pozice absorpčních hran všech prvků v elektroneutrálním stavu jsou přesně změřeny</a:t>
            </a:r>
          </a:p>
          <a:p>
            <a:pPr>
              <a:spcBef>
                <a:spcPct val="50000"/>
              </a:spcBef>
            </a:pPr>
            <a:r>
              <a:rPr lang="cs-CZ" dirty="0"/>
              <a:t>V reálném vzorku se popisuje: pozice a tvar absorpční hrany, přítomnost či nepřítomnost </a:t>
            </a:r>
            <a:r>
              <a:rPr lang="cs-CZ" dirty="0" err="1"/>
              <a:t>píků</a:t>
            </a:r>
            <a:r>
              <a:rPr lang="cs-CZ" dirty="0"/>
              <a:t> před AH a tvar spektra bezprostředně za </a:t>
            </a:r>
            <a:r>
              <a:rPr lang="cs-CZ" dirty="0" smtClean="0"/>
              <a:t>hranou</a:t>
            </a:r>
            <a:endParaRPr lang="cs-CZ" dirty="0"/>
          </a:p>
        </p:txBody>
      </p:sp>
    </p:spTree>
    <p:extLst>
      <p:ext uri="{BB962C8B-B14F-4D97-AF65-F5344CB8AC3E}">
        <p14:creationId xmlns:p14="http://schemas.microsoft.com/office/powerpoint/2010/main" val="403623979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en-US" dirty="0"/>
              <a:t>XANES - X-ray Absorption Near Edge Spectroscopy</a:t>
            </a:r>
            <a:endParaRPr lang="cs-CZ" dirty="0"/>
          </a:p>
        </p:txBody>
      </p:sp>
      <p:sp>
        <p:nvSpPr>
          <p:cNvPr id="3" name="Zástupný symbol pro datum 2"/>
          <p:cNvSpPr>
            <a:spLocks noGrp="1"/>
          </p:cNvSpPr>
          <p:nvPr>
            <p:ph type="dt" sz="half" idx="10"/>
          </p:nvPr>
        </p:nvSpPr>
        <p:spPr/>
        <p:txBody>
          <a:bodyPr/>
          <a:lstStyle/>
          <a:p>
            <a:r>
              <a:rPr lang="cs-CZ" smtClean="0"/>
              <a:t>2012</a:t>
            </a:r>
            <a:endParaRPr lang="en-US" dirty="0"/>
          </a:p>
        </p:txBody>
      </p:sp>
      <p:sp>
        <p:nvSpPr>
          <p:cNvPr id="4" name="Zástupný symbol pro zápatí 3"/>
          <p:cNvSpPr>
            <a:spLocks noGrp="1"/>
          </p:cNvSpPr>
          <p:nvPr>
            <p:ph type="ftr" sz="quarter" idx="11"/>
          </p:nvPr>
        </p:nvSpPr>
        <p:spPr/>
        <p:txBody>
          <a:bodyPr/>
          <a:lstStyle/>
          <a:p>
            <a:r>
              <a:rPr lang="en-US" smtClean="0"/>
              <a:t>prof. Otruba</a:t>
            </a:r>
            <a:endParaRPr lang="en-US"/>
          </a:p>
        </p:txBody>
      </p:sp>
      <p:sp>
        <p:nvSpPr>
          <p:cNvPr id="5" name="Zástupný symbol pro číslo snímku 4"/>
          <p:cNvSpPr>
            <a:spLocks noGrp="1"/>
          </p:cNvSpPr>
          <p:nvPr>
            <p:ph type="sldNum" sz="quarter" idx="12"/>
          </p:nvPr>
        </p:nvSpPr>
        <p:spPr/>
        <p:txBody>
          <a:bodyPr/>
          <a:lstStyle/>
          <a:p>
            <a:fld id="{D4B5ADC2-7248-4799-8E52-477E151C3EE9}" type="slidenum">
              <a:rPr lang="en-US" sz="1400" b="1" smtClean="0">
                <a:solidFill>
                  <a:srgbClr val="FFFFFF"/>
                </a:solidFill>
              </a:rPr>
              <a:pPr/>
              <a:t>16</a:t>
            </a:fld>
            <a:endParaRPr lang="en-US" dirty="0"/>
          </a:p>
        </p:txBody>
      </p:sp>
      <p:sp>
        <p:nvSpPr>
          <p:cNvPr id="6" name="Zástupný symbol pro obsah 5"/>
          <p:cNvSpPr>
            <a:spLocks noGrp="1"/>
          </p:cNvSpPr>
          <p:nvPr>
            <p:ph sz="quarter" idx="1"/>
          </p:nvPr>
        </p:nvSpPr>
        <p:spPr/>
        <p:txBody>
          <a:bodyPr/>
          <a:lstStyle/>
          <a:p>
            <a:pPr>
              <a:spcBef>
                <a:spcPct val="50000"/>
              </a:spcBef>
            </a:pPr>
            <a:r>
              <a:rPr lang="cs-CZ" dirty="0"/>
              <a:t>Studuje bezprostřední okolí absorpční hrany</a:t>
            </a:r>
          </a:p>
          <a:p>
            <a:pPr>
              <a:spcBef>
                <a:spcPct val="50000"/>
              </a:spcBef>
            </a:pPr>
            <a:r>
              <a:rPr lang="cs-CZ" dirty="0"/>
              <a:t>Poskytuje informaci o povrchu materiálu na základě vyhodnocení stavu nepárových elektronů – poskytuje informace o oxidačním čísle</a:t>
            </a:r>
          </a:p>
          <a:p>
            <a:pPr>
              <a:spcBef>
                <a:spcPct val="50000"/>
              </a:spcBef>
            </a:pPr>
            <a:r>
              <a:rPr lang="cs-CZ" dirty="0"/>
              <a:t>Pozice absorpčních hran všech prvků v elektroneutrálním stavu jsou přesně změřeny</a:t>
            </a:r>
          </a:p>
          <a:p>
            <a:pPr>
              <a:spcBef>
                <a:spcPct val="50000"/>
              </a:spcBef>
            </a:pPr>
            <a:r>
              <a:rPr lang="cs-CZ" dirty="0"/>
              <a:t>V reálném vzorku se popisuje: pozice a tvar absorpční hrany, přítomnost či nepřítomnost </a:t>
            </a:r>
            <a:r>
              <a:rPr lang="cs-CZ" dirty="0" err="1"/>
              <a:t>píků</a:t>
            </a:r>
            <a:r>
              <a:rPr lang="cs-CZ" dirty="0"/>
              <a:t> před AH a tvar spektra bezprostředně za </a:t>
            </a:r>
            <a:r>
              <a:rPr lang="cs-CZ" dirty="0" smtClean="0"/>
              <a:t>hranou</a:t>
            </a:r>
            <a:endParaRPr lang="cs-CZ" dirty="0"/>
          </a:p>
        </p:txBody>
      </p:sp>
    </p:spTree>
    <p:extLst>
      <p:ext uri="{BB962C8B-B14F-4D97-AF65-F5344CB8AC3E}">
        <p14:creationId xmlns:p14="http://schemas.microsoft.com/office/powerpoint/2010/main" val="1775040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dirty="0" err="1"/>
              <a:t>Parametry</a:t>
            </a:r>
            <a:r>
              <a:rPr lang="sk-SK" dirty="0"/>
              <a:t> XANES závisí na:</a:t>
            </a:r>
            <a:endParaRPr lang="cs-CZ" dirty="0"/>
          </a:p>
        </p:txBody>
      </p:sp>
      <p:sp>
        <p:nvSpPr>
          <p:cNvPr id="3" name="Zástupný symbol pro datum 2"/>
          <p:cNvSpPr>
            <a:spLocks noGrp="1"/>
          </p:cNvSpPr>
          <p:nvPr>
            <p:ph type="dt" sz="half" idx="10"/>
          </p:nvPr>
        </p:nvSpPr>
        <p:spPr/>
        <p:txBody>
          <a:bodyPr/>
          <a:lstStyle/>
          <a:p>
            <a:r>
              <a:rPr lang="cs-CZ" smtClean="0"/>
              <a:t>2012</a:t>
            </a:r>
            <a:endParaRPr lang="en-US" dirty="0"/>
          </a:p>
        </p:txBody>
      </p:sp>
      <p:sp>
        <p:nvSpPr>
          <p:cNvPr id="4" name="Zástupný symbol pro zápatí 3"/>
          <p:cNvSpPr>
            <a:spLocks noGrp="1"/>
          </p:cNvSpPr>
          <p:nvPr>
            <p:ph type="ftr" sz="quarter" idx="11"/>
          </p:nvPr>
        </p:nvSpPr>
        <p:spPr/>
        <p:txBody>
          <a:bodyPr/>
          <a:lstStyle/>
          <a:p>
            <a:r>
              <a:rPr lang="en-US" smtClean="0"/>
              <a:t>prof. Otruba</a:t>
            </a:r>
            <a:endParaRPr lang="en-US"/>
          </a:p>
        </p:txBody>
      </p:sp>
      <p:sp>
        <p:nvSpPr>
          <p:cNvPr id="5" name="Zástupný symbol pro číslo snímku 4"/>
          <p:cNvSpPr>
            <a:spLocks noGrp="1"/>
          </p:cNvSpPr>
          <p:nvPr>
            <p:ph type="sldNum" sz="quarter" idx="12"/>
          </p:nvPr>
        </p:nvSpPr>
        <p:spPr/>
        <p:txBody>
          <a:bodyPr/>
          <a:lstStyle/>
          <a:p>
            <a:fld id="{D4B5ADC2-7248-4799-8E52-477E151C3EE9}" type="slidenum">
              <a:rPr lang="en-US" sz="1400" b="1" smtClean="0">
                <a:solidFill>
                  <a:srgbClr val="FFFFFF"/>
                </a:solidFill>
              </a:rPr>
              <a:pPr/>
              <a:t>17</a:t>
            </a:fld>
            <a:endParaRPr lang="en-US" dirty="0"/>
          </a:p>
        </p:txBody>
      </p:sp>
      <p:sp>
        <p:nvSpPr>
          <p:cNvPr id="6" name="Zástupný symbol pro obsah 5"/>
          <p:cNvSpPr>
            <a:spLocks noGrp="1"/>
          </p:cNvSpPr>
          <p:nvPr>
            <p:ph sz="quarter" idx="1"/>
          </p:nvPr>
        </p:nvSpPr>
        <p:spPr/>
        <p:txBody>
          <a:bodyPr/>
          <a:lstStyle/>
          <a:p>
            <a:r>
              <a:rPr lang="sk-SK" dirty="0" err="1"/>
              <a:t>oxidačním</a:t>
            </a:r>
            <a:r>
              <a:rPr lang="sk-SK" dirty="0"/>
              <a:t> stavu </a:t>
            </a:r>
            <a:r>
              <a:rPr lang="sk-SK" dirty="0" err="1"/>
              <a:t>zkoumaného</a:t>
            </a:r>
            <a:r>
              <a:rPr lang="sk-SK" dirty="0"/>
              <a:t> prvku</a:t>
            </a:r>
          </a:p>
          <a:p>
            <a:r>
              <a:rPr lang="sk-SK" dirty="0" err="1"/>
              <a:t>podstatě</a:t>
            </a:r>
            <a:r>
              <a:rPr lang="sk-SK" dirty="0"/>
              <a:t> chemických </a:t>
            </a:r>
            <a:r>
              <a:rPr lang="sk-SK" dirty="0" err="1"/>
              <a:t>vazeb</a:t>
            </a:r>
            <a:r>
              <a:rPr lang="sk-SK" dirty="0"/>
              <a:t> prvku s okolím</a:t>
            </a:r>
          </a:p>
          <a:p>
            <a:r>
              <a:rPr lang="sk-SK" dirty="0" err="1"/>
              <a:t>koordinačním</a:t>
            </a:r>
            <a:r>
              <a:rPr lang="sk-SK" dirty="0"/>
              <a:t> čísle, </a:t>
            </a:r>
            <a:r>
              <a:rPr lang="sk-SK" dirty="0" err="1"/>
              <a:t>hybridizaci</a:t>
            </a:r>
            <a:r>
              <a:rPr lang="sk-SK" dirty="0"/>
              <a:t> </a:t>
            </a:r>
            <a:r>
              <a:rPr lang="sk-SK" dirty="0" err="1"/>
              <a:t>orbitalů</a:t>
            </a:r>
            <a:endParaRPr lang="sk-SK" dirty="0"/>
          </a:p>
          <a:p>
            <a:r>
              <a:rPr lang="sk-SK" dirty="0" err="1"/>
              <a:t>štěpení</a:t>
            </a:r>
            <a:r>
              <a:rPr lang="sk-SK" dirty="0"/>
              <a:t> </a:t>
            </a:r>
            <a:r>
              <a:rPr lang="sk-SK" dirty="0" err="1"/>
              <a:t>orbitalů</a:t>
            </a:r>
            <a:r>
              <a:rPr lang="sk-SK" dirty="0"/>
              <a:t> v </a:t>
            </a:r>
            <a:r>
              <a:rPr lang="sk-SK" dirty="0" err="1"/>
              <a:t>krystalovém</a:t>
            </a:r>
            <a:r>
              <a:rPr lang="sk-SK" dirty="0"/>
              <a:t> poli</a:t>
            </a:r>
          </a:p>
          <a:p>
            <a:r>
              <a:rPr lang="sk-SK" dirty="0" err="1"/>
              <a:t>vícenásobných</a:t>
            </a:r>
            <a:r>
              <a:rPr lang="sk-SK" dirty="0"/>
              <a:t> </a:t>
            </a:r>
            <a:r>
              <a:rPr lang="sk-SK" dirty="0" err="1"/>
              <a:t>odrazech</a:t>
            </a:r>
            <a:r>
              <a:rPr lang="sk-SK" dirty="0"/>
              <a:t> </a:t>
            </a:r>
            <a:r>
              <a:rPr lang="sk-SK" dirty="0" err="1"/>
              <a:t>fotoelektronů</a:t>
            </a:r>
            <a:r>
              <a:rPr lang="sk-SK" dirty="0"/>
              <a:t> od </a:t>
            </a:r>
            <a:r>
              <a:rPr lang="sk-SK" dirty="0" err="1" smtClean="0"/>
              <a:t>atomů</a:t>
            </a:r>
            <a:endParaRPr lang="sk-SK" dirty="0"/>
          </a:p>
        </p:txBody>
      </p:sp>
      <p:pic>
        <p:nvPicPr>
          <p:cNvPr id="8" name="Picture 10" descr="image027"/>
          <p:cNvPicPr>
            <a:picLocks noGrp="1" noChangeAspect="1" noChangeArrowheads="1"/>
          </p:cNvPicPr>
          <p:nvPr>
            <p:ph sz="quarter" idx="2"/>
          </p:nvPr>
        </p:nvPicPr>
        <p:blipFill>
          <a:blip r:embed="rId2" cstate="print"/>
          <a:srcRect/>
          <a:stretch>
            <a:fillRect/>
          </a:stretch>
        </p:blipFill>
        <p:spPr bwMode="auto">
          <a:xfrm>
            <a:off x="4716015" y="1874142"/>
            <a:ext cx="4031639" cy="3532608"/>
          </a:xfrm>
          <a:prstGeom prst="rect">
            <a:avLst/>
          </a:prstGeom>
          <a:noFill/>
        </p:spPr>
      </p:pic>
    </p:spTree>
    <p:extLst>
      <p:ext uri="{BB962C8B-B14F-4D97-AF65-F5344CB8AC3E}">
        <p14:creationId xmlns:p14="http://schemas.microsoft.com/office/powerpoint/2010/main" val="42875246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en-US" dirty="0"/>
              <a:t>Example of what can we learn from XANES</a:t>
            </a:r>
            <a:endParaRPr lang="cs-CZ" dirty="0"/>
          </a:p>
        </p:txBody>
      </p:sp>
      <p:sp>
        <p:nvSpPr>
          <p:cNvPr id="3" name="Zástupný symbol pro datum 2"/>
          <p:cNvSpPr>
            <a:spLocks noGrp="1"/>
          </p:cNvSpPr>
          <p:nvPr>
            <p:ph type="dt" sz="half" idx="10"/>
          </p:nvPr>
        </p:nvSpPr>
        <p:spPr/>
        <p:txBody>
          <a:bodyPr/>
          <a:lstStyle/>
          <a:p>
            <a:r>
              <a:rPr lang="cs-CZ" smtClean="0"/>
              <a:t>2012</a:t>
            </a:r>
            <a:endParaRPr lang="en-US"/>
          </a:p>
        </p:txBody>
      </p:sp>
      <p:sp>
        <p:nvSpPr>
          <p:cNvPr id="4" name="Zástupný symbol pro zápatí 3"/>
          <p:cNvSpPr>
            <a:spLocks noGrp="1"/>
          </p:cNvSpPr>
          <p:nvPr>
            <p:ph type="ftr" sz="quarter" idx="11"/>
          </p:nvPr>
        </p:nvSpPr>
        <p:spPr/>
        <p:txBody>
          <a:bodyPr/>
          <a:lstStyle/>
          <a:p>
            <a:r>
              <a:rPr lang="en-US" smtClean="0"/>
              <a:t>prof. Otruba</a:t>
            </a:r>
            <a:endParaRPr lang="en-US"/>
          </a:p>
        </p:txBody>
      </p:sp>
      <p:sp>
        <p:nvSpPr>
          <p:cNvPr id="5" name="Zástupný symbol pro číslo snímku 4"/>
          <p:cNvSpPr>
            <a:spLocks noGrp="1"/>
          </p:cNvSpPr>
          <p:nvPr>
            <p:ph type="sldNum" sz="quarter" idx="12"/>
          </p:nvPr>
        </p:nvSpPr>
        <p:spPr/>
        <p:txBody>
          <a:bodyPr/>
          <a:lstStyle/>
          <a:p>
            <a:fld id="{147C1B20-DEF4-46E3-B77F-0FB6B8193D90}" type="slidenum">
              <a:rPr lang="en-US" smtClean="0"/>
              <a:pPr/>
              <a:t>18</a:t>
            </a:fld>
            <a:endParaRPr lang="en-US"/>
          </a:p>
        </p:txBody>
      </p:sp>
      <p:pic>
        <p:nvPicPr>
          <p:cNvPr id="9" name="Picture 2"/>
          <p:cNvPicPr>
            <a:picLocks noGrp="1" noChangeAspect="1" noChangeArrowheads="1"/>
          </p:cNvPicPr>
          <p:nvPr>
            <p:ph sz="quarter" idx="1"/>
          </p:nvPr>
        </p:nvPicPr>
        <p:blipFill>
          <a:blip r:embed="rId2" cstate="print"/>
          <a:srcRect t="15677" b="4634"/>
          <a:stretch>
            <a:fillRect/>
          </a:stretch>
        </p:blipFill>
        <p:spPr bwMode="auto">
          <a:xfrm>
            <a:off x="827584" y="1412776"/>
            <a:ext cx="7425212" cy="4572000"/>
          </a:xfrm>
          <a:prstGeom prst="rect">
            <a:avLst/>
          </a:prstGeom>
          <a:noFill/>
          <a:ln w="9525">
            <a:noFill/>
            <a:miter lim="800000"/>
            <a:headEnd/>
            <a:tailEnd/>
          </a:ln>
        </p:spPr>
      </p:pic>
    </p:spTree>
    <p:extLst>
      <p:ext uri="{BB962C8B-B14F-4D97-AF65-F5344CB8AC3E}">
        <p14:creationId xmlns:p14="http://schemas.microsoft.com/office/powerpoint/2010/main" val="37385894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Princip X-</a:t>
            </a:r>
            <a:r>
              <a:rPr lang="cs-CZ" dirty="0" err="1" smtClean="0"/>
              <a:t>ray</a:t>
            </a:r>
            <a:r>
              <a:rPr lang="cs-CZ" dirty="0" smtClean="0"/>
              <a:t> fluorescence (XRF)</a:t>
            </a:r>
            <a:endParaRPr lang="cs-CZ" dirty="0"/>
          </a:p>
        </p:txBody>
      </p:sp>
      <p:sp>
        <p:nvSpPr>
          <p:cNvPr id="6" name="Zástupný symbol pro číslo snímku 5"/>
          <p:cNvSpPr>
            <a:spLocks noGrp="1"/>
          </p:cNvSpPr>
          <p:nvPr>
            <p:ph type="sldNum" sz="quarter" idx="12"/>
          </p:nvPr>
        </p:nvSpPr>
        <p:spPr/>
        <p:txBody>
          <a:bodyPr/>
          <a:lstStyle/>
          <a:p>
            <a:fld id="{6294C92D-0306-4E69-9CD3-20855E849650}" type="slidenum">
              <a:rPr kumimoji="0" lang="en-US" smtClean="0"/>
              <a:pPr/>
              <a:t>19</a:t>
            </a:fld>
            <a:endParaRPr kumimoji="0" lang="en-US"/>
          </a:p>
        </p:txBody>
      </p:sp>
      <p:pic>
        <p:nvPicPr>
          <p:cNvPr id="1026" name="Picture 2"/>
          <p:cNvPicPr>
            <a:picLocks noGrp="1" noChangeAspect="1" noChangeArrowheads="1"/>
          </p:cNvPicPr>
          <p:nvPr>
            <p:ph idx="1"/>
          </p:nvPr>
        </p:nvPicPr>
        <p:blipFill>
          <a:blip r:embed="rId2" cstate="print">
            <a:lum bright="-20000" contrast="30000"/>
          </a:blip>
          <a:srcRect r="37214"/>
          <a:stretch>
            <a:fillRect/>
          </a:stretch>
        </p:blipFill>
        <p:spPr bwMode="auto">
          <a:xfrm>
            <a:off x="1043608" y="1556792"/>
            <a:ext cx="6942324" cy="4554370"/>
          </a:xfrm>
          <a:prstGeom prst="rect">
            <a:avLst/>
          </a:prstGeom>
          <a:noFill/>
          <a:ln w="9525">
            <a:noFill/>
            <a:miter lim="800000"/>
            <a:headEnd/>
            <a:tailEnd/>
          </a:ln>
        </p:spPr>
      </p:pic>
      <p:sp>
        <p:nvSpPr>
          <p:cNvPr id="7" name="Zástupný symbol pro zápatí 6"/>
          <p:cNvSpPr>
            <a:spLocks noGrp="1"/>
          </p:cNvSpPr>
          <p:nvPr>
            <p:ph type="ftr" sz="quarter" idx="11"/>
          </p:nvPr>
        </p:nvSpPr>
        <p:spPr/>
        <p:txBody>
          <a:bodyPr/>
          <a:lstStyle/>
          <a:p>
            <a:r>
              <a:rPr kumimoji="0" lang="en-US" smtClean="0"/>
              <a:t>prof. Otruba</a:t>
            </a:r>
            <a:endParaRPr kumimoji="0" lang="en-US"/>
          </a:p>
        </p:txBody>
      </p:sp>
      <p:sp>
        <p:nvSpPr>
          <p:cNvPr id="8" name="Zástupný symbol pro datum 7"/>
          <p:cNvSpPr>
            <a:spLocks noGrp="1"/>
          </p:cNvSpPr>
          <p:nvPr>
            <p:ph type="dt" sz="half" idx="10"/>
          </p:nvPr>
        </p:nvSpPr>
        <p:spPr/>
        <p:txBody>
          <a:bodyPr/>
          <a:lstStyle/>
          <a:p>
            <a:r>
              <a:rPr lang="cs-CZ" smtClean="0"/>
              <a:t>2012</a:t>
            </a:r>
            <a:endParaRPr lang="en-US"/>
          </a:p>
        </p:txBody>
      </p:sp>
    </p:spTree>
    <p:extLst>
      <p:ext uri="{BB962C8B-B14F-4D97-AF65-F5344CB8AC3E}">
        <p14:creationId xmlns:p14="http://schemas.microsoft.com/office/powerpoint/2010/main" val="391911078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datum 2"/>
          <p:cNvSpPr>
            <a:spLocks noGrp="1"/>
          </p:cNvSpPr>
          <p:nvPr>
            <p:ph type="dt" sz="half" idx="10"/>
          </p:nvPr>
        </p:nvSpPr>
        <p:spPr/>
        <p:txBody>
          <a:bodyPr/>
          <a:lstStyle/>
          <a:p>
            <a:r>
              <a:rPr lang="cs-CZ" smtClean="0"/>
              <a:t>2012</a:t>
            </a:r>
            <a:endParaRPr lang="en-US" dirty="0"/>
          </a:p>
        </p:txBody>
      </p:sp>
      <p:sp>
        <p:nvSpPr>
          <p:cNvPr id="4" name="Zástupný symbol pro zápatí 3"/>
          <p:cNvSpPr>
            <a:spLocks noGrp="1"/>
          </p:cNvSpPr>
          <p:nvPr>
            <p:ph type="ftr" sz="quarter" idx="11"/>
          </p:nvPr>
        </p:nvSpPr>
        <p:spPr/>
        <p:txBody>
          <a:bodyPr/>
          <a:lstStyle/>
          <a:p>
            <a:r>
              <a:rPr lang="en-US" smtClean="0"/>
              <a:t>prof. Otruba</a:t>
            </a:r>
            <a:endParaRPr lang="en-US"/>
          </a:p>
        </p:txBody>
      </p:sp>
      <p:sp>
        <p:nvSpPr>
          <p:cNvPr id="5" name="Zástupný symbol pro číslo snímku 4"/>
          <p:cNvSpPr>
            <a:spLocks noGrp="1"/>
          </p:cNvSpPr>
          <p:nvPr>
            <p:ph type="sldNum" sz="quarter" idx="12"/>
          </p:nvPr>
        </p:nvSpPr>
        <p:spPr/>
        <p:txBody>
          <a:bodyPr/>
          <a:lstStyle/>
          <a:p>
            <a:fld id="{D4B5ADC2-7248-4799-8E52-477E151C3EE9}" type="slidenum">
              <a:rPr lang="en-US" sz="1400" b="1" smtClean="0">
                <a:solidFill>
                  <a:srgbClr val="FFFFFF"/>
                </a:solidFill>
              </a:rPr>
              <a:pPr/>
              <a:t>2</a:t>
            </a:fld>
            <a:endParaRPr lang="en-US" dirty="0"/>
          </a:p>
        </p:txBody>
      </p:sp>
      <p:sp>
        <p:nvSpPr>
          <p:cNvPr id="6" name="Zástupný symbol pro obsah 5"/>
          <p:cNvSpPr>
            <a:spLocks noGrp="1"/>
          </p:cNvSpPr>
          <p:nvPr>
            <p:ph sz="quarter" idx="4294967295"/>
          </p:nvPr>
        </p:nvSpPr>
        <p:spPr>
          <a:xfrm>
            <a:off x="107504" y="404664"/>
            <a:ext cx="8892480" cy="5831160"/>
          </a:xfrm>
        </p:spPr>
        <p:txBody>
          <a:bodyPr>
            <a:normAutofit/>
          </a:bodyPr>
          <a:lstStyle/>
          <a:p>
            <a:r>
              <a:rPr lang="cs-CZ" sz="3200" dirty="0" err="1">
                <a:solidFill>
                  <a:srgbClr val="FF0000"/>
                </a:solidFill>
              </a:rPr>
              <a:t>Rentgenfluorescenční</a:t>
            </a:r>
            <a:r>
              <a:rPr lang="cs-CZ" sz="3200" dirty="0">
                <a:solidFill>
                  <a:srgbClr val="FF0000"/>
                </a:solidFill>
              </a:rPr>
              <a:t> (XRF) </a:t>
            </a:r>
            <a:r>
              <a:rPr lang="cs-CZ" sz="3200" dirty="0"/>
              <a:t>spektrometrie je jednou z nejpoužívanějších aplikací atomové spektroskopie </a:t>
            </a:r>
            <a:r>
              <a:rPr lang="cs-CZ" sz="3200" dirty="0" err="1"/>
              <a:t>subvalenčních</a:t>
            </a:r>
            <a:r>
              <a:rPr lang="cs-CZ" sz="3200" dirty="0"/>
              <a:t> elektronů v běžné analytické praxi. Tyto metody využívají interakce částic nebo záření o vysoké energii s atomy vzorku. Důsledkem této interakce je vysoko-energetická ionizace atomu, při níž je vyražen elektron na některé z vnitřních hladin atomu. Vakance po vyraženém elektronu je zaplněna elektronem z vyšší energetické hladiny. Uvolněná energie je emitována ve formě fotonu nebo Augerova elektronu</a:t>
            </a:r>
            <a:r>
              <a:rPr lang="cs-CZ" sz="3200" dirty="0" smtClean="0"/>
              <a:t>.</a:t>
            </a:r>
            <a:endParaRPr lang="cs-CZ" sz="3200" dirty="0"/>
          </a:p>
        </p:txBody>
      </p:sp>
    </p:spTree>
    <p:extLst>
      <p:ext uri="{BB962C8B-B14F-4D97-AF65-F5344CB8AC3E}">
        <p14:creationId xmlns:p14="http://schemas.microsoft.com/office/powerpoint/2010/main" val="22570523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smtClean="0"/>
              <a:t>RTG fluorescenční spektrometrie–RFS,XRF </a:t>
            </a:r>
            <a:endParaRPr lang="cs-CZ" dirty="0"/>
          </a:p>
        </p:txBody>
      </p:sp>
      <p:sp>
        <p:nvSpPr>
          <p:cNvPr id="4" name="Zástupný symbol pro datum 3"/>
          <p:cNvSpPr>
            <a:spLocks noGrp="1"/>
          </p:cNvSpPr>
          <p:nvPr>
            <p:ph type="dt" sz="half" idx="10"/>
          </p:nvPr>
        </p:nvSpPr>
        <p:spPr/>
        <p:txBody>
          <a:bodyPr/>
          <a:lstStyle/>
          <a:p>
            <a:r>
              <a:rPr lang="cs-CZ" smtClean="0"/>
              <a:t>2012</a:t>
            </a:r>
            <a:endParaRPr lang="en-US" dirty="0"/>
          </a:p>
        </p:txBody>
      </p:sp>
      <p:sp>
        <p:nvSpPr>
          <p:cNvPr id="6" name="Zástupný symbol pro zápatí 5"/>
          <p:cNvSpPr>
            <a:spLocks noGrp="1"/>
          </p:cNvSpPr>
          <p:nvPr>
            <p:ph type="ftr" sz="quarter" idx="11"/>
          </p:nvPr>
        </p:nvSpPr>
        <p:spPr/>
        <p:txBody>
          <a:bodyPr/>
          <a:lstStyle/>
          <a:p>
            <a:r>
              <a:rPr lang="en-US" smtClean="0"/>
              <a:t>prof. Otruba</a:t>
            </a:r>
            <a:endParaRPr lang="en-US" dirty="0"/>
          </a:p>
        </p:txBody>
      </p:sp>
      <p:sp>
        <p:nvSpPr>
          <p:cNvPr id="5" name="Zástupný symbol pro číslo snímku 4"/>
          <p:cNvSpPr>
            <a:spLocks noGrp="1"/>
          </p:cNvSpPr>
          <p:nvPr>
            <p:ph type="sldNum" sz="quarter" idx="12"/>
          </p:nvPr>
        </p:nvSpPr>
        <p:spPr/>
        <p:txBody>
          <a:bodyPr/>
          <a:lstStyle/>
          <a:p>
            <a:fld id="{D4B5ADC2-7248-4799-8E52-477E151C3EE9}" type="slidenum">
              <a:rPr lang="en-US" sz="1400" b="1" smtClean="0">
                <a:solidFill>
                  <a:srgbClr val="FFFFFF"/>
                </a:solidFill>
              </a:rPr>
              <a:pPr/>
              <a:t>20</a:t>
            </a:fld>
            <a:endParaRPr lang="en-US" dirty="0"/>
          </a:p>
        </p:txBody>
      </p:sp>
      <p:sp>
        <p:nvSpPr>
          <p:cNvPr id="3" name="Zástupný symbol pro obsah 2"/>
          <p:cNvSpPr>
            <a:spLocks noGrp="1"/>
          </p:cNvSpPr>
          <p:nvPr>
            <p:ph sz="quarter" idx="1"/>
          </p:nvPr>
        </p:nvSpPr>
        <p:spPr/>
        <p:txBody>
          <a:bodyPr>
            <a:normAutofit fontScale="92500"/>
          </a:bodyPr>
          <a:lstStyle/>
          <a:p>
            <a:r>
              <a:rPr lang="cs-CZ" dirty="0" smtClean="0"/>
              <a:t>Nejrozšířenější metoda spektrometrie </a:t>
            </a:r>
            <a:r>
              <a:rPr lang="cs-CZ" dirty="0" err="1" smtClean="0"/>
              <a:t>subvalenčních</a:t>
            </a:r>
            <a:r>
              <a:rPr lang="cs-CZ" dirty="0" smtClean="0"/>
              <a:t> e</a:t>
            </a:r>
            <a:r>
              <a:rPr lang="cs-CZ" baseline="30000" dirty="0" smtClean="0"/>
              <a:t>-</a:t>
            </a:r>
            <a:r>
              <a:rPr lang="cs-CZ" dirty="0" smtClean="0"/>
              <a:t>.</a:t>
            </a:r>
          </a:p>
          <a:p>
            <a:r>
              <a:rPr lang="cs-CZ" dirty="0" smtClean="0"/>
              <a:t>Spektrometry se skládají z:</a:t>
            </a:r>
          </a:p>
          <a:p>
            <a:pPr lvl="1"/>
            <a:r>
              <a:rPr lang="cs-CZ" dirty="0" smtClean="0"/>
              <a:t>zdroje buzení charakteristického záření,</a:t>
            </a:r>
          </a:p>
          <a:p>
            <a:pPr lvl="1"/>
            <a:r>
              <a:rPr lang="cs-CZ" dirty="0" err="1" smtClean="0"/>
              <a:t>monochromatizace</a:t>
            </a:r>
            <a:r>
              <a:rPr lang="cs-CZ" dirty="0" smtClean="0"/>
              <a:t> vybuzeného záření ze vzorku,</a:t>
            </a:r>
          </a:p>
          <a:p>
            <a:pPr lvl="1"/>
            <a:r>
              <a:rPr lang="cs-CZ" dirty="0" smtClean="0"/>
              <a:t>detekce záření,</a:t>
            </a:r>
          </a:p>
          <a:p>
            <a:pPr lvl="1"/>
            <a:r>
              <a:rPr lang="cs-CZ" dirty="0" smtClean="0"/>
              <a:t>vyhodnocení </a:t>
            </a:r>
            <a:r>
              <a:rPr lang="cs-CZ" dirty="0" err="1" smtClean="0"/>
              <a:t>rentgenfluorescenčního</a:t>
            </a:r>
            <a:r>
              <a:rPr lang="cs-CZ" dirty="0" smtClean="0"/>
              <a:t> spektra.</a:t>
            </a:r>
          </a:p>
          <a:p>
            <a:r>
              <a:rPr lang="cs-CZ" dirty="0" smtClean="0"/>
              <a:t>Dva zásadně odlišné přístupy k analýze (2 typy spektrometrů):</a:t>
            </a:r>
          </a:p>
          <a:p>
            <a:pPr lvl="1"/>
            <a:r>
              <a:rPr lang="cs-CZ" dirty="0" smtClean="0"/>
              <a:t>vlnově disperzní – </a:t>
            </a:r>
            <a:r>
              <a:rPr lang="cs-CZ" dirty="0" err="1" smtClean="0"/>
              <a:t>monochromatizace</a:t>
            </a:r>
            <a:r>
              <a:rPr lang="cs-CZ" dirty="0" smtClean="0"/>
              <a:t> probíhá v monochromátoru,</a:t>
            </a:r>
          </a:p>
          <a:p>
            <a:pPr lvl="1"/>
            <a:r>
              <a:rPr lang="cs-CZ" dirty="0" err="1" smtClean="0"/>
              <a:t>energiově</a:t>
            </a:r>
            <a:r>
              <a:rPr lang="cs-CZ" dirty="0" smtClean="0"/>
              <a:t> disperzní – </a:t>
            </a:r>
            <a:r>
              <a:rPr lang="cs-CZ" dirty="0" err="1" smtClean="0"/>
              <a:t>monochromatizace</a:t>
            </a:r>
            <a:r>
              <a:rPr lang="cs-CZ" dirty="0" smtClean="0"/>
              <a:t> probíhá v detektoru.</a:t>
            </a:r>
            <a:endParaRPr lang="cs-CZ"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83568" y="332656"/>
            <a:ext cx="8003232" cy="994122"/>
          </a:xfrm>
        </p:spPr>
        <p:txBody>
          <a:bodyPr>
            <a:normAutofit fontScale="90000"/>
          </a:bodyPr>
          <a:lstStyle/>
          <a:p>
            <a:r>
              <a:rPr lang="cs-CZ" dirty="0" smtClean="0"/>
              <a:t>Buzení rentgenovou lampou (rentgenkou)</a:t>
            </a:r>
            <a:endParaRPr lang="cs-CZ" dirty="0"/>
          </a:p>
        </p:txBody>
      </p:sp>
      <p:sp>
        <p:nvSpPr>
          <p:cNvPr id="4" name="Zástupný symbol pro datum 3"/>
          <p:cNvSpPr>
            <a:spLocks noGrp="1"/>
          </p:cNvSpPr>
          <p:nvPr>
            <p:ph type="dt" sz="half" idx="10"/>
          </p:nvPr>
        </p:nvSpPr>
        <p:spPr/>
        <p:txBody>
          <a:bodyPr/>
          <a:lstStyle/>
          <a:p>
            <a:r>
              <a:rPr lang="cs-CZ" smtClean="0"/>
              <a:t>2012</a:t>
            </a:r>
            <a:endParaRPr lang="en-US" dirty="0"/>
          </a:p>
        </p:txBody>
      </p:sp>
      <p:sp>
        <p:nvSpPr>
          <p:cNvPr id="6" name="Zástupný symbol pro zápatí 5"/>
          <p:cNvSpPr>
            <a:spLocks noGrp="1"/>
          </p:cNvSpPr>
          <p:nvPr>
            <p:ph type="ftr" sz="quarter" idx="11"/>
          </p:nvPr>
        </p:nvSpPr>
        <p:spPr/>
        <p:txBody>
          <a:bodyPr/>
          <a:lstStyle/>
          <a:p>
            <a:r>
              <a:rPr lang="en-US" smtClean="0"/>
              <a:t>prof. Otruba</a:t>
            </a:r>
            <a:endParaRPr lang="en-US"/>
          </a:p>
        </p:txBody>
      </p:sp>
      <p:sp>
        <p:nvSpPr>
          <p:cNvPr id="5" name="Zástupný symbol pro číslo snímku 4"/>
          <p:cNvSpPr>
            <a:spLocks noGrp="1"/>
          </p:cNvSpPr>
          <p:nvPr>
            <p:ph type="sldNum" sz="quarter" idx="12"/>
          </p:nvPr>
        </p:nvSpPr>
        <p:spPr/>
        <p:txBody>
          <a:bodyPr/>
          <a:lstStyle/>
          <a:p>
            <a:fld id="{D4B5ADC2-7248-4799-8E52-477E151C3EE9}" type="slidenum">
              <a:rPr lang="en-US" sz="1400" b="1" smtClean="0">
                <a:solidFill>
                  <a:srgbClr val="FFFFFF"/>
                </a:solidFill>
              </a:rPr>
              <a:pPr/>
              <a:t>21</a:t>
            </a:fld>
            <a:endParaRPr lang="en-US" dirty="0"/>
          </a:p>
        </p:txBody>
      </p:sp>
      <p:sp>
        <p:nvSpPr>
          <p:cNvPr id="3" name="Zástupný symbol pro obsah 2"/>
          <p:cNvSpPr>
            <a:spLocks noGrp="1"/>
          </p:cNvSpPr>
          <p:nvPr>
            <p:ph sz="quarter" idx="1"/>
          </p:nvPr>
        </p:nvSpPr>
        <p:spPr/>
        <p:txBody>
          <a:bodyPr>
            <a:normAutofit fontScale="92500" lnSpcReduction="20000"/>
          </a:bodyPr>
          <a:lstStyle/>
          <a:p>
            <a:r>
              <a:rPr lang="cs-CZ" dirty="0" smtClean="0"/>
              <a:t>Nejběžnější zdroj RTG záření.</a:t>
            </a:r>
          </a:p>
          <a:p>
            <a:r>
              <a:rPr lang="cs-CZ" dirty="0" smtClean="0"/>
              <a:t>Evakuovaná nádoba s výstupním </a:t>
            </a:r>
            <a:r>
              <a:rPr lang="cs-CZ" dirty="0" err="1" smtClean="0"/>
              <a:t>Be</a:t>
            </a:r>
            <a:r>
              <a:rPr lang="cs-CZ" dirty="0" smtClean="0"/>
              <a:t> okénkem, W </a:t>
            </a:r>
            <a:r>
              <a:rPr lang="pt-BR" dirty="0" smtClean="0"/>
              <a:t>katodou a masivního </a:t>
            </a:r>
            <a:r>
              <a:rPr lang="cs-CZ" dirty="0" smtClean="0"/>
              <a:t>vodou</a:t>
            </a:r>
            <a:r>
              <a:rPr lang="pt-BR" dirty="0" smtClean="0"/>
              <a:t> chlazeného Cu bloku s</a:t>
            </a:r>
            <a:r>
              <a:rPr lang="cs-CZ" dirty="0" smtClean="0"/>
              <a:t> </a:t>
            </a:r>
            <a:r>
              <a:rPr lang="pt-BR" dirty="0" smtClean="0"/>
              <a:t>anodou (antikatodou) – Mo, Ag, Cr, Rh.</a:t>
            </a:r>
          </a:p>
          <a:p>
            <a:r>
              <a:rPr lang="cs-CZ" dirty="0" smtClean="0"/>
              <a:t>Mezi elektrodami potenciálový spád až 60 </a:t>
            </a:r>
            <a:r>
              <a:rPr lang="cs-CZ" dirty="0" err="1" smtClean="0"/>
              <a:t>kV</a:t>
            </a:r>
            <a:r>
              <a:rPr lang="cs-CZ" dirty="0" smtClean="0"/>
              <a:t>.</a:t>
            </a:r>
          </a:p>
          <a:p>
            <a:r>
              <a:rPr lang="pt-BR" dirty="0" smtClean="0"/>
              <a:t>PRINCIP: žhavená katoda emituje e</a:t>
            </a:r>
            <a:r>
              <a:rPr lang="pt-BR" baseline="30000" dirty="0" smtClean="0"/>
              <a:t>-</a:t>
            </a:r>
            <a:r>
              <a:rPr lang="pt-BR" dirty="0" smtClean="0"/>
              <a:t>, které se urychlují v</a:t>
            </a:r>
            <a:r>
              <a:rPr lang="cs-CZ" dirty="0" smtClean="0"/>
              <a:t> elektrickém poli a dopadají na antikatodu a procesem </a:t>
            </a:r>
            <a:r>
              <a:rPr lang="cs-CZ" dirty="0" err="1" smtClean="0"/>
              <a:t>primárníexcitace</a:t>
            </a:r>
            <a:r>
              <a:rPr lang="cs-CZ" dirty="0" smtClean="0"/>
              <a:t> dochází k buzení čárového a spojitého spektra materiálu anody. Toto záření je následně využito k </a:t>
            </a:r>
            <a:r>
              <a:rPr lang="cs-CZ" dirty="0" err="1" smtClean="0"/>
              <a:t>buzenícharakteristických</a:t>
            </a:r>
            <a:r>
              <a:rPr lang="cs-CZ" dirty="0" smtClean="0"/>
              <a:t> spekter prvků přítomných ve vzorku.</a:t>
            </a:r>
          </a:p>
          <a:p>
            <a:r>
              <a:rPr lang="cs-CZ" dirty="0" smtClean="0"/>
              <a:t>Při buzení rentgenkou nastávají 2 případy:</a:t>
            </a:r>
          </a:p>
          <a:p>
            <a:pPr lvl="1">
              <a:buFont typeface="Courier New" pitchFamily="49" charset="0"/>
              <a:buChar char="o"/>
            </a:pPr>
            <a:r>
              <a:rPr lang="cs-CZ" dirty="0" smtClean="0"/>
              <a:t>buzení charakteristickým zářením,</a:t>
            </a:r>
          </a:p>
          <a:p>
            <a:pPr lvl="1">
              <a:buFont typeface="Courier New" pitchFamily="49" charset="0"/>
              <a:buChar char="o"/>
            </a:pPr>
            <a:r>
              <a:rPr lang="cs-CZ" dirty="0" smtClean="0"/>
              <a:t>buzení kontinuem.</a:t>
            </a:r>
            <a:endParaRPr lang="cs-CZ"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Buzení rentgenovou lampou</a:t>
            </a:r>
            <a:endParaRPr lang="cs-CZ" dirty="0"/>
          </a:p>
        </p:txBody>
      </p:sp>
      <p:sp>
        <p:nvSpPr>
          <p:cNvPr id="3" name="Zástupný symbol pro datum 2"/>
          <p:cNvSpPr>
            <a:spLocks noGrp="1"/>
          </p:cNvSpPr>
          <p:nvPr>
            <p:ph type="dt" sz="half" idx="10"/>
          </p:nvPr>
        </p:nvSpPr>
        <p:spPr/>
        <p:txBody>
          <a:bodyPr/>
          <a:lstStyle/>
          <a:p>
            <a:r>
              <a:rPr lang="cs-CZ" smtClean="0"/>
              <a:t>2012</a:t>
            </a:r>
            <a:endParaRPr lang="en-US" dirty="0"/>
          </a:p>
        </p:txBody>
      </p:sp>
      <p:sp>
        <p:nvSpPr>
          <p:cNvPr id="4" name="Zástupný symbol pro zápatí 3"/>
          <p:cNvSpPr>
            <a:spLocks noGrp="1"/>
          </p:cNvSpPr>
          <p:nvPr>
            <p:ph type="ftr" sz="quarter" idx="11"/>
          </p:nvPr>
        </p:nvSpPr>
        <p:spPr/>
        <p:txBody>
          <a:bodyPr/>
          <a:lstStyle/>
          <a:p>
            <a:r>
              <a:rPr lang="en-US" smtClean="0"/>
              <a:t>prof. Otruba</a:t>
            </a:r>
            <a:endParaRPr lang="en-US"/>
          </a:p>
        </p:txBody>
      </p:sp>
      <p:sp>
        <p:nvSpPr>
          <p:cNvPr id="5" name="Zástupný symbol pro číslo snímku 4"/>
          <p:cNvSpPr>
            <a:spLocks noGrp="1"/>
          </p:cNvSpPr>
          <p:nvPr>
            <p:ph type="sldNum" sz="quarter" idx="12"/>
          </p:nvPr>
        </p:nvSpPr>
        <p:spPr/>
        <p:txBody>
          <a:bodyPr/>
          <a:lstStyle/>
          <a:p>
            <a:fld id="{D4B5ADC2-7248-4799-8E52-477E151C3EE9}" type="slidenum">
              <a:rPr lang="en-US" sz="1400" b="1" smtClean="0">
                <a:solidFill>
                  <a:srgbClr val="FFFFFF"/>
                </a:solidFill>
              </a:rPr>
              <a:pPr/>
              <a:t>22</a:t>
            </a:fld>
            <a:endParaRPr lang="en-US" dirty="0"/>
          </a:p>
        </p:txBody>
      </p:sp>
      <p:pic>
        <p:nvPicPr>
          <p:cNvPr id="1026" name="Picture 2"/>
          <p:cNvPicPr>
            <a:picLocks noGrp="1" noChangeAspect="1" noChangeArrowheads="1"/>
          </p:cNvPicPr>
          <p:nvPr>
            <p:ph sz="quarter" idx="1"/>
          </p:nvPr>
        </p:nvPicPr>
        <p:blipFill>
          <a:blip r:embed="rId2" cstate="print">
            <a:lum bright="-10000" contrast="30000"/>
          </a:blip>
          <a:srcRect/>
          <a:stretch>
            <a:fillRect/>
          </a:stretch>
        </p:blipFill>
        <p:spPr bwMode="auto">
          <a:xfrm>
            <a:off x="500034" y="1357298"/>
            <a:ext cx="4643470" cy="2188568"/>
          </a:xfrm>
          <a:prstGeom prst="rect">
            <a:avLst/>
          </a:prstGeom>
          <a:noFill/>
          <a:ln w="9525">
            <a:noFill/>
            <a:miter lim="800000"/>
            <a:headEnd/>
            <a:tailEnd/>
          </a:ln>
        </p:spPr>
      </p:pic>
      <p:pic>
        <p:nvPicPr>
          <p:cNvPr id="1028" name="Picture 4"/>
          <p:cNvPicPr>
            <a:picLocks noChangeAspect="1" noChangeArrowheads="1"/>
          </p:cNvPicPr>
          <p:nvPr/>
        </p:nvPicPr>
        <p:blipFill>
          <a:blip r:embed="rId3" cstate="print">
            <a:lum bright="-10000" contrast="20000"/>
          </a:blip>
          <a:srcRect/>
          <a:stretch>
            <a:fillRect/>
          </a:stretch>
        </p:blipFill>
        <p:spPr bwMode="auto">
          <a:xfrm>
            <a:off x="3929058" y="4572008"/>
            <a:ext cx="4562478" cy="1692532"/>
          </a:xfrm>
          <a:prstGeom prst="rect">
            <a:avLst/>
          </a:prstGeom>
          <a:noFill/>
          <a:ln w="9525">
            <a:noFill/>
            <a:miter lim="800000"/>
            <a:headEnd/>
            <a:tailEnd/>
          </a:ln>
        </p:spPr>
      </p:pic>
      <p:sp>
        <p:nvSpPr>
          <p:cNvPr id="10" name="Obdélník 9"/>
          <p:cNvSpPr/>
          <p:nvPr/>
        </p:nvSpPr>
        <p:spPr>
          <a:xfrm>
            <a:off x="5214942" y="2214554"/>
            <a:ext cx="3109697" cy="369332"/>
          </a:xfrm>
          <a:prstGeom prst="rect">
            <a:avLst/>
          </a:prstGeom>
        </p:spPr>
        <p:txBody>
          <a:bodyPr wrap="none">
            <a:spAutoFit/>
          </a:bodyPr>
          <a:lstStyle/>
          <a:p>
            <a:r>
              <a:rPr lang="cs-CZ" b="1" dirty="0" smtClean="0"/>
              <a:t>Rentgenka s bočním výstupem</a:t>
            </a:r>
            <a:endParaRPr lang="cs-CZ" dirty="0"/>
          </a:p>
        </p:txBody>
      </p:sp>
      <p:sp>
        <p:nvSpPr>
          <p:cNvPr id="11" name="Obdélník 10"/>
          <p:cNvSpPr/>
          <p:nvPr/>
        </p:nvSpPr>
        <p:spPr>
          <a:xfrm>
            <a:off x="285720" y="3429000"/>
            <a:ext cx="8643998" cy="1015663"/>
          </a:xfrm>
          <a:prstGeom prst="rect">
            <a:avLst/>
          </a:prstGeom>
        </p:spPr>
        <p:txBody>
          <a:bodyPr wrap="square">
            <a:spAutoFit/>
          </a:bodyPr>
          <a:lstStyle/>
          <a:p>
            <a:r>
              <a:rPr lang="cs-CZ" sz="2000" dirty="0" smtClean="0"/>
              <a:t>Boční výstup: snadná konstrukce a chlazení, ztráty záření na tlustším okénku a rozbíhavost paprsku.</a:t>
            </a:r>
          </a:p>
          <a:p>
            <a:r>
              <a:rPr lang="cs-CZ" sz="2000" dirty="0" smtClean="0"/>
              <a:t>Čelní okénko: vyšší účinnost, tenčí </a:t>
            </a:r>
            <a:r>
              <a:rPr lang="cs-CZ" sz="2000" dirty="0" err="1" smtClean="0"/>
              <a:t>Be</a:t>
            </a:r>
            <a:r>
              <a:rPr lang="cs-CZ" sz="2000" dirty="0" smtClean="0"/>
              <a:t> okénko, problém s chlazením rentgenky.</a:t>
            </a:r>
            <a:endParaRPr lang="cs-CZ" sz="2000" dirty="0"/>
          </a:p>
        </p:txBody>
      </p:sp>
      <p:sp>
        <p:nvSpPr>
          <p:cNvPr id="12" name="Obdélník 11"/>
          <p:cNvSpPr/>
          <p:nvPr/>
        </p:nvSpPr>
        <p:spPr>
          <a:xfrm>
            <a:off x="857224" y="5286388"/>
            <a:ext cx="3035959" cy="369332"/>
          </a:xfrm>
          <a:prstGeom prst="rect">
            <a:avLst/>
          </a:prstGeom>
        </p:spPr>
        <p:txBody>
          <a:bodyPr wrap="none">
            <a:spAutoFit/>
          </a:bodyPr>
          <a:lstStyle/>
          <a:p>
            <a:r>
              <a:rPr lang="cs-CZ" b="1" dirty="0" smtClean="0"/>
              <a:t>Rentgenka s čelním výstupem</a:t>
            </a:r>
            <a:endParaRPr lang="cs-CZ"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41"/>
          <p:cNvSpPr>
            <a:spLocks noChangeArrowheads="1"/>
          </p:cNvSpPr>
          <p:nvPr/>
        </p:nvSpPr>
        <p:spPr bwMode="auto">
          <a:xfrm>
            <a:off x="7620000" y="3810000"/>
            <a:ext cx="914400" cy="381000"/>
          </a:xfrm>
          <a:prstGeom prst="rect">
            <a:avLst/>
          </a:prstGeom>
          <a:solidFill>
            <a:srgbClr val="FF9900"/>
          </a:solidFill>
          <a:ln w="9525">
            <a:solidFill>
              <a:schemeClr val="tx1"/>
            </a:solidFill>
            <a:miter lim="800000"/>
            <a:headEnd/>
            <a:tailEnd/>
          </a:ln>
        </p:spPr>
        <p:txBody>
          <a:bodyPr wrap="none" anchor="ctr"/>
          <a:lstStyle/>
          <a:p>
            <a:endParaRPr lang="cs-CZ"/>
          </a:p>
        </p:txBody>
      </p:sp>
      <p:sp>
        <p:nvSpPr>
          <p:cNvPr id="12291" name="AutoShape 29"/>
          <p:cNvSpPr>
            <a:spLocks noChangeArrowheads="1"/>
          </p:cNvSpPr>
          <p:nvPr/>
        </p:nvSpPr>
        <p:spPr bwMode="auto">
          <a:xfrm>
            <a:off x="1524000" y="3048000"/>
            <a:ext cx="6248400" cy="1981200"/>
          </a:xfrm>
          <a:prstGeom prst="roundRect">
            <a:avLst>
              <a:gd name="adj" fmla="val 16667"/>
            </a:avLst>
          </a:prstGeom>
          <a:solidFill>
            <a:srgbClr val="FF9900"/>
          </a:solidFill>
          <a:ln w="9525">
            <a:solidFill>
              <a:schemeClr val="tx1"/>
            </a:solidFill>
            <a:round/>
            <a:headEnd/>
            <a:tailEnd/>
          </a:ln>
        </p:spPr>
        <p:txBody>
          <a:bodyPr wrap="none" anchor="ctr"/>
          <a:lstStyle/>
          <a:p>
            <a:endParaRPr lang="cs-CZ"/>
          </a:p>
        </p:txBody>
      </p:sp>
      <p:sp>
        <p:nvSpPr>
          <p:cNvPr id="12292" name="Rectangle 2"/>
          <p:cNvSpPr>
            <a:spLocks noGrp="1" noChangeArrowheads="1"/>
          </p:cNvSpPr>
          <p:nvPr>
            <p:ph type="title"/>
          </p:nvPr>
        </p:nvSpPr>
        <p:spPr>
          <a:xfrm>
            <a:off x="1066800" y="609600"/>
            <a:ext cx="7620000" cy="1143000"/>
          </a:xfrm>
        </p:spPr>
        <p:txBody>
          <a:bodyPr/>
          <a:lstStyle/>
          <a:p>
            <a:pPr eaLnBrk="1" hangingPunct="1"/>
            <a:r>
              <a:rPr lang="en-US" smtClean="0"/>
              <a:t>Side Window X-Ray Tube</a:t>
            </a:r>
          </a:p>
        </p:txBody>
      </p:sp>
      <p:sp>
        <p:nvSpPr>
          <p:cNvPr id="12293" name="Rectangle 6"/>
          <p:cNvSpPr>
            <a:spLocks noChangeArrowheads="1"/>
          </p:cNvSpPr>
          <p:nvPr/>
        </p:nvSpPr>
        <p:spPr bwMode="auto">
          <a:xfrm>
            <a:off x="3962400" y="2743200"/>
            <a:ext cx="1201738" cy="596900"/>
          </a:xfrm>
          <a:prstGeom prst="rect">
            <a:avLst/>
          </a:prstGeom>
          <a:solidFill>
            <a:schemeClr val="bg1"/>
          </a:solidFill>
          <a:ln w="12700">
            <a:solidFill>
              <a:schemeClr val="tx1"/>
            </a:solidFill>
            <a:miter lim="800000"/>
            <a:headEnd/>
            <a:tailEnd/>
          </a:ln>
        </p:spPr>
        <p:txBody>
          <a:bodyPr wrap="none" anchor="ctr"/>
          <a:lstStyle/>
          <a:p>
            <a:endParaRPr lang="cs-CZ"/>
          </a:p>
        </p:txBody>
      </p:sp>
      <p:sp>
        <p:nvSpPr>
          <p:cNvPr id="12294" name="Line 9"/>
          <p:cNvSpPr>
            <a:spLocks noChangeShapeType="1"/>
          </p:cNvSpPr>
          <p:nvPr/>
        </p:nvSpPr>
        <p:spPr bwMode="auto">
          <a:xfrm flipV="1">
            <a:off x="5029200" y="3733800"/>
            <a:ext cx="258763" cy="709613"/>
          </a:xfrm>
          <a:prstGeom prst="line">
            <a:avLst/>
          </a:prstGeom>
          <a:noFill/>
          <a:ln w="127000">
            <a:solidFill>
              <a:schemeClr val="hlink"/>
            </a:solidFill>
            <a:round/>
            <a:headEnd/>
            <a:tailEnd/>
          </a:ln>
        </p:spPr>
        <p:txBody>
          <a:bodyPr wrap="none" anchor="ctr"/>
          <a:lstStyle/>
          <a:p>
            <a:endParaRPr lang="cs-CZ"/>
          </a:p>
        </p:txBody>
      </p:sp>
      <p:sp>
        <p:nvSpPr>
          <p:cNvPr id="12295" name="Oval 11"/>
          <p:cNvSpPr>
            <a:spLocks noChangeArrowheads="1"/>
          </p:cNvSpPr>
          <p:nvPr/>
        </p:nvSpPr>
        <p:spPr bwMode="auto">
          <a:xfrm>
            <a:off x="3962400" y="2667000"/>
            <a:ext cx="1187450" cy="139700"/>
          </a:xfrm>
          <a:prstGeom prst="ellipse">
            <a:avLst/>
          </a:prstGeom>
          <a:solidFill>
            <a:srgbClr val="808080"/>
          </a:solidFill>
          <a:ln w="12700">
            <a:solidFill>
              <a:schemeClr val="tx1"/>
            </a:solidFill>
            <a:round/>
            <a:headEnd/>
            <a:tailEnd/>
          </a:ln>
        </p:spPr>
        <p:txBody>
          <a:bodyPr wrap="none" anchor="ctr"/>
          <a:lstStyle/>
          <a:p>
            <a:endParaRPr lang="cs-CZ"/>
          </a:p>
        </p:txBody>
      </p:sp>
      <p:sp>
        <p:nvSpPr>
          <p:cNvPr id="12296" name="Rectangle 19"/>
          <p:cNvSpPr>
            <a:spLocks noChangeArrowheads="1"/>
          </p:cNvSpPr>
          <p:nvPr/>
        </p:nvSpPr>
        <p:spPr bwMode="auto">
          <a:xfrm>
            <a:off x="4876800" y="2133600"/>
            <a:ext cx="1412875" cy="363538"/>
          </a:xfrm>
          <a:prstGeom prst="rect">
            <a:avLst/>
          </a:prstGeom>
          <a:noFill/>
          <a:ln w="12700">
            <a:noFill/>
            <a:miter lim="800000"/>
            <a:headEnd/>
            <a:tailEnd/>
          </a:ln>
        </p:spPr>
        <p:txBody>
          <a:bodyPr wrap="none" lIns="90488" tIns="44450" rIns="90488" bIns="44450">
            <a:spAutoFit/>
          </a:bodyPr>
          <a:lstStyle/>
          <a:p>
            <a:pPr eaLnBrk="0" hangingPunct="0"/>
            <a:r>
              <a:rPr lang="en-US" sz="1800" b="1">
                <a:solidFill>
                  <a:srgbClr val="000099"/>
                </a:solidFill>
                <a:latin typeface="Arial" pitchFamily="34" charset="0"/>
              </a:rPr>
              <a:t>Be Window</a:t>
            </a:r>
          </a:p>
        </p:txBody>
      </p:sp>
      <p:sp>
        <p:nvSpPr>
          <p:cNvPr id="12297" name="Text Box 23"/>
          <p:cNvSpPr txBox="1">
            <a:spLocks noChangeArrowheads="1"/>
          </p:cNvSpPr>
          <p:nvPr/>
        </p:nvSpPr>
        <p:spPr bwMode="auto">
          <a:xfrm>
            <a:off x="6324600" y="5257800"/>
            <a:ext cx="2203450" cy="366713"/>
          </a:xfrm>
          <a:prstGeom prst="rect">
            <a:avLst/>
          </a:prstGeom>
          <a:noFill/>
          <a:ln w="9525">
            <a:noFill/>
            <a:miter lim="800000"/>
            <a:headEnd/>
            <a:tailEnd/>
          </a:ln>
        </p:spPr>
        <p:txBody>
          <a:bodyPr wrap="none">
            <a:spAutoFit/>
          </a:bodyPr>
          <a:lstStyle/>
          <a:p>
            <a:r>
              <a:rPr lang="en-US" sz="1800" b="1">
                <a:solidFill>
                  <a:srgbClr val="003399"/>
                </a:solidFill>
                <a:latin typeface="Arial" pitchFamily="34" charset="0"/>
              </a:rPr>
              <a:t>Silicone Insulation</a:t>
            </a:r>
          </a:p>
        </p:txBody>
      </p:sp>
      <p:sp>
        <p:nvSpPr>
          <p:cNvPr id="12298" name="Line 24"/>
          <p:cNvSpPr>
            <a:spLocks noChangeShapeType="1"/>
          </p:cNvSpPr>
          <p:nvPr/>
        </p:nvSpPr>
        <p:spPr bwMode="auto">
          <a:xfrm flipV="1">
            <a:off x="6781800" y="4876800"/>
            <a:ext cx="228600" cy="381000"/>
          </a:xfrm>
          <a:prstGeom prst="line">
            <a:avLst/>
          </a:prstGeom>
          <a:noFill/>
          <a:ln w="9525">
            <a:solidFill>
              <a:schemeClr val="tx1"/>
            </a:solidFill>
            <a:round/>
            <a:headEnd/>
            <a:tailEnd type="triangle" w="med" len="med"/>
          </a:ln>
        </p:spPr>
        <p:txBody>
          <a:bodyPr wrap="none"/>
          <a:lstStyle/>
          <a:p>
            <a:endParaRPr lang="cs-CZ"/>
          </a:p>
        </p:txBody>
      </p:sp>
      <p:sp>
        <p:nvSpPr>
          <p:cNvPr id="12299" name="Line 25"/>
          <p:cNvSpPr>
            <a:spLocks noChangeShapeType="1"/>
          </p:cNvSpPr>
          <p:nvPr/>
        </p:nvSpPr>
        <p:spPr bwMode="auto">
          <a:xfrm flipH="1">
            <a:off x="4648200" y="2438400"/>
            <a:ext cx="228600" cy="381000"/>
          </a:xfrm>
          <a:prstGeom prst="line">
            <a:avLst/>
          </a:prstGeom>
          <a:noFill/>
          <a:ln w="9525">
            <a:solidFill>
              <a:schemeClr val="tx1"/>
            </a:solidFill>
            <a:round/>
            <a:headEnd/>
            <a:tailEnd type="triangle" w="med" len="med"/>
          </a:ln>
        </p:spPr>
        <p:txBody>
          <a:bodyPr wrap="none"/>
          <a:lstStyle/>
          <a:p>
            <a:endParaRPr lang="cs-CZ"/>
          </a:p>
        </p:txBody>
      </p:sp>
      <p:sp>
        <p:nvSpPr>
          <p:cNvPr id="12300" name="Freeform 28"/>
          <p:cNvSpPr>
            <a:spLocks/>
          </p:cNvSpPr>
          <p:nvPr/>
        </p:nvSpPr>
        <p:spPr bwMode="auto">
          <a:xfrm>
            <a:off x="2578100" y="3886200"/>
            <a:ext cx="25400" cy="152400"/>
          </a:xfrm>
          <a:custGeom>
            <a:avLst/>
            <a:gdLst>
              <a:gd name="T0" fmla="*/ 8 w 16"/>
              <a:gd name="T1" fmla="*/ 0 h 96"/>
              <a:gd name="T2" fmla="*/ 8 w 16"/>
              <a:gd name="T3" fmla="*/ 96 h 96"/>
              <a:gd name="T4" fmla="*/ 8 w 16"/>
              <a:gd name="T5" fmla="*/ 0 h 96"/>
              <a:gd name="T6" fmla="*/ 0 60000 65536"/>
              <a:gd name="T7" fmla="*/ 0 60000 65536"/>
              <a:gd name="T8" fmla="*/ 0 60000 65536"/>
              <a:gd name="T9" fmla="*/ 0 w 16"/>
              <a:gd name="T10" fmla="*/ 0 h 96"/>
              <a:gd name="T11" fmla="*/ 16 w 16"/>
              <a:gd name="T12" fmla="*/ 96 h 96"/>
            </a:gdLst>
            <a:ahLst/>
            <a:cxnLst>
              <a:cxn ang="T6">
                <a:pos x="T0" y="T1"/>
              </a:cxn>
              <a:cxn ang="T7">
                <a:pos x="T2" y="T3"/>
              </a:cxn>
              <a:cxn ang="T8">
                <a:pos x="T4" y="T5"/>
              </a:cxn>
            </a:cxnLst>
            <a:rect l="T9" t="T10" r="T11" b="T12"/>
            <a:pathLst>
              <a:path w="16" h="96">
                <a:moveTo>
                  <a:pt x="8" y="0"/>
                </a:moveTo>
                <a:cubicBezTo>
                  <a:pt x="8" y="0"/>
                  <a:pt x="0" y="96"/>
                  <a:pt x="8" y="96"/>
                </a:cubicBezTo>
                <a:cubicBezTo>
                  <a:pt x="16" y="96"/>
                  <a:pt x="8" y="0"/>
                  <a:pt x="8" y="0"/>
                </a:cubicBezTo>
                <a:close/>
              </a:path>
            </a:pathLst>
          </a:custGeom>
          <a:solidFill>
            <a:schemeClr val="accent1"/>
          </a:solidFill>
          <a:ln w="9525">
            <a:solidFill>
              <a:schemeClr val="tx1"/>
            </a:solidFill>
            <a:round/>
            <a:headEnd/>
            <a:tailEnd/>
          </a:ln>
        </p:spPr>
        <p:txBody>
          <a:bodyPr wrap="none"/>
          <a:lstStyle/>
          <a:p>
            <a:endParaRPr lang="cs-CZ"/>
          </a:p>
        </p:txBody>
      </p:sp>
      <p:sp>
        <p:nvSpPr>
          <p:cNvPr id="12301" name="AutoShape 30"/>
          <p:cNvSpPr>
            <a:spLocks noChangeArrowheads="1"/>
          </p:cNvSpPr>
          <p:nvPr/>
        </p:nvSpPr>
        <p:spPr bwMode="auto">
          <a:xfrm>
            <a:off x="1828800" y="3352800"/>
            <a:ext cx="5715000" cy="1371600"/>
          </a:xfrm>
          <a:prstGeom prst="roundRect">
            <a:avLst>
              <a:gd name="adj" fmla="val 16667"/>
            </a:avLst>
          </a:prstGeom>
          <a:solidFill>
            <a:schemeClr val="bg1"/>
          </a:solidFill>
          <a:ln w="9525">
            <a:solidFill>
              <a:schemeClr val="tx1"/>
            </a:solidFill>
            <a:round/>
            <a:headEnd/>
            <a:tailEnd/>
          </a:ln>
        </p:spPr>
        <p:txBody>
          <a:bodyPr wrap="none" anchor="ctr"/>
          <a:lstStyle/>
          <a:p>
            <a:pPr algn="ctr"/>
            <a:endParaRPr lang="en-US"/>
          </a:p>
        </p:txBody>
      </p:sp>
      <p:sp>
        <p:nvSpPr>
          <p:cNvPr id="12302" name="Text Box 31"/>
          <p:cNvSpPr txBox="1">
            <a:spLocks noChangeArrowheads="1"/>
          </p:cNvSpPr>
          <p:nvPr/>
        </p:nvSpPr>
        <p:spPr bwMode="auto">
          <a:xfrm>
            <a:off x="1508125" y="2398713"/>
            <a:ext cx="1885950" cy="366712"/>
          </a:xfrm>
          <a:prstGeom prst="rect">
            <a:avLst/>
          </a:prstGeom>
          <a:noFill/>
          <a:ln w="9525">
            <a:noFill/>
            <a:miter lim="800000"/>
            <a:headEnd/>
            <a:tailEnd/>
          </a:ln>
        </p:spPr>
        <p:txBody>
          <a:bodyPr wrap="none">
            <a:spAutoFit/>
          </a:bodyPr>
          <a:lstStyle/>
          <a:p>
            <a:r>
              <a:rPr lang="en-US" sz="1800" b="1">
                <a:solidFill>
                  <a:srgbClr val="003399"/>
                </a:solidFill>
                <a:latin typeface="Arial" pitchFamily="34" charset="0"/>
              </a:rPr>
              <a:t>Glass Envelope</a:t>
            </a:r>
          </a:p>
        </p:txBody>
      </p:sp>
      <p:sp>
        <p:nvSpPr>
          <p:cNvPr id="12303" name="Line 32"/>
          <p:cNvSpPr>
            <a:spLocks noChangeShapeType="1"/>
          </p:cNvSpPr>
          <p:nvPr/>
        </p:nvSpPr>
        <p:spPr bwMode="auto">
          <a:xfrm>
            <a:off x="1981200" y="2743200"/>
            <a:ext cx="304800" cy="685800"/>
          </a:xfrm>
          <a:prstGeom prst="line">
            <a:avLst/>
          </a:prstGeom>
          <a:noFill/>
          <a:ln w="9525">
            <a:solidFill>
              <a:schemeClr val="tx1"/>
            </a:solidFill>
            <a:round/>
            <a:headEnd/>
            <a:tailEnd type="triangle" w="med" len="med"/>
          </a:ln>
        </p:spPr>
        <p:txBody>
          <a:bodyPr wrap="none"/>
          <a:lstStyle/>
          <a:p>
            <a:endParaRPr lang="cs-CZ"/>
          </a:p>
        </p:txBody>
      </p:sp>
      <p:sp>
        <p:nvSpPr>
          <p:cNvPr id="12304" name="Line 27"/>
          <p:cNvSpPr>
            <a:spLocks noChangeShapeType="1"/>
          </p:cNvSpPr>
          <p:nvPr/>
        </p:nvSpPr>
        <p:spPr bwMode="auto">
          <a:xfrm>
            <a:off x="1143000" y="4191000"/>
            <a:ext cx="1905000" cy="0"/>
          </a:xfrm>
          <a:prstGeom prst="line">
            <a:avLst/>
          </a:prstGeom>
          <a:noFill/>
          <a:ln w="9525">
            <a:solidFill>
              <a:schemeClr val="tx1"/>
            </a:solidFill>
            <a:round/>
            <a:headEnd/>
            <a:tailEnd/>
          </a:ln>
        </p:spPr>
        <p:txBody>
          <a:bodyPr wrap="none"/>
          <a:lstStyle/>
          <a:p>
            <a:endParaRPr lang="cs-CZ"/>
          </a:p>
        </p:txBody>
      </p:sp>
      <p:sp>
        <p:nvSpPr>
          <p:cNvPr id="12305" name="Line 26"/>
          <p:cNvSpPr>
            <a:spLocks noChangeShapeType="1"/>
          </p:cNvSpPr>
          <p:nvPr/>
        </p:nvSpPr>
        <p:spPr bwMode="auto">
          <a:xfrm>
            <a:off x="1143000" y="3810000"/>
            <a:ext cx="1905000" cy="0"/>
          </a:xfrm>
          <a:prstGeom prst="line">
            <a:avLst/>
          </a:prstGeom>
          <a:noFill/>
          <a:ln w="9525">
            <a:solidFill>
              <a:schemeClr val="tx1"/>
            </a:solidFill>
            <a:round/>
            <a:headEnd/>
            <a:tailEnd/>
          </a:ln>
        </p:spPr>
        <p:txBody>
          <a:bodyPr wrap="none"/>
          <a:lstStyle/>
          <a:p>
            <a:endParaRPr lang="cs-CZ"/>
          </a:p>
        </p:txBody>
      </p:sp>
      <p:sp>
        <p:nvSpPr>
          <p:cNvPr id="12306" name="Freeform 34"/>
          <p:cNvSpPr>
            <a:spLocks/>
          </p:cNvSpPr>
          <p:nvPr/>
        </p:nvSpPr>
        <p:spPr bwMode="auto">
          <a:xfrm>
            <a:off x="2992438" y="3795713"/>
            <a:ext cx="128587" cy="420687"/>
          </a:xfrm>
          <a:custGeom>
            <a:avLst/>
            <a:gdLst>
              <a:gd name="T0" fmla="*/ 35 w 81"/>
              <a:gd name="T1" fmla="*/ 0 h 265"/>
              <a:gd name="T2" fmla="*/ 53 w 81"/>
              <a:gd name="T3" fmla="*/ 36 h 265"/>
              <a:gd name="T4" fmla="*/ 62 w 81"/>
              <a:gd name="T5" fmla="*/ 46 h 265"/>
              <a:gd name="T6" fmla="*/ 44 w 81"/>
              <a:gd name="T7" fmla="*/ 119 h 265"/>
              <a:gd name="T8" fmla="*/ 26 w 81"/>
              <a:gd name="T9" fmla="*/ 164 h 265"/>
              <a:gd name="T10" fmla="*/ 53 w 81"/>
              <a:gd name="T11" fmla="*/ 228 h 265"/>
              <a:gd name="T12" fmla="*/ 26 w 81"/>
              <a:gd name="T13" fmla="*/ 265 h 265"/>
              <a:gd name="T14" fmla="*/ 0 60000 65536"/>
              <a:gd name="T15" fmla="*/ 0 60000 65536"/>
              <a:gd name="T16" fmla="*/ 0 60000 65536"/>
              <a:gd name="T17" fmla="*/ 0 60000 65536"/>
              <a:gd name="T18" fmla="*/ 0 60000 65536"/>
              <a:gd name="T19" fmla="*/ 0 60000 65536"/>
              <a:gd name="T20" fmla="*/ 0 60000 65536"/>
              <a:gd name="T21" fmla="*/ 0 w 81"/>
              <a:gd name="T22" fmla="*/ 0 h 265"/>
              <a:gd name="T23" fmla="*/ 81 w 81"/>
              <a:gd name="T24" fmla="*/ 265 h 2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1" h="265">
                <a:moveTo>
                  <a:pt x="35" y="0"/>
                </a:moveTo>
                <a:cubicBezTo>
                  <a:pt x="41" y="12"/>
                  <a:pt x="53" y="23"/>
                  <a:pt x="53" y="36"/>
                </a:cubicBezTo>
                <a:cubicBezTo>
                  <a:pt x="53" y="54"/>
                  <a:pt x="0" y="67"/>
                  <a:pt x="62" y="46"/>
                </a:cubicBezTo>
                <a:cubicBezTo>
                  <a:pt x="80" y="94"/>
                  <a:pt x="60" y="70"/>
                  <a:pt x="44" y="119"/>
                </a:cubicBezTo>
                <a:cubicBezTo>
                  <a:pt x="66" y="186"/>
                  <a:pt x="81" y="179"/>
                  <a:pt x="26" y="164"/>
                </a:cubicBezTo>
                <a:cubicBezTo>
                  <a:pt x="26" y="165"/>
                  <a:pt x="55" y="219"/>
                  <a:pt x="53" y="228"/>
                </a:cubicBezTo>
                <a:cubicBezTo>
                  <a:pt x="50" y="243"/>
                  <a:pt x="33" y="251"/>
                  <a:pt x="26" y="265"/>
                </a:cubicBezTo>
              </a:path>
            </a:pathLst>
          </a:custGeom>
          <a:noFill/>
          <a:ln w="9525">
            <a:solidFill>
              <a:schemeClr val="tx1"/>
            </a:solidFill>
            <a:round/>
            <a:headEnd/>
            <a:tailEnd/>
          </a:ln>
        </p:spPr>
        <p:txBody>
          <a:bodyPr wrap="none"/>
          <a:lstStyle/>
          <a:p>
            <a:endParaRPr lang="cs-CZ"/>
          </a:p>
        </p:txBody>
      </p:sp>
      <p:sp>
        <p:nvSpPr>
          <p:cNvPr id="12307" name="Text Box 36"/>
          <p:cNvSpPr txBox="1">
            <a:spLocks noChangeArrowheads="1"/>
          </p:cNvSpPr>
          <p:nvPr/>
        </p:nvSpPr>
        <p:spPr bwMode="auto">
          <a:xfrm>
            <a:off x="2819400" y="4267200"/>
            <a:ext cx="1123950" cy="366713"/>
          </a:xfrm>
          <a:prstGeom prst="rect">
            <a:avLst/>
          </a:prstGeom>
          <a:noFill/>
          <a:ln w="9525">
            <a:noFill/>
            <a:miter lim="800000"/>
            <a:headEnd/>
            <a:tailEnd/>
          </a:ln>
        </p:spPr>
        <p:txBody>
          <a:bodyPr wrap="none">
            <a:spAutoFit/>
          </a:bodyPr>
          <a:lstStyle/>
          <a:p>
            <a:r>
              <a:rPr lang="en-US" sz="1800" b="1">
                <a:solidFill>
                  <a:srgbClr val="003399"/>
                </a:solidFill>
                <a:latin typeface="Arial" pitchFamily="34" charset="0"/>
              </a:rPr>
              <a:t>Filament</a:t>
            </a:r>
          </a:p>
        </p:txBody>
      </p:sp>
      <p:sp>
        <p:nvSpPr>
          <p:cNvPr id="12308" name="Line 37"/>
          <p:cNvSpPr>
            <a:spLocks noChangeShapeType="1"/>
          </p:cNvSpPr>
          <p:nvPr/>
        </p:nvSpPr>
        <p:spPr bwMode="auto">
          <a:xfrm flipH="1" flipV="1">
            <a:off x="3124200" y="4038600"/>
            <a:ext cx="76200" cy="304800"/>
          </a:xfrm>
          <a:prstGeom prst="line">
            <a:avLst/>
          </a:prstGeom>
          <a:noFill/>
          <a:ln w="9525">
            <a:solidFill>
              <a:schemeClr val="tx1"/>
            </a:solidFill>
            <a:round/>
            <a:headEnd/>
            <a:tailEnd type="triangle" w="med" len="med"/>
          </a:ln>
        </p:spPr>
        <p:txBody>
          <a:bodyPr wrap="none"/>
          <a:lstStyle/>
          <a:p>
            <a:endParaRPr lang="cs-CZ"/>
          </a:p>
        </p:txBody>
      </p:sp>
      <p:sp>
        <p:nvSpPr>
          <p:cNvPr id="12309" name="AutoShape 38"/>
          <p:cNvSpPr>
            <a:spLocks noChangeArrowheads="1"/>
          </p:cNvSpPr>
          <p:nvPr/>
        </p:nvSpPr>
        <p:spPr bwMode="auto">
          <a:xfrm>
            <a:off x="4572000" y="3733800"/>
            <a:ext cx="3048000" cy="609600"/>
          </a:xfrm>
          <a:prstGeom prst="parallelogram">
            <a:avLst>
              <a:gd name="adj" fmla="val 111435"/>
            </a:avLst>
          </a:prstGeom>
          <a:solidFill>
            <a:srgbClr val="FF6600"/>
          </a:solidFill>
          <a:ln w="9525">
            <a:solidFill>
              <a:srgbClr val="FF6600"/>
            </a:solidFill>
            <a:miter lim="800000"/>
            <a:headEnd/>
            <a:tailEnd/>
          </a:ln>
        </p:spPr>
        <p:txBody>
          <a:bodyPr wrap="none" anchor="ctr"/>
          <a:lstStyle/>
          <a:p>
            <a:endParaRPr lang="cs-CZ"/>
          </a:p>
        </p:txBody>
      </p:sp>
      <p:sp>
        <p:nvSpPr>
          <p:cNvPr id="12310" name="AutoShape 39"/>
          <p:cNvSpPr>
            <a:spLocks noChangeArrowheads="1"/>
          </p:cNvSpPr>
          <p:nvPr/>
        </p:nvSpPr>
        <p:spPr bwMode="auto">
          <a:xfrm>
            <a:off x="4419600" y="3733800"/>
            <a:ext cx="914400" cy="609600"/>
          </a:xfrm>
          <a:prstGeom prst="parallelogram">
            <a:avLst>
              <a:gd name="adj" fmla="val 117576"/>
            </a:avLst>
          </a:prstGeom>
          <a:solidFill>
            <a:srgbClr val="969696"/>
          </a:solidFill>
          <a:ln w="9525">
            <a:solidFill>
              <a:schemeClr val="tx1"/>
            </a:solidFill>
            <a:miter lim="800000"/>
            <a:headEnd/>
            <a:tailEnd/>
          </a:ln>
        </p:spPr>
        <p:txBody>
          <a:bodyPr wrap="none" anchor="ctr"/>
          <a:lstStyle/>
          <a:p>
            <a:endParaRPr lang="cs-CZ"/>
          </a:p>
        </p:txBody>
      </p:sp>
      <p:sp>
        <p:nvSpPr>
          <p:cNvPr id="12311" name="Rectangle 8"/>
          <p:cNvSpPr>
            <a:spLocks noChangeArrowheads="1"/>
          </p:cNvSpPr>
          <p:nvPr/>
        </p:nvSpPr>
        <p:spPr bwMode="auto">
          <a:xfrm>
            <a:off x="6858000" y="3733800"/>
            <a:ext cx="762000" cy="609600"/>
          </a:xfrm>
          <a:prstGeom prst="rect">
            <a:avLst/>
          </a:prstGeom>
          <a:solidFill>
            <a:srgbClr val="FF6600"/>
          </a:solidFill>
          <a:ln w="12700">
            <a:solidFill>
              <a:srgbClr val="FF6600"/>
            </a:solidFill>
            <a:miter lim="800000"/>
            <a:headEnd/>
            <a:tailEnd/>
          </a:ln>
        </p:spPr>
        <p:txBody>
          <a:bodyPr wrap="none" anchor="ctr"/>
          <a:lstStyle/>
          <a:p>
            <a:endParaRPr lang="cs-CZ"/>
          </a:p>
        </p:txBody>
      </p:sp>
      <p:sp>
        <p:nvSpPr>
          <p:cNvPr id="12312" name="Rectangle 40"/>
          <p:cNvSpPr>
            <a:spLocks noChangeArrowheads="1"/>
          </p:cNvSpPr>
          <p:nvPr/>
        </p:nvSpPr>
        <p:spPr bwMode="auto">
          <a:xfrm>
            <a:off x="7620000" y="3962400"/>
            <a:ext cx="1066800" cy="76200"/>
          </a:xfrm>
          <a:prstGeom prst="rect">
            <a:avLst/>
          </a:prstGeom>
          <a:solidFill>
            <a:schemeClr val="accent1"/>
          </a:solidFill>
          <a:ln w="9525">
            <a:solidFill>
              <a:schemeClr val="tx1"/>
            </a:solidFill>
            <a:miter lim="800000"/>
            <a:headEnd/>
            <a:tailEnd/>
          </a:ln>
        </p:spPr>
        <p:txBody>
          <a:bodyPr wrap="none" anchor="ctr"/>
          <a:lstStyle/>
          <a:p>
            <a:endParaRPr lang="cs-CZ"/>
          </a:p>
        </p:txBody>
      </p:sp>
      <p:sp>
        <p:nvSpPr>
          <p:cNvPr id="12313" name="Rectangle 20"/>
          <p:cNvSpPr>
            <a:spLocks noChangeArrowheads="1"/>
          </p:cNvSpPr>
          <p:nvPr/>
        </p:nvSpPr>
        <p:spPr bwMode="auto">
          <a:xfrm>
            <a:off x="3124200" y="3657600"/>
            <a:ext cx="1403350" cy="301625"/>
          </a:xfrm>
          <a:prstGeom prst="rect">
            <a:avLst/>
          </a:prstGeom>
          <a:noFill/>
          <a:ln w="12700">
            <a:noFill/>
            <a:miter lim="800000"/>
            <a:headEnd/>
            <a:tailEnd/>
          </a:ln>
        </p:spPr>
        <p:txBody>
          <a:bodyPr wrap="none" lIns="90488" tIns="44450" rIns="90488" bIns="44450">
            <a:spAutoFit/>
          </a:bodyPr>
          <a:lstStyle/>
          <a:p>
            <a:pPr eaLnBrk="0" hangingPunct="0"/>
            <a:r>
              <a:rPr lang="en-US" sz="1400" b="1">
                <a:solidFill>
                  <a:srgbClr val="000099"/>
                </a:solidFill>
                <a:latin typeface="Arial" pitchFamily="34" charset="0"/>
              </a:rPr>
              <a:t>Electron beam</a:t>
            </a:r>
          </a:p>
        </p:txBody>
      </p:sp>
      <p:sp>
        <p:nvSpPr>
          <p:cNvPr id="12314" name="AutoShape 42"/>
          <p:cNvSpPr>
            <a:spLocks noChangeArrowheads="1"/>
          </p:cNvSpPr>
          <p:nvPr/>
        </p:nvSpPr>
        <p:spPr bwMode="auto">
          <a:xfrm>
            <a:off x="3200400" y="3886200"/>
            <a:ext cx="1295400" cy="228600"/>
          </a:xfrm>
          <a:prstGeom prst="rightArrow">
            <a:avLst>
              <a:gd name="adj1" fmla="val 50000"/>
              <a:gd name="adj2" fmla="val 141667"/>
            </a:avLst>
          </a:prstGeom>
          <a:solidFill>
            <a:srgbClr val="FFCC00"/>
          </a:solidFill>
          <a:ln w="9525">
            <a:solidFill>
              <a:schemeClr val="tx1"/>
            </a:solidFill>
            <a:miter lim="800000"/>
            <a:headEnd/>
            <a:tailEnd/>
          </a:ln>
        </p:spPr>
        <p:txBody>
          <a:bodyPr wrap="none" anchor="ctr"/>
          <a:lstStyle/>
          <a:p>
            <a:endParaRPr lang="cs-CZ"/>
          </a:p>
        </p:txBody>
      </p:sp>
      <p:sp>
        <p:nvSpPr>
          <p:cNvPr id="12315" name="Rectangle 21"/>
          <p:cNvSpPr>
            <a:spLocks noChangeArrowheads="1"/>
          </p:cNvSpPr>
          <p:nvPr/>
        </p:nvSpPr>
        <p:spPr bwMode="auto">
          <a:xfrm>
            <a:off x="5410200" y="2438400"/>
            <a:ext cx="1371600" cy="514350"/>
          </a:xfrm>
          <a:prstGeom prst="rect">
            <a:avLst/>
          </a:prstGeom>
          <a:noFill/>
          <a:ln w="12700">
            <a:noFill/>
            <a:miter lim="800000"/>
            <a:headEnd/>
            <a:tailEnd/>
          </a:ln>
        </p:spPr>
        <p:txBody>
          <a:bodyPr wrap="none" lIns="90488" tIns="44450" rIns="90488" bIns="44450">
            <a:spAutoFit/>
          </a:bodyPr>
          <a:lstStyle/>
          <a:p>
            <a:pPr eaLnBrk="0" hangingPunct="0"/>
            <a:r>
              <a:rPr lang="en-US" sz="1400" b="1">
                <a:solidFill>
                  <a:srgbClr val="000099"/>
                </a:solidFill>
                <a:latin typeface="Arial" pitchFamily="34" charset="0"/>
              </a:rPr>
              <a:t>Target (Ti, Ag,</a:t>
            </a:r>
          </a:p>
          <a:p>
            <a:pPr eaLnBrk="0" hangingPunct="0"/>
            <a:r>
              <a:rPr lang="en-US" sz="1400" b="1">
                <a:solidFill>
                  <a:srgbClr val="000099"/>
                </a:solidFill>
                <a:latin typeface="Arial" pitchFamily="34" charset="0"/>
              </a:rPr>
              <a:t>Rh, etc.)</a:t>
            </a:r>
          </a:p>
        </p:txBody>
      </p:sp>
      <p:sp>
        <p:nvSpPr>
          <p:cNvPr id="12316" name="Line 43"/>
          <p:cNvSpPr>
            <a:spLocks noChangeShapeType="1"/>
          </p:cNvSpPr>
          <p:nvPr/>
        </p:nvSpPr>
        <p:spPr bwMode="auto">
          <a:xfrm flipH="1">
            <a:off x="5029200" y="2743200"/>
            <a:ext cx="381000" cy="1219200"/>
          </a:xfrm>
          <a:prstGeom prst="line">
            <a:avLst/>
          </a:prstGeom>
          <a:noFill/>
          <a:ln w="9525">
            <a:solidFill>
              <a:schemeClr val="tx1"/>
            </a:solidFill>
            <a:round/>
            <a:headEnd/>
            <a:tailEnd type="triangle" w="med" len="med"/>
          </a:ln>
        </p:spPr>
        <p:txBody>
          <a:bodyPr wrap="none"/>
          <a:lstStyle/>
          <a:p>
            <a:endParaRPr lang="cs-CZ"/>
          </a:p>
        </p:txBody>
      </p:sp>
      <p:sp>
        <p:nvSpPr>
          <p:cNvPr id="12317" name="Text Box 44"/>
          <p:cNvSpPr txBox="1">
            <a:spLocks noChangeArrowheads="1"/>
          </p:cNvSpPr>
          <p:nvPr/>
        </p:nvSpPr>
        <p:spPr bwMode="auto">
          <a:xfrm>
            <a:off x="5410200" y="3886200"/>
            <a:ext cx="1758950" cy="366713"/>
          </a:xfrm>
          <a:prstGeom prst="rect">
            <a:avLst/>
          </a:prstGeom>
          <a:noFill/>
          <a:ln w="9525">
            <a:noFill/>
            <a:miter lim="800000"/>
            <a:headEnd/>
            <a:tailEnd/>
          </a:ln>
        </p:spPr>
        <p:txBody>
          <a:bodyPr wrap="none">
            <a:spAutoFit/>
          </a:bodyPr>
          <a:lstStyle/>
          <a:p>
            <a:r>
              <a:rPr lang="en-US" sz="1800" b="1">
                <a:solidFill>
                  <a:srgbClr val="003399"/>
                </a:solidFill>
                <a:latin typeface="Arial" pitchFamily="34" charset="0"/>
              </a:rPr>
              <a:t>Copper Anode</a:t>
            </a:r>
          </a:p>
        </p:txBody>
      </p:sp>
      <p:sp>
        <p:nvSpPr>
          <p:cNvPr id="12318" name="Text Box 45"/>
          <p:cNvSpPr txBox="1">
            <a:spLocks noChangeArrowheads="1"/>
          </p:cNvSpPr>
          <p:nvPr/>
        </p:nvSpPr>
        <p:spPr bwMode="auto">
          <a:xfrm>
            <a:off x="7451725" y="2398713"/>
            <a:ext cx="1098550" cy="366712"/>
          </a:xfrm>
          <a:prstGeom prst="rect">
            <a:avLst/>
          </a:prstGeom>
          <a:noFill/>
          <a:ln w="9525">
            <a:noFill/>
            <a:miter lim="800000"/>
            <a:headEnd/>
            <a:tailEnd/>
          </a:ln>
        </p:spPr>
        <p:txBody>
          <a:bodyPr wrap="none">
            <a:spAutoFit/>
          </a:bodyPr>
          <a:lstStyle/>
          <a:p>
            <a:r>
              <a:rPr lang="en-US" sz="1800" b="1">
                <a:solidFill>
                  <a:srgbClr val="003399"/>
                </a:solidFill>
                <a:latin typeface="Arial" pitchFamily="34" charset="0"/>
              </a:rPr>
              <a:t>HV Lead</a:t>
            </a:r>
          </a:p>
        </p:txBody>
      </p:sp>
      <p:sp>
        <p:nvSpPr>
          <p:cNvPr id="12319" name="Line 46"/>
          <p:cNvSpPr>
            <a:spLocks noChangeShapeType="1"/>
          </p:cNvSpPr>
          <p:nvPr/>
        </p:nvSpPr>
        <p:spPr bwMode="auto">
          <a:xfrm>
            <a:off x="7848600" y="2743200"/>
            <a:ext cx="381000" cy="1143000"/>
          </a:xfrm>
          <a:prstGeom prst="line">
            <a:avLst/>
          </a:prstGeom>
          <a:noFill/>
          <a:ln w="9525">
            <a:solidFill>
              <a:schemeClr val="tx1"/>
            </a:solidFill>
            <a:round/>
            <a:headEnd/>
            <a:tailEnd type="triangle" w="med" len="med"/>
          </a:ln>
        </p:spPr>
        <p:txBody>
          <a:bodyPr wrap="none"/>
          <a:lstStyle/>
          <a:p>
            <a:endParaRPr lang="cs-CZ"/>
          </a:p>
        </p:txBody>
      </p:sp>
      <p:sp>
        <p:nvSpPr>
          <p:cNvPr id="32" name="Zástupný symbol pro číslo snímku 31"/>
          <p:cNvSpPr>
            <a:spLocks noGrp="1"/>
          </p:cNvSpPr>
          <p:nvPr>
            <p:ph type="sldNum" sz="quarter" idx="12"/>
          </p:nvPr>
        </p:nvSpPr>
        <p:spPr/>
        <p:txBody>
          <a:bodyPr/>
          <a:lstStyle/>
          <a:p>
            <a:fld id="{6294C92D-0306-4E69-9CD3-20855E849650}" type="slidenum">
              <a:rPr kumimoji="0" lang="en-US" smtClean="0"/>
              <a:pPr/>
              <a:t>23</a:t>
            </a:fld>
            <a:endParaRPr kumimoji="0" lang="en-US"/>
          </a:p>
        </p:txBody>
      </p:sp>
      <p:sp>
        <p:nvSpPr>
          <p:cNvPr id="33" name="Zástupný symbol pro zápatí 32"/>
          <p:cNvSpPr>
            <a:spLocks noGrp="1"/>
          </p:cNvSpPr>
          <p:nvPr>
            <p:ph type="ftr" sz="quarter" idx="11"/>
          </p:nvPr>
        </p:nvSpPr>
        <p:spPr/>
        <p:txBody>
          <a:bodyPr/>
          <a:lstStyle/>
          <a:p>
            <a:r>
              <a:rPr kumimoji="0" lang="en-US" smtClean="0"/>
              <a:t>prof. Otruba</a:t>
            </a:r>
            <a:endParaRPr kumimoji="0" lang="en-US"/>
          </a:p>
        </p:txBody>
      </p:sp>
      <p:sp>
        <p:nvSpPr>
          <p:cNvPr id="34" name="Zástupný symbol pro datum 33"/>
          <p:cNvSpPr>
            <a:spLocks noGrp="1"/>
          </p:cNvSpPr>
          <p:nvPr>
            <p:ph type="dt" sz="half" idx="10"/>
          </p:nvPr>
        </p:nvSpPr>
        <p:spPr/>
        <p:txBody>
          <a:bodyPr/>
          <a:lstStyle/>
          <a:p>
            <a:r>
              <a:rPr lang="cs-CZ" smtClean="0"/>
              <a:t>2012</a:t>
            </a:r>
            <a:endParaRPr lang="en-US"/>
          </a:p>
        </p:txBody>
      </p:sp>
    </p:spTree>
    <p:extLst>
      <p:ext uri="{BB962C8B-B14F-4D97-AF65-F5344CB8AC3E}">
        <p14:creationId xmlns:p14="http://schemas.microsoft.com/office/powerpoint/2010/main" val="39605187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6" name="Rectangle 2050"/>
          <p:cNvSpPr>
            <a:spLocks noGrp="1" noChangeArrowheads="1"/>
          </p:cNvSpPr>
          <p:nvPr>
            <p:ph type="title"/>
          </p:nvPr>
        </p:nvSpPr>
        <p:spPr>
          <a:xfrm>
            <a:off x="1066800" y="685800"/>
            <a:ext cx="7389813" cy="1065213"/>
          </a:xfrm>
        </p:spPr>
        <p:txBody>
          <a:bodyPr lIns="18000" tIns="46800" rIns="18000" bIns="46800"/>
          <a:lstStyle/>
          <a:p>
            <a:pPr eaLnBrk="1" hangingPunct="1">
              <a:spcBef>
                <a:spcPts val="538"/>
              </a:spcBef>
            </a:pPr>
            <a:r>
              <a:rPr lang="en-GB" smtClean="0"/>
              <a:t>End Window X-Ray Tube</a:t>
            </a:r>
          </a:p>
        </p:txBody>
      </p:sp>
      <p:sp>
        <p:nvSpPr>
          <p:cNvPr id="232451" name="Rectangle 2051"/>
          <p:cNvSpPr>
            <a:spLocks noGrp="1" noChangeArrowheads="1"/>
          </p:cNvSpPr>
          <p:nvPr>
            <p:ph type="body" idx="1"/>
          </p:nvPr>
        </p:nvSpPr>
        <p:spPr>
          <a:xfrm>
            <a:off x="5230813" y="2363788"/>
            <a:ext cx="3298825" cy="3276600"/>
          </a:xfrm>
        </p:spPr>
        <p:txBody>
          <a:bodyPr lIns="18000" tIns="46800" rIns="18000" bIns="46800"/>
          <a:lstStyle/>
          <a:p>
            <a:pPr eaLnBrk="1" hangingPunct="1">
              <a:spcBef>
                <a:spcPts val="975"/>
              </a:spcBef>
            </a:pPr>
            <a:r>
              <a:rPr lang="en-GB" sz="2800" dirty="0" smtClean="0">
                <a:solidFill>
                  <a:srgbClr val="FF0000"/>
                </a:solidFill>
              </a:rPr>
              <a:t>X-ray Tubes</a:t>
            </a:r>
          </a:p>
          <a:p>
            <a:pPr lvl="1" eaLnBrk="1" hangingPunct="1">
              <a:spcBef>
                <a:spcPts val="713"/>
              </a:spcBef>
            </a:pPr>
            <a:r>
              <a:rPr lang="en-GB" sz="1800" b="1" dirty="0" smtClean="0">
                <a:solidFill>
                  <a:srgbClr val="008000"/>
                </a:solidFill>
              </a:rPr>
              <a:t>Voltage determines which elements can be excited.  </a:t>
            </a:r>
          </a:p>
          <a:p>
            <a:pPr lvl="1" eaLnBrk="1" hangingPunct="1">
              <a:spcBef>
                <a:spcPts val="713"/>
              </a:spcBef>
            </a:pPr>
            <a:r>
              <a:rPr lang="en-GB" sz="1800" b="1" dirty="0" smtClean="0">
                <a:solidFill>
                  <a:srgbClr val="008000"/>
                </a:solidFill>
              </a:rPr>
              <a:t>More power = lower detection limits</a:t>
            </a:r>
          </a:p>
          <a:p>
            <a:pPr lvl="1" eaLnBrk="1" hangingPunct="1">
              <a:spcBef>
                <a:spcPts val="713"/>
              </a:spcBef>
            </a:pPr>
            <a:r>
              <a:rPr lang="en-GB" sz="1800" b="1" dirty="0" smtClean="0">
                <a:solidFill>
                  <a:srgbClr val="008000"/>
                </a:solidFill>
              </a:rPr>
              <a:t>Anode selection determines optimal source excitation (application specific).</a:t>
            </a:r>
            <a:endParaRPr lang="en-GB" sz="2400" b="1" dirty="0" smtClean="0">
              <a:solidFill>
                <a:srgbClr val="008000"/>
              </a:solidFill>
            </a:endParaRPr>
          </a:p>
        </p:txBody>
      </p:sp>
      <p:sp>
        <p:nvSpPr>
          <p:cNvPr id="5" name="Zástupný symbol pro číslo snímku 4"/>
          <p:cNvSpPr>
            <a:spLocks noGrp="1"/>
          </p:cNvSpPr>
          <p:nvPr>
            <p:ph type="sldNum" sz="quarter" idx="12"/>
          </p:nvPr>
        </p:nvSpPr>
        <p:spPr/>
        <p:txBody>
          <a:bodyPr/>
          <a:lstStyle/>
          <a:p>
            <a:pPr>
              <a:defRPr/>
            </a:pPr>
            <a:fld id="{E52C316D-63F3-4F54-8E53-E7AE45A89DC0}" type="slidenum">
              <a:rPr lang="en-US" smtClean="0"/>
              <a:pPr>
                <a:defRPr/>
              </a:pPr>
              <a:t>24</a:t>
            </a:fld>
            <a:endParaRPr lang="en-US"/>
          </a:p>
        </p:txBody>
      </p:sp>
      <p:sp>
        <p:nvSpPr>
          <p:cNvPr id="6" name="Zástupný symbol pro zápatí 5"/>
          <p:cNvSpPr>
            <a:spLocks noGrp="1"/>
          </p:cNvSpPr>
          <p:nvPr>
            <p:ph type="ftr" sz="quarter" idx="11"/>
          </p:nvPr>
        </p:nvSpPr>
        <p:spPr/>
        <p:txBody>
          <a:bodyPr/>
          <a:lstStyle/>
          <a:p>
            <a:pPr>
              <a:defRPr/>
            </a:pPr>
            <a:r>
              <a:rPr lang="en-US" smtClean="0"/>
              <a:t>prof. Otruba</a:t>
            </a:r>
            <a:endParaRPr lang="en-US"/>
          </a:p>
        </p:txBody>
      </p:sp>
      <p:sp>
        <p:nvSpPr>
          <p:cNvPr id="7" name="Zástupný symbol pro datum 6"/>
          <p:cNvSpPr>
            <a:spLocks noGrp="1"/>
          </p:cNvSpPr>
          <p:nvPr>
            <p:ph type="dt" sz="half" idx="10"/>
          </p:nvPr>
        </p:nvSpPr>
        <p:spPr/>
        <p:txBody>
          <a:bodyPr/>
          <a:lstStyle/>
          <a:p>
            <a:pPr>
              <a:defRPr/>
            </a:pPr>
            <a:r>
              <a:rPr lang="cs-CZ" smtClean="0"/>
              <a:t>2012</a:t>
            </a:r>
            <a:endParaRPr lang="en-US"/>
          </a:p>
        </p:txBody>
      </p:sp>
      <p:pic>
        <p:nvPicPr>
          <p:cNvPr id="211970" name="Picture 2" descr="end-window tube"/>
          <p:cNvPicPr>
            <a:picLocks noChangeAspect="1" noChangeArrowheads="1"/>
          </p:cNvPicPr>
          <p:nvPr/>
        </p:nvPicPr>
        <p:blipFill>
          <a:blip r:embed="rId2" cstate="print"/>
          <a:srcRect/>
          <a:stretch>
            <a:fillRect/>
          </a:stretch>
        </p:blipFill>
        <p:spPr bwMode="auto">
          <a:xfrm>
            <a:off x="1549660" y="2213625"/>
            <a:ext cx="3600450" cy="3609976"/>
          </a:xfrm>
          <a:prstGeom prst="rect">
            <a:avLst/>
          </a:prstGeom>
          <a:noFill/>
        </p:spPr>
      </p:pic>
    </p:spTree>
    <p:extLst>
      <p:ext uri="{BB962C8B-B14F-4D97-AF65-F5344CB8AC3E}">
        <p14:creationId xmlns:p14="http://schemas.microsoft.com/office/powerpoint/2010/main" val="854545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32451"/>
                                        </p:tgtEl>
                                        <p:attrNameLst>
                                          <p:attrName>style.visibility</p:attrName>
                                        </p:attrNameLst>
                                      </p:cBhvr>
                                      <p:to>
                                        <p:strVal val="visible"/>
                                      </p:to>
                                    </p:set>
                                    <p:animEffect transition="in" filter="wipe(left)">
                                      <p:cBhvr>
                                        <p:cTn id="7" dur="500"/>
                                        <p:tgtEl>
                                          <p:spTgt spid="2324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2451" grpId="0"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Další způsoby buzení</a:t>
            </a:r>
            <a:endParaRPr lang="cs-CZ" dirty="0"/>
          </a:p>
        </p:txBody>
      </p:sp>
      <p:sp>
        <p:nvSpPr>
          <p:cNvPr id="3" name="Zástupný symbol pro datum 2"/>
          <p:cNvSpPr>
            <a:spLocks noGrp="1"/>
          </p:cNvSpPr>
          <p:nvPr>
            <p:ph type="dt" sz="half" idx="10"/>
          </p:nvPr>
        </p:nvSpPr>
        <p:spPr/>
        <p:txBody>
          <a:bodyPr/>
          <a:lstStyle/>
          <a:p>
            <a:r>
              <a:rPr lang="cs-CZ" smtClean="0"/>
              <a:t>2012</a:t>
            </a:r>
            <a:endParaRPr lang="en-US" dirty="0"/>
          </a:p>
        </p:txBody>
      </p:sp>
      <p:sp>
        <p:nvSpPr>
          <p:cNvPr id="4" name="Zástupný symbol pro zápatí 3"/>
          <p:cNvSpPr>
            <a:spLocks noGrp="1"/>
          </p:cNvSpPr>
          <p:nvPr>
            <p:ph type="ftr" sz="quarter" idx="11"/>
          </p:nvPr>
        </p:nvSpPr>
        <p:spPr/>
        <p:txBody>
          <a:bodyPr/>
          <a:lstStyle/>
          <a:p>
            <a:r>
              <a:rPr lang="en-US" smtClean="0"/>
              <a:t>prof. Otruba</a:t>
            </a:r>
            <a:endParaRPr lang="en-US"/>
          </a:p>
        </p:txBody>
      </p:sp>
      <p:sp>
        <p:nvSpPr>
          <p:cNvPr id="5" name="Zástupný symbol pro číslo snímku 4"/>
          <p:cNvSpPr>
            <a:spLocks noGrp="1"/>
          </p:cNvSpPr>
          <p:nvPr>
            <p:ph type="sldNum" sz="quarter" idx="12"/>
          </p:nvPr>
        </p:nvSpPr>
        <p:spPr/>
        <p:txBody>
          <a:bodyPr/>
          <a:lstStyle/>
          <a:p>
            <a:fld id="{D4B5ADC2-7248-4799-8E52-477E151C3EE9}" type="slidenum">
              <a:rPr lang="en-US" sz="1400" b="1" smtClean="0">
                <a:solidFill>
                  <a:srgbClr val="FFFFFF"/>
                </a:solidFill>
              </a:rPr>
              <a:pPr/>
              <a:t>25</a:t>
            </a:fld>
            <a:endParaRPr lang="en-US" dirty="0"/>
          </a:p>
        </p:txBody>
      </p:sp>
      <p:sp>
        <p:nvSpPr>
          <p:cNvPr id="6" name="Zástupný symbol pro obsah 5"/>
          <p:cNvSpPr>
            <a:spLocks noGrp="1"/>
          </p:cNvSpPr>
          <p:nvPr>
            <p:ph sz="quarter" idx="1"/>
          </p:nvPr>
        </p:nvSpPr>
        <p:spPr/>
        <p:txBody>
          <a:bodyPr>
            <a:normAutofit fontScale="92500" lnSpcReduction="10000"/>
          </a:bodyPr>
          <a:lstStyle/>
          <a:p>
            <a:r>
              <a:rPr lang="cs-CZ" b="1" dirty="0" smtClean="0"/>
              <a:t>BUZENÍ RADIOIZOTOPY:</a:t>
            </a:r>
          </a:p>
          <a:p>
            <a:pPr lvl="1"/>
            <a:r>
              <a:rPr lang="cs-CZ" dirty="0" smtClean="0"/>
              <a:t> Radioizotopy produkují stabilní záření vhodné pro buzení středně těžkých a těžkých prvků.</a:t>
            </a:r>
          </a:p>
          <a:p>
            <a:pPr lvl="1"/>
            <a:r>
              <a:rPr lang="cs-CZ" dirty="0" smtClean="0"/>
              <a:t>Dochází k přímému ozařování vzorku vysokoenergetickým zářením nebo e</a:t>
            </a:r>
            <a:r>
              <a:rPr lang="cs-CZ" baseline="30000" dirty="0" smtClean="0"/>
              <a:t>-</a:t>
            </a:r>
            <a:r>
              <a:rPr lang="cs-CZ" dirty="0" smtClean="0"/>
              <a:t>, které jsou produkovány při radioaktivním rozpadu příslušného </a:t>
            </a:r>
            <a:r>
              <a:rPr lang="cs-CZ" dirty="0" err="1" smtClean="0"/>
              <a:t>radionuklidu</a:t>
            </a:r>
            <a:r>
              <a:rPr lang="cs-CZ" dirty="0" smtClean="0"/>
              <a:t>.</a:t>
            </a:r>
          </a:p>
          <a:p>
            <a:pPr lvl="1"/>
            <a:r>
              <a:rPr lang="cs-CZ" dirty="0" smtClean="0"/>
              <a:t>Jsou to rozměrově malé a levné zdroje bez nutnosti napájení.</a:t>
            </a:r>
          </a:p>
          <a:p>
            <a:pPr lvl="1"/>
            <a:r>
              <a:rPr lang="cs-CZ" dirty="0" smtClean="0"/>
              <a:t>Technika ozařování terčů – když není k dispozici vhodný </a:t>
            </a:r>
            <a:r>
              <a:rPr lang="cs-CZ" dirty="0" err="1" smtClean="0"/>
              <a:t>radionuklid</a:t>
            </a:r>
            <a:r>
              <a:rPr lang="cs-CZ" dirty="0" smtClean="0"/>
              <a:t>; z terče se budí vhodné charakteristické záření.</a:t>
            </a:r>
          </a:p>
          <a:p>
            <a:r>
              <a:rPr lang="cs-CZ" b="1" dirty="0" smtClean="0"/>
              <a:t>BUZENÍ POLARIZOVANÝM ZÁŘENÍM:</a:t>
            </a:r>
          </a:p>
          <a:p>
            <a:pPr lvl="1"/>
            <a:r>
              <a:rPr lang="cs-CZ" dirty="0" smtClean="0"/>
              <a:t> Používá se pro snížení pozadí RFS spekter.</a:t>
            </a:r>
          </a:p>
          <a:p>
            <a:pPr lvl="1"/>
            <a:r>
              <a:rPr lang="pl-PL" dirty="0" smtClean="0"/>
              <a:t>Záření z rentgenky dopadá pod ostrým úhlem na odrazný </a:t>
            </a:r>
            <a:r>
              <a:rPr lang="cs-CZ" dirty="0" smtClean="0"/>
              <a:t>polarizační filtr, ze kterého se odráží polarizované záření.</a:t>
            </a:r>
            <a:endParaRPr lang="cs-CZ"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914400" y="274638"/>
            <a:ext cx="7772400" cy="922114"/>
          </a:xfrm>
        </p:spPr>
        <p:txBody>
          <a:bodyPr/>
          <a:lstStyle/>
          <a:p>
            <a:r>
              <a:rPr lang="en-US" dirty="0"/>
              <a:t>Radioisotopes</a:t>
            </a:r>
            <a:endParaRPr lang="cs-CZ" dirty="0"/>
          </a:p>
        </p:txBody>
      </p:sp>
      <p:sp>
        <p:nvSpPr>
          <p:cNvPr id="3" name="Zástupný symbol pro datum 2"/>
          <p:cNvSpPr>
            <a:spLocks noGrp="1"/>
          </p:cNvSpPr>
          <p:nvPr>
            <p:ph type="dt" sz="half" idx="10"/>
          </p:nvPr>
        </p:nvSpPr>
        <p:spPr/>
        <p:txBody>
          <a:bodyPr/>
          <a:lstStyle/>
          <a:p>
            <a:r>
              <a:rPr lang="cs-CZ" smtClean="0"/>
              <a:t>2012</a:t>
            </a:r>
            <a:endParaRPr lang="en-US" dirty="0"/>
          </a:p>
        </p:txBody>
      </p:sp>
      <p:sp>
        <p:nvSpPr>
          <p:cNvPr id="4" name="Zástupný symbol pro zápatí 3"/>
          <p:cNvSpPr>
            <a:spLocks noGrp="1"/>
          </p:cNvSpPr>
          <p:nvPr>
            <p:ph type="ftr" sz="quarter" idx="11"/>
          </p:nvPr>
        </p:nvSpPr>
        <p:spPr/>
        <p:txBody>
          <a:bodyPr/>
          <a:lstStyle/>
          <a:p>
            <a:r>
              <a:rPr lang="en-US" smtClean="0"/>
              <a:t>prof. Otruba</a:t>
            </a:r>
            <a:endParaRPr lang="en-US"/>
          </a:p>
        </p:txBody>
      </p:sp>
      <p:sp>
        <p:nvSpPr>
          <p:cNvPr id="5" name="Zástupný symbol pro číslo snímku 4"/>
          <p:cNvSpPr>
            <a:spLocks noGrp="1"/>
          </p:cNvSpPr>
          <p:nvPr>
            <p:ph type="sldNum" sz="quarter" idx="12"/>
          </p:nvPr>
        </p:nvSpPr>
        <p:spPr/>
        <p:txBody>
          <a:bodyPr/>
          <a:lstStyle/>
          <a:p>
            <a:fld id="{D4B5ADC2-7248-4799-8E52-477E151C3EE9}" type="slidenum">
              <a:rPr lang="en-US" sz="1400" b="1" smtClean="0">
                <a:solidFill>
                  <a:srgbClr val="FFFFFF"/>
                </a:solidFill>
              </a:rPr>
              <a:pPr/>
              <a:t>26</a:t>
            </a:fld>
            <a:endParaRPr lang="en-US" dirty="0"/>
          </a:p>
        </p:txBody>
      </p:sp>
      <p:sp>
        <p:nvSpPr>
          <p:cNvPr id="6" name="Zástupný symbol pro obsah 5"/>
          <p:cNvSpPr>
            <a:spLocks noGrp="1"/>
          </p:cNvSpPr>
          <p:nvPr>
            <p:ph sz="quarter" idx="1"/>
          </p:nvPr>
        </p:nvSpPr>
        <p:spPr>
          <a:xfrm>
            <a:off x="899592" y="1268760"/>
            <a:ext cx="7772400" cy="4572000"/>
          </a:xfrm>
        </p:spPr>
        <p:txBody>
          <a:bodyPr/>
          <a:lstStyle/>
          <a:p>
            <a:r>
              <a:rPr lang="en-US" sz="2800" dirty="0"/>
              <a:t>While isotopes have fallen out of favor they are still useful for many gauging applications.</a:t>
            </a:r>
          </a:p>
          <a:p>
            <a:endParaRPr lang="cs-CZ" sz="2400" dirty="0"/>
          </a:p>
        </p:txBody>
      </p:sp>
      <p:grpSp>
        <p:nvGrpSpPr>
          <p:cNvPr id="7" name="Group 77"/>
          <p:cNvGrpSpPr>
            <a:grpSpLocks/>
          </p:cNvGrpSpPr>
          <p:nvPr/>
        </p:nvGrpSpPr>
        <p:grpSpPr bwMode="auto">
          <a:xfrm>
            <a:off x="251520" y="2420888"/>
            <a:ext cx="8712968" cy="3744416"/>
            <a:chOff x="-3" y="-3"/>
            <a:chExt cx="4064" cy="1618"/>
          </a:xfrm>
        </p:grpSpPr>
        <p:grpSp>
          <p:nvGrpSpPr>
            <p:cNvPr id="8" name="Group 75"/>
            <p:cNvGrpSpPr>
              <a:grpSpLocks/>
            </p:cNvGrpSpPr>
            <p:nvPr/>
          </p:nvGrpSpPr>
          <p:grpSpPr bwMode="auto">
            <a:xfrm>
              <a:off x="0" y="0"/>
              <a:ext cx="4058" cy="1612"/>
              <a:chOff x="0" y="0"/>
              <a:chExt cx="4058" cy="1612"/>
            </a:xfrm>
          </p:grpSpPr>
          <p:grpSp>
            <p:nvGrpSpPr>
              <p:cNvPr id="10" name="Group 28"/>
              <p:cNvGrpSpPr>
                <a:grpSpLocks/>
              </p:cNvGrpSpPr>
              <p:nvPr/>
            </p:nvGrpSpPr>
            <p:grpSpPr bwMode="auto">
              <a:xfrm>
                <a:off x="0" y="0"/>
                <a:ext cx="993" cy="403"/>
                <a:chOff x="0" y="0"/>
                <a:chExt cx="993" cy="403"/>
              </a:xfrm>
            </p:grpSpPr>
            <p:sp>
              <p:nvSpPr>
                <p:cNvPr id="80" name="Rectangle 3"/>
                <p:cNvSpPr>
                  <a:spLocks noChangeArrowheads="1"/>
                </p:cNvSpPr>
                <p:nvPr/>
              </p:nvSpPr>
              <p:spPr bwMode="auto">
                <a:xfrm>
                  <a:off x="43" y="0"/>
                  <a:ext cx="907" cy="403"/>
                </a:xfrm>
                <a:prstGeom prst="rect">
                  <a:avLst/>
                </a:prstGeom>
                <a:noFill/>
                <a:ln w="9525">
                  <a:noFill/>
                  <a:miter lim="800000"/>
                  <a:headEnd/>
                  <a:tailEnd/>
                </a:ln>
              </p:spPr>
              <p:txBody>
                <a:bodyPr/>
                <a:lstStyle/>
                <a:p>
                  <a:pPr lvl="1" eaLnBrk="0" hangingPunct="0"/>
                  <a:r>
                    <a:rPr lang="en-GB" sz="2400" b="1" dirty="0">
                      <a:solidFill>
                        <a:srgbClr val="637A36"/>
                      </a:solidFill>
                      <a:cs typeface="Times New Roman" pitchFamily="18" charset="0"/>
                    </a:rPr>
                    <a:t>Isotope</a:t>
                  </a:r>
                </a:p>
                <a:p>
                  <a:pPr lvl="1" eaLnBrk="0" hangingPunct="0"/>
                  <a:endParaRPr lang="en-GB" sz="1600" b="1" dirty="0">
                    <a:solidFill>
                      <a:srgbClr val="637A36"/>
                    </a:solidFill>
                  </a:endParaRPr>
                </a:p>
              </p:txBody>
            </p:sp>
            <p:sp>
              <p:nvSpPr>
                <p:cNvPr id="81" name="Rectangle 27"/>
                <p:cNvSpPr>
                  <a:spLocks noChangeArrowheads="1"/>
                </p:cNvSpPr>
                <p:nvPr/>
              </p:nvSpPr>
              <p:spPr bwMode="auto">
                <a:xfrm>
                  <a:off x="0" y="0"/>
                  <a:ext cx="993" cy="403"/>
                </a:xfrm>
                <a:prstGeom prst="rect">
                  <a:avLst/>
                </a:prstGeom>
                <a:noFill/>
                <a:ln w="7">
                  <a:solidFill>
                    <a:srgbClr val="A0A0A0"/>
                  </a:solidFill>
                  <a:miter lim="800000"/>
                  <a:headEnd/>
                  <a:tailEnd/>
                </a:ln>
              </p:spPr>
              <p:txBody>
                <a:bodyPr wrap="none"/>
                <a:lstStyle/>
                <a:p>
                  <a:endParaRPr lang="cs-CZ"/>
                </a:p>
              </p:txBody>
            </p:sp>
          </p:grpSp>
          <p:grpSp>
            <p:nvGrpSpPr>
              <p:cNvPr id="11" name="Group 30"/>
              <p:cNvGrpSpPr>
                <a:grpSpLocks/>
              </p:cNvGrpSpPr>
              <p:nvPr/>
            </p:nvGrpSpPr>
            <p:grpSpPr bwMode="auto">
              <a:xfrm>
                <a:off x="993" y="0"/>
                <a:ext cx="662" cy="403"/>
                <a:chOff x="993" y="0"/>
                <a:chExt cx="662" cy="403"/>
              </a:xfrm>
            </p:grpSpPr>
            <p:sp>
              <p:nvSpPr>
                <p:cNvPr id="78" name="Rectangle 4"/>
                <p:cNvSpPr>
                  <a:spLocks noChangeArrowheads="1"/>
                </p:cNvSpPr>
                <p:nvPr/>
              </p:nvSpPr>
              <p:spPr bwMode="auto">
                <a:xfrm>
                  <a:off x="1036" y="0"/>
                  <a:ext cx="576" cy="403"/>
                </a:xfrm>
                <a:prstGeom prst="rect">
                  <a:avLst/>
                </a:prstGeom>
                <a:noFill/>
                <a:ln w="9525">
                  <a:noFill/>
                  <a:miter lim="800000"/>
                  <a:headEnd/>
                  <a:tailEnd/>
                </a:ln>
              </p:spPr>
              <p:txBody>
                <a:bodyPr/>
                <a:lstStyle/>
                <a:p>
                  <a:pPr eaLnBrk="0" hangingPunct="0"/>
                  <a:r>
                    <a:rPr lang="en-GB" sz="2400" b="1" dirty="0" smtClean="0">
                      <a:solidFill>
                        <a:srgbClr val="637A36"/>
                      </a:solidFill>
                      <a:cs typeface="Times New Roman" pitchFamily="18" charset="0"/>
                    </a:rPr>
                    <a:t>Fe-55</a:t>
                  </a:r>
                  <a:endParaRPr lang="en-GB" sz="2400" b="1" dirty="0">
                    <a:solidFill>
                      <a:srgbClr val="637A36"/>
                    </a:solidFill>
                    <a:cs typeface="Times New Roman" pitchFamily="18" charset="0"/>
                  </a:endParaRPr>
                </a:p>
              </p:txBody>
            </p:sp>
            <p:sp>
              <p:nvSpPr>
                <p:cNvPr id="79" name="Rectangle 29"/>
                <p:cNvSpPr>
                  <a:spLocks noChangeArrowheads="1"/>
                </p:cNvSpPr>
                <p:nvPr/>
              </p:nvSpPr>
              <p:spPr bwMode="auto">
                <a:xfrm>
                  <a:off x="993" y="0"/>
                  <a:ext cx="662" cy="403"/>
                </a:xfrm>
                <a:prstGeom prst="rect">
                  <a:avLst/>
                </a:prstGeom>
                <a:noFill/>
                <a:ln w="7">
                  <a:solidFill>
                    <a:srgbClr val="A0A0A0"/>
                  </a:solidFill>
                  <a:miter lim="800000"/>
                  <a:headEnd/>
                  <a:tailEnd/>
                </a:ln>
              </p:spPr>
              <p:txBody>
                <a:bodyPr wrap="none"/>
                <a:lstStyle/>
                <a:p>
                  <a:endParaRPr lang="cs-CZ"/>
                </a:p>
              </p:txBody>
            </p:sp>
          </p:grpSp>
          <p:grpSp>
            <p:nvGrpSpPr>
              <p:cNvPr id="12" name="Group 32"/>
              <p:cNvGrpSpPr>
                <a:grpSpLocks/>
              </p:cNvGrpSpPr>
              <p:nvPr/>
            </p:nvGrpSpPr>
            <p:grpSpPr bwMode="auto">
              <a:xfrm>
                <a:off x="1655" y="0"/>
                <a:ext cx="590" cy="403"/>
                <a:chOff x="1655" y="0"/>
                <a:chExt cx="590" cy="403"/>
              </a:xfrm>
            </p:grpSpPr>
            <p:sp>
              <p:nvSpPr>
                <p:cNvPr id="76" name="Rectangle 5"/>
                <p:cNvSpPr>
                  <a:spLocks noChangeArrowheads="1"/>
                </p:cNvSpPr>
                <p:nvPr/>
              </p:nvSpPr>
              <p:spPr bwMode="auto">
                <a:xfrm>
                  <a:off x="1655" y="0"/>
                  <a:ext cx="590" cy="403"/>
                </a:xfrm>
                <a:prstGeom prst="rect">
                  <a:avLst/>
                </a:prstGeom>
                <a:noFill/>
                <a:ln w="9525">
                  <a:noFill/>
                  <a:miter lim="800000"/>
                  <a:headEnd/>
                  <a:tailEnd/>
                </a:ln>
              </p:spPr>
              <p:txBody>
                <a:bodyPr/>
                <a:lstStyle/>
                <a:p>
                  <a:pPr eaLnBrk="0" hangingPunct="0"/>
                  <a:r>
                    <a:rPr lang="en-GB" sz="2400" b="1" dirty="0">
                      <a:solidFill>
                        <a:srgbClr val="637A36"/>
                      </a:solidFill>
                      <a:cs typeface="Times New Roman" pitchFamily="18" charset="0"/>
                    </a:rPr>
                    <a:t>Cm-244</a:t>
                  </a:r>
                </a:p>
                <a:p>
                  <a:pPr eaLnBrk="0" hangingPunct="0"/>
                  <a:endParaRPr lang="en-GB" sz="1600" b="1" dirty="0">
                    <a:solidFill>
                      <a:srgbClr val="637A36"/>
                    </a:solidFill>
                  </a:endParaRPr>
                </a:p>
              </p:txBody>
            </p:sp>
            <p:sp>
              <p:nvSpPr>
                <p:cNvPr id="77" name="Rectangle 31"/>
                <p:cNvSpPr>
                  <a:spLocks noChangeArrowheads="1"/>
                </p:cNvSpPr>
                <p:nvPr/>
              </p:nvSpPr>
              <p:spPr bwMode="auto">
                <a:xfrm>
                  <a:off x="1655" y="0"/>
                  <a:ext cx="590" cy="403"/>
                </a:xfrm>
                <a:prstGeom prst="rect">
                  <a:avLst/>
                </a:prstGeom>
                <a:noFill/>
                <a:ln w="7">
                  <a:solidFill>
                    <a:srgbClr val="A0A0A0"/>
                  </a:solidFill>
                  <a:miter lim="800000"/>
                  <a:headEnd/>
                  <a:tailEnd/>
                </a:ln>
              </p:spPr>
              <p:txBody>
                <a:bodyPr wrap="none"/>
                <a:lstStyle/>
                <a:p>
                  <a:endParaRPr lang="cs-CZ"/>
                </a:p>
              </p:txBody>
            </p:sp>
          </p:grpSp>
          <p:grpSp>
            <p:nvGrpSpPr>
              <p:cNvPr id="13" name="Group 34"/>
              <p:cNvGrpSpPr>
                <a:grpSpLocks/>
              </p:cNvGrpSpPr>
              <p:nvPr/>
            </p:nvGrpSpPr>
            <p:grpSpPr bwMode="auto">
              <a:xfrm>
                <a:off x="2245" y="0"/>
                <a:ext cx="590" cy="403"/>
                <a:chOff x="2245" y="0"/>
                <a:chExt cx="590" cy="403"/>
              </a:xfrm>
            </p:grpSpPr>
            <p:sp>
              <p:nvSpPr>
                <p:cNvPr id="74" name="Rectangle 6"/>
                <p:cNvSpPr>
                  <a:spLocks noChangeArrowheads="1"/>
                </p:cNvSpPr>
                <p:nvPr/>
              </p:nvSpPr>
              <p:spPr bwMode="auto">
                <a:xfrm>
                  <a:off x="2245" y="0"/>
                  <a:ext cx="547" cy="403"/>
                </a:xfrm>
                <a:prstGeom prst="rect">
                  <a:avLst/>
                </a:prstGeom>
                <a:noFill/>
                <a:ln w="9525">
                  <a:noFill/>
                  <a:miter lim="800000"/>
                  <a:headEnd/>
                  <a:tailEnd/>
                </a:ln>
              </p:spPr>
              <p:txBody>
                <a:bodyPr/>
                <a:lstStyle/>
                <a:p>
                  <a:pPr eaLnBrk="0" hangingPunct="0"/>
                  <a:r>
                    <a:rPr lang="en-GB" sz="2400" b="1" dirty="0">
                      <a:solidFill>
                        <a:srgbClr val="637A36"/>
                      </a:solidFill>
                      <a:cs typeface="Times New Roman" pitchFamily="18" charset="0"/>
                    </a:rPr>
                    <a:t>Cd-109</a:t>
                  </a:r>
                </a:p>
                <a:p>
                  <a:pPr eaLnBrk="0" hangingPunct="0"/>
                  <a:endParaRPr lang="en-GB" sz="1600" b="1" dirty="0">
                    <a:solidFill>
                      <a:srgbClr val="637A36"/>
                    </a:solidFill>
                  </a:endParaRPr>
                </a:p>
              </p:txBody>
            </p:sp>
            <p:sp>
              <p:nvSpPr>
                <p:cNvPr id="75" name="Rectangle 33"/>
                <p:cNvSpPr>
                  <a:spLocks noChangeArrowheads="1"/>
                </p:cNvSpPr>
                <p:nvPr/>
              </p:nvSpPr>
              <p:spPr bwMode="auto">
                <a:xfrm>
                  <a:off x="2245" y="0"/>
                  <a:ext cx="590" cy="403"/>
                </a:xfrm>
                <a:prstGeom prst="rect">
                  <a:avLst/>
                </a:prstGeom>
                <a:noFill/>
                <a:ln w="7">
                  <a:solidFill>
                    <a:srgbClr val="A0A0A0"/>
                  </a:solidFill>
                  <a:miter lim="800000"/>
                  <a:headEnd/>
                  <a:tailEnd/>
                </a:ln>
              </p:spPr>
              <p:txBody>
                <a:bodyPr wrap="none"/>
                <a:lstStyle/>
                <a:p>
                  <a:endParaRPr lang="cs-CZ"/>
                </a:p>
              </p:txBody>
            </p:sp>
          </p:grpSp>
          <p:grpSp>
            <p:nvGrpSpPr>
              <p:cNvPr id="14" name="Group 36"/>
              <p:cNvGrpSpPr>
                <a:grpSpLocks/>
              </p:cNvGrpSpPr>
              <p:nvPr/>
            </p:nvGrpSpPr>
            <p:grpSpPr bwMode="auto">
              <a:xfrm>
                <a:off x="2835" y="0"/>
                <a:ext cx="590" cy="403"/>
                <a:chOff x="2835" y="0"/>
                <a:chExt cx="590" cy="403"/>
              </a:xfrm>
            </p:grpSpPr>
            <p:sp>
              <p:nvSpPr>
                <p:cNvPr id="72" name="Rectangle 7"/>
                <p:cNvSpPr>
                  <a:spLocks noChangeArrowheads="1"/>
                </p:cNvSpPr>
                <p:nvPr/>
              </p:nvSpPr>
              <p:spPr bwMode="auto">
                <a:xfrm>
                  <a:off x="2835" y="0"/>
                  <a:ext cx="590" cy="403"/>
                </a:xfrm>
                <a:prstGeom prst="rect">
                  <a:avLst/>
                </a:prstGeom>
                <a:noFill/>
                <a:ln w="9525">
                  <a:noFill/>
                  <a:miter lim="800000"/>
                  <a:headEnd/>
                  <a:tailEnd/>
                </a:ln>
              </p:spPr>
              <p:txBody>
                <a:bodyPr/>
                <a:lstStyle/>
                <a:p>
                  <a:pPr eaLnBrk="0" hangingPunct="0"/>
                  <a:r>
                    <a:rPr lang="en-GB" sz="2400" b="1" dirty="0" smtClean="0">
                      <a:solidFill>
                        <a:srgbClr val="637A36"/>
                      </a:solidFill>
                      <a:cs typeface="Times New Roman" pitchFamily="18" charset="0"/>
                    </a:rPr>
                    <a:t>Am-241</a:t>
                  </a:r>
                  <a:endParaRPr lang="en-GB" sz="2400" b="1" dirty="0">
                    <a:solidFill>
                      <a:srgbClr val="637A36"/>
                    </a:solidFill>
                    <a:cs typeface="Times New Roman" pitchFamily="18" charset="0"/>
                  </a:endParaRPr>
                </a:p>
              </p:txBody>
            </p:sp>
            <p:sp>
              <p:nvSpPr>
                <p:cNvPr id="73" name="Rectangle 35"/>
                <p:cNvSpPr>
                  <a:spLocks noChangeArrowheads="1"/>
                </p:cNvSpPr>
                <p:nvPr/>
              </p:nvSpPr>
              <p:spPr bwMode="auto">
                <a:xfrm>
                  <a:off x="2835" y="0"/>
                  <a:ext cx="590" cy="403"/>
                </a:xfrm>
                <a:prstGeom prst="rect">
                  <a:avLst/>
                </a:prstGeom>
                <a:noFill/>
                <a:ln w="7">
                  <a:solidFill>
                    <a:srgbClr val="A0A0A0"/>
                  </a:solidFill>
                  <a:miter lim="800000"/>
                  <a:headEnd/>
                  <a:tailEnd/>
                </a:ln>
              </p:spPr>
              <p:txBody>
                <a:bodyPr wrap="none"/>
                <a:lstStyle/>
                <a:p>
                  <a:endParaRPr lang="cs-CZ"/>
                </a:p>
              </p:txBody>
            </p:sp>
          </p:grpSp>
          <p:grpSp>
            <p:nvGrpSpPr>
              <p:cNvPr id="15" name="Group 38"/>
              <p:cNvGrpSpPr>
                <a:grpSpLocks/>
              </p:cNvGrpSpPr>
              <p:nvPr/>
            </p:nvGrpSpPr>
            <p:grpSpPr bwMode="auto">
              <a:xfrm>
                <a:off x="3425" y="0"/>
                <a:ext cx="633" cy="403"/>
                <a:chOff x="3425" y="0"/>
                <a:chExt cx="633" cy="403"/>
              </a:xfrm>
            </p:grpSpPr>
            <p:sp>
              <p:nvSpPr>
                <p:cNvPr id="70" name="Rectangle 8"/>
                <p:cNvSpPr>
                  <a:spLocks noChangeArrowheads="1"/>
                </p:cNvSpPr>
                <p:nvPr/>
              </p:nvSpPr>
              <p:spPr bwMode="auto">
                <a:xfrm>
                  <a:off x="3468" y="0"/>
                  <a:ext cx="547" cy="403"/>
                </a:xfrm>
                <a:prstGeom prst="rect">
                  <a:avLst/>
                </a:prstGeom>
                <a:noFill/>
                <a:ln w="9525">
                  <a:noFill/>
                  <a:miter lim="800000"/>
                  <a:headEnd/>
                  <a:tailEnd/>
                </a:ln>
              </p:spPr>
              <p:txBody>
                <a:bodyPr/>
                <a:lstStyle/>
                <a:p>
                  <a:pPr eaLnBrk="0" hangingPunct="0"/>
                  <a:r>
                    <a:rPr lang="en-GB" sz="2400" b="1" dirty="0">
                      <a:solidFill>
                        <a:srgbClr val="637A36"/>
                      </a:solidFill>
                      <a:cs typeface="Times New Roman" pitchFamily="18" charset="0"/>
                    </a:rPr>
                    <a:t>Co-57</a:t>
                  </a:r>
                </a:p>
                <a:p>
                  <a:pPr eaLnBrk="0" hangingPunct="0"/>
                  <a:endParaRPr lang="en-GB" sz="1600" b="1" dirty="0">
                    <a:solidFill>
                      <a:srgbClr val="637A36"/>
                    </a:solidFill>
                  </a:endParaRPr>
                </a:p>
              </p:txBody>
            </p:sp>
            <p:sp>
              <p:nvSpPr>
                <p:cNvPr id="71" name="Rectangle 37"/>
                <p:cNvSpPr>
                  <a:spLocks noChangeArrowheads="1"/>
                </p:cNvSpPr>
                <p:nvPr/>
              </p:nvSpPr>
              <p:spPr bwMode="auto">
                <a:xfrm>
                  <a:off x="3425" y="0"/>
                  <a:ext cx="633" cy="403"/>
                </a:xfrm>
                <a:prstGeom prst="rect">
                  <a:avLst/>
                </a:prstGeom>
                <a:noFill/>
                <a:ln w="7">
                  <a:solidFill>
                    <a:srgbClr val="A0A0A0"/>
                  </a:solidFill>
                  <a:miter lim="800000"/>
                  <a:headEnd/>
                  <a:tailEnd/>
                </a:ln>
              </p:spPr>
              <p:txBody>
                <a:bodyPr wrap="none"/>
                <a:lstStyle/>
                <a:p>
                  <a:endParaRPr lang="cs-CZ"/>
                </a:p>
              </p:txBody>
            </p:sp>
          </p:grpSp>
          <p:grpSp>
            <p:nvGrpSpPr>
              <p:cNvPr id="16" name="Group 40"/>
              <p:cNvGrpSpPr>
                <a:grpSpLocks/>
              </p:cNvGrpSpPr>
              <p:nvPr/>
            </p:nvGrpSpPr>
            <p:grpSpPr bwMode="auto">
              <a:xfrm>
                <a:off x="0" y="403"/>
                <a:ext cx="993" cy="403"/>
                <a:chOff x="0" y="403"/>
                <a:chExt cx="993" cy="403"/>
              </a:xfrm>
            </p:grpSpPr>
            <p:sp>
              <p:nvSpPr>
                <p:cNvPr id="68" name="Rectangle 9"/>
                <p:cNvSpPr>
                  <a:spLocks noChangeArrowheads="1"/>
                </p:cNvSpPr>
                <p:nvPr/>
              </p:nvSpPr>
              <p:spPr bwMode="auto">
                <a:xfrm>
                  <a:off x="43" y="403"/>
                  <a:ext cx="907" cy="403"/>
                </a:xfrm>
                <a:prstGeom prst="rect">
                  <a:avLst/>
                </a:prstGeom>
                <a:noFill/>
                <a:ln w="9525">
                  <a:noFill/>
                  <a:miter lim="800000"/>
                  <a:headEnd/>
                  <a:tailEnd/>
                </a:ln>
              </p:spPr>
              <p:txBody>
                <a:bodyPr/>
                <a:lstStyle/>
                <a:p>
                  <a:pPr eaLnBrk="0" hangingPunct="0"/>
                  <a:r>
                    <a:rPr lang="en-GB" sz="2400" b="1" dirty="0">
                      <a:solidFill>
                        <a:srgbClr val="637A36"/>
                      </a:solidFill>
                      <a:cs typeface="Times New Roman" pitchFamily="18" charset="0"/>
                    </a:rPr>
                    <a:t>Energy (</a:t>
                  </a:r>
                  <a:r>
                    <a:rPr lang="en-GB" sz="2400" b="1" dirty="0" err="1">
                      <a:solidFill>
                        <a:srgbClr val="637A36"/>
                      </a:solidFill>
                      <a:cs typeface="Times New Roman" pitchFamily="18" charset="0"/>
                    </a:rPr>
                    <a:t>keV</a:t>
                  </a:r>
                  <a:r>
                    <a:rPr lang="en-GB" sz="2400" b="1" dirty="0">
                      <a:solidFill>
                        <a:srgbClr val="637A36"/>
                      </a:solidFill>
                      <a:cs typeface="Times New Roman" pitchFamily="18" charset="0"/>
                    </a:rPr>
                    <a:t>)</a:t>
                  </a:r>
                </a:p>
                <a:p>
                  <a:pPr eaLnBrk="0" hangingPunct="0"/>
                  <a:endParaRPr lang="en-GB" sz="2400" b="1" dirty="0">
                    <a:solidFill>
                      <a:srgbClr val="637A36"/>
                    </a:solidFill>
                  </a:endParaRPr>
                </a:p>
              </p:txBody>
            </p:sp>
            <p:sp>
              <p:nvSpPr>
                <p:cNvPr id="69" name="Rectangle 39"/>
                <p:cNvSpPr>
                  <a:spLocks noChangeArrowheads="1"/>
                </p:cNvSpPr>
                <p:nvPr/>
              </p:nvSpPr>
              <p:spPr bwMode="auto">
                <a:xfrm>
                  <a:off x="0" y="403"/>
                  <a:ext cx="993" cy="403"/>
                </a:xfrm>
                <a:prstGeom prst="rect">
                  <a:avLst/>
                </a:prstGeom>
                <a:noFill/>
                <a:ln w="7">
                  <a:solidFill>
                    <a:srgbClr val="A0A0A0"/>
                  </a:solidFill>
                  <a:miter lim="800000"/>
                  <a:headEnd/>
                  <a:tailEnd/>
                </a:ln>
              </p:spPr>
              <p:txBody>
                <a:bodyPr wrap="none"/>
                <a:lstStyle/>
                <a:p>
                  <a:endParaRPr lang="cs-CZ"/>
                </a:p>
              </p:txBody>
            </p:sp>
          </p:grpSp>
          <p:grpSp>
            <p:nvGrpSpPr>
              <p:cNvPr id="17" name="Group 42"/>
              <p:cNvGrpSpPr>
                <a:grpSpLocks/>
              </p:cNvGrpSpPr>
              <p:nvPr/>
            </p:nvGrpSpPr>
            <p:grpSpPr bwMode="auto">
              <a:xfrm>
                <a:off x="993" y="403"/>
                <a:ext cx="662" cy="403"/>
                <a:chOff x="993" y="403"/>
                <a:chExt cx="662" cy="403"/>
              </a:xfrm>
            </p:grpSpPr>
            <p:sp>
              <p:nvSpPr>
                <p:cNvPr id="66" name="Rectangle 10"/>
                <p:cNvSpPr>
                  <a:spLocks noChangeArrowheads="1"/>
                </p:cNvSpPr>
                <p:nvPr/>
              </p:nvSpPr>
              <p:spPr bwMode="auto">
                <a:xfrm>
                  <a:off x="1036" y="403"/>
                  <a:ext cx="576" cy="403"/>
                </a:xfrm>
                <a:prstGeom prst="rect">
                  <a:avLst/>
                </a:prstGeom>
                <a:noFill/>
                <a:ln w="9525">
                  <a:noFill/>
                  <a:miter lim="800000"/>
                  <a:headEnd/>
                  <a:tailEnd/>
                </a:ln>
              </p:spPr>
              <p:txBody>
                <a:bodyPr/>
                <a:lstStyle/>
                <a:p>
                  <a:pPr eaLnBrk="0" hangingPunct="0"/>
                  <a:r>
                    <a:rPr lang="en-GB" sz="2400" b="1" dirty="0">
                      <a:solidFill>
                        <a:srgbClr val="637A36"/>
                      </a:solidFill>
                      <a:cs typeface="Times New Roman" pitchFamily="18" charset="0"/>
                    </a:rPr>
                    <a:t>5.9</a:t>
                  </a:r>
                </a:p>
                <a:p>
                  <a:pPr eaLnBrk="0" hangingPunct="0"/>
                  <a:endParaRPr lang="en-GB" sz="1600" b="1" dirty="0">
                    <a:solidFill>
                      <a:srgbClr val="637A36"/>
                    </a:solidFill>
                  </a:endParaRPr>
                </a:p>
              </p:txBody>
            </p:sp>
            <p:sp>
              <p:nvSpPr>
                <p:cNvPr id="67" name="Rectangle 41"/>
                <p:cNvSpPr>
                  <a:spLocks noChangeArrowheads="1"/>
                </p:cNvSpPr>
                <p:nvPr/>
              </p:nvSpPr>
              <p:spPr bwMode="auto">
                <a:xfrm>
                  <a:off x="993" y="403"/>
                  <a:ext cx="662" cy="403"/>
                </a:xfrm>
                <a:prstGeom prst="rect">
                  <a:avLst/>
                </a:prstGeom>
                <a:noFill/>
                <a:ln w="7">
                  <a:solidFill>
                    <a:srgbClr val="A0A0A0"/>
                  </a:solidFill>
                  <a:miter lim="800000"/>
                  <a:headEnd/>
                  <a:tailEnd/>
                </a:ln>
              </p:spPr>
              <p:txBody>
                <a:bodyPr wrap="none"/>
                <a:lstStyle/>
                <a:p>
                  <a:endParaRPr lang="cs-CZ"/>
                </a:p>
              </p:txBody>
            </p:sp>
          </p:grpSp>
          <p:grpSp>
            <p:nvGrpSpPr>
              <p:cNvPr id="18" name="Group 44"/>
              <p:cNvGrpSpPr>
                <a:grpSpLocks/>
              </p:cNvGrpSpPr>
              <p:nvPr/>
            </p:nvGrpSpPr>
            <p:grpSpPr bwMode="auto">
              <a:xfrm>
                <a:off x="1655" y="403"/>
                <a:ext cx="590" cy="403"/>
                <a:chOff x="1655" y="403"/>
                <a:chExt cx="590" cy="403"/>
              </a:xfrm>
            </p:grpSpPr>
            <p:sp>
              <p:nvSpPr>
                <p:cNvPr id="64" name="Rectangle 11"/>
                <p:cNvSpPr>
                  <a:spLocks noChangeArrowheads="1"/>
                </p:cNvSpPr>
                <p:nvPr/>
              </p:nvSpPr>
              <p:spPr bwMode="auto">
                <a:xfrm>
                  <a:off x="1698" y="403"/>
                  <a:ext cx="504" cy="403"/>
                </a:xfrm>
                <a:prstGeom prst="rect">
                  <a:avLst/>
                </a:prstGeom>
                <a:noFill/>
                <a:ln w="9525">
                  <a:noFill/>
                  <a:miter lim="800000"/>
                  <a:headEnd/>
                  <a:tailEnd/>
                </a:ln>
              </p:spPr>
              <p:txBody>
                <a:bodyPr/>
                <a:lstStyle/>
                <a:p>
                  <a:pPr eaLnBrk="0" hangingPunct="0"/>
                  <a:r>
                    <a:rPr lang="en-GB" sz="2400" b="1" dirty="0">
                      <a:solidFill>
                        <a:srgbClr val="637A36"/>
                      </a:solidFill>
                      <a:cs typeface="Times New Roman" pitchFamily="18" charset="0"/>
                    </a:rPr>
                    <a:t>14.3, 18.3</a:t>
                  </a:r>
                </a:p>
                <a:p>
                  <a:pPr eaLnBrk="0" hangingPunct="0"/>
                  <a:endParaRPr lang="en-GB" sz="1600" b="1" dirty="0">
                    <a:solidFill>
                      <a:srgbClr val="637A36"/>
                    </a:solidFill>
                  </a:endParaRPr>
                </a:p>
              </p:txBody>
            </p:sp>
            <p:sp>
              <p:nvSpPr>
                <p:cNvPr id="65" name="Rectangle 43"/>
                <p:cNvSpPr>
                  <a:spLocks noChangeArrowheads="1"/>
                </p:cNvSpPr>
                <p:nvPr/>
              </p:nvSpPr>
              <p:spPr bwMode="auto">
                <a:xfrm>
                  <a:off x="1655" y="403"/>
                  <a:ext cx="590" cy="403"/>
                </a:xfrm>
                <a:prstGeom prst="rect">
                  <a:avLst/>
                </a:prstGeom>
                <a:noFill/>
                <a:ln w="7">
                  <a:solidFill>
                    <a:srgbClr val="A0A0A0"/>
                  </a:solidFill>
                  <a:miter lim="800000"/>
                  <a:headEnd/>
                  <a:tailEnd/>
                </a:ln>
              </p:spPr>
              <p:txBody>
                <a:bodyPr wrap="none"/>
                <a:lstStyle/>
                <a:p>
                  <a:endParaRPr lang="cs-CZ"/>
                </a:p>
              </p:txBody>
            </p:sp>
          </p:grpSp>
          <p:grpSp>
            <p:nvGrpSpPr>
              <p:cNvPr id="19" name="Group 46"/>
              <p:cNvGrpSpPr>
                <a:grpSpLocks/>
              </p:cNvGrpSpPr>
              <p:nvPr/>
            </p:nvGrpSpPr>
            <p:grpSpPr bwMode="auto">
              <a:xfrm>
                <a:off x="2245" y="403"/>
                <a:ext cx="590" cy="403"/>
                <a:chOff x="2245" y="403"/>
                <a:chExt cx="590" cy="403"/>
              </a:xfrm>
            </p:grpSpPr>
            <p:sp>
              <p:nvSpPr>
                <p:cNvPr id="62" name="Rectangle 12"/>
                <p:cNvSpPr>
                  <a:spLocks noChangeArrowheads="1"/>
                </p:cNvSpPr>
                <p:nvPr/>
              </p:nvSpPr>
              <p:spPr bwMode="auto">
                <a:xfrm>
                  <a:off x="2288" y="403"/>
                  <a:ext cx="504" cy="403"/>
                </a:xfrm>
                <a:prstGeom prst="rect">
                  <a:avLst/>
                </a:prstGeom>
                <a:noFill/>
                <a:ln w="9525">
                  <a:noFill/>
                  <a:miter lim="800000"/>
                  <a:headEnd/>
                  <a:tailEnd/>
                </a:ln>
              </p:spPr>
              <p:txBody>
                <a:bodyPr/>
                <a:lstStyle/>
                <a:p>
                  <a:pPr eaLnBrk="0" hangingPunct="0"/>
                  <a:r>
                    <a:rPr lang="en-GB" sz="2400" b="1" dirty="0">
                      <a:solidFill>
                        <a:srgbClr val="637A36"/>
                      </a:solidFill>
                      <a:cs typeface="Times New Roman" pitchFamily="18" charset="0"/>
                    </a:rPr>
                    <a:t>22, 88</a:t>
                  </a:r>
                </a:p>
                <a:p>
                  <a:pPr eaLnBrk="0" hangingPunct="0"/>
                  <a:endParaRPr lang="en-GB" sz="1600" b="1" dirty="0">
                    <a:solidFill>
                      <a:srgbClr val="637A36"/>
                    </a:solidFill>
                  </a:endParaRPr>
                </a:p>
              </p:txBody>
            </p:sp>
            <p:sp>
              <p:nvSpPr>
                <p:cNvPr id="63" name="Rectangle 45"/>
                <p:cNvSpPr>
                  <a:spLocks noChangeArrowheads="1"/>
                </p:cNvSpPr>
                <p:nvPr/>
              </p:nvSpPr>
              <p:spPr bwMode="auto">
                <a:xfrm>
                  <a:off x="2245" y="403"/>
                  <a:ext cx="590" cy="403"/>
                </a:xfrm>
                <a:prstGeom prst="rect">
                  <a:avLst/>
                </a:prstGeom>
                <a:noFill/>
                <a:ln w="7">
                  <a:solidFill>
                    <a:srgbClr val="A0A0A0"/>
                  </a:solidFill>
                  <a:miter lim="800000"/>
                  <a:headEnd/>
                  <a:tailEnd/>
                </a:ln>
              </p:spPr>
              <p:txBody>
                <a:bodyPr wrap="none"/>
                <a:lstStyle/>
                <a:p>
                  <a:endParaRPr lang="cs-CZ"/>
                </a:p>
              </p:txBody>
            </p:sp>
          </p:grpSp>
          <p:grpSp>
            <p:nvGrpSpPr>
              <p:cNvPr id="20" name="Group 48"/>
              <p:cNvGrpSpPr>
                <a:grpSpLocks/>
              </p:cNvGrpSpPr>
              <p:nvPr/>
            </p:nvGrpSpPr>
            <p:grpSpPr bwMode="auto">
              <a:xfrm>
                <a:off x="2835" y="403"/>
                <a:ext cx="590" cy="403"/>
                <a:chOff x="2835" y="403"/>
                <a:chExt cx="590" cy="403"/>
              </a:xfrm>
            </p:grpSpPr>
            <p:sp>
              <p:nvSpPr>
                <p:cNvPr id="60" name="Rectangle 13"/>
                <p:cNvSpPr>
                  <a:spLocks noChangeArrowheads="1"/>
                </p:cNvSpPr>
                <p:nvPr/>
              </p:nvSpPr>
              <p:spPr bwMode="auto">
                <a:xfrm>
                  <a:off x="2878" y="403"/>
                  <a:ext cx="504" cy="403"/>
                </a:xfrm>
                <a:prstGeom prst="rect">
                  <a:avLst/>
                </a:prstGeom>
                <a:noFill/>
                <a:ln w="9525">
                  <a:noFill/>
                  <a:miter lim="800000"/>
                  <a:headEnd/>
                  <a:tailEnd/>
                </a:ln>
              </p:spPr>
              <p:txBody>
                <a:bodyPr/>
                <a:lstStyle/>
                <a:p>
                  <a:pPr eaLnBrk="0" hangingPunct="0"/>
                  <a:r>
                    <a:rPr lang="en-GB" sz="2400" b="1" dirty="0">
                      <a:solidFill>
                        <a:srgbClr val="637A36"/>
                      </a:solidFill>
                      <a:cs typeface="Times New Roman" pitchFamily="18" charset="0"/>
                    </a:rPr>
                    <a:t>59.5</a:t>
                  </a:r>
                </a:p>
                <a:p>
                  <a:pPr eaLnBrk="0" hangingPunct="0"/>
                  <a:endParaRPr lang="en-GB" sz="1600" b="1" dirty="0">
                    <a:solidFill>
                      <a:srgbClr val="637A36"/>
                    </a:solidFill>
                  </a:endParaRPr>
                </a:p>
              </p:txBody>
            </p:sp>
            <p:sp>
              <p:nvSpPr>
                <p:cNvPr id="61" name="Rectangle 47"/>
                <p:cNvSpPr>
                  <a:spLocks noChangeArrowheads="1"/>
                </p:cNvSpPr>
                <p:nvPr/>
              </p:nvSpPr>
              <p:spPr bwMode="auto">
                <a:xfrm>
                  <a:off x="2835" y="403"/>
                  <a:ext cx="590" cy="403"/>
                </a:xfrm>
                <a:prstGeom prst="rect">
                  <a:avLst/>
                </a:prstGeom>
                <a:noFill/>
                <a:ln w="7">
                  <a:solidFill>
                    <a:srgbClr val="A0A0A0"/>
                  </a:solidFill>
                  <a:miter lim="800000"/>
                  <a:headEnd/>
                  <a:tailEnd/>
                </a:ln>
              </p:spPr>
              <p:txBody>
                <a:bodyPr wrap="none"/>
                <a:lstStyle/>
                <a:p>
                  <a:endParaRPr lang="cs-CZ"/>
                </a:p>
              </p:txBody>
            </p:sp>
          </p:grpSp>
          <p:grpSp>
            <p:nvGrpSpPr>
              <p:cNvPr id="21" name="Group 50"/>
              <p:cNvGrpSpPr>
                <a:grpSpLocks/>
              </p:cNvGrpSpPr>
              <p:nvPr/>
            </p:nvGrpSpPr>
            <p:grpSpPr bwMode="auto">
              <a:xfrm>
                <a:off x="3425" y="403"/>
                <a:ext cx="633" cy="403"/>
                <a:chOff x="3425" y="403"/>
                <a:chExt cx="633" cy="403"/>
              </a:xfrm>
            </p:grpSpPr>
            <p:sp>
              <p:nvSpPr>
                <p:cNvPr id="58" name="Rectangle 14"/>
                <p:cNvSpPr>
                  <a:spLocks noChangeArrowheads="1"/>
                </p:cNvSpPr>
                <p:nvPr/>
              </p:nvSpPr>
              <p:spPr bwMode="auto">
                <a:xfrm>
                  <a:off x="3468" y="403"/>
                  <a:ext cx="547" cy="403"/>
                </a:xfrm>
                <a:prstGeom prst="rect">
                  <a:avLst/>
                </a:prstGeom>
                <a:noFill/>
                <a:ln w="9525">
                  <a:noFill/>
                  <a:miter lim="800000"/>
                  <a:headEnd/>
                  <a:tailEnd/>
                </a:ln>
              </p:spPr>
              <p:txBody>
                <a:bodyPr/>
                <a:lstStyle/>
                <a:p>
                  <a:pPr eaLnBrk="0" hangingPunct="0"/>
                  <a:r>
                    <a:rPr lang="en-GB" sz="2400" b="1" dirty="0">
                      <a:solidFill>
                        <a:srgbClr val="637A36"/>
                      </a:solidFill>
                      <a:cs typeface="Times New Roman" pitchFamily="18" charset="0"/>
                    </a:rPr>
                    <a:t>122</a:t>
                  </a:r>
                </a:p>
                <a:p>
                  <a:pPr eaLnBrk="0" hangingPunct="0"/>
                  <a:endParaRPr lang="en-GB" sz="1600" b="1" dirty="0">
                    <a:solidFill>
                      <a:srgbClr val="637A36"/>
                    </a:solidFill>
                  </a:endParaRPr>
                </a:p>
              </p:txBody>
            </p:sp>
            <p:sp>
              <p:nvSpPr>
                <p:cNvPr id="59" name="Rectangle 49"/>
                <p:cNvSpPr>
                  <a:spLocks noChangeArrowheads="1"/>
                </p:cNvSpPr>
                <p:nvPr/>
              </p:nvSpPr>
              <p:spPr bwMode="auto">
                <a:xfrm>
                  <a:off x="3425" y="403"/>
                  <a:ext cx="633" cy="403"/>
                </a:xfrm>
                <a:prstGeom prst="rect">
                  <a:avLst/>
                </a:prstGeom>
                <a:noFill/>
                <a:ln w="7">
                  <a:solidFill>
                    <a:srgbClr val="A0A0A0"/>
                  </a:solidFill>
                  <a:miter lim="800000"/>
                  <a:headEnd/>
                  <a:tailEnd/>
                </a:ln>
              </p:spPr>
              <p:txBody>
                <a:bodyPr wrap="none"/>
                <a:lstStyle/>
                <a:p>
                  <a:endParaRPr lang="cs-CZ"/>
                </a:p>
              </p:txBody>
            </p:sp>
          </p:grpSp>
          <p:grpSp>
            <p:nvGrpSpPr>
              <p:cNvPr id="22" name="Group 52"/>
              <p:cNvGrpSpPr>
                <a:grpSpLocks/>
              </p:cNvGrpSpPr>
              <p:nvPr/>
            </p:nvGrpSpPr>
            <p:grpSpPr bwMode="auto">
              <a:xfrm>
                <a:off x="0" y="806"/>
                <a:ext cx="993" cy="403"/>
                <a:chOff x="0" y="806"/>
                <a:chExt cx="993" cy="403"/>
              </a:xfrm>
            </p:grpSpPr>
            <p:sp>
              <p:nvSpPr>
                <p:cNvPr id="56" name="Rectangle 15"/>
                <p:cNvSpPr>
                  <a:spLocks noChangeArrowheads="1"/>
                </p:cNvSpPr>
                <p:nvPr/>
              </p:nvSpPr>
              <p:spPr bwMode="auto">
                <a:xfrm>
                  <a:off x="43" y="806"/>
                  <a:ext cx="907" cy="403"/>
                </a:xfrm>
                <a:prstGeom prst="rect">
                  <a:avLst/>
                </a:prstGeom>
                <a:noFill/>
                <a:ln w="9525">
                  <a:noFill/>
                  <a:miter lim="800000"/>
                  <a:headEnd/>
                  <a:tailEnd/>
                </a:ln>
              </p:spPr>
              <p:txBody>
                <a:bodyPr/>
                <a:lstStyle/>
                <a:p>
                  <a:pPr eaLnBrk="0" hangingPunct="0"/>
                  <a:r>
                    <a:rPr lang="en-GB" sz="2400" b="1" dirty="0">
                      <a:solidFill>
                        <a:srgbClr val="637A36"/>
                      </a:solidFill>
                      <a:cs typeface="Times New Roman" pitchFamily="18" charset="0"/>
                    </a:rPr>
                    <a:t>Elements </a:t>
                  </a:r>
                  <a:endParaRPr lang="cs-CZ" sz="2400" b="1" dirty="0" smtClean="0">
                    <a:solidFill>
                      <a:srgbClr val="637A36"/>
                    </a:solidFill>
                    <a:cs typeface="Times New Roman" pitchFamily="18" charset="0"/>
                  </a:endParaRPr>
                </a:p>
                <a:p>
                  <a:pPr eaLnBrk="0" hangingPunct="0"/>
                  <a:r>
                    <a:rPr lang="en-GB" sz="2400" b="1" dirty="0" smtClean="0">
                      <a:solidFill>
                        <a:srgbClr val="637A36"/>
                      </a:solidFill>
                      <a:cs typeface="Times New Roman" pitchFamily="18" charset="0"/>
                    </a:rPr>
                    <a:t>(</a:t>
                  </a:r>
                  <a:r>
                    <a:rPr lang="en-GB" sz="2400" b="1" dirty="0">
                      <a:solidFill>
                        <a:srgbClr val="637A36"/>
                      </a:solidFill>
                      <a:cs typeface="Times New Roman" pitchFamily="18" charset="0"/>
                    </a:rPr>
                    <a:t>K-lines)</a:t>
                  </a:r>
                </a:p>
                <a:p>
                  <a:pPr eaLnBrk="0" hangingPunct="0"/>
                  <a:endParaRPr lang="en-GB" sz="1600" b="1" dirty="0">
                    <a:solidFill>
                      <a:srgbClr val="637A36"/>
                    </a:solidFill>
                  </a:endParaRPr>
                </a:p>
              </p:txBody>
            </p:sp>
            <p:sp>
              <p:nvSpPr>
                <p:cNvPr id="57" name="Rectangle 51"/>
                <p:cNvSpPr>
                  <a:spLocks noChangeArrowheads="1"/>
                </p:cNvSpPr>
                <p:nvPr/>
              </p:nvSpPr>
              <p:spPr bwMode="auto">
                <a:xfrm>
                  <a:off x="0" y="806"/>
                  <a:ext cx="993" cy="403"/>
                </a:xfrm>
                <a:prstGeom prst="rect">
                  <a:avLst/>
                </a:prstGeom>
                <a:noFill/>
                <a:ln w="7">
                  <a:solidFill>
                    <a:srgbClr val="A0A0A0"/>
                  </a:solidFill>
                  <a:miter lim="800000"/>
                  <a:headEnd/>
                  <a:tailEnd/>
                </a:ln>
              </p:spPr>
              <p:txBody>
                <a:bodyPr wrap="none"/>
                <a:lstStyle/>
                <a:p>
                  <a:endParaRPr lang="cs-CZ"/>
                </a:p>
              </p:txBody>
            </p:sp>
          </p:grpSp>
          <p:grpSp>
            <p:nvGrpSpPr>
              <p:cNvPr id="23" name="Group 54"/>
              <p:cNvGrpSpPr>
                <a:grpSpLocks/>
              </p:cNvGrpSpPr>
              <p:nvPr/>
            </p:nvGrpSpPr>
            <p:grpSpPr bwMode="auto">
              <a:xfrm>
                <a:off x="993" y="806"/>
                <a:ext cx="662" cy="403"/>
                <a:chOff x="993" y="806"/>
                <a:chExt cx="662" cy="403"/>
              </a:xfrm>
            </p:grpSpPr>
            <p:sp>
              <p:nvSpPr>
                <p:cNvPr id="54" name="Rectangle 16"/>
                <p:cNvSpPr>
                  <a:spLocks noChangeArrowheads="1"/>
                </p:cNvSpPr>
                <p:nvPr/>
              </p:nvSpPr>
              <p:spPr bwMode="auto">
                <a:xfrm>
                  <a:off x="1036" y="806"/>
                  <a:ext cx="576" cy="403"/>
                </a:xfrm>
                <a:prstGeom prst="rect">
                  <a:avLst/>
                </a:prstGeom>
                <a:noFill/>
                <a:ln w="9525">
                  <a:noFill/>
                  <a:miter lim="800000"/>
                  <a:headEnd/>
                  <a:tailEnd/>
                </a:ln>
              </p:spPr>
              <p:txBody>
                <a:bodyPr/>
                <a:lstStyle/>
                <a:p>
                  <a:pPr eaLnBrk="0" hangingPunct="0"/>
                  <a:r>
                    <a:rPr lang="en-GB" sz="2400" b="1" dirty="0">
                      <a:solidFill>
                        <a:srgbClr val="637A36"/>
                      </a:solidFill>
                      <a:cs typeface="Times New Roman" pitchFamily="18" charset="0"/>
                    </a:rPr>
                    <a:t>Al – V </a:t>
                  </a:r>
                </a:p>
                <a:p>
                  <a:pPr eaLnBrk="0" hangingPunct="0"/>
                  <a:endParaRPr lang="en-GB" sz="1600" b="1" dirty="0">
                    <a:solidFill>
                      <a:srgbClr val="637A36"/>
                    </a:solidFill>
                  </a:endParaRPr>
                </a:p>
              </p:txBody>
            </p:sp>
            <p:sp>
              <p:nvSpPr>
                <p:cNvPr id="55" name="Rectangle 53"/>
                <p:cNvSpPr>
                  <a:spLocks noChangeArrowheads="1"/>
                </p:cNvSpPr>
                <p:nvPr/>
              </p:nvSpPr>
              <p:spPr bwMode="auto">
                <a:xfrm>
                  <a:off x="993" y="806"/>
                  <a:ext cx="662" cy="403"/>
                </a:xfrm>
                <a:prstGeom prst="rect">
                  <a:avLst/>
                </a:prstGeom>
                <a:noFill/>
                <a:ln w="7">
                  <a:solidFill>
                    <a:srgbClr val="A0A0A0"/>
                  </a:solidFill>
                  <a:miter lim="800000"/>
                  <a:headEnd/>
                  <a:tailEnd/>
                </a:ln>
              </p:spPr>
              <p:txBody>
                <a:bodyPr wrap="none"/>
                <a:lstStyle/>
                <a:p>
                  <a:endParaRPr lang="cs-CZ"/>
                </a:p>
              </p:txBody>
            </p:sp>
          </p:grpSp>
          <p:grpSp>
            <p:nvGrpSpPr>
              <p:cNvPr id="24" name="Group 56"/>
              <p:cNvGrpSpPr>
                <a:grpSpLocks/>
              </p:cNvGrpSpPr>
              <p:nvPr/>
            </p:nvGrpSpPr>
            <p:grpSpPr bwMode="auto">
              <a:xfrm>
                <a:off x="1655" y="806"/>
                <a:ext cx="590" cy="403"/>
                <a:chOff x="1655" y="806"/>
                <a:chExt cx="590" cy="403"/>
              </a:xfrm>
            </p:grpSpPr>
            <p:sp>
              <p:nvSpPr>
                <p:cNvPr id="52" name="Rectangle 17"/>
                <p:cNvSpPr>
                  <a:spLocks noChangeArrowheads="1"/>
                </p:cNvSpPr>
                <p:nvPr/>
              </p:nvSpPr>
              <p:spPr bwMode="auto">
                <a:xfrm>
                  <a:off x="1698" y="806"/>
                  <a:ext cx="504" cy="403"/>
                </a:xfrm>
                <a:prstGeom prst="rect">
                  <a:avLst/>
                </a:prstGeom>
                <a:noFill/>
                <a:ln w="9525">
                  <a:noFill/>
                  <a:miter lim="800000"/>
                  <a:headEnd/>
                  <a:tailEnd/>
                </a:ln>
              </p:spPr>
              <p:txBody>
                <a:bodyPr/>
                <a:lstStyle/>
                <a:p>
                  <a:pPr eaLnBrk="0" hangingPunct="0"/>
                  <a:r>
                    <a:rPr lang="en-GB" sz="2400" b="1" dirty="0">
                      <a:solidFill>
                        <a:srgbClr val="637A36"/>
                      </a:solidFill>
                      <a:cs typeface="Times New Roman" pitchFamily="18" charset="0"/>
                    </a:rPr>
                    <a:t>Ti-Br</a:t>
                  </a:r>
                </a:p>
                <a:p>
                  <a:pPr eaLnBrk="0" hangingPunct="0"/>
                  <a:endParaRPr lang="en-GB" sz="1600" b="1" dirty="0">
                    <a:solidFill>
                      <a:srgbClr val="637A36"/>
                    </a:solidFill>
                  </a:endParaRPr>
                </a:p>
              </p:txBody>
            </p:sp>
            <p:sp>
              <p:nvSpPr>
                <p:cNvPr id="53" name="Rectangle 55"/>
                <p:cNvSpPr>
                  <a:spLocks noChangeArrowheads="1"/>
                </p:cNvSpPr>
                <p:nvPr/>
              </p:nvSpPr>
              <p:spPr bwMode="auto">
                <a:xfrm>
                  <a:off x="1655" y="806"/>
                  <a:ext cx="590" cy="403"/>
                </a:xfrm>
                <a:prstGeom prst="rect">
                  <a:avLst/>
                </a:prstGeom>
                <a:noFill/>
                <a:ln w="7">
                  <a:solidFill>
                    <a:srgbClr val="A0A0A0"/>
                  </a:solidFill>
                  <a:miter lim="800000"/>
                  <a:headEnd/>
                  <a:tailEnd/>
                </a:ln>
              </p:spPr>
              <p:txBody>
                <a:bodyPr wrap="none"/>
                <a:lstStyle/>
                <a:p>
                  <a:endParaRPr lang="cs-CZ"/>
                </a:p>
              </p:txBody>
            </p:sp>
          </p:grpSp>
          <p:grpSp>
            <p:nvGrpSpPr>
              <p:cNvPr id="25" name="Group 58"/>
              <p:cNvGrpSpPr>
                <a:grpSpLocks/>
              </p:cNvGrpSpPr>
              <p:nvPr/>
            </p:nvGrpSpPr>
            <p:grpSpPr bwMode="auto">
              <a:xfrm>
                <a:off x="2245" y="806"/>
                <a:ext cx="590" cy="403"/>
                <a:chOff x="2245" y="806"/>
                <a:chExt cx="590" cy="403"/>
              </a:xfrm>
            </p:grpSpPr>
            <p:sp>
              <p:nvSpPr>
                <p:cNvPr id="50" name="Rectangle 18"/>
                <p:cNvSpPr>
                  <a:spLocks noChangeArrowheads="1"/>
                </p:cNvSpPr>
                <p:nvPr/>
              </p:nvSpPr>
              <p:spPr bwMode="auto">
                <a:xfrm>
                  <a:off x="2288" y="806"/>
                  <a:ext cx="504" cy="403"/>
                </a:xfrm>
                <a:prstGeom prst="rect">
                  <a:avLst/>
                </a:prstGeom>
                <a:noFill/>
                <a:ln w="9525">
                  <a:noFill/>
                  <a:miter lim="800000"/>
                  <a:headEnd/>
                  <a:tailEnd/>
                </a:ln>
              </p:spPr>
              <p:txBody>
                <a:bodyPr/>
                <a:lstStyle/>
                <a:p>
                  <a:pPr eaLnBrk="0" hangingPunct="0"/>
                  <a:r>
                    <a:rPr lang="en-GB" sz="2400" b="1" dirty="0">
                      <a:solidFill>
                        <a:srgbClr val="637A36"/>
                      </a:solidFill>
                      <a:cs typeface="Times New Roman" pitchFamily="18" charset="0"/>
                    </a:rPr>
                    <a:t>Fe-Mo</a:t>
                  </a:r>
                </a:p>
                <a:p>
                  <a:pPr eaLnBrk="0" hangingPunct="0"/>
                  <a:endParaRPr lang="en-GB" sz="1600" b="1" dirty="0">
                    <a:solidFill>
                      <a:srgbClr val="637A36"/>
                    </a:solidFill>
                  </a:endParaRPr>
                </a:p>
              </p:txBody>
            </p:sp>
            <p:sp>
              <p:nvSpPr>
                <p:cNvPr id="51" name="Rectangle 57"/>
                <p:cNvSpPr>
                  <a:spLocks noChangeArrowheads="1"/>
                </p:cNvSpPr>
                <p:nvPr/>
              </p:nvSpPr>
              <p:spPr bwMode="auto">
                <a:xfrm>
                  <a:off x="2245" y="806"/>
                  <a:ext cx="590" cy="403"/>
                </a:xfrm>
                <a:prstGeom prst="rect">
                  <a:avLst/>
                </a:prstGeom>
                <a:noFill/>
                <a:ln w="7">
                  <a:solidFill>
                    <a:srgbClr val="A0A0A0"/>
                  </a:solidFill>
                  <a:miter lim="800000"/>
                  <a:headEnd/>
                  <a:tailEnd/>
                </a:ln>
              </p:spPr>
              <p:txBody>
                <a:bodyPr wrap="none"/>
                <a:lstStyle/>
                <a:p>
                  <a:endParaRPr lang="cs-CZ"/>
                </a:p>
              </p:txBody>
            </p:sp>
          </p:grpSp>
          <p:grpSp>
            <p:nvGrpSpPr>
              <p:cNvPr id="26" name="Group 60"/>
              <p:cNvGrpSpPr>
                <a:grpSpLocks/>
              </p:cNvGrpSpPr>
              <p:nvPr/>
            </p:nvGrpSpPr>
            <p:grpSpPr bwMode="auto">
              <a:xfrm>
                <a:off x="2835" y="806"/>
                <a:ext cx="590" cy="403"/>
                <a:chOff x="2835" y="806"/>
                <a:chExt cx="590" cy="403"/>
              </a:xfrm>
            </p:grpSpPr>
            <p:sp>
              <p:nvSpPr>
                <p:cNvPr id="48" name="Rectangle 19"/>
                <p:cNvSpPr>
                  <a:spLocks noChangeArrowheads="1"/>
                </p:cNvSpPr>
                <p:nvPr/>
              </p:nvSpPr>
              <p:spPr bwMode="auto">
                <a:xfrm>
                  <a:off x="2878" y="806"/>
                  <a:ext cx="504" cy="403"/>
                </a:xfrm>
                <a:prstGeom prst="rect">
                  <a:avLst/>
                </a:prstGeom>
                <a:noFill/>
                <a:ln w="9525">
                  <a:noFill/>
                  <a:miter lim="800000"/>
                  <a:headEnd/>
                  <a:tailEnd/>
                </a:ln>
              </p:spPr>
              <p:txBody>
                <a:bodyPr/>
                <a:lstStyle/>
                <a:p>
                  <a:pPr eaLnBrk="0" hangingPunct="0"/>
                  <a:r>
                    <a:rPr lang="en-GB" sz="2400" b="1" dirty="0" err="1">
                      <a:solidFill>
                        <a:srgbClr val="637A36"/>
                      </a:solidFill>
                      <a:cs typeface="Times New Roman" pitchFamily="18" charset="0"/>
                    </a:rPr>
                    <a:t>Ru-Er</a:t>
                  </a:r>
                  <a:endParaRPr lang="en-GB" sz="2400" b="1" dirty="0">
                    <a:solidFill>
                      <a:srgbClr val="637A36"/>
                    </a:solidFill>
                    <a:cs typeface="Times New Roman" pitchFamily="18" charset="0"/>
                  </a:endParaRPr>
                </a:p>
                <a:p>
                  <a:pPr eaLnBrk="0" hangingPunct="0"/>
                  <a:endParaRPr lang="en-GB" sz="1600" b="1" dirty="0">
                    <a:solidFill>
                      <a:srgbClr val="637A36"/>
                    </a:solidFill>
                  </a:endParaRPr>
                </a:p>
              </p:txBody>
            </p:sp>
            <p:sp>
              <p:nvSpPr>
                <p:cNvPr id="49" name="Rectangle 59"/>
                <p:cNvSpPr>
                  <a:spLocks noChangeArrowheads="1"/>
                </p:cNvSpPr>
                <p:nvPr/>
              </p:nvSpPr>
              <p:spPr bwMode="auto">
                <a:xfrm>
                  <a:off x="2835" y="806"/>
                  <a:ext cx="590" cy="403"/>
                </a:xfrm>
                <a:prstGeom prst="rect">
                  <a:avLst/>
                </a:prstGeom>
                <a:noFill/>
                <a:ln w="7">
                  <a:solidFill>
                    <a:srgbClr val="A0A0A0"/>
                  </a:solidFill>
                  <a:miter lim="800000"/>
                  <a:headEnd/>
                  <a:tailEnd/>
                </a:ln>
              </p:spPr>
              <p:txBody>
                <a:bodyPr wrap="none"/>
                <a:lstStyle/>
                <a:p>
                  <a:endParaRPr lang="cs-CZ"/>
                </a:p>
              </p:txBody>
            </p:sp>
          </p:grpSp>
          <p:grpSp>
            <p:nvGrpSpPr>
              <p:cNvPr id="27" name="Group 62"/>
              <p:cNvGrpSpPr>
                <a:grpSpLocks/>
              </p:cNvGrpSpPr>
              <p:nvPr/>
            </p:nvGrpSpPr>
            <p:grpSpPr bwMode="auto">
              <a:xfrm>
                <a:off x="3425" y="806"/>
                <a:ext cx="633" cy="403"/>
                <a:chOff x="3425" y="806"/>
                <a:chExt cx="633" cy="403"/>
              </a:xfrm>
            </p:grpSpPr>
            <p:sp>
              <p:nvSpPr>
                <p:cNvPr id="46" name="Rectangle 20"/>
                <p:cNvSpPr>
                  <a:spLocks noChangeArrowheads="1"/>
                </p:cNvSpPr>
                <p:nvPr/>
              </p:nvSpPr>
              <p:spPr bwMode="auto">
                <a:xfrm>
                  <a:off x="3468" y="806"/>
                  <a:ext cx="547" cy="403"/>
                </a:xfrm>
                <a:prstGeom prst="rect">
                  <a:avLst/>
                </a:prstGeom>
                <a:noFill/>
                <a:ln w="9525">
                  <a:noFill/>
                  <a:miter lim="800000"/>
                  <a:headEnd/>
                  <a:tailEnd/>
                </a:ln>
              </p:spPr>
              <p:txBody>
                <a:bodyPr/>
                <a:lstStyle/>
                <a:p>
                  <a:pPr eaLnBrk="0" hangingPunct="0"/>
                  <a:r>
                    <a:rPr lang="en-GB" sz="2400" b="1" dirty="0">
                      <a:solidFill>
                        <a:srgbClr val="637A36"/>
                      </a:solidFill>
                      <a:cs typeface="Times New Roman" pitchFamily="18" charset="0"/>
                    </a:rPr>
                    <a:t>Ba - U</a:t>
                  </a:r>
                </a:p>
                <a:p>
                  <a:pPr eaLnBrk="0" hangingPunct="0"/>
                  <a:endParaRPr lang="en-GB" sz="1600" b="1" dirty="0">
                    <a:solidFill>
                      <a:srgbClr val="637A36"/>
                    </a:solidFill>
                  </a:endParaRPr>
                </a:p>
              </p:txBody>
            </p:sp>
            <p:sp>
              <p:nvSpPr>
                <p:cNvPr id="47" name="Rectangle 61"/>
                <p:cNvSpPr>
                  <a:spLocks noChangeArrowheads="1"/>
                </p:cNvSpPr>
                <p:nvPr/>
              </p:nvSpPr>
              <p:spPr bwMode="auto">
                <a:xfrm>
                  <a:off x="3425" y="806"/>
                  <a:ext cx="633" cy="403"/>
                </a:xfrm>
                <a:prstGeom prst="rect">
                  <a:avLst/>
                </a:prstGeom>
                <a:noFill/>
                <a:ln w="7">
                  <a:solidFill>
                    <a:srgbClr val="A0A0A0"/>
                  </a:solidFill>
                  <a:miter lim="800000"/>
                  <a:headEnd/>
                  <a:tailEnd/>
                </a:ln>
              </p:spPr>
              <p:txBody>
                <a:bodyPr wrap="none"/>
                <a:lstStyle/>
                <a:p>
                  <a:endParaRPr lang="cs-CZ"/>
                </a:p>
              </p:txBody>
            </p:sp>
          </p:grpSp>
          <p:grpSp>
            <p:nvGrpSpPr>
              <p:cNvPr id="28" name="Group 64"/>
              <p:cNvGrpSpPr>
                <a:grpSpLocks/>
              </p:cNvGrpSpPr>
              <p:nvPr/>
            </p:nvGrpSpPr>
            <p:grpSpPr bwMode="auto">
              <a:xfrm>
                <a:off x="0" y="1209"/>
                <a:ext cx="993" cy="403"/>
                <a:chOff x="0" y="1209"/>
                <a:chExt cx="993" cy="403"/>
              </a:xfrm>
            </p:grpSpPr>
            <p:sp>
              <p:nvSpPr>
                <p:cNvPr id="44" name="Rectangle 21"/>
                <p:cNvSpPr>
                  <a:spLocks noChangeArrowheads="1"/>
                </p:cNvSpPr>
                <p:nvPr/>
              </p:nvSpPr>
              <p:spPr bwMode="auto">
                <a:xfrm>
                  <a:off x="43" y="1209"/>
                  <a:ext cx="907" cy="403"/>
                </a:xfrm>
                <a:prstGeom prst="rect">
                  <a:avLst/>
                </a:prstGeom>
                <a:noFill/>
                <a:ln w="9525">
                  <a:noFill/>
                  <a:miter lim="800000"/>
                  <a:headEnd/>
                  <a:tailEnd/>
                </a:ln>
              </p:spPr>
              <p:txBody>
                <a:bodyPr/>
                <a:lstStyle/>
                <a:p>
                  <a:pPr eaLnBrk="0" hangingPunct="0"/>
                  <a:r>
                    <a:rPr lang="en-GB" sz="2400" b="1" dirty="0">
                      <a:solidFill>
                        <a:srgbClr val="637A36"/>
                      </a:solidFill>
                      <a:cs typeface="Times New Roman" pitchFamily="18" charset="0"/>
                    </a:rPr>
                    <a:t>Elements </a:t>
                  </a:r>
                  <a:endParaRPr lang="cs-CZ" sz="2400" b="1" dirty="0" smtClean="0">
                    <a:solidFill>
                      <a:srgbClr val="637A36"/>
                    </a:solidFill>
                    <a:cs typeface="Times New Roman" pitchFamily="18" charset="0"/>
                  </a:endParaRPr>
                </a:p>
                <a:p>
                  <a:pPr eaLnBrk="0" hangingPunct="0"/>
                  <a:r>
                    <a:rPr lang="en-GB" sz="2400" b="1" dirty="0" smtClean="0">
                      <a:solidFill>
                        <a:srgbClr val="637A36"/>
                      </a:solidFill>
                      <a:cs typeface="Times New Roman" pitchFamily="18" charset="0"/>
                    </a:rPr>
                    <a:t>(</a:t>
                  </a:r>
                  <a:r>
                    <a:rPr lang="en-GB" sz="2400" b="1" dirty="0">
                      <a:solidFill>
                        <a:srgbClr val="637A36"/>
                      </a:solidFill>
                      <a:cs typeface="Times New Roman" pitchFamily="18" charset="0"/>
                    </a:rPr>
                    <a:t>L-lines)</a:t>
                  </a:r>
                </a:p>
                <a:p>
                  <a:pPr eaLnBrk="0" hangingPunct="0"/>
                  <a:endParaRPr lang="en-GB" sz="1600" b="1" dirty="0">
                    <a:solidFill>
                      <a:srgbClr val="637A36"/>
                    </a:solidFill>
                  </a:endParaRPr>
                </a:p>
              </p:txBody>
            </p:sp>
            <p:sp>
              <p:nvSpPr>
                <p:cNvPr id="45" name="Rectangle 63"/>
                <p:cNvSpPr>
                  <a:spLocks noChangeArrowheads="1"/>
                </p:cNvSpPr>
                <p:nvPr/>
              </p:nvSpPr>
              <p:spPr bwMode="auto">
                <a:xfrm>
                  <a:off x="0" y="1209"/>
                  <a:ext cx="993" cy="403"/>
                </a:xfrm>
                <a:prstGeom prst="rect">
                  <a:avLst/>
                </a:prstGeom>
                <a:noFill/>
                <a:ln w="7">
                  <a:solidFill>
                    <a:srgbClr val="A0A0A0"/>
                  </a:solidFill>
                  <a:miter lim="800000"/>
                  <a:headEnd/>
                  <a:tailEnd/>
                </a:ln>
              </p:spPr>
              <p:txBody>
                <a:bodyPr wrap="none"/>
                <a:lstStyle/>
                <a:p>
                  <a:endParaRPr lang="cs-CZ"/>
                </a:p>
              </p:txBody>
            </p:sp>
          </p:grpSp>
          <p:grpSp>
            <p:nvGrpSpPr>
              <p:cNvPr id="29" name="Group 66"/>
              <p:cNvGrpSpPr>
                <a:grpSpLocks/>
              </p:cNvGrpSpPr>
              <p:nvPr/>
            </p:nvGrpSpPr>
            <p:grpSpPr bwMode="auto">
              <a:xfrm>
                <a:off x="993" y="1209"/>
                <a:ext cx="662" cy="403"/>
                <a:chOff x="993" y="1209"/>
                <a:chExt cx="662" cy="403"/>
              </a:xfrm>
            </p:grpSpPr>
            <p:sp>
              <p:nvSpPr>
                <p:cNvPr id="42" name="Rectangle 22"/>
                <p:cNvSpPr>
                  <a:spLocks noChangeArrowheads="1"/>
                </p:cNvSpPr>
                <p:nvPr/>
              </p:nvSpPr>
              <p:spPr bwMode="auto">
                <a:xfrm>
                  <a:off x="1036" y="1209"/>
                  <a:ext cx="576" cy="403"/>
                </a:xfrm>
                <a:prstGeom prst="rect">
                  <a:avLst/>
                </a:prstGeom>
                <a:noFill/>
                <a:ln w="9525">
                  <a:noFill/>
                  <a:miter lim="800000"/>
                  <a:headEnd/>
                  <a:tailEnd/>
                </a:ln>
              </p:spPr>
              <p:txBody>
                <a:bodyPr/>
                <a:lstStyle/>
                <a:p>
                  <a:pPr eaLnBrk="0" hangingPunct="0"/>
                  <a:r>
                    <a:rPr lang="en-GB" sz="2400" b="1" dirty="0">
                      <a:solidFill>
                        <a:srgbClr val="637A36"/>
                      </a:solidFill>
                      <a:cs typeface="Times New Roman" pitchFamily="18" charset="0"/>
                    </a:rPr>
                    <a:t>Br-I</a:t>
                  </a:r>
                </a:p>
                <a:p>
                  <a:pPr eaLnBrk="0" hangingPunct="0"/>
                  <a:endParaRPr lang="en-GB" sz="1600" b="1" dirty="0">
                    <a:solidFill>
                      <a:srgbClr val="637A36"/>
                    </a:solidFill>
                  </a:endParaRPr>
                </a:p>
              </p:txBody>
            </p:sp>
            <p:sp>
              <p:nvSpPr>
                <p:cNvPr id="43" name="Rectangle 65"/>
                <p:cNvSpPr>
                  <a:spLocks noChangeArrowheads="1"/>
                </p:cNvSpPr>
                <p:nvPr/>
              </p:nvSpPr>
              <p:spPr bwMode="auto">
                <a:xfrm>
                  <a:off x="993" y="1209"/>
                  <a:ext cx="662" cy="403"/>
                </a:xfrm>
                <a:prstGeom prst="rect">
                  <a:avLst/>
                </a:prstGeom>
                <a:noFill/>
                <a:ln w="7">
                  <a:solidFill>
                    <a:srgbClr val="A0A0A0"/>
                  </a:solidFill>
                  <a:miter lim="800000"/>
                  <a:headEnd/>
                  <a:tailEnd/>
                </a:ln>
              </p:spPr>
              <p:txBody>
                <a:bodyPr wrap="none"/>
                <a:lstStyle/>
                <a:p>
                  <a:endParaRPr lang="cs-CZ"/>
                </a:p>
              </p:txBody>
            </p:sp>
          </p:grpSp>
          <p:grpSp>
            <p:nvGrpSpPr>
              <p:cNvPr id="30" name="Group 68"/>
              <p:cNvGrpSpPr>
                <a:grpSpLocks/>
              </p:cNvGrpSpPr>
              <p:nvPr/>
            </p:nvGrpSpPr>
            <p:grpSpPr bwMode="auto">
              <a:xfrm>
                <a:off x="1655" y="1209"/>
                <a:ext cx="590" cy="403"/>
                <a:chOff x="1655" y="1209"/>
                <a:chExt cx="590" cy="403"/>
              </a:xfrm>
            </p:grpSpPr>
            <p:sp>
              <p:nvSpPr>
                <p:cNvPr id="40" name="Rectangle 23"/>
                <p:cNvSpPr>
                  <a:spLocks noChangeArrowheads="1"/>
                </p:cNvSpPr>
                <p:nvPr/>
              </p:nvSpPr>
              <p:spPr bwMode="auto">
                <a:xfrm>
                  <a:off x="1698" y="1209"/>
                  <a:ext cx="504" cy="403"/>
                </a:xfrm>
                <a:prstGeom prst="rect">
                  <a:avLst/>
                </a:prstGeom>
                <a:noFill/>
                <a:ln w="9525">
                  <a:noFill/>
                  <a:miter lim="800000"/>
                  <a:headEnd/>
                  <a:tailEnd/>
                </a:ln>
              </p:spPr>
              <p:txBody>
                <a:bodyPr/>
                <a:lstStyle/>
                <a:p>
                  <a:pPr eaLnBrk="0" hangingPunct="0"/>
                  <a:r>
                    <a:rPr lang="en-GB" sz="2400" b="1" dirty="0">
                      <a:solidFill>
                        <a:srgbClr val="637A36"/>
                      </a:solidFill>
                      <a:cs typeface="Times New Roman" pitchFamily="18" charset="0"/>
                    </a:rPr>
                    <a:t>I- </a:t>
                  </a:r>
                  <a:r>
                    <a:rPr lang="en-GB" sz="2400" b="1" dirty="0" err="1">
                      <a:solidFill>
                        <a:srgbClr val="637A36"/>
                      </a:solidFill>
                      <a:cs typeface="Times New Roman" pitchFamily="18" charset="0"/>
                    </a:rPr>
                    <a:t>Pb</a:t>
                  </a:r>
                  <a:endParaRPr lang="en-GB" sz="2400" b="1" dirty="0">
                    <a:solidFill>
                      <a:srgbClr val="637A36"/>
                    </a:solidFill>
                    <a:cs typeface="Times New Roman" pitchFamily="18" charset="0"/>
                  </a:endParaRPr>
                </a:p>
                <a:p>
                  <a:pPr eaLnBrk="0" hangingPunct="0"/>
                  <a:endParaRPr lang="en-GB" sz="1600" b="1" dirty="0">
                    <a:solidFill>
                      <a:srgbClr val="637A36"/>
                    </a:solidFill>
                  </a:endParaRPr>
                </a:p>
              </p:txBody>
            </p:sp>
            <p:sp>
              <p:nvSpPr>
                <p:cNvPr id="41" name="Rectangle 67"/>
                <p:cNvSpPr>
                  <a:spLocks noChangeArrowheads="1"/>
                </p:cNvSpPr>
                <p:nvPr/>
              </p:nvSpPr>
              <p:spPr bwMode="auto">
                <a:xfrm>
                  <a:off x="1655" y="1209"/>
                  <a:ext cx="590" cy="403"/>
                </a:xfrm>
                <a:prstGeom prst="rect">
                  <a:avLst/>
                </a:prstGeom>
                <a:noFill/>
                <a:ln w="7">
                  <a:solidFill>
                    <a:srgbClr val="A0A0A0"/>
                  </a:solidFill>
                  <a:miter lim="800000"/>
                  <a:headEnd/>
                  <a:tailEnd/>
                </a:ln>
              </p:spPr>
              <p:txBody>
                <a:bodyPr wrap="none"/>
                <a:lstStyle/>
                <a:p>
                  <a:endParaRPr lang="cs-CZ"/>
                </a:p>
              </p:txBody>
            </p:sp>
          </p:grpSp>
          <p:grpSp>
            <p:nvGrpSpPr>
              <p:cNvPr id="31" name="Group 70"/>
              <p:cNvGrpSpPr>
                <a:grpSpLocks/>
              </p:cNvGrpSpPr>
              <p:nvPr/>
            </p:nvGrpSpPr>
            <p:grpSpPr bwMode="auto">
              <a:xfrm>
                <a:off x="2245" y="1209"/>
                <a:ext cx="590" cy="403"/>
                <a:chOff x="2245" y="1209"/>
                <a:chExt cx="590" cy="403"/>
              </a:xfrm>
            </p:grpSpPr>
            <p:sp>
              <p:nvSpPr>
                <p:cNvPr id="38" name="Rectangle 24"/>
                <p:cNvSpPr>
                  <a:spLocks noChangeArrowheads="1"/>
                </p:cNvSpPr>
                <p:nvPr/>
              </p:nvSpPr>
              <p:spPr bwMode="auto">
                <a:xfrm>
                  <a:off x="2288" y="1209"/>
                  <a:ext cx="504" cy="403"/>
                </a:xfrm>
                <a:prstGeom prst="rect">
                  <a:avLst/>
                </a:prstGeom>
                <a:noFill/>
                <a:ln w="9525">
                  <a:noFill/>
                  <a:miter lim="800000"/>
                  <a:headEnd/>
                  <a:tailEnd/>
                </a:ln>
              </p:spPr>
              <p:txBody>
                <a:bodyPr/>
                <a:lstStyle/>
                <a:p>
                  <a:pPr eaLnBrk="0" hangingPunct="0"/>
                  <a:r>
                    <a:rPr lang="en-GB" sz="2400" b="1" dirty="0" err="1">
                      <a:solidFill>
                        <a:srgbClr val="637A36"/>
                      </a:solidFill>
                      <a:cs typeface="Times New Roman" pitchFamily="18" charset="0"/>
                    </a:rPr>
                    <a:t>Yb-Pu</a:t>
                  </a:r>
                  <a:endParaRPr lang="en-GB" sz="2400" b="1" dirty="0">
                    <a:solidFill>
                      <a:srgbClr val="637A36"/>
                    </a:solidFill>
                    <a:cs typeface="Times New Roman" pitchFamily="18" charset="0"/>
                  </a:endParaRPr>
                </a:p>
                <a:p>
                  <a:pPr eaLnBrk="0" hangingPunct="0"/>
                  <a:endParaRPr lang="en-GB" sz="1600" b="1" dirty="0">
                    <a:solidFill>
                      <a:srgbClr val="637A36"/>
                    </a:solidFill>
                  </a:endParaRPr>
                </a:p>
              </p:txBody>
            </p:sp>
            <p:sp>
              <p:nvSpPr>
                <p:cNvPr id="39" name="Rectangle 69"/>
                <p:cNvSpPr>
                  <a:spLocks noChangeArrowheads="1"/>
                </p:cNvSpPr>
                <p:nvPr/>
              </p:nvSpPr>
              <p:spPr bwMode="auto">
                <a:xfrm>
                  <a:off x="2245" y="1209"/>
                  <a:ext cx="590" cy="403"/>
                </a:xfrm>
                <a:prstGeom prst="rect">
                  <a:avLst/>
                </a:prstGeom>
                <a:noFill/>
                <a:ln w="7">
                  <a:solidFill>
                    <a:srgbClr val="A0A0A0"/>
                  </a:solidFill>
                  <a:miter lim="800000"/>
                  <a:headEnd/>
                  <a:tailEnd/>
                </a:ln>
              </p:spPr>
              <p:txBody>
                <a:bodyPr wrap="none"/>
                <a:lstStyle/>
                <a:p>
                  <a:endParaRPr lang="cs-CZ"/>
                </a:p>
              </p:txBody>
            </p:sp>
          </p:grpSp>
          <p:grpSp>
            <p:nvGrpSpPr>
              <p:cNvPr id="32" name="Group 72"/>
              <p:cNvGrpSpPr>
                <a:grpSpLocks/>
              </p:cNvGrpSpPr>
              <p:nvPr/>
            </p:nvGrpSpPr>
            <p:grpSpPr bwMode="auto">
              <a:xfrm>
                <a:off x="2835" y="1209"/>
                <a:ext cx="590" cy="403"/>
                <a:chOff x="2835" y="1209"/>
                <a:chExt cx="590" cy="403"/>
              </a:xfrm>
            </p:grpSpPr>
            <p:sp>
              <p:nvSpPr>
                <p:cNvPr id="36" name="Rectangle 25"/>
                <p:cNvSpPr>
                  <a:spLocks noChangeArrowheads="1"/>
                </p:cNvSpPr>
                <p:nvPr/>
              </p:nvSpPr>
              <p:spPr bwMode="auto">
                <a:xfrm>
                  <a:off x="2878" y="1209"/>
                  <a:ext cx="504" cy="403"/>
                </a:xfrm>
                <a:prstGeom prst="rect">
                  <a:avLst/>
                </a:prstGeom>
                <a:noFill/>
                <a:ln w="9525">
                  <a:noFill/>
                  <a:miter lim="800000"/>
                  <a:headEnd/>
                  <a:tailEnd/>
                </a:ln>
              </p:spPr>
              <p:txBody>
                <a:bodyPr/>
                <a:lstStyle/>
                <a:p>
                  <a:pPr eaLnBrk="0" hangingPunct="0"/>
                  <a:r>
                    <a:rPr lang="en-GB" sz="2400" b="1" dirty="0">
                      <a:solidFill>
                        <a:srgbClr val="637A36"/>
                      </a:solidFill>
                      <a:cs typeface="Times New Roman" pitchFamily="18" charset="0"/>
                    </a:rPr>
                    <a:t>None</a:t>
                  </a:r>
                </a:p>
                <a:p>
                  <a:pPr eaLnBrk="0" hangingPunct="0"/>
                  <a:endParaRPr lang="en-GB" sz="1600" b="1" dirty="0">
                    <a:solidFill>
                      <a:srgbClr val="637A36"/>
                    </a:solidFill>
                  </a:endParaRPr>
                </a:p>
              </p:txBody>
            </p:sp>
            <p:sp>
              <p:nvSpPr>
                <p:cNvPr id="37" name="Rectangle 71"/>
                <p:cNvSpPr>
                  <a:spLocks noChangeArrowheads="1"/>
                </p:cNvSpPr>
                <p:nvPr/>
              </p:nvSpPr>
              <p:spPr bwMode="auto">
                <a:xfrm>
                  <a:off x="2835" y="1209"/>
                  <a:ext cx="590" cy="403"/>
                </a:xfrm>
                <a:prstGeom prst="rect">
                  <a:avLst/>
                </a:prstGeom>
                <a:noFill/>
                <a:ln w="7">
                  <a:solidFill>
                    <a:srgbClr val="A0A0A0"/>
                  </a:solidFill>
                  <a:miter lim="800000"/>
                  <a:headEnd/>
                  <a:tailEnd/>
                </a:ln>
              </p:spPr>
              <p:txBody>
                <a:bodyPr wrap="none"/>
                <a:lstStyle/>
                <a:p>
                  <a:endParaRPr lang="cs-CZ"/>
                </a:p>
              </p:txBody>
            </p:sp>
          </p:grpSp>
          <p:grpSp>
            <p:nvGrpSpPr>
              <p:cNvPr id="33" name="Group 74"/>
              <p:cNvGrpSpPr>
                <a:grpSpLocks/>
              </p:cNvGrpSpPr>
              <p:nvPr/>
            </p:nvGrpSpPr>
            <p:grpSpPr bwMode="auto">
              <a:xfrm>
                <a:off x="3425" y="1209"/>
                <a:ext cx="633" cy="403"/>
                <a:chOff x="3425" y="1209"/>
                <a:chExt cx="633" cy="403"/>
              </a:xfrm>
            </p:grpSpPr>
            <p:sp>
              <p:nvSpPr>
                <p:cNvPr id="34" name="Rectangle 26"/>
                <p:cNvSpPr>
                  <a:spLocks noChangeArrowheads="1"/>
                </p:cNvSpPr>
                <p:nvPr/>
              </p:nvSpPr>
              <p:spPr bwMode="auto">
                <a:xfrm>
                  <a:off x="3468" y="1209"/>
                  <a:ext cx="547" cy="403"/>
                </a:xfrm>
                <a:prstGeom prst="rect">
                  <a:avLst/>
                </a:prstGeom>
                <a:noFill/>
                <a:ln w="9525">
                  <a:noFill/>
                  <a:miter lim="800000"/>
                  <a:headEnd/>
                  <a:tailEnd/>
                </a:ln>
              </p:spPr>
              <p:txBody>
                <a:bodyPr/>
                <a:lstStyle/>
                <a:p>
                  <a:pPr eaLnBrk="0" hangingPunct="0"/>
                  <a:r>
                    <a:rPr lang="en-GB" sz="2400" b="1" dirty="0">
                      <a:solidFill>
                        <a:srgbClr val="637A36"/>
                      </a:solidFill>
                      <a:cs typeface="Times New Roman" pitchFamily="18" charset="0"/>
                    </a:rPr>
                    <a:t>none</a:t>
                  </a:r>
                </a:p>
                <a:p>
                  <a:pPr eaLnBrk="0" hangingPunct="0"/>
                  <a:endParaRPr lang="en-GB" sz="1600" b="1" dirty="0">
                    <a:solidFill>
                      <a:srgbClr val="637A36"/>
                    </a:solidFill>
                  </a:endParaRPr>
                </a:p>
              </p:txBody>
            </p:sp>
            <p:sp>
              <p:nvSpPr>
                <p:cNvPr id="35" name="Rectangle 73"/>
                <p:cNvSpPr>
                  <a:spLocks noChangeArrowheads="1"/>
                </p:cNvSpPr>
                <p:nvPr/>
              </p:nvSpPr>
              <p:spPr bwMode="auto">
                <a:xfrm>
                  <a:off x="3425" y="1209"/>
                  <a:ext cx="633" cy="403"/>
                </a:xfrm>
                <a:prstGeom prst="rect">
                  <a:avLst/>
                </a:prstGeom>
                <a:noFill/>
                <a:ln w="7">
                  <a:solidFill>
                    <a:srgbClr val="A0A0A0"/>
                  </a:solidFill>
                  <a:miter lim="800000"/>
                  <a:headEnd/>
                  <a:tailEnd/>
                </a:ln>
              </p:spPr>
              <p:txBody>
                <a:bodyPr wrap="none"/>
                <a:lstStyle/>
                <a:p>
                  <a:endParaRPr lang="cs-CZ"/>
                </a:p>
              </p:txBody>
            </p:sp>
          </p:grpSp>
        </p:grpSp>
        <p:sp>
          <p:nvSpPr>
            <p:cNvPr id="9" name="Rectangle 76"/>
            <p:cNvSpPr>
              <a:spLocks noChangeArrowheads="1"/>
            </p:cNvSpPr>
            <p:nvPr/>
          </p:nvSpPr>
          <p:spPr bwMode="auto">
            <a:xfrm>
              <a:off x="-3" y="-3"/>
              <a:ext cx="4064" cy="1618"/>
            </a:xfrm>
            <a:prstGeom prst="rect">
              <a:avLst/>
            </a:prstGeom>
            <a:noFill/>
            <a:ln w="9525">
              <a:solidFill>
                <a:srgbClr val="A0A0A0"/>
              </a:solidFill>
              <a:miter lim="800000"/>
              <a:headEnd/>
              <a:tailEnd/>
            </a:ln>
          </p:spPr>
          <p:txBody>
            <a:bodyPr wrap="none"/>
            <a:lstStyle/>
            <a:p>
              <a:endParaRPr lang="cs-CZ" sz="2800" dirty="0"/>
            </a:p>
          </p:txBody>
        </p:sp>
      </p:grpSp>
    </p:spTree>
    <p:extLst>
      <p:ext uri="{BB962C8B-B14F-4D97-AF65-F5344CB8AC3E}">
        <p14:creationId xmlns:p14="http://schemas.microsoft.com/office/powerpoint/2010/main" val="11303886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DETEKTORY</a:t>
            </a:r>
            <a:endParaRPr lang="cs-CZ" dirty="0"/>
          </a:p>
        </p:txBody>
      </p:sp>
      <p:sp>
        <p:nvSpPr>
          <p:cNvPr id="3" name="Zástupný symbol pro datum 2"/>
          <p:cNvSpPr>
            <a:spLocks noGrp="1"/>
          </p:cNvSpPr>
          <p:nvPr>
            <p:ph type="dt" sz="half" idx="10"/>
          </p:nvPr>
        </p:nvSpPr>
        <p:spPr/>
        <p:txBody>
          <a:bodyPr/>
          <a:lstStyle/>
          <a:p>
            <a:r>
              <a:rPr lang="cs-CZ" smtClean="0"/>
              <a:t>2012</a:t>
            </a:r>
            <a:endParaRPr lang="en-US" dirty="0"/>
          </a:p>
        </p:txBody>
      </p:sp>
      <p:sp>
        <p:nvSpPr>
          <p:cNvPr id="4" name="Zástupný symbol pro zápatí 3"/>
          <p:cNvSpPr>
            <a:spLocks noGrp="1"/>
          </p:cNvSpPr>
          <p:nvPr>
            <p:ph type="ftr" sz="quarter" idx="11"/>
          </p:nvPr>
        </p:nvSpPr>
        <p:spPr/>
        <p:txBody>
          <a:bodyPr/>
          <a:lstStyle/>
          <a:p>
            <a:r>
              <a:rPr lang="en-US" smtClean="0"/>
              <a:t>prof. Otruba</a:t>
            </a:r>
            <a:endParaRPr lang="en-US"/>
          </a:p>
        </p:txBody>
      </p:sp>
      <p:sp>
        <p:nvSpPr>
          <p:cNvPr id="5" name="Zástupný symbol pro číslo snímku 4"/>
          <p:cNvSpPr>
            <a:spLocks noGrp="1"/>
          </p:cNvSpPr>
          <p:nvPr>
            <p:ph type="sldNum" sz="quarter" idx="12"/>
          </p:nvPr>
        </p:nvSpPr>
        <p:spPr/>
        <p:txBody>
          <a:bodyPr/>
          <a:lstStyle/>
          <a:p>
            <a:fld id="{D4B5ADC2-7248-4799-8E52-477E151C3EE9}" type="slidenum">
              <a:rPr lang="en-US" sz="1400" b="1" smtClean="0">
                <a:solidFill>
                  <a:srgbClr val="FFFFFF"/>
                </a:solidFill>
              </a:rPr>
              <a:pPr/>
              <a:t>27</a:t>
            </a:fld>
            <a:endParaRPr lang="en-US" dirty="0"/>
          </a:p>
        </p:txBody>
      </p:sp>
      <p:sp>
        <p:nvSpPr>
          <p:cNvPr id="6" name="Zástupný symbol pro obsah 5"/>
          <p:cNvSpPr>
            <a:spLocks noGrp="1"/>
          </p:cNvSpPr>
          <p:nvPr>
            <p:ph sz="quarter" idx="1"/>
          </p:nvPr>
        </p:nvSpPr>
        <p:spPr>
          <a:xfrm>
            <a:off x="914400" y="1447800"/>
            <a:ext cx="7772400" cy="4789512"/>
          </a:xfrm>
        </p:spPr>
        <p:txBody>
          <a:bodyPr>
            <a:normAutofit/>
          </a:bodyPr>
          <a:lstStyle/>
          <a:p>
            <a:r>
              <a:rPr lang="cs-CZ" dirty="0" smtClean="0"/>
              <a:t>Převádí dopadající fotony RTG záření na napěťové pulsy.</a:t>
            </a:r>
          </a:p>
          <a:p>
            <a:r>
              <a:rPr lang="cs-CZ" dirty="0" smtClean="0"/>
              <a:t>3 základní typy detektorů pro vlnově disperzní spektrometry:</a:t>
            </a:r>
          </a:p>
          <a:p>
            <a:pPr lvl="1"/>
            <a:r>
              <a:rPr lang="cs-CZ" dirty="0" smtClean="0"/>
              <a:t>plynově proporcionální,</a:t>
            </a:r>
          </a:p>
          <a:p>
            <a:pPr lvl="1"/>
            <a:r>
              <a:rPr lang="cs-CZ" dirty="0" smtClean="0"/>
              <a:t>polovodičové,</a:t>
            </a:r>
          </a:p>
          <a:p>
            <a:pPr lvl="1"/>
            <a:r>
              <a:rPr lang="cs-CZ" dirty="0" smtClean="0"/>
              <a:t>scintilační – monokrystal KI či </a:t>
            </a:r>
            <a:r>
              <a:rPr lang="cs-CZ" dirty="0" err="1" smtClean="0"/>
              <a:t>NaI</a:t>
            </a:r>
            <a:r>
              <a:rPr lang="cs-CZ" dirty="0" smtClean="0"/>
              <a:t> dotovaného </a:t>
            </a:r>
            <a:r>
              <a:rPr lang="cs-CZ" dirty="0" err="1" smtClean="0"/>
              <a:t>Tl</a:t>
            </a:r>
            <a:r>
              <a:rPr lang="cs-CZ" dirty="0" smtClean="0"/>
              <a:t> (0,1 %),</a:t>
            </a:r>
          </a:p>
          <a:p>
            <a:pPr lvl="1">
              <a:buNone/>
            </a:pPr>
            <a:r>
              <a:rPr lang="cs-CZ" dirty="0" smtClean="0"/>
              <a:t>	který je spojen s fotonásobičem. </a:t>
            </a:r>
          </a:p>
          <a:p>
            <a:r>
              <a:rPr lang="cs-CZ" sz="2800" dirty="0"/>
              <a:t>Polovodičové detektory pro </a:t>
            </a:r>
            <a:r>
              <a:rPr lang="cs-CZ" sz="2800" dirty="0" err="1"/>
              <a:t>energiově</a:t>
            </a:r>
            <a:r>
              <a:rPr lang="cs-CZ" sz="2800" dirty="0"/>
              <a:t> </a:t>
            </a:r>
            <a:r>
              <a:rPr lang="cs-CZ" sz="2800" dirty="0" smtClean="0"/>
              <a:t>disperzní</a:t>
            </a:r>
            <a:r>
              <a:rPr lang="cs-CZ" sz="2800" dirty="0"/>
              <a:t> </a:t>
            </a:r>
            <a:r>
              <a:rPr lang="cs-CZ" sz="2800" dirty="0" smtClean="0"/>
              <a:t>spektrometry</a:t>
            </a:r>
            <a:endParaRPr lang="cs-CZ"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Plynově proporcionální detektor</a:t>
            </a:r>
            <a:endParaRPr lang="cs-CZ" dirty="0"/>
          </a:p>
        </p:txBody>
      </p:sp>
      <p:sp>
        <p:nvSpPr>
          <p:cNvPr id="3" name="Zástupný symbol pro datum 2"/>
          <p:cNvSpPr>
            <a:spLocks noGrp="1"/>
          </p:cNvSpPr>
          <p:nvPr>
            <p:ph type="dt" sz="half" idx="10"/>
          </p:nvPr>
        </p:nvSpPr>
        <p:spPr/>
        <p:txBody>
          <a:bodyPr/>
          <a:lstStyle/>
          <a:p>
            <a:r>
              <a:rPr lang="cs-CZ" smtClean="0"/>
              <a:t>2012</a:t>
            </a:r>
            <a:endParaRPr lang="en-US" dirty="0"/>
          </a:p>
        </p:txBody>
      </p:sp>
      <p:sp>
        <p:nvSpPr>
          <p:cNvPr id="4" name="Zástupný symbol pro zápatí 3"/>
          <p:cNvSpPr>
            <a:spLocks noGrp="1"/>
          </p:cNvSpPr>
          <p:nvPr>
            <p:ph type="ftr" sz="quarter" idx="11"/>
          </p:nvPr>
        </p:nvSpPr>
        <p:spPr/>
        <p:txBody>
          <a:bodyPr/>
          <a:lstStyle/>
          <a:p>
            <a:r>
              <a:rPr lang="en-US" smtClean="0"/>
              <a:t>prof. Otruba</a:t>
            </a:r>
            <a:endParaRPr lang="en-US"/>
          </a:p>
        </p:txBody>
      </p:sp>
      <p:sp>
        <p:nvSpPr>
          <p:cNvPr id="5" name="Zástupný symbol pro číslo snímku 4"/>
          <p:cNvSpPr>
            <a:spLocks noGrp="1"/>
          </p:cNvSpPr>
          <p:nvPr>
            <p:ph type="sldNum" sz="quarter" idx="12"/>
          </p:nvPr>
        </p:nvSpPr>
        <p:spPr/>
        <p:txBody>
          <a:bodyPr/>
          <a:lstStyle/>
          <a:p>
            <a:fld id="{D4B5ADC2-7248-4799-8E52-477E151C3EE9}" type="slidenum">
              <a:rPr lang="en-US" sz="1400" b="1" smtClean="0">
                <a:solidFill>
                  <a:srgbClr val="FFFFFF"/>
                </a:solidFill>
              </a:rPr>
              <a:pPr/>
              <a:t>28</a:t>
            </a:fld>
            <a:endParaRPr lang="en-US" dirty="0"/>
          </a:p>
        </p:txBody>
      </p:sp>
      <p:sp>
        <p:nvSpPr>
          <p:cNvPr id="6" name="Zástupný symbol pro obsah 5"/>
          <p:cNvSpPr>
            <a:spLocks noGrp="1"/>
          </p:cNvSpPr>
          <p:nvPr>
            <p:ph sz="quarter" idx="1"/>
          </p:nvPr>
        </p:nvSpPr>
        <p:spPr>
          <a:xfrm>
            <a:off x="914400" y="1447800"/>
            <a:ext cx="7772400" cy="3195646"/>
          </a:xfrm>
        </p:spPr>
        <p:txBody>
          <a:bodyPr>
            <a:normAutofit lnSpcReduction="10000"/>
          </a:bodyPr>
          <a:lstStyle/>
          <a:p>
            <a:r>
              <a:rPr lang="cs-CZ" dirty="0" smtClean="0"/>
              <a:t>Plášť kovové komůrky je katodou a kovové vlákno má funkci anody. Detektor je naplněn nebo promýván inertním plynem (Ar, </a:t>
            </a:r>
            <a:r>
              <a:rPr lang="cs-CZ" dirty="0" err="1" smtClean="0"/>
              <a:t>Kr</a:t>
            </a:r>
            <a:r>
              <a:rPr lang="cs-CZ" dirty="0" smtClean="0"/>
              <a:t>, </a:t>
            </a:r>
            <a:r>
              <a:rPr lang="cs-CZ" dirty="0" err="1" smtClean="0"/>
              <a:t>Xe</a:t>
            </a:r>
            <a:r>
              <a:rPr lang="cs-CZ" dirty="0" smtClean="0"/>
              <a:t>), vstupní okénko je z </a:t>
            </a:r>
            <a:r>
              <a:rPr lang="cs-CZ" dirty="0" err="1" smtClean="0"/>
              <a:t>Be</a:t>
            </a:r>
            <a:r>
              <a:rPr lang="cs-CZ" dirty="0" smtClean="0"/>
              <a:t> či </a:t>
            </a:r>
            <a:r>
              <a:rPr lang="cs-CZ" dirty="0" err="1" smtClean="0"/>
              <a:t>spec</a:t>
            </a:r>
            <a:r>
              <a:rPr lang="cs-CZ" dirty="0" smtClean="0"/>
              <a:t>. plastu (</a:t>
            </a:r>
            <a:r>
              <a:rPr lang="cs-CZ" dirty="0" err="1" smtClean="0"/>
              <a:t>Mylar</a:t>
            </a:r>
            <a:r>
              <a:rPr lang="cs-CZ" dirty="0" smtClean="0"/>
              <a:t>) – pro detekci lehkých prvků s dlouhovlnným zářením, které by </a:t>
            </a:r>
            <a:r>
              <a:rPr lang="cs-CZ" dirty="0" err="1" smtClean="0"/>
              <a:t>Be</a:t>
            </a:r>
            <a:r>
              <a:rPr lang="cs-CZ" dirty="0" smtClean="0"/>
              <a:t> absorbovalo.</a:t>
            </a:r>
          </a:p>
          <a:p>
            <a:r>
              <a:rPr lang="cs-CZ" dirty="0" smtClean="0"/>
              <a:t>Foton ionizuje atom plynu, vyražený e- přebírá E fotonu a ionizuje další atom. Počet vzniklých e odpovídá E dopadajícího fotonu</a:t>
            </a:r>
            <a:endParaRPr lang="cs-CZ" dirty="0"/>
          </a:p>
        </p:txBody>
      </p:sp>
      <p:pic>
        <p:nvPicPr>
          <p:cNvPr id="2051" name="Picture 3"/>
          <p:cNvPicPr>
            <a:picLocks noChangeAspect="1" noChangeArrowheads="1"/>
          </p:cNvPicPr>
          <p:nvPr/>
        </p:nvPicPr>
        <p:blipFill>
          <a:blip r:embed="rId2" cstate="print">
            <a:lum bright="-10000" contrast="20000"/>
          </a:blip>
          <a:srcRect r="1098"/>
          <a:stretch>
            <a:fillRect/>
          </a:stretch>
        </p:blipFill>
        <p:spPr bwMode="auto">
          <a:xfrm>
            <a:off x="2643174" y="4429132"/>
            <a:ext cx="4143404" cy="2047902"/>
          </a:xfrm>
          <a:prstGeom prst="rect">
            <a:avLst/>
          </a:prstGeom>
          <a:noFill/>
          <a:ln w="9525">
            <a:noFill/>
            <a:miter lim="800000"/>
            <a:headEnd/>
            <a:tailEnd/>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p:txBody>
          <a:bodyPr/>
          <a:lstStyle/>
          <a:p>
            <a:r>
              <a:rPr lang="cs-CZ" dirty="0" smtClean="0"/>
              <a:t>Plynově proporcionální detektor</a:t>
            </a:r>
            <a:endParaRPr lang="cs-CZ" dirty="0"/>
          </a:p>
        </p:txBody>
      </p:sp>
      <p:sp>
        <p:nvSpPr>
          <p:cNvPr id="3" name="Zástupný symbol pro datum 2"/>
          <p:cNvSpPr>
            <a:spLocks noGrp="1"/>
          </p:cNvSpPr>
          <p:nvPr>
            <p:ph type="dt" sz="half" idx="10"/>
          </p:nvPr>
        </p:nvSpPr>
        <p:spPr/>
        <p:txBody>
          <a:bodyPr/>
          <a:lstStyle/>
          <a:p>
            <a:r>
              <a:rPr lang="cs-CZ" smtClean="0"/>
              <a:t>2012</a:t>
            </a:r>
            <a:endParaRPr lang="en-US" dirty="0"/>
          </a:p>
        </p:txBody>
      </p:sp>
      <p:sp>
        <p:nvSpPr>
          <p:cNvPr id="4" name="Zástupný symbol pro zápatí 3"/>
          <p:cNvSpPr>
            <a:spLocks noGrp="1"/>
          </p:cNvSpPr>
          <p:nvPr>
            <p:ph type="ftr" sz="quarter" idx="11"/>
          </p:nvPr>
        </p:nvSpPr>
        <p:spPr/>
        <p:txBody>
          <a:bodyPr/>
          <a:lstStyle/>
          <a:p>
            <a:r>
              <a:rPr lang="en-US" smtClean="0"/>
              <a:t>prof. Otruba</a:t>
            </a:r>
            <a:endParaRPr lang="en-US" dirty="0"/>
          </a:p>
        </p:txBody>
      </p:sp>
      <p:sp>
        <p:nvSpPr>
          <p:cNvPr id="5" name="Zástupný symbol pro číslo snímku 4"/>
          <p:cNvSpPr>
            <a:spLocks noGrp="1"/>
          </p:cNvSpPr>
          <p:nvPr>
            <p:ph type="sldNum" sz="quarter" idx="12"/>
          </p:nvPr>
        </p:nvSpPr>
        <p:spPr/>
        <p:txBody>
          <a:bodyPr/>
          <a:lstStyle/>
          <a:p>
            <a:fld id="{D4B5ADC2-7248-4799-8E52-477E151C3EE9}" type="slidenum">
              <a:rPr lang="en-US" sz="1400" b="1" smtClean="0">
                <a:solidFill>
                  <a:srgbClr val="FFFFFF"/>
                </a:solidFill>
              </a:rPr>
              <a:pPr/>
              <a:t>29</a:t>
            </a:fld>
            <a:endParaRPr lang="en-US" dirty="0"/>
          </a:p>
        </p:txBody>
      </p:sp>
      <p:sp>
        <p:nvSpPr>
          <p:cNvPr id="9" name="Zástupný symbol pro obsah 8"/>
          <p:cNvSpPr>
            <a:spLocks noGrp="1"/>
          </p:cNvSpPr>
          <p:nvPr>
            <p:ph sz="quarter" idx="2"/>
          </p:nvPr>
        </p:nvSpPr>
        <p:spPr>
          <a:xfrm>
            <a:off x="4429124" y="1447800"/>
            <a:ext cx="4429156" cy="4910158"/>
          </a:xfrm>
        </p:spPr>
        <p:txBody>
          <a:bodyPr>
            <a:normAutofit fontScale="85000" lnSpcReduction="20000"/>
          </a:bodyPr>
          <a:lstStyle/>
          <a:p>
            <a:r>
              <a:rPr lang="pt-BR" dirty="0" smtClean="0"/>
              <a:t>Počet vzniklých e</a:t>
            </a:r>
            <a:r>
              <a:rPr lang="pt-BR" baseline="30000" dirty="0" smtClean="0"/>
              <a:t>-</a:t>
            </a:r>
            <a:r>
              <a:rPr lang="pt-BR" dirty="0" smtClean="0"/>
              <a:t> odpovídá E</a:t>
            </a:r>
            <a:r>
              <a:rPr lang="cs-CZ" dirty="0" smtClean="0"/>
              <a:t> dopadajícího fotonu.</a:t>
            </a:r>
          </a:p>
          <a:p>
            <a:r>
              <a:rPr lang="cs-CZ" dirty="0" smtClean="0"/>
              <a:t>Podle vloženého napětí mezi elektrody se mění vlastnosti plynového detektoru z ionizační komory na proporcionální </a:t>
            </a:r>
            <a:r>
              <a:rPr lang="pt-BR" dirty="0" smtClean="0"/>
              <a:t>(</a:t>
            </a:r>
            <a:r>
              <a:rPr lang="pt-BR" dirty="0" smtClean="0">
                <a:solidFill>
                  <a:srgbClr val="FF0000"/>
                </a:solidFill>
              </a:rPr>
              <a:t>výsledné napětí e</a:t>
            </a:r>
            <a:r>
              <a:rPr lang="pt-BR" baseline="30000" dirty="0" smtClean="0">
                <a:solidFill>
                  <a:srgbClr val="FF0000"/>
                </a:solidFill>
              </a:rPr>
              <a:t>-</a:t>
            </a:r>
            <a:r>
              <a:rPr lang="pt-BR" dirty="0" smtClean="0">
                <a:solidFill>
                  <a:srgbClr val="FF0000"/>
                </a:solidFill>
              </a:rPr>
              <a:t> odpovídá E</a:t>
            </a:r>
            <a:r>
              <a:rPr lang="cs-CZ" dirty="0" smtClean="0">
                <a:solidFill>
                  <a:srgbClr val="FF0000"/>
                </a:solidFill>
              </a:rPr>
              <a:t> fotonu</a:t>
            </a:r>
            <a:r>
              <a:rPr lang="cs-CZ" dirty="0" smtClean="0"/>
              <a:t>) a na Geigerovu trubici.</a:t>
            </a:r>
          </a:p>
          <a:p>
            <a:r>
              <a:rPr lang="pl-PL" dirty="0" smtClean="0"/>
              <a:t>Mezi V1 – V2 dochází ke vzniku </a:t>
            </a:r>
            <a:r>
              <a:rPr lang="it-IT" dirty="0" smtClean="0"/>
              <a:t>pouze primárních iontů; mezi V3 a</a:t>
            </a:r>
            <a:r>
              <a:rPr lang="cs-CZ" dirty="0" smtClean="0"/>
              <a:t> V4 dochází se vzrůstem napětím k rapidnímu nárůstu počtu e</a:t>
            </a:r>
            <a:r>
              <a:rPr lang="cs-CZ" baseline="30000" dirty="0" smtClean="0"/>
              <a:t>-</a:t>
            </a:r>
            <a:r>
              <a:rPr lang="cs-CZ" dirty="0" smtClean="0"/>
              <a:t> -důsledek tvorby sekundárních iontů; mezi V5 a V6 vysoký počet produkovaných e</a:t>
            </a:r>
            <a:r>
              <a:rPr lang="cs-CZ" baseline="30000" dirty="0" smtClean="0"/>
              <a:t>-</a:t>
            </a:r>
            <a:r>
              <a:rPr lang="cs-CZ" dirty="0" smtClean="0"/>
              <a:t> neodpovídá E fotonu.</a:t>
            </a:r>
            <a:endParaRPr lang="cs-CZ" dirty="0"/>
          </a:p>
        </p:txBody>
      </p:sp>
      <p:pic>
        <p:nvPicPr>
          <p:cNvPr id="3074" name="Picture 2"/>
          <p:cNvPicPr>
            <a:picLocks noGrp="1" noChangeAspect="1" noChangeArrowheads="1"/>
          </p:cNvPicPr>
          <p:nvPr>
            <p:ph sz="quarter" idx="1"/>
          </p:nvPr>
        </p:nvPicPr>
        <p:blipFill>
          <a:blip r:embed="rId2" cstate="print">
            <a:lum bright="-10000" contrast="30000"/>
          </a:blip>
          <a:srcRect/>
          <a:stretch>
            <a:fillRect/>
          </a:stretch>
        </p:blipFill>
        <p:spPr bwMode="auto">
          <a:xfrm>
            <a:off x="928662" y="1357297"/>
            <a:ext cx="3578274" cy="4365495"/>
          </a:xfrm>
          <a:prstGeom prst="rect">
            <a:avLst/>
          </a:prstGeom>
          <a:noFill/>
          <a:ln w="9525">
            <a:noFill/>
            <a:miter lim="800000"/>
            <a:headEnd/>
            <a:tailEnd/>
          </a:ln>
        </p:spPr>
      </p:pic>
      <p:sp>
        <p:nvSpPr>
          <p:cNvPr id="11" name="Obdélník 10"/>
          <p:cNvSpPr/>
          <p:nvPr/>
        </p:nvSpPr>
        <p:spPr>
          <a:xfrm>
            <a:off x="1285852" y="5643578"/>
            <a:ext cx="2857520" cy="646331"/>
          </a:xfrm>
          <a:prstGeom prst="rect">
            <a:avLst/>
          </a:prstGeom>
        </p:spPr>
        <p:txBody>
          <a:bodyPr wrap="square">
            <a:spAutoFit/>
          </a:bodyPr>
          <a:lstStyle/>
          <a:p>
            <a:r>
              <a:rPr lang="cs-CZ" b="1" dirty="0" smtClean="0"/>
              <a:t>Závislost ionizace plynu na</a:t>
            </a:r>
          </a:p>
          <a:p>
            <a:r>
              <a:rPr lang="cs-CZ" b="1" dirty="0" smtClean="0"/>
              <a:t>velikosti vloženého napětí</a:t>
            </a:r>
            <a:endParaRPr lang="cs-CZ"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3200" dirty="0" smtClean="0"/>
              <a:t>Procesy vedoucí k obnovení energetické rovnováhy po ionizaci atomu</a:t>
            </a:r>
            <a:endParaRPr lang="cs-CZ" sz="3200" dirty="0"/>
          </a:p>
        </p:txBody>
      </p:sp>
      <p:sp>
        <p:nvSpPr>
          <p:cNvPr id="9" name="Zástupný symbol pro text 8"/>
          <p:cNvSpPr>
            <a:spLocks noGrp="1"/>
          </p:cNvSpPr>
          <p:nvPr>
            <p:ph type="body" idx="1"/>
          </p:nvPr>
        </p:nvSpPr>
        <p:spPr/>
        <p:txBody>
          <a:bodyPr/>
          <a:lstStyle/>
          <a:p>
            <a:r>
              <a:rPr lang="cs-CZ" dirty="0" smtClean="0"/>
              <a:t>emise fotonu</a:t>
            </a:r>
            <a:endParaRPr lang="cs-CZ" dirty="0"/>
          </a:p>
        </p:txBody>
      </p:sp>
      <p:sp>
        <p:nvSpPr>
          <p:cNvPr id="11" name="Zástupný symbol pro text 10"/>
          <p:cNvSpPr>
            <a:spLocks noGrp="1"/>
          </p:cNvSpPr>
          <p:nvPr>
            <p:ph type="body" sz="half" idx="3"/>
          </p:nvPr>
        </p:nvSpPr>
        <p:spPr/>
        <p:txBody>
          <a:bodyPr/>
          <a:lstStyle/>
          <a:p>
            <a:r>
              <a:rPr lang="cs-CZ" dirty="0" smtClean="0"/>
              <a:t>emise </a:t>
            </a:r>
            <a:r>
              <a:rPr lang="cs-CZ" dirty="0" err="1" smtClean="0"/>
              <a:t>Augerova</a:t>
            </a:r>
            <a:r>
              <a:rPr lang="cs-CZ" dirty="0" smtClean="0"/>
              <a:t> elektronu</a:t>
            </a:r>
            <a:endParaRPr lang="cs-CZ" dirty="0"/>
          </a:p>
        </p:txBody>
      </p:sp>
      <p:sp>
        <p:nvSpPr>
          <p:cNvPr id="7" name="Zástupný symbol pro číslo snímku 6"/>
          <p:cNvSpPr>
            <a:spLocks noGrp="1"/>
          </p:cNvSpPr>
          <p:nvPr>
            <p:ph type="sldNum" sz="quarter" idx="12"/>
          </p:nvPr>
        </p:nvSpPr>
        <p:spPr/>
        <p:txBody>
          <a:bodyPr/>
          <a:lstStyle/>
          <a:p>
            <a:fld id="{6294C92D-0306-4E69-9CD3-20855E849650}" type="slidenum">
              <a:rPr kumimoji="0" lang="en-US" smtClean="0"/>
              <a:pPr/>
              <a:t>3</a:t>
            </a:fld>
            <a:endParaRPr kumimoji="0" lang="en-US"/>
          </a:p>
        </p:txBody>
      </p:sp>
      <p:pic>
        <p:nvPicPr>
          <p:cNvPr id="2053" name="Picture 5"/>
          <p:cNvPicPr>
            <a:picLocks noChangeAspect="1" noChangeArrowheads="1"/>
          </p:cNvPicPr>
          <p:nvPr/>
        </p:nvPicPr>
        <p:blipFill>
          <a:blip r:embed="rId2" cstate="print">
            <a:lum bright="-20000" contrast="40000"/>
            <a:extLst>
              <a:ext uri="{BEBA8EAE-BF5A-486C-A8C5-ECC9F3942E4B}">
                <a14:imgProps xmlns:a14="http://schemas.microsoft.com/office/drawing/2010/main">
                  <a14:imgLayer r:embed="rId3">
                    <a14:imgEffect>
                      <a14:sharpenSoften amount="25000"/>
                    </a14:imgEffect>
                  </a14:imgLayer>
                </a14:imgProps>
              </a:ext>
            </a:extLst>
          </a:blip>
          <a:srcRect/>
          <a:stretch>
            <a:fillRect/>
          </a:stretch>
        </p:blipFill>
        <p:spPr bwMode="auto">
          <a:xfrm>
            <a:off x="500034" y="1928801"/>
            <a:ext cx="4000528" cy="2952419"/>
          </a:xfrm>
          <a:prstGeom prst="rect">
            <a:avLst/>
          </a:prstGeom>
          <a:noFill/>
          <a:ln w="9525">
            <a:noFill/>
            <a:miter lim="800000"/>
            <a:headEnd/>
            <a:tailEnd/>
          </a:ln>
          <a:effectLst/>
        </p:spPr>
      </p:pic>
      <p:pic>
        <p:nvPicPr>
          <p:cNvPr id="2054" name="Picture 6"/>
          <p:cNvPicPr>
            <a:picLocks noGrp="1" noChangeAspect="1" noChangeArrowheads="1"/>
          </p:cNvPicPr>
          <p:nvPr>
            <p:ph sz="quarter" idx="4"/>
          </p:nvPr>
        </p:nvPicPr>
        <p:blipFill>
          <a:blip r:embed="rId4" cstate="print">
            <a:lum bright="-20000" contrast="40000"/>
            <a:extLst>
              <a:ext uri="{BEBA8EAE-BF5A-486C-A8C5-ECC9F3942E4B}">
                <a14:imgProps xmlns:a14="http://schemas.microsoft.com/office/drawing/2010/main">
                  <a14:imgLayer r:embed="rId5">
                    <a14:imgEffect>
                      <a14:sharpenSoften amount="25000"/>
                    </a14:imgEffect>
                  </a14:imgLayer>
                </a14:imgProps>
              </a:ext>
            </a:extLst>
          </a:blip>
          <a:srcRect/>
          <a:stretch>
            <a:fillRect/>
          </a:stretch>
        </p:blipFill>
        <p:spPr bwMode="auto">
          <a:xfrm>
            <a:off x="4786314" y="1214422"/>
            <a:ext cx="3714776" cy="3885751"/>
          </a:xfrm>
          <a:prstGeom prst="rect">
            <a:avLst/>
          </a:prstGeom>
          <a:noFill/>
          <a:ln w="9525">
            <a:noFill/>
            <a:miter lim="800000"/>
            <a:headEnd/>
            <a:tailEnd/>
          </a:ln>
          <a:effectLst/>
        </p:spPr>
      </p:pic>
      <p:sp>
        <p:nvSpPr>
          <p:cNvPr id="12" name="Zástupný symbol pro zápatí 11"/>
          <p:cNvSpPr>
            <a:spLocks noGrp="1"/>
          </p:cNvSpPr>
          <p:nvPr>
            <p:ph type="ftr" sz="quarter" idx="11"/>
          </p:nvPr>
        </p:nvSpPr>
        <p:spPr/>
        <p:txBody>
          <a:bodyPr/>
          <a:lstStyle/>
          <a:p>
            <a:r>
              <a:rPr kumimoji="0" lang="en-US" smtClean="0"/>
              <a:t>prof. Otruba</a:t>
            </a:r>
            <a:endParaRPr kumimoji="0" lang="en-US"/>
          </a:p>
        </p:txBody>
      </p:sp>
      <p:sp>
        <p:nvSpPr>
          <p:cNvPr id="13" name="Zástupný symbol pro datum 12"/>
          <p:cNvSpPr>
            <a:spLocks noGrp="1"/>
          </p:cNvSpPr>
          <p:nvPr>
            <p:ph type="dt" sz="half" idx="10"/>
          </p:nvPr>
        </p:nvSpPr>
        <p:spPr/>
        <p:txBody>
          <a:bodyPr/>
          <a:lstStyle/>
          <a:p>
            <a:r>
              <a:rPr lang="cs-CZ" smtClean="0"/>
              <a:t>2011</a:t>
            </a:r>
            <a:endParaRPr lang="en-US"/>
          </a:p>
        </p:txBody>
      </p:sp>
    </p:spTree>
    <p:extLst>
      <p:ext uri="{BB962C8B-B14F-4D97-AF65-F5344CB8AC3E}">
        <p14:creationId xmlns:p14="http://schemas.microsoft.com/office/powerpoint/2010/main" val="110416542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datum 2"/>
          <p:cNvSpPr>
            <a:spLocks noGrp="1"/>
          </p:cNvSpPr>
          <p:nvPr>
            <p:ph type="dt" sz="half" idx="10"/>
          </p:nvPr>
        </p:nvSpPr>
        <p:spPr/>
        <p:txBody>
          <a:bodyPr/>
          <a:lstStyle/>
          <a:p>
            <a:r>
              <a:rPr lang="cs-CZ" smtClean="0"/>
              <a:t>2012</a:t>
            </a:r>
            <a:endParaRPr lang="en-US"/>
          </a:p>
        </p:txBody>
      </p:sp>
      <p:sp>
        <p:nvSpPr>
          <p:cNvPr id="4" name="Zástupný symbol pro zápatí 3"/>
          <p:cNvSpPr>
            <a:spLocks noGrp="1"/>
          </p:cNvSpPr>
          <p:nvPr>
            <p:ph type="ftr" sz="quarter" idx="11"/>
          </p:nvPr>
        </p:nvSpPr>
        <p:spPr/>
        <p:txBody>
          <a:bodyPr/>
          <a:lstStyle/>
          <a:p>
            <a:r>
              <a:rPr lang="en-US" smtClean="0"/>
              <a:t>prof. Otruba</a:t>
            </a:r>
            <a:endParaRPr lang="en-US"/>
          </a:p>
        </p:txBody>
      </p:sp>
      <p:sp>
        <p:nvSpPr>
          <p:cNvPr id="5" name="Zástupný symbol pro číslo snímku 4"/>
          <p:cNvSpPr>
            <a:spLocks noGrp="1"/>
          </p:cNvSpPr>
          <p:nvPr>
            <p:ph type="sldNum" sz="quarter" idx="12"/>
          </p:nvPr>
        </p:nvSpPr>
        <p:spPr/>
        <p:txBody>
          <a:bodyPr/>
          <a:lstStyle/>
          <a:p>
            <a:fld id="{147C1B20-DEF4-46E3-B77F-0FB6B8193D90}" type="slidenum">
              <a:rPr lang="en-US" smtClean="0"/>
              <a:pPr/>
              <a:t>30</a:t>
            </a:fld>
            <a:endParaRPr lang="en-US"/>
          </a:p>
        </p:txBody>
      </p:sp>
      <p:sp>
        <p:nvSpPr>
          <p:cNvPr id="10" name="Rectangle 2"/>
          <p:cNvSpPr>
            <a:spLocks noGrp="1" noChangeArrowheads="1"/>
          </p:cNvSpPr>
          <p:nvPr>
            <p:ph type="title"/>
          </p:nvPr>
        </p:nvSpPr>
        <p:spPr/>
        <p:txBody>
          <a:bodyPr/>
          <a:lstStyle/>
          <a:p>
            <a:pPr eaLnBrk="1" hangingPunct="1"/>
            <a:r>
              <a:rPr lang="en-US" dirty="0" smtClean="0"/>
              <a:t>Proportional Counter</a:t>
            </a:r>
          </a:p>
        </p:txBody>
      </p:sp>
      <p:grpSp>
        <p:nvGrpSpPr>
          <p:cNvPr id="11" name="Skupina 10"/>
          <p:cNvGrpSpPr/>
          <p:nvPr/>
        </p:nvGrpSpPr>
        <p:grpSpPr>
          <a:xfrm>
            <a:off x="1262856" y="1844824"/>
            <a:ext cx="7083425" cy="4098925"/>
            <a:chOff x="1600200" y="2057400"/>
            <a:chExt cx="7083425" cy="4098925"/>
          </a:xfrm>
        </p:grpSpPr>
        <p:sp>
          <p:nvSpPr>
            <p:cNvPr id="12" name="Rectangle 5"/>
            <p:cNvSpPr>
              <a:spLocks noChangeArrowheads="1"/>
            </p:cNvSpPr>
            <p:nvPr/>
          </p:nvSpPr>
          <p:spPr bwMode="auto">
            <a:xfrm>
              <a:off x="7924800" y="3276600"/>
              <a:ext cx="758825" cy="215900"/>
            </a:xfrm>
            <a:prstGeom prst="rect">
              <a:avLst/>
            </a:prstGeom>
            <a:gradFill rotWithShape="0">
              <a:gsLst>
                <a:gs pos="0">
                  <a:srgbClr val="595959"/>
                </a:gs>
                <a:gs pos="50000">
                  <a:srgbClr val="C0C0C0"/>
                </a:gs>
                <a:gs pos="100000">
                  <a:srgbClr val="595959"/>
                </a:gs>
              </a:gsLst>
              <a:lin ang="5400000" scaled="1"/>
            </a:gradFill>
            <a:ln w="12700">
              <a:solidFill>
                <a:schemeClr val="tx1"/>
              </a:solidFill>
              <a:miter lim="800000"/>
              <a:headEnd/>
              <a:tailEnd/>
            </a:ln>
          </p:spPr>
          <p:txBody>
            <a:bodyPr wrap="none" anchor="ctr"/>
            <a:lstStyle/>
            <a:p>
              <a:endParaRPr lang="cs-CZ"/>
            </a:p>
          </p:txBody>
        </p:sp>
        <p:sp>
          <p:nvSpPr>
            <p:cNvPr id="13" name="Rectangle 6"/>
            <p:cNvSpPr>
              <a:spLocks noChangeArrowheads="1"/>
            </p:cNvSpPr>
            <p:nvPr/>
          </p:nvSpPr>
          <p:spPr bwMode="auto">
            <a:xfrm>
              <a:off x="1752600" y="2514600"/>
              <a:ext cx="6245225" cy="1739900"/>
            </a:xfrm>
            <a:prstGeom prst="rect">
              <a:avLst/>
            </a:prstGeom>
            <a:gradFill rotWithShape="0">
              <a:gsLst>
                <a:gs pos="0">
                  <a:srgbClr val="808080"/>
                </a:gs>
                <a:gs pos="50000">
                  <a:srgbClr val="C0C0C0"/>
                </a:gs>
                <a:gs pos="100000">
                  <a:srgbClr val="808080"/>
                </a:gs>
              </a:gsLst>
              <a:lin ang="5400000" scaled="1"/>
            </a:gradFill>
            <a:ln w="12700">
              <a:solidFill>
                <a:schemeClr val="tx1"/>
              </a:solidFill>
              <a:miter lim="800000"/>
              <a:headEnd/>
              <a:tailEnd/>
            </a:ln>
          </p:spPr>
          <p:txBody>
            <a:bodyPr wrap="none" anchor="ctr"/>
            <a:lstStyle/>
            <a:p>
              <a:endParaRPr lang="cs-CZ"/>
            </a:p>
          </p:txBody>
        </p:sp>
        <p:sp>
          <p:nvSpPr>
            <p:cNvPr id="14" name="Oval 7"/>
            <p:cNvSpPr>
              <a:spLocks noChangeArrowheads="1"/>
            </p:cNvSpPr>
            <p:nvPr/>
          </p:nvSpPr>
          <p:spPr bwMode="auto">
            <a:xfrm>
              <a:off x="4038600" y="2209800"/>
              <a:ext cx="1616075" cy="520700"/>
            </a:xfrm>
            <a:prstGeom prst="ellipse">
              <a:avLst/>
            </a:prstGeom>
            <a:solidFill>
              <a:srgbClr val="5F5F5F"/>
            </a:solidFill>
            <a:ln w="12700">
              <a:solidFill>
                <a:schemeClr val="tx1"/>
              </a:solidFill>
              <a:round/>
              <a:headEnd/>
              <a:tailEnd/>
            </a:ln>
          </p:spPr>
          <p:txBody>
            <a:bodyPr wrap="none" anchor="ctr"/>
            <a:lstStyle/>
            <a:p>
              <a:endParaRPr lang="cs-CZ"/>
            </a:p>
          </p:txBody>
        </p:sp>
        <p:sp>
          <p:nvSpPr>
            <p:cNvPr id="15" name="Line 8"/>
            <p:cNvSpPr>
              <a:spLocks noChangeShapeType="1"/>
            </p:cNvSpPr>
            <p:nvPr/>
          </p:nvSpPr>
          <p:spPr bwMode="auto">
            <a:xfrm>
              <a:off x="1752600" y="3352800"/>
              <a:ext cx="6103938" cy="0"/>
            </a:xfrm>
            <a:prstGeom prst="line">
              <a:avLst/>
            </a:prstGeom>
            <a:noFill/>
            <a:ln w="76200" cmpd="tri">
              <a:solidFill>
                <a:schemeClr val="bg2"/>
              </a:solidFill>
              <a:round/>
              <a:headEnd/>
              <a:tailEnd/>
            </a:ln>
          </p:spPr>
          <p:txBody>
            <a:bodyPr wrap="none" anchor="ctr"/>
            <a:lstStyle/>
            <a:p>
              <a:endParaRPr lang="cs-CZ"/>
            </a:p>
          </p:txBody>
        </p:sp>
        <p:sp>
          <p:nvSpPr>
            <p:cNvPr id="16" name="Rectangle 9"/>
            <p:cNvSpPr>
              <a:spLocks noChangeArrowheads="1"/>
            </p:cNvSpPr>
            <p:nvPr/>
          </p:nvSpPr>
          <p:spPr bwMode="auto">
            <a:xfrm>
              <a:off x="3429000" y="3276600"/>
              <a:ext cx="1895475" cy="363538"/>
            </a:xfrm>
            <a:prstGeom prst="rect">
              <a:avLst/>
            </a:prstGeom>
            <a:noFill/>
            <a:ln w="12700">
              <a:noFill/>
              <a:miter lim="800000"/>
              <a:headEnd/>
              <a:tailEnd/>
            </a:ln>
          </p:spPr>
          <p:txBody>
            <a:bodyPr wrap="none" lIns="90488" tIns="44450" rIns="90488" bIns="44450">
              <a:spAutoFit/>
            </a:bodyPr>
            <a:lstStyle/>
            <a:p>
              <a:pPr eaLnBrk="0" hangingPunct="0"/>
              <a:r>
                <a:rPr lang="en-US" sz="1800" b="1">
                  <a:solidFill>
                    <a:srgbClr val="637A36"/>
                  </a:solidFill>
                  <a:latin typeface="Arial" pitchFamily="34" charset="0"/>
                </a:rPr>
                <a:t>Anode Filament</a:t>
              </a:r>
            </a:p>
          </p:txBody>
        </p:sp>
        <p:sp>
          <p:nvSpPr>
            <p:cNvPr id="17" name="Rectangle 10"/>
            <p:cNvSpPr>
              <a:spLocks noChangeArrowheads="1"/>
            </p:cNvSpPr>
            <p:nvPr/>
          </p:nvSpPr>
          <p:spPr bwMode="auto">
            <a:xfrm>
              <a:off x="2514600" y="4419600"/>
              <a:ext cx="6096000" cy="1736725"/>
            </a:xfrm>
            <a:prstGeom prst="rect">
              <a:avLst/>
            </a:prstGeom>
            <a:noFill/>
            <a:ln w="12700">
              <a:noFill/>
              <a:miter lim="800000"/>
              <a:headEnd/>
              <a:tailEnd/>
            </a:ln>
          </p:spPr>
          <p:txBody>
            <a:bodyPr lIns="90488" tIns="44450" rIns="90488" bIns="44450">
              <a:spAutoFit/>
            </a:bodyPr>
            <a:lstStyle/>
            <a:p>
              <a:pPr eaLnBrk="0" hangingPunct="0"/>
              <a:r>
                <a:rPr lang="en-US" sz="1800" b="1">
                  <a:solidFill>
                    <a:srgbClr val="637A36"/>
                  </a:solidFill>
                  <a:latin typeface="Arial" pitchFamily="34" charset="0"/>
                </a:rPr>
                <a:t>Fill Gases: Neon, Argon, Xenon, Krypton</a:t>
              </a:r>
            </a:p>
            <a:p>
              <a:pPr eaLnBrk="0" hangingPunct="0"/>
              <a:r>
                <a:rPr lang="en-US" sz="1800" b="1">
                  <a:solidFill>
                    <a:srgbClr val="637A36"/>
                  </a:solidFill>
                  <a:latin typeface="Arial" pitchFamily="34" charset="0"/>
                </a:rPr>
                <a:t>Pressure: 0.5- 2 ATM</a:t>
              </a:r>
            </a:p>
            <a:p>
              <a:pPr eaLnBrk="0" hangingPunct="0"/>
              <a:r>
                <a:rPr lang="en-US" sz="1800" b="1">
                  <a:solidFill>
                    <a:srgbClr val="637A36"/>
                  </a:solidFill>
                  <a:latin typeface="Arial" pitchFamily="34" charset="0"/>
                </a:rPr>
                <a:t>Windows: Be or Polymer</a:t>
              </a:r>
            </a:p>
            <a:p>
              <a:pPr eaLnBrk="0" hangingPunct="0"/>
              <a:r>
                <a:rPr lang="en-US" sz="1800" b="1">
                  <a:solidFill>
                    <a:srgbClr val="637A36"/>
                  </a:solidFill>
                  <a:latin typeface="Arial" pitchFamily="34" charset="0"/>
                </a:rPr>
                <a:t>Sealed or Gas Flow Versions</a:t>
              </a:r>
            </a:p>
            <a:p>
              <a:pPr eaLnBrk="0" hangingPunct="0"/>
              <a:r>
                <a:rPr lang="en-US" sz="1800" b="1">
                  <a:solidFill>
                    <a:srgbClr val="637A36"/>
                  </a:solidFill>
                  <a:latin typeface="Arial" pitchFamily="34" charset="0"/>
                </a:rPr>
                <a:t>Count Rates EDX: 10,000-40,000 cps WDX: 1,000,000+</a:t>
              </a:r>
            </a:p>
            <a:p>
              <a:pPr eaLnBrk="0" hangingPunct="0"/>
              <a:r>
                <a:rPr lang="en-US" sz="1800" b="1">
                  <a:solidFill>
                    <a:srgbClr val="637A36"/>
                  </a:solidFill>
                  <a:latin typeface="Arial" pitchFamily="34" charset="0"/>
                </a:rPr>
                <a:t>Resolution: 500-1000+ eV</a:t>
              </a:r>
            </a:p>
          </p:txBody>
        </p:sp>
        <p:sp>
          <p:nvSpPr>
            <p:cNvPr id="18" name="Rectangle 11"/>
            <p:cNvSpPr>
              <a:spLocks noChangeArrowheads="1"/>
            </p:cNvSpPr>
            <p:nvPr/>
          </p:nvSpPr>
          <p:spPr bwMode="auto">
            <a:xfrm>
              <a:off x="3810000" y="2209800"/>
              <a:ext cx="2228850" cy="304800"/>
            </a:xfrm>
            <a:prstGeom prst="rect">
              <a:avLst/>
            </a:prstGeom>
            <a:solidFill>
              <a:srgbClr val="E9F1F3"/>
            </a:solidFill>
            <a:ln w="12700">
              <a:noFill/>
              <a:miter lim="800000"/>
              <a:headEnd/>
              <a:tailEnd/>
            </a:ln>
          </p:spPr>
          <p:txBody>
            <a:bodyPr wrap="none" anchor="ctr"/>
            <a:lstStyle/>
            <a:p>
              <a:endParaRPr lang="cs-CZ"/>
            </a:p>
          </p:txBody>
        </p:sp>
        <p:sp>
          <p:nvSpPr>
            <p:cNvPr id="19" name="Line 12"/>
            <p:cNvSpPr>
              <a:spLocks noChangeShapeType="1"/>
            </p:cNvSpPr>
            <p:nvPr/>
          </p:nvSpPr>
          <p:spPr bwMode="auto">
            <a:xfrm>
              <a:off x="3962400" y="2514600"/>
              <a:ext cx="2373313" cy="0"/>
            </a:xfrm>
            <a:prstGeom prst="line">
              <a:avLst/>
            </a:prstGeom>
            <a:noFill/>
            <a:ln w="12700">
              <a:solidFill>
                <a:schemeClr val="tx1"/>
              </a:solidFill>
              <a:round/>
              <a:headEnd/>
              <a:tailEnd/>
            </a:ln>
          </p:spPr>
          <p:txBody>
            <a:bodyPr wrap="none" anchor="ctr"/>
            <a:lstStyle/>
            <a:p>
              <a:endParaRPr lang="cs-CZ"/>
            </a:p>
          </p:txBody>
        </p:sp>
        <p:sp>
          <p:nvSpPr>
            <p:cNvPr id="20" name="Oval 13"/>
            <p:cNvSpPr>
              <a:spLocks noChangeArrowheads="1"/>
            </p:cNvSpPr>
            <p:nvPr/>
          </p:nvSpPr>
          <p:spPr bwMode="auto">
            <a:xfrm>
              <a:off x="1600200" y="2514600"/>
              <a:ext cx="309563" cy="1720850"/>
            </a:xfrm>
            <a:prstGeom prst="ellipse">
              <a:avLst/>
            </a:prstGeom>
            <a:gradFill rotWithShape="0">
              <a:gsLst>
                <a:gs pos="0">
                  <a:srgbClr val="595959"/>
                </a:gs>
                <a:gs pos="50000">
                  <a:srgbClr val="C0C0C0"/>
                </a:gs>
                <a:gs pos="100000">
                  <a:srgbClr val="595959"/>
                </a:gs>
              </a:gsLst>
              <a:lin ang="5400000" scaled="1"/>
            </a:gradFill>
            <a:ln w="12700">
              <a:solidFill>
                <a:schemeClr val="tx1"/>
              </a:solidFill>
              <a:round/>
              <a:headEnd/>
              <a:tailEnd/>
            </a:ln>
          </p:spPr>
          <p:txBody>
            <a:bodyPr wrap="none" anchor="ctr"/>
            <a:lstStyle/>
            <a:p>
              <a:endParaRPr lang="cs-CZ"/>
            </a:p>
          </p:txBody>
        </p:sp>
        <p:sp>
          <p:nvSpPr>
            <p:cNvPr id="21" name="Text Box 18"/>
            <p:cNvSpPr txBox="1">
              <a:spLocks noChangeArrowheads="1"/>
            </p:cNvSpPr>
            <p:nvPr/>
          </p:nvSpPr>
          <p:spPr bwMode="auto">
            <a:xfrm>
              <a:off x="4191000" y="2057400"/>
              <a:ext cx="1233488" cy="457200"/>
            </a:xfrm>
            <a:prstGeom prst="rect">
              <a:avLst/>
            </a:prstGeom>
            <a:noFill/>
            <a:ln w="9525">
              <a:noFill/>
              <a:miter lim="800000"/>
              <a:headEnd/>
              <a:tailEnd/>
            </a:ln>
          </p:spPr>
          <p:txBody>
            <a:bodyPr wrap="none">
              <a:spAutoFit/>
            </a:bodyPr>
            <a:lstStyle/>
            <a:p>
              <a:r>
                <a:rPr lang="en-US">
                  <a:solidFill>
                    <a:srgbClr val="637A36"/>
                  </a:solidFill>
                </a:rPr>
                <a:t>Window</a:t>
              </a:r>
            </a:p>
          </p:txBody>
        </p:sp>
      </p:grpSp>
    </p:spTree>
    <p:extLst>
      <p:ext uri="{BB962C8B-B14F-4D97-AF65-F5344CB8AC3E}">
        <p14:creationId xmlns:p14="http://schemas.microsoft.com/office/powerpoint/2010/main" val="15922838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datum 2"/>
          <p:cNvSpPr>
            <a:spLocks noGrp="1"/>
          </p:cNvSpPr>
          <p:nvPr>
            <p:ph type="dt" sz="half" idx="10"/>
          </p:nvPr>
        </p:nvSpPr>
        <p:spPr/>
        <p:txBody>
          <a:bodyPr/>
          <a:lstStyle/>
          <a:p>
            <a:r>
              <a:rPr lang="cs-CZ" smtClean="0"/>
              <a:t>2012</a:t>
            </a:r>
            <a:endParaRPr lang="en-US"/>
          </a:p>
        </p:txBody>
      </p:sp>
      <p:sp>
        <p:nvSpPr>
          <p:cNvPr id="4" name="Zástupný symbol pro zápatí 3"/>
          <p:cNvSpPr>
            <a:spLocks noGrp="1"/>
          </p:cNvSpPr>
          <p:nvPr>
            <p:ph type="ftr" sz="quarter" idx="11"/>
          </p:nvPr>
        </p:nvSpPr>
        <p:spPr/>
        <p:txBody>
          <a:bodyPr/>
          <a:lstStyle/>
          <a:p>
            <a:r>
              <a:rPr lang="en-US" smtClean="0"/>
              <a:t>prof. Otruba</a:t>
            </a:r>
            <a:endParaRPr lang="en-US"/>
          </a:p>
        </p:txBody>
      </p:sp>
      <p:sp>
        <p:nvSpPr>
          <p:cNvPr id="5" name="Zástupný symbol pro číslo snímku 4"/>
          <p:cNvSpPr>
            <a:spLocks noGrp="1"/>
          </p:cNvSpPr>
          <p:nvPr>
            <p:ph type="sldNum" sz="quarter" idx="12"/>
          </p:nvPr>
        </p:nvSpPr>
        <p:spPr/>
        <p:txBody>
          <a:bodyPr/>
          <a:lstStyle/>
          <a:p>
            <a:fld id="{147C1B20-DEF4-46E3-B77F-0FB6B8193D90}" type="slidenum">
              <a:rPr lang="en-US" smtClean="0"/>
              <a:pPr/>
              <a:t>31</a:t>
            </a:fld>
            <a:endParaRPr lang="en-US"/>
          </a:p>
        </p:txBody>
      </p:sp>
      <p:sp>
        <p:nvSpPr>
          <p:cNvPr id="10" name="Rectangle 2"/>
          <p:cNvSpPr>
            <a:spLocks noGrp="1" noChangeArrowheads="1"/>
          </p:cNvSpPr>
          <p:nvPr>
            <p:ph type="title"/>
          </p:nvPr>
        </p:nvSpPr>
        <p:spPr/>
        <p:txBody>
          <a:bodyPr/>
          <a:lstStyle/>
          <a:p>
            <a:pPr eaLnBrk="1" hangingPunct="1"/>
            <a:r>
              <a:rPr lang="en-US" dirty="0" smtClean="0"/>
              <a:t>Scintillation Detector</a:t>
            </a:r>
          </a:p>
        </p:txBody>
      </p:sp>
      <p:grpSp>
        <p:nvGrpSpPr>
          <p:cNvPr id="11" name="Skupina 10"/>
          <p:cNvGrpSpPr/>
          <p:nvPr/>
        </p:nvGrpSpPr>
        <p:grpSpPr>
          <a:xfrm>
            <a:off x="1066800" y="1676400"/>
            <a:ext cx="7648575" cy="4587875"/>
            <a:chOff x="1066800" y="1676400"/>
            <a:chExt cx="7648575" cy="4587875"/>
          </a:xfrm>
        </p:grpSpPr>
        <p:sp>
          <p:nvSpPr>
            <p:cNvPr id="12" name="Rectangle 3"/>
            <p:cNvSpPr>
              <a:spLocks noChangeArrowheads="1"/>
            </p:cNvSpPr>
            <p:nvPr/>
          </p:nvSpPr>
          <p:spPr bwMode="auto">
            <a:xfrm>
              <a:off x="1066800" y="2743200"/>
              <a:ext cx="317500" cy="2146300"/>
            </a:xfrm>
            <a:prstGeom prst="rect">
              <a:avLst/>
            </a:prstGeom>
            <a:gradFill rotWithShape="0">
              <a:gsLst>
                <a:gs pos="0">
                  <a:srgbClr val="919191"/>
                </a:gs>
                <a:gs pos="50000">
                  <a:srgbClr val="E9E9E9"/>
                </a:gs>
                <a:gs pos="100000">
                  <a:srgbClr val="919191"/>
                </a:gs>
              </a:gsLst>
              <a:lin ang="5400000" scaled="1"/>
            </a:gradFill>
            <a:ln w="25400">
              <a:solidFill>
                <a:schemeClr val="bg2"/>
              </a:solidFill>
              <a:miter lim="800000"/>
              <a:headEnd/>
              <a:tailEnd/>
            </a:ln>
          </p:spPr>
          <p:txBody>
            <a:bodyPr wrap="none" anchor="ctr"/>
            <a:lstStyle/>
            <a:p>
              <a:endParaRPr lang="cs-CZ"/>
            </a:p>
          </p:txBody>
        </p:sp>
        <p:sp>
          <p:nvSpPr>
            <p:cNvPr id="13" name="Rectangle 4"/>
            <p:cNvSpPr>
              <a:spLocks noChangeArrowheads="1"/>
            </p:cNvSpPr>
            <p:nvPr/>
          </p:nvSpPr>
          <p:spPr bwMode="auto">
            <a:xfrm>
              <a:off x="2971800" y="2743200"/>
              <a:ext cx="1925638" cy="2032000"/>
            </a:xfrm>
            <a:prstGeom prst="rect">
              <a:avLst/>
            </a:prstGeom>
            <a:gradFill rotWithShape="0">
              <a:gsLst>
                <a:gs pos="0">
                  <a:srgbClr val="595959"/>
                </a:gs>
                <a:gs pos="50000">
                  <a:srgbClr val="C0C0C0"/>
                </a:gs>
                <a:gs pos="100000">
                  <a:srgbClr val="595959"/>
                </a:gs>
              </a:gsLst>
              <a:lin ang="5400000" scaled="1"/>
            </a:gradFill>
            <a:ln w="25400">
              <a:solidFill>
                <a:schemeClr val="bg2"/>
              </a:solidFill>
              <a:miter lim="800000"/>
              <a:headEnd/>
              <a:tailEnd/>
            </a:ln>
          </p:spPr>
          <p:txBody>
            <a:bodyPr wrap="none" anchor="ctr"/>
            <a:lstStyle/>
            <a:p>
              <a:endParaRPr lang="cs-CZ"/>
            </a:p>
          </p:txBody>
        </p:sp>
        <p:sp>
          <p:nvSpPr>
            <p:cNvPr id="14" name="Rectangle 5"/>
            <p:cNvSpPr>
              <a:spLocks noChangeArrowheads="1"/>
            </p:cNvSpPr>
            <p:nvPr/>
          </p:nvSpPr>
          <p:spPr bwMode="auto">
            <a:xfrm>
              <a:off x="8229600" y="3429000"/>
              <a:ext cx="320675" cy="552450"/>
            </a:xfrm>
            <a:prstGeom prst="rect">
              <a:avLst/>
            </a:prstGeom>
            <a:gradFill rotWithShape="0">
              <a:gsLst>
                <a:gs pos="0">
                  <a:srgbClr val="3D3D3D"/>
                </a:gs>
                <a:gs pos="50000">
                  <a:srgbClr val="CECECE"/>
                </a:gs>
                <a:gs pos="100000">
                  <a:srgbClr val="3D3D3D"/>
                </a:gs>
              </a:gsLst>
              <a:lin ang="5400000" scaled="1"/>
            </a:gradFill>
            <a:ln w="12700">
              <a:noFill/>
              <a:miter lim="800000"/>
              <a:headEnd/>
              <a:tailEnd/>
            </a:ln>
          </p:spPr>
          <p:txBody>
            <a:bodyPr wrap="none" anchor="ctr"/>
            <a:lstStyle/>
            <a:p>
              <a:endParaRPr lang="cs-CZ"/>
            </a:p>
          </p:txBody>
        </p:sp>
        <p:sp>
          <p:nvSpPr>
            <p:cNvPr id="15" name="Rectangle 6"/>
            <p:cNvSpPr>
              <a:spLocks noChangeArrowheads="1"/>
            </p:cNvSpPr>
            <p:nvPr/>
          </p:nvSpPr>
          <p:spPr bwMode="auto">
            <a:xfrm>
              <a:off x="6477000" y="2667000"/>
              <a:ext cx="1560513" cy="2165350"/>
            </a:xfrm>
            <a:prstGeom prst="rect">
              <a:avLst/>
            </a:prstGeom>
            <a:gradFill rotWithShape="0">
              <a:gsLst>
                <a:gs pos="0">
                  <a:srgbClr val="4C3D00"/>
                </a:gs>
                <a:gs pos="50000">
                  <a:srgbClr val="FFCC00"/>
                </a:gs>
                <a:gs pos="100000">
                  <a:srgbClr val="4C3D00"/>
                </a:gs>
              </a:gsLst>
              <a:lin ang="5400000" scaled="1"/>
            </a:gradFill>
            <a:ln w="25400">
              <a:solidFill>
                <a:schemeClr val="bg2"/>
              </a:solidFill>
              <a:miter lim="800000"/>
              <a:headEnd/>
              <a:tailEnd/>
            </a:ln>
          </p:spPr>
          <p:txBody>
            <a:bodyPr wrap="none" anchor="ctr"/>
            <a:lstStyle/>
            <a:p>
              <a:endParaRPr lang="cs-CZ"/>
            </a:p>
          </p:txBody>
        </p:sp>
        <p:sp>
          <p:nvSpPr>
            <p:cNvPr id="16" name="Line 8"/>
            <p:cNvSpPr>
              <a:spLocks noChangeShapeType="1"/>
            </p:cNvSpPr>
            <p:nvPr/>
          </p:nvSpPr>
          <p:spPr bwMode="auto">
            <a:xfrm>
              <a:off x="8077200" y="2590800"/>
              <a:ext cx="0" cy="2341563"/>
            </a:xfrm>
            <a:prstGeom prst="line">
              <a:avLst/>
            </a:prstGeom>
            <a:noFill/>
            <a:ln w="76200">
              <a:solidFill>
                <a:srgbClr val="919191"/>
              </a:solidFill>
              <a:round/>
              <a:headEnd/>
              <a:tailEnd/>
            </a:ln>
          </p:spPr>
          <p:txBody>
            <a:bodyPr wrap="none" anchor="ctr"/>
            <a:lstStyle/>
            <a:p>
              <a:endParaRPr lang="cs-CZ"/>
            </a:p>
          </p:txBody>
        </p:sp>
        <p:sp>
          <p:nvSpPr>
            <p:cNvPr id="17" name="Line 9"/>
            <p:cNvSpPr>
              <a:spLocks noChangeShapeType="1"/>
            </p:cNvSpPr>
            <p:nvPr/>
          </p:nvSpPr>
          <p:spPr bwMode="auto">
            <a:xfrm>
              <a:off x="8153400" y="2590800"/>
              <a:ext cx="0" cy="2341563"/>
            </a:xfrm>
            <a:prstGeom prst="line">
              <a:avLst/>
            </a:prstGeom>
            <a:noFill/>
            <a:ln w="76200">
              <a:solidFill>
                <a:schemeClr val="bg2"/>
              </a:solidFill>
              <a:round/>
              <a:headEnd/>
              <a:tailEnd/>
            </a:ln>
          </p:spPr>
          <p:txBody>
            <a:bodyPr wrap="none" anchor="ctr"/>
            <a:lstStyle/>
            <a:p>
              <a:endParaRPr lang="cs-CZ"/>
            </a:p>
          </p:txBody>
        </p:sp>
        <p:sp>
          <p:nvSpPr>
            <p:cNvPr id="18" name="Line 10"/>
            <p:cNvSpPr>
              <a:spLocks noChangeShapeType="1"/>
            </p:cNvSpPr>
            <p:nvPr/>
          </p:nvSpPr>
          <p:spPr bwMode="auto">
            <a:xfrm>
              <a:off x="8229600" y="2590800"/>
              <a:ext cx="0" cy="2341563"/>
            </a:xfrm>
            <a:prstGeom prst="line">
              <a:avLst/>
            </a:prstGeom>
            <a:noFill/>
            <a:ln w="76200">
              <a:solidFill>
                <a:srgbClr val="919191"/>
              </a:solidFill>
              <a:round/>
              <a:headEnd/>
              <a:tailEnd/>
            </a:ln>
          </p:spPr>
          <p:txBody>
            <a:bodyPr wrap="none" anchor="ctr"/>
            <a:lstStyle/>
            <a:p>
              <a:endParaRPr lang="cs-CZ"/>
            </a:p>
          </p:txBody>
        </p:sp>
        <p:sp>
          <p:nvSpPr>
            <p:cNvPr id="19" name="Rectangle 11" descr="Dark vertical"/>
            <p:cNvSpPr>
              <a:spLocks noChangeArrowheads="1"/>
            </p:cNvSpPr>
            <p:nvPr/>
          </p:nvSpPr>
          <p:spPr bwMode="auto">
            <a:xfrm>
              <a:off x="3048000" y="2895600"/>
              <a:ext cx="1843088" cy="152400"/>
            </a:xfrm>
            <a:prstGeom prst="rect">
              <a:avLst/>
            </a:prstGeom>
            <a:pattFill prst="dkVert">
              <a:fgClr>
                <a:schemeClr val="tx1"/>
              </a:fgClr>
              <a:bgClr>
                <a:srgbClr val="CECECE"/>
              </a:bgClr>
            </a:pattFill>
            <a:ln w="12700">
              <a:noFill/>
              <a:miter lim="800000"/>
              <a:headEnd/>
              <a:tailEnd/>
            </a:ln>
          </p:spPr>
          <p:txBody>
            <a:bodyPr wrap="none" anchor="ctr"/>
            <a:lstStyle/>
            <a:p>
              <a:endParaRPr lang="cs-CZ"/>
            </a:p>
          </p:txBody>
        </p:sp>
        <p:sp>
          <p:nvSpPr>
            <p:cNvPr id="20" name="Rectangle 12" descr="Dark vertical"/>
            <p:cNvSpPr>
              <a:spLocks noChangeArrowheads="1"/>
            </p:cNvSpPr>
            <p:nvPr/>
          </p:nvSpPr>
          <p:spPr bwMode="auto">
            <a:xfrm>
              <a:off x="3048000" y="4495800"/>
              <a:ext cx="1843088" cy="152400"/>
            </a:xfrm>
            <a:prstGeom prst="rect">
              <a:avLst/>
            </a:prstGeom>
            <a:pattFill prst="dkVert">
              <a:fgClr>
                <a:schemeClr val="tx1"/>
              </a:fgClr>
              <a:bgClr>
                <a:srgbClr val="CECECE"/>
              </a:bgClr>
            </a:pattFill>
            <a:ln w="12700">
              <a:noFill/>
              <a:miter lim="800000"/>
              <a:headEnd/>
              <a:tailEnd/>
            </a:ln>
          </p:spPr>
          <p:txBody>
            <a:bodyPr wrap="none" anchor="ctr"/>
            <a:lstStyle/>
            <a:p>
              <a:endParaRPr lang="cs-CZ"/>
            </a:p>
          </p:txBody>
        </p:sp>
        <p:sp>
          <p:nvSpPr>
            <p:cNvPr id="21" name="Line 13"/>
            <p:cNvSpPr>
              <a:spLocks noChangeShapeType="1"/>
            </p:cNvSpPr>
            <p:nvPr/>
          </p:nvSpPr>
          <p:spPr bwMode="auto">
            <a:xfrm>
              <a:off x="3048000" y="2819400"/>
              <a:ext cx="1854200" cy="0"/>
            </a:xfrm>
            <a:prstGeom prst="line">
              <a:avLst/>
            </a:prstGeom>
            <a:noFill/>
            <a:ln w="25400">
              <a:solidFill>
                <a:schemeClr val="tx1"/>
              </a:solidFill>
              <a:round/>
              <a:headEnd/>
              <a:tailEnd/>
            </a:ln>
          </p:spPr>
          <p:txBody>
            <a:bodyPr wrap="none" anchor="ctr"/>
            <a:lstStyle/>
            <a:p>
              <a:endParaRPr lang="cs-CZ"/>
            </a:p>
          </p:txBody>
        </p:sp>
        <p:sp>
          <p:nvSpPr>
            <p:cNvPr id="22" name="Line 14"/>
            <p:cNvSpPr>
              <a:spLocks noChangeShapeType="1"/>
            </p:cNvSpPr>
            <p:nvPr/>
          </p:nvSpPr>
          <p:spPr bwMode="auto">
            <a:xfrm>
              <a:off x="2971800" y="4800600"/>
              <a:ext cx="1897063" cy="0"/>
            </a:xfrm>
            <a:prstGeom prst="line">
              <a:avLst/>
            </a:prstGeom>
            <a:noFill/>
            <a:ln w="25400">
              <a:solidFill>
                <a:schemeClr val="tx1"/>
              </a:solidFill>
              <a:round/>
              <a:headEnd/>
              <a:tailEnd/>
            </a:ln>
          </p:spPr>
          <p:txBody>
            <a:bodyPr wrap="none" anchor="ctr"/>
            <a:lstStyle/>
            <a:p>
              <a:endParaRPr lang="cs-CZ"/>
            </a:p>
          </p:txBody>
        </p:sp>
        <p:sp>
          <p:nvSpPr>
            <p:cNvPr id="23" name="Rectangle 15"/>
            <p:cNvSpPr>
              <a:spLocks noChangeArrowheads="1"/>
            </p:cNvSpPr>
            <p:nvPr/>
          </p:nvSpPr>
          <p:spPr bwMode="auto">
            <a:xfrm>
              <a:off x="4876800" y="2667000"/>
              <a:ext cx="1600200" cy="2241550"/>
            </a:xfrm>
            <a:prstGeom prst="rect">
              <a:avLst/>
            </a:prstGeom>
            <a:gradFill rotWithShape="0">
              <a:gsLst>
                <a:gs pos="0">
                  <a:srgbClr val="808080"/>
                </a:gs>
                <a:gs pos="50000">
                  <a:srgbClr val="BFBFBF"/>
                </a:gs>
                <a:gs pos="100000">
                  <a:srgbClr val="808080"/>
                </a:gs>
              </a:gsLst>
              <a:lin ang="5400000" scaled="1"/>
            </a:gradFill>
            <a:ln w="25400">
              <a:solidFill>
                <a:schemeClr val="bg2"/>
              </a:solidFill>
              <a:miter lim="800000"/>
              <a:headEnd/>
              <a:tailEnd/>
            </a:ln>
          </p:spPr>
          <p:txBody>
            <a:bodyPr wrap="none" anchor="ctr"/>
            <a:lstStyle/>
            <a:p>
              <a:endParaRPr lang="cs-CZ"/>
            </a:p>
          </p:txBody>
        </p:sp>
        <p:sp>
          <p:nvSpPr>
            <p:cNvPr id="24" name="Rectangle 16"/>
            <p:cNvSpPr>
              <a:spLocks noChangeArrowheads="1"/>
            </p:cNvSpPr>
            <p:nvPr/>
          </p:nvSpPr>
          <p:spPr bwMode="auto">
            <a:xfrm>
              <a:off x="1371600" y="2667000"/>
              <a:ext cx="1560513" cy="2222500"/>
            </a:xfrm>
            <a:prstGeom prst="rect">
              <a:avLst/>
            </a:prstGeom>
            <a:gradFill rotWithShape="0">
              <a:gsLst>
                <a:gs pos="0">
                  <a:srgbClr val="808080"/>
                </a:gs>
                <a:gs pos="50000">
                  <a:srgbClr val="FFFFFF"/>
                </a:gs>
                <a:gs pos="100000">
                  <a:srgbClr val="808080"/>
                </a:gs>
              </a:gsLst>
              <a:lin ang="5400000" scaled="1"/>
            </a:gradFill>
            <a:ln w="25400">
              <a:solidFill>
                <a:schemeClr val="bg2"/>
              </a:solidFill>
              <a:miter lim="800000"/>
              <a:headEnd/>
              <a:tailEnd/>
            </a:ln>
          </p:spPr>
          <p:txBody>
            <a:bodyPr wrap="none" anchor="ctr"/>
            <a:lstStyle/>
            <a:p>
              <a:endParaRPr lang="cs-CZ"/>
            </a:p>
          </p:txBody>
        </p:sp>
        <p:sp>
          <p:nvSpPr>
            <p:cNvPr id="25" name="Line 17"/>
            <p:cNvSpPr>
              <a:spLocks noChangeShapeType="1"/>
            </p:cNvSpPr>
            <p:nvPr/>
          </p:nvSpPr>
          <p:spPr bwMode="auto">
            <a:xfrm>
              <a:off x="2971800" y="3733800"/>
              <a:ext cx="1905000" cy="0"/>
            </a:xfrm>
            <a:prstGeom prst="line">
              <a:avLst/>
            </a:prstGeom>
            <a:noFill/>
            <a:ln w="25400">
              <a:solidFill>
                <a:schemeClr val="tx1"/>
              </a:solidFill>
              <a:round/>
              <a:headEnd/>
              <a:tailEnd/>
            </a:ln>
          </p:spPr>
          <p:txBody>
            <a:bodyPr wrap="none" anchor="ctr"/>
            <a:lstStyle/>
            <a:p>
              <a:endParaRPr lang="cs-CZ"/>
            </a:p>
          </p:txBody>
        </p:sp>
        <p:sp>
          <p:nvSpPr>
            <p:cNvPr id="26" name="Rectangle 18"/>
            <p:cNvSpPr>
              <a:spLocks noChangeArrowheads="1"/>
            </p:cNvSpPr>
            <p:nvPr/>
          </p:nvSpPr>
          <p:spPr bwMode="auto">
            <a:xfrm>
              <a:off x="3505200" y="1676400"/>
              <a:ext cx="3178175" cy="363538"/>
            </a:xfrm>
            <a:prstGeom prst="rect">
              <a:avLst/>
            </a:prstGeom>
            <a:noFill/>
            <a:ln w="12700">
              <a:noFill/>
              <a:miter lim="800000"/>
              <a:headEnd/>
              <a:tailEnd/>
            </a:ln>
          </p:spPr>
          <p:txBody>
            <a:bodyPr wrap="none" lIns="90488" tIns="44450" rIns="90488" bIns="44450">
              <a:spAutoFit/>
            </a:bodyPr>
            <a:lstStyle/>
            <a:p>
              <a:pPr eaLnBrk="0" hangingPunct="0"/>
              <a:r>
                <a:rPr lang="en-US" sz="1800" b="1">
                  <a:latin typeface="Arial" pitchFamily="34" charset="0"/>
                </a:rPr>
                <a:t>PMT (Photo-multiplier tube)</a:t>
              </a:r>
            </a:p>
          </p:txBody>
        </p:sp>
        <p:sp>
          <p:nvSpPr>
            <p:cNvPr id="27" name="Rectangle 19"/>
            <p:cNvSpPr>
              <a:spLocks noChangeArrowheads="1"/>
            </p:cNvSpPr>
            <p:nvPr/>
          </p:nvSpPr>
          <p:spPr bwMode="auto">
            <a:xfrm>
              <a:off x="1219200" y="1905000"/>
              <a:ext cx="2301875" cy="363538"/>
            </a:xfrm>
            <a:prstGeom prst="rect">
              <a:avLst/>
            </a:prstGeom>
            <a:noFill/>
            <a:ln w="12700">
              <a:noFill/>
              <a:miter lim="800000"/>
              <a:headEnd/>
              <a:tailEnd/>
            </a:ln>
          </p:spPr>
          <p:txBody>
            <a:bodyPr wrap="none" lIns="90488" tIns="44450" rIns="90488" bIns="44450">
              <a:spAutoFit/>
            </a:bodyPr>
            <a:lstStyle/>
            <a:p>
              <a:pPr eaLnBrk="0" hangingPunct="0"/>
              <a:r>
                <a:rPr lang="en-US" sz="1800" b="1">
                  <a:latin typeface="Arial" pitchFamily="34" charset="0"/>
                </a:rPr>
                <a:t>Sodium Iodide Disk</a:t>
              </a:r>
            </a:p>
          </p:txBody>
        </p:sp>
        <p:sp>
          <p:nvSpPr>
            <p:cNvPr id="28" name="Rectangle 20"/>
            <p:cNvSpPr>
              <a:spLocks noChangeArrowheads="1"/>
            </p:cNvSpPr>
            <p:nvPr/>
          </p:nvSpPr>
          <p:spPr bwMode="auto">
            <a:xfrm>
              <a:off x="6553200" y="1828800"/>
              <a:ext cx="1412875" cy="363538"/>
            </a:xfrm>
            <a:prstGeom prst="rect">
              <a:avLst/>
            </a:prstGeom>
            <a:noFill/>
            <a:ln w="12700">
              <a:noFill/>
              <a:miter lim="800000"/>
              <a:headEnd/>
              <a:tailEnd/>
            </a:ln>
          </p:spPr>
          <p:txBody>
            <a:bodyPr wrap="none" lIns="90488" tIns="44450" rIns="90488" bIns="44450">
              <a:spAutoFit/>
            </a:bodyPr>
            <a:lstStyle/>
            <a:p>
              <a:pPr eaLnBrk="0" hangingPunct="0"/>
              <a:r>
                <a:rPr lang="en-US" sz="1800" b="1">
                  <a:latin typeface="Arial" pitchFamily="34" charset="0"/>
                </a:rPr>
                <a:t>Electronics</a:t>
              </a:r>
            </a:p>
          </p:txBody>
        </p:sp>
        <p:sp>
          <p:nvSpPr>
            <p:cNvPr id="29" name="Rectangle 21"/>
            <p:cNvSpPr>
              <a:spLocks noChangeArrowheads="1"/>
            </p:cNvSpPr>
            <p:nvPr/>
          </p:nvSpPr>
          <p:spPr bwMode="auto">
            <a:xfrm>
              <a:off x="7391400" y="5410200"/>
              <a:ext cx="1323975" cy="363538"/>
            </a:xfrm>
            <a:prstGeom prst="rect">
              <a:avLst/>
            </a:prstGeom>
            <a:noFill/>
            <a:ln w="12700">
              <a:noFill/>
              <a:miter lim="800000"/>
              <a:headEnd/>
              <a:tailEnd/>
            </a:ln>
          </p:spPr>
          <p:txBody>
            <a:bodyPr wrap="none" lIns="90488" tIns="44450" rIns="90488" bIns="44450">
              <a:spAutoFit/>
            </a:bodyPr>
            <a:lstStyle/>
            <a:p>
              <a:pPr eaLnBrk="0" hangingPunct="0"/>
              <a:r>
                <a:rPr lang="en-US" sz="1800" b="1">
                  <a:latin typeface="Arial" pitchFamily="34" charset="0"/>
                </a:rPr>
                <a:t>Connector</a:t>
              </a:r>
            </a:p>
          </p:txBody>
        </p:sp>
        <p:sp>
          <p:nvSpPr>
            <p:cNvPr id="30" name="Line 22"/>
            <p:cNvSpPr>
              <a:spLocks noChangeShapeType="1"/>
            </p:cNvSpPr>
            <p:nvPr/>
          </p:nvSpPr>
          <p:spPr bwMode="auto">
            <a:xfrm flipH="1">
              <a:off x="1295400" y="2286000"/>
              <a:ext cx="112713" cy="366713"/>
            </a:xfrm>
            <a:prstGeom prst="line">
              <a:avLst/>
            </a:prstGeom>
            <a:noFill/>
            <a:ln w="25400">
              <a:solidFill>
                <a:schemeClr val="tx1"/>
              </a:solidFill>
              <a:round/>
              <a:headEnd/>
              <a:tailEnd type="triangle" w="med" len="med"/>
            </a:ln>
          </p:spPr>
          <p:txBody>
            <a:bodyPr wrap="none" anchor="ctr"/>
            <a:lstStyle/>
            <a:p>
              <a:endParaRPr lang="cs-CZ"/>
            </a:p>
          </p:txBody>
        </p:sp>
        <p:sp>
          <p:nvSpPr>
            <p:cNvPr id="31" name="Line 23"/>
            <p:cNvSpPr>
              <a:spLocks noChangeShapeType="1"/>
            </p:cNvSpPr>
            <p:nvPr/>
          </p:nvSpPr>
          <p:spPr bwMode="auto">
            <a:xfrm flipH="1">
              <a:off x="3581400" y="1981200"/>
              <a:ext cx="228600" cy="685800"/>
            </a:xfrm>
            <a:prstGeom prst="line">
              <a:avLst/>
            </a:prstGeom>
            <a:noFill/>
            <a:ln w="25400">
              <a:solidFill>
                <a:schemeClr val="tx1"/>
              </a:solidFill>
              <a:round/>
              <a:headEnd/>
              <a:tailEnd type="triangle" w="med" len="med"/>
            </a:ln>
          </p:spPr>
          <p:txBody>
            <a:bodyPr wrap="none" anchor="ctr"/>
            <a:lstStyle/>
            <a:p>
              <a:endParaRPr lang="cs-CZ"/>
            </a:p>
          </p:txBody>
        </p:sp>
        <p:sp>
          <p:nvSpPr>
            <p:cNvPr id="32" name="Line 24"/>
            <p:cNvSpPr>
              <a:spLocks noChangeShapeType="1"/>
            </p:cNvSpPr>
            <p:nvPr/>
          </p:nvSpPr>
          <p:spPr bwMode="auto">
            <a:xfrm flipV="1">
              <a:off x="8305800" y="4038600"/>
              <a:ext cx="76200" cy="1295400"/>
            </a:xfrm>
            <a:prstGeom prst="line">
              <a:avLst/>
            </a:prstGeom>
            <a:noFill/>
            <a:ln w="25400">
              <a:solidFill>
                <a:schemeClr val="tx1"/>
              </a:solidFill>
              <a:round/>
              <a:headEnd/>
              <a:tailEnd type="triangle" w="med" len="med"/>
            </a:ln>
          </p:spPr>
          <p:txBody>
            <a:bodyPr wrap="none" anchor="ctr"/>
            <a:lstStyle/>
            <a:p>
              <a:endParaRPr lang="cs-CZ"/>
            </a:p>
          </p:txBody>
        </p:sp>
        <p:sp>
          <p:nvSpPr>
            <p:cNvPr id="33" name="Line 25"/>
            <p:cNvSpPr>
              <a:spLocks noChangeShapeType="1"/>
            </p:cNvSpPr>
            <p:nvPr/>
          </p:nvSpPr>
          <p:spPr bwMode="auto">
            <a:xfrm flipH="1">
              <a:off x="7010400" y="2209800"/>
              <a:ext cx="76200" cy="304800"/>
            </a:xfrm>
            <a:prstGeom prst="line">
              <a:avLst/>
            </a:prstGeom>
            <a:noFill/>
            <a:ln w="9525">
              <a:solidFill>
                <a:schemeClr val="tx1"/>
              </a:solidFill>
              <a:round/>
              <a:headEnd/>
              <a:tailEnd type="triangle" w="med" len="med"/>
            </a:ln>
          </p:spPr>
          <p:txBody>
            <a:bodyPr wrap="none"/>
            <a:lstStyle/>
            <a:p>
              <a:endParaRPr lang="cs-CZ"/>
            </a:p>
          </p:txBody>
        </p:sp>
        <p:sp>
          <p:nvSpPr>
            <p:cNvPr id="34" name="Text Box 27"/>
            <p:cNvSpPr txBox="1">
              <a:spLocks noChangeArrowheads="1"/>
            </p:cNvSpPr>
            <p:nvPr/>
          </p:nvSpPr>
          <p:spPr bwMode="auto">
            <a:xfrm>
              <a:off x="1981200" y="5257800"/>
              <a:ext cx="4495800" cy="1006475"/>
            </a:xfrm>
            <a:prstGeom prst="rect">
              <a:avLst/>
            </a:prstGeom>
            <a:noFill/>
            <a:ln w="9525">
              <a:noFill/>
              <a:miter lim="800000"/>
              <a:headEnd/>
              <a:tailEnd/>
            </a:ln>
          </p:spPr>
          <p:txBody>
            <a:bodyPr>
              <a:spAutoFit/>
            </a:bodyPr>
            <a:lstStyle/>
            <a:p>
              <a:r>
                <a:rPr lang="en-US" sz="2000">
                  <a:solidFill>
                    <a:srgbClr val="637A36"/>
                  </a:solidFill>
                </a:rPr>
                <a:t>Window: Be or Al</a:t>
              </a:r>
            </a:p>
            <a:p>
              <a:r>
                <a:rPr lang="en-US" sz="2000">
                  <a:solidFill>
                    <a:srgbClr val="637A36"/>
                  </a:solidFill>
                </a:rPr>
                <a:t>Count Rates: 10,000 to 1,000,000+ cps</a:t>
              </a:r>
            </a:p>
            <a:p>
              <a:r>
                <a:rPr lang="en-US" sz="2000">
                  <a:solidFill>
                    <a:srgbClr val="637A36"/>
                  </a:solidFill>
                </a:rPr>
                <a:t>Resolution: &gt;1000 eV</a:t>
              </a:r>
            </a:p>
          </p:txBody>
        </p:sp>
        <p:sp>
          <p:nvSpPr>
            <p:cNvPr id="35" name="Rectangle 28" descr="Dark vertical"/>
            <p:cNvSpPr>
              <a:spLocks noChangeArrowheads="1"/>
            </p:cNvSpPr>
            <p:nvPr/>
          </p:nvSpPr>
          <p:spPr bwMode="auto">
            <a:xfrm>
              <a:off x="3048000" y="3124200"/>
              <a:ext cx="1843088" cy="152400"/>
            </a:xfrm>
            <a:prstGeom prst="rect">
              <a:avLst/>
            </a:prstGeom>
            <a:pattFill prst="dkVert">
              <a:fgClr>
                <a:schemeClr val="tx1"/>
              </a:fgClr>
              <a:bgClr>
                <a:srgbClr val="CECECE"/>
              </a:bgClr>
            </a:pattFill>
            <a:ln w="12700">
              <a:noFill/>
              <a:miter lim="800000"/>
              <a:headEnd/>
              <a:tailEnd/>
            </a:ln>
          </p:spPr>
          <p:txBody>
            <a:bodyPr wrap="none" anchor="ctr"/>
            <a:lstStyle/>
            <a:p>
              <a:endParaRPr lang="cs-CZ"/>
            </a:p>
          </p:txBody>
        </p:sp>
        <p:sp>
          <p:nvSpPr>
            <p:cNvPr id="36" name="Rectangle 29" descr="Dark vertical"/>
            <p:cNvSpPr>
              <a:spLocks noChangeArrowheads="1"/>
            </p:cNvSpPr>
            <p:nvPr/>
          </p:nvSpPr>
          <p:spPr bwMode="auto">
            <a:xfrm>
              <a:off x="3048000" y="3886200"/>
              <a:ext cx="1843088" cy="152400"/>
            </a:xfrm>
            <a:prstGeom prst="rect">
              <a:avLst/>
            </a:prstGeom>
            <a:pattFill prst="dkVert">
              <a:fgClr>
                <a:schemeClr val="tx1"/>
              </a:fgClr>
              <a:bgClr>
                <a:srgbClr val="CECECE"/>
              </a:bgClr>
            </a:pattFill>
            <a:ln w="12700">
              <a:noFill/>
              <a:miter lim="800000"/>
              <a:headEnd/>
              <a:tailEnd/>
            </a:ln>
          </p:spPr>
          <p:txBody>
            <a:bodyPr wrap="none" anchor="ctr"/>
            <a:lstStyle/>
            <a:p>
              <a:endParaRPr lang="cs-CZ"/>
            </a:p>
          </p:txBody>
        </p:sp>
        <p:sp>
          <p:nvSpPr>
            <p:cNvPr id="37" name="Rectangle 30" descr="Dark vertical"/>
            <p:cNvSpPr>
              <a:spLocks noChangeArrowheads="1"/>
            </p:cNvSpPr>
            <p:nvPr/>
          </p:nvSpPr>
          <p:spPr bwMode="auto">
            <a:xfrm>
              <a:off x="3048000" y="4191000"/>
              <a:ext cx="1843088" cy="152400"/>
            </a:xfrm>
            <a:prstGeom prst="rect">
              <a:avLst/>
            </a:prstGeom>
            <a:pattFill prst="dkVert">
              <a:fgClr>
                <a:schemeClr val="tx1"/>
              </a:fgClr>
              <a:bgClr>
                <a:srgbClr val="CECECE"/>
              </a:bgClr>
            </a:pattFill>
            <a:ln w="12700">
              <a:noFill/>
              <a:miter lim="800000"/>
              <a:headEnd/>
              <a:tailEnd/>
            </a:ln>
          </p:spPr>
          <p:txBody>
            <a:bodyPr wrap="none" anchor="ctr"/>
            <a:lstStyle/>
            <a:p>
              <a:endParaRPr lang="cs-CZ"/>
            </a:p>
          </p:txBody>
        </p:sp>
        <p:sp>
          <p:nvSpPr>
            <p:cNvPr id="38" name="Rectangle 31" descr="Dark vertical"/>
            <p:cNvSpPr>
              <a:spLocks noChangeArrowheads="1"/>
            </p:cNvSpPr>
            <p:nvPr/>
          </p:nvSpPr>
          <p:spPr bwMode="auto">
            <a:xfrm>
              <a:off x="3048000" y="3429000"/>
              <a:ext cx="1843088" cy="152400"/>
            </a:xfrm>
            <a:prstGeom prst="rect">
              <a:avLst/>
            </a:prstGeom>
            <a:pattFill prst="dkVert">
              <a:fgClr>
                <a:schemeClr val="tx1"/>
              </a:fgClr>
              <a:bgClr>
                <a:srgbClr val="CECECE"/>
              </a:bgClr>
            </a:pattFill>
            <a:ln w="12700">
              <a:noFill/>
              <a:miter lim="800000"/>
              <a:headEnd/>
              <a:tailEnd/>
            </a:ln>
          </p:spPr>
          <p:txBody>
            <a:bodyPr wrap="none" anchor="ctr"/>
            <a:lstStyle/>
            <a:p>
              <a:endParaRPr lang="cs-CZ"/>
            </a:p>
          </p:txBody>
        </p:sp>
      </p:grpSp>
    </p:spTree>
    <p:extLst>
      <p:ext uri="{BB962C8B-B14F-4D97-AF65-F5344CB8AC3E}">
        <p14:creationId xmlns:p14="http://schemas.microsoft.com/office/powerpoint/2010/main" val="37395862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Účinnost detektorů – f(</a:t>
            </a:r>
            <a:r>
              <a:rPr lang="el-GR" dirty="0">
                <a:latin typeface="Times New Roman"/>
                <a:cs typeface="Times New Roman"/>
              </a:rPr>
              <a:t>λ</a:t>
            </a:r>
            <a:r>
              <a:rPr lang="cs-CZ" dirty="0">
                <a:latin typeface="Times New Roman"/>
                <a:cs typeface="Times New Roman"/>
              </a:rPr>
              <a:t>)</a:t>
            </a:r>
            <a:endParaRPr lang="cs-CZ" dirty="0"/>
          </a:p>
        </p:txBody>
      </p:sp>
      <p:sp>
        <p:nvSpPr>
          <p:cNvPr id="3" name="Zástupný symbol pro datum 2"/>
          <p:cNvSpPr>
            <a:spLocks noGrp="1"/>
          </p:cNvSpPr>
          <p:nvPr>
            <p:ph type="dt" sz="half" idx="10"/>
          </p:nvPr>
        </p:nvSpPr>
        <p:spPr/>
        <p:txBody>
          <a:bodyPr/>
          <a:lstStyle/>
          <a:p>
            <a:r>
              <a:rPr lang="cs-CZ" smtClean="0"/>
              <a:t>2012</a:t>
            </a:r>
            <a:endParaRPr lang="en-US" dirty="0"/>
          </a:p>
        </p:txBody>
      </p:sp>
      <p:sp>
        <p:nvSpPr>
          <p:cNvPr id="4" name="Zástupný symbol pro zápatí 3"/>
          <p:cNvSpPr>
            <a:spLocks noGrp="1"/>
          </p:cNvSpPr>
          <p:nvPr>
            <p:ph type="ftr" sz="quarter" idx="11"/>
          </p:nvPr>
        </p:nvSpPr>
        <p:spPr/>
        <p:txBody>
          <a:bodyPr/>
          <a:lstStyle/>
          <a:p>
            <a:r>
              <a:rPr lang="en-US" smtClean="0"/>
              <a:t>prof. Otruba</a:t>
            </a:r>
            <a:endParaRPr lang="en-US"/>
          </a:p>
        </p:txBody>
      </p:sp>
      <p:sp>
        <p:nvSpPr>
          <p:cNvPr id="5" name="Zástupný symbol pro číslo snímku 4"/>
          <p:cNvSpPr>
            <a:spLocks noGrp="1"/>
          </p:cNvSpPr>
          <p:nvPr>
            <p:ph type="sldNum" sz="quarter" idx="12"/>
          </p:nvPr>
        </p:nvSpPr>
        <p:spPr/>
        <p:txBody>
          <a:bodyPr/>
          <a:lstStyle/>
          <a:p>
            <a:fld id="{D4B5ADC2-7248-4799-8E52-477E151C3EE9}" type="slidenum">
              <a:rPr lang="en-US" sz="1400" b="1" smtClean="0">
                <a:solidFill>
                  <a:srgbClr val="FFFFFF"/>
                </a:solidFill>
              </a:rPr>
              <a:pPr/>
              <a:t>32</a:t>
            </a:fld>
            <a:endParaRPr lang="en-US" dirty="0"/>
          </a:p>
        </p:txBody>
      </p:sp>
      <p:pic>
        <p:nvPicPr>
          <p:cNvPr id="7" name="Zástupný symbol pro obsah 6" descr="img011.jpg"/>
          <p:cNvPicPr>
            <a:picLocks noGrp="1" noChangeAspect="1"/>
          </p:cNvPicPr>
          <p:nvPr>
            <p:ph sz="quarter" idx="1"/>
          </p:nvPr>
        </p:nvPicPr>
        <p:blipFill>
          <a:blip r:embed="rId2" cstate="print"/>
          <a:stretch>
            <a:fillRect/>
          </a:stretch>
        </p:blipFill>
        <p:spPr>
          <a:xfrm>
            <a:off x="1143000" y="1450848"/>
            <a:ext cx="7315200" cy="4565904"/>
          </a:xfrm>
        </p:spPr>
      </p:pic>
    </p:spTree>
    <p:extLst>
      <p:ext uri="{BB962C8B-B14F-4D97-AF65-F5344CB8AC3E}">
        <p14:creationId xmlns:p14="http://schemas.microsoft.com/office/powerpoint/2010/main" val="12668695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Nadpis 7"/>
          <p:cNvSpPr>
            <a:spLocks noGrp="1"/>
          </p:cNvSpPr>
          <p:nvPr>
            <p:ph type="title"/>
          </p:nvPr>
        </p:nvSpPr>
        <p:spPr/>
        <p:txBody>
          <a:bodyPr/>
          <a:lstStyle/>
          <a:p>
            <a:r>
              <a:rPr lang="cs-CZ" dirty="0" smtClean="0"/>
              <a:t>Polovodičový detektor</a:t>
            </a:r>
            <a:endParaRPr lang="cs-CZ" dirty="0"/>
          </a:p>
        </p:txBody>
      </p:sp>
      <p:sp>
        <p:nvSpPr>
          <p:cNvPr id="3" name="Zástupný symbol pro datum 2"/>
          <p:cNvSpPr>
            <a:spLocks noGrp="1"/>
          </p:cNvSpPr>
          <p:nvPr>
            <p:ph type="dt" sz="half" idx="10"/>
          </p:nvPr>
        </p:nvSpPr>
        <p:spPr/>
        <p:txBody>
          <a:bodyPr/>
          <a:lstStyle/>
          <a:p>
            <a:r>
              <a:rPr lang="cs-CZ" smtClean="0"/>
              <a:t>2012</a:t>
            </a:r>
            <a:endParaRPr lang="en-US"/>
          </a:p>
        </p:txBody>
      </p:sp>
      <p:sp>
        <p:nvSpPr>
          <p:cNvPr id="4" name="Zástupný symbol pro zápatí 3"/>
          <p:cNvSpPr>
            <a:spLocks noGrp="1"/>
          </p:cNvSpPr>
          <p:nvPr>
            <p:ph type="ftr" sz="quarter" idx="11"/>
          </p:nvPr>
        </p:nvSpPr>
        <p:spPr/>
        <p:txBody>
          <a:bodyPr/>
          <a:lstStyle/>
          <a:p>
            <a:r>
              <a:rPr lang="en-US" smtClean="0"/>
              <a:t>prof. Otruba</a:t>
            </a:r>
            <a:endParaRPr lang="en-US"/>
          </a:p>
        </p:txBody>
      </p:sp>
      <p:sp>
        <p:nvSpPr>
          <p:cNvPr id="5" name="Zástupný symbol pro číslo snímku 4"/>
          <p:cNvSpPr>
            <a:spLocks noGrp="1"/>
          </p:cNvSpPr>
          <p:nvPr>
            <p:ph type="sldNum" sz="quarter" idx="12"/>
          </p:nvPr>
        </p:nvSpPr>
        <p:spPr/>
        <p:txBody>
          <a:bodyPr/>
          <a:lstStyle/>
          <a:p>
            <a:fld id="{147C1B20-DEF4-46E3-B77F-0FB6B8193D90}" type="slidenum">
              <a:rPr lang="en-US" smtClean="0"/>
              <a:pPr/>
              <a:t>33</a:t>
            </a:fld>
            <a:endParaRPr lang="en-US"/>
          </a:p>
        </p:txBody>
      </p:sp>
      <p:sp>
        <p:nvSpPr>
          <p:cNvPr id="9" name="Zástupný symbol pro obsah 8"/>
          <p:cNvSpPr>
            <a:spLocks noGrp="1"/>
          </p:cNvSpPr>
          <p:nvPr>
            <p:ph sz="quarter" idx="1"/>
          </p:nvPr>
        </p:nvSpPr>
        <p:spPr/>
        <p:txBody>
          <a:bodyPr>
            <a:normAutofit/>
          </a:bodyPr>
          <a:lstStyle/>
          <a:p>
            <a:r>
              <a:rPr lang="cs-CZ" dirty="0" smtClean="0"/>
              <a:t>Nejčastěji lithiem driftovaná křemenná dioda se vstupním </a:t>
            </a:r>
            <a:r>
              <a:rPr lang="cs-CZ" dirty="0" err="1" smtClean="0"/>
              <a:t>Be</a:t>
            </a:r>
            <a:r>
              <a:rPr lang="cs-CZ" dirty="0" smtClean="0"/>
              <a:t> okénkem neustále chlazená (obvykle kapalným N</a:t>
            </a:r>
            <a:r>
              <a:rPr lang="cs-CZ" baseline="-25000" dirty="0" smtClean="0"/>
              <a:t>2</a:t>
            </a:r>
            <a:r>
              <a:rPr lang="cs-CZ" dirty="0" smtClean="0"/>
              <a:t> ).</a:t>
            </a:r>
          </a:p>
          <a:p>
            <a:r>
              <a:rPr lang="pt-BR" dirty="0" smtClean="0"/>
              <a:t>Po dopadu RTG fotonu se vytvoří pár e</a:t>
            </a:r>
            <a:r>
              <a:rPr lang="pt-BR" baseline="30000" dirty="0" smtClean="0"/>
              <a:t>-</a:t>
            </a:r>
            <a:r>
              <a:rPr lang="pt-BR" dirty="0" smtClean="0"/>
              <a:t>-</a:t>
            </a:r>
            <a:r>
              <a:rPr lang="cs-CZ" dirty="0" smtClean="0"/>
              <a:t> </a:t>
            </a:r>
            <a:r>
              <a:rPr lang="pt-BR" dirty="0" smtClean="0"/>
              <a:t>díra, jejichž</a:t>
            </a:r>
            <a:r>
              <a:rPr lang="cs-CZ" dirty="0" smtClean="0"/>
              <a:t> </a:t>
            </a:r>
            <a:r>
              <a:rPr lang="pt-BR" dirty="0" smtClean="0"/>
              <a:t>počet je proporcionální E fotonu.</a:t>
            </a:r>
          </a:p>
          <a:p>
            <a:r>
              <a:rPr lang="cs-CZ" dirty="0" smtClean="0"/>
              <a:t>Počet vzniklých e</a:t>
            </a:r>
            <a:r>
              <a:rPr lang="cs-CZ" baseline="30000" dirty="0" smtClean="0"/>
              <a:t>-</a:t>
            </a:r>
            <a:r>
              <a:rPr lang="cs-CZ" dirty="0" smtClean="0"/>
              <a:t> je vyšší než u zbývajících 2 typů </a:t>
            </a:r>
            <a:r>
              <a:rPr lang="pl-PL" dirty="0" smtClean="0"/>
              <a:t>detektoru a dosahuje lepšího rozlišení pro Z &gt; 10.</a:t>
            </a:r>
          </a:p>
          <a:p>
            <a:r>
              <a:rPr lang="cs-CZ" dirty="0" smtClean="0"/>
              <a:t>Vysoká rozlišovací schopnost jej předurčuje pro </a:t>
            </a:r>
            <a:r>
              <a:rPr lang="cs-CZ" dirty="0" err="1" smtClean="0"/>
              <a:t>energiově</a:t>
            </a:r>
            <a:r>
              <a:rPr lang="cs-CZ" dirty="0" smtClean="0"/>
              <a:t> disperzní spektrometry, kde je i monochromátorem.</a:t>
            </a:r>
            <a:endParaRPr lang="cs-CZ"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err="1" smtClean="0"/>
              <a:t>Monochromatizace</a:t>
            </a:r>
            <a:r>
              <a:rPr lang="cs-CZ" dirty="0" smtClean="0"/>
              <a:t> záření</a:t>
            </a:r>
            <a:br>
              <a:rPr lang="cs-CZ" dirty="0" smtClean="0"/>
            </a:br>
            <a:r>
              <a:rPr lang="cs-CZ" dirty="0" smtClean="0"/>
              <a:t>u vlnově disperzních přístrojů</a:t>
            </a:r>
            <a:endParaRPr lang="cs-CZ" dirty="0"/>
          </a:p>
        </p:txBody>
      </p:sp>
      <p:sp>
        <p:nvSpPr>
          <p:cNvPr id="3" name="Zástupný symbol pro datum 2"/>
          <p:cNvSpPr>
            <a:spLocks noGrp="1"/>
          </p:cNvSpPr>
          <p:nvPr>
            <p:ph type="dt" sz="half" idx="10"/>
          </p:nvPr>
        </p:nvSpPr>
        <p:spPr/>
        <p:txBody>
          <a:bodyPr/>
          <a:lstStyle/>
          <a:p>
            <a:r>
              <a:rPr lang="cs-CZ" smtClean="0"/>
              <a:t>2012</a:t>
            </a:r>
            <a:endParaRPr lang="en-US" dirty="0"/>
          </a:p>
        </p:txBody>
      </p:sp>
      <p:sp>
        <p:nvSpPr>
          <p:cNvPr id="4" name="Zástupný symbol pro zápatí 3"/>
          <p:cNvSpPr>
            <a:spLocks noGrp="1"/>
          </p:cNvSpPr>
          <p:nvPr>
            <p:ph type="ftr" sz="quarter" idx="11"/>
          </p:nvPr>
        </p:nvSpPr>
        <p:spPr/>
        <p:txBody>
          <a:bodyPr/>
          <a:lstStyle/>
          <a:p>
            <a:r>
              <a:rPr lang="en-US" smtClean="0"/>
              <a:t>prof. Otruba</a:t>
            </a:r>
            <a:endParaRPr lang="en-US"/>
          </a:p>
        </p:txBody>
      </p:sp>
      <p:sp>
        <p:nvSpPr>
          <p:cNvPr id="5" name="Zástupný symbol pro číslo snímku 4"/>
          <p:cNvSpPr>
            <a:spLocks noGrp="1"/>
          </p:cNvSpPr>
          <p:nvPr>
            <p:ph type="sldNum" sz="quarter" idx="12"/>
          </p:nvPr>
        </p:nvSpPr>
        <p:spPr/>
        <p:txBody>
          <a:bodyPr/>
          <a:lstStyle/>
          <a:p>
            <a:fld id="{D4B5ADC2-7248-4799-8E52-477E151C3EE9}" type="slidenum">
              <a:rPr lang="en-US" sz="1400" b="1" smtClean="0">
                <a:solidFill>
                  <a:srgbClr val="FFFFFF"/>
                </a:solidFill>
              </a:rPr>
              <a:pPr/>
              <a:t>34</a:t>
            </a:fld>
            <a:endParaRPr lang="en-US" dirty="0"/>
          </a:p>
        </p:txBody>
      </p:sp>
      <p:sp>
        <p:nvSpPr>
          <p:cNvPr id="6" name="Zástupný symbol pro obsah 5"/>
          <p:cNvSpPr>
            <a:spLocks noGrp="1"/>
          </p:cNvSpPr>
          <p:nvPr>
            <p:ph sz="quarter" idx="1"/>
          </p:nvPr>
        </p:nvSpPr>
        <p:spPr/>
        <p:txBody>
          <a:bodyPr>
            <a:normAutofit fontScale="92500" lnSpcReduction="20000"/>
          </a:bodyPr>
          <a:lstStyle/>
          <a:p>
            <a:r>
              <a:rPr lang="cs-CZ" dirty="0" smtClean="0"/>
              <a:t>Dosahuje se jí difrakcí na krystalu, protože </a:t>
            </a:r>
            <a:r>
              <a:rPr lang="el-GR" dirty="0" smtClean="0"/>
              <a:t>λ </a:t>
            </a:r>
            <a:r>
              <a:rPr lang="cs-CZ" dirty="0" smtClean="0"/>
              <a:t>RTG záření jsou srovnatelné s </a:t>
            </a:r>
            <a:r>
              <a:rPr lang="cs-CZ" dirty="0" err="1" smtClean="0"/>
              <a:t>mezirovinnými</a:t>
            </a:r>
            <a:r>
              <a:rPr lang="cs-CZ" dirty="0" smtClean="0"/>
              <a:t> vzdálenostmi krystalů.</a:t>
            </a:r>
          </a:p>
          <a:p>
            <a:r>
              <a:rPr lang="cs-CZ" b="1" dirty="0" err="1" smtClean="0"/>
              <a:t>Braggova</a:t>
            </a:r>
            <a:r>
              <a:rPr lang="cs-CZ" b="1" dirty="0" smtClean="0"/>
              <a:t> rovnice: </a:t>
            </a:r>
            <a:r>
              <a:rPr lang="cs-CZ" b="1" dirty="0" smtClean="0">
                <a:solidFill>
                  <a:srgbClr val="FF0000"/>
                </a:solidFill>
              </a:rPr>
              <a:t>2dsin</a:t>
            </a:r>
            <a:r>
              <a:rPr lang="el-GR" b="1" dirty="0" smtClean="0">
                <a:solidFill>
                  <a:srgbClr val="FF0000"/>
                </a:solidFill>
              </a:rPr>
              <a:t>θ = </a:t>
            </a:r>
            <a:r>
              <a:rPr lang="cs-CZ" b="1" dirty="0" smtClean="0">
                <a:solidFill>
                  <a:srgbClr val="FF0000"/>
                </a:solidFill>
              </a:rPr>
              <a:t>m</a:t>
            </a:r>
            <a:r>
              <a:rPr lang="el-GR" b="1" dirty="0" smtClean="0">
                <a:solidFill>
                  <a:srgbClr val="FF0000"/>
                </a:solidFill>
              </a:rPr>
              <a:t>λ</a:t>
            </a:r>
            <a:endParaRPr lang="cs-CZ" b="1" dirty="0" smtClean="0">
              <a:solidFill>
                <a:srgbClr val="FF0000"/>
              </a:solidFill>
            </a:endParaRPr>
          </a:p>
          <a:p>
            <a:pPr>
              <a:buNone/>
            </a:pPr>
            <a:r>
              <a:rPr lang="cs-CZ" dirty="0" smtClean="0"/>
              <a:t>	</a:t>
            </a:r>
            <a:r>
              <a:rPr lang="el-GR" dirty="0" smtClean="0"/>
              <a:t>θ </a:t>
            </a:r>
            <a:r>
              <a:rPr lang="cs-CZ" dirty="0" smtClean="0"/>
              <a:t>je </a:t>
            </a:r>
            <a:r>
              <a:rPr lang="cs-CZ" dirty="0" err="1" smtClean="0"/>
              <a:t>Braggův</a:t>
            </a:r>
            <a:r>
              <a:rPr lang="cs-CZ" dirty="0" smtClean="0"/>
              <a:t> difrakční úhel, d </a:t>
            </a:r>
            <a:r>
              <a:rPr lang="cs-CZ" dirty="0" err="1" smtClean="0"/>
              <a:t>mezirovinná</a:t>
            </a:r>
            <a:r>
              <a:rPr lang="cs-CZ" dirty="0" smtClean="0"/>
              <a:t> vzdálenost, m řád reflexe</a:t>
            </a:r>
          </a:p>
          <a:p>
            <a:r>
              <a:rPr lang="cs-CZ" dirty="0" smtClean="0"/>
              <a:t>Spektrální rozsah u RFS příliš velký ⇒ používá se </a:t>
            </a:r>
            <a:r>
              <a:rPr lang="pl-PL" dirty="0" smtClean="0"/>
              <a:t>několik krystalů s různou d:</a:t>
            </a:r>
          </a:p>
          <a:p>
            <a:pPr lvl="1"/>
            <a:r>
              <a:rPr lang="cs-CZ" dirty="0" smtClean="0"/>
              <a:t>Přírodní monokrystaly: </a:t>
            </a:r>
            <a:r>
              <a:rPr lang="cs-CZ" dirty="0" err="1" smtClean="0"/>
              <a:t>LiF</a:t>
            </a:r>
            <a:r>
              <a:rPr lang="cs-CZ" dirty="0" smtClean="0"/>
              <a:t>, </a:t>
            </a:r>
            <a:r>
              <a:rPr lang="cs-CZ" dirty="0" err="1" smtClean="0"/>
              <a:t>NaCl</a:t>
            </a:r>
            <a:r>
              <a:rPr lang="cs-CZ" dirty="0" smtClean="0"/>
              <a:t> (pro krátké </a:t>
            </a:r>
            <a:r>
              <a:rPr lang="el-GR" dirty="0" smtClean="0"/>
              <a:t>λ).</a:t>
            </a:r>
          </a:p>
          <a:p>
            <a:pPr lvl="1"/>
            <a:r>
              <a:rPr lang="cs-CZ" dirty="0" err="1" smtClean="0"/>
              <a:t>Pseudokrystaly</a:t>
            </a:r>
            <a:r>
              <a:rPr lang="cs-CZ" dirty="0" smtClean="0"/>
              <a:t> – soli organických kyselin, např. EDDT – </a:t>
            </a:r>
            <a:r>
              <a:rPr lang="cs-CZ" dirty="0" err="1" smtClean="0"/>
              <a:t>ethylen</a:t>
            </a:r>
            <a:r>
              <a:rPr lang="cs-CZ" dirty="0" smtClean="0"/>
              <a:t> diamin </a:t>
            </a:r>
            <a:r>
              <a:rPr lang="cs-CZ" dirty="0" err="1" smtClean="0"/>
              <a:t>ditartarát</a:t>
            </a:r>
            <a:r>
              <a:rPr lang="cs-CZ" dirty="0" smtClean="0"/>
              <a:t> či ADP – </a:t>
            </a:r>
            <a:r>
              <a:rPr lang="cs-CZ" dirty="0" err="1" smtClean="0"/>
              <a:t>dihydrogenfosforečnan</a:t>
            </a:r>
            <a:r>
              <a:rPr lang="cs-CZ" dirty="0" smtClean="0"/>
              <a:t> amonný (pro dlouhé </a:t>
            </a:r>
            <a:r>
              <a:rPr lang="el-GR" dirty="0" smtClean="0"/>
              <a:t>λ = </a:t>
            </a:r>
            <a:r>
              <a:rPr lang="cs-CZ" dirty="0" smtClean="0"/>
              <a:t>záření lehkých prvků)</a:t>
            </a:r>
          </a:p>
          <a:p>
            <a:pPr lvl="1"/>
            <a:r>
              <a:rPr lang="cs-CZ" dirty="0" err="1" smtClean="0"/>
              <a:t>Pseudokrystaly</a:t>
            </a:r>
            <a:r>
              <a:rPr lang="cs-CZ" dirty="0" smtClean="0"/>
              <a:t> vytvořené napařováním tenkých vrstev o přesné a volitelné tloušťce – libovolná </a:t>
            </a:r>
            <a:r>
              <a:rPr lang="cs-CZ" dirty="0" err="1" smtClean="0"/>
              <a:t>mezirovinná</a:t>
            </a:r>
            <a:r>
              <a:rPr lang="cs-CZ" dirty="0" smtClean="0"/>
              <a:t> vzdálenost</a:t>
            </a:r>
            <a:endParaRPr lang="cs-CZ"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datum 2"/>
          <p:cNvSpPr>
            <a:spLocks noGrp="1"/>
          </p:cNvSpPr>
          <p:nvPr>
            <p:ph type="dt" sz="half" idx="10"/>
          </p:nvPr>
        </p:nvSpPr>
        <p:spPr/>
        <p:txBody>
          <a:bodyPr/>
          <a:lstStyle/>
          <a:p>
            <a:r>
              <a:rPr lang="cs-CZ" smtClean="0"/>
              <a:t>2012</a:t>
            </a:r>
            <a:endParaRPr lang="en-US"/>
          </a:p>
        </p:txBody>
      </p:sp>
      <p:sp>
        <p:nvSpPr>
          <p:cNvPr id="4" name="Zástupný symbol pro zápatí 3"/>
          <p:cNvSpPr>
            <a:spLocks noGrp="1"/>
          </p:cNvSpPr>
          <p:nvPr>
            <p:ph type="ftr" sz="quarter" idx="11"/>
          </p:nvPr>
        </p:nvSpPr>
        <p:spPr/>
        <p:txBody>
          <a:bodyPr/>
          <a:lstStyle/>
          <a:p>
            <a:r>
              <a:rPr kumimoji="0" lang="en-US" smtClean="0"/>
              <a:t>prof. Otruba</a:t>
            </a:r>
            <a:endParaRPr kumimoji="0" lang="en-US" dirty="0"/>
          </a:p>
        </p:txBody>
      </p:sp>
      <p:sp>
        <p:nvSpPr>
          <p:cNvPr id="5" name="Zástupný symbol pro číslo snímku 4"/>
          <p:cNvSpPr>
            <a:spLocks noGrp="1"/>
          </p:cNvSpPr>
          <p:nvPr>
            <p:ph type="sldNum" sz="quarter" idx="12"/>
          </p:nvPr>
        </p:nvSpPr>
        <p:spPr/>
        <p:txBody>
          <a:bodyPr/>
          <a:lstStyle/>
          <a:p>
            <a:fld id="{6294C92D-0306-4E69-9CD3-20855E849650}" type="slidenum">
              <a:rPr kumimoji="0" lang="en-US" smtClean="0"/>
              <a:pPr/>
              <a:t>35</a:t>
            </a:fld>
            <a:endParaRPr kumimoji="0" lang="en-US"/>
          </a:p>
        </p:txBody>
      </p:sp>
      <p:graphicFrame>
        <p:nvGraphicFramePr>
          <p:cNvPr id="6" name="Tabulka 5"/>
          <p:cNvGraphicFramePr>
            <a:graphicFrameLocks noGrp="1"/>
          </p:cNvGraphicFramePr>
          <p:nvPr/>
        </p:nvGraphicFramePr>
        <p:xfrm>
          <a:off x="5661284" y="601853"/>
          <a:ext cx="3085476" cy="2013930"/>
        </p:xfrm>
        <a:graphic>
          <a:graphicData uri="http://schemas.openxmlformats.org/drawingml/2006/table">
            <a:tbl>
              <a:tblPr/>
              <a:tblGrid>
                <a:gridCol w="1542738"/>
                <a:gridCol w="1542738"/>
              </a:tblGrid>
              <a:tr h="1006965">
                <a:tc>
                  <a:txBody>
                    <a:bodyPr/>
                    <a:lstStyle/>
                    <a:p>
                      <a:pPr algn="ctr"/>
                      <a:r>
                        <a:rPr lang="cs-CZ" sz="2400" i="1" dirty="0"/>
                        <a:t>n</a:t>
                      </a:r>
                      <a:r>
                        <a:rPr lang="el-GR" sz="2400" dirty="0"/>
                        <a:t>λ = 2</a:t>
                      </a:r>
                      <a:r>
                        <a:rPr lang="cs-CZ" sz="2400" i="1" dirty="0"/>
                        <a:t>d</a:t>
                      </a:r>
                      <a:r>
                        <a:rPr lang="cs-CZ" sz="2400" dirty="0"/>
                        <a:t> sin</a:t>
                      </a:r>
                      <a:r>
                        <a:rPr lang="el-GR" sz="2400" i="1" dirty="0"/>
                        <a:t>θ</a:t>
                      </a:r>
                      <a:endParaRPr lang="el-GR" sz="2400" dirty="0"/>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r>
                        <a:rPr lang="cs-CZ" sz="2000" b="1" dirty="0" err="1">
                          <a:solidFill>
                            <a:srgbClr val="FF0000"/>
                          </a:solidFill>
                        </a:rPr>
                        <a:t>Bragg</a:t>
                      </a:r>
                      <a:r>
                        <a:rPr lang="cs-CZ" sz="2000" b="1" dirty="0">
                          <a:solidFill>
                            <a:srgbClr val="FF0000"/>
                          </a:solidFill>
                        </a:rPr>
                        <a:t>'s </a:t>
                      </a:r>
                      <a:r>
                        <a:rPr lang="cs-CZ" sz="2000" b="1" dirty="0" err="1">
                          <a:solidFill>
                            <a:srgbClr val="FF0000"/>
                          </a:solidFill>
                        </a:rPr>
                        <a:t>equation</a:t>
                      </a:r>
                      <a:r>
                        <a:rPr lang="cs-CZ" sz="2000" b="1" dirty="0">
                          <a:solidFill>
                            <a:srgbClr val="FF0000"/>
                          </a:solidFill>
                        </a:rPr>
                        <a:t> </a:t>
                      </a:r>
                      <a:endParaRPr lang="cs-CZ" sz="2000" dirty="0">
                        <a:solidFill>
                          <a:srgbClr val="FF0000"/>
                        </a:solidFill>
                      </a:endParaRPr>
                    </a:p>
                  </a:txBody>
                  <a:tcPr marL="0" marR="0" marT="0" marB="0" anchor="ctr">
                    <a:lnL w="19050" cap="flat" cmpd="sng" algn="ctr">
                      <a:solidFill>
                        <a:srgbClr val="000000"/>
                      </a:solidFill>
                      <a:prstDash val="solid"/>
                      <a:round/>
                      <a:headEnd type="none" w="med" len="med"/>
                      <a:tailEnd type="none" w="med" len="med"/>
                    </a:lnL>
                    <a:lnR>
                      <a:noFill/>
                    </a:lnR>
                    <a:lnT>
                      <a:noFill/>
                    </a:lnT>
                    <a:lnB>
                      <a:noFill/>
                    </a:lnB>
                  </a:tcPr>
                </a:tc>
              </a:tr>
              <a:tr h="1006965">
                <a:tc>
                  <a:txBody>
                    <a:bodyPr/>
                    <a:lstStyle/>
                    <a:p>
                      <a:pPr algn="ctr"/>
                      <a:r>
                        <a:rPr lang="cs-CZ" sz="2400" dirty="0"/>
                        <a:t>n = 1, 2, 3, ... </a:t>
                      </a:r>
                    </a:p>
                  </a:txBody>
                  <a:tcPr marL="0" marR="0" marT="0" marB="0" anchor="ctr">
                    <a:lnL>
                      <a:noFill/>
                    </a:lnL>
                    <a:lnR>
                      <a:noFill/>
                    </a:lnR>
                    <a:lnT w="19050" cap="flat" cmpd="sng" algn="ctr">
                      <a:solidFill>
                        <a:srgbClr val="000000"/>
                      </a:solidFill>
                      <a:prstDash val="solid"/>
                      <a:round/>
                      <a:headEnd type="none" w="med" len="med"/>
                      <a:tailEnd type="none" w="med" len="med"/>
                    </a:lnT>
                    <a:lnB>
                      <a:noFill/>
                    </a:lnB>
                  </a:tcPr>
                </a:tc>
                <a:tc>
                  <a:txBody>
                    <a:bodyPr/>
                    <a:lstStyle/>
                    <a:p>
                      <a:pPr algn="ctr"/>
                      <a:r>
                        <a:rPr lang="cs-CZ" sz="2400" dirty="0" err="1"/>
                        <a:t>reflection</a:t>
                      </a:r>
                      <a:r>
                        <a:rPr lang="cs-CZ" sz="2400" dirty="0"/>
                        <a:t> </a:t>
                      </a:r>
                      <a:r>
                        <a:rPr lang="cs-CZ" sz="2400" dirty="0" err="1"/>
                        <a:t>order</a:t>
                      </a:r>
                      <a:r>
                        <a:rPr lang="cs-CZ" sz="2400" dirty="0"/>
                        <a:t> </a:t>
                      </a:r>
                    </a:p>
                  </a:txBody>
                  <a:tcPr marL="0" marR="0" marT="0" marB="0" anchor="ctr">
                    <a:lnL>
                      <a:noFill/>
                    </a:lnL>
                    <a:lnR>
                      <a:noFill/>
                    </a:lnR>
                    <a:lnT>
                      <a:noFill/>
                    </a:lnT>
                    <a:lnB>
                      <a:noFill/>
                    </a:lnB>
                  </a:tcPr>
                </a:tc>
              </a:tr>
            </a:tbl>
          </a:graphicData>
        </a:graphic>
      </p:graphicFrame>
      <p:pic>
        <p:nvPicPr>
          <p:cNvPr id="308226" name="Picture 2" descr="Fig. 15a"/>
          <p:cNvPicPr>
            <a:picLocks noChangeAspect="1" noChangeArrowheads="1"/>
          </p:cNvPicPr>
          <p:nvPr/>
        </p:nvPicPr>
        <p:blipFill>
          <a:blip r:embed="rId2" cstate="print"/>
          <a:srcRect/>
          <a:stretch>
            <a:fillRect/>
          </a:stretch>
        </p:blipFill>
        <p:spPr bwMode="auto">
          <a:xfrm>
            <a:off x="1124990" y="1282960"/>
            <a:ext cx="4210050" cy="2066925"/>
          </a:xfrm>
          <a:prstGeom prst="rect">
            <a:avLst/>
          </a:prstGeom>
          <a:noFill/>
        </p:spPr>
      </p:pic>
      <p:pic>
        <p:nvPicPr>
          <p:cNvPr id="308227" name="Picture 3" descr="Fig. 15b"/>
          <p:cNvPicPr>
            <a:picLocks noChangeAspect="1" noChangeArrowheads="1"/>
          </p:cNvPicPr>
          <p:nvPr/>
        </p:nvPicPr>
        <p:blipFill>
          <a:blip r:embed="rId3" cstate="print"/>
          <a:srcRect/>
          <a:stretch>
            <a:fillRect/>
          </a:stretch>
        </p:blipFill>
        <p:spPr bwMode="auto">
          <a:xfrm>
            <a:off x="1050039" y="3924455"/>
            <a:ext cx="4400550" cy="2181225"/>
          </a:xfrm>
          <a:prstGeom prst="rect">
            <a:avLst/>
          </a:prstGeom>
          <a:noFill/>
        </p:spPr>
      </p:pic>
      <p:pic>
        <p:nvPicPr>
          <p:cNvPr id="308228" name="Picture 4" descr="Fig. 15c"/>
          <p:cNvPicPr>
            <a:picLocks noChangeAspect="1" noChangeArrowheads="1"/>
          </p:cNvPicPr>
          <p:nvPr/>
        </p:nvPicPr>
        <p:blipFill>
          <a:blip r:embed="rId4" cstate="print"/>
          <a:srcRect/>
          <a:stretch>
            <a:fillRect/>
          </a:stretch>
        </p:blipFill>
        <p:spPr bwMode="auto">
          <a:xfrm>
            <a:off x="5082395" y="3433008"/>
            <a:ext cx="3876675" cy="2695575"/>
          </a:xfrm>
          <a:prstGeom prst="rect">
            <a:avLst/>
          </a:prstGeom>
          <a:noFill/>
        </p:spPr>
      </p:pic>
      <p:sp>
        <p:nvSpPr>
          <p:cNvPr id="11" name="TextovéPole 10"/>
          <p:cNvSpPr txBox="1"/>
          <p:nvPr/>
        </p:nvSpPr>
        <p:spPr>
          <a:xfrm>
            <a:off x="1618938" y="337278"/>
            <a:ext cx="2481770" cy="584775"/>
          </a:xfrm>
          <a:prstGeom prst="rect">
            <a:avLst/>
          </a:prstGeom>
          <a:noFill/>
        </p:spPr>
        <p:txBody>
          <a:bodyPr wrap="none" rtlCol="0">
            <a:spAutoFit/>
          </a:bodyPr>
          <a:lstStyle/>
          <a:p>
            <a:r>
              <a:rPr lang="cs-CZ" sz="3200" dirty="0" smtClean="0"/>
              <a:t>Řád spektra n</a:t>
            </a:r>
            <a:endParaRPr lang="cs-CZ" sz="3200" dirty="0"/>
          </a:p>
        </p:txBody>
      </p:sp>
      <p:sp>
        <p:nvSpPr>
          <p:cNvPr id="12" name="TextovéPole 11"/>
          <p:cNvSpPr txBox="1"/>
          <p:nvPr/>
        </p:nvSpPr>
        <p:spPr>
          <a:xfrm>
            <a:off x="2938072" y="3327817"/>
            <a:ext cx="550151" cy="369332"/>
          </a:xfrm>
          <a:prstGeom prst="rect">
            <a:avLst/>
          </a:prstGeom>
          <a:noFill/>
        </p:spPr>
        <p:txBody>
          <a:bodyPr wrap="none" rtlCol="0">
            <a:spAutoFit/>
          </a:bodyPr>
          <a:lstStyle/>
          <a:p>
            <a:r>
              <a:rPr lang="cs-CZ" dirty="0" smtClean="0"/>
              <a:t>n=1</a:t>
            </a:r>
          </a:p>
        </p:txBody>
      </p:sp>
      <p:sp>
        <p:nvSpPr>
          <p:cNvPr id="13" name="TextovéPole 12"/>
          <p:cNvSpPr txBox="1"/>
          <p:nvPr/>
        </p:nvSpPr>
        <p:spPr>
          <a:xfrm>
            <a:off x="2983041" y="6138472"/>
            <a:ext cx="550151" cy="369332"/>
          </a:xfrm>
          <a:prstGeom prst="rect">
            <a:avLst/>
          </a:prstGeom>
          <a:noFill/>
        </p:spPr>
        <p:txBody>
          <a:bodyPr wrap="none" rtlCol="0">
            <a:spAutoFit/>
          </a:bodyPr>
          <a:lstStyle/>
          <a:p>
            <a:r>
              <a:rPr lang="cs-CZ" dirty="0" smtClean="0"/>
              <a:t>n=2</a:t>
            </a:r>
            <a:endParaRPr lang="cs-CZ" dirty="0"/>
          </a:p>
        </p:txBody>
      </p:sp>
      <p:sp>
        <p:nvSpPr>
          <p:cNvPr id="14" name="TextovéPole 13"/>
          <p:cNvSpPr txBox="1"/>
          <p:nvPr/>
        </p:nvSpPr>
        <p:spPr>
          <a:xfrm>
            <a:off x="6730583" y="6078512"/>
            <a:ext cx="721737" cy="369332"/>
          </a:xfrm>
          <a:prstGeom prst="rect">
            <a:avLst/>
          </a:prstGeom>
          <a:noFill/>
        </p:spPr>
        <p:txBody>
          <a:bodyPr wrap="square" rtlCol="0">
            <a:spAutoFit/>
          </a:bodyPr>
          <a:lstStyle/>
          <a:p>
            <a:r>
              <a:rPr lang="cs-CZ" dirty="0" smtClean="0"/>
              <a:t>n=3</a:t>
            </a:r>
            <a:endParaRPr lang="cs-CZ" dirty="0"/>
          </a:p>
        </p:txBody>
      </p:sp>
    </p:spTree>
    <p:extLst>
      <p:ext uri="{BB962C8B-B14F-4D97-AF65-F5344CB8AC3E}">
        <p14:creationId xmlns:p14="http://schemas.microsoft.com/office/powerpoint/2010/main" val="16846858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r>
              <a:rPr lang="cs-CZ" smtClean="0"/>
              <a:t>2012</a:t>
            </a:r>
            <a:endParaRPr lang="en-US"/>
          </a:p>
        </p:txBody>
      </p:sp>
      <p:sp>
        <p:nvSpPr>
          <p:cNvPr id="3" name="Zástupný symbol pro zápatí 2"/>
          <p:cNvSpPr>
            <a:spLocks noGrp="1"/>
          </p:cNvSpPr>
          <p:nvPr>
            <p:ph type="ftr" sz="quarter" idx="11"/>
          </p:nvPr>
        </p:nvSpPr>
        <p:spPr/>
        <p:txBody>
          <a:bodyPr/>
          <a:lstStyle/>
          <a:p>
            <a:r>
              <a:rPr lang="en-US" smtClean="0"/>
              <a:t>prof. Otruba</a:t>
            </a:r>
            <a:endParaRPr lang="en-US"/>
          </a:p>
        </p:txBody>
      </p:sp>
      <p:sp>
        <p:nvSpPr>
          <p:cNvPr id="4" name="Zástupný symbol pro číslo snímku 3"/>
          <p:cNvSpPr>
            <a:spLocks noGrp="1"/>
          </p:cNvSpPr>
          <p:nvPr>
            <p:ph type="sldNum" sz="quarter" idx="12"/>
          </p:nvPr>
        </p:nvSpPr>
        <p:spPr/>
        <p:txBody>
          <a:bodyPr/>
          <a:lstStyle/>
          <a:p>
            <a:fld id="{147C1B20-DEF4-46E3-B77F-0FB6B8193D90}" type="slidenum">
              <a:rPr lang="en-US" smtClean="0"/>
              <a:pPr/>
              <a:t>36</a:t>
            </a:fld>
            <a:endParaRPr lang="en-US"/>
          </a:p>
        </p:txBody>
      </p:sp>
      <p:sp>
        <p:nvSpPr>
          <p:cNvPr id="7" name="Rectangle 2"/>
          <p:cNvSpPr>
            <a:spLocks noGrp="1" noChangeArrowheads="1"/>
          </p:cNvSpPr>
          <p:nvPr>
            <p:ph type="title"/>
          </p:nvPr>
        </p:nvSpPr>
        <p:spPr/>
        <p:txBody>
          <a:bodyPr/>
          <a:lstStyle/>
          <a:p>
            <a:pPr eaLnBrk="1" hangingPunct="1"/>
            <a:r>
              <a:rPr lang="en-US" dirty="0" smtClean="0"/>
              <a:t>Multilayers</a:t>
            </a:r>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4765" y="1412776"/>
            <a:ext cx="7278687" cy="4767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242360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a:t>Princip vlnově disperzního spektrometru</a:t>
            </a:r>
          </a:p>
        </p:txBody>
      </p:sp>
      <p:sp>
        <p:nvSpPr>
          <p:cNvPr id="3" name="Zástupný symbol pro datum 2"/>
          <p:cNvSpPr>
            <a:spLocks noGrp="1"/>
          </p:cNvSpPr>
          <p:nvPr>
            <p:ph type="dt" sz="half" idx="10"/>
          </p:nvPr>
        </p:nvSpPr>
        <p:spPr/>
        <p:txBody>
          <a:bodyPr/>
          <a:lstStyle/>
          <a:p>
            <a:r>
              <a:rPr lang="cs-CZ" smtClean="0"/>
              <a:t>2012</a:t>
            </a:r>
            <a:endParaRPr lang="en-US" dirty="0"/>
          </a:p>
        </p:txBody>
      </p:sp>
      <p:sp>
        <p:nvSpPr>
          <p:cNvPr id="4" name="Zástupný symbol pro zápatí 3"/>
          <p:cNvSpPr>
            <a:spLocks noGrp="1"/>
          </p:cNvSpPr>
          <p:nvPr>
            <p:ph type="ftr" sz="quarter" idx="11"/>
          </p:nvPr>
        </p:nvSpPr>
        <p:spPr/>
        <p:txBody>
          <a:bodyPr/>
          <a:lstStyle/>
          <a:p>
            <a:r>
              <a:rPr lang="en-US" smtClean="0"/>
              <a:t>prof. Otruba</a:t>
            </a:r>
            <a:endParaRPr lang="en-US"/>
          </a:p>
        </p:txBody>
      </p:sp>
      <p:sp>
        <p:nvSpPr>
          <p:cNvPr id="5" name="Zástupný symbol pro číslo snímku 4"/>
          <p:cNvSpPr>
            <a:spLocks noGrp="1"/>
          </p:cNvSpPr>
          <p:nvPr>
            <p:ph type="sldNum" sz="quarter" idx="12"/>
          </p:nvPr>
        </p:nvSpPr>
        <p:spPr/>
        <p:txBody>
          <a:bodyPr/>
          <a:lstStyle/>
          <a:p>
            <a:fld id="{D4B5ADC2-7248-4799-8E52-477E151C3EE9}" type="slidenum">
              <a:rPr lang="en-US" sz="1400" b="1" smtClean="0">
                <a:solidFill>
                  <a:srgbClr val="FFFFFF"/>
                </a:solidFill>
              </a:rPr>
              <a:pPr/>
              <a:t>37</a:t>
            </a:fld>
            <a:endParaRPr lang="en-US" dirty="0"/>
          </a:p>
        </p:txBody>
      </p:sp>
      <p:pic>
        <p:nvPicPr>
          <p:cNvPr id="7" name="Picture 2"/>
          <p:cNvPicPr>
            <a:picLocks noGrp="1" noChangeAspect="1" noChangeArrowheads="1"/>
          </p:cNvPicPr>
          <p:nvPr>
            <p:ph sz="quarter" idx="1"/>
          </p:nvPr>
        </p:nvPicPr>
        <p:blipFill>
          <a:blip r:embed="rId2" cstate="print">
            <a:lum bright="-30000" contrast="40000"/>
          </a:blip>
          <a:srcRect/>
          <a:stretch>
            <a:fillRect/>
          </a:stretch>
        </p:blipFill>
        <p:spPr bwMode="auto">
          <a:xfrm>
            <a:off x="827584" y="1988840"/>
            <a:ext cx="7686956" cy="3566866"/>
          </a:xfrm>
          <a:prstGeom prst="rect">
            <a:avLst/>
          </a:prstGeom>
          <a:noFill/>
          <a:ln w="9525">
            <a:noFill/>
            <a:miter lim="800000"/>
            <a:headEnd/>
            <a:tailEnd/>
          </a:ln>
        </p:spPr>
      </p:pic>
    </p:spTree>
    <p:extLst>
      <p:ext uri="{BB962C8B-B14F-4D97-AF65-F5344CB8AC3E}">
        <p14:creationId xmlns:p14="http://schemas.microsoft.com/office/powerpoint/2010/main" val="18526184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14282" y="285728"/>
            <a:ext cx="8715436" cy="1000132"/>
          </a:xfrm>
        </p:spPr>
        <p:txBody>
          <a:bodyPr>
            <a:normAutofit fontScale="90000"/>
          </a:bodyPr>
          <a:lstStyle/>
          <a:p>
            <a:r>
              <a:rPr lang="cs-CZ" dirty="0" smtClean="0"/>
              <a:t>Vlnově disperzní spektrometry s rovinným krystalem</a:t>
            </a:r>
            <a:endParaRPr lang="cs-CZ" dirty="0"/>
          </a:p>
        </p:txBody>
      </p:sp>
      <p:sp>
        <p:nvSpPr>
          <p:cNvPr id="3" name="Zástupný symbol pro datum 2"/>
          <p:cNvSpPr>
            <a:spLocks noGrp="1"/>
          </p:cNvSpPr>
          <p:nvPr>
            <p:ph type="dt" sz="half" idx="10"/>
          </p:nvPr>
        </p:nvSpPr>
        <p:spPr/>
        <p:txBody>
          <a:bodyPr/>
          <a:lstStyle/>
          <a:p>
            <a:r>
              <a:rPr lang="cs-CZ" smtClean="0"/>
              <a:t>2012</a:t>
            </a:r>
            <a:endParaRPr lang="en-US" dirty="0"/>
          </a:p>
        </p:txBody>
      </p:sp>
      <p:sp>
        <p:nvSpPr>
          <p:cNvPr id="4" name="Zástupný symbol pro zápatí 3"/>
          <p:cNvSpPr>
            <a:spLocks noGrp="1"/>
          </p:cNvSpPr>
          <p:nvPr>
            <p:ph type="ftr" sz="quarter" idx="11"/>
          </p:nvPr>
        </p:nvSpPr>
        <p:spPr/>
        <p:txBody>
          <a:bodyPr/>
          <a:lstStyle/>
          <a:p>
            <a:r>
              <a:rPr lang="en-US" smtClean="0"/>
              <a:t>prof. Otruba</a:t>
            </a:r>
            <a:endParaRPr lang="en-US" dirty="0"/>
          </a:p>
        </p:txBody>
      </p:sp>
      <p:sp>
        <p:nvSpPr>
          <p:cNvPr id="5" name="Zástupný symbol pro číslo snímku 4"/>
          <p:cNvSpPr>
            <a:spLocks noGrp="1"/>
          </p:cNvSpPr>
          <p:nvPr>
            <p:ph type="sldNum" sz="quarter" idx="12"/>
          </p:nvPr>
        </p:nvSpPr>
        <p:spPr/>
        <p:txBody>
          <a:bodyPr/>
          <a:lstStyle/>
          <a:p>
            <a:fld id="{D4B5ADC2-7248-4799-8E52-477E151C3EE9}" type="slidenum">
              <a:rPr lang="en-US" sz="1400" b="1" smtClean="0">
                <a:solidFill>
                  <a:srgbClr val="FFFFFF"/>
                </a:solidFill>
              </a:rPr>
              <a:pPr/>
              <a:t>38</a:t>
            </a:fld>
            <a:endParaRPr lang="en-US" dirty="0"/>
          </a:p>
        </p:txBody>
      </p:sp>
      <p:pic>
        <p:nvPicPr>
          <p:cNvPr id="9" name="Zástupný symbol pro obsah 8" descr="RTG ruský.jpg"/>
          <p:cNvPicPr>
            <a:picLocks noGrp="1" noChangeAspect="1"/>
          </p:cNvPicPr>
          <p:nvPr>
            <p:ph sz="quarter" idx="1"/>
          </p:nvPr>
        </p:nvPicPr>
        <p:blipFill>
          <a:blip r:embed="rId2" cstate="print"/>
          <a:srcRect t="8840"/>
          <a:stretch>
            <a:fillRect/>
          </a:stretch>
        </p:blipFill>
        <p:spPr>
          <a:xfrm>
            <a:off x="785786" y="1285860"/>
            <a:ext cx="7029496" cy="4420184"/>
          </a:xfrm>
        </p:spPr>
      </p:pic>
      <p:sp>
        <p:nvSpPr>
          <p:cNvPr id="10" name="Obdélník 9"/>
          <p:cNvSpPr/>
          <p:nvPr/>
        </p:nvSpPr>
        <p:spPr>
          <a:xfrm>
            <a:off x="642910" y="5500702"/>
            <a:ext cx="8215370" cy="646331"/>
          </a:xfrm>
          <a:prstGeom prst="rect">
            <a:avLst/>
          </a:prstGeom>
        </p:spPr>
        <p:txBody>
          <a:bodyPr wrap="square">
            <a:spAutoFit/>
          </a:bodyPr>
          <a:lstStyle/>
          <a:p>
            <a:r>
              <a:rPr lang="cs-CZ" dirty="0" smtClean="0"/>
              <a:t>Zdroj – rentgenka, SS – </a:t>
            </a:r>
            <a:r>
              <a:rPr lang="cs-CZ" dirty="0" err="1" smtClean="0"/>
              <a:t>Sollerovy</a:t>
            </a:r>
            <a:r>
              <a:rPr lang="cs-CZ" dirty="0" smtClean="0"/>
              <a:t> clony (velké ztráty záření)</a:t>
            </a:r>
          </a:p>
          <a:p>
            <a:r>
              <a:rPr lang="cs-CZ" dirty="0" smtClean="0"/>
              <a:t>Detektory pro lehké prvky – plynově proporcionální, střední a těžké prvky - scintilační.</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err="1"/>
              <a:t>Soller</a:t>
            </a:r>
            <a:r>
              <a:rPr lang="en-US" dirty="0"/>
              <a:t> Collimators</a:t>
            </a:r>
            <a:endParaRPr lang="cs-CZ" dirty="0"/>
          </a:p>
        </p:txBody>
      </p:sp>
      <p:sp>
        <p:nvSpPr>
          <p:cNvPr id="3" name="Zástupný symbol pro datum 2"/>
          <p:cNvSpPr>
            <a:spLocks noGrp="1"/>
          </p:cNvSpPr>
          <p:nvPr>
            <p:ph type="dt" sz="half" idx="10"/>
          </p:nvPr>
        </p:nvSpPr>
        <p:spPr/>
        <p:txBody>
          <a:bodyPr/>
          <a:lstStyle/>
          <a:p>
            <a:r>
              <a:rPr lang="cs-CZ" smtClean="0"/>
              <a:t>2012</a:t>
            </a:r>
            <a:endParaRPr lang="en-US" dirty="0"/>
          </a:p>
        </p:txBody>
      </p:sp>
      <p:sp>
        <p:nvSpPr>
          <p:cNvPr id="4" name="Zástupný symbol pro zápatí 3"/>
          <p:cNvSpPr>
            <a:spLocks noGrp="1"/>
          </p:cNvSpPr>
          <p:nvPr>
            <p:ph type="ftr" sz="quarter" idx="11"/>
          </p:nvPr>
        </p:nvSpPr>
        <p:spPr/>
        <p:txBody>
          <a:bodyPr/>
          <a:lstStyle/>
          <a:p>
            <a:r>
              <a:rPr lang="en-US" smtClean="0"/>
              <a:t>prof. Otruba</a:t>
            </a:r>
            <a:endParaRPr lang="en-US"/>
          </a:p>
        </p:txBody>
      </p:sp>
      <p:sp>
        <p:nvSpPr>
          <p:cNvPr id="5" name="Zástupný symbol pro číslo snímku 4"/>
          <p:cNvSpPr>
            <a:spLocks noGrp="1"/>
          </p:cNvSpPr>
          <p:nvPr>
            <p:ph type="sldNum" sz="quarter" idx="12"/>
          </p:nvPr>
        </p:nvSpPr>
        <p:spPr/>
        <p:txBody>
          <a:bodyPr/>
          <a:lstStyle/>
          <a:p>
            <a:fld id="{D4B5ADC2-7248-4799-8E52-477E151C3EE9}" type="slidenum">
              <a:rPr lang="en-US" sz="1400" b="1" smtClean="0">
                <a:solidFill>
                  <a:srgbClr val="FFFFFF"/>
                </a:solidFill>
              </a:rPr>
              <a:pPr/>
              <a:t>39</a:t>
            </a:fld>
            <a:endParaRPr lang="en-US" dirty="0"/>
          </a:p>
        </p:txBody>
      </p:sp>
      <p:pic>
        <p:nvPicPr>
          <p:cNvPr id="4098"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2702814" y="3573016"/>
            <a:ext cx="3815810" cy="2880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Obdélník 22"/>
          <p:cNvSpPr/>
          <p:nvPr/>
        </p:nvSpPr>
        <p:spPr>
          <a:xfrm>
            <a:off x="755576" y="1556792"/>
            <a:ext cx="8064896" cy="2246769"/>
          </a:xfrm>
          <a:prstGeom prst="rect">
            <a:avLst/>
          </a:prstGeom>
        </p:spPr>
        <p:txBody>
          <a:bodyPr wrap="square">
            <a:spAutoFit/>
          </a:bodyPr>
          <a:lstStyle/>
          <a:p>
            <a:r>
              <a:rPr lang="en-US" sz="2800" dirty="0" err="1">
                <a:solidFill>
                  <a:srgbClr val="637A36"/>
                </a:solidFill>
              </a:rPr>
              <a:t>Soller</a:t>
            </a:r>
            <a:r>
              <a:rPr lang="en-US" sz="2800" dirty="0">
                <a:solidFill>
                  <a:srgbClr val="637A36"/>
                </a:solidFill>
              </a:rPr>
              <a:t> and similar types of collimators are used to prevent beam divergence. The are used in WDXRF to restrict the angles that are allowed to strike the diffraction device, thus improving the effective resolution.</a:t>
            </a:r>
          </a:p>
        </p:txBody>
      </p:sp>
    </p:spTree>
    <p:extLst>
      <p:ext uri="{BB962C8B-B14F-4D97-AF65-F5344CB8AC3E}">
        <p14:creationId xmlns:p14="http://schemas.microsoft.com/office/powerpoint/2010/main" val="2569458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3200" b="1" dirty="0" smtClean="0"/>
              <a:t>Klasifikace metod atomové spektroskopie </a:t>
            </a:r>
            <a:r>
              <a:rPr lang="cs-CZ" sz="3200" b="1" dirty="0" err="1" smtClean="0"/>
              <a:t>subvalenčních</a:t>
            </a:r>
            <a:r>
              <a:rPr lang="cs-CZ" sz="3200" b="1" dirty="0" smtClean="0"/>
              <a:t> elektronů</a:t>
            </a:r>
            <a:endParaRPr lang="cs-CZ" sz="3200" dirty="0"/>
          </a:p>
        </p:txBody>
      </p:sp>
      <p:sp>
        <p:nvSpPr>
          <p:cNvPr id="3" name="Zástupný symbol pro obsah 2"/>
          <p:cNvSpPr>
            <a:spLocks noGrp="1"/>
          </p:cNvSpPr>
          <p:nvPr>
            <p:ph idx="1"/>
          </p:nvPr>
        </p:nvSpPr>
        <p:spPr/>
        <p:txBody>
          <a:bodyPr>
            <a:normAutofit fontScale="85000" lnSpcReduction="20000"/>
          </a:bodyPr>
          <a:lstStyle/>
          <a:p>
            <a:r>
              <a:rPr lang="cs-CZ" dirty="0" err="1" smtClean="0">
                <a:solidFill>
                  <a:srgbClr val="0070C0"/>
                </a:solidFill>
              </a:rPr>
              <a:t>Rentgenfluorescenční</a:t>
            </a:r>
            <a:r>
              <a:rPr lang="cs-CZ" dirty="0" smtClean="0">
                <a:solidFill>
                  <a:srgbClr val="0070C0"/>
                </a:solidFill>
              </a:rPr>
              <a:t> spektrometrie </a:t>
            </a:r>
            <a:r>
              <a:rPr lang="cs-CZ" dirty="0" smtClean="0"/>
              <a:t>- k ionizaci se využívá rentgenové záření a detekuje se vzniklé charakteristické rentgenové záření.</a:t>
            </a:r>
          </a:p>
          <a:p>
            <a:r>
              <a:rPr lang="cs-CZ" dirty="0" smtClean="0">
                <a:solidFill>
                  <a:srgbClr val="0070C0"/>
                </a:solidFill>
              </a:rPr>
              <a:t>Fotoelektronová spektroskopie </a:t>
            </a:r>
            <a:r>
              <a:rPr lang="cs-CZ" dirty="0" smtClean="0"/>
              <a:t>- ionizuje se rentgenovým nebo UV zářením, a detekuje se kinetická energie elektronů vzniklých ionizací.</a:t>
            </a:r>
          </a:p>
          <a:p>
            <a:r>
              <a:rPr lang="cs-CZ" dirty="0" smtClean="0">
                <a:solidFill>
                  <a:srgbClr val="0070C0"/>
                </a:solidFill>
              </a:rPr>
              <a:t>Rentgenová mikroanalýza </a:t>
            </a:r>
            <a:r>
              <a:rPr lang="cs-CZ" dirty="0" smtClean="0"/>
              <a:t>- ionizuje se úzkým svazkem urychlených elektronů a detekuje se vzniklé charakteristické rentgenové záření</a:t>
            </a:r>
          </a:p>
          <a:p>
            <a:r>
              <a:rPr lang="cs-CZ" dirty="0" err="1" smtClean="0">
                <a:solidFill>
                  <a:srgbClr val="0070C0"/>
                </a:solidFill>
              </a:rPr>
              <a:t>Augerova</a:t>
            </a:r>
            <a:r>
              <a:rPr lang="cs-CZ" dirty="0" smtClean="0">
                <a:solidFill>
                  <a:srgbClr val="0070C0"/>
                </a:solidFill>
              </a:rPr>
              <a:t> spektrometrie </a:t>
            </a:r>
            <a:r>
              <a:rPr lang="cs-CZ" dirty="0" smtClean="0"/>
              <a:t>- ionizuje se svazkem urychlených elektronů a detekuje se energie </a:t>
            </a:r>
            <a:r>
              <a:rPr lang="cs-CZ" dirty="0" err="1" smtClean="0"/>
              <a:t>Augerových</a:t>
            </a:r>
            <a:r>
              <a:rPr lang="cs-CZ" dirty="0" smtClean="0"/>
              <a:t> elektronů</a:t>
            </a:r>
          </a:p>
          <a:p>
            <a:r>
              <a:rPr lang="pt-BR" dirty="0" smtClean="0">
                <a:solidFill>
                  <a:srgbClr val="0070C0"/>
                </a:solidFill>
              </a:rPr>
              <a:t>PIXE</a:t>
            </a:r>
            <a:r>
              <a:rPr lang="pt-BR" dirty="0" smtClean="0"/>
              <a:t> - ionizuje se proudem urychlených protonů a detekuje se charakteristické rentgenové</a:t>
            </a:r>
            <a:r>
              <a:rPr lang="cs-CZ" dirty="0" smtClean="0"/>
              <a:t> záření</a:t>
            </a:r>
          </a:p>
          <a:p>
            <a:r>
              <a:rPr lang="cs-CZ" dirty="0" smtClean="0">
                <a:solidFill>
                  <a:srgbClr val="0070C0"/>
                </a:solidFill>
              </a:rPr>
              <a:t>Rentgenová absorpční spektrometrie </a:t>
            </a:r>
            <a:r>
              <a:rPr lang="cs-CZ" dirty="0" smtClean="0"/>
              <a:t>- měří se spektrum absorbovaného </a:t>
            </a:r>
            <a:r>
              <a:rPr lang="cs-CZ" dirty="0" err="1" smtClean="0"/>
              <a:t>rtg</a:t>
            </a:r>
            <a:r>
              <a:rPr lang="cs-CZ" dirty="0" smtClean="0"/>
              <a:t>. záření.</a:t>
            </a:r>
            <a:endParaRPr lang="cs-CZ" dirty="0"/>
          </a:p>
        </p:txBody>
      </p:sp>
      <p:sp>
        <p:nvSpPr>
          <p:cNvPr id="6" name="Zástupný symbol pro číslo snímku 5"/>
          <p:cNvSpPr>
            <a:spLocks noGrp="1"/>
          </p:cNvSpPr>
          <p:nvPr>
            <p:ph type="sldNum" sz="quarter" idx="12"/>
          </p:nvPr>
        </p:nvSpPr>
        <p:spPr/>
        <p:txBody>
          <a:bodyPr/>
          <a:lstStyle/>
          <a:p>
            <a:fld id="{6294C92D-0306-4E69-9CD3-20855E849650}" type="slidenum">
              <a:rPr kumimoji="0" lang="en-US" smtClean="0"/>
              <a:pPr/>
              <a:t>4</a:t>
            </a:fld>
            <a:endParaRPr kumimoji="0" lang="en-US"/>
          </a:p>
        </p:txBody>
      </p:sp>
      <p:sp>
        <p:nvSpPr>
          <p:cNvPr id="7" name="Zástupný symbol pro zápatí 6"/>
          <p:cNvSpPr>
            <a:spLocks noGrp="1"/>
          </p:cNvSpPr>
          <p:nvPr>
            <p:ph type="ftr" sz="quarter" idx="11"/>
          </p:nvPr>
        </p:nvSpPr>
        <p:spPr/>
        <p:txBody>
          <a:bodyPr/>
          <a:lstStyle/>
          <a:p>
            <a:r>
              <a:rPr kumimoji="0" lang="en-US" smtClean="0"/>
              <a:t>prof. Otruba</a:t>
            </a:r>
            <a:endParaRPr kumimoji="0" lang="en-US"/>
          </a:p>
        </p:txBody>
      </p:sp>
      <p:sp>
        <p:nvSpPr>
          <p:cNvPr id="8" name="Zástupný symbol pro datum 7"/>
          <p:cNvSpPr>
            <a:spLocks noGrp="1"/>
          </p:cNvSpPr>
          <p:nvPr>
            <p:ph type="dt" sz="half" idx="10"/>
          </p:nvPr>
        </p:nvSpPr>
        <p:spPr/>
        <p:txBody>
          <a:bodyPr/>
          <a:lstStyle/>
          <a:p>
            <a:r>
              <a:rPr lang="cs-CZ" smtClean="0"/>
              <a:t>2011</a:t>
            </a:r>
            <a:endParaRPr lang="en-US"/>
          </a:p>
        </p:txBody>
      </p:sp>
    </p:spTree>
    <p:extLst>
      <p:ext uri="{BB962C8B-B14F-4D97-AF65-F5344CB8AC3E}">
        <p14:creationId xmlns:p14="http://schemas.microsoft.com/office/powerpoint/2010/main" val="81826966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smtClean="0"/>
              <a:t>Vlnově disperzní spektrometry se zakřivenými krystaly</a:t>
            </a:r>
            <a:endParaRPr lang="cs-CZ" dirty="0"/>
          </a:p>
        </p:txBody>
      </p:sp>
      <p:sp>
        <p:nvSpPr>
          <p:cNvPr id="3" name="Zástupný symbol pro datum 2"/>
          <p:cNvSpPr>
            <a:spLocks noGrp="1"/>
          </p:cNvSpPr>
          <p:nvPr>
            <p:ph type="dt" sz="half" idx="10"/>
          </p:nvPr>
        </p:nvSpPr>
        <p:spPr/>
        <p:txBody>
          <a:bodyPr/>
          <a:lstStyle/>
          <a:p>
            <a:r>
              <a:rPr lang="cs-CZ" smtClean="0"/>
              <a:t>2012</a:t>
            </a:r>
            <a:endParaRPr lang="en-US" dirty="0"/>
          </a:p>
        </p:txBody>
      </p:sp>
      <p:sp>
        <p:nvSpPr>
          <p:cNvPr id="4" name="Zástupný symbol pro zápatí 3"/>
          <p:cNvSpPr>
            <a:spLocks noGrp="1"/>
          </p:cNvSpPr>
          <p:nvPr>
            <p:ph type="ftr" sz="quarter" idx="11"/>
          </p:nvPr>
        </p:nvSpPr>
        <p:spPr/>
        <p:txBody>
          <a:bodyPr/>
          <a:lstStyle/>
          <a:p>
            <a:r>
              <a:rPr lang="en-US" smtClean="0"/>
              <a:t>prof. Otruba</a:t>
            </a:r>
            <a:endParaRPr lang="en-US"/>
          </a:p>
        </p:txBody>
      </p:sp>
      <p:sp>
        <p:nvSpPr>
          <p:cNvPr id="5" name="Zástupný symbol pro číslo snímku 4"/>
          <p:cNvSpPr>
            <a:spLocks noGrp="1"/>
          </p:cNvSpPr>
          <p:nvPr>
            <p:ph type="sldNum" sz="quarter" idx="12"/>
          </p:nvPr>
        </p:nvSpPr>
        <p:spPr/>
        <p:txBody>
          <a:bodyPr/>
          <a:lstStyle/>
          <a:p>
            <a:fld id="{D4B5ADC2-7248-4799-8E52-477E151C3EE9}" type="slidenum">
              <a:rPr lang="en-US" sz="1400" b="1" smtClean="0">
                <a:solidFill>
                  <a:srgbClr val="FFFFFF"/>
                </a:solidFill>
              </a:rPr>
              <a:pPr/>
              <a:t>40</a:t>
            </a:fld>
            <a:endParaRPr lang="en-US" dirty="0"/>
          </a:p>
        </p:txBody>
      </p:sp>
      <p:pic>
        <p:nvPicPr>
          <p:cNvPr id="7" name="Zástupný symbol pro obsah 6" descr="RTG monoch.jpg"/>
          <p:cNvPicPr>
            <a:picLocks noGrp="1" noChangeAspect="1"/>
          </p:cNvPicPr>
          <p:nvPr>
            <p:ph sz="quarter" idx="1"/>
          </p:nvPr>
        </p:nvPicPr>
        <p:blipFill>
          <a:blip r:embed="rId2" cstate="print"/>
          <a:stretch>
            <a:fillRect/>
          </a:stretch>
        </p:blipFill>
        <p:spPr>
          <a:xfrm>
            <a:off x="928662" y="3357562"/>
            <a:ext cx="7616190" cy="2895600"/>
          </a:xfrm>
        </p:spPr>
      </p:pic>
      <p:sp>
        <p:nvSpPr>
          <p:cNvPr id="9" name="Obdélník 8"/>
          <p:cNvSpPr/>
          <p:nvPr/>
        </p:nvSpPr>
        <p:spPr>
          <a:xfrm>
            <a:off x="428596" y="1500174"/>
            <a:ext cx="8429684" cy="1631216"/>
          </a:xfrm>
          <a:prstGeom prst="rect">
            <a:avLst/>
          </a:prstGeom>
        </p:spPr>
        <p:txBody>
          <a:bodyPr wrap="square">
            <a:spAutoFit/>
          </a:bodyPr>
          <a:lstStyle/>
          <a:p>
            <a:r>
              <a:rPr lang="cs-CZ" sz="2000" dirty="0" smtClean="0"/>
              <a:t>Ohnuté krystaly – fokusují záření na detektor (existuje několik uspořádání podle způsobu ohnutí a vybroušení krystalu)</a:t>
            </a:r>
          </a:p>
          <a:p>
            <a:r>
              <a:rPr lang="cs-CZ" sz="2000" dirty="0" smtClean="0"/>
              <a:t>a) Johanovo uspořádání: prvky na </a:t>
            </a:r>
            <a:r>
              <a:rPr lang="cs-CZ" sz="2000" dirty="0" err="1" smtClean="0"/>
              <a:t>Rowlandově</a:t>
            </a:r>
            <a:r>
              <a:rPr lang="cs-CZ" sz="2000" dirty="0" smtClean="0"/>
              <a:t> kružnici, ohnutí krystalu na 2R.</a:t>
            </a:r>
          </a:p>
          <a:p>
            <a:r>
              <a:rPr lang="cs-CZ" sz="2000" dirty="0" smtClean="0"/>
              <a:t>b) </a:t>
            </a:r>
            <a:r>
              <a:rPr lang="cs-CZ" sz="2000" dirty="0" err="1" smtClean="0"/>
              <a:t>Johansonovo</a:t>
            </a:r>
            <a:r>
              <a:rPr lang="cs-CZ" sz="2000" dirty="0" smtClean="0"/>
              <a:t> uspořádání: krystal vybroušen na 2R a ohnut na R.</a:t>
            </a:r>
          </a:p>
          <a:p>
            <a:r>
              <a:rPr lang="cs-CZ" sz="2000" dirty="0" smtClean="0"/>
              <a:t>c) Logaritmická spirála</a:t>
            </a:r>
            <a:endParaRPr lang="cs-CZ" sz="2000"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a:t>Monochromátor se zakřiveným krystalem</a:t>
            </a:r>
          </a:p>
        </p:txBody>
      </p:sp>
      <p:sp>
        <p:nvSpPr>
          <p:cNvPr id="3" name="Zástupný symbol pro datum 2"/>
          <p:cNvSpPr>
            <a:spLocks noGrp="1"/>
          </p:cNvSpPr>
          <p:nvPr>
            <p:ph type="dt" sz="half" idx="10"/>
          </p:nvPr>
        </p:nvSpPr>
        <p:spPr/>
        <p:txBody>
          <a:bodyPr/>
          <a:lstStyle/>
          <a:p>
            <a:r>
              <a:rPr lang="cs-CZ" smtClean="0"/>
              <a:t>2012</a:t>
            </a:r>
            <a:endParaRPr lang="en-US" dirty="0"/>
          </a:p>
        </p:txBody>
      </p:sp>
      <p:sp>
        <p:nvSpPr>
          <p:cNvPr id="4" name="Zástupný symbol pro zápatí 3"/>
          <p:cNvSpPr>
            <a:spLocks noGrp="1"/>
          </p:cNvSpPr>
          <p:nvPr>
            <p:ph type="ftr" sz="quarter" idx="11"/>
          </p:nvPr>
        </p:nvSpPr>
        <p:spPr/>
        <p:txBody>
          <a:bodyPr/>
          <a:lstStyle/>
          <a:p>
            <a:r>
              <a:rPr lang="en-US" smtClean="0"/>
              <a:t>prof. Otruba</a:t>
            </a:r>
            <a:endParaRPr lang="en-US"/>
          </a:p>
        </p:txBody>
      </p:sp>
      <p:sp>
        <p:nvSpPr>
          <p:cNvPr id="5" name="Zástupný symbol pro číslo snímku 4"/>
          <p:cNvSpPr>
            <a:spLocks noGrp="1"/>
          </p:cNvSpPr>
          <p:nvPr>
            <p:ph type="sldNum" sz="quarter" idx="12"/>
          </p:nvPr>
        </p:nvSpPr>
        <p:spPr/>
        <p:txBody>
          <a:bodyPr/>
          <a:lstStyle/>
          <a:p>
            <a:fld id="{D4B5ADC2-7248-4799-8E52-477E151C3EE9}" type="slidenum">
              <a:rPr lang="en-US" sz="1400" b="1" smtClean="0">
                <a:solidFill>
                  <a:srgbClr val="FFFFFF"/>
                </a:solidFill>
              </a:rPr>
              <a:pPr/>
              <a:t>41</a:t>
            </a:fld>
            <a:endParaRPr lang="en-US" dirty="0"/>
          </a:p>
        </p:txBody>
      </p:sp>
      <p:pic>
        <p:nvPicPr>
          <p:cNvPr id="7" name="Picture 2" descr="http://www.bruker-axs.de/fileadmin/user_upload/xrfintro/images/Abb21_e.png"/>
          <p:cNvPicPr>
            <a:picLocks noGrp="1" noChangeAspect="1" noChangeArrowheads="1"/>
          </p:cNvPicPr>
          <p:nvPr>
            <p:ph sz="quarter" idx="1"/>
          </p:nvPr>
        </p:nvPicPr>
        <p:blipFill>
          <a:blip r:embed="rId2" cstate="print">
            <a:lum bright="-10000" contrast="30000"/>
          </a:blip>
          <a:srcRect/>
          <a:stretch>
            <a:fillRect/>
          </a:stretch>
        </p:blipFill>
        <p:spPr bwMode="auto">
          <a:xfrm>
            <a:off x="1842785" y="1734344"/>
            <a:ext cx="5915630" cy="3998912"/>
          </a:xfrm>
          <a:prstGeom prst="rect">
            <a:avLst/>
          </a:prstGeom>
          <a:noFill/>
        </p:spPr>
      </p:pic>
    </p:spTree>
    <p:extLst>
      <p:ext uri="{BB962C8B-B14F-4D97-AF65-F5344CB8AC3E}">
        <p14:creationId xmlns:p14="http://schemas.microsoft.com/office/powerpoint/2010/main" val="396510118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Uspořádání spektrometrů</a:t>
            </a:r>
            <a:endParaRPr lang="cs-CZ" dirty="0"/>
          </a:p>
        </p:txBody>
      </p:sp>
      <p:sp>
        <p:nvSpPr>
          <p:cNvPr id="3" name="Zástupný symbol pro datum 2"/>
          <p:cNvSpPr>
            <a:spLocks noGrp="1"/>
          </p:cNvSpPr>
          <p:nvPr>
            <p:ph type="dt" sz="half" idx="10"/>
          </p:nvPr>
        </p:nvSpPr>
        <p:spPr/>
        <p:txBody>
          <a:bodyPr/>
          <a:lstStyle/>
          <a:p>
            <a:r>
              <a:rPr lang="cs-CZ" smtClean="0"/>
              <a:t>2012</a:t>
            </a:r>
            <a:endParaRPr lang="en-US" dirty="0"/>
          </a:p>
        </p:txBody>
      </p:sp>
      <p:sp>
        <p:nvSpPr>
          <p:cNvPr id="4" name="Zástupný symbol pro zápatí 3"/>
          <p:cNvSpPr>
            <a:spLocks noGrp="1"/>
          </p:cNvSpPr>
          <p:nvPr>
            <p:ph type="ftr" sz="quarter" idx="11"/>
          </p:nvPr>
        </p:nvSpPr>
        <p:spPr/>
        <p:txBody>
          <a:bodyPr/>
          <a:lstStyle/>
          <a:p>
            <a:r>
              <a:rPr lang="en-US" smtClean="0"/>
              <a:t>prof. Otruba</a:t>
            </a:r>
            <a:endParaRPr lang="en-US" dirty="0"/>
          </a:p>
        </p:txBody>
      </p:sp>
      <p:sp>
        <p:nvSpPr>
          <p:cNvPr id="5" name="Zástupný symbol pro číslo snímku 4"/>
          <p:cNvSpPr>
            <a:spLocks noGrp="1"/>
          </p:cNvSpPr>
          <p:nvPr>
            <p:ph type="sldNum" sz="quarter" idx="12"/>
          </p:nvPr>
        </p:nvSpPr>
        <p:spPr/>
        <p:txBody>
          <a:bodyPr/>
          <a:lstStyle/>
          <a:p>
            <a:fld id="{D4B5ADC2-7248-4799-8E52-477E151C3EE9}" type="slidenum">
              <a:rPr lang="en-US" sz="1400" b="1" smtClean="0">
                <a:solidFill>
                  <a:srgbClr val="FFFFFF"/>
                </a:solidFill>
              </a:rPr>
              <a:pPr/>
              <a:t>42</a:t>
            </a:fld>
            <a:endParaRPr lang="en-US" dirty="0"/>
          </a:p>
        </p:txBody>
      </p:sp>
      <p:sp>
        <p:nvSpPr>
          <p:cNvPr id="6" name="Zástupný symbol pro obsah 5"/>
          <p:cNvSpPr>
            <a:spLocks noGrp="1"/>
          </p:cNvSpPr>
          <p:nvPr>
            <p:ph sz="quarter" idx="1"/>
          </p:nvPr>
        </p:nvSpPr>
        <p:spPr/>
        <p:txBody>
          <a:bodyPr>
            <a:normAutofit lnSpcReduction="10000"/>
          </a:bodyPr>
          <a:lstStyle/>
          <a:p>
            <a:r>
              <a:rPr lang="cs-CZ" dirty="0" smtClean="0"/>
              <a:t>Obdobně jako u OES se i v RFS používají sekvenční a simultánní přístroje.</a:t>
            </a:r>
          </a:p>
          <a:p>
            <a:r>
              <a:rPr lang="cs-CZ" dirty="0" smtClean="0"/>
              <a:t>SEKVENČNÍ: postupný záznam spektra, během měření se mění jednotlivé krystaly.</a:t>
            </a:r>
          </a:p>
          <a:p>
            <a:r>
              <a:rPr lang="cs-CZ" dirty="0" smtClean="0"/>
              <a:t>SIMULTÁNNÍ: každý kanál představuje samotný </a:t>
            </a:r>
            <a:r>
              <a:rPr lang="cs-CZ" dirty="0" err="1" smtClean="0"/>
              <a:t>monochromatizační</a:t>
            </a:r>
            <a:r>
              <a:rPr lang="cs-CZ" dirty="0" smtClean="0"/>
              <a:t> systém, který je optimalizován pro zvolený prvek.</a:t>
            </a:r>
          </a:p>
          <a:p>
            <a:r>
              <a:rPr lang="cs-CZ" dirty="0" smtClean="0"/>
              <a:t>Vlnově disperzní spektrometry mohou používat 2 detektory (scintilační pro těžké prvky a plynově proporcionální pro lehké), moderní přístroje </a:t>
            </a:r>
            <a:r>
              <a:rPr lang="pl-PL" dirty="0" smtClean="0"/>
              <a:t>umožňují analýzy od Z = 5.</a:t>
            </a:r>
            <a:endParaRPr lang="cs-CZ"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914400" y="274638"/>
            <a:ext cx="7772400" cy="939784"/>
          </a:xfrm>
        </p:spPr>
        <p:txBody>
          <a:bodyPr>
            <a:normAutofit/>
          </a:bodyPr>
          <a:lstStyle/>
          <a:p>
            <a:r>
              <a:rPr lang="cs-CZ" dirty="0" smtClean="0"/>
              <a:t>Vlnově disperzní RTG spektrometr</a:t>
            </a:r>
            <a:endParaRPr lang="cs-CZ" dirty="0"/>
          </a:p>
        </p:txBody>
      </p:sp>
      <p:sp>
        <p:nvSpPr>
          <p:cNvPr id="4" name="Zástupný symbol pro datum 3"/>
          <p:cNvSpPr>
            <a:spLocks noGrp="1"/>
          </p:cNvSpPr>
          <p:nvPr>
            <p:ph type="dt" sz="half" idx="10"/>
          </p:nvPr>
        </p:nvSpPr>
        <p:spPr/>
        <p:txBody>
          <a:bodyPr/>
          <a:lstStyle/>
          <a:p>
            <a:r>
              <a:rPr lang="cs-CZ" smtClean="0"/>
              <a:t>2012</a:t>
            </a:r>
            <a:endParaRPr lang="en-US"/>
          </a:p>
        </p:txBody>
      </p:sp>
      <p:sp>
        <p:nvSpPr>
          <p:cNvPr id="5" name="Zástupný symbol pro zápatí 4"/>
          <p:cNvSpPr>
            <a:spLocks noGrp="1"/>
          </p:cNvSpPr>
          <p:nvPr>
            <p:ph type="ftr" sz="quarter" idx="11"/>
          </p:nvPr>
        </p:nvSpPr>
        <p:spPr/>
        <p:txBody>
          <a:bodyPr/>
          <a:lstStyle/>
          <a:p>
            <a:r>
              <a:rPr kumimoji="0" lang="en-US" smtClean="0"/>
              <a:t>prof. Otruba</a:t>
            </a:r>
            <a:endParaRPr kumimoji="0" lang="en-US"/>
          </a:p>
        </p:txBody>
      </p:sp>
      <p:sp>
        <p:nvSpPr>
          <p:cNvPr id="6" name="Zástupný symbol pro číslo snímku 5"/>
          <p:cNvSpPr>
            <a:spLocks noGrp="1"/>
          </p:cNvSpPr>
          <p:nvPr>
            <p:ph type="sldNum" sz="quarter" idx="12"/>
          </p:nvPr>
        </p:nvSpPr>
        <p:spPr/>
        <p:txBody>
          <a:bodyPr/>
          <a:lstStyle/>
          <a:p>
            <a:fld id="{6294C92D-0306-4E69-9CD3-20855E849650}" type="slidenum">
              <a:rPr kumimoji="0" lang="en-US" smtClean="0"/>
              <a:pPr/>
              <a:t>43</a:t>
            </a:fld>
            <a:endParaRPr kumimoji="0" lang="en-US"/>
          </a:p>
        </p:txBody>
      </p:sp>
      <p:pic>
        <p:nvPicPr>
          <p:cNvPr id="9" name="Zástupný symbol pro obsah 8" descr="RTG.jpg"/>
          <p:cNvPicPr>
            <a:picLocks noGrp="1" noChangeAspect="1"/>
          </p:cNvPicPr>
          <p:nvPr>
            <p:ph idx="1"/>
          </p:nvPr>
        </p:nvPicPr>
        <p:blipFill>
          <a:blip r:embed="rId2" cstate="print"/>
          <a:stretch>
            <a:fillRect/>
          </a:stretch>
        </p:blipFill>
        <p:spPr>
          <a:xfrm>
            <a:off x="642910" y="1500174"/>
            <a:ext cx="8148664" cy="4698167"/>
          </a:xfr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XRF zlatého prstenu (Egypt)</a:t>
            </a:r>
            <a:endParaRPr lang="cs-CZ" dirty="0"/>
          </a:p>
        </p:txBody>
      </p:sp>
      <p:pic>
        <p:nvPicPr>
          <p:cNvPr id="8" name="Zástupný symbol pro obsah 7" descr="img023b.jpg"/>
          <p:cNvPicPr>
            <a:picLocks noGrp="1" noChangeAspect="1"/>
          </p:cNvPicPr>
          <p:nvPr>
            <p:ph idx="1"/>
          </p:nvPr>
        </p:nvPicPr>
        <p:blipFill>
          <a:blip r:embed="rId2" cstate="print">
            <a:lum contrast="30000"/>
          </a:blip>
          <a:stretch>
            <a:fillRect/>
          </a:stretch>
        </p:blipFill>
        <p:spPr>
          <a:xfrm>
            <a:off x="899592" y="1409680"/>
            <a:ext cx="7859770" cy="4876840"/>
          </a:xfrm>
        </p:spPr>
      </p:pic>
      <p:sp>
        <p:nvSpPr>
          <p:cNvPr id="4" name="Zástupný symbol pro datum 3"/>
          <p:cNvSpPr>
            <a:spLocks noGrp="1"/>
          </p:cNvSpPr>
          <p:nvPr>
            <p:ph type="dt" sz="half" idx="10"/>
          </p:nvPr>
        </p:nvSpPr>
        <p:spPr/>
        <p:txBody>
          <a:bodyPr/>
          <a:lstStyle/>
          <a:p>
            <a:r>
              <a:rPr lang="cs-CZ" smtClean="0"/>
              <a:t>2012</a:t>
            </a:r>
            <a:endParaRPr lang="en-US"/>
          </a:p>
        </p:txBody>
      </p:sp>
      <p:sp>
        <p:nvSpPr>
          <p:cNvPr id="5" name="Zástupný symbol pro zápatí 4"/>
          <p:cNvSpPr>
            <a:spLocks noGrp="1"/>
          </p:cNvSpPr>
          <p:nvPr>
            <p:ph type="ftr" sz="quarter" idx="11"/>
          </p:nvPr>
        </p:nvSpPr>
        <p:spPr/>
        <p:txBody>
          <a:bodyPr/>
          <a:lstStyle/>
          <a:p>
            <a:r>
              <a:rPr kumimoji="0" lang="en-US" smtClean="0"/>
              <a:t>prof. Otruba</a:t>
            </a:r>
            <a:endParaRPr kumimoji="0" lang="en-US"/>
          </a:p>
        </p:txBody>
      </p:sp>
      <p:sp>
        <p:nvSpPr>
          <p:cNvPr id="6" name="Zástupný symbol pro číslo snímku 5"/>
          <p:cNvSpPr>
            <a:spLocks noGrp="1"/>
          </p:cNvSpPr>
          <p:nvPr>
            <p:ph type="sldNum" sz="quarter" idx="12"/>
          </p:nvPr>
        </p:nvSpPr>
        <p:spPr/>
        <p:txBody>
          <a:bodyPr/>
          <a:lstStyle/>
          <a:p>
            <a:fld id="{6294C92D-0306-4E69-9CD3-20855E849650}" type="slidenum">
              <a:rPr kumimoji="0" lang="en-US" smtClean="0"/>
              <a:pPr/>
              <a:t>44</a:t>
            </a:fld>
            <a:endParaRPr kumimoji="0" lang="en-US"/>
          </a:p>
        </p:txBody>
      </p:sp>
    </p:spTree>
    <p:extLst>
      <p:ext uri="{BB962C8B-B14F-4D97-AF65-F5344CB8AC3E}">
        <p14:creationId xmlns:p14="http://schemas.microsoft.com/office/powerpoint/2010/main" val="252289474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smtClean="0"/>
              <a:t>Simultánní vlnově-disperzní spektrometr Philips</a:t>
            </a:r>
            <a:endParaRPr lang="cs-CZ" dirty="0"/>
          </a:p>
        </p:txBody>
      </p:sp>
      <p:pic>
        <p:nvPicPr>
          <p:cNvPr id="7" name="Zástupný symbol pro obsah 6" descr="img018.jpg"/>
          <p:cNvPicPr>
            <a:picLocks noGrp="1" noChangeAspect="1"/>
          </p:cNvPicPr>
          <p:nvPr>
            <p:ph idx="1"/>
          </p:nvPr>
        </p:nvPicPr>
        <p:blipFill>
          <a:blip r:embed="rId2" cstate="print"/>
          <a:srcRect b="23016"/>
          <a:stretch>
            <a:fillRect/>
          </a:stretch>
        </p:blipFill>
        <p:spPr>
          <a:xfrm>
            <a:off x="1799432" y="1447800"/>
            <a:ext cx="6770686" cy="3695712"/>
          </a:xfrm>
        </p:spPr>
      </p:pic>
      <p:sp>
        <p:nvSpPr>
          <p:cNvPr id="4" name="Zástupný symbol pro datum 3"/>
          <p:cNvSpPr>
            <a:spLocks noGrp="1"/>
          </p:cNvSpPr>
          <p:nvPr>
            <p:ph type="dt" sz="half" idx="10"/>
          </p:nvPr>
        </p:nvSpPr>
        <p:spPr/>
        <p:txBody>
          <a:bodyPr/>
          <a:lstStyle/>
          <a:p>
            <a:r>
              <a:rPr lang="cs-CZ" smtClean="0"/>
              <a:t>2012</a:t>
            </a:r>
            <a:endParaRPr lang="en-US"/>
          </a:p>
        </p:txBody>
      </p:sp>
      <p:sp>
        <p:nvSpPr>
          <p:cNvPr id="5" name="Zástupný symbol pro zápatí 4"/>
          <p:cNvSpPr>
            <a:spLocks noGrp="1"/>
          </p:cNvSpPr>
          <p:nvPr>
            <p:ph type="ftr" sz="quarter" idx="11"/>
          </p:nvPr>
        </p:nvSpPr>
        <p:spPr/>
        <p:txBody>
          <a:bodyPr/>
          <a:lstStyle/>
          <a:p>
            <a:r>
              <a:rPr kumimoji="0" lang="en-US" smtClean="0"/>
              <a:t>prof. Otruba</a:t>
            </a:r>
            <a:endParaRPr kumimoji="0" lang="en-US"/>
          </a:p>
        </p:txBody>
      </p:sp>
      <p:sp>
        <p:nvSpPr>
          <p:cNvPr id="6" name="Zástupný symbol pro číslo snímku 5"/>
          <p:cNvSpPr>
            <a:spLocks noGrp="1"/>
          </p:cNvSpPr>
          <p:nvPr>
            <p:ph type="sldNum" sz="quarter" idx="12"/>
          </p:nvPr>
        </p:nvSpPr>
        <p:spPr/>
        <p:txBody>
          <a:bodyPr/>
          <a:lstStyle/>
          <a:p>
            <a:fld id="{6294C92D-0306-4E69-9CD3-20855E849650}" type="slidenum">
              <a:rPr kumimoji="0" lang="en-US" smtClean="0"/>
              <a:pPr/>
              <a:t>45</a:t>
            </a:fld>
            <a:endParaRPr kumimoji="0" lang="en-US"/>
          </a:p>
        </p:txBody>
      </p:sp>
      <p:sp>
        <p:nvSpPr>
          <p:cNvPr id="8" name="TextovéPole 7"/>
          <p:cNvSpPr txBox="1"/>
          <p:nvPr/>
        </p:nvSpPr>
        <p:spPr>
          <a:xfrm>
            <a:off x="1500166" y="5500702"/>
            <a:ext cx="7215238" cy="646331"/>
          </a:xfrm>
          <a:prstGeom prst="rect">
            <a:avLst/>
          </a:prstGeom>
          <a:noFill/>
        </p:spPr>
        <p:txBody>
          <a:bodyPr wrap="square" rtlCol="0">
            <a:spAutoFit/>
          </a:bodyPr>
          <a:lstStyle/>
          <a:p>
            <a:r>
              <a:rPr lang="cs-CZ" dirty="0" smtClean="0"/>
              <a:t>Simultánní spektrometry jsou konstruovány tak, že každý kanál představuje</a:t>
            </a:r>
          </a:p>
          <a:p>
            <a:r>
              <a:rPr lang="cs-CZ" dirty="0" smtClean="0"/>
              <a:t>samostatný kompletní spektrometr, obvykle s fokusujícími krystaly</a:t>
            </a:r>
            <a:endParaRPr lang="cs-CZ" dirty="0"/>
          </a:p>
        </p:txBody>
      </p:sp>
    </p:spTree>
    <p:extLst>
      <p:ext uri="{BB962C8B-B14F-4D97-AF65-F5344CB8AC3E}">
        <p14:creationId xmlns:p14="http://schemas.microsoft.com/office/powerpoint/2010/main" val="274532548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datum 2"/>
          <p:cNvSpPr>
            <a:spLocks noGrp="1"/>
          </p:cNvSpPr>
          <p:nvPr>
            <p:ph type="dt" sz="half" idx="10"/>
          </p:nvPr>
        </p:nvSpPr>
        <p:spPr/>
        <p:txBody>
          <a:bodyPr/>
          <a:lstStyle/>
          <a:p>
            <a:r>
              <a:rPr lang="cs-CZ" smtClean="0"/>
              <a:t>2012</a:t>
            </a:r>
            <a:endParaRPr lang="en-US" dirty="0"/>
          </a:p>
        </p:txBody>
      </p:sp>
      <p:sp>
        <p:nvSpPr>
          <p:cNvPr id="4" name="Zástupný symbol pro zápatí 3"/>
          <p:cNvSpPr>
            <a:spLocks noGrp="1"/>
          </p:cNvSpPr>
          <p:nvPr>
            <p:ph type="ftr" sz="quarter" idx="11"/>
          </p:nvPr>
        </p:nvSpPr>
        <p:spPr/>
        <p:txBody>
          <a:bodyPr/>
          <a:lstStyle/>
          <a:p>
            <a:r>
              <a:rPr lang="en-US" smtClean="0"/>
              <a:t>prof. Otruba</a:t>
            </a:r>
            <a:endParaRPr lang="en-US"/>
          </a:p>
        </p:txBody>
      </p:sp>
      <p:sp>
        <p:nvSpPr>
          <p:cNvPr id="5" name="Zástupný symbol pro číslo snímku 4"/>
          <p:cNvSpPr>
            <a:spLocks noGrp="1"/>
          </p:cNvSpPr>
          <p:nvPr>
            <p:ph type="sldNum" sz="quarter" idx="12"/>
          </p:nvPr>
        </p:nvSpPr>
        <p:spPr/>
        <p:txBody>
          <a:bodyPr/>
          <a:lstStyle/>
          <a:p>
            <a:fld id="{D4B5ADC2-7248-4799-8E52-477E151C3EE9}" type="slidenum">
              <a:rPr lang="en-US" sz="1400" b="1" smtClean="0">
                <a:solidFill>
                  <a:srgbClr val="FFFFFF"/>
                </a:solidFill>
              </a:rPr>
              <a:pPr/>
              <a:t>46</a:t>
            </a:fld>
            <a:endParaRPr lang="en-US" dirty="0"/>
          </a:p>
        </p:txBody>
      </p:sp>
      <p:pic>
        <p:nvPicPr>
          <p:cNvPr id="7" name="Picture 3"/>
          <p:cNvPicPr>
            <a:picLocks noChangeAspect="1" noChangeArrowheads="1"/>
          </p:cNvPicPr>
          <p:nvPr/>
        </p:nvPicPr>
        <p:blipFill>
          <a:blip r:embed="rId3" cstate="print">
            <a:lum contrast="20000"/>
          </a:blip>
          <a:srcRect/>
          <a:stretch>
            <a:fillRect/>
          </a:stretch>
        </p:blipFill>
        <p:spPr bwMode="auto">
          <a:xfrm>
            <a:off x="1793486" y="253826"/>
            <a:ext cx="6691342" cy="6055494"/>
          </a:xfrm>
          <a:prstGeom prst="rect">
            <a:avLst/>
          </a:prstGeom>
          <a:noFill/>
          <a:ln w="9525">
            <a:noFill/>
            <a:miter lim="800000"/>
            <a:headEnd/>
            <a:tailEnd/>
          </a:ln>
        </p:spPr>
      </p:pic>
      <p:sp>
        <p:nvSpPr>
          <p:cNvPr id="8" name="Obdélník 7"/>
          <p:cNvSpPr/>
          <p:nvPr/>
        </p:nvSpPr>
        <p:spPr>
          <a:xfrm rot="16200000">
            <a:off x="-1129791" y="2607587"/>
            <a:ext cx="4311191" cy="769441"/>
          </a:xfrm>
          <a:prstGeom prst="rect">
            <a:avLst/>
          </a:prstGeom>
        </p:spPr>
        <p:txBody>
          <a:bodyPr wrap="square">
            <a:spAutoFit/>
          </a:bodyPr>
          <a:lstStyle/>
          <a:p>
            <a:r>
              <a:rPr lang="cs-CZ" sz="4400" b="1" dirty="0" err="1">
                <a:solidFill>
                  <a:srgbClr val="0070C0"/>
                </a:solidFill>
              </a:rPr>
              <a:t>Bruker</a:t>
            </a:r>
            <a:r>
              <a:rPr lang="cs-CZ" sz="4400" b="1" dirty="0">
                <a:solidFill>
                  <a:srgbClr val="0070C0"/>
                </a:solidFill>
              </a:rPr>
              <a:t> S4 Pioneer</a:t>
            </a:r>
          </a:p>
        </p:txBody>
      </p:sp>
    </p:spTree>
    <p:extLst>
      <p:ext uri="{BB962C8B-B14F-4D97-AF65-F5344CB8AC3E}">
        <p14:creationId xmlns:p14="http://schemas.microsoft.com/office/powerpoint/2010/main" val="210653434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p:cNvSpPr>
            <a:spLocks noGrp="1"/>
          </p:cNvSpPr>
          <p:nvPr>
            <p:ph type="title"/>
          </p:nvPr>
        </p:nvSpPr>
        <p:spPr/>
        <p:txBody>
          <a:bodyPr>
            <a:normAutofit fontScale="90000"/>
          </a:bodyPr>
          <a:lstStyle/>
          <a:p>
            <a:r>
              <a:rPr lang="cs-CZ" dirty="0"/>
              <a:t>Klasický vlnově disperzní XRF spektrometr</a:t>
            </a:r>
          </a:p>
        </p:txBody>
      </p:sp>
      <p:sp>
        <p:nvSpPr>
          <p:cNvPr id="2" name="Zástupný symbol pro datum 1"/>
          <p:cNvSpPr>
            <a:spLocks noGrp="1"/>
          </p:cNvSpPr>
          <p:nvPr>
            <p:ph type="dt" sz="half" idx="10"/>
          </p:nvPr>
        </p:nvSpPr>
        <p:spPr/>
        <p:txBody>
          <a:bodyPr/>
          <a:lstStyle/>
          <a:p>
            <a:r>
              <a:rPr lang="cs-CZ" smtClean="0"/>
              <a:t>2012</a:t>
            </a:r>
            <a:endParaRPr lang="en-US"/>
          </a:p>
        </p:txBody>
      </p:sp>
      <p:sp>
        <p:nvSpPr>
          <p:cNvPr id="3" name="Zástupný symbol pro zápatí 2"/>
          <p:cNvSpPr>
            <a:spLocks noGrp="1"/>
          </p:cNvSpPr>
          <p:nvPr>
            <p:ph type="ftr" sz="quarter" idx="11"/>
          </p:nvPr>
        </p:nvSpPr>
        <p:spPr/>
        <p:txBody>
          <a:bodyPr/>
          <a:lstStyle/>
          <a:p>
            <a:r>
              <a:rPr lang="en-US" smtClean="0"/>
              <a:t>prof. Otruba</a:t>
            </a:r>
            <a:endParaRPr lang="en-US"/>
          </a:p>
        </p:txBody>
      </p:sp>
      <p:sp>
        <p:nvSpPr>
          <p:cNvPr id="4" name="Zástupný symbol pro číslo snímku 3"/>
          <p:cNvSpPr>
            <a:spLocks noGrp="1"/>
          </p:cNvSpPr>
          <p:nvPr>
            <p:ph type="sldNum" sz="quarter" idx="12"/>
          </p:nvPr>
        </p:nvSpPr>
        <p:spPr/>
        <p:txBody>
          <a:bodyPr/>
          <a:lstStyle/>
          <a:p>
            <a:fld id="{147C1B20-DEF4-46E3-B77F-0FB6B8193D90}" type="slidenum">
              <a:rPr lang="en-US" smtClean="0"/>
              <a:pPr/>
              <a:t>47</a:t>
            </a:fld>
            <a:endParaRPr lang="en-US"/>
          </a:p>
        </p:txBody>
      </p:sp>
      <p:pic>
        <p:nvPicPr>
          <p:cNvPr id="7"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1475656" y="1412776"/>
            <a:ext cx="6361856" cy="4771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6089345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Energiově</a:t>
            </a:r>
            <a:r>
              <a:rPr lang="cs-CZ" dirty="0" smtClean="0"/>
              <a:t> disperzní spektrometry</a:t>
            </a:r>
            <a:endParaRPr lang="cs-CZ" dirty="0"/>
          </a:p>
        </p:txBody>
      </p:sp>
      <p:sp>
        <p:nvSpPr>
          <p:cNvPr id="3" name="Zástupný symbol pro datum 2"/>
          <p:cNvSpPr>
            <a:spLocks noGrp="1"/>
          </p:cNvSpPr>
          <p:nvPr>
            <p:ph type="dt" sz="half" idx="10"/>
          </p:nvPr>
        </p:nvSpPr>
        <p:spPr/>
        <p:txBody>
          <a:bodyPr/>
          <a:lstStyle/>
          <a:p>
            <a:r>
              <a:rPr lang="cs-CZ" smtClean="0"/>
              <a:t>2012</a:t>
            </a:r>
            <a:endParaRPr lang="en-US" dirty="0"/>
          </a:p>
        </p:txBody>
      </p:sp>
      <p:sp>
        <p:nvSpPr>
          <p:cNvPr id="4" name="Zástupný symbol pro zápatí 3"/>
          <p:cNvSpPr>
            <a:spLocks noGrp="1"/>
          </p:cNvSpPr>
          <p:nvPr>
            <p:ph type="ftr" sz="quarter" idx="11"/>
          </p:nvPr>
        </p:nvSpPr>
        <p:spPr/>
        <p:txBody>
          <a:bodyPr/>
          <a:lstStyle/>
          <a:p>
            <a:r>
              <a:rPr lang="en-US" smtClean="0"/>
              <a:t>prof. Otruba</a:t>
            </a:r>
            <a:endParaRPr lang="en-US"/>
          </a:p>
        </p:txBody>
      </p:sp>
      <p:sp>
        <p:nvSpPr>
          <p:cNvPr id="5" name="Zástupný symbol pro číslo snímku 4"/>
          <p:cNvSpPr>
            <a:spLocks noGrp="1"/>
          </p:cNvSpPr>
          <p:nvPr>
            <p:ph type="sldNum" sz="quarter" idx="12"/>
          </p:nvPr>
        </p:nvSpPr>
        <p:spPr/>
        <p:txBody>
          <a:bodyPr/>
          <a:lstStyle/>
          <a:p>
            <a:fld id="{D4B5ADC2-7248-4799-8E52-477E151C3EE9}" type="slidenum">
              <a:rPr lang="en-US" sz="1400" b="1" smtClean="0">
                <a:solidFill>
                  <a:srgbClr val="FFFFFF"/>
                </a:solidFill>
              </a:rPr>
              <a:pPr/>
              <a:t>48</a:t>
            </a:fld>
            <a:endParaRPr lang="en-US" dirty="0"/>
          </a:p>
        </p:txBody>
      </p:sp>
      <p:sp>
        <p:nvSpPr>
          <p:cNvPr id="6" name="Zástupný symbol pro obsah 5"/>
          <p:cNvSpPr>
            <a:spLocks noGrp="1"/>
          </p:cNvSpPr>
          <p:nvPr>
            <p:ph sz="quarter" idx="1"/>
          </p:nvPr>
        </p:nvSpPr>
        <p:spPr>
          <a:xfrm>
            <a:off x="914400" y="1447800"/>
            <a:ext cx="7772400" cy="3052770"/>
          </a:xfrm>
        </p:spPr>
        <p:txBody>
          <a:bodyPr>
            <a:normAutofit fontScale="92500" lnSpcReduction="10000"/>
          </a:bodyPr>
          <a:lstStyle/>
          <a:p>
            <a:r>
              <a:rPr lang="cs-CZ" dirty="0" smtClean="0"/>
              <a:t>Funkci monochromátoru přebírá detektor, do nějž dopadají fotony vybuzeného záření všech prvků současně. </a:t>
            </a:r>
          </a:p>
          <a:p>
            <a:r>
              <a:rPr lang="cs-CZ" dirty="0" smtClean="0"/>
              <a:t>Detektor produkuje napěťové impulsy, jejichž E je úměrná E fotonů, impulsy zpracovává </a:t>
            </a:r>
            <a:r>
              <a:rPr lang="cs-CZ" dirty="0" err="1" smtClean="0"/>
              <a:t>multikanálový</a:t>
            </a:r>
            <a:r>
              <a:rPr lang="cs-CZ" dirty="0" smtClean="0"/>
              <a:t> </a:t>
            </a:r>
            <a:r>
              <a:rPr lang="pt-BR" dirty="0" smtClean="0"/>
              <a:t>analyzátor (MCA s 1024-4096 kanály).</a:t>
            </a:r>
          </a:p>
          <a:p>
            <a:r>
              <a:rPr lang="cs-CZ" dirty="0" smtClean="0"/>
              <a:t>Energetické spektrum: závislost četnosti impulsů na jednotlivých kanálech. Poloha kanálu = </a:t>
            </a:r>
            <a:r>
              <a:rPr lang="el-GR" dirty="0" smtClean="0"/>
              <a:t>λ, </a:t>
            </a:r>
            <a:r>
              <a:rPr lang="cs-CZ" dirty="0" smtClean="0"/>
              <a:t>četnost impulsů = intenzita (koncentrace).</a:t>
            </a:r>
          </a:p>
          <a:p>
            <a:endParaRPr lang="cs-CZ" dirty="0" smtClean="0"/>
          </a:p>
        </p:txBody>
      </p:sp>
      <p:pic>
        <p:nvPicPr>
          <p:cNvPr id="6147" name="Picture 3"/>
          <p:cNvPicPr>
            <a:picLocks noChangeAspect="1" noChangeArrowheads="1"/>
          </p:cNvPicPr>
          <p:nvPr/>
        </p:nvPicPr>
        <p:blipFill>
          <a:blip r:embed="rId2" cstate="print">
            <a:lum bright="-20000" contrast="40000"/>
          </a:blip>
          <a:srcRect/>
          <a:stretch>
            <a:fillRect/>
          </a:stretch>
        </p:blipFill>
        <p:spPr bwMode="auto">
          <a:xfrm>
            <a:off x="928662" y="4357694"/>
            <a:ext cx="3371850" cy="1943100"/>
          </a:xfrm>
          <a:prstGeom prst="rect">
            <a:avLst/>
          </a:prstGeom>
          <a:noFill/>
          <a:ln w="9525">
            <a:noFill/>
            <a:miter lim="800000"/>
            <a:headEnd/>
            <a:tailEnd/>
          </a:ln>
        </p:spPr>
      </p:pic>
      <p:sp>
        <p:nvSpPr>
          <p:cNvPr id="9" name="Obdélník 8"/>
          <p:cNvSpPr/>
          <p:nvPr/>
        </p:nvSpPr>
        <p:spPr>
          <a:xfrm>
            <a:off x="4429124" y="4500570"/>
            <a:ext cx="4429124" cy="1323439"/>
          </a:xfrm>
          <a:prstGeom prst="rect">
            <a:avLst/>
          </a:prstGeom>
        </p:spPr>
        <p:txBody>
          <a:bodyPr wrap="square">
            <a:spAutoFit/>
          </a:bodyPr>
          <a:lstStyle/>
          <a:p>
            <a:r>
              <a:rPr lang="cs-CZ" sz="2000" dirty="0" smtClean="0"/>
              <a:t>1 – zdroj; 2 – vzorek; 3 – polovodičový</a:t>
            </a:r>
          </a:p>
          <a:p>
            <a:r>
              <a:rPr lang="nn-NO" sz="2000" dirty="0" smtClean="0"/>
              <a:t>detektor; 4 – zesilovač; 5 – multikanálový</a:t>
            </a:r>
          </a:p>
          <a:p>
            <a:r>
              <a:rPr lang="cs-CZ" sz="2000" dirty="0" smtClean="0"/>
              <a:t>analyzátor impulsů; 6 – záznam</a:t>
            </a:r>
          </a:p>
          <a:p>
            <a:r>
              <a:rPr lang="cs-CZ" sz="2000" dirty="0" smtClean="0"/>
              <a:t>spektra</a:t>
            </a:r>
            <a:endParaRPr lang="cs-CZ" sz="2000"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Energiově</a:t>
            </a:r>
            <a:r>
              <a:rPr lang="cs-CZ" dirty="0" smtClean="0"/>
              <a:t> disperzní spektrometry</a:t>
            </a:r>
            <a:endParaRPr lang="cs-CZ" dirty="0"/>
          </a:p>
        </p:txBody>
      </p:sp>
      <p:sp>
        <p:nvSpPr>
          <p:cNvPr id="3" name="Zástupný symbol pro datum 2"/>
          <p:cNvSpPr>
            <a:spLocks noGrp="1"/>
          </p:cNvSpPr>
          <p:nvPr>
            <p:ph type="dt" sz="half" idx="10"/>
          </p:nvPr>
        </p:nvSpPr>
        <p:spPr/>
        <p:txBody>
          <a:bodyPr/>
          <a:lstStyle/>
          <a:p>
            <a:r>
              <a:rPr lang="cs-CZ" smtClean="0"/>
              <a:t>2012</a:t>
            </a:r>
            <a:endParaRPr lang="en-US" dirty="0"/>
          </a:p>
        </p:txBody>
      </p:sp>
      <p:sp>
        <p:nvSpPr>
          <p:cNvPr id="4" name="Zástupný symbol pro zápatí 3"/>
          <p:cNvSpPr>
            <a:spLocks noGrp="1"/>
          </p:cNvSpPr>
          <p:nvPr>
            <p:ph type="ftr" sz="quarter" idx="11"/>
          </p:nvPr>
        </p:nvSpPr>
        <p:spPr/>
        <p:txBody>
          <a:bodyPr/>
          <a:lstStyle/>
          <a:p>
            <a:r>
              <a:rPr lang="en-US" smtClean="0"/>
              <a:t>prof. Otruba</a:t>
            </a:r>
            <a:endParaRPr lang="en-US"/>
          </a:p>
        </p:txBody>
      </p:sp>
      <p:sp>
        <p:nvSpPr>
          <p:cNvPr id="5" name="Zástupný symbol pro číslo snímku 4"/>
          <p:cNvSpPr>
            <a:spLocks noGrp="1"/>
          </p:cNvSpPr>
          <p:nvPr>
            <p:ph type="sldNum" sz="quarter" idx="12"/>
          </p:nvPr>
        </p:nvSpPr>
        <p:spPr/>
        <p:txBody>
          <a:bodyPr/>
          <a:lstStyle/>
          <a:p>
            <a:fld id="{D4B5ADC2-7248-4799-8E52-477E151C3EE9}" type="slidenum">
              <a:rPr lang="en-US" sz="1400" b="1" smtClean="0">
                <a:solidFill>
                  <a:srgbClr val="FFFFFF"/>
                </a:solidFill>
              </a:rPr>
              <a:pPr/>
              <a:t>49</a:t>
            </a:fld>
            <a:endParaRPr lang="en-US" dirty="0"/>
          </a:p>
        </p:txBody>
      </p:sp>
      <p:sp>
        <p:nvSpPr>
          <p:cNvPr id="6" name="Zástupný symbol pro obsah 5"/>
          <p:cNvSpPr>
            <a:spLocks noGrp="1"/>
          </p:cNvSpPr>
          <p:nvPr>
            <p:ph sz="quarter" idx="1"/>
          </p:nvPr>
        </p:nvSpPr>
        <p:spPr/>
        <p:txBody>
          <a:bodyPr/>
          <a:lstStyle/>
          <a:p>
            <a:r>
              <a:rPr lang="cs-CZ" dirty="0" smtClean="0"/>
              <a:t>Vždy získáváme kompletní RFS spektrum, což je výhoda </a:t>
            </a:r>
            <a:r>
              <a:rPr lang="cs-CZ" dirty="0" err="1" smtClean="0"/>
              <a:t>energiově</a:t>
            </a:r>
            <a:r>
              <a:rPr lang="cs-CZ" dirty="0" smtClean="0"/>
              <a:t> disperzních spektrometrů !</a:t>
            </a:r>
          </a:p>
          <a:p>
            <a:r>
              <a:rPr lang="cs-CZ" dirty="0" smtClean="0"/>
              <a:t>Dvě základní kategorie: buzení rentgenkou a buzení </a:t>
            </a:r>
            <a:r>
              <a:rPr lang="cs-CZ" dirty="0" err="1" smtClean="0"/>
              <a:t>radionuklidy</a:t>
            </a:r>
            <a:r>
              <a:rPr lang="cs-CZ" dirty="0" smtClean="0"/>
              <a:t>.</a:t>
            </a:r>
          </a:p>
          <a:p>
            <a:pPr lvl="1"/>
            <a:r>
              <a:rPr lang="cs-CZ" dirty="0" err="1" smtClean="0"/>
              <a:t>Radionuklidové</a:t>
            </a:r>
            <a:r>
              <a:rPr lang="cs-CZ" dirty="0" smtClean="0"/>
              <a:t> přístroje mohou být přenosné spektrometry bez vakuového systému; zdroj a detektor jsou blízko vzorku ⇒ minimální ztráty záření.</a:t>
            </a:r>
          </a:p>
          <a:p>
            <a:r>
              <a:rPr lang="cs-CZ" dirty="0" smtClean="0"/>
              <a:t>Běžné přístroje mají nižší citlivost a výrazně horší rozlišovací schopnost než přístroje vlnově </a:t>
            </a:r>
            <a:r>
              <a:rPr lang="cs-CZ" dirty="0" err="1" smtClean="0"/>
              <a:t>diperzní</a:t>
            </a:r>
            <a:endParaRPr lang="cs-CZ"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428728" y="71414"/>
            <a:ext cx="7498080" cy="1143000"/>
          </a:xfrm>
        </p:spPr>
        <p:txBody>
          <a:bodyPr/>
          <a:lstStyle/>
          <a:p>
            <a:r>
              <a:rPr lang="cs-CZ" b="1" dirty="0" smtClean="0"/>
              <a:t>Primární excitace</a:t>
            </a:r>
            <a:endParaRPr lang="cs-CZ" b="1" dirty="0"/>
          </a:p>
        </p:txBody>
      </p:sp>
      <p:sp>
        <p:nvSpPr>
          <p:cNvPr id="3" name="Zástupný symbol pro obsah 2"/>
          <p:cNvSpPr>
            <a:spLocks noGrp="1"/>
          </p:cNvSpPr>
          <p:nvPr>
            <p:ph idx="1"/>
          </p:nvPr>
        </p:nvSpPr>
        <p:spPr>
          <a:xfrm>
            <a:off x="1000100" y="1214422"/>
            <a:ext cx="8001056" cy="5429288"/>
          </a:xfrm>
        </p:spPr>
        <p:txBody>
          <a:bodyPr>
            <a:normAutofit fontScale="77500" lnSpcReduction="20000"/>
          </a:bodyPr>
          <a:lstStyle/>
          <a:p>
            <a:r>
              <a:rPr lang="cs-CZ" dirty="0" smtClean="0">
                <a:solidFill>
                  <a:srgbClr val="0070C0"/>
                </a:solidFill>
              </a:rPr>
              <a:t>Primární excitace </a:t>
            </a:r>
            <a:r>
              <a:rPr lang="cs-CZ" dirty="0" smtClean="0"/>
              <a:t>je proces, při němž dochází k ionizaci atomu proudem urychlených elementárních částic. Uvažujeme-li excitaci urychlenými elektrony, potom při srážce elektronů s hmotou dochází k následujícím dějům:</a:t>
            </a:r>
          </a:p>
          <a:p>
            <a:r>
              <a:rPr lang="cs-CZ" dirty="0" smtClean="0">
                <a:solidFill>
                  <a:srgbClr val="0070C0"/>
                </a:solidFill>
              </a:rPr>
              <a:t>Pružná srážka </a:t>
            </a:r>
            <a:r>
              <a:rPr lang="cs-CZ" dirty="0" smtClean="0"/>
              <a:t>- elektron narazí na jádro, změní svůj směr, ale nezmění svou energii. Množství pružných srážek stoupá s atomovým číslem Z.</a:t>
            </a:r>
          </a:p>
          <a:p>
            <a:r>
              <a:rPr lang="cs-CZ" dirty="0" smtClean="0">
                <a:solidFill>
                  <a:srgbClr val="0070C0"/>
                </a:solidFill>
              </a:rPr>
              <a:t>Nepružná srážka </a:t>
            </a:r>
            <a:r>
              <a:rPr lang="cs-CZ" dirty="0" smtClean="0"/>
              <a:t>- elektron změní svůj směr a ztrácí část nebo celou svoji energii. Ke ztrátě energie elektronu může dojít vyražením </a:t>
            </a:r>
            <a:r>
              <a:rPr lang="cs-CZ" dirty="0" err="1" smtClean="0"/>
              <a:t>subvalenčního</a:t>
            </a:r>
            <a:r>
              <a:rPr lang="cs-CZ" dirty="0" smtClean="0"/>
              <a:t> elektronu, čímž primární elektron sníží svou energii o ionizační energii hladiny na které vzniká </a:t>
            </a:r>
            <a:r>
              <a:rPr lang="cs-CZ" dirty="0" err="1" smtClean="0"/>
              <a:t>vakance</a:t>
            </a:r>
            <a:r>
              <a:rPr lang="cs-CZ" dirty="0" smtClean="0"/>
              <a:t> a o kinetickou energii vyraženého elektronu. Ke ztrátě energie dochází také v důsledku brzdění elektronu v elektrickém poli atomu (vznik tzv. brzdného záření). </a:t>
            </a:r>
          </a:p>
          <a:p>
            <a:r>
              <a:rPr lang="cs-CZ" dirty="0" smtClean="0"/>
              <a:t>Při </a:t>
            </a:r>
            <a:r>
              <a:rPr lang="cs-CZ" dirty="0" smtClean="0">
                <a:solidFill>
                  <a:srgbClr val="0070C0"/>
                </a:solidFill>
              </a:rPr>
              <a:t>primární excitaci </a:t>
            </a:r>
            <a:r>
              <a:rPr lang="cs-CZ" dirty="0" smtClean="0"/>
              <a:t>pronikají elektrony pouze do malé hloubky vzorku, což klade velké nároky na úpravu jeho povrchu. Primární excitace se využívá hlavně v rentgenových lampách, elektronových mikroskopech a elektronové mikrosondě.</a:t>
            </a:r>
          </a:p>
          <a:p>
            <a:r>
              <a:rPr lang="cs-CZ" dirty="0" smtClean="0"/>
              <a:t>Spektrum vzniklé primární excitací má dvě složky – spojitou (</a:t>
            </a:r>
            <a:r>
              <a:rPr lang="cs-CZ" dirty="0" smtClean="0">
                <a:solidFill>
                  <a:srgbClr val="0070C0"/>
                </a:solidFill>
              </a:rPr>
              <a:t>brzdné záření</a:t>
            </a:r>
            <a:r>
              <a:rPr lang="cs-CZ" dirty="0" smtClean="0"/>
              <a:t>) a charakteristickou (</a:t>
            </a:r>
            <a:r>
              <a:rPr lang="cs-CZ" dirty="0" smtClean="0">
                <a:solidFill>
                  <a:srgbClr val="0070C0"/>
                </a:solidFill>
              </a:rPr>
              <a:t>čárové spektrum</a:t>
            </a:r>
            <a:r>
              <a:rPr lang="cs-CZ" dirty="0" smtClean="0"/>
              <a:t>).</a:t>
            </a:r>
            <a:endParaRPr lang="cs-CZ" dirty="0"/>
          </a:p>
        </p:txBody>
      </p:sp>
      <p:sp>
        <p:nvSpPr>
          <p:cNvPr id="6" name="Zástupný symbol pro číslo snímku 5"/>
          <p:cNvSpPr>
            <a:spLocks noGrp="1"/>
          </p:cNvSpPr>
          <p:nvPr>
            <p:ph type="sldNum" sz="quarter" idx="12"/>
          </p:nvPr>
        </p:nvSpPr>
        <p:spPr/>
        <p:txBody>
          <a:bodyPr/>
          <a:lstStyle/>
          <a:p>
            <a:fld id="{6294C92D-0306-4E69-9CD3-20855E849650}" type="slidenum">
              <a:rPr kumimoji="0" lang="en-US" smtClean="0"/>
              <a:pPr/>
              <a:t>5</a:t>
            </a:fld>
            <a:endParaRPr kumimoji="0" lang="en-US"/>
          </a:p>
        </p:txBody>
      </p:sp>
      <p:sp>
        <p:nvSpPr>
          <p:cNvPr id="7" name="Zástupný symbol pro zápatí 6"/>
          <p:cNvSpPr>
            <a:spLocks noGrp="1"/>
          </p:cNvSpPr>
          <p:nvPr>
            <p:ph type="ftr" sz="quarter" idx="11"/>
          </p:nvPr>
        </p:nvSpPr>
        <p:spPr/>
        <p:txBody>
          <a:bodyPr/>
          <a:lstStyle/>
          <a:p>
            <a:r>
              <a:rPr kumimoji="0" lang="en-US" smtClean="0"/>
              <a:t>prof. Otruba</a:t>
            </a:r>
            <a:endParaRPr kumimoji="0" lang="en-US"/>
          </a:p>
        </p:txBody>
      </p:sp>
      <p:sp>
        <p:nvSpPr>
          <p:cNvPr id="8" name="Zástupný symbol pro datum 7"/>
          <p:cNvSpPr>
            <a:spLocks noGrp="1"/>
          </p:cNvSpPr>
          <p:nvPr>
            <p:ph type="dt" sz="half" idx="10"/>
          </p:nvPr>
        </p:nvSpPr>
        <p:spPr/>
        <p:txBody>
          <a:bodyPr/>
          <a:lstStyle/>
          <a:p>
            <a:r>
              <a:rPr lang="cs-CZ" smtClean="0"/>
              <a:t>2011</a:t>
            </a:r>
            <a:endParaRPr lang="en-US"/>
          </a:p>
        </p:txBody>
      </p:sp>
    </p:spTree>
    <p:extLst>
      <p:ext uri="{BB962C8B-B14F-4D97-AF65-F5344CB8AC3E}">
        <p14:creationId xmlns:p14="http://schemas.microsoft.com/office/powerpoint/2010/main" val="304236505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err="1"/>
              <a:t>Energiově</a:t>
            </a:r>
            <a:r>
              <a:rPr lang="cs-CZ" dirty="0"/>
              <a:t> disperzní spektrometry (EDXRF – </a:t>
            </a:r>
            <a:r>
              <a:rPr lang="cs-CZ" dirty="0" err="1"/>
              <a:t>Energy-Dispersive</a:t>
            </a:r>
            <a:r>
              <a:rPr lang="cs-CZ" dirty="0"/>
              <a:t> XRF)</a:t>
            </a:r>
          </a:p>
        </p:txBody>
      </p:sp>
      <p:sp>
        <p:nvSpPr>
          <p:cNvPr id="3" name="Zástupný symbol pro datum 2"/>
          <p:cNvSpPr>
            <a:spLocks noGrp="1"/>
          </p:cNvSpPr>
          <p:nvPr>
            <p:ph type="dt" sz="half" idx="10"/>
          </p:nvPr>
        </p:nvSpPr>
        <p:spPr/>
        <p:txBody>
          <a:bodyPr/>
          <a:lstStyle/>
          <a:p>
            <a:r>
              <a:rPr lang="cs-CZ" smtClean="0"/>
              <a:t>2012</a:t>
            </a:r>
            <a:endParaRPr lang="en-US" dirty="0"/>
          </a:p>
        </p:txBody>
      </p:sp>
      <p:sp>
        <p:nvSpPr>
          <p:cNvPr id="4" name="Zástupný symbol pro zápatí 3"/>
          <p:cNvSpPr>
            <a:spLocks noGrp="1"/>
          </p:cNvSpPr>
          <p:nvPr>
            <p:ph type="ftr" sz="quarter" idx="11"/>
          </p:nvPr>
        </p:nvSpPr>
        <p:spPr/>
        <p:txBody>
          <a:bodyPr/>
          <a:lstStyle/>
          <a:p>
            <a:r>
              <a:rPr lang="en-US" smtClean="0"/>
              <a:t>prof. Otruba</a:t>
            </a:r>
            <a:endParaRPr lang="en-US"/>
          </a:p>
        </p:txBody>
      </p:sp>
      <p:sp>
        <p:nvSpPr>
          <p:cNvPr id="5" name="Zástupný symbol pro číslo snímku 4"/>
          <p:cNvSpPr>
            <a:spLocks noGrp="1"/>
          </p:cNvSpPr>
          <p:nvPr>
            <p:ph type="sldNum" sz="quarter" idx="12"/>
          </p:nvPr>
        </p:nvSpPr>
        <p:spPr/>
        <p:txBody>
          <a:bodyPr/>
          <a:lstStyle/>
          <a:p>
            <a:fld id="{D4B5ADC2-7248-4799-8E52-477E151C3EE9}" type="slidenum">
              <a:rPr lang="en-US" sz="1400" b="1" smtClean="0">
                <a:solidFill>
                  <a:srgbClr val="FFFFFF"/>
                </a:solidFill>
              </a:rPr>
              <a:pPr/>
              <a:t>50</a:t>
            </a:fld>
            <a:endParaRPr lang="en-US" dirty="0"/>
          </a:p>
        </p:txBody>
      </p:sp>
      <p:sp>
        <p:nvSpPr>
          <p:cNvPr id="6" name="Zástupný symbol pro obsah 5"/>
          <p:cNvSpPr>
            <a:spLocks noGrp="1"/>
          </p:cNvSpPr>
          <p:nvPr>
            <p:ph sz="quarter" idx="1"/>
          </p:nvPr>
        </p:nvSpPr>
        <p:spPr>
          <a:xfrm>
            <a:off x="914400" y="1447800"/>
            <a:ext cx="7772400" cy="3277344"/>
          </a:xfrm>
        </p:spPr>
        <p:txBody>
          <a:bodyPr>
            <a:normAutofit fontScale="92500"/>
          </a:bodyPr>
          <a:lstStyle/>
          <a:p>
            <a:r>
              <a:rPr lang="cs-CZ" dirty="0"/>
              <a:t>Funkci monochromátoru přebírá detektor, do nějž dopadají fotony vybuzeného záření všech prvků současně. </a:t>
            </a:r>
          </a:p>
          <a:p>
            <a:r>
              <a:rPr lang="cs-CZ" dirty="0"/>
              <a:t>Detektor produkuje napěťové impulsy, jejichž velikost je úměrná E fotonů, impulsy zpracovává multikanálový </a:t>
            </a:r>
            <a:r>
              <a:rPr lang="pt-BR" dirty="0"/>
              <a:t>analyzátor (MCA s 1024-4096 kanály).</a:t>
            </a:r>
          </a:p>
          <a:p>
            <a:r>
              <a:rPr lang="cs-CZ" dirty="0"/>
              <a:t>Energetické spektrum: závislost četnosti impulsů na jednotlivých kanálech. Poloha kanálu = </a:t>
            </a:r>
            <a:r>
              <a:rPr lang="el-GR" dirty="0"/>
              <a:t>λ, </a:t>
            </a:r>
            <a:r>
              <a:rPr lang="cs-CZ" dirty="0"/>
              <a:t>četnost impulsů = intenzita (koncentrace</a:t>
            </a:r>
            <a:r>
              <a:rPr lang="cs-CZ" dirty="0" smtClean="0"/>
              <a:t>).</a:t>
            </a:r>
            <a:endParaRPr lang="cs-CZ" dirty="0"/>
          </a:p>
        </p:txBody>
      </p:sp>
      <p:pic>
        <p:nvPicPr>
          <p:cNvPr id="7" name="Picture 3"/>
          <p:cNvPicPr>
            <a:picLocks noChangeAspect="1" noChangeArrowheads="1"/>
          </p:cNvPicPr>
          <p:nvPr/>
        </p:nvPicPr>
        <p:blipFill>
          <a:blip r:embed="rId2" cstate="print">
            <a:lum bright="-20000" contrast="40000"/>
          </a:blip>
          <a:srcRect/>
          <a:stretch>
            <a:fillRect/>
          </a:stretch>
        </p:blipFill>
        <p:spPr bwMode="auto">
          <a:xfrm>
            <a:off x="971600" y="4653136"/>
            <a:ext cx="3371850" cy="1943100"/>
          </a:xfrm>
          <a:prstGeom prst="rect">
            <a:avLst/>
          </a:prstGeom>
          <a:noFill/>
          <a:ln w="9525">
            <a:noFill/>
            <a:miter lim="800000"/>
            <a:headEnd/>
            <a:tailEnd/>
          </a:ln>
        </p:spPr>
      </p:pic>
      <p:sp>
        <p:nvSpPr>
          <p:cNvPr id="8" name="Obdélník 7"/>
          <p:cNvSpPr/>
          <p:nvPr/>
        </p:nvSpPr>
        <p:spPr>
          <a:xfrm>
            <a:off x="4429124" y="4797152"/>
            <a:ext cx="4429124" cy="1323439"/>
          </a:xfrm>
          <a:prstGeom prst="rect">
            <a:avLst/>
          </a:prstGeom>
        </p:spPr>
        <p:txBody>
          <a:bodyPr wrap="square">
            <a:spAutoFit/>
          </a:bodyPr>
          <a:lstStyle/>
          <a:p>
            <a:r>
              <a:rPr lang="cs-CZ" sz="2000" dirty="0" smtClean="0"/>
              <a:t>1 – zdroj; 2 – vzorek; 3 – polovodičový</a:t>
            </a:r>
          </a:p>
          <a:p>
            <a:r>
              <a:rPr lang="nn-NO" sz="2000" dirty="0" smtClean="0"/>
              <a:t>detektor; 4 – zesilovač; 5 – multikanálový</a:t>
            </a:r>
          </a:p>
          <a:p>
            <a:r>
              <a:rPr lang="cs-CZ" sz="2000" dirty="0" smtClean="0"/>
              <a:t>analyzátor impulsů; 6 – záznam</a:t>
            </a:r>
          </a:p>
          <a:p>
            <a:r>
              <a:rPr lang="cs-CZ" sz="2000" dirty="0" smtClean="0"/>
              <a:t>spektra</a:t>
            </a:r>
            <a:endParaRPr lang="cs-CZ" sz="2000" dirty="0"/>
          </a:p>
        </p:txBody>
      </p:sp>
    </p:spTree>
    <p:extLst>
      <p:ext uri="{BB962C8B-B14F-4D97-AF65-F5344CB8AC3E}">
        <p14:creationId xmlns:p14="http://schemas.microsoft.com/office/powerpoint/2010/main" val="358576746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Polovodičový detektor</a:t>
            </a:r>
          </a:p>
        </p:txBody>
      </p:sp>
      <p:sp>
        <p:nvSpPr>
          <p:cNvPr id="3" name="Zástupný symbol pro datum 2"/>
          <p:cNvSpPr>
            <a:spLocks noGrp="1"/>
          </p:cNvSpPr>
          <p:nvPr>
            <p:ph type="dt" sz="half" idx="10"/>
          </p:nvPr>
        </p:nvSpPr>
        <p:spPr/>
        <p:txBody>
          <a:bodyPr/>
          <a:lstStyle/>
          <a:p>
            <a:r>
              <a:rPr lang="cs-CZ" smtClean="0"/>
              <a:t>2012</a:t>
            </a:r>
            <a:endParaRPr lang="en-US" dirty="0"/>
          </a:p>
        </p:txBody>
      </p:sp>
      <p:sp>
        <p:nvSpPr>
          <p:cNvPr id="4" name="Zástupný symbol pro zápatí 3"/>
          <p:cNvSpPr>
            <a:spLocks noGrp="1"/>
          </p:cNvSpPr>
          <p:nvPr>
            <p:ph type="ftr" sz="quarter" idx="11"/>
          </p:nvPr>
        </p:nvSpPr>
        <p:spPr/>
        <p:txBody>
          <a:bodyPr/>
          <a:lstStyle/>
          <a:p>
            <a:r>
              <a:rPr lang="en-US" smtClean="0"/>
              <a:t>prof. Otruba</a:t>
            </a:r>
            <a:endParaRPr lang="en-US"/>
          </a:p>
        </p:txBody>
      </p:sp>
      <p:sp>
        <p:nvSpPr>
          <p:cNvPr id="5" name="Zástupný symbol pro číslo snímku 4"/>
          <p:cNvSpPr>
            <a:spLocks noGrp="1"/>
          </p:cNvSpPr>
          <p:nvPr>
            <p:ph type="sldNum" sz="quarter" idx="12"/>
          </p:nvPr>
        </p:nvSpPr>
        <p:spPr/>
        <p:txBody>
          <a:bodyPr/>
          <a:lstStyle/>
          <a:p>
            <a:fld id="{D4B5ADC2-7248-4799-8E52-477E151C3EE9}" type="slidenum">
              <a:rPr lang="en-US" sz="1400" b="1" smtClean="0">
                <a:solidFill>
                  <a:srgbClr val="FFFFFF"/>
                </a:solidFill>
              </a:rPr>
              <a:pPr/>
              <a:t>51</a:t>
            </a:fld>
            <a:endParaRPr lang="en-US" dirty="0"/>
          </a:p>
        </p:txBody>
      </p:sp>
      <p:sp>
        <p:nvSpPr>
          <p:cNvPr id="6" name="Zástupný symbol pro obsah 5"/>
          <p:cNvSpPr>
            <a:spLocks noGrp="1"/>
          </p:cNvSpPr>
          <p:nvPr>
            <p:ph sz="quarter" idx="1"/>
          </p:nvPr>
        </p:nvSpPr>
        <p:spPr/>
        <p:txBody>
          <a:bodyPr/>
          <a:lstStyle/>
          <a:p>
            <a:r>
              <a:rPr lang="cs-CZ" dirty="0"/>
              <a:t>Nejčastěji lithiem driftovaná křemenná dioda se vstupním </a:t>
            </a:r>
            <a:r>
              <a:rPr lang="cs-CZ" dirty="0" err="1"/>
              <a:t>Be</a:t>
            </a:r>
            <a:r>
              <a:rPr lang="cs-CZ" dirty="0"/>
              <a:t> okénkem neustále chlazená (obvykle kapalným N</a:t>
            </a:r>
            <a:r>
              <a:rPr lang="cs-CZ" baseline="-25000" dirty="0"/>
              <a:t>2</a:t>
            </a:r>
            <a:r>
              <a:rPr lang="cs-CZ" dirty="0"/>
              <a:t> ).</a:t>
            </a:r>
          </a:p>
          <a:p>
            <a:r>
              <a:rPr lang="pt-BR" dirty="0"/>
              <a:t>Po dopadu RTG fotonu se vytvoří pár e</a:t>
            </a:r>
            <a:r>
              <a:rPr lang="pt-BR" baseline="30000" dirty="0"/>
              <a:t>-</a:t>
            </a:r>
            <a:r>
              <a:rPr lang="pt-BR" dirty="0"/>
              <a:t>-</a:t>
            </a:r>
            <a:r>
              <a:rPr lang="cs-CZ" dirty="0"/>
              <a:t> </a:t>
            </a:r>
            <a:r>
              <a:rPr lang="pt-BR" dirty="0"/>
              <a:t>díra, jejichž</a:t>
            </a:r>
            <a:r>
              <a:rPr lang="cs-CZ" dirty="0"/>
              <a:t> </a:t>
            </a:r>
            <a:r>
              <a:rPr lang="pt-BR" dirty="0"/>
              <a:t>počet je proporcionální E fotonu.</a:t>
            </a:r>
          </a:p>
          <a:p>
            <a:r>
              <a:rPr lang="cs-CZ" dirty="0"/>
              <a:t>Počet vzniklých e</a:t>
            </a:r>
            <a:r>
              <a:rPr lang="cs-CZ" baseline="30000" dirty="0"/>
              <a:t>-</a:t>
            </a:r>
            <a:r>
              <a:rPr lang="cs-CZ" dirty="0"/>
              <a:t> je vyšší než u zbývajících dvou typů </a:t>
            </a:r>
            <a:r>
              <a:rPr lang="pl-PL" dirty="0"/>
              <a:t>detektoru a dosahuje lepšího rozlišení pro Z &gt; 10.</a:t>
            </a:r>
          </a:p>
          <a:p>
            <a:r>
              <a:rPr lang="cs-CZ" dirty="0"/>
              <a:t>Vysoká rozlišovací schopnost jej předurčuje pro </a:t>
            </a:r>
            <a:r>
              <a:rPr lang="cs-CZ" dirty="0" err="1"/>
              <a:t>energiově</a:t>
            </a:r>
            <a:r>
              <a:rPr lang="cs-CZ" dirty="0"/>
              <a:t> disperzní spektrometry, kde je i monochromátorem</a:t>
            </a:r>
            <a:r>
              <a:rPr lang="cs-CZ" dirty="0" smtClean="0"/>
              <a:t>.</a:t>
            </a:r>
            <a:endParaRPr lang="cs-CZ" dirty="0"/>
          </a:p>
        </p:txBody>
      </p:sp>
    </p:spTree>
    <p:extLst>
      <p:ext uri="{BB962C8B-B14F-4D97-AF65-F5344CB8AC3E}">
        <p14:creationId xmlns:p14="http://schemas.microsoft.com/office/powerpoint/2010/main" val="424500656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Rozlišovací schopnost detektoru</a:t>
            </a:r>
          </a:p>
        </p:txBody>
      </p:sp>
      <p:sp>
        <p:nvSpPr>
          <p:cNvPr id="3" name="Zástupný symbol pro datum 2"/>
          <p:cNvSpPr>
            <a:spLocks noGrp="1"/>
          </p:cNvSpPr>
          <p:nvPr>
            <p:ph type="dt" sz="half" idx="10"/>
          </p:nvPr>
        </p:nvSpPr>
        <p:spPr/>
        <p:txBody>
          <a:bodyPr/>
          <a:lstStyle/>
          <a:p>
            <a:r>
              <a:rPr lang="cs-CZ" smtClean="0"/>
              <a:t>2012</a:t>
            </a:r>
            <a:endParaRPr lang="en-US" dirty="0"/>
          </a:p>
        </p:txBody>
      </p:sp>
      <p:sp>
        <p:nvSpPr>
          <p:cNvPr id="4" name="Zástupný symbol pro zápatí 3"/>
          <p:cNvSpPr>
            <a:spLocks noGrp="1"/>
          </p:cNvSpPr>
          <p:nvPr>
            <p:ph type="ftr" sz="quarter" idx="11"/>
          </p:nvPr>
        </p:nvSpPr>
        <p:spPr/>
        <p:txBody>
          <a:bodyPr/>
          <a:lstStyle/>
          <a:p>
            <a:r>
              <a:rPr lang="en-US" smtClean="0"/>
              <a:t>prof. Otruba</a:t>
            </a:r>
            <a:endParaRPr lang="en-US"/>
          </a:p>
        </p:txBody>
      </p:sp>
      <p:sp>
        <p:nvSpPr>
          <p:cNvPr id="5" name="Zástupný symbol pro číslo snímku 4"/>
          <p:cNvSpPr>
            <a:spLocks noGrp="1"/>
          </p:cNvSpPr>
          <p:nvPr>
            <p:ph type="sldNum" sz="quarter" idx="12"/>
          </p:nvPr>
        </p:nvSpPr>
        <p:spPr/>
        <p:txBody>
          <a:bodyPr/>
          <a:lstStyle/>
          <a:p>
            <a:fld id="{D4B5ADC2-7248-4799-8E52-477E151C3EE9}" type="slidenum">
              <a:rPr lang="en-US" sz="1400" b="1" smtClean="0">
                <a:solidFill>
                  <a:srgbClr val="FFFFFF"/>
                </a:solidFill>
              </a:rPr>
              <a:pPr/>
              <a:t>52</a:t>
            </a:fld>
            <a:endParaRPr lang="en-US" dirty="0"/>
          </a:p>
        </p:txBody>
      </p:sp>
      <p:pic>
        <p:nvPicPr>
          <p:cNvPr id="7" name="Picture 4" descr="EnergyResolution.tif                                           000132ADMacintosh HD                   ABA78158:"/>
          <p:cNvPicPr>
            <a:picLocks noGrp="1" noChangeAspect="1" noChangeArrowheads="1"/>
          </p:cNvPicPr>
          <p:nvPr>
            <p:ph sz="quarter" idx="1"/>
          </p:nvPr>
        </p:nvPicPr>
        <p:blipFill>
          <a:blip r:embed="rId2" cstate="print"/>
          <a:stretch>
            <a:fillRect/>
          </a:stretch>
        </p:blipFill>
        <p:spPr>
          <a:xfrm>
            <a:off x="827584" y="1484784"/>
            <a:ext cx="3749675" cy="2651137"/>
          </a:xfrm>
        </p:spPr>
      </p:pic>
      <p:sp>
        <p:nvSpPr>
          <p:cNvPr id="9" name="TextovéPole 8"/>
          <p:cNvSpPr txBox="1"/>
          <p:nvPr/>
        </p:nvSpPr>
        <p:spPr>
          <a:xfrm>
            <a:off x="827584" y="3933056"/>
            <a:ext cx="3721275" cy="707886"/>
          </a:xfrm>
          <a:prstGeom prst="rect">
            <a:avLst/>
          </a:prstGeom>
          <a:noFill/>
        </p:spPr>
        <p:txBody>
          <a:bodyPr wrap="none" rtlCol="0">
            <a:spAutoFit/>
          </a:bodyPr>
          <a:lstStyle/>
          <a:p>
            <a:r>
              <a:rPr lang="cs-CZ" sz="2000" dirty="0" err="1" smtClean="0"/>
              <a:t>Mn</a:t>
            </a:r>
            <a:r>
              <a:rPr lang="cs-CZ" sz="2000" dirty="0" smtClean="0"/>
              <a:t> K</a:t>
            </a:r>
            <a:r>
              <a:rPr lang="el-GR" sz="2000" baseline="-25000" dirty="0" smtClean="0">
                <a:cs typeface="Arial"/>
              </a:rPr>
              <a:t>α</a:t>
            </a:r>
            <a:r>
              <a:rPr lang="cs-CZ" sz="2000" dirty="0" smtClean="0">
                <a:cs typeface="Arial"/>
              </a:rPr>
              <a:t> čára měřená na 5,9 </a:t>
            </a:r>
            <a:r>
              <a:rPr lang="cs-CZ" sz="2000" dirty="0" err="1" smtClean="0">
                <a:cs typeface="Arial"/>
              </a:rPr>
              <a:t>keV</a:t>
            </a:r>
            <a:r>
              <a:rPr lang="cs-CZ" sz="2000" dirty="0" smtClean="0">
                <a:cs typeface="Arial"/>
              </a:rPr>
              <a:t> při</a:t>
            </a:r>
          </a:p>
          <a:p>
            <a:r>
              <a:rPr lang="cs-CZ" sz="2000" dirty="0" smtClean="0">
                <a:cs typeface="Arial"/>
              </a:rPr>
              <a:t>intenzitě 1000 </a:t>
            </a:r>
            <a:r>
              <a:rPr lang="cs-CZ" sz="2000" dirty="0" err="1" smtClean="0">
                <a:cs typeface="Arial"/>
              </a:rPr>
              <a:t>cps</a:t>
            </a:r>
            <a:endParaRPr lang="cs-CZ" sz="2000" dirty="0"/>
          </a:p>
        </p:txBody>
      </p:sp>
      <p:sp>
        <p:nvSpPr>
          <p:cNvPr id="10" name="Obdélník 9"/>
          <p:cNvSpPr/>
          <p:nvPr/>
        </p:nvSpPr>
        <p:spPr>
          <a:xfrm>
            <a:off x="827584" y="4673679"/>
            <a:ext cx="4032448" cy="1323439"/>
          </a:xfrm>
          <a:prstGeom prst="rect">
            <a:avLst/>
          </a:prstGeom>
        </p:spPr>
        <p:txBody>
          <a:bodyPr wrap="square">
            <a:spAutoFit/>
          </a:bodyPr>
          <a:lstStyle/>
          <a:p>
            <a:r>
              <a:rPr lang="cs-CZ" sz="2000" dirty="0"/>
              <a:t>Přirozená šířka čáry ~ 2,3 eV (</a:t>
            </a:r>
            <a:r>
              <a:rPr lang="cs-CZ" sz="2000" dirty="0" err="1"/>
              <a:t>Mn</a:t>
            </a:r>
            <a:r>
              <a:rPr lang="cs-CZ" sz="2000" dirty="0"/>
              <a:t> K</a:t>
            </a:r>
            <a:r>
              <a:rPr lang="el-GR" sz="2000" baseline="-25000" dirty="0">
                <a:cs typeface="Arial"/>
              </a:rPr>
              <a:t>α</a:t>
            </a:r>
            <a:r>
              <a:rPr lang="cs-CZ" sz="2000" dirty="0">
                <a:cs typeface="Arial"/>
              </a:rPr>
              <a:t>)</a:t>
            </a:r>
          </a:p>
          <a:p>
            <a:r>
              <a:rPr lang="cs-CZ" sz="2000" dirty="0">
                <a:cs typeface="Arial"/>
              </a:rPr>
              <a:t>Měřený pík se rozšiřuje statistickou </a:t>
            </a:r>
          </a:p>
          <a:p>
            <a:r>
              <a:rPr lang="cs-CZ" sz="2000" dirty="0">
                <a:cs typeface="Arial"/>
              </a:rPr>
              <a:t>distribucí tvorby  páru elektron-díra</a:t>
            </a:r>
          </a:p>
          <a:p>
            <a:r>
              <a:rPr lang="cs-CZ" sz="2000" dirty="0">
                <a:cs typeface="Arial"/>
              </a:rPr>
              <a:t>a elektronickým šumem</a:t>
            </a:r>
            <a:endParaRPr lang="cs-CZ" sz="2000" dirty="0"/>
          </a:p>
        </p:txBody>
      </p:sp>
      <p:pic>
        <p:nvPicPr>
          <p:cNvPr id="11" name="Zástupný symbol pro obsah 9" descr="img019.jpg"/>
          <p:cNvPicPr>
            <a:picLocks noGrp="1" noChangeAspect="1"/>
          </p:cNvPicPr>
          <p:nvPr>
            <p:ph sz="quarter" idx="2"/>
          </p:nvPr>
        </p:nvPicPr>
        <p:blipFill>
          <a:blip r:embed="rId3" cstate="print"/>
          <a:stretch>
            <a:fillRect/>
          </a:stretch>
        </p:blipFill>
        <p:spPr>
          <a:xfrm>
            <a:off x="5162242" y="1447800"/>
            <a:ext cx="3293091" cy="4572000"/>
          </a:xfrm>
        </p:spPr>
      </p:pic>
    </p:spTree>
    <p:extLst>
      <p:ext uri="{BB962C8B-B14F-4D97-AF65-F5344CB8AC3E}">
        <p14:creationId xmlns:p14="http://schemas.microsoft.com/office/powerpoint/2010/main" val="403298042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r>
              <a:rPr lang="cs-CZ" smtClean="0"/>
              <a:t>2012</a:t>
            </a:r>
            <a:endParaRPr lang="en-US"/>
          </a:p>
        </p:txBody>
      </p:sp>
      <p:sp>
        <p:nvSpPr>
          <p:cNvPr id="3" name="Zástupný symbol pro zápatí 2"/>
          <p:cNvSpPr>
            <a:spLocks noGrp="1"/>
          </p:cNvSpPr>
          <p:nvPr>
            <p:ph type="ftr" sz="quarter" idx="11"/>
          </p:nvPr>
        </p:nvSpPr>
        <p:spPr/>
        <p:txBody>
          <a:bodyPr/>
          <a:lstStyle/>
          <a:p>
            <a:r>
              <a:rPr lang="en-US" smtClean="0"/>
              <a:t>prof. Otruba</a:t>
            </a:r>
            <a:endParaRPr lang="en-US"/>
          </a:p>
        </p:txBody>
      </p:sp>
      <p:sp>
        <p:nvSpPr>
          <p:cNvPr id="4" name="Zástupný symbol pro číslo snímku 3"/>
          <p:cNvSpPr>
            <a:spLocks noGrp="1"/>
          </p:cNvSpPr>
          <p:nvPr>
            <p:ph type="sldNum" sz="quarter" idx="12"/>
          </p:nvPr>
        </p:nvSpPr>
        <p:spPr/>
        <p:txBody>
          <a:bodyPr/>
          <a:lstStyle/>
          <a:p>
            <a:fld id="{147C1B20-DEF4-46E3-B77F-0FB6B8193D90}" type="slidenum">
              <a:rPr lang="en-US" smtClean="0"/>
              <a:pPr/>
              <a:t>53</a:t>
            </a:fld>
            <a:endParaRPr lang="en-US"/>
          </a:p>
        </p:txBody>
      </p:sp>
      <p:grpSp>
        <p:nvGrpSpPr>
          <p:cNvPr id="5" name="Skupina 4"/>
          <p:cNvGrpSpPr/>
          <p:nvPr/>
        </p:nvGrpSpPr>
        <p:grpSpPr>
          <a:xfrm>
            <a:off x="127000" y="257606"/>
            <a:ext cx="8847138" cy="6189232"/>
            <a:chOff x="127000" y="257606"/>
            <a:chExt cx="8847138" cy="6189232"/>
          </a:xfrm>
        </p:grpSpPr>
        <p:sp>
          <p:nvSpPr>
            <p:cNvPr id="6" name="Text Box 41"/>
            <p:cNvSpPr txBox="1">
              <a:spLocks noChangeArrowheads="1"/>
            </p:cNvSpPr>
            <p:nvPr/>
          </p:nvSpPr>
          <p:spPr bwMode="auto">
            <a:xfrm>
              <a:off x="3200400" y="1085850"/>
              <a:ext cx="615950" cy="366713"/>
            </a:xfrm>
            <a:prstGeom prst="rect">
              <a:avLst/>
            </a:prstGeom>
            <a:noFill/>
            <a:ln w="38100">
              <a:noFill/>
              <a:miter lim="800000"/>
              <a:headEnd/>
              <a:tailEnd/>
            </a:ln>
          </p:spPr>
          <p:txBody>
            <a:bodyPr wrap="none">
              <a:spAutoFit/>
            </a:bodyPr>
            <a:lstStyle/>
            <a:p>
              <a:pPr algn="ctr" eaLnBrk="1" hangingPunct="1"/>
              <a:r>
                <a:rPr lang="en-US" sz="1800">
                  <a:latin typeface="Arial" pitchFamily="34" charset="0"/>
                </a:rPr>
                <a:t>Ice?</a:t>
              </a:r>
            </a:p>
          </p:txBody>
        </p:sp>
        <p:sp>
          <p:nvSpPr>
            <p:cNvPr id="7" name="Text Box 45"/>
            <p:cNvSpPr txBox="1">
              <a:spLocks noChangeArrowheads="1"/>
            </p:cNvSpPr>
            <p:nvPr/>
          </p:nvSpPr>
          <p:spPr bwMode="auto">
            <a:xfrm>
              <a:off x="127000" y="1216025"/>
              <a:ext cx="1981200" cy="517525"/>
            </a:xfrm>
            <a:prstGeom prst="rect">
              <a:avLst/>
            </a:prstGeom>
            <a:noFill/>
            <a:ln w="38100">
              <a:noFill/>
              <a:miter lim="800000"/>
              <a:headEnd/>
              <a:tailEnd/>
            </a:ln>
          </p:spPr>
          <p:txBody>
            <a:bodyPr>
              <a:spAutoFit/>
            </a:bodyPr>
            <a:lstStyle/>
            <a:p>
              <a:pPr algn="ctr" eaLnBrk="1" hangingPunct="1"/>
              <a:r>
                <a:rPr lang="en-US" sz="1400" b="1" dirty="0">
                  <a:latin typeface="Arial" pitchFamily="34" charset="0"/>
                </a:rPr>
                <a:t>Anti-reflective</a:t>
              </a:r>
            </a:p>
            <a:p>
              <a:pPr algn="ctr" eaLnBrk="1" hangingPunct="1"/>
              <a:r>
                <a:rPr lang="en-US" sz="1400" b="1" dirty="0">
                  <a:latin typeface="Arial" pitchFamily="34" charset="0"/>
                </a:rPr>
                <a:t>Al coating 30 nm</a:t>
              </a:r>
            </a:p>
          </p:txBody>
        </p:sp>
        <p:sp>
          <p:nvSpPr>
            <p:cNvPr id="8" name="Rectangle 3"/>
            <p:cNvSpPr>
              <a:spLocks noChangeArrowheads="1"/>
            </p:cNvSpPr>
            <p:nvPr/>
          </p:nvSpPr>
          <p:spPr bwMode="auto">
            <a:xfrm>
              <a:off x="3016250" y="1817688"/>
              <a:ext cx="4524375" cy="3246437"/>
            </a:xfrm>
            <a:prstGeom prst="rect">
              <a:avLst/>
            </a:prstGeom>
            <a:solidFill>
              <a:srgbClr val="CCFFCC"/>
            </a:solidFill>
            <a:ln w="57150">
              <a:solidFill>
                <a:schemeClr val="tx1"/>
              </a:solidFill>
              <a:miter lim="800000"/>
              <a:headEnd/>
              <a:tailEnd/>
            </a:ln>
          </p:spPr>
          <p:txBody>
            <a:bodyPr wrap="none" anchor="ctr"/>
            <a:lstStyle/>
            <a:p>
              <a:endParaRPr lang="cs-CZ"/>
            </a:p>
          </p:txBody>
        </p:sp>
        <p:sp>
          <p:nvSpPr>
            <p:cNvPr id="9" name="Rectangle 4"/>
            <p:cNvSpPr>
              <a:spLocks noChangeArrowheads="1"/>
            </p:cNvSpPr>
            <p:nvPr/>
          </p:nvSpPr>
          <p:spPr bwMode="auto">
            <a:xfrm>
              <a:off x="7258050" y="1804988"/>
              <a:ext cx="279400" cy="3219450"/>
            </a:xfrm>
            <a:prstGeom prst="rect">
              <a:avLst/>
            </a:prstGeom>
            <a:gradFill rotWithShape="0">
              <a:gsLst>
                <a:gs pos="0">
                  <a:srgbClr val="CCFFCC"/>
                </a:gs>
                <a:gs pos="100000">
                  <a:srgbClr val="263026"/>
                </a:gs>
              </a:gsLst>
              <a:lin ang="0" scaled="1"/>
            </a:gradFill>
            <a:ln w="12700">
              <a:noFill/>
              <a:miter lim="800000"/>
              <a:headEnd/>
              <a:tailEnd/>
            </a:ln>
          </p:spPr>
          <p:txBody>
            <a:bodyPr wrap="none" anchor="ctr"/>
            <a:lstStyle/>
            <a:p>
              <a:endParaRPr lang="cs-CZ"/>
            </a:p>
          </p:txBody>
        </p:sp>
        <p:sp>
          <p:nvSpPr>
            <p:cNvPr id="10" name="Rectangle 5" descr="Dark upward diagonal"/>
            <p:cNvSpPr>
              <a:spLocks noChangeArrowheads="1"/>
            </p:cNvSpPr>
            <p:nvPr/>
          </p:nvSpPr>
          <p:spPr bwMode="auto">
            <a:xfrm>
              <a:off x="7556500" y="1781175"/>
              <a:ext cx="112713" cy="3281363"/>
            </a:xfrm>
            <a:prstGeom prst="rect">
              <a:avLst/>
            </a:prstGeom>
            <a:pattFill prst="dkUpDiag">
              <a:fgClr>
                <a:srgbClr val="FFCC00"/>
              </a:fgClr>
              <a:bgClr>
                <a:srgbClr val="263026"/>
              </a:bgClr>
            </a:pattFill>
            <a:ln w="12700">
              <a:solidFill>
                <a:schemeClr val="tx1"/>
              </a:solidFill>
              <a:miter lim="800000"/>
              <a:headEnd/>
              <a:tailEnd/>
            </a:ln>
          </p:spPr>
          <p:txBody>
            <a:bodyPr wrap="none" anchor="ctr"/>
            <a:lstStyle/>
            <a:p>
              <a:endParaRPr lang="cs-CZ"/>
            </a:p>
          </p:txBody>
        </p:sp>
        <p:sp>
          <p:nvSpPr>
            <p:cNvPr id="11" name="Rectangle 6"/>
            <p:cNvSpPr>
              <a:spLocks noChangeArrowheads="1"/>
            </p:cNvSpPr>
            <p:nvPr/>
          </p:nvSpPr>
          <p:spPr bwMode="auto">
            <a:xfrm flipH="1">
              <a:off x="3021013" y="1835150"/>
              <a:ext cx="279400" cy="3219450"/>
            </a:xfrm>
            <a:prstGeom prst="rect">
              <a:avLst/>
            </a:prstGeom>
            <a:gradFill rotWithShape="0">
              <a:gsLst>
                <a:gs pos="0">
                  <a:srgbClr val="263026"/>
                </a:gs>
                <a:gs pos="100000">
                  <a:srgbClr val="CCFFCC"/>
                </a:gs>
              </a:gsLst>
              <a:lin ang="0" scaled="1"/>
            </a:gradFill>
            <a:ln w="12700">
              <a:noFill/>
              <a:miter lim="800000"/>
              <a:headEnd/>
              <a:tailEnd/>
            </a:ln>
          </p:spPr>
          <p:txBody>
            <a:bodyPr wrap="none" anchor="ctr"/>
            <a:lstStyle/>
            <a:p>
              <a:endParaRPr lang="cs-CZ"/>
            </a:p>
          </p:txBody>
        </p:sp>
        <p:sp>
          <p:nvSpPr>
            <p:cNvPr id="12" name="Rectangle 7" descr="Dark upward diagonal"/>
            <p:cNvSpPr>
              <a:spLocks noChangeArrowheads="1"/>
            </p:cNvSpPr>
            <p:nvPr/>
          </p:nvSpPr>
          <p:spPr bwMode="auto">
            <a:xfrm>
              <a:off x="2881313" y="1787525"/>
              <a:ext cx="112712" cy="3281363"/>
            </a:xfrm>
            <a:prstGeom prst="rect">
              <a:avLst/>
            </a:prstGeom>
            <a:pattFill prst="dkUpDiag">
              <a:fgClr>
                <a:srgbClr val="FFCC00"/>
              </a:fgClr>
              <a:bgClr>
                <a:srgbClr val="263026"/>
              </a:bgClr>
            </a:pattFill>
            <a:ln w="12700">
              <a:solidFill>
                <a:schemeClr val="tx1"/>
              </a:solidFill>
              <a:miter lim="800000"/>
              <a:headEnd/>
              <a:tailEnd/>
            </a:ln>
          </p:spPr>
          <p:txBody>
            <a:bodyPr wrap="none" anchor="ctr"/>
            <a:lstStyle/>
            <a:p>
              <a:endParaRPr lang="cs-CZ"/>
            </a:p>
          </p:txBody>
        </p:sp>
        <p:sp>
          <p:nvSpPr>
            <p:cNvPr id="13" name="Rectangle 8" descr="Large confetti"/>
            <p:cNvSpPr>
              <a:spLocks noChangeArrowheads="1"/>
            </p:cNvSpPr>
            <p:nvPr/>
          </p:nvSpPr>
          <p:spPr bwMode="auto">
            <a:xfrm>
              <a:off x="2560638" y="1781175"/>
              <a:ext cx="320675" cy="3281363"/>
            </a:xfrm>
            <a:prstGeom prst="rect">
              <a:avLst/>
            </a:prstGeom>
            <a:pattFill prst="lgConfetti">
              <a:fgClr>
                <a:schemeClr val="accent2"/>
              </a:fgClr>
              <a:bgClr>
                <a:schemeClr val="bg1"/>
              </a:bgClr>
            </a:pattFill>
            <a:ln w="12700">
              <a:noFill/>
              <a:miter lim="800000"/>
              <a:headEnd/>
              <a:tailEnd/>
            </a:ln>
          </p:spPr>
          <p:txBody>
            <a:bodyPr wrap="none" anchor="ctr"/>
            <a:lstStyle/>
            <a:p>
              <a:endParaRPr lang="cs-CZ"/>
            </a:p>
          </p:txBody>
        </p:sp>
        <p:sp>
          <p:nvSpPr>
            <p:cNvPr id="14" name="Rectangle 9" descr="Narrow vertical"/>
            <p:cNvSpPr>
              <a:spLocks noChangeArrowheads="1"/>
            </p:cNvSpPr>
            <p:nvPr/>
          </p:nvSpPr>
          <p:spPr bwMode="auto">
            <a:xfrm>
              <a:off x="1824038" y="1781175"/>
              <a:ext cx="320675" cy="3281363"/>
            </a:xfrm>
            <a:prstGeom prst="rect">
              <a:avLst/>
            </a:prstGeom>
            <a:pattFill prst="narVert">
              <a:fgClr>
                <a:srgbClr val="008000"/>
              </a:fgClr>
              <a:bgClr>
                <a:schemeClr val="bg1"/>
              </a:bgClr>
            </a:pattFill>
            <a:ln w="38100">
              <a:solidFill>
                <a:schemeClr val="tx1"/>
              </a:solidFill>
              <a:miter lim="800000"/>
              <a:headEnd/>
              <a:tailEnd/>
            </a:ln>
          </p:spPr>
          <p:txBody>
            <a:bodyPr wrap="none" anchor="ctr"/>
            <a:lstStyle/>
            <a:p>
              <a:endParaRPr lang="cs-CZ"/>
            </a:p>
          </p:txBody>
        </p:sp>
        <p:sp>
          <p:nvSpPr>
            <p:cNvPr id="15" name="Rectangle 10"/>
            <p:cNvSpPr>
              <a:spLocks noChangeArrowheads="1"/>
            </p:cNvSpPr>
            <p:nvPr/>
          </p:nvSpPr>
          <p:spPr bwMode="auto">
            <a:xfrm>
              <a:off x="1793875" y="1793875"/>
              <a:ext cx="111125" cy="3255963"/>
            </a:xfrm>
            <a:prstGeom prst="rect">
              <a:avLst/>
            </a:prstGeom>
            <a:solidFill>
              <a:schemeClr val="folHlink"/>
            </a:solidFill>
            <a:ln w="12700">
              <a:solidFill>
                <a:schemeClr val="tx1"/>
              </a:solidFill>
              <a:miter lim="800000"/>
              <a:headEnd/>
              <a:tailEnd/>
            </a:ln>
          </p:spPr>
          <p:txBody>
            <a:bodyPr wrap="none" anchor="ctr"/>
            <a:lstStyle/>
            <a:p>
              <a:endParaRPr lang="cs-CZ"/>
            </a:p>
          </p:txBody>
        </p:sp>
        <p:sp>
          <p:nvSpPr>
            <p:cNvPr id="16" name="AutoShape 11"/>
            <p:cNvSpPr>
              <a:spLocks noChangeArrowheads="1"/>
            </p:cNvSpPr>
            <p:nvPr/>
          </p:nvSpPr>
          <p:spPr bwMode="auto">
            <a:xfrm>
              <a:off x="698500" y="3201988"/>
              <a:ext cx="4413250" cy="474662"/>
            </a:xfrm>
            <a:custGeom>
              <a:avLst/>
              <a:gdLst>
                <a:gd name="T0" fmla="*/ 3687720 w 21600"/>
                <a:gd name="T1" fmla="*/ 0 h 21600"/>
                <a:gd name="T2" fmla="*/ 0 w 21600"/>
                <a:gd name="T3" fmla="*/ 237331 h 21600"/>
                <a:gd name="T4" fmla="*/ 3687720 w 21600"/>
                <a:gd name="T5" fmla="*/ 474662 h 21600"/>
                <a:gd name="T6" fmla="*/ 4413250 w 21600"/>
                <a:gd name="T7" fmla="*/ 237331 h 21600"/>
                <a:gd name="T8" fmla="*/ 17694720 60000 65536"/>
                <a:gd name="T9" fmla="*/ 11796480 60000 65536"/>
                <a:gd name="T10" fmla="*/ 5898240 60000 65536"/>
                <a:gd name="T11" fmla="*/ 0 60000 65536"/>
                <a:gd name="T12" fmla="*/ 3375 w 21600"/>
                <a:gd name="T13" fmla="*/ 4912 h 21600"/>
                <a:gd name="T14" fmla="*/ 19664 w 21600"/>
                <a:gd name="T15" fmla="*/ 16688 h 21600"/>
              </a:gdLst>
              <a:ahLst/>
              <a:cxnLst>
                <a:cxn ang="T8">
                  <a:pos x="T0" y="T1"/>
                </a:cxn>
                <a:cxn ang="T9">
                  <a:pos x="T2" y="T3"/>
                </a:cxn>
                <a:cxn ang="T10">
                  <a:pos x="T4" y="T5"/>
                </a:cxn>
                <a:cxn ang="T11">
                  <a:pos x="T6" y="T7"/>
                </a:cxn>
              </a:cxnLst>
              <a:rect l="T12" t="T13" r="T14" b="T15"/>
              <a:pathLst>
                <a:path w="21600" h="21600">
                  <a:moveTo>
                    <a:pt x="18049" y="0"/>
                  </a:moveTo>
                  <a:lnTo>
                    <a:pt x="18049" y="4912"/>
                  </a:lnTo>
                  <a:lnTo>
                    <a:pt x="3375" y="4912"/>
                  </a:lnTo>
                  <a:lnTo>
                    <a:pt x="3375" y="16688"/>
                  </a:lnTo>
                  <a:lnTo>
                    <a:pt x="18049" y="16688"/>
                  </a:lnTo>
                  <a:lnTo>
                    <a:pt x="18049" y="21600"/>
                  </a:lnTo>
                  <a:lnTo>
                    <a:pt x="21600" y="10800"/>
                  </a:lnTo>
                  <a:close/>
                </a:path>
                <a:path w="21600" h="21600">
                  <a:moveTo>
                    <a:pt x="1350" y="4912"/>
                  </a:moveTo>
                  <a:lnTo>
                    <a:pt x="1350" y="16688"/>
                  </a:lnTo>
                  <a:lnTo>
                    <a:pt x="2700" y="16688"/>
                  </a:lnTo>
                  <a:lnTo>
                    <a:pt x="2700" y="4912"/>
                  </a:lnTo>
                  <a:close/>
                </a:path>
                <a:path w="21600" h="21600">
                  <a:moveTo>
                    <a:pt x="0" y="4912"/>
                  </a:moveTo>
                  <a:lnTo>
                    <a:pt x="0" y="16688"/>
                  </a:lnTo>
                  <a:lnTo>
                    <a:pt x="675" y="16688"/>
                  </a:lnTo>
                  <a:lnTo>
                    <a:pt x="675" y="4912"/>
                  </a:lnTo>
                  <a:close/>
                </a:path>
              </a:pathLst>
            </a:custGeom>
            <a:solidFill>
              <a:srgbClr val="3127FF">
                <a:alpha val="50195"/>
              </a:srgbClr>
            </a:solidFill>
            <a:ln w="38100">
              <a:solidFill>
                <a:schemeClr val="tx1"/>
              </a:solidFill>
              <a:miter lim="800000"/>
              <a:headEnd/>
              <a:tailEnd/>
            </a:ln>
          </p:spPr>
          <p:txBody>
            <a:bodyPr wrap="none" anchor="ctr"/>
            <a:lstStyle/>
            <a:p>
              <a:endParaRPr lang="cs-CZ"/>
            </a:p>
          </p:txBody>
        </p:sp>
        <p:sp>
          <p:nvSpPr>
            <p:cNvPr id="17" name="Line 12"/>
            <p:cNvSpPr>
              <a:spLocks noChangeShapeType="1"/>
            </p:cNvSpPr>
            <p:nvPr/>
          </p:nvSpPr>
          <p:spPr bwMode="auto">
            <a:xfrm>
              <a:off x="7635875" y="4676775"/>
              <a:ext cx="547688" cy="0"/>
            </a:xfrm>
            <a:prstGeom prst="line">
              <a:avLst/>
            </a:prstGeom>
            <a:noFill/>
            <a:ln w="38100">
              <a:solidFill>
                <a:schemeClr val="tx1"/>
              </a:solidFill>
              <a:round/>
              <a:headEnd/>
              <a:tailEnd/>
            </a:ln>
          </p:spPr>
          <p:txBody>
            <a:bodyPr wrap="none" anchor="ctr"/>
            <a:lstStyle/>
            <a:p>
              <a:endParaRPr lang="cs-CZ"/>
            </a:p>
          </p:txBody>
        </p:sp>
        <p:sp>
          <p:nvSpPr>
            <p:cNvPr id="18" name="Line 13"/>
            <p:cNvSpPr>
              <a:spLocks noChangeShapeType="1"/>
            </p:cNvSpPr>
            <p:nvPr/>
          </p:nvSpPr>
          <p:spPr bwMode="auto">
            <a:xfrm>
              <a:off x="8172450" y="4676775"/>
              <a:ext cx="0" cy="341313"/>
            </a:xfrm>
            <a:prstGeom prst="line">
              <a:avLst/>
            </a:prstGeom>
            <a:noFill/>
            <a:ln w="38100">
              <a:solidFill>
                <a:schemeClr val="tx1"/>
              </a:solidFill>
              <a:round/>
              <a:headEnd/>
              <a:tailEnd/>
            </a:ln>
          </p:spPr>
          <p:txBody>
            <a:bodyPr wrap="none" anchor="ctr"/>
            <a:lstStyle/>
            <a:p>
              <a:endParaRPr lang="cs-CZ"/>
            </a:p>
          </p:txBody>
        </p:sp>
        <p:sp>
          <p:nvSpPr>
            <p:cNvPr id="19" name="Line 14"/>
            <p:cNvSpPr>
              <a:spLocks noChangeShapeType="1"/>
            </p:cNvSpPr>
            <p:nvPr/>
          </p:nvSpPr>
          <p:spPr bwMode="auto">
            <a:xfrm>
              <a:off x="7940675" y="5018088"/>
              <a:ext cx="487363" cy="0"/>
            </a:xfrm>
            <a:prstGeom prst="line">
              <a:avLst/>
            </a:prstGeom>
            <a:noFill/>
            <a:ln w="38100">
              <a:solidFill>
                <a:schemeClr val="tx1"/>
              </a:solidFill>
              <a:round/>
              <a:headEnd/>
              <a:tailEnd/>
            </a:ln>
          </p:spPr>
          <p:txBody>
            <a:bodyPr wrap="none" anchor="ctr"/>
            <a:lstStyle/>
            <a:p>
              <a:endParaRPr lang="cs-CZ"/>
            </a:p>
          </p:txBody>
        </p:sp>
        <p:sp>
          <p:nvSpPr>
            <p:cNvPr id="20" name="Line 15"/>
            <p:cNvSpPr>
              <a:spLocks noChangeShapeType="1"/>
            </p:cNvSpPr>
            <p:nvPr/>
          </p:nvSpPr>
          <p:spPr bwMode="auto">
            <a:xfrm>
              <a:off x="8016875" y="5094288"/>
              <a:ext cx="341313" cy="0"/>
            </a:xfrm>
            <a:prstGeom prst="line">
              <a:avLst/>
            </a:prstGeom>
            <a:noFill/>
            <a:ln w="38100">
              <a:solidFill>
                <a:schemeClr val="tx1"/>
              </a:solidFill>
              <a:round/>
              <a:headEnd/>
              <a:tailEnd/>
            </a:ln>
          </p:spPr>
          <p:txBody>
            <a:bodyPr wrap="none" anchor="ctr"/>
            <a:lstStyle/>
            <a:p>
              <a:endParaRPr lang="cs-CZ"/>
            </a:p>
          </p:txBody>
        </p:sp>
        <p:sp>
          <p:nvSpPr>
            <p:cNvPr id="21" name="Line 16"/>
            <p:cNvSpPr>
              <a:spLocks noChangeShapeType="1"/>
            </p:cNvSpPr>
            <p:nvPr/>
          </p:nvSpPr>
          <p:spPr bwMode="auto">
            <a:xfrm>
              <a:off x="8093075" y="5157788"/>
              <a:ext cx="206375" cy="0"/>
            </a:xfrm>
            <a:prstGeom prst="line">
              <a:avLst/>
            </a:prstGeom>
            <a:noFill/>
            <a:ln w="38100">
              <a:solidFill>
                <a:schemeClr val="tx1"/>
              </a:solidFill>
              <a:round/>
              <a:headEnd/>
              <a:tailEnd/>
            </a:ln>
          </p:spPr>
          <p:txBody>
            <a:bodyPr wrap="none" anchor="ctr"/>
            <a:lstStyle/>
            <a:p>
              <a:endParaRPr lang="cs-CZ"/>
            </a:p>
          </p:txBody>
        </p:sp>
        <p:sp>
          <p:nvSpPr>
            <p:cNvPr id="22" name="Line 17"/>
            <p:cNvSpPr>
              <a:spLocks noChangeShapeType="1"/>
            </p:cNvSpPr>
            <p:nvPr/>
          </p:nvSpPr>
          <p:spPr bwMode="auto">
            <a:xfrm>
              <a:off x="8131175" y="5221288"/>
              <a:ext cx="120650" cy="0"/>
            </a:xfrm>
            <a:prstGeom prst="line">
              <a:avLst/>
            </a:prstGeom>
            <a:noFill/>
            <a:ln w="38100">
              <a:solidFill>
                <a:schemeClr val="tx1"/>
              </a:solidFill>
              <a:round/>
              <a:headEnd/>
              <a:tailEnd/>
            </a:ln>
          </p:spPr>
          <p:txBody>
            <a:bodyPr wrap="none" anchor="ctr"/>
            <a:lstStyle/>
            <a:p>
              <a:endParaRPr lang="cs-CZ"/>
            </a:p>
          </p:txBody>
        </p:sp>
        <p:sp>
          <p:nvSpPr>
            <p:cNvPr id="23" name="Line 18"/>
            <p:cNvSpPr>
              <a:spLocks noChangeShapeType="1"/>
            </p:cNvSpPr>
            <p:nvPr/>
          </p:nvSpPr>
          <p:spPr bwMode="auto">
            <a:xfrm flipH="1">
              <a:off x="2368550" y="4687888"/>
              <a:ext cx="585788" cy="0"/>
            </a:xfrm>
            <a:prstGeom prst="line">
              <a:avLst/>
            </a:prstGeom>
            <a:noFill/>
            <a:ln w="38100">
              <a:solidFill>
                <a:schemeClr val="tx1"/>
              </a:solidFill>
              <a:round/>
              <a:headEnd/>
              <a:tailEnd/>
            </a:ln>
          </p:spPr>
          <p:txBody>
            <a:bodyPr wrap="none" anchor="ctr"/>
            <a:lstStyle/>
            <a:p>
              <a:endParaRPr lang="cs-CZ"/>
            </a:p>
          </p:txBody>
        </p:sp>
        <p:sp>
          <p:nvSpPr>
            <p:cNvPr id="24" name="Line 19"/>
            <p:cNvSpPr>
              <a:spLocks noChangeShapeType="1"/>
            </p:cNvSpPr>
            <p:nvPr/>
          </p:nvSpPr>
          <p:spPr bwMode="auto">
            <a:xfrm>
              <a:off x="2355850" y="4687888"/>
              <a:ext cx="0" cy="1011237"/>
            </a:xfrm>
            <a:prstGeom prst="line">
              <a:avLst/>
            </a:prstGeom>
            <a:noFill/>
            <a:ln w="38100">
              <a:solidFill>
                <a:schemeClr val="tx1"/>
              </a:solidFill>
              <a:round/>
              <a:headEnd/>
              <a:tailEnd/>
            </a:ln>
          </p:spPr>
          <p:txBody>
            <a:bodyPr wrap="none" anchor="ctr"/>
            <a:lstStyle/>
            <a:p>
              <a:endParaRPr lang="cs-CZ"/>
            </a:p>
          </p:txBody>
        </p:sp>
        <p:grpSp>
          <p:nvGrpSpPr>
            <p:cNvPr id="25" name="Group 20"/>
            <p:cNvGrpSpPr>
              <a:grpSpLocks/>
            </p:cNvGrpSpPr>
            <p:nvPr/>
          </p:nvGrpSpPr>
          <p:grpSpPr bwMode="auto">
            <a:xfrm>
              <a:off x="1643063" y="257606"/>
              <a:ext cx="1519238" cy="5886269"/>
              <a:chOff x="741" y="3602"/>
              <a:chExt cx="957" cy="5886269"/>
            </a:xfrm>
          </p:grpSpPr>
          <p:sp>
            <p:nvSpPr>
              <p:cNvPr id="86" name="Line 21"/>
              <p:cNvSpPr>
                <a:spLocks noChangeShapeType="1"/>
              </p:cNvSpPr>
              <p:nvPr/>
            </p:nvSpPr>
            <p:spPr bwMode="auto">
              <a:xfrm>
                <a:off x="966" y="5603888"/>
                <a:ext cx="430" cy="0"/>
              </a:xfrm>
              <a:prstGeom prst="line">
                <a:avLst/>
              </a:prstGeom>
              <a:noFill/>
              <a:ln w="38100">
                <a:solidFill>
                  <a:schemeClr val="tx1"/>
                </a:solidFill>
                <a:round/>
                <a:headEnd/>
                <a:tailEnd/>
              </a:ln>
            </p:spPr>
            <p:txBody>
              <a:bodyPr wrap="none" anchor="ctr"/>
              <a:lstStyle/>
              <a:p>
                <a:endParaRPr lang="cs-CZ"/>
              </a:p>
            </p:txBody>
          </p:sp>
          <p:sp>
            <p:nvSpPr>
              <p:cNvPr id="87" name="Line 22"/>
              <p:cNvSpPr>
                <a:spLocks noChangeShapeType="1"/>
              </p:cNvSpPr>
              <p:nvPr/>
            </p:nvSpPr>
            <p:spPr bwMode="auto">
              <a:xfrm>
                <a:off x="1056" y="5675326"/>
                <a:ext cx="245" cy="0"/>
              </a:xfrm>
              <a:prstGeom prst="line">
                <a:avLst/>
              </a:prstGeom>
              <a:noFill/>
              <a:ln w="38100">
                <a:solidFill>
                  <a:schemeClr val="tx1"/>
                </a:solidFill>
                <a:round/>
                <a:headEnd/>
                <a:tailEnd/>
              </a:ln>
            </p:spPr>
            <p:txBody>
              <a:bodyPr wrap="none" anchor="ctr"/>
              <a:lstStyle/>
              <a:p>
                <a:endParaRPr lang="cs-CZ"/>
              </a:p>
            </p:txBody>
          </p:sp>
          <p:sp>
            <p:nvSpPr>
              <p:cNvPr id="88" name="Line 23"/>
              <p:cNvSpPr>
                <a:spLocks noChangeShapeType="1"/>
              </p:cNvSpPr>
              <p:nvPr/>
            </p:nvSpPr>
            <p:spPr bwMode="auto">
              <a:xfrm>
                <a:off x="966" y="5461012"/>
                <a:ext cx="430" cy="0"/>
              </a:xfrm>
              <a:prstGeom prst="line">
                <a:avLst/>
              </a:prstGeom>
              <a:noFill/>
              <a:ln w="38100">
                <a:solidFill>
                  <a:schemeClr val="tx1"/>
                </a:solidFill>
                <a:round/>
                <a:headEnd/>
                <a:tailEnd/>
              </a:ln>
            </p:spPr>
            <p:txBody>
              <a:bodyPr wrap="none" anchor="ctr"/>
              <a:lstStyle/>
              <a:p>
                <a:endParaRPr lang="cs-CZ"/>
              </a:p>
            </p:txBody>
          </p:sp>
          <p:sp>
            <p:nvSpPr>
              <p:cNvPr id="89" name="Line 24"/>
              <p:cNvSpPr>
                <a:spLocks noChangeShapeType="1"/>
              </p:cNvSpPr>
              <p:nvPr/>
            </p:nvSpPr>
            <p:spPr bwMode="auto">
              <a:xfrm>
                <a:off x="1056" y="5532450"/>
                <a:ext cx="245" cy="0"/>
              </a:xfrm>
              <a:prstGeom prst="line">
                <a:avLst/>
              </a:prstGeom>
              <a:noFill/>
              <a:ln w="38100">
                <a:solidFill>
                  <a:schemeClr val="tx1"/>
                </a:solidFill>
                <a:round/>
                <a:headEnd/>
                <a:tailEnd/>
              </a:ln>
            </p:spPr>
            <p:txBody>
              <a:bodyPr wrap="none" anchor="ctr"/>
              <a:lstStyle/>
              <a:p>
                <a:endParaRPr lang="cs-CZ"/>
              </a:p>
            </p:txBody>
          </p:sp>
          <p:sp>
            <p:nvSpPr>
              <p:cNvPr id="90" name="Line 25"/>
              <p:cNvSpPr>
                <a:spLocks noChangeShapeType="1"/>
              </p:cNvSpPr>
              <p:nvPr/>
            </p:nvSpPr>
            <p:spPr bwMode="auto">
              <a:xfrm>
                <a:off x="1198" y="3602"/>
                <a:ext cx="0" cy="115"/>
              </a:xfrm>
              <a:prstGeom prst="line">
                <a:avLst/>
              </a:prstGeom>
              <a:noFill/>
              <a:ln w="38100">
                <a:solidFill>
                  <a:schemeClr val="tx1"/>
                </a:solidFill>
                <a:round/>
                <a:headEnd/>
                <a:tailEnd/>
              </a:ln>
            </p:spPr>
            <p:txBody>
              <a:bodyPr wrap="none" anchor="ctr"/>
              <a:lstStyle/>
              <a:p>
                <a:endParaRPr lang="cs-CZ"/>
              </a:p>
            </p:txBody>
          </p:sp>
          <p:sp>
            <p:nvSpPr>
              <p:cNvPr id="91" name="Text Box 26"/>
              <p:cNvSpPr txBox="1">
                <a:spLocks noChangeArrowheads="1"/>
              </p:cNvSpPr>
              <p:nvPr/>
            </p:nvSpPr>
            <p:spPr bwMode="auto">
              <a:xfrm>
                <a:off x="741" y="5889640"/>
                <a:ext cx="957" cy="231"/>
              </a:xfrm>
              <a:prstGeom prst="rect">
                <a:avLst/>
              </a:prstGeom>
              <a:noFill/>
              <a:ln w="38100">
                <a:noFill/>
                <a:miter lim="800000"/>
                <a:headEnd/>
                <a:tailEnd/>
              </a:ln>
            </p:spPr>
            <p:txBody>
              <a:bodyPr wrap="none">
                <a:spAutoFit/>
              </a:bodyPr>
              <a:lstStyle/>
              <a:p>
                <a:pPr algn="ctr" eaLnBrk="1" hangingPunct="1"/>
                <a:r>
                  <a:rPr lang="en-US" sz="1800" dirty="0">
                    <a:latin typeface="Arial" pitchFamily="34" charset="0"/>
                    <a:cs typeface="Arial" pitchFamily="34" charset="0"/>
                  </a:rPr>
                  <a:t>–</a:t>
                </a:r>
                <a:r>
                  <a:rPr lang="en-US" sz="1800" dirty="0">
                    <a:latin typeface="Arial" pitchFamily="34" charset="0"/>
                  </a:rPr>
                  <a:t>1000 V bias</a:t>
                </a:r>
              </a:p>
            </p:txBody>
          </p:sp>
        </p:grpSp>
        <p:sp>
          <p:nvSpPr>
            <p:cNvPr id="26" name="Text Box 27"/>
            <p:cNvSpPr txBox="1">
              <a:spLocks noChangeArrowheads="1"/>
            </p:cNvSpPr>
            <p:nvPr/>
          </p:nvSpPr>
          <p:spPr bwMode="auto">
            <a:xfrm>
              <a:off x="711200" y="2933700"/>
              <a:ext cx="730250" cy="366713"/>
            </a:xfrm>
            <a:prstGeom prst="rect">
              <a:avLst/>
            </a:prstGeom>
            <a:noFill/>
            <a:ln w="38100">
              <a:noFill/>
              <a:miter lim="800000"/>
              <a:headEnd/>
              <a:tailEnd/>
            </a:ln>
          </p:spPr>
          <p:txBody>
            <a:bodyPr wrap="none">
              <a:spAutoFit/>
            </a:bodyPr>
            <a:lstStyle/>
            <a:p>
              <a:pPr algn="ctr" eaLnBrk="1" hangingPunct="1"/>
              <a:r>
                <a:rPr lang="en-US" sz="1800" i="1">
                  <a:latin typeface="Arial" pitchFamily="34" charset="0"/>
                </a:rPr>
                <a:t>X-ray</a:t>
              </a:r>
            </a:p>
          </p:txBody>
        </p:sp>
        <p:sp>
          <p:nvSpPr>
            <p:cNvPr id="27" name="Text Box 28"/>
            <p:cNvSpPr txBox="1">
              <a:spLocks noChangeArrowheads="1"/>
            </p:cNvSpPr>
            <p:nvPr/>
          </p:nvSpPr>
          <p:spPr bwMode="auto">
            <a:xfrm>
              <a:off x="3529013" y="1789113"/>
              <a:ext cx="3409950" cy="304800"/>
            </a:xfrm>
            <a:prstGeom prst="rect">
              <a:avLst/>
            </a:prstGeom>
            <a:noFill/>
            <a:ln w="38100">
              <a:noFill/>
              <a:miter lim="800000"/>
              <a:headEnd/>
              <a:tailEnd/>
            </a:ln>
          </p:spPr>
          <p:txBody>
            <a:bodyPr wrap="none">
              <a:spAutoFit/>
            </a:bodyPr>
            <a:lstStyle/>
            <a:p>
              <a:pPr algn="ctr" eaLnBrk="1" hangingPunct="1"/>
              <a:r>
                <a:rPr lang="en-US" sz="1400" b="1">
                  <a:latin typeface="Arial" pitchFamily="34" charset="0"/>
                </a:rPr>
                <a:t>Silicon inactive layer (p-type) ~100 nm</a:t>
              </a:r>
            </a:p>
          </p:txBody>
        </p:sp>
        <p:sp>
          <p:nvSpPr>
            <p:cNvPr id="28" name="Line 29"/>
            <p:cNvSpPr>
              <a:spLocks noChangeShapeType="1"/>
            </p:cNvSpPr>
            <p:nvPr/>
          </p:nvSpPr>
          <p:spPr bwMode="auto">
            <a:xfrm>
              <a:off x="2578100" y="1935163"/>
              <a:ext cx="430213" cy="0"/>
            </a:xfrm>
            <a:prstGeom prst="line">
              <a:avLst/>
            </a:prstGeom>
            <a:noFill/>
            <a:ln w="38100">
              <a:solidFill>
                <a:schemeClr val="tx1"/>
              </a:solidFill>
              <a:round/>
              <a:headEnd/>
              <a:tailEnd type="triangle" w="med" len="med"/>
            </a:ln>
          </p:spPr>
          <p:txBody>
            <a:bodyPr wrap="none" anchor="ctr"/>
            <a:lstStyle/>
            <a:p>
              <a:endParaRPr lang="cs-CZ"/>
            </a:p>
          </p:txBody>
        </p:sp>
        <p:sp>
          <p:nvSpPr>
            <p:cNvPr id="29" name="Line 30"/>
            <p:cNvSpPr>
              <a:spLocks noChangeShapeType="1"/>
            </p:cNvSpPr>
            <p:nvPr/>
          </p:nvSpPr>
          <p:spPr bwMode="auto">
            <a:xfrm flipH="1">
              <a:off x="3154363" y="1938338"/>
              <a:ext cx="430212" cy="0"/>
            </a:xfrm>
            <a:prstGeom prst="line">
              <a:avLst/>
            </a:prstGeom>
            <a:noFill/>
            <a:ln w="38100">
              <a:solidFill>
                <a:schemeClr val="tx1"/>
              </a:solidFill>
              <a:round/>
              <a:headEnd/>
              <a:tailEnd type="triangle" w="med" len="med"/>
            </a:ln>
          </p:spPr>
          <p:txBody>
            <a:bodyPr wrap="none" anchor="ctr"/>
            <a:lstStyle/>
            <a:p>
              <a:endParaRPr lang="cs-CZ"/>
            </a:p>
          </p:txBody>
        </p:sp>
        <p:sp>
          <p:nvSpPr>
            <p:cNvPr id="30" name="Text Box 31"/>
            <p:cNvSpPr txBox="1">
              <a:spLocks noChangeArrowheads="1"/>
            </p:cNvSpPr>
            <p:nvPr/>
          </p:nvSpPr>
          <p:spPr bwMode="auto">
            <a:xfrm>
              <a:off x="7999413" y="1555750"/>
              <a:ext cx="974725" cy="730250"/>
            </a:xfrm>
            <a:prstGeom prst="rect">
              <a:avLst/>
            </a:prstGeom>
            <a:noFill/>
            <a:ln w="38100">
              <a:noFill/>
              <a:miter lim="800000"/>
              <a:headEnd/>
              <a:tailEnd/>
            </a:ln>
          </p:spPr>
          <p:txBody>
            <a:bodyPr wrap="none">
              <a:spAutoFit/>
            </a:bodyPr>
            <a:lstStyle/>
            <a:p>
              <a:pPr algn="ctr" eaLnBrk="1" hangingPunct="1"/>
              <a:r>
                <a:rPr lang="en-US" sz="1400" b="1">
                  <a:latin typeface="Arial" pitchFamily="34" charset="0"/>
                </a:rPr>
                <a:t>Gold</a:t>
              </a:r>
            </a:p>
            <a:p>
              <a:pPr algn="ctr" eaLnBrk="1" hangingPunct="1"/>
              <a:r>
                <a:rPr lang="en-US" sz="1400" b="1">
                  <a:latin typeface="Arial" pitchFamily="34" charset="0"/>
                </a:rPr>
                <a:t>electrode</a:t>
              </a:r>
            </a:p>
            <a:p>
              <a:pPr algn="ctr" eaLnBrk="1" hangingPunct="1"/>
              <a:r>
                <a:rPr lang="en-US" sz="1400" b="1">
                  <a:latin typeface="Arial" pitchFamily="34" charset="0"/>
                </a:rPr>
                <a:t>20 nm</a:t>
              </a:r>
            </a:p>
          </p:txBody>
        </p:sp>
        <p:sp>
          <p:nvSpPr>
            <p:cNvPr id="31" name="Line 32"/>
            <p:cNvSpPr>
              <a:spLocks noChangeShapeType="1"/>
            </p:cNvSpPr>
            <p:nvPr/>
          </p:nvSpPr>
          <p:spPr bwMode="auto">
            <a:xfrm flipH="1">
              <a:off x="7659688" y="1928813"/>
              <a:ext cx="341312" cy="0"/>
            </a:xfrm>
            <a:prstGeom prst="line">
              <a:avLst/>
            </a:prstGeom>
            <a:noFill/>
            <a:ln w="38100">
              <a:solidFill>
                <a:schemeClr val="tx1"/>
              </a:solidFill>
              <a:round/>
              <a:headEnd/>
              <a:tailEnd type="triangle" w="med" len="med"/>
            </a:ln>
          </p:spPr>
          <p:txBody>
            <a:bodyPr wrap="none" anchor="ctr"/>
            <a:lstStyle/>
            <a:p>
              <a:endParaRPr lang="cs-CZ"/>
            </a:p>
          </p:txBody>
        </p:sp>
        <p:sp>
          <p:nvSpPr>
            <p:cNvPr id="32" name="Line 33"/>
            <p:cNvSpPr>
              <a:spLocks noChangeShapeType="1"/>
            </p:cNvSpPr>
            <p:nvPr/>
          </p:nvSpPr>
          <p:spPr bwMode="auto">
            <a:xfrm>
              <a:off x="7119938" y="1935163"/>
              <a:ext cx="430212" cy="0"/>
            </a:xfrm>
            <a:prstGeom prst="line">
              <a:avLst/>
            </a:prstGeom>
            <a:noFill/>
            <a:ln w="38100">
              <a:solidFill>
                <a:schemeClr val="tx1"/>
              </a:solidFill>
              <a:round/>
              <a:headEnd/>
              <a:tailEnd type="triangle" w="med" len="med"/>
            </a:ln>
          </p:spPr>
          <p:txBody>
            <a:bodyPr wrap="none" anchor="ctr"/>
            <a:lstStyle/>
            <a:p>
              <a:endParaRPr lang="cs-CZ"/>
            </a:p>
          </p:txBody>
        </p:sp>
        <p:sp>
          <p:nvSpPr>
            <p:cNvPr id="33" name="Line 34"/>
            <p:cNvSpPr>
              <a:spLocks noChangeShapeType="1"/>
            </p:cNvSpPr>
            <p:nvPr/>
          </p:nvSpPr>
          <p:spPr bwMode="auto">
            <a:xfrm>
              <a:off x="3270250" y="5164138"/>
              <a:ext cx="0" cy="792162"/>
            </a:xfrm>
            <a:prstGeom prst="line">
              <a:avLst/>
            </a:prstGeom>
            <a:noFill/>
            <a:ln w="28575">
              <a:solidFill>
                <a:schemeClr val="tx1"/>
              </a:solidFill>
              <a:prstDash val="dash"/>
              <a:round/>
              <a:headEnd/>
              <a:tailEnd/>
            </a:ln>
          </p:spPr>
          <p:txBody>
            <a:bodyPr wrap="none" anchor="ctr"/>
            <a:lstStyle/>
            <a:p>
              <a:endParaRPr lang="cs-CZ"/>
            </a:p>
          </p:txBody>
        </p:sp>
        <p:sp>
          <p:nvSpPr>
            <p:cNvPr id="34" name="Line 35"/>
            <p:cNvSpPr>
              <a:spLocks noChangeShapeType="1"/>
            </p:cNvSpPr>
            <p:nvPr/>
          </p:nvSpPr>
          <p:spPr bwMode="auto">
            <a:xfrm>
              <a:off x="7312025" y="5207000"/>
              <a:ext cx="0" cy="779463"/>
            </a:xfrm>
            <a:prstGeom prst="line">
              <a:avLst/>
            </a:prstGeom>
            <a:noFill/>
            <a:ln w="28575">
              <a:solidFill>
                <a:schemeClr val="tx1"/>
              </a:solidFill>
              <a:prstDash val="dash"/>
              <a:round/>
              <a:headEnd/>
              <a:tailEnd/>
            </a:ln>
          </p:spPr>
          <p:txBody>
            <a:bodyPr wrap="none" anchor="ctr"/>
            <a:lstStyle/>
            <a:p>
              <a:endParaRPr lang="cs-CZ"/>
            </a:p>
          </p:txBody>
        </p:sp>
        <p:sp>
          <p:nvSpPr>
            <p:cNvPr id="35" name="Text Box 36"/>
            <p:cNvSpPr txBox="1">
              <a:spLocks noChangeArrowheads="1"/>
            </p:cNvSpPr>
            <p:nvPr/>
          </p:nvSpPr>
          <p:spPr bwMode="auto">
            <a:xfrm>
              <a:off x="4394200" y="5140325"/>
              <a:ext cx="1657350" cy="915988"/>
            </a:xfrm>
            <a:prstGeom prst="rect">
              <a:avLst/>
            </a:prstGeom>
            <a:noFill/>
            <a:ln w="38100">
              <a:noFill/>
              <a:miter lim="800000"/>
              <a:headEnd/>
              <a:tailEnd/>
            </a:ln>
          </p:spPr>
          <p:txBody>
            <a:bodyPr wrap="none">
              <a:spAutoFit/>
            </a:bodyPr>
            <a:lstStyle/>
            <a:p>
              <a:pPr algn="ctr" eaLnBrk="1" hangingPunct="1"/>
              <a:r>
                <a:rPr lang="en-US" sz="1800" b="1">
                  <a:latin typeface="Arial" pitchFamily="34" charset="0"/>
                </a:rPr>
                <a:t>Active silicon</a:t>
              </a:r>
            </a:p>
            <a:p>
              <a:pPr algn="ctr" eaLnBrk="1" hangingPunct="1"/>
              <a:r>
                <a:rPr lang="en-US" sz="1800" b="1">
                  <a:latin typeface="Arial" pitchFamily="34" charset="0"/>
                </a:rPr>
                <a:t>(intrinsic)</a:t>
              </a:r>
            </a:p>
            <a:p>
              <a:pPr algn="ctr" eaLnBrk="1" hangingPunct="1"/>
              <a:r>
                <a:rPr lang="en-US" sz="1800" b="1">
                  <a:latin typeface="Arial" pitchFamily="34" charset="0"/>
                </a:rPr>
                <a:t>3 mm</a:t>
              </a:r>
              <a:endParaRPr lang="en-US" sz="1800">
                <a:latin typeface="Arial" pitchFamily="34" charset="0"/>
              </a:endParaRPr>
            </a:p>
          </p:txBody>
        </p:sp>
        <p:sp>
          <p:nvSpPr>
            <p:cNvPr id="36" name="Line 37"/>
            <p:cNvSpPr>
              <a:spLocks noChangeShapeType="1"/>
            </p:cNvSpPr>
            <p:nvPr/>
          </p:nvSpPr>
          <p:spPr bwMode="auto">
            <a:xfrm>
              <a:off x="5813425" y="5632450"/>
              <a:ext cx="1466850" cy="0"/>
            </a:xfrm>
            <a:prstGeom prst="line">
              <a:avLst/>
            </a:prstGeom>
            <a:noFill/>
            <a:ln w="38100">
              <a:solidFill>
                <a:schemeClr val="tx1"/>
              </a:solidFill>
              <a:round/>
              <a:headEnd/>
              <a:tailEnd type="triangle" w="med" len="med"/>
            </a:ln>
          </p:spPr>
          <p:txBody>
            <a:bodyPr wrap="none" anchor="ctr"/>
            <a:lstStyle/>
            <a:p>
              <a:endParaRPr lang="cs-CZ"/>
            </a:p>
          </p:txBody>
        </p:sp>
        <p:sp>
          <p:nvSpPr>
            <p:cNvPr id="37" name="Line 38"/>
            <p:cNvSpPr>
              <a:spLocks noChangeShapeType="1"/>
            </p:cNvSpPr>
            <p:nvPr/>
          </p:nvSpPr>
          <p:spPr bwMode="auto">
            <a:xfrm flipH="1">
              <a:off x="3248025" y="5627688"/>
              <a:ext cx="1357313" cy="0"/>
            </a:xfrm>
            <a:prstGeom prst="line">
              <a:avLst/>
            </a:prstGeom>
            <a:noFill/>
            <a:ln w="38100">
              <a:solidFill>
                <a:schemeClr val="tx1"/>
              </a:solidFill>
              <a:round/>
              <a:headEnd/>
              <a:tailEnd type="triangle" w="med" len="med"/>
            </a:ln>
          </p:spPr>
          <p:txBody>
            <a:bodyPr wrap="none" anchor="ctr"/>
            <a:lstStyle/>
            <a:p>
              <a:endParaRPr lang="cs-CZ"/>
            </a:p>
          </p:txBody>
        </p:sp>
        <p:sp>
          <p:nvSpPr>
            <p:cNvPr id="38" name="Line 39"/>
            <p:cNvSpPr>
              <a:spLocks noChangeShapeType="1"/>
            </p:cNvSpPr>
            <p:nvPr/>
          </p:nvSpPr>
          <p:spPr bwMode="auto">
            <a:xfrm>
              <a:off x="2722563" y="1298575"/>
              <a:ext cx="0" cy="450850"/>
            </a:xfrm>
            <a:prstGeom prst="line">
              <a:avLst/>
            </a:prstGeom>
            <a:noFill/>
            <a:ln w="38100">
              <a:solidFill>
                <a:schemeClr val="tx1"/>
              </a:solidFill>
              <a:round/>
              <a:headEnd/>
              <a:tailEnd type="triangle" w="med" len="med"/>
            </a:ln>
          </p:spPr>
          <p:txBody>
            <a:bodyPr wrap="none" anchor="ctr"/>
            <a:lstStyle/>
            <a:p>
              <a:endParaRPr lang="cs-CZ"/>
            </a:p>
          </p:txBody>
        </p:sp>
        <p:sp>
          <p:nvSpPr>
            <p:cNvPr id="39" name="Line 40"/>
            <p:cNvSpPr>
              <a:spLocks noChangeShapeType="1"/>
            </p:cNvSpPr>
            <p:nvPr/>
          </p:nvSpPr>
          <p:spPr bwMode="auto">
            <a:xfrm>
              <a:off x="2701925" y="1284288"/>
              <a:ext cx="512763" cy="0"/>
            </a:xfrm>
            <a:prstGeom prst="line">
              <a:avLst/>
            </a:prstGeom>
            <a:noFill/>
            <a:ln w="38100">
              <a:solidFill>
                <a:schemeClr val="tx1"/>
              </a:solidFill>
              <a:round/>
              <a:headEnd/>
              <a:tailEnd/>
            </a:ln>
          </p:spPr>
          <p:txBody>
            <a:bodyPr wrap="none" anchor="ctr"/>
            <a:lstStyle/>
            <a:p>
              <a:endParaRPr lang="cs-CZ"/>
            </a:p>
          </p:txBody>
        </p:sp>
        <p:sp>
          <p:nvSpPr>
            <p:cNvPr id="40" name="Text Box 42"/>
            <p:cNvSpPr txBox="1">
              <a:spLocks noChangeArrowheads="1"/>
            </p:cNvSpPr>
            <p:nvPr/>
          </p:nvSpPr>
          <p:spPr bwMode="auto">
            <a:xfrm>
              <a:off x="366713" y="4906963"/>
              <a:ext cx="1430337" cy="1155700"/>
            </a:xfrm>
            <a:prstGeom prst="rect">
              <a:avLst/>
            </a:prstGeom>
            <a:noFill/>
            <a:ln w="38100">
              <a:noFill/>
              <a:miter lim="800000"/>
              <a:headEnd/>
              <a:tailEnd/>
            </a:ln>
          </p:spPr>
          <p:txBody>
            <a:bodyPr wrap="none">
              <a:spAutoFit/>
            </a:bodyPr>
            <a:lstStyle/>
            <a:p>
              <a:pPr algn="ctr" eaLnBrk="1" hangingPunct="1"/>
              <a:r>
                <a:rPr lang="en-US" sz="1400" b="1" u="sng">
                  <a:latin typeface="Arial" pitchFamily="34" charset="0"/>
                </a:rPr>
                <a:t>Window</a:t>
              </a:r>
            </a:p>
            <a:p>
              <a:pPr algn="ctr" eaLnBrk="1" hangingPunct="1"/>
              <a:r>
                <a:rPr lang="en-US" sz="1400" b="1">
                  <a:latin typeface="Arial" pitchFamily="34" charset="0"/>
                </a:rPr>
                <a:t>Be, BN, </a:t>
              </a:r>
            </a:p>
            <a:p>
              <a:pPr algn="ctr" eaLnBrk="1" hangingPunct="1"/>
              <a:r>
                <a:rPr lang="en-US" sz="1400" b="1">
                  <a:latin typeface="Arial" pitchFamily="34" charset="0"/>
                </a:rPr>
                <a:t>diamond,</a:t>
              </a:r>
            </a:p>
            <a:p>
              <a:pPr algn="ctr" eaLnBrk="1" hangingPunct="1"/>
              <a:r>
                <a:rPr lang="en-US" sz="1400" b="1">
                  <a:latin typeface="Arial" pitchFamily="34" charset="0"/>
                </a:rPr>
                <a:t>polymer</a:t>
              </a:r>
            </a:p>
            <a:p>
              <a:pPr algn="ctr" eaLnBrk="1" hangingPunct="1"/>
              <a:r>
                <a:rPr lang="en-US" sz="1400" b="1">
                  <a:latin typeface="Arial" pitchFamily="34" charset="0"/>
                </a:rPr>
                <a:t>0.1 </a:t>
              </a:r>
              <a:r>
                <a:rPr lang="en-US" sz="1400" b="1">
                  <a:latin typeface="Symbol" pitchFamily="18" charset="2"/>
                </a:rPr>
                <a:t>m</a:t>
              </a:r>
              <a:r>
                <a:rPr lang="en-US" sz="1400" b="1">
                  <a:latin typeface="Arial" pitchFamily="34" charset="0"/>
                </a:rPr>
                <a:t>m </a:t>
              </a:r>
              <a:r>
                <a:rPr lang="en-US" sz="1400" b="1">
                  <a:latin typeface="Arial" pitchFamily="34" charset="0"/>
                  <a:cs typeface="Arial" pitchFamily="34" charset="0"/>
                </a:rPr>
                <a:t>— 7 </a:t>
              </a:r>
              <a:r>
                <a:rPr lang="en-US" sz="1400" b="1">
                  <a:latin typeface="Symbol" pitchFamily="18" charset="2"/>
                  <a:cs typeface="Arial" pitchFamily="34" charset="0"/>
                </a:rPr>
                <a:t>m</a:t>
              </a:r>
              <a:r>
                <a:rPr lang="en-US" sz="1400" b="1">
                  <a:latin typeface="Arial" pitchFamily="34" charset="0"/>
                  <a:cs typeface="Arial" pitchFamily="34" charset="0"/>
                </a:rPr>
                <a:t>m</a:t>
              </a:r>
              <a:endParaRPr lang="en-US" sz="1400" b="1">
                <a:latin typeface="Arial" pitchFamily="34" charset="0"/>
              </a:endParaRPr>
            </a:p>
          </p:txBody>
        </p:sp>
        <p:sp>
          <p:nvSpPr>
            <p:cNvPr id="41" name="Line 43"/>
            <p:cNvSpPr>
              <a:spLocks noChangeShapeType="1"/>
            </p:cNvSpPr>
            <p:nvPr/>
          </p:nvSpPr>
          <p:spPr bwMode="auto">
            <a:xfrm flipV="1">
              <a:off x="2027238" y="5091113"/>
              <a:ext cx="0" cy="414337"/>
            </a:xfrm>
            <a:prstGeom prst="line">
              <a:avLst/>
            </a:prstGeom>
            <a:noFill/>
            <a:ln w="38100">
              <a:solidFill>
                <a:schemeClr val="tx1"/>
              </a:solidFill>
              <a:round/>
              <a:headEnd/>
              <a:tailEnd type="triangle" w="med" len="med"/>
            </a:ln>
          </p:spPr>
          <p:txBody>
            <a:bodyPr wrap="none" anchor="ctr"/>
            <a:lstStyle/>
            <a:p>
              <a:endParaRPr lang="cs-CZ"/>
            </a:p>
          </p:txBody>
        </p:sp>
        <p:sp>
          <p:nvSpPr>
            <p:cNvPr id="42" name="Line 44"/>
            <p:cNvSpPr>
              <a:spLocks noChangeShapeType="1"/>
            </p:cNvSpPr>
            <p:nvPr/>
          </p:nvSpPr>
          <p:spPr bwMode="auto">
            <a:xfrm flipH="1">
              <a:off x="1514475" y="5505450"/>
              <a:ext cx="525463" cy="0"/>
            </a:xfrm>
            <a:prstGeom prst="line">
              <a:avLst/>
            </a:prstGeom>
            <a:noFill/>
            <a:ln w="38100">
              <a:solidFill>
                <a:schemeClr val="tx1"/>
              </a:solidFill>
              <a:round/>
              <a:headEnd/>
              <a:tailEnd/>
            </a:ln>
          </p:spPr>
          <p:txBody>
            <a:bodyPr wrap="none" anchor="ctr"/>
            <a:lstStyle/>
            <a:p>
              <a:endParaRPr lang="cs-CZ"/>
            </a:p>
          </p:txBody>
        </p:sp>
        <p:sp>
          <p:nvSpPr>
            <p:cNvPr id="43" name="Line 46"/>
            <p:cNvSpPr>
              <a:spLocks noChangeShapeType="1"/>
            </p:cNvSpPr>
            <p:nvPr/>
          </p:nvSpPr>
          <p:spPr bwMode="auto">
            <a:xfrm>
              <a:off x="1209675" y="1738313"/>
              <a:ext cx="0" cy="341312"/>
            </a:xfrm>
            <a:prstGeom prst="line">
              <a:avLst/>
            </a:prstGeom>
            <a:noFill/>
            <a:ln w="38100">
              <a:solidFill>
                <a:schemeClr val="tx1"/>
              </a:solidFill>
              <a:round/>
              <a:headEnd/>
              <a:tailEnd/>
            </a:ln>
          </p:spPr>
          <p:txBody>
            <a:bodyPr wrap="none" anchor="ctr"/>
            <a:lstStyle/>
            <a:p>
              <a:endParaRPr lang="cs-CZ"/>
            </a:p>
          </p:txBody>
        </p:sp>
        <p:sp>
          <p:nvSpPr>
            <p:cNvPr id="44" name="Line 47"/>
            <p:cNvSpPr>
              <a:spLocks noChangeShapeType="1"/>
            </p:cNvSpPr>
            <p:nvPr/>
          </p:nvSpPr>
          <p:spPr bwMode="auto">
            <a:xfrm>
              <a:off x="1209675" y="2079625"/>
              <a:ext cx="585788" cy="0"/>
            </a:xfrm>
            <a:prstGeom prst="line">
              <a:avLst/>
            </a:prstGeom>
            <a:noFill/>
            <a:ln w="38100">
              <a:solidFill>
                <a:schemeClr val="tx1"/>
              </a:solidFill>
              <a:round/>
              <a:headEnd/>
              <a:tailEnd type="triangle" w="med" len="med"/>
            </a:ln>
          </p:spPr>
          <p:txBody>
            <a:bodyPr wrap="none" anchor="ctr"/>
            <a:lstStyle/>
            <a:p>
              <a:endParaRPr lang="cs-CZ"/>
            </a:p>
          </p:txBody>
        </p:sp>
        <p:sp>
          <p:nvSpPr>
            <p:cNvPr id="45" name="Oval 48"/>
            <p:cNvSpPr>
              <a:spLocks noChangeArrowheads="1"/>
            </p:cNvSpPr>
            <p:nvPr/>
          </p:nvSpPr>
          <p:spPr bwMode="auto">
            <a:xfrm>
              <a:off x="6334125" y="3048000"/>
              <a:ext cx="76200" cy="76200"/>
            </a:xfrm>
            <a:prstGeom prst="ellipse">
              <a:avLst/>
            </a:prstGeom>
            <a:solidFill>
              <a:schemeClr val="accent1"/>
            </a:solidFill>
            <a:ln w="12700">
              <a:solidFill>
                <a:schemeClr val="tx1"/>
              </a:solidFill>
              <a:round/>
              <a:headEnd/>
              <a:tailEnd/>
            </a:ln>
          </p:spPr>
          <p:txBody>
            <a:bodyPr wrap="none" anchor="ctr"/>
            <a:lstStyle/>
            <a:p>
              <a:endParaRPr lang="cs-CZ"/>
            </a:p>
          </p:txBody>
        </p:sp>
        <p:sp>
          <p:nvSpPr>
            <p:cNvPr id="46" name="Oval 49"/>
            <p:cNvSpPr>
              <a:spLocks noChangeArrowheads="1"/>
            </p:cNvSpPr>
            <p:nvPr/>
          </p:nvSpPr>
          <p:spPr bwMode="auto">
            <a:xfrm>
              <a:off x="5343525" y="3124200"/>
              <a:ext cx="76200" cy="76200"/>
            </a:xfrm>
            <a:prstGeom prst="ellipse">
              <a:avLst/>
            </a:prstGeom>
            <a:solidFill>
              <a:schemeClr val="bg1"/>
            </a:solidFill>
            <a:ln w="12700">
              <a:solidFill>
                <a:schemeClr val="tx1"/>
              </a:solidFill>
              <a:round/>
              <a:headEnd/>
              <a:tailEnd/>
            </a:ln>
          </p:spPr>
          <p:txBody>
            <a:bodyPr wrap="none" anchor="ctr"/>
            <a:lstStyle/>
            <a:p>
              <a:endParaRPr lang="cs-CZ"/>
            </a:p>
          </p:txBody>
        </p:sp>
        <p:sp>
          <p:nvSpPr>
            <p:cNvPr id="47" name="Text Box 62"/>
            <p:cNvSpPr txBox="1">
              <a:spLocks noChangeArrowheads="1"/>
            </p:cNvSpPr>
            <p:nvPr/>
          </p:nvSpPr>
          <p:spPr bwMode="auto">
            <a:xfrm>
              <a:off x="6804025" y="4405313"/>
              <a:ext cx="622300" cy="519112"/>
            </a:xfrm>
            <a:prstGeom prst="rect">
              <a:avLst/>
            </a:prstGeom>
            <a:noFill/>
            <a:ln w="12700">
              <a:noFill/>
              <a:miter lim="800000"/>
              <a:headEnd/>
              <a:tailEnd/>
            </a:ln>
          </p:spPr>
          <p:txBody>
            <a:bodyPr wrap="none">
              <a:spAutoFit/>
            </a:bodyPr>
            <a:lstStyle/>
            <a:p>
              <a:pPr algn="l"/>
              <a:r>
                <a:rPr lang="en-US" sz="2800"/>
                <a:t>(+)</a:t>
              </a:r>
              <a:endParaRPr lang="en-US" sz="2400"/>
            </a:p>
          </p:txBody>
        </p:sp>
        <p:sp>
          <p:nvSpPr>
            <p:cNvPr id="48" name="Text Box 63"/>
            <p:cNvSpPr txBox="1">
              <a:spLocks noChangeArrowheads="1"/>
            </p:cNvSpPr>
            <p:nvPr/>
          </p:nvSpPr>
          <p:spPr bwMode="auto">
            <a:xfrm>
              <a:off x="3146425" y="4441825"/>
              <a:ext cx="600075" cy="519113"/>
            </a:xfrm>
            <a:prstGeom prst="rect">
              <a:avLst/>
            </a:prstGeom>
            <a:noFill/>
            <a:ln w="12700">
              <a:noFill/>
              <a:miter lim="800000"/>
              <a:headEnd/>
              <a:tailEnd/>
            </a:ln>
          </p:spPr>
          <p:txBody>
            <a:bodyPr wrap="none">
              <a:spAutoFit/>
            </a:bodyPr>
            <a:lstStyle/>
            <a:p>
              <a:pPr algn="l"/>
              <a:r>
                <a:rPr lang="en-US" sz="2800"/>
                <a:t>(–)</a:t>
              </a:r>
              <a:endParaRPr lang="en-US" sz="2400"/>
            </a:p>
          </p:txBody>
        </p:sp>
        <p:sp>
          <p:nvSpPr>
            <p:cNvPr id="49" name="Line 65"/>
            <p:cNvSpPr>
              <a:spLocks noChangeShapeType="1"/>
            </p:cNvSpPr>
            <p:nvPr/>
          </p:nvSpPr>
          <p:spPr bwMode="auto">
            <a:xfrm>
              <a:off x="6800850" y="3900488"/>
              <a:ext cx="593725" cy="0"/>
            </a:xfrm>
            <a:prstGeom prst="line">
              <a:avLst/>
            </a:prstGeom>
            <a:noFill/>
            <a:ln w="38100">
              <a:solidFill>
                <a:schemeClr val="tx1"/>
              </a:solidFill>
              <a:round/>
              <a:headEnd/>
              <a:tailEnd type="triangle" w="med" len="med"/>
            </a:ln>
          </p:spPr>
          <p:txBody>
            <a:bodyPr wrap="none" anchor="ctr"/>
            <a:lstStyle/>
            <a:p>
              <a:endParaRPr lang="cs-CZ"/>
            </a:p>
          </p:txBody>
        </p:sp>
        <p:sp>
          <p:nvSpPr>
            <p:cNvPr id="50" name="Line 66"/>
            <p:cNvSpPr>
              <a:spLocks noChangeShapeType="1"/>
            </p:cNvSpPr>
            <p:nvPr/>
          </p:nvSpPr>
          <p:spPr bwMode="auto">
            <a:xfrm flipH="1">
              <a:off x="4670425" y="3968750"/>
              <a:ext cx="593725" cy="0"/>
            </a:xfrm>
            <a:prstGeom prst="line">
              <a:avLst/>
            </a:prstGeom>
            <a:noFill/>
            <a:ln w="38100">
              <a:solidFill>
                <a:schemeClr val="tx1"/>
              </a:solidFill>
              <a:round/>
              <a:headEnd/>
              <a:tailEnd type="triangle" w="med" len="med"/>
            </a:ln>
          </p:spPr>
          <p:txBody>
            <a:bodyPr wrap="none" anchor="ctr"/>
            <a:lstStyle/>
            <a:p>
              <a:endParaRPr lang="cs-CZ"/>
            </a:p>
          </p:txBody>
        </p:sp>
        <p:sp>
          <p:nvSpPr>
            <p:cNvPr id="51" name="Text Box 67"/>
            <p:cNvSpPr txBox="1">
              <a:spLocks noChangeArrowheads="1"/>
            </p:cNvSpPr>
            <p:nvPr/>
          </p:nvSpPr>
          <p:spPr bwMode="auto">
            <a:xfrm>
              <a:off x="5162550" y="4092575"/>
              <a:ext cx="701675" cy="304800"/>
            </a:xfrm>
            <a:prstGeom prst="rect">
              <a:avLst/>
            </a:prstGeom>
            <a:noFill/>
            <a:ln w="12700">
              <a:noFill/>
              <a:miter lim="800000"/>
              <a:headEnd/>
              <a:tailEnd/>
            </a:ln>
          </p:spPr>
          <p:txBody>
            <a:bodyPr>
              <a:spAutoFit/>
            </a:bodyPr>
            <a:lstStyle/>
            <a:p>
              <a:pPr algn="l">
                <a:spcBef>
                  <a:spcPct val="50000"/>
                </a:spcBef>
              </a:pPr>
              <a:r>
                <a:rPr lang="en-US" sz="1400" b="1">
                  <a:latin typeface="Helvetica" pitchFamily="34" charset="0"/>
                </a:rPr>
                <a:t>Holes</a:t>
              </a:r>
            </a:p>
          </p:txBody>
        </p:sp>
        <p:sp>
          <p:nvSpPr>
            <p:cNvPr id="52" name="Text Box 68"/>
            <p:cNvSpPr txBox="1">
              <a:spLocks noChangeArrowheads="1"/>
            </p:cNvSpPr>
            <p:nvPr/>
          </p:nvSpPr>
          <p:spPr bwMode="auto">
            <a:xfrm>
              <a:off x="6162675" y="4081463"/>
              <a:ext cx="1065213" cy="304800"/>
            </a:xfrm>
            <a:prstGeom prst="rect">
              <a:avLst/>
            </a:prstGeom>
            <a:noFill/>
            <a:ln w="12700">
              <a:noFill/>
              <a:miter lim="800000"/>
              <a:headEnd/>
              <a:tailEnd/>
            </a:ln>
          </p:spPr>
          <p:txBody>
            <a:bodyPr>
              <a:spAutoFit/>
            </a:bodyPr>
            <a:lstStyle/>
            <a:p>
              <a:pPr algn="l">
                <a:spcBef>
                  <a:spcPct val="50000"/>
                </a:spcBef>
              </a:pPr>
              <a:r>
                <a:rPr lang="en-US" sz="1400" b="1">
                  <a:latin typeface="Helvetica" pitchFamily="34" charset="0"/>
                </a:rPr>
                <a:t>Electrons</a:t>
              </a:r>
            </a:p>
          </p:txBody>
        </p:sp>
        <p:sp>
          <p:nvSpPr>
            <p:cNvPr id="53" name="Oval 69"/>
            <p:cNvSpPr>
              <a:spLocks noChangeArrowheads="1"/>
            </p:cNvSpPr>
            <p:nvPr/>
          </p:nvSpPr>
          <p:spPr bwMode="auto">
            <a:xfrm>
              <a:off x="5724525" y="2819400"/>
              <a:ext cx="76200" cy="76200"/>
            </a:xfrm>
            <a:prstGeom prst="ellipse">
              <a:avLst/>
            </a:prstGeom>
            <a:solidFill>
              <a:schemeClr val="bg1"/>
            </a:solidFill>
            <a:ln w="12700">
              <a:solidFill>
                <a:schemeClr val="tx1"/>
              </a:solidFill>
              <a:round/>
              <a:headEnd/>
              <a:tailEnd/>
            </a:ln>
          </p:spPr>
          <p:txBody>
            <a:bodyPr wrap="none" anchor="ctr"/>
            <a:lstStyle/>
            <a:p>
              <a:endParaRPr lang="cs-CZ"/>
            </a:p>
          </p:txBody>
        </p:sp>
        <p:sp>
          <p:nvSpPr>
            <p:cNvPr id="54" name="Oval 70"/>
            <p:cNvSpPr>
              <a:spLocks noChangeArrowheads="1"/>
            </p:cNvSpPr>
            <p:nvPr/>
          </p:nvSpPr>
          <p:spPr bwMode="auto">
            <a:xfrm>
              <a:off x="5800725" y="3124200"/>
              <a:ext cx="76200" cy="76200"/>
            </a:xfrm>
            <a:prstGeom prst="ellipse">
              <a:avLst/>
            </a:prstGeom>
            <a:solidFill>
              <a:schemeClr val="bg1"/>
            </a:solidFill>
            <a:ln w="12700">
              <a:solidFill>
                <a:schemeClr val="tx1"/>
              </a:solidFill>
              <a:round/>
              <a:headEnd/>
              <a:tailEnd/>
            </a:ln>
          </p:spPr>
          <p:txBody>
            <a:bodyPr wrap="none" anchor="ctr"/>
            <a:lstStyle/>
            <a:p>
              <a:endParaRPr lang="cs-CZ"/>
            </a:p>
          </p:txBody>
        </p:sp>
        <p:sp>
          <p:nvSpPr>
            <p:cNvPr id="55" name="Oval 71"/>
            <p:cNvSpPr>
              <a:spLocks noChangeArrowheads="1"/>
            </p:cNvSpPr>
            <p:nvPr/>
          </p:nvSpPr>
          <p:spPr bwMode="auto">
            <a:xfrm>
              <a:off x="5495925" y="2971800"/>
              <a:ext cx="76200" cy="76200"/>
            </a:xfrm>
            <a:prstGeom prst="ellipse">
              <a:avLst/>
            </a:prstGeom>
            <a:solidFill>
              <a:schemeClr val="bg1"/>
            </a:solidFill>
            <a:ln w="12700">
              <a:solidFill>
                <a:schemeClr val="tx1"/>
              </a:solidFill>
              <a:round/>
              <a:headEnd/>
              <a:tailEnd/>
            </a:ln>
          </p:spPr>
          <p:txBody>
            <a:bodyPr wrap="none" anchor="ctr"/>
            <a:lstStyle/>
            <a:p>
              <a:endParaRPr lang="cs-CZ"/>
            </a:p>
          </p:txBody>
        </p:sp>
        <p:sp>
          <p:nvSpPr>
            <p:cNvPr id="56" name="Oval 72"/>
            <p:cNvSpPr>
              <a:spLocks noChangeArrowheads="1"/>
            </p:cNvSpPr>
            <p:nvPr/>
          </p:nvSpPr>
          <p:spPr bwMode="auto">
            <a:xfrm>
              <a:off x="5800725" y="3657600"/>
              <a:ext cx="76200" cy="76200"/>
            </a:xfrm>
            <a:prstGeom prst="ellipse">
              <a:avLst/>
            </a:prstGeom>
            <a:solidFill>
              <a:schemeClr val="bg1"/>
            </a:solidFill>
            <a:ln w="12700">
              <a:solidFill>
                <a:schemeClr val="tx1"/>
              </a:solidFill>
              <a:round/>
              <a:headEnd/>
              <a:tailEnd/>
            </a:ln>
          </p:spPr>
          <p:txBody>
            <a:bodyPr wrap="none" anchor="ctr"/>
            <a:lstStyle/>
            <a:p>
              <a:endParaRPr lang="cs-CZ"/>
            </a:p>
          </p:txBody>
        </p:sp>
        <p:sp>
          <p:nvSpPr>
            <p:cNvPr id="57" name="Oval 73"/>
            <p:cNvSpPr>
              <a:spLocks noChangeArrowheads="1"/>
            </p:cNvSpPr>
            <p:nvPr/>
          </p:nvSpPr>
          <p:spPr bwMode="auto">
            <a:xfrm>
              <a:off x="5572125" y="3048000"/>
              <a:ext cx="76200" cy="76200"/>
            </a:xfrm>
            <a:prstGeom prst="ellipse">
              <a:avLst/>
            </a:prstGeom>
            <a:solidFill>
              <a:schemeClr val="bg1"/>
            </a:solidFill>
            <a:ln w="12700">
              <a:solidFill>
                <a:schemeClr val="tx1"/>
              </a:solidFill>
              <a:round/>
              <a:headEnd/>
              <a:tailEnd/>
            </a:ln>
          </p:spPr>
          <p:txBody>
            <a:bodyPr wrap="none" anchor="ctr"/>
            <a:lstStyle/>
            <a:p>
              <a:endParaRPr lang="cs-CZ"/>
            </a:p>
          </p:txBody>
        </p:sp>
        <p:sp>
          <p:nvSpPr>
            <p:cNvPr id="58" name="Oval 74"/>
            <p:cNvSpPr>
              <a:spLocks noChangeArrowheads="1"/>
            </p:cNvSpPr>
            <p:nvPr/>
          </p:nvSpPr>
          <p:spPr bwMode="auto">
            <a:xfrm>
              <a:off x="5648325" y="3200400"/>
              <a:ext cx="76200" cy="76200"/>
            </a:xfrm>
            <a:prstGeom prst="ellipse">
              <a:avLst/>
            </a:prstGeom>
            <a:solidFill>
              <a:schemeClr val="bg1"/>
            </a:solidFill>
            <a:ln w="12700">
              <a:solidFill>
                <a:schemeClr val="tx1"/>
              </a:solidFill>
              <a:round/>
              <a:headEnd/>
              <a:tailEnd/>
            </a:ln>
          </p:spPr>
          <p:txBody>
            <a:bodyPr wrap="none" anchor="ctr"/>
            <a:lstStyle/>
            <a:p>
              <a:endParaRPr lang="cs-CZ"/>
            </a:p>
          </p:txBody>
        </p:sp>
        <p:sp>
          <p:nvSpPr>
            <p:cNvPr id="59" name="Oval 75"/>
            <p:cNvSpPr>
              <a:spLocks noChangeArrowheads="1"/>
            </p:cNvSpPr>
            <p:nvPr/>
          </p:nvSpPr>
          <p:spPr bwMode="auto">
            <a:xfrm>
              <a:off x="5724525" y="3352800"/>
              <a:ext cx="76200" cy="76200"/>
            </a:xfrm>
            <a:prstGeom prst="ellipse">
              <a:avLst/>
            </a:prstGeom>
            <a:solidFill>
              <a:schemeClr val="bg1"/>
            </a:solidFill>
            <a:ln w="12700">
              <a:solidFill>
                <a:schemeClr val="tx1"/>
              </a:solidFill>
              <a:round/>
              <a:headEnd/>
              <a:tailEnd/>
            </a:ln>
          </p:spPr>
          <p:txBody>
            <a:bodyPr wrap="none" anchor="ctr"/>
            <a:lstStyle/>
            <a:p>
              <a:endParaRPr lang="cs-CZ"/>
            </a:p>
          </p:txBody>
        </p:sp>
        <p:sp>
          <p:nvSpPr>
            <p:cNvPr id="60" name="Oval 76"/>
            <p:cNvSpPr>
              <a:spLocks noChangeArrowheads="1"/>
            </p:cNvSpPr>
            <p:nvPr/>
          </p:nvSpPr>
          <p:spPr bwMode="auto">
            <a:xfrm>
              <a:off x="5495925" y="3352800"/>
              <a:ext cx="76200" cy="76200"/>
            </a:xfrm>
            <a:prstGeom prst="ellipse">
              <a:avLst/>
            </a:prstGeom>
            <a:solidFill>
              <a:schemeClr val="bg1"/>
            </a:solidFill>
            <a:ln w="12700">
              <a:solidFill>
                <a:schemeClr val="tx1"/>
              </a:solidFill>
              <a:round/>
              <a:headEnd/>
              <a:tailEnd/>
            </a:ln>
          </p:spPr>
          <p:txBody>
            <a:bodyPr wrap="none" anchor="ctr"/>
            <a:lstStyle/>
            <a:p>
              <a:endParaRPr lang="cs-CZ"/>
            </a:p>
          </p:txBody>
        </p:sp>
        <p:sp>
          <p:nvSpPr>
            <p:cNvPr id="61" name="Oval 77"/>
            <p:cNvSpPr>
              <a:spLocks noChangeArrowheads="1"/>
            </p:cNvSpPr>
            <p:nvPr/>
          </p:nvSpPr>
          <p:spPr bwMode="auto">
            <a:xfrm>
              <a:off x="5572125" y="3581400"/>
              <a:ext cx="76200" cy="76200"/>
            </a:xfrm>
            <a:prstGeom prst="ellipse">
              <a:avLst/>
            </a:prstGeom>
            <a:solidFill>
              <a:schemeClr val="bg1"/>
            </a:solidFill>
            <a:ln w="12700">
              <a:solidFill>
                <a:schemeClr val="tx1"/>
              </a:solidFill>
              <a:round/>
              <a:headEnd/>
              <a:tailEnd/>
            </a:ln>
          </p:spPr>
          <p:txBody>
            <a:bodyPr wrap="none" anchor="ctr"/>
            <a:lstStyle/>
            <a:p>
              <a:endParaRPr lang="cs-CZ"/>
            </a:p>
          </p:txBody>
        </p:sp>
        <p:sp>
          <p:nvSpPr>
            <p:cNvPr id="62" name="Oval 78"/>
            <p:cNvSpPr>
              <a:spLocks noChangeArrowheads="1"/>
            </p:cNvSpPr>
            <p:nvPr/>
          </p:nvSpPr>
          <p:spPr bwMode="auto">
            <a:xfrm>
              <a:off x="5800725" y="3505200"/>
              <a:ext cx="76200" cy="76200"/>
            </a:xfrm>
            <a:prstGeom prst="ellipse">
              <a:avLst/>
            </a:prstGeom>
            <a:solidFill>
              <a:schemeClr val="bg1"/>
            </a:solidFill>
            <a:ln w="12700">
              <a:solidFill>
                <a:schemeClr val="tx1"/>
              </a:solidFill>
              <a:round/>
              <a:headEnd/>
              <a:tailEnd/>
            </a:ln>
          </p:spPr>
          <p:txBody>
            <a:bodyPr wrap="none" anchor="ctr"/>
            <a:lstStyle/>
            <a:p>
              <a:endParaRPr lang="cs-CZ"/>
            </a:p>
          </p:txBody>
        </p:sp>
        <p:sp>
          <p:nvSpPr>
            <p:cNvPr id="63" name="Oval 79"/>
            <p:cNvSpPr>
              <a:spLocks noChangeArrowheads="1"/>
            </p:cNvSpPr>
            <p:nvPr/>
          </p:nvSpPr>
          <p:spPr bwMode="auto">
            <a:xfrm>
              <a:off x="5419725" y="3657600"/>
              <a:ext cx="76200" cy="76200"/>
            </a:xfrm>
            <a:prstGeom prst="ellipse">
              <a:avLst/>
            </a:prstGeom>
            <a:solidFill>
              <a:schemeClr val="bg1"/>
            </a:solidFill>
            <a:ln w="12700">
              <a:solidFill>
                <a:schemeClr val="tx1"/>
              </a:solidFill>
              <a:round/>
              <a:headEnd/>
              <a:tailEnd/>
            </a:ln>
          </p:spPr>
          <p:txBody>
            <a:bodyPr wrap="none" anchor="ctr"/>
            <a:lstStyle/>
            <a:p>
              <a:endParaRPr lang="cs-CZ"/>
            </a:p>
          </p:txBody>
        </p:sp>
        <p:sp>
          <p:nvSpPr>
            <p:cNvPr id="64" name="Oval 80"/>
            <p:cNvSpPr>
              <a:spLocks noChangeArrowheads="1"/>
            </p:cNvSpPr>
            <p:nvPr/>
          </p:nvSpPr>
          <p:spPr bwMode="auto">
            <a:xfrm>
              <a:off x="6486525" y="3200400"/>
              <a:ext cx="76200" cy="76200"/>
            </a:xfrm>
            <a:prstGeom prst="ellipse">
              <a:avLst/>
            </a:prstGeom>
            <a:solidFill>
              <a:schemeClr val="accent1"/>
            </a:solidFill>
            <a:ln w="12700">
              <a:solidFill>
                <a:schemeClr val="tx1"/>
              </a:solidFill>
              <a:round/>
              <a:headEnd/>
              <a:tailEnd/>
            </a:ln>
          </p:spPr>
          <p:txBody>
            <a:bodyPr wrap="none" anchor="ctr"/>
            <a:lstStyle/>
            <a:p>
              <a:endParaRPr lang="cs-CZ"/>
            </a:p>
          </p:txBody>
        </p:sp>
        <p:sp>
          <p:nvSpPr>
            <p:cNvPr id="65" name="Oval 81"/>
            <p:cNvSpPr>
              <a:spLocks noChangeArrowheads="1"/>
            </p:cNvSpPr>
            <p:nvPr/>
          </p:nvSpPr>
          <p:spPr bwMode="auto">
            <a:xfrm>
              <a:off x="6562725" y="3733800"/>
              <a:ext cx="76200" cy="76200"/>
            </a:xfrm>
            <a:prstGeom prst="ellipse">
              <a:avLst/>
            </a:prstGeom>
            <a:solidFill>
              <a:schemeClr val="accent1"/>
            </a:solidFill>
            <a:ln w="12700">
              <a:solidFill>
                <a:schemeClr val="tx1"/>
              </a:solidFill>
              <a:round/>
              <a:headEnd/>
              <a:tailEnd/>
            </a:ln>
          </p:spPr>
          <p:txBody>
            <a:bodyPr wrap="none" anchor="ctr"/>
            <a:lstStyle/>
            <a:p>
              <a:endParaRPr lang="cs-CZ"/>
            </a:p>
          </p:txBody>
        </p:sp>
        <p:sp>
          <p:nvSpPr>
            <p:cNvPr id="66" name="Oval 82"/>
            <p:cNvSpPr>
              <a:spLocks noChangeArrowheads="1"/>
            </p:cNvSpPr>
            <p:nvPr/>
          </p:nvSpPr>
          <p:spPr bwMode="auto">
            <a:xfrm>
              <a:off x="6410325" y="3810000"/>
              <a:ext cx="76200" cy="76200"/>
            </a:xfrm>
            <a:prstGeom prst="ellipse">
              <a:avLst/>
            </a:prstGeom>
            <a:solidFill>
              <a:schemeClr val="accent1"/>
            </a:solidFill>
            <a:ln w="12700">
              <a:solidFill>
                <a:schemeClr val="tx1"/>
              </a:solidFill>
              <a:round/>
              <a:headEnd/>
              <a:tailEnd/>
            </a:ln>
          </p:spPr>
          <p:txBody>
            <a:bodyPr wrap="none" anchor="ctr"/>
            <a:lstStyle/>
            <a:p>
              <a:endParaRPr lang="cs-CZ"/>
            </a:p>
          </p:txBody>
        </p:sp>
        <p:sp>
          <p:nvSpPr>
            <p:cNvPr id="67" name="Oval 83"/>
            <p:cNvSpPr>
              <a:spLocks noChangeArrowheads="1"/>
            </p:cNvSpPr>
            <p:nvPr/>
          </p:nvSpPr>
          <p:spPr bwMode="auto">
            <a:xfrm>
              <a:off x="6715125" y="3200400"/>
              <a:ext cx="76200" cy="76200"/>
            </a:xfrm>
            <a:prstGeom prst="ellipse">
              <a:avLst/>
            </a:prstGeom>
            <a:solidFill>
              <a:schemeClr val="accent1"/>
            </a:solidFill>
            <a:ln w="12700">
              <a:solidFill>
                <a:schemeClr val="tx1"/>
              </a:solidFill>
              <a:round/>
              <a:headEnd/>
              <a:tailEnd/>
            </a:ln>
          </p:spPr>
          <p:txBody>
            <a:bodyPr wrap="none" anchor="ctr"/>
            <a:lstStyle/>
            <a:p>
              <a:endParaRPr lang="cs-CZ"/>
            </a:p>
          </p:txBody>
        </p:sp>
        <p:sp>
          <p:nvSpPr>
            <p:cNvPr id="68" name="Oval 84"/>
            <p:cNvSpPr>
              <a:spLocks noChangeArrowheads="1"/>
            </p:cNvSpPr>
            <p:nvPr/>
          </p:nvSpPr>
          <p:spPr bwMode="auto">
            <a:xfrm>
              <a:off x="6410325" y="3581400"/>
              <a:ext cx="76200" cy="76200"/>
            </a:xfrm>
            <a:prstGeom prst="ellipse">
              <a:avLst/>
            </a:prstGeom>
            <a:solidFill>
              <a:schemeClr val="accent1"/>
            </a:solidFill>
            <a:ln w="12700">
              <a:solidFill>
                <a:schemeClr val="tx1"/>
              </a:solidFill>
              <a:round/>
              <a:headEnd/>
              <a:tailEnd/>
            </a:ln>
          </p:spPr>
          <p:txBody>
            <a:bodyPr wrap="none" anchor="ctr"/>
            <a:lstStyle/>
            <a:p>
              <a:endParaRPr lang="cs-CZ"/>
            </a:p>
          </p:txBody>
        </p:sp>
        <p:sp>
          <p:nvSpPr>
            <p:cNvPr id="69" name="Oval 85"/>
            <p:cNvSpPr>
              <a:spLocks noChangeArrowheads="1"/>
            </p:cNvSpPr>
            <p:nvPr/>
          </p:nvSpPr>
          <p:spPr bwMode="auto">
            <a:xfrm>
              <a:off x="6486525" y="3048000"/>
              <a:ext cx="76200" cy="76200"/>
            </a:xfrm>
            <a:prstGeom prst="ellipse">
              <a:avLst/>
            </a:prstGeom>
            <a:solidFill>
              <a:schemeClr val="accent1"/>
            </a:solidFill>
            <a:ln w="12700">
              <a:solidFill>
                <a:schemeClr val="tx1"/>
              </a:solidFill>
              <a:round/>
              <a:headEnd/>
              <a:tailEnd/>
            </a:ln>
          </p:spPr>
          <p:txBody>
            <a:bodyPr wrap="none" anchor="ctr"/>
            <a:lstStyle/>
            <a:p>
              <a:endParaRPr lang="cs-CZ"/>
            </a:p>
          </p:txBody>
        </p:sp>
        <p:sp>
          <p:nvSpPr>
            <p:cNvPr id="70" name="Oval 86"/>
            <p:cNvSpPr>
              <a:spLocks noChangeArrowheads="1"/>
            </p:cNvSpPr>
            <p:nvPr/>
          </p:nvSpPr>
          <p:spPr bwMode="auto">
            <a:xfrm>
              <a:off x="6410325" y="3352800"/>
              <a:ext cx="76200" cy="76200"/>
            </a:xfrm>
            <a:prstGeom prst="ellipse">
              <a:avLst/>
            </a:prstGeom>
            <a:solidFill>
              <a:schemeClr val="accent1"/>
            </a:solidFill>
            <a:ln w="12700">
              <a:solidFill>
                <a:schemeClr val="tx1"/>
              </a:solidFill>
              <a:round/>
              <a:headEnd/>
              <a:tailEnd/>
            </a:ln>
          </p:spPr>
          <p:txBody>
            <a:bodyPr wrap="none" anchor="ctr"/>
            <a:lstStyle/>
            <a:p>
              <a:endParaRPr lang="cs-CZ"/>
            </a:p>
          </p:txBody>
        </p:sp>
        <p:sp>
          <p:nvSpPr>
            <p:cNvPr id="71" name="Oval 87"/>
            <p:cNvSpPr>
              <a:spLocks noChangeArrowheads="1"/>
            </p:cNvSpPr>
            <p:nvPr/>
          </p:nvSpPr>
          <p:spPr bwMode="auto">
            <a:xfrm>
              <a:off x="6638925" y="3505200"/>
              <a:ext cx="76200" cy="76200"/>
            </a:xfrm>
            <a:prstGeom prst="ellipse">
              <a:avLst/>
            </a:prstGeom>
            <a:solidFill>
              <a:schemeClr val="accent1"/>
            </a:solidFill>
            <a:ln w="12700">
              <a:solidFill>
                <a:schemeClr val="tx1"/>
              </a:solidFill>
              <a:round/>
              <a:headEnd/>
              <a:tailEnd/>
            </a:ln>
          </p:spPr>
          <p:txBody>
            <a:bodyPr wrap="none" anchor="ctr"/>
            <a:lstStyle/>
            <a:p>
              <a:endParaRPr lang="cs-CZ"/>
            </a:p>
          </p:txBody>
        </p:sp>
        <p:sp>
          <p:nvSpPr>
            <p:cNvPr id="72" name="Oval 88"/>
            <p:cNvSpPr>
              <a:spLocks noChangeArrowheads="1"/>
            </p:cNvSpPr>
            <p:nvPr/>
          </p:nvSpPr>
          <p:spPr bwMode="auto">
            <a:xfrm>
              <a:off x="6486525" y="2819400"/>
              <a:ext cx="76200" cy="76200"/>
            </a:xfrm>
            <a:prstGeom prst="ellipse">
              <a:avLst/>
            </a:prstGeom>
            <a:solidFill>
              <a:schemeClr val="accent1"/>
            </a:solidFill>
            <a:ln w="12700">
              <a:solidFill>
                <a:schemeClr val="tx1"/>
              </a:solidFill>
              <a:round/>
              <a:headEnd/>
              <a:tailEnd/>
            </a:ln>
          </p:spPr>
          <p:txBody>
            <a:bodyPr wrap="none" anchor="ctr"/>
            <a:lstStyle/>
            <a:p>
              <a:endParaRPr lang="cs-CZ"/>
            </a:p>
          </p:txBody>
        </p:sp>
        <p:sp>
          <p:nvSpPr>
            <p:cNvPr id="73" name="Oval 89"/>
            <p:cNvSpPr>
              <a:spLocks noChangeArrowheads="1"/>
            </p:cNvSpPr>
            <p:nvPr/>
          </p:nvSpPr>
          <p:spPr bwMode="auto">
            <a:xfrm>
              <a:off x="6715125" y="3657600"/>
              <a:ext cx="76200" cy="76200"/>
            </a:xfrm>
            <a:prstGeom prst="ellipse">
              <a:avLst/>
            </a:prstGeom>
            <a:solidFill>
              <a:schemeClr val="accent1"/>
            </a:solidFill>
            <a:ln w="12700">
              <a:solidFill>
                <a:schemeClr val="tx1"/>
              </a:solidFill>
              <a:round/>
              <a:headEnd/>
              <a:tailEnd/>
            </a:ln>
          </p:spPr>
          <p:txBody>
            <a:bodyPr wrap="none" anchor="ctr"/>
            <a:lstStyle/>
            <a:p>
              <a:endParaRPr lang="cs-CZ"/>
            </a:p>
          </p:txBody>
        </p:sp>
        <p:sp>
          <p:nvSpPr>
            <p:cNvPr id="74" name="Oval 90"/>
            <p:cNvSpPr>
              <a:spLocks noChangeArrowheads="1"/>
            </p:cNvSpPr>
            <p:nvPr/>
          </p:nvSpPr>
          <p:spPr bwMode="auto">
            <a:xfrm>
              <a:off x="6715125" y="3048000"/>
              <a:ext cx="76200" cy="76200"/>
            </a:xfrm>
            <a:prstGeom prst="ellipse">
              <a:avLst/>
            </a:prstGeom>
            <a:solidFill>
              <a:schemeClr val="accent1"/>
            </a:solidFill>
            <a:ln w="12700">
              <a:solidFill>
                <a:schemeClr val="tx1"/>
              </a:solidFill>
              <a:round/>
              <a:headEnd/>
              <a:tailEnd/>
            </a:ln>
          </p:spPr>
          <p:txBody>
            <a:bodyPr wrap="none" anchor="ctr"/>
            <a:lstStyle/>
            <a:p>
              <a:endParaRPr lang="cs-CZ"/>
            </a:p>
          </p:txBody>
        </p:sp>
        <p:sp>
          <p:nvSpPr>
            <p:cNvPr id="75" name="Oval 91"/>
            <p:cNvSpPr>
              <a:spLocks noChangeArrowheads="1"/>
            </p:cNvSpPr>
            <p:nvPr/>
          </p:nvSpPr>
          <p:spPr bwMode="auto">
            <a:xfrm>
              <a:off x="6867525" y="3124200"/>
              <a:ext cx="76200" cy="76200"/>
            </a:xfrm>
            <a:prstGeom prst="ellipse">
              <a:avLst/>
            </a:prstGeom>
            <a:solidFill>
              <a:schemeClr val="accent1"/>
            </a:solidFill>
            <a:ln w="12700">
              <a:solidFill>
                <a:schemeClr val="tx1"/>
              </a:solidFill>
              <a:round/>
              <a:headEnd/>
              <a:tailEnd/>
            </a:ln>
          </p:spPr>
          <p:txBody>
            <a:bodyPr wrap="none" anchor="ctr"/>
            <a:lstStyle/>
            <a:p>
              <a:endParaRPr lang="cs-CZ"/>
            </a:p>
          </p:txBody>
        </p:sp>
        <p:sp>
          <p:nvSpPr>
            <p:cNvPr id="76" name="Oval 92"/>
            <p:cNvSpPr>
              <a:spLocks noChangeArrowheads="1"/>
            </p:cNvSpPr>
            <p:nvPr/>
          </p:nvSpPr>
          <p:spPr bwMode="auto">
            <a:xfrm>
              <a:off x="5343525" y="3429000"/>
              <a:ext cx="76200" cy="76200"/>
            </a:xfrm>
            <a:prstGeom prst="ellipse">
              <a:avLst/>
            </a:prstGeom>
            <a:solidFill>
              <a:schemeClr val="bg1"/>
            </a:solidFill>
            <a:ln w="12700">
              <a:solidFill>
                <a:schemeClr val="tx1"/>
              </a:solidFill>
              <a:round/>
              <a:headEnd/>
              <a:tailEnd/>
            </a:ln>
          </p:spPr>
          <p:txBody>
            <a:bodyPr wrap="none" anchor="ctr"/>
            <a:lstStyle/>
            <a:p>
              <a:endParaRPr lang="cs-CZ"/>
            </a:p>
          </p:txBody>
        </p:sp>
        <p:sp>
          <p:nvSpPr>
            <p:cNvPr id="77" name="Oval 93"/>
            <p:cNvSpPr>
              <a:spLocks noChangeArrowheads="1"/>
            </p:cNvSpPr>
            <p:nvPr/>
          </p:nvSpPr>
          <p:spPr bwMode="auto">
            <a:xfrm>
              <a:off x="5572125" y="3810000"/>
              <a:ext cx="76200" cy="76200"/>
            </a:xfrm>
            <a:prstGeom prst="ellipse">
              <a:avLst/>
            </a:prstGeom>
            <a:solidFill>
              <a:schemeClr val="bg1"/>
            </a:solidFill>
            <a:ln w="12700">
              <a:solidFill>
                <a:schemeClr val="tx1"/>
              </a:solidFill>
              <a:round/>
              <a:headEnd/>
              <a:tailEnd/>
            </a:ln>
          </p:spPr>
          <p:txBody>
            <a:bodyPr wrap="none" anchor="ctr"/>
            <a:lstStyle/>
            <a:p>
              <a:endParaRPr lang="cs-CZ"/>
            </a:p>
          </p:txBody>
        </p:sp>
        <p:sp>
          <p:nvSpPr>
            <p:cNvPr id="78" name="Oval 94"/>
            <p:cNvSpPr>
              <a:spLocks noChangeArrowheads="1"/>
            </p:cNvSpPr>
            <p:nvPr/>
          </p:nvSpPr>
          <p:spPr bwMode="auto">
            <a:xfrm>
              <a:off x="5724525" y="3886200"/>
              <a:ext cx="76200" cy="76200"/>
            </a:xfrm>
            <a:prstGeom prst="ellipse">
              <a:avLst/>
            </a:prstGeom>
            <a:solidFill>
              <a:schemeClr val="bg1"/>
            </a:solidFill>
            <a:ln w="12700">
              <a:solidFill>
                <a:schemeClr val="tx1"/>
              </a:solidFill>
              <a:round/>
              <a:headEnd/>
              <a:tailEnd/>
            </a:ln>
          </p:spPr>
          <p:txBody>
            <a:bodyPr wrap="none" anchor="ctr"/>
            <a:lstStyle/>
            <a:p>
              <a:endParaRPr lang="cs-CZ"/>
            </a:p>
          </p:txBody>
        </p:sp>
        <p:sp>
          <p:nvSpPr>
            <p:cNvPr id="79" name="Oval 95"/>
            <p:cNvSpPr>
              <a:spLocks noChangeArrowheads="1"/>
            </p:cNvSpPr>
            <p:nvPr/>
          </p:nvSpPr>
          <p:spPr bwMode="auto">
            <a:xfrm>
              <a:off x="6638925" y="3352800"/>
              <a:ext cx="76200" cy="76200"/>
            </a:xfrm>
            <a:prstGeom prst="ellipse">
              <a:avLst/>
            </a:prstGeom>
            <a:solidFill>
              <a:schemeClr val="accent1"/>
            </a:solidFill>
            <a:ln w="12700">
              <a:solidFill>
                <a:schemeClr val="tx1"/>
              </a:solidFill>
              <a:round/>
              <a:headEnd/>
              <a:tailEnd/>
            </a:ln>
          </p:spPr>
          <p:txBody>
            <a:bodyPr wrap="none" anchor="ctr"/>
            <a:lstStyle/>
            <a:p>
              <a:endParaRPr lang="cs-CZ"/>
            </a:p>
          </p:txBody>
        </p:sp>
        <p:sp>
          <p:nvSpPr>
            <p:cNvPr id="80" name="Oval 96"/>
            <p:cNvSpPr>
              <a:spLocks noChangeArrowheads="1"/>
            </p:cNvSpPr>
            <p:nvPr/>
          </p:nvSpPr>
          <p:spPr bwMode="auto">
            <a:xfrm>
              <a:off x="6791325" y="3505200"/>
              <a:ext cx="76200" cy="76200"/>
            </a:xfrm>
            <a:prstGeom prst="ellipse">
              <a:avLst/>
            </a:prstGeom>
            <a:solidFill>
              <a:schemeClr val="accent1"/>
            </a:solidFill>
            <a:ln w="12700">
              <a:solidFill>
                <a:schemeClr val="tx1"/>
              </a:solidFill>
              <a:round/>
              <a:headEnd/>
              <a:tailEnd/>
            </a:ln>
          </p:spPr>
          <p:txBody>
            <a:bodyPr wrap="none" anchor="ctr"/>
            <a:lstStyle/>
            <a:p>
              <a:endParaRPr lang="cs-CZ"/>
            </a:p>
          </p:txBody>
        </p:sp>
        <p:sp>
          <p:nvSpPr>
            <p:cNvPr id="81" name="AutoShape 97"/>
            <p:cNvSpPr>
              <a:spLocks noChangeArrowheads="1"/>
            </p:cNvSpPr>
            <p:nvPr/>
          </p:nvSpPr>
          <p:spPr bwMode="auto">
            <a:xfrm>
              <a:off x="5953125" y="3314700"/>
              <a:ext cx="228600" cy="228600"/>
            </a:xfrm>
            <a:prstGeom prst="irregularSeal2">
              <a:avLst/>
            </a:prstGeom>
            <a:solidFill>
              <a:srgbClr val="0326D1"/>
            </a:solidFill>
            <a:ln w="12700">
              <a:solidFill>
                <a:schemeClr val="tx2"/>
              </a:solidFill>
              <a:miter lim="800000"/>
              <a:headEnd/>
              <a:tailEnd/>
            </a:ln>
          </p:spPr>
          <p:txBody>
            <a:bodyPr wrap="none" anchor="ctr"/>
            <a:lstStyle/>
            <a:p>
              <a:endParaRPr lang="cs-CZ"/>
            </a:p>
          </p:txBody>
        </p:sp>
        <p:sp>
          <p:nvSpPr>
            <p:cNvPr id="82" name="Line 99"/>
            <p:cNvSpPr>
              <a:spLocks noChangeShapeType="1"/>
            </p:cNvSpPr>
            <p:nvPr/>
          </p:nvSpPr>
          <p:spPr bwMode="auto">
            <a:xfrm>
              <a:off x="2932113" y="1498600"/>
              <a:ext cx="0" cy="301625"/>
            </a:xfrm>
            <a:prstGeom prst="line">
              <a:avLst/>
            </a:prstGeom>
            <a:noFill/>
            <a:ln w="38100">
              <a:solidFill>
                <a:schemeClr val="tx1"/>
              </a:solidFill>
              <a:round/>
              <a:headEnd/>
              <a:tailEnd type="triangle" w="med" len="med"/>
            </a:ln>
          </p:spPr>
          <p:txBody>
            <a:bodyPr wrap="none" anchor="ctr"/>
            <a:lstStyle/>
            <a:p>
              <a:endParaRPr lang="cs-CZ"/>
            </a:p>
          </p:txBody>
        </p:sp>
        <p:sp>
          <p:nvSpPr>
            <p:cNvPr id="83" name="Line 100"/>
            <p:cNvSpPr>
              <a:spLocks noChangeShapeType="1"/>
            </p:cNvSpPr>
            <p:nvPr/>
          </p:nvSpPr>
          <p:spPr bwMode="auto">
            <a:xfrm flipV="1">
              <a:off x="2924175" y="1514475"/>
              <a:ext cx="895350" cy="0"/>
            </a:xfrm>
            <a:prstGeom prst="line">
              <a:avLst/>
            </a:prstGeom>
            <a:noFill/>
            <a:ln w="38100">
              <a:solidFill>
                <a:schemeClr val="tx1"/>
              </a:solidFill>
              <a:round/>
              <a:headEnd/>
              <a:tailEnd/>
            </a:ln>
          </p:spPr>
          <p:txBody>
            <a:bodyPr wrap="none" anchor="ctr"/>
            <a:lstStyle/>
            <a:p>
              <a:endParaRPr lang="cs-CZ"/>
            </a:p>
          </p:txBody>
        </p:sp>
        <p:sp>
          <p:nvSpPr>
            <p:cNvPr id="84" name="Text Box 101"/>
            <p:cNvSpPr txBox="1">
              <a:spLocks noChangeArrowheads="1"/>
            </p:cNvSpPr>
            <p:nvPr/>
          </p:nvSpPr>
          <p:spPr bwMode="auto">
            <a:xfrm>
              <a:off x="3743325" y="1371600"/>
              <a:ext cx="1600200" cy="304800"/>
            </a:xfrm>
            <a:prstGeom prst="rect">
              <a:avLst/>
            </a:prstGeom>
            <a:noFill/>
            <a:ln w="38100">
              <a:noFill/>
              <a:miter lim="800000"/>
              <a:headEnd/>
              <a:tailEnd/>
            </a:ln>
          </p:spPr>
          <p:txBody>
            <a:bodyPr>
              <a:spAutoFit/>
            </a:bodyPr>
            <a:lstStyle/>
            <a:p>
              <a:pPr algn="ctr" eaLnBrk="1" hangingPunct="1"/>
              <a:r>
                <a:rPr lang="en-US" sz="1400" b="1">
                  <a:latin typeface="Arial" pitchFamily="34" charset="0"/>
                </a:rPr>
                <a:t>Gold electrode</a:t>
              </a:r>
            </a:p>
          </p:txBody>
        </p:sp>
        <p:sp>
          <p:nvSpPr>
            <p:cNvPr id="85" name="Text Box 102"/>
            <p:cNvSpPr txBox="1">
              <a:spLocks noChangeArrowheads="1"/>
            </p:cNvSpPr>
            <p:nvPr/>
          </p:nvSpPr>
          <p:spPr bwMode="auto">
            <a:xfrm>
              <a:off x="6477000" y="6172200"/>
              <a:ext cx="2114550" cy="274638"/>
            </a:xfrm>
            <a:prstGeom prst="rect">
              <a:avLst/>
            </a:prstGeom>
            <a:noFill/>
            <a:ln w="12700">
              <a:noFill/>
              <a:miter lim="800000"/>
              <a:headEnd/>
              <a:tailEnd/>
            </a:ln>
          </p:spPr>
          <p:txBody>
            <a:bodyPr wrap="none">
              <a:spAutoFit/>
            </a:bodyPr>
            <a:lstStyle/>
            <a:p>
              <a:r>
                <a:rPr lang="en-US" sz="1200">
                  <a:latin typeface="Helvetica" pitchFamily="34" charset="0"/>
                </a:rPr>
                <a:t>(after drawing by J. H. Scott)</a:t>
              </a:r>
            </a:p>
          </p:txBody>
        </p:sp>
      </p:grpSp>
      <p:sp>
        <p:nvSpPr>
          <p:cNvPr id="92" name="Obdélník 91"/>
          <p:cNvSpPr/>
          <p:nvPr/>
        </p:nvSpPr>
        <p:spPr>
          <a:xfrm>
            <a:off x="2532064" y="188640"/>
            <a:ext cx="4411661" cy="646331"/>
          </a:xfrm>
          <a:prstGeom prst="rect">
            <a:avLst/>
          </a:prstGeom>
        </p:spPr>
        <p:txBody>
          <a:bodyPr wrap="square">
            <a:spAutoFit/>
          </a:bodyPr>
          <a:lstStyle/>
          <a:p>
            <a:r>
              <a:rPr lang="en-US" sz="3600" dirty="0"/>
              <a:t>Details of Si(Li) Crystal</a:t>
            </a:r>
            <a:endParaRPr lang="cs-CZ" sz="3600" dirty="0"/>
          </a:p>
        </p:txBody>
      </p:sp>
    </p:spTree>
    <p:extLst>
      <p:ext uri="{BB962C8B-B14F-4D97-AF65-F5344CB8AC3E}">
        <p14:creationId xmlns:p14="http://schemas.microsoft.com/office/powerpoint/2010/main" val="28883368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p:cNvSpPr>
            <a:spLocks noGrp="1"/>
          </p:cNvSpPr>
          <p:nvPr>
            <p:ph type="title"/>
          </p:nvPr>
        </p:nvSpPr>
        <p:spPr/>
        <p:txBody>
          <a:bodyPr/>
          <a:lstStyle/>
          <a:p>
            <a:r>
              <a:rPr lang="cs-CZ" dirty="0" err="1"/>
              <a:t>Energy</a:t>
            </a:r>
            <a:r>
              <a:rPr lang="cs-CZ" dirty="0"/>
              <a:t> </a:t>
            </a:r>
            <a:r>
              <a:rPr lang="cs-CZ" dirty="0" err="1"/>
              <a:t>Dispersive</a:t>
            </a:r>
            <a:r>
              <a:rPr lang="cs-CZ" dirty="0"/>
              <a:t> </a:t>
            </a:r>
            <a:r>
              <a:rPr lang="cs-CZ" dirty="0" err="1"/>
              <a:t>Electronics</a:t>
            </a:r>
            <a:endParaRPr lang="cs-CZ" dirty="0"/>
          </a:p>
        </p:txBody>
      </p:sp>
      <p:sp>
        <p:nvSpPr>
          <p:cNvPr id="2" name="Zástupný symbol pro datum 1"/>
          <p:cNvSpPr>
            <a:spLocks noGrp="1"/>
          </p:cNvSpPr>
          <p:nvPr>
            <p:ph type="dt" sz="half" idx="10"/>
          </p:nvPr>
        </p:nvSpPr>
        <p:spPr/>
        <p:txBody>
          <a:bodyPr/>
          <a:lstStyle/>
          <a:p>
            <a:r>
              <a:rPr lang="cs-CZ" smtClean="0"/>
              <a:t>2012</a:t>
            </a:r>
            <a:endParaRPr lang="en-US"/>
          </a:p>
        </p:txBody>
      </p:sp>
      <p:sp>
        <p:nvSpPr>
          <p:cNvPr id="3" name="Zástupný symbol pro zápatí 2"/>
          <p:cNvSpPr>
            <a:spLocks noGrp="1"/>
          </p:cNvSpPr>
          <p:nvPr>
            <p:ph type="ftr" sz="quarter" idx="11"/>
          </p:nvPr>
        </p:nvSpPr>
        <p:spPr/>
        <p:txBody>
          <a:bodyPr/>
          <a:lstStyle/>
          <a:p>
            <a:r>
              <a:rPr lang="en-US" smtClean="0"/>
              <a:t>prof. Otruba</a:t>
            </a:r>
            <a:endParaRPr lang="en-US"/>
          </a:p>
        </p:txBody>
      </p:sp>
      <p:sp>
        <p:nvSpPr>
          <p:cNvPr id="4" name="Zástupný symbol pro číslo snímku 3"/>
          <p:cNvSpPr>
            <a:spLocks noGrp="1"/>
          </p:cNvSpPr>
          <p:nvPr>
            <p:ph type="sldNum" sz="quarter" idx="12"/>
          </p:nvPr>
        </p:nvSpPr>
        <p:spPr/>
        <p:txBody>
          <a:bodyPr/>
          <a:lstStyle/>
          <a:p>
            <a:fld id="{147C1B20-DEF4-46E3-B77F-0FB6B8193D90}" type="slidenum">
              <a:rPr lang="en-US" smtClean="0"/>
              <a:pPr/>
              <a:t>54</a:t>
            </a:fld>
            <a:endParaRPr lang="en-US"/>
          </a:p>
        </p:txBody>
      </p:sp>
      <p:sp>
        <p:nvSpPr>
          <p:cNvPr id="7" name="Rectangle 3"/>
          <p:cNvSpPr txBox="1">
            <a:spLocks noChangeArrowheads="1"/>
          </p:cNvSpPr>
          <p:nvPr/>
        </p:nvSpPr>
        <p:spPr>
          <a:xfrm>
            <a:off x="755576" y="1484784"/>
            <a:ext cx="7920880" cy="1512168"/>
          </a:xfrm>
          <a:prstGeom prst="rect">
            <a:avLst/>
          </a:prstGeom>
          <a:ln>
            <a:solidFill>
              <a:schemeClr val="accent1"/>
            </a:solidFill>
          </a:ln>
        </p:spPr>
        <p:txBody>
          <a:bodyPr lIns="18000" tIns="46800" rIns="18000" bIns="46800">
            <a:noAutofit/>
          </a:bodyPr>
          <a:lst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a:lstStyle>
          <a:p>
            <a:pPr indent="3175">
              <a:spcBef>
                <a:spcPts val="538"/>
              </a:spcBef>
              <a:buFontTx/>
              <a:buNone/>
            </a:pPr>
            <a:r>
              <a:rPr lang="en-GB" sz="2400" dirty="0" smtClean="0">
                <a:solidFill>
                  <a:srgbClr val="CC0099"/>
                </a:solidFill>
              </a:rPr>
              <a:t>Fluorescence generates a current in the detector.  In a detector intended for energy dispersive XRF, the height of the pulse produced is proportional to the energy of the respective incoming X-ray.</a:t>
            </a:r>
          </a:p>
        </p:txBody>
      </p:sp>
      <p:grpSp>
        <p:nvGrpSpPr>
          <p:cNvPr id="8" name="Skupina 7"/>
          <p:cNvGrpSpPr/>
          <p:nvPr/>
        </p:nvGrpSpPr>
        <p:grpSpPr>
          <a:xfrm>
            <a:off x="826121" y="3055958"/>
            <a:ext cx="7779790" cy="3248968"/>
            <a:chOff x="1196975" y="3070225"/>
            <a:chExt cx="7185025" cy="2797175"/>
          </a:xfrm>
        </p:grpSpPr>
        <p:sp>
          <p:nvSpPr>
            <p:cNvPr id="9" name="AutoShape 4"/>
            <p:cNvSpPr>
              <a:spLocks noChangeArrowheads="1"/>
            </p:cNvSpPr>
            <p:nvPr/>
          </p:nvSpPr>
          <p:spPr bwMode="auto">
            <a:xfrm>
              <a:off x="2895600" y="3429000"/>
              <a:ext cx="2743200" cy="2132013"/>
            </a:xfrm>
            <a:prstGeom prst="roundRect">
              <a:avLst>
                <a:gd name="adj" fmla="val 74"/>
              </a:avLst>
            </a:prstGeom>
            <a:gradFill rotWithShape="0">
              <a:gsLst>
                <a:gs pos="0">
                  <a:srgbClr val="878751"/>
                </a:gs>
                <a:gs pos="100000">
                  <a:srgbClr val="FFFF99"/>
                </a:gs>
              </a:gsLst>
              <a:lin ang="16200000" scaled="1"/>
            </a:gradFill>
            <a:ln w="9525">
              <a:solidFill>
                <a:srgbClr val="000000"/>
              </a:solidFill>
              <a:round/>
              <a:headEnd/>
              <a:tailEnd/>
            </a:ln>
          </p:spPr>
          <p:txBody>
            <a:bodyPr lIns="18000" tIns="46800" rIns="18000" bIns="46800" anchor="ctr" anchorCtr="1"/>
            <a:lstStyle/>
            <a:p>
              <a:pPr algn="ctr" eaLnBrk="0" hangingPunct="0">
                <a:lnSpc>
                  <a:spcPct val="85000"/>
                </a:lnSpc>
                <a:spcBef>
                  <a:spcPts val="538"/>
                </a:spcBef>
                <a:tabLst>
                  <a:tab pos="863600" algn="l"/>
                  <a:tab pos="1728788" algn="l"/>
                  <a:tab pos="2592388" algn="l"/>
                  <a:tab pos="3455988" algn="l"/>
                  <a:tab pos="3619500" algn="l"/>
                </a:tabLst>
              </a:pPr>
              <a:r>
                <a:rPr lang="en-GB">
                  <a:latin typeface="Arial" pitchFamily="34" charset="0"/>
                </a:rPr>
                <a:t>DETECTOR</a:t>
              </a:r>
              <a:endParaRPr lang="en-GB"/>
            </a:p>
          </p:txBody>
        </p:sp>
        <p:sp>
          <p:nvSpPr>
            <p:cNvPr id="10" name="Line 5"/>
            <p:cNvSpPr>
              <a:spLocks noChangeShapeType="1"/>
            </p:cNvSpPr>
            <p:nvPr/>
          </p:nvSpPr>
          <p:spPr bwMode="auto">
            <a:xfrm>
              <a:off x="2438400" y="5867400"/>
              <a:ext cx="3657600" cy="0"/>
            </a:xfrm>
            <a:prstGeom prst="line">
              <a:avLst/>
            </a:prstGeom>
            <a:noFill/>
            <a:ln w="9525">
              <a:solidFill>
                <a:srgbClr val="33CCFF"/>
              </a:solidFill>
              <a:round/>
              <a:headEnd/>
              <a:tailEnd/>
            </a:ln>
          </p:spPr>
          <p:txBody>
            <a:bodyPr/>
            <a:lstStyle/>
            <a:p>
              <a:endParaRPr lang="cs-CZ"/>
            </a:p>
          </p:txBody>
        </p:sp>
        <p:sp>
          <p:nvSpPr>
            <p:cNvPr id="11" name="Line 6"/>
            <p:cNvSpPr>
              <a:spLocks noChangeShapeType="1"/>
            </p:cNvSpPr>
            <p:nvPr/>
          </p:nvSpPr>
          <p:spPr bwMode="auto">
            <a:xfrm>
              <a:off x="6096000" y="4419600"/>
              <a:ext cx="0" cy="1447800"/>
            </a:xfrm>
            <a:prstGeom prst="line">
              <a:avLst/>
            </a:prstGeom>
            <a:noFill/>
            <a:ln w="9525">
              <a:solidFill>
                <a:srgbClr val="33CCFF"/>
              </a:solidFill>
              <a:round/>
              <a:headEnd/>
              <a:tailEnd/>
            </a:ln>
          </p:spPr>
          <p:txBody>
            <a:bodyPr/>
            <a:lstStyle/>
            <a:p>
              <a:endParaRPr lang="cs-CZ"/>
            </a:p>
          </p:txBody>
        </p:sp>
        <p:sp>
          <p:nvSpPr>
            <p:cNvPr id="12" name="Line 7"/>
            <p:cNvSpPr>
              <a:spLocks noChangeShapeType="1"/>
            </p:cNvSpPr>
            <p:nvPr/>
          </p:nvSpPr>
          <p:spPr bwMode="auto">
            <a:xfrm>
              <a:off x="2438400" y="4419600"/>
              <a:ext cx="0" cy="1447800"/>
            </a:xfrm>
            <a:prstGeom prst="line">
              <a:avLst/>
            </a:prstGeom>
            <a:noFill/>
            <a:ln w="9525">
              <a:solidFill>
                <a:srgbClr val="33CCFF"/>
              </a:solidFill>
              <a:round/>
              <a:headEnd/>
              <a:tailEnd/>
            </a:ln>
          </p:spPr>
          <p:txBody>
            <a:bodyPr/>
            <a:lstStyle/>
            <a:p>
              <a:endParaRPr lang="cs-CZ"/>
            </a:p>
          </p:txBody>
        </p:sp>
        <p:sp>
          <p:nvSpPr>
            <p:cNvPr id="13" name="Line 8"/>
            <p:cNvSpPr>
              <a:spLocks noChangeShapeType="1"/>
            </p:cNvSpPr>
            <p:nvPr/>
          </p:nvSpPr>
          <p:spPr bwMode="auto">
            <a:xfrm>
              <a:off x="2438400" y="4419600"/>
              <a:ext cx="152400" cy="0"/>
            </a:xfrm>
            <a:prstGeom prst="line">
              <a:avLst/>
            </a:prstGeom>
            <a:noFill/>
            <a:ln w="9525">
              <a:solidFill>
                <a:srgbClr val="33CCFF"/>
              </a:solidFill>
              <a:round/>
              <a:headEnd/>
              <a:tailEnd/>
            </a:ln>
          </p:spPr>
          <p:txBody>
            <a:bodyPr/>
            <a:lstStyle/>
            <a:p>
              <a:endParaRPr lang="cs-CZ"/>
            </a:p>
          </p:txBody>
        </p:sp>
        <p:sp>
          <p:nvSpPr>
            <p:cNvPr id="14" name="Line 9"/>
            <p:cNvSpPr>
              <a:spLocks noChangeShapeType="1"/>
            </p:cNvSpPr>
            <p:nvPr/>
          </p:nvSpPr>
          <p:spPr bwMode="auto">
            <a:xfrm>
              <a:off x="2743200" y="4419600"/>
              <a:ext cx="152400" cy="0"/>
            </a:xfrm>
            <a:prstGeom prst="line">
              <a:avLst/>
            </a:prstGeom>
            <a:noFill/>
            <a:ln w="9525">
              <a:solidFill>
                <a:srgbClr val="33CCFF"/>
              </a:solidFill>
              <a:round/>
              <a:headEnd/>
              <a:tailEnd/>
            </a:ln>
          </p:spPr>
          <p:txBody>
            <a:bodyPr/>
            <a:lstStyle/>
            <a:p>
              <a:endParaRPr lang="cs-CZ"/>
            </a:p>
          </p:txBody>
        </p:sp>
        <p:sp>
          <p:nvSpPr>
            <p:cNvPr id="15" name="Line 10"/>
            <p:cNvSpPr>
              <a:spLocks noChangeShapeType="1"/>
            </p:cNvSpPr>
            <p:nvPr/>
          </p:nvSpPr>
          <p:spPr bwMode="auto">
            <a:xfrm>
              <a:off x="5638800" y="4419600"/>
              <a:ext cx="152400" cy="0"/>
            </a:xfrm>
            <a:prstGeom prst="line">
              <a:avLst/>
            </a:prstGeom>
            <a:noFill/>
            <a:ln w="9525">
              <a:solidFill>
                <a:srgbClr val="33CCFF"/>
              </a:solidFill>
              <a:round/>
              <a:headEnd/>
              <a:tailEnd/>
            </a:ln>
          </p:spPr>
          <p:txBody>
            <a:bodyPr/>
            <a:lstStyle/>
            <a:p>
              <a:endParaRPr lang="cs-CZ"/>
            </a:p>
          </p:txBody>
        </p:sp>
        <p:sp>
          <p:nvSpPr>
            <p:cNvPr id="16" name="Line 11"/>
            <p:cNvSpPr>
              <a:spLocks noChangeShapeType="1"/>
            </p:cNvSpPr>
            <p:nvPr/>
          </p:nvSpPr>
          <p:spPr bwMode="auto">
            <a:xfrm>
              <a:off x="5943600" y="4419600"/>
              <a:ext cx="152400" cy="0"/>
            </a:xfrm>
            <a:prstGeom prst="line">
              <a:avLst/>
            </a:prstGeom>
            <a:noFill/>
            <a:ln w="9525">
              <a:solidFill>
                <a:srgbClr val="33CCFF"/>
              </a:solidFill>
              <a:round/>
              <a:headEnd/>
              <a:tailEnd/>
            </a:ln>
          </p:spPr>
          <p:txBody>
            <a:bodyPr/>
            <a:lstStyle/>
            <a:p>
              <a:endParaRPr lang="cs-CZ"/>
            </a:p>
          </p:txBody>
        </p:sp>
        <p:sp>
          <p:nvSpPr>
            <p:cNvPr id="17" name="Line 12"/>
            <p:cNvSpPr>
              <a:spLocks noChangeShapeType="1"/>
            </p:cNvSpPr>
            <p:nvPr/>
          </p:nvSpPr>
          <p:spPr bwMode="auto">
            <a:xfrm>
              <a:off x="5791200" y="4267200"/>
              <a:ext cx="0" cy="304800"/>
            </a:xfrm>
            <a:prstGeom prst="line">
              <a:avLst/>
            </a:prstGeom>
            <a:noFill/>
            <a:ln w="9525">
              <a:solidFill>
                <a:srgbClr val="33CCFF"/>
              </a:solidFill>
              <a:round/>
              <a:headEnd/>
              <a:tailEnd/>
            </a:ln>
          </p:spPr>
          <p:txBody>
            <a:bodyPr/>
            <a:lstStyle/>
            <a:p>
              <a:endParaRPr lang="cs-CZ"/>
            </a:p>
          </p:txBody>
        </p:sp>
        <p:sp>
          <p:nvSpPr>
            <p:cNvPr id="18" name="Line 13"/>
            <p:cNvSpPr>
              <a:spLocks noChangeShapeType="1"/>
            </p:cNvSpPr>
            <p:nvPr/>
          </p:nvSpPr>
          <p:spPr bwMode="auto">
            <a:xfrm>
              <a:off x="5943600" y="4267200"/>
              <a:ext cx="0" cy="304800"/>
            </a:xfrm>
            <a:prstGeom prst="line">
              <a:avLst/>
            </a:prstGeom>
            <a:noFill/>
            <a:ln w="9525">
              <a:solidFill>
                <a:srgbClr val="33CCFF"/>
              </a:solidFill>
              <a:round/>
              <a:headEnd/>
              <a:tailEnd/>
            </a:ln>
          </p:spPr>
          <p:txBody>
            <a:bodyPr/>
            <a:lstStyle/>
            <a:p>
              <a:endParaRPr lang="cs-CZ"/>
            </a:p>
          </p:txBody>
        </p:sp>
        <p:sp>
          <p:nvSpPr>
            <p:cNvPr id="19" name="Line 14"/>
            <p:cNvSpPr>
              <a:spLocks noChangeShapeType="1"/>
            </p:cNvSpPr>
            <p:nvPr/>
          </p:nvSpPr>
          <p:spPr bwMode="auto">
            <a:xfrm>
              <a:off x="2590800" y="4267200"/>
              <a:ext cx="0" cy="304800"/>
            </a:xfrm>
            <a:prstGeom prst="line">
              <a:avLst/>
            </a:prstGeom>
            <a:noFill/>
            <a:ln w="9525">
              <a:solidFill>
                <a:srgbClr val="33CCFF"/>
              </a:solidFill>
              <a:round/>
              <a:headEnd/>
              <a:tailEnd/>
            </a:ln>
          </p:spPr>
          <p:txBody>
            <a:bodyPr/>
            <a:lstStyle/>
            <a:p>
              <a:endParaRPr lang="cs-CZ"/>
            </a:p>
          </p:txBody>
        </p:sp>
        <p:sp>
          <p:nvSpPr>
            <p:cNvPr id="20" name="Line 15"/>
            <p:cNvSpPr>
              <a:spLocks noChangeShapeType="1"/>
            </p:cNvSpPr>
            <p:nvPr/>
          </p:nvSpPr>
          <p:spPr bwMode="auto">
            <a:xfrm>
              <a:off x="2743200" y="4267200"/>
              <a:ext cx="0" cy="304800"/>
            </a:xfrm>
            <a:prstGeom prst="line">
              <a:avLst/>
            </a:prstGeom>
            <a:noFill/>
            <a:ln w="9525">
              <a:solidFill>
                <a:srgbClr val="33CCFF"/>
              </a:solidFill>
              <a:round/>
              <a:headEnd/>
              <a:tailEnd/>
            </a:ln>
          </p:spPr>
          <p:txBody>
            <a:bodyPr/>
            <a:lstStyle/>
            <a:p>
              <a:endParaRPr lang="cs-CZ"/>
            </a:p>
          </p:txBody>
        </p:sp>
        <p:sp>
          <p:nvSpPr>
            <p:cNvPr id="21" name="Line 16"/>
            <p:cNvSpPr>
              <a:spLocks noChangeShapeType="1"/>
            </p:cNvSpPr>
            <p:nvPr/>
          </p:nvSpPr>
          <p:spPr bwMode="auto">
            <a:xfrm>
              <a:off x="5638800" y="4114800"/>
              <a:ext cx="2743200" cy="0"/>
            </a:xfrm>
            <a:prstGeom prst="line">
              <a:avLst/>
            </a:prstGeom>
            <a:noFill/>
            <a:ln w="19080">
              <a:solidFill>
                <a:srgbClr val="CC3399"/>
              </a:solidFill>
              <a:round/>
              <a:headEnd/>
              <a:tailEnd type="triangle" w="lg" len="lg"/>
            </a:ln>
          </p:spPr>
          <p:txBody>
            <a:bodyPr/>
            <a:lstStyle/>
            <a:p>
              <a:endParaRPr lang="cs-CZ"/>
            </a:p>
          </p:txBody>
        </p:sp>
        <p:sp>
          <p:nvSpPr>
            <p:cNvPr id="22" name="Text Box 17"/>
            <p:cNvSpPr txBox="1">
              <a:spLocks noChangeArrowheads="1"/>
            </p:cNvSpPr>
            <p:nvPr/>
          </p:nvSpPr>
          <p:spPr bwMode="auto">
            <a:xfrm>
              <a:off x="6019800" y="3276600"/>
              <a:ext cx="1981200" cy="304800"/>
            </a:xfrm>
            <a:prstGeom prst="rect">
              <a:avLst/>
            </a:prstGeom>
            <a:noFill/>
            <a:ln w="9525">
              <a:noFill/>
              <a:miter lim="800000"/>
              <a:headEnd/>
              <a:tailEnd/>
            </a:ln>
          </p:spPr>
          <p:txBody>
            <a:bodyPr lIns="18000" tIns="46800" rIns="18000" bIns="46800"/>
            <a:lstStyle/>
            <a:p>
              <a:pPr eaLnBrk="0" hangingPunct="0">
                <a:lnSpc>
                  <a:spcPct val="85000"/>
                </a:lnSpc>
                <a:spcBef>
                  <a:spcPts val="350"/>
                </a:spcBef>
                <a:tabLst>
                  <a:tab pos="863600" algn="l"/>
                </a:tabLst>
              </a:pPr>
              <a:r>
                <a:rPr lang="en-GB" sz="1600" b="1">
                  <a:solidFill>
                    <a:schemeClr val="accent2"/>
                  </a:solidFill>
                </a:rPr>
                <a:t>Signal to Electronics</a:t>
              </a:r>
            </a:p>
          </p:txBody>
        </p:sp>
        <p:grpSp>
          <p:nvGrpSpPr>
            <p:cNvPr id="23" name="Group 18"/>
            <p:cNvGrpSpPr>
              <a:grpSpLocks/>
            </p:cNvGrpSpPr>
            <p:nvPr/>
          </p:nvGrpSpPr>
          <p:grpSpPr bwMode="auto">
            <a:xfrm>
              <a:off x="7053263" y="3797300"/>
              <a:ext cx="263525" cy="542925"/>
              <a:chOff x="4347" y="2248"/>
              <a:chExt cx="166" cy="342"/>
            </a:xfrm>
          </p:grpSpPr>
          <p:sp>
            <p:nvSpPr>
              <p:cNvPr id="53" name="Freeform 19"/>
              <p:cNvSpPr>
                <a:spLocks noChangeArrowheads="1"/>
              </p:cNvSpPr>
              <p:nvPr/>
            </p:nvSpPr>
            <p:spPr bwMode="auto">
              <a:xfrm>
                <a:off x="4368" y="2415"/>
                <a:ext cx="145" cy="176"/>
              </a:xfrm>
              <a:custGeom>
                <a:avLst/>
                <a:gdLst>
                  <a:gd name="T0" fmla="*/ 474 w 646"/>
                  <a:gd name="T1" fmla="*/ 19 h 779"/>
                  <a:gd name="T2" fmla="*/ 478 w 646"/>
                  <a:gd name="T3" fmla="*/ 56 h 779"/>
                  <a:gd name="T4" fmla="*/ 481 w 646"/>
                  <a:gd name="T5" fmla="*/ 93 h 779"/>
                  <a:gd name="T6" fmla="*/ 482 w 646"/>
                  <a:gd name="T7" fmla="*/ 130 h 779"/>
                  <a:gd name="T8" fmla="*/ 479 w 646"/>
                  <a:gd name="T9" fmla="*/ 165 h 779"/>
                  <a:gd name="T10" fmla="*/ 477 w 646"/>
                  <a:gd name="T11" fmla="*/ 196 h 779"/>
                  <a:gd name="T12" fmla="*/ 473 w 646"/>
                  <a:gd name="T13" fmla="*/ 229 h 779"/>
                  <a:gd name="T14" fmla="*/ 460 w 646"/>
                  <a:gd name="T15" fmla="*/ 287 h 779"/>
                  <a:gd name="T16" fmla="*/ 442 w 646"/>
                  <a:gd name="T17" fmla="*/ 332 h 779"/>
                  <a:gd name="T18" fmla="*/ 431 w 646"/>
                  <a:gd name="T19" fmla="*/ 353 h 779"/>
                  <a:gd name="T20" fmla="*/ 419 w 646"/>
                  <a:gd name="T21" fmla="*/ 369 h 779"/>
                  <a:gd name="T22" fmla="*/ 407 w 646"/>
                  <a:gd name="T23" fmla="*/ 386 h 779"/>
                  <a:gd name="T24" fmla="*/ 392 w 646"/>
                  <a:gd name="T25" fmla="*/ 398 h 779"/>
                  <a:gd name="T26" fmla="*/ 377 w 646"/>
                  <a:gd name="T27" fmla="*/ 402 h 779"/>
                  <a:gd name="T28" fmla="*/ 361 w 646"/>
                  <a:gd name="T29" fmla="*/ 408 h 779"/>
                  <a:gd name="T30" fmla="*/ 345 w 646"/>
                  <a:gd name="T31" fmla="*/ 406 h 779"/>
                  <a:gd name="T32" fmla="*/ 329 w 646"/>
                  <a:gd name="T33" fmla="*/ 406 h 779"/>
                  <a:gd name="T34" fmla="*/ 312 w 646"/>
                  <a:gd name="T35" fmla="*/ 397 h 779"/>
                  <a:gd name="T36" fmla="*/ 295 w 646"/>
                  <a:gd name="T37" fmla="*/ 384 h 779"/>
                  <a:gd name="T38" fmla="*/ 281 w 646"/>
                  <a:gd name="T39" fmla="*/ 372 h 779"/>
                  <a:gd name="T40" fmla="*/ 265 w 646"/>
                  <a:gd name="T41" fmla="*/ 353 h 779"/>
                  <a:gd name="T42" fmla="*/ 236 w 646"/>
                  <a:gd name="T43" fmla="*/ 314 h 779"/>
                  <a:gd name="T44" fmla="*/ 210 w 646"/>
                  <a:gd name="T45" fmla="*/ 260 h 779"/>
                  <a:gd name="T46" fmla="*/ 200 w 646"/>
                  <a:gd name="T47" fmla="*/ 229 h 779"/>
                  <a:gd name="T48" fmla="*/ 188 w 646"/>
                  <a:gd name="T49" fmla="*/ 200 h 779"/>
                  <a:gd name="T50" fmla="*/ 178 w 646"/>
                  <a:gd name="T51" fmla="*/ 166 h 779"/>
                  <a:gd name="T52" fmla="*/ 170 w 646"/>
                  <a:gd name="T53" fmla="*/ 130 h 779"/>
                  <a:gd name="T54" fmla="*/ 163 w 646"/>
                  <a:gd name="T55" fmla="*/ 94 h 779"/>
                  <a:gd name="T56" fmla="*/ 158 w 646"/>
                  <a:gd name="T57" fmla="*/ 57 h 779"/>
                  <a:gd name="T58" fmla="*/ 0 w 646"/>
                  <a:gd name="T59" fmla="*/ 76 h 779"/>
                  <a:gd name="T60" fmla="*/ 10 w 646"/>
                  <a:gd name="T61" fmla="*/ 153 h 779"/>
                  <a:gd name="T62" fmla="*/ 25 w 646"/>
                  <a:gd name="T63" fmla="*/ 223 h 779"/>
                  <a:gd name="T64" fmla="*/ 41 w 646"/>
                  <a:gd name="T65" fmla="*/ 296 h 779"/>
                  <a:gd name="T66" fmla="*/ 60 w 646"/>
                  <a:gd name="T67" fmla="*/ 363 h 779"/>
                  <a:gd name="T68" fmla="*/ 81 w 646"/>
                  <a:gd name="T69" fmla="*/ 425 h 779"/>
                  <a:gd name="T70" fmla="*/ 103 w 646"/>
                  <a:gd name="T71" fmla="*/ 483 h 779"/>
                  <a:gd name="T72" fmla="*/ 129 w 646"/>
                  <a:gd name="T73" fmla="*/ 539 h 779"/>
                  <a:gd name="T74" fmla="*/ 155 w 646"/>
                  <a:gd name="T75" fmla="*/ 589 h 779"/>
                  <a:gd name="T76" fmla="*/ 183 w 646"/>
                  <a:gd name="T77" fmla="*/ 632 h 779"/>
                  <a:gd name="T78" fmla="*/ 214 w 646"/>
                  <a:gd name="T79" fmla="*/ 673 h 779"/>
                  <a:gd name="T80" fmla="*/ 243 w 646"/>
                  <a:gd name="T81" fmla="*/ 705 h 779"/>
                  <a:gd name="T82" fmla="*/ 274 w 646"/>
                  <a:gd name="T83" fmla="*/ 734 h 779"/>
                  <a:gd name="T84" fmla="*/ 306 w 646"/>
                  <a:gd name="T85" fmla="*/ 755 h 779"/>
                  <a:gd name="T86" fmla="*/ 339 w 646"/>
                  <a:gd name="T87" fmla="*/ 769 h 779"/>
                  <a:gd name="T88" fmla="*/ 372 w 646"/>
                  <a:gd name="T89" fmla="*/ 778 h 779"/>
                  <a:gd name="T90" fmla="*/ 406 w 646"/>
                  <a:gd name="T91" fmla="*/ 777 h 779"/>
                  <a:gd name="T92" fmla="*/ 438 w 646"/>
                  <a:gd name="T93" fmla="*/ 770 h 779"/>
                  <a:gd name="T94" fmla="*/ 467 w 646"/>
                  <a:gd name="T95" fmla="*/ 754 h 779"/>
                  <a:gd name="T96" fmla="*/ 496 w 646"/>
                  <a:gd name="T97" fmla="*/ 732 h 779"/>
                  <a:gd name="T98" fmla="*/ 523 w 646"/>
                  <a:gd name="T99" fmla="*/ 704 h 779"/>
                  <a:gd name="T100" fmla="*/ 547 w 646"/>
                  <a:gd name="T101" fmla="*/ 669 h 779"/>
                  <a:gd name="T102" fmla="*/ 567 w 646"/>
                  <a:gd name="T103" fmla="*/ 630 h 779"/>
                  <a:gd name="T104" fmla="*/ 588 w 646"/>
                  <a:gd name="T105" fmla="*/ 583 h 779"/>
                  <a:gd name="T106" fmla="*/ 604 w 646"/>
                  <a:gd name="T107" fmla="*/ 535 h 779"/>
                  <a:gd name="T108" fmla="*/ 618 w 646"/>
                  <a:gd name="T109" fmla="*/ 480 h 779"/>
                  <a:gd name="T110" fmla="*/ 629 w 646"/>
                  <a:gd name="T111" fmla="*/ 419 h 779"/>
                  <a:gd name="T112" fmla="*/ 637 w 646"/>
                  <a:gd name="T113" fmla="*/ 358 h 779"/>
                  <a:gd name="T114" fmla="*/ 643 w 646"/>
                  <a:gd name="T115" fmla="*/ 293 h 779"/>
                  <a:gd name="T116" fmla="*/ 645 w 646"/>
                  <a:gd name="T117" fmla="*/ 223 h 779"/>
                  <a:gd name="T118" fmla="*/ 644 w 646"/>
                  <a:gd name="T119" fmla="*/ 149 h 779"/>
                  <a:gd name="T120" fmla="*/ 642 w 646"/>
                  <a:gd name="T121" fmla="*/ 77 h 779"/>
                  <a:gd name="T122" fmla="*/ 633 w 646"/>
                  <a:gd name="T123" fmla="*/ 0 h 77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646"/>
                  <a:gd name="T187" fmla="*/ 0 h 779"/>
                  <a:gd name="T188" fmla="*/ 646 w 646"/>
                  <a:gd name="T189" fmla="*/ 779 h 779"/>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646" h="779">
                    <a:moveTo>
                      <a:pt x="474" y="19"/>
                    </a:moveTo>
                    <a:lnTo>
                      <a:pt x="478" y="56"/>
                    </a:lnTo>
                    <a:lnTo>
                      <a:pt x="481" y="93"/>
                    </a:lnTo>
                    <a:lnTo>
                      <a:pt x="482" y="130"/>
                    </a:lnTo>
                    <a:lnTo>
                      <a:pt x="479" y="165"/>
                    </a:lnTo>
                    <a:lnTo>
                      <a:pt x="477" y="196"/>
                    </a:lnTo>
                    <a:lnTo>
                      <a:pt x="473" y="229"/>
                    </a:lnTo>
                    <a:lnTo>
                      <a:pt x="460" y="287"/>
                    </a:lnTo>
                    <a:lnTo>
                      <a:pt x="442" y="332"/>
                    </a:lnTo>
                    <a:lnTo>
                      <a:pt x="431" y="353"/>
                    </a:lnTo>
                    <a:lnTo>
                      <a:pt x="419" y="369"/>
                    </a:lnTo>
                    <a:lnTo>
                      <a:pt x="407" y="386"/>
                    </a:lnTo>
                    <a:lnTo>
                      <a:pt x="392" y="398"/>
                    </a:lnTo>
                    <a:lnTo>
                      <a:pt x="377" y="402"/>
                    </a:lnTo>
                    <a:lnTo>
                      <a:pt x="361" y="408"/>
                    </a:lnTo>
                    <a:lnTo>
                      <a:pt x="345" y="406"/>
                    </a:lnTo>
                    <a:lnTo>
                      <a:pt x="329" y="406"/>
                    </a:lnTo>
                    <a:lnTo>
                      <a:pt x="312" y="397"/>
                    </a:lnTo>
                    <a:lnTo>
                      <a:pt x="295" y="384"/>
                    </a:lnTo>
                    <a:lnTo>
                      <a:pt x="281" y="372"/>
                    </a:lnTo>
                    <a:lnTo>
                      <a:pt x="265" y="353"/>
                    </a:lnTo>
                    <a:lnTo>
                      <a:pt x="236" y="314"/>
                    </a:lnTo>
                    <a:lnTo>
                      <a:pt x="210" y="260"/>
                    </a:lnTo>
                    <a:lnTo>
                      <a:pt x="200" y="229"/>
                    </a:lnTo>
                    <a:lnTo>
                      <a:pt x="188" y="200"/>
                    </a:lnTo>
                    <a:lnTo>
                      <a:pt x="178" y="166"/>
                    </a:lnTo>
                    <a:lnTo>
                      <a:pt x="170" y="130"/>
                    </a:lnTo>
                    <a:lnTo>
                      <a:pt x="163" y="94"/>
                    </a:lnTo>
                    <a:lnTo>
                      <a:pt x="158" y="57"/>
                    </a:lnTo>
                    <a:lnTo>
                      <a:pt x="0" y="76"/>
                    </a:lnTo>
                    <a:lnTo>
                      <a:pt x="10" y="153"/>
                    </a:lnTo>
                    <a:lnTo>
                      <a:pt x="25" y="223"/>
                    </a:lnTo>
                    <a:lnTo>
                      <a:pt x="41" y="296"/>
                    </a:lnTo>
                    <a:lnTo>
                      <a:pt x="60" y="363"/>
                    </a:lnTo>
                    <a:lnTo>
                      <a:pt x="81" y="425"/>
                    </a:lnTo>
                    <a:lnTo>
                      <a:pt x="103" y="483"/>
                    </a:lnTo>
                    <a:lnTo>
                      <a:pt x="129" y="539"/>
                    </a:lnTo>
                    <a:lnTo>
                      <a:pt x="155" y="589"/>
                    </a:lnTo>
                    <a:lnTo>
                      <a:pt x="183" y="632"/>
                    </a:lnTo>
                    <a:lnTo>
                      <a:pt x="214" y="673"/>
                    </a:lnTo>
                    <a:lnTo>
                      <a:pt x="243" y="705"/>
                    </a:lnTo>
                    <a:lnTo>
                      <a:pt x="274" y="734"/>
                    </a:lnTo>
                    <a:lnTo>
                      <a:pt x="306" y="755"/>
                    </a:lnTo>
                    <a:lnTo>
                      <a:pt x="339" y="769"/>
                    </a:lnTo>
                    <a:lnTo>
                      <a:pt x="372" y="778"/>
                    </a:lnTo>
                    <a:lnTo>
                      <a:pt x="406" y="777"/>
                    </a:lnTo>
                    <a:lnTo>
                      <a:pt x="438" y="770"/>
                    </a:lnTo>
                    <a:lnTo>
                      <a:pt x="467" y="754"/>
                    </a:lnTo>
                    <a:lnTo>
                      <a:pt x="496" y="732"/>
                    </a:lnTo>
                    <a:lnTo>
                      <a:pt x="523" y="704"/>
                    </a:lnTo>
                    <a:lnTo>
                      <a:pt x="547" y="669"/>
                    </a:lnTo>
                    <a:lnTo>
                      <a:pt x="567" y="630"/>
                    </a:lnTo>
                    <a:lnTo>
                      <a:pt x="588" y="583"/>
                    </a:lnTo>
                    <a:lnTo>
                      <a:pt x="604" y="535"/>
                    </a:lnTo>
                    <a:lnTo>
                      <a:pt x="618" y="480"/>
                    </a:lnTo>
                    <a:lnTo>
                      <a:pt x="629" y="419"/>
                    </a:lnTo>
                    <a:lnTo>
                      <a:pt x="637" y="358"/>
                    </a:lnTo>
                    <a:lnTo>
                      <a:pt x="643" y="293"/>
                    </a:lnTo>
                    <a:lnTo>
                      <a:pt x="645" y="223"/>
                    </a:lnTo>
                    <a:lnTo>
                      <a:pt x="644" y="149"/>
                    </a:lnTo>
                    <a:lnTo>
                      <a:pt x="642" y="77"/>
                    </a:lnTo>
                    <a:lnTo>
                      <a:pt x="633" y="0"/>
                    </a:lnTo>
                  </a:path>
                </a:pathLst>
              </a:custGeom>
              <a:solidFill>
                <a:srgbClr val="FFFF66"/>
              </a:solidFill>
              <a:ln w="9525">
                <a:noFill/>
                <a:round/>
                <a:headEnd/>
                <a:tailEnd/>
              </a:ln>
            </p:spPr>
            <p:txBody>
              <a:bodyPr wrap="none" anchor="ctr"/>
              <a:lstStyle/>
              <a:p>
                <a:endParaRPr lang="cs-CZ"/>
              </a:p>
            </p:txBody>
          </p:sp>
          <p:sp>
            <p:nvSpPr>
              <p:cNvPr id="54" name="Line 20"/>
              <p:cNvSpPr>
                <a:spLocks noChangeShapeType="1"/>
              </p:cNvSpPr>
              <p:nvPr/>
            </p:nvSpPr>
            <p:spPr bwMode="auto">
              <a:xfrm flipH="1">
                <a:off x="4347" y="2248"/>
                <a:ext cx="144" cy="18"/>
              </a:xfrm>
              <a:prstGeom prst="line">
                <a:avLst/>
              </a:prstGeom>
              <a:noFill/>
              <a:ln w="9525">
                <a:noFill/>
                <a:round/>
                <a:headEnd/>
                <a:tailEnd/>
              </a:ln>
            </p:spPr>
            <p:txBody>
              <a:bodyPr/>
              <a:lstStyle/>
              <a:p>
                <a:endParaRPr lang="cs-CZ"/>
              </a:p>
            </p:txBody>
          </p:sp>
        </p:grpSp>
        <p:grpSp>
          <p:nvGrpSpPr>
            <p:cNvPr id="24" name="Group 21"/>
            <p:cNvGrpSpPr>
              <a:grpSpLocks/>
            </p:cNvGrpSpPr>
            <p:nvPr/>
          </p:nvGrpSpPr>
          <p:grpSpPr bwMode="auto">
            <a:xfrm>
              <a:off x="7239000" y="3886200"/>
              <a:ext cx="379413" cy="304800"/>
              <a:chOff x="4464" y="2304"/>
              <a:chExt cx="239" cy="192"/>
            </a:xfrm>
          </p:grpSpPr>
          <p:sp>
            <p:nvSpPr>
              <p:cNvPr id="51" name="Freeform 22"/>
              <p:cNvSpPr>
                <a:spLocks noChangeArrowheads="1"/>
              </p:cNvSpPr>
              <p:nvPr/>
            </p:nvSpPr>
            <p:spPr bwMode="auto">
              <a:xfrm>
                <a:off x="4464" y="2304"/>
                <a:ext cx="119" cy="191"/>
              </a:xfrm>
              <a:custGeom>
                <a:avLst/>
                <a:gdLst>
                  <a:gd name="T0" fmla="*/ 3 w 529"/>
                  <a:gd name="T1" fmla="*/ 847 h 848"/>
                  <a:gd name="T2" fmla="*/ 318 w 529"/>
                  <a:gd name="T3" fmla="*/ 0 h 848"/>
                  <a:gd name="T4" fmla="*/ 528 w 529"/>
                  <a:gd name="T5" fmla="*/ 0 h 848"/>
                  <a:gd name="T6" fmla="*/ 212 w 529"/>
                  <a:gd name="T7" fmla="*/ 847 h 848"/>
                  <a:gd name="T8" fmla="*/ 3 w 529"/>
                  <a:gd name="T9" fmla="*/ 847 h 848"/>
                  <a:gd name="T10" fmla="*/ 0 60000 65536"/>
                  <a:gd name="T11" fmla="*/ 0 60000 65536"/>
                  <a:gd name="T12" fmla="*/ 0 60000 65536"/>
                  <a:gd name="T13" fmla="*/ 0 60000 65536"/>
                  <a:gd name="T14" fmla="*/ 0 60000 65536"/>
                  <a:gd name="T15" fmla="*/ 0 w 529"/>
                  <a:gd name="T16" fmla="*/ 0 h 848"/>
                  <a:gd name="T17" fmla="*/ 529 w 529"/>
                  <a:gd name="T18" fmla="*/ 848 h 848"/>
                </a:gdLst>
                <a:ahLst/>
                <a:cxnLst>
                  <a:cxn ang="T10">
                    <a:pos x="T0" y="T1"/>
                  </a:cxn>
                  <a:cxn ang="T11">
                    <a:pos x="T2" y="T3"/>
                  </a:cxn>
                  <a:cxn ang="T12">
                    <a:pos x="T4" y="T5"/>
                  </a:cxn>
                  <a:cxn ang="T13">
                    <a:pos x="T6" y="T7"/>
                  </a:cxn>
                  <a:cxn ang="T14">
                    <a:pos x="T8" y="T9"/>
                  </a:cxn>
                </a:cxnLst>
                <a:rect l="T15" t="T16" r="T17" b="T18"/>
                <a:pathLst>
                  <a:path w="529" h="848">
                    <a:moveTo>
                      <a:pt x="3" y="847"/>
                    </a:moveTo>
                    <a:cubicBezTo>
                      <a:pt x="0" y="423"/>
                      <a:pt x="159" y="0"/>
                      <a:pt x="318" y="0"/>
                    </a:cubicBezTo>
                    <a:lnTo>
                      <a:pt x="528" y="0"/>
                    </a:lnTo>
                    <a:cubicBezTo>
                      <a:pt x="263" y="0"/>
                      <a:pt x="210" y="423"/>
                      <a:pt x="212" y="847"/>
                    </a:cubicBezTo>
                    <a:lnTo>
                      <a:pt x="3" y="847"/>
                    </a:lnTo>
                  </a:path>
                </a:pathLst>
              </a:custGeom>
              <a:solidFill>
                <a:srgbClr val="FFFF66"/>
              </a:solidFill>
              <a:ln w="1440">
                <a:solidFill>
                  <a:srgbClr val="000000"/>
                </a:solidFill>
                <a:round/>
                <a:headEnd/>
                <a:tailEnd/>
              </a:ln>
            </p:spPr>
            <p:txBody>
              <a:bodyPr wrap="none" anchor="ctr"/>
              <a:lstStyle/>
              <a:p>
                <a:endParaRPr lang="cs-CZ"/>
              </a:p>
            </p:txBody>
          </p:sp>
          <p:sp>
            <p:nvSpPr>
              <p:cNvPr id="52" name="Freeform 23"/>
              <p:cNvSpPr>
                <a:spLocks noChangeArrowheads="1"/>
              </p:cNvSpPr>
              <p:nvPr/>
            </p:nvSpPr>
            <p:spPr bwMode="auto">
              <a:xfrm>
                <a:off x="4536" y="2304"/>
                <a:ext cx="167" cy="191"/>
              </a:xfrm>
              <a:custGeom>
                <a:avLst/>
                <a:gdLst>
                  <a:gd name="T0" fmla="*/ 210 w 743"/>
                  <a:gd name="T1" fmla="*/ 1 h 848"/>
                  <a:gd name="T2" fmla="*/ 636 w 743"/>
                  <a:gd name="T3" fmla="*/ 565 h 848"/>
                  <a:gd name="T4" fmla="*/ 742 w 743"/>
                  <a:gd name="T5" fmla="*/ 565 h 848"/>
                  <a:gd name="T6" fmla="*/ 532 w 743"/>
                  <a:gd name="T7" fmla="*/ 847 h 848"/>
                  <a:gd name="T8" fmla="*/ 320 w 743"/>
                  <a:gd name="T9" fmla="*/ 565 h 848"/>
                  <a:gd name="T10" fmla="*/ 426 w 743"/>
                  <a:gd name="T11" fmla="*/ 565 h 848"/>
                  <a:gd name="T12" fmla="*/ 0 w 743"/>
                  <a:gd name="T13" fmla="*/ 1 h 848"/>
                  <a:gd name="T14" fmla="*/ 210 w 743"/>
                  <a:gd name="T15" fmla="*/ 1 h 848"/>
                  <a:gd name="T16" fmla="*/ 0 60000 65536"/>
                  <a:gd name="T17" fmla="*/ 0 60000 65536"/>
                  <a:gd name="T18" fmla="*/ 0 60000 65536"/>
                  <a:gd name="T19" fmla="*/ 0 60000 65536"/>
                  <a:gd name="T20" fmla="*/ 0 60000 65536"/>
                  <a:gd name="T21" fmla="*/ 0 60000 65536"/>
                  <a:gd name="T22" fmla="*/ 0 60000 65536"/>
                  <a:gd name="T23" fmla="*/ 0 60000 65536"/>
                  <a:gd name="T24" fmla="*/ 0 w 743"/>
                  <a:gd name="T25" fmla="*/ 0 h 848"/>
                  <a:gd name="T26" fmla="*/ 743 w 743"/>
                  <a:gd name="T27" fmla="*/ 848 h 84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43" h="848">
                    <a:moveTo>
                      <a:pt x="210" y="1"/>
                    </a:moveTo>
                    <a:cubicBezTo>
                      <a:pt x="422" y="0"/>
                      <a:pt x="634" y="281"/>
                      <a:pt x="636" y="565"/>
                    </a:cubicBezTo>
                    <a:lnTo>
                      <a:pt x="742" y="565"/>
                    </a:lnTo>
                    <a:lnTo>
                      <a:pt x="532" y="847"/>
                    </a:lnTo>
                    <a:lnTo>
                      <a:pt x="320" y="565"/>
                    </a:lnTo>
                    <a:lnTo>
                      <a:pt x="426" y="565"/>
                    </a:lnTo>
                    <a:cubicBezTo>
                      <a:pt x="424" y="281"/>
                      <a:pt x="212" y="0"/>
                      <a:pt x="0" y="1"/>
                    </a:cubicBezTo>
                    <a:lnTo>
                      <a:pt x="210" y="1"/>
                    </a:lnTo>
                  </a:path>
                </a:pathLst>
              </a:custGeom>
              <a:solidFill>
                <a:srgbClr val="FFFF66"/>
              </a:solidFill>
              <a:ln w="1440">
                <a:solidFill>
                  <a:srgbClr val="000000"/>
                </a:solidFill>
                <a:round/>
                <a:headEnd/>
                <a:tailEnd/>
              </a:ln>
            </p:spPr>
            <p:txBody>
              <a:bodyPr wrap="none" anchor="ctr"/>
              <a:lstStyle/>
              <a:p>
                <a:endParaRPr lang="cs-CZ"/>
              </a:p>
            </p:txBody>
          </p:sp>
        </p:grpSp>
        <p:sp>
          <p:nvSpPr>
            <p:cNvPr id="25" name="Freeform 24"/>
            <p:cNvSpPr>
              <a:spLocks/>
            </p:cNvSpPr>
            <p:nvPr/>
          </p:nvSpPr>
          <p:spPr bwMode="auto">
            <a:xfrm>
              <a:off x="4391025" y="3070225"/>
              <a:ext cx="893763" cy="1098550"/>
            </a:xfrm>
            <a:custGeom>
              <a:avLst/>
              <a:gdLst>
                <a:gd name="T0" fmla="*/ 0 w 2485"/>
                <a:gd name="T1" fmla="*/ 0 h 3056"/>
                <a:gd name="T2" fmla="*/ 297 w 2485"/>
                <a:gd name="T3" fmla="*/ 112 h 3056"/>
                <a:gd name="T4" fmla="*/ 164 w 2485"/>
                <a:gd name="T5" fmla="*/ 373 h 3056"/>
                <a:gd name="T6" fmla="*/ 607 w 2485"/>
                <a:gd name="T7" fmla="*/ 478 h 3056"/>
                <a:gd name="T8" fmla="*/ 480 w 2485"/>
                <a:gd name="T9" fmla="*/ 866 h 3056"/>
                <a:gd name="T10" fmla="*/ 917 w 2485"/>
                <a:gd name="T11" fmla="*/ 844 h 3056"/>
                <a:gd name="T12" fmla="*/ 929 w 2485"/>
                <a:gd name="T13" fmla="*/ 1098 h 3056"/>
                <a:gd name="T14" fmla="*/ 1371 w 2485"/>
                <a:gd name="T15" fmla="*/ 1203 h 3056"/>
                <a:gd name="T16" fmla="*/ 1239 w 2485"/>
                <a:gd name="T17" fmla="*/ 1464 h 3056"/>
                <a:gd name="T18" fmla="*/ 1682 w 2485"/>
                <a:gd name="T19" fmla="*/ 1569 h 3056"/>
                <a:gd name="T20" fmla="*/ 1555 w 2485"/>
                <a:gd name="T21" fmla="*/ 1957 h 3056"/>
                <a:gd name="T22" fmla="*/ 1852 w 2485"/>
                <a:gd name="T23" fmla="*/ 2068 h 3056"/>
                <a:gd name="T24" fmla="*/ 1871 w 2485"/>
                <a:gd name="T25" fmla="*/ 2449 h 3056"/>
                <a:gd name="T26" fmla="*/ 2169 w 2485"/>
                <a:gd name="T27" fmla="*/ 2562 h 3056"/>
                <a:gd name="T28" fmla="*/ 2484 w 2485"/>
                <a:gd name="T29" fmla="*/ 3055 h 305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485"/>
                <a:gd name="T46" fmla="*/ 0 h 3056"/>
                <a:gd name="T47" fmla="*/ 2485 w 2485"/>
                <a:gd name="T48" fmla="*/ 3056 h 305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485" h="3056">
                  <a:moveTo>
                    <a:pt x="0" y="0"/>
                  </a:moveTo>
                  <a:cubicBezTo>
                    <a:pt x="135" y="24"/>
                    <a:pt x="269" y="50"/>
                    <a:pt x="297" y="112"/>
                  </a:cubicBezTo>
                  <a:cubicBezTo>
                    <a:pt x="325" y="174"/>
                    <a:pt x="112" y="312"/>
                    <a:pt x="164" y="373"/>
                  </a:cubicBezTo>
                  <a:cubicBezTo>
                    <a:pt x="216" y="434"/>
                    <a:pt x="554" y="396"/>
                    <a:pt x="607" y="478"/>
                  </a:cubicBezTo>
                  <a:cubicBezTo>
                    <a:pt x="660" y="560"/>
                    <a:pt x="429" y="805"/>
                    <a:pt x="480" y="866"/>
                  </a:cubicBezTo>
                  <a:cubicBezTo>
                    <a:pt x="532" y="927"/>
                    <a:pt x="842" y="805"/>
                    <a:pt x="917" y="844"/>
                  </a:cubicBezTo>
                  <a:cubicBezTo>
                    <a:pt x="991" y="883"/>
                    <a:pt x="853" y="1038"/>
                    <a:pt x="929" y="1098"/>
                  </a:cubicBezTo>
                  <a:cubicBezTo>
                    <a:pt x="1004" y="1157"/>
                    <a:pt x="1320" y="1142"/>
                    <a:pt x="1371" y="1203"/>
                  </a:cubicBezTo>
                  <a:cubicBezTo>
                    <a:pt x="1423" y="1264"/>
                    <a:pt x="1187" y="1403"/>
                    <a:pt x="1239" y="1464"/>
                  </a:cubicBezTo>
                  <a:cubicBezTo>
                    <a:pt x="1290" y="1525"/>
                    <a:pt x="1628" y="1487"/>
                    <a:pt x="1682" y="1569"/>
                  </a:cubicBezTo>
                  <a:cubicBezTo>
                    <a:pt x="1734" y="1651"/>
                    <a:pt x="1527" y="1873"/>
                    <a:pt x="1555" y="1957"/>
                  </a:cubicBezTo>
                  <a:cubicBezTo>
                    <a:pt x="1583" y="2040"/>
                    <a:pt x="1800" y="1987"/>
                    <a:pt x="1852" y="2068"/>
                  </a:cubicBezTo>
                  <a:cubicBezTo>
                    <a:pt x="1905" y="2151"/>
                    <a:pt x="1818" y="2367"/>
                    <a:pt x="1871" y="2449"/>
                  </a:cubicBezTo>
                  <a:cubicBezTo>
                    <a:pt x="1924" y="2531"/>
                    <a:pt x="2066" y="2461"/>
                    <a:pt x="2169" y="2562"/>
                  </a:cubicBezTo>
                  <a:cubicBezTo>
                    <a:pt x="2271" y="2662"/>
                    <a:pt x="2431" y="2973"/>
                    <a:pt x="2484" y="3055"/>
                  </a:cubicBezTo>
                </a:path>
              </a:pathLst>
            </a:custGeom>
            <a:noFill/>
            <a:ln w="22320">
              <a:solidFill>
                <a:srgbClr val="FFFF00"/>
              </a:solidFill>
              <a:round/>
              <a:headEnd/>
              <a:tailEnd type="triangle" w="lg" len="lg"/>
            </a:ln>
          </p:spPr>
          <p:txBody>
            <a:bodyPr/>
            <a:lstStyle/>
            <a:p>
              <a:endParaRPr lang="cs-CZ"/>
            </a:p>
          </p:txBody>
        </p:sp>
        <p:grpSp>
          <p:nvGrpSpPr>
            <p:cNvPr id="26" name="Group 25"/>
            <p:cNvGrpSpPr>
              <a:grpSpLocks/>
            </p:cNvGrpSpPr>
            <p:nvPr/>
          </p:nvGrpSpPr>
          <p:grpSpPr bwMode="auto">
            <a:xfrm>
              <a:off x="6070600" y="3668713"/>
              <a:ext cx="379413" cy="531812"/>
              <a:chOff x="2641" y="3264"/>
              <a:chExt cx="239" cy="335"/>
            </a:xfrm>
          </p:grpSpPr>
          <p:sp>
            <p:nvSpPr>
              <p:cNvPr id="49" name="Freeform 26"/>
              <p:cNvSpPr>
                <a:spLocks noChangeArrowheads="1"/>
              </p:cNvSpPr>
              <p:nvPr/>
            </p:nvSpPr>
            <p:spPr bwMode="auto">
              <a:xfrm>
                <a:off x="2641" y="3264"/>
                <a:ext cx="119" cy="335"/>
              </a:xfrm>
              <a:custGeom>
                <a:avLst/>
                <a:gdLst>
                  <a:gd name="T0" fmla="*/ 3 w 529"/>
                  <a:gd name="T1" fmla="*/ 1481 h 1482"/>
                  <a:gd name="T2" fmla="*/ 318 w 529"/>
                  <a:gd name="T3" fmla="*/ 0 h 1482"/>
                  <a:gd name="T4" fmla="*/ 528 w 529"/>
                  <a:gd name="T5" fmla="*/ 0 h 1482"/>
                  <a:gd name="T6" fmla="*/ 212 w 529"/>
                  <a:gd name="T7" fmla="*/ 1481 h 1482"/>
                  <a:gd name="T8" fmla="*/ 3 w 529"/>
                  <a:gd name="T9" fmla="*/ 1481 h 1482"/>
                  <a:gd name="T10" fmla="*/ 0 60000 65536"/>
                  <a:gd name="T11" fmla="*/ 0 60000 65536"/>
                  <a:gd name="T12" fmla="*/ 0 60000 65536"/>
                  <a:gd name="T13" fmla="*/ 0 60000 65536"/>
                  <a:gd name="T14" fmla="*/ 0 60000 65536"/>
                  <a:gd name="T15" fmla="*/ 0 w 529"/>
                  <a:gd name="T16" fmla="*/ 0 h 1482"/>
                  <a:gd name="T17" fmla="*/ 529 w 529"/>
                  <a:gd name="T18" fmla="*/ 1482 h 1482"/>
                </a:gdLst>
                <a:ahLst/>
                <a:cxnLst>
                  <a:cxn ang="T10">
                    <a:pos x="T0" y="T1"/>
                  </a:cxn>
                  <a:cxn ang="T11">
                    <a:pos x="T2" y="T3"/>
                  </a:cxn>
                  <a:cxn ang="T12">
                    <a:pos x="T4" y="T5"/>
                  </a:cxn>
                  <a:cxn ang="T13">
                    <a:pos x="T6" y="T7"/>
                  </a:cxn>
                  <a:cxn ang="T14">
                    <a:pos x="T8" y="T9"/>
                  </a:cxn>
                </a:cxnLst>
                <a:rect l="T15" t="T16" r="T17" b="T18"/>
                <a:pathLst>
                  <a:path w="529" h="1482">
                    <a:moveTo>
                      <a:pt x="3" y="1481"/>
                    </a:moveTo>
                    <a:cubicBezTo>
                      <a:pt x="0" y="740"/>
                      <a:pt x="159" y="0"/>
                      <a:pt x="318" y="0"/>
                    </a:cubicBezTo>
                    <a:lnTo>
                      <a:pt x="528" y="0"/>
                    </a:lnTo>
                    <a:cubicBezTo>
                      <a:pt x="263" y="0"/>
                      <a:pt x="210" y="740"/>
                      <a:pt x="212" y="1481"/>
                    </a:cubicBezTo>
                    <a:lnTo>
                      <a:pt x="3" y="1481"/>
                    </a:lnTo>
                  </a:path>
                </a:pathLst>
              </a:custGeom>
              <a:solidFill>
                <a:srgbClr val="00CC99"/>
              </a:solidFill>
              <a:ln w="1440">
                <a:solidFill>
                  <a:srgbClr val="000000"/>
                </a:solidFill>
                <a:round/>
                <a:headEnd/>
                <a:tailEnd/>
              </a:ln>
            </p:spPr>
            <p:txBody>
              <a:bodyPr wrap="none" anchor="ctr"/>
              <a:lstStyle/>
              <a:p>
                <a:endParaRPr lang="cs-CZ"/>
              </a:p>
            </p:txBody>
          </p:sp>
          <p:sp>
            <p:nvSpPr>
              <p:cNvPr id="50" name="Freeform 27"/>
              <p:cNvSpPr>
                <a:spLocks noChangeArrowheads="1"/>
              </p:cNvSpPr>
              <p:nvPr/>
            </p:nvSpPr>
            <p:spPr bwMode="auto">
              <a:xfrm>
                <a:off x="2713" y="3263"/>
                <a:ext cx="167" cy="335"/>
              </a:xfrm>
              <a:custGeom>
                <a:avLst/>
                <a:gdLst>
                  <a:gd name="T0" fmla="*/ 210 w 743"/>
                  <a:gd name="T1" fmla="*/ 4 h 1483"/>
                  <a:gd name="T2" fmla="*/ 636 w 743"/>
                  <a:gd name="T3" fmla="*/ 990 h 1483"/>
                  <a:gd name="T4" fmla="*/ 742 w 743"/>
                  <a:gd name="T5" fmla="*/ 990 h 1483"/>
                  <a:gd name="T6" fmla="*/ 532 w 743"/>
                  <a:gd name="T7" fmla="*/ 1482 h 1483"/>
                  <a:gd name="T8" fmla="*/ 320 w 743"/>
                  <a:gd name="T9" fmla="*/ 990 h 1483"/>
                  <a:gd name="T10" fmla="*/ 426 w 743"/>
                  <a:gd name="T11" fmla="*/ 990 h 1483"/>
                  <a:gd name="T12" fmla="*/ 0 w 743"/>
                  <a:gd name="T13" fmla="*/ 4 h 1483"/>
                  <a:gd name="T14" fmla="*/ 210 w 743"/>
                  <a:gd name="T15" fmla="*/ 4 h 1483"/>
                  <a:gd name="T16" fmla="*/ 0 60000 65536"/>
                  <a:gd name="T17" fmla="*/ 0 60000 65536"/>
                  <a:gd name="T18" fmla="*/ 0 60000 65536"/>
                  <a:gd name="T19" fmla="*/ 0 60000 65536"/>
                  <a:gd name="T20" fmla="*/ 0 60000 65536"/>
                  <a:gd name="T21" fmla="*/ 0 60000 65536"/>
                  <a:gd name="T22" fmla="*/ 0 60000 65536"/>
                  <a:gd name="T23" fmla="*/ 0 60000 65536"/>
                  <a:gd name="T24" fmla="*/ 0 w 743"/>
                  <a:gd name="T25" fmla="*/ 0 h 1483"/>
                  <a:gd name="T26" fmla="*/ 743 w 743"/>
                  <a:gd name="T27" fmla="*/ 1483 h 148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43" h="1483">
                    <a:moveTo>
                      <a:pt x="210" y="4"/>
                    </a:moveTo>
                    <a:cubicBezTo>
                      <a:pt x="422" y="0"/>
                      <a:pt x="634" y="494"/>
                      <a:pt x="636" y="990"/>
                    </a:cubicBezTo>
                    <a:lnTo>
                      <a:pt x="742" y="990"/>
                    </a:lnTo>
                    <a:lnTo>
                      <a:pt x="532" y="1482"/>
                    </a:lnTo>
                    <a:lnTo>
                      <a:pt x="320" y="990"/>
                    </a:lnTo>
                    <a:lnTo>
                      <a:pt x="426" y="990"/>
                    </a:lnTo>
                    <a:cubicBezTo>
                      <a:pt x="424" y="494"/>
                      <a:pt x="212" y="0"/>
                      <a:pt x="0" y="4"/>
                    </a:cubicBezTo>
                    <a:lnTo>
                      <a:pt x="210" y="4"/>
                    </a:lnTo>
                  </a:path>
                </a:pathLst>
              </a:custGeom>
              <a:solidFill>
                <a:srgbClr val="00CC99"/>
              </a:solidFill>
              <a:ln w="1440">
                <a:solidFill>
                  <a:srgbClr val="000000"/>
                </a:solidFill>
                <a:round/>
                <a:headEnd/>
                <a:tailEnd/>
              </a:ln>
            </p:spPr>
            <p:txBody>
              <a:bodyPr wrap="none" anchor="ctr"/>
              <a:lstStyle/>
              <a:p>
                <a:endParaRPr lang="cs-CZ"/>
              </a:p>
            </p:txBody>
          </p:sp>
        </p:grpSp>
        <p:grpSp>
          <p:nvGrpSpPr>
            <p:cNvPr id="27" name="Group 28"/>
            <p:cNvGrpSpPr>
              <a:grpSpLocks/>
            </p:cNvGrpSpPr>
            <p:nvPr/>
          </p:nvGrpSpPr>
          <p:grpSpPr bwMode="auto">
            <a:xfrm>
              <a:off x="5867400" y="3657600"/>
              <a:ext cx="285750" cy="844550"/>
              <a:chOff x="2513" y="3257"/>
              <a:chExt cx="180" cy="532"/>
            </a:xfrm>
          </p:grpSpPr>
          <p:sp>
            <p:nvSpPr>
              <p:cNvPr id="47" name="Freeform 29"/>
              <p:cNvSpPr>
                <a:spLocks noChangeArrowheads="1"/>
              </p:cNvSpPr>
              <p:nvPr/>
            </p:nvSpPr>
            <p:spPr bwMode="auto">
              <a:xfrm>
                <a:off x="2545" y="3518"/>
                <a:ext cx="148" cy="271"/>
              </a:xfrm>
              <a:custGeom>
                <a:avLst/>
                <a:gdLst>
                  <a:gd name="T0" fmla="*/ 471 w 659"/>
                  <a:gd name="T1" fmla="*/ 19 h 1201"/>
                  <a:gd name="T2" fmla="*/ 477 w 659"/>
                  <a:gd name="T3" fmla="*/ 78 h 1201"/>
                  <a:gd name="T4" fmla="*/ 482 w 659"/>
                  <a:gd name="T5" fmla="*/ 136 h 1201"/>
                  <a:gd name="T6" fmla="*/ 485 w 659"/>
                  <a:gd name="T7" fmla="*/ 195 h 1201"/>
                  <a:gd name="T8" fmla="*/ 486 w 659"/>
                  <a:gd name="T9" fmla="*/ 250 h 1201"/>
                  <a:gd name="T10" fmla="*/ 484 w 659"/>
                  <a:gd name="T11" fmla="*/ 297 h 1201"/>
                  <a:gd name="T12" fmla="*/ 482 w 659"/>
                  <a:gd name="T13" fmla="*/ 347 h 1201"/>
                  <a:gd name="T14" fmla="*/ 475 w 659"/>
                  <a:gd name="T15" fmla="*/ 438 h 1201"/>
                  <a:gd name="T16" fmla="*/ 459 w 659"/>
                  <a:gd name="T17" fmla="*/ 507 h 1201"/>
                  <a:gd name="T18" fmla="*/ 450 w 659"/>
                  <a:gd name="T19" fmla="*/ 539 h 1201"/>
                  <a:gd name="T20" fmla="*/ 439 w 659"/>
                  <a:gd name="T21" fmla="*/ 564 h 1201"/>
                  <a:gd name="T22" fmla="*/ 428 w 659"/>
                  <a:gd name="T23" fmla="*/ 589 h 1201"/>
                  <a:gd name="T24" fmla="*/ 414 w 659"/>
                  <a:gd name="T25" fmla="*/ 607 h 1201"/>
                  <a:gd name="T26" fmla="*/ 399 w 659"/>
                  <a:gd name="T27" fmla="*/ 613 h 1201"/>
                  <a:gd name="T28" fmla="*/ 383 w 659"/>
                  <a:gd name="T29" fmla="*/ 620 h 1201"/>
                  <a:gd name="T30" fmla="*/ 368 w 659"/>
                  <a:gd name="T31" fmla="*/ 617 h 1201"/>
                  <a:gd name="T32" fmla="*/ 351 w 659"/>
                  <a:gd name="T33" fmla="*/ 615 h 1201"/>
                  <a:gd name="T34" fmla="*/ 334 w 659"/>
                  <a:gd name="T35" fmla="*/ 601 h 1201"/>
                  <a:gd name="T36" fmla="*/ 316 w 659"/>
                  <a:gd name="T37" fmla="*/ 579 h 1201"/>
                  <a:gd name="T38" fmla="*/ 301 w 659"/>
                  <a:gd name="T39" fmla="*/ 557 h 1201"/>
                  <a:gd name="T40" fmla="*/ 284 w 659"/>
                  <a:gd name="T41" fmla="*/ 528 h 1201"/>
                  <a:gd name="T42" fmla="*/ 252 w 659"/>
                  <a:gd name="T43" fmla="*/ 464 h 1201"/>
                  <a:gd name="T44" fmla="*/ 223 w 659"/>
                  <a:gd name="T45" fmla="*/ 378 h 1201"/>
                  <a:gd name="T46" fmla="*/ 209 w 659"/>
                  <a:gd name="T47" fmla="*/ 331 h 1201"/>
                  <a:gd name="T48" fmla="*/ 196 w 659"/>
                  <a:gd name="T49" fmla="*/ 285 h 1201"/>
                  <a:gd name="T50" fmla="*/ 184 w 659"/>
                  <a:gd name="T51" fmla="*/ 231 h 1201"/>
                  <a:gd name="T52" fmla="*/ 173 w 659"/>
                  <a:gd name="T53" fmla="*/ 173 h 1201"/>
                  <a:gd name="T54" fmla="*/ 164 w 659"/>
                  <a:gd name="T55" fmla="*/ 115 h 1201"/>
                  <a:gd name="T56" fmla="*/ 156 w 659"/>
                  <a:gd name="T57" fmla="*/ 57 h 1201"/>
                  <a:gd name="T58" fmla="*/ 0 w 659"/>
                  <a:gd name="T59" fmla="*/ 76 h 1201"/>
                  <a:gd name="T60" fmla="*/ 15 w 659"/>
                  <a:gd name="T61" fmla="*/ 199 h 1201"/>
                  <a:gd name="T62" fmla="*/ 35 w 659"/>
                  <a:gd name="T63" fmla="*/ 308 h 1201"/>
                  <a:gd name="T64" fmla="*/ 55 w 659"/>
                  <a:gd name="T65" fmla="*/ 424 h 1201"/>
                  <a:gd name="T66" fmla="*/ 79 w 659"/>
                  <a:gd name="T67" fmla="*/ 529 h 1201"/>
                  <a:gd name="T68" fmla="*/ 104 w 659"/>
                  <a:gd name="T69" fmla="*/ 628 h 1201"/>
                  <a:gd name="T70" fmla="*/ 131 w 659"/>
                  <a:gd name="T71" fmla="*/ 720 h 1201"/>
                  <a:gd name="T72" fmla="*/ 160 w 659"/>
                  <a:gd name="T73" fmla="*/ 809 h 1201"/>
                  <a:gd name="T74" fmla="*/ 190 w 659"/>
                  <a:gd name="T75" fmla="*/ 890 h 1201"/>
                  <a:gd name="T76" fmla="*/ 221 w 659"/>
                  <a:gd name="T77" fmla="*/ 959 h 1201"/>
                  <a:gd name="T78" fmla="*/ 255 w 659"/>
                  <a:gd name="T79" fmla="*/ 1023 h 1201"/>
                  <a:gd name="T80" fmla="*/ 286 w 659"/>
                  <a:gd name="T81" fmla="*/ 1078 h 1201"/>
                  <a:gd name="T82" fmla="*/ 320 w 659"/>
                  <a:gd name="T83" fmla="*/ 1124 h 1201"/>
                  <a:gd name="T84" fmla="*/ 353 w 659"/>
                  <a:gd name="T85" fmla="*/ 1159 h 1201"/>
                  <a:gd name="T86" fmla="*/ 387 w 659"/>
                  <a:gd name="T87" fmla="*/ 1183 h 1201"/>
                  <a:gd name="T88" fmla="*/ 421 w 659"/>
                  <a:gd name="T89" fmla="*/ 1200 h 1201"/>
                  <a:gd name="T90" fmla="*/ 453 w 659"/>
                  <a:gd name="T91" fmla="*/ 1200 h 1201"/>
                  <a:gd name="T92" fmla="*/ 485 w 659"/>
                  <a:gd name="T93" fmla="*/ 1192 h 1201"/>
                  <a:gd name="T94" fmla="*/ 514 w 659"/>
                  <a:gd name="T95" fmla="*/ 1168 h 1201"/>
                  <a:gd name="T96" fmla="*/ 541 w 659"/>
                  <a:gd name="T97" fmla="*/ 1137 h 1201"/>
                  <a:gd name="T98" fmla="*/ 565 w 659"/>
                  <a:gd name="T99" fmla="*/ 1095 h 1201"/>
                  <a:gd name="T100" fmla="*/ 587 w 659"/>
                  <a:gd name="T101" fmla="*/ 1042 h 1201"/>
                  <a:gd name="T102" fmla="*/ 605 w 659"/>
                  <a:gd name="T103" fmla="*/ 981 h 1201"/>
                  <a:gd name="T104" fmla="*/ 622 w 659"/>
                  <a:gd name="T105" fmla="*/ 910 h 1201"/>
                  <a:gd name="T106" fmla="*/ 636 w 659"/>
                  <a:gd name="T107" fmla="*/ 836 h 1201"/>
                  <a:gd name="T108" fmla="*/ 645 w 659"/>
                  <a:gd name="T109" fmla="*/ 751 h 1201"/>
                  <a:gd name="T110" fmla="*/ 653 w 659"/>
                  <a:gd name="T111" fmla="*/ 657 h 1201"/>
                  <a:gd name="T112" fmla="*/ 657 w 659"/>
                  <a:gd name="T113" fmla="*/ 562 h 1201"/>
                  <a:gd name="T114" fmla="*/ 658 w 659"/>
                  <a:gd name="T115" fmla="*/ 459 h 1201"/>
                  <a:gd name="T116" fmla="*/ 655 w 659"/>
                  <a:gd name="T117" fmla="*/ 351 h 1201"/>
                  <a:gd name="T118" fmla="*/ 649 w 659"/>
                  <a:gd name="T119" fmla="*/ 234 h 1201"/>
                  <a:gd name="T120" fmla="*/ 642 w 659"/>
                  <a:gd name="T121" fmla="*/ 123 h 1201"/>
                  <a:gd name="T122" fmla="*/ 628 w 659"/>
                  <a:gd name="T123" fmla="*/ 0 h 120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659"/>
                  <a:gd name="T187" fmla="*/ 0 h 1201"/>
                  <a:gd name="T188" fmla="*/ 659 w 659"/>
                  <a:gd name="T189" fmla="*/ 1201 h 1201"/>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659" h="1201">
                    <a:moveTo>
                      <a:pt x="471" y="19"/>
                    </a:moveTo>
                    <a:lnTo>
                      <a:pt x="477" y="78"/>
                    </a:lnTo>
                    <a:lnTo>
                      <a:pt x="482" y="136"/>
                    </a:lnTo>
                    <a:lnTo>
                      <a:pt x="485" y="195"/>
                    </a:lnTo>
                    <a:lnTo>
                      <a:pt x="486" y="250"/>
                    </a:lnTo>
                    <a:lnTo>
                      <a:pt x="484" y="297"/>
                    </a:lnTo>
                    <a:lnTo>
                      <a:pt x="482" y="347"/>
                    </a:lnTo>
                    <a:lnTo>
                      <a:pt x="475" y="438"/>
                    </a:lnTo>
                    <a:lnTo>
                      <a:pt x="459" y="507"/>
                    </a:lnTo>
                    <a:lnTo>
                      <a:pt x="450" y="539"/>
                    </a:lnTo>
                    <a:lnTo>
                      <a:pt x="439" y="564"/>
                    </a:lnTo>
                    <a:lnTo>
                      <a:pt x="428" y="589"/>
                    </a:lnTo>
                    <a:lnTo>
                      <a:pt x="414" y="607"/>
                    </a:lnTo>
                    <a:lnTo>
                      <a:pt x="399" y="613"/>
                    </a:lnTo>
                    <a:lnTo>
                      <a:pt x="383" y="620"/>
                    </a:lnTo>
                    <a:lnTo>
                      <a:pt x="368" y="617"/>
                    </a:lnTo>
                    <a:lnTo>
                      <a:pt x="351" y="615"/>
                    </a:lnTo>
                    <a:lnTo>
                      <a:pt x="334" y="601"/>
                    </a:lnTo>
                    <a:lnTo>
                      <a:pt x="316" y="579"/>
                    </a:lnTo>
                    <a:lnTo>
                      <a:pt x="301" y="557"/>
                    </a:lnTo>
                    <a:lnTo>
                      <a:pt x="284" y="528"/>
                    </a:lnTo>
                    <a:lnTo>
                      <a:pt x="252" y="464"/>
                    </a:lnTo>
                    <a:lnTo>
                      <a:pt x="223" y="378"/>
                    </a:lnTo>
                    <a:lnTo>
                      <a:pt x="209" y="331"/>
                    </a:lnTo>
                    <a:lnTo>
                      <a:pt x="196" y="285"/>
                    </a:lnTo>
                    <a:lnTo>
                      <a:pt x="184" y="231"/>
                    </a:lnTo>
                    <a:lnTo>
                      <a:pt x="173" y="173"/>
                    </a:lnTo>
                    <a:lnTo>
                      <a:pt x="164" y="115"/>
                    </a:lnTo>
                    <a:lnTo>
                      <a:pt x="156" y="57"/>
                    </a:lnTo>
                    <a:lnTo>
                      <a:pt x="0" y="76"/>
                    </a:lnTo>
                    <a:lnTo>
                      <a:pt x="15" y="199"/>
                    </a:lnTo>
                    <a:lnTo>
                      <a:pt x="35" y="308"/>
                    </a:lnTo>
                    <a:lnTo>
                      <a:pt x="55" y="424"/>
                    </a:lnTo>
                    <a:lnTo>
                      <a:pt x="79" y="529"/>
                    </a:lnTo>
                    <a:lnTo>
                      <a:pt x="104" y="628"/>
                    </a:lnTo>
                    <a:lnTo>
                      <a:pt x="131" y="720"/>
                    </a:lnTo>
                    <a:lnTo>
                      <a:pt x="160" y="809"/>
                    </a:lnTo>
                    <a:lnTo>
                      <a:pt x="190" y="890"/>
                    </a:lnTo>
                    <a:lnTo>
                      <a:pt x="221" y="959"/>
                    </a:lnTo>
                    <a:lnTo>
                      <a:pt x="255" y="1023"/>
                    </a:lnTo>
                    <a:lnTo>
                      <a:pt x="286" y="1078"/>
                    </a:lnTo>
                    <a:lnTo>
                      <a:pt x="320" y="1124"/>
                    </a:lnTo>
                    <a:lnTo>
                      <a:pt x="353" y="1159"/>
                    </a:lnTo>
                    <a:lnTo>
                      <a:pt x="387" y="1183"/>
                    </a:lnTo>
                    <a:lnTo>
                      <a:pt x="421" y="1200"/>
                    </a:lnTo>
                    <a:lnTo>
                      <a:pt x="453" y="1200"/>
                    </a:lnTo>
                    <a:lnTo>
                      <a:pt x="485" y="1192"/>
                    </a:lnTo>
                    <a:lnTo>
                      <a:pt x="514" y="1168"/>
                    </a:lnTo>
                    <a:lnTo>
                      <a:pt x="541" y="1137"/>
                    </a:lnTo>
                    <a:lnTo>
                      <a:pt x="565" y="1095"/>
                    </a:lnTo>
                    <a:lnTo>
                      <a:pt x="587" y="1042"/>
                    </a:lnTo>
                    <a:lnTo>
                      <a:pt x="605" y="981"/>
                    </a:lnTo>
                    <a:lnTo>
                      <a:pt x="622" y="910"/>
                    </a:lnTo>
                    <a:lnTo>
                      <a:pt x="636" y="836"/>
                    </a:lnTo>
                    <a:lnTo>
                      <a:pt x="645" y="751"/>
                    </a:lnTo>
                    <a:lnTo>
                      <a:pt x="653" y="657"/>
                    </a:lnTo>
                    <a:lnTo>
                      <a:pt x="657" y="562"/>
                    </a:lnTo>
                    <a:lnTo>
                      <a:pt x="658" y="459"/>
                    </a:lnTo>
                    <a:lnTo>
                      <a:pt x="655" y="351"/>
                    </a:lnTo>
                    <a:lnTo>
                      <a:pt x="649" y="234"/>
                    </a:lnTo>
                    <a:lnTo>
                      <a:pt x="642" y="123"/>
                    </a:lnTo>
                    <a:lnTo>
                      <a:pt x="628" y="0"/>
                    </a:lnTo>
                  </a:path>
                </a:pathLst>
              </a:custGeom>
              <a:solidFill>
                <a:srgbClr val="00CC99"/>
              </a:solidFill>
              <a:ln w="9525">
                <a:noFill/>
                <a:round/>
                <a:headEnd/>
                <a:tailEnd/>
              </a:ln>
            </p:spPr>
            <p:txBody>
              <a:bodyPr wrap="none" anchor="ctr"/>
              <a:lstStyle/>
              <a:p>
                <a:endParaRPr lang="cs-CZ"/>
              </a:p>
            </p:txBody>
          </p:sp>
          <p:sp>
            <p:nvSpPr>
              <p:cNvPr id="48" name="Line 30"/>
              <p:cNvSpPr>
                <a:spLocks noChangeShapeType="1"/>
              </p:cNvSpPr>
              <p:nvPr/>
            </p:nvSpPr>
            <p:spPr bwMode="auto">
              <a:xfrm flipH="1">
                <a:off x="2513" y="3257"/>
                <a:ext cx="143" cy="17"/>
              </a:xfrm>
              <a:prstGeom prst="line">
                <a:avLst/>
              </a:prstGeom>
              <a:noFill/>
              <a:ln w="9525">
                <a:noFill/>
                <a:round/>
                <a:headEnd/>
                <a:tailEnd/>
              </a:ln>
            </p:spPr>
            <p:txBody>
              <a:bodyPr/>
              <a:lstStyle/>
              <a:p>
                <a:endParaRPr lang="cs-CZ"/>
              </a:p>
            </p:txBody>
          </p:sp>
        </p:grpSp>
        <p:sp>
          <p:nvSpPr>
            <p:cNvPr id="28" name="Freeform 31"/>
            <p:cNvSpPr>
              <a:spLocks/>
            </p:cNvSpPr>
            <p:nvPr/>
          </p:nvSpPr>
          <p:spPr bwMode="auto">
            <a:xfrm>
              <a:off x="3859213" y="3070225"/>
              <a:ext cx="892175" cy="1098550"/>
            </a:xfrm>
            <a:custGeom>
              <a:avLst/>
              <a:gdLst>
                <a:gd name="T0" fmla="*/ 0 w 2484"/>
                <a:gd name="T1" fmla="*/ 0 h 3056"/>
                <a:gd name="T2" fmla="*/ 297 w 2484"/>
                <a:gd name="T3" fmla="*/ 112 h 3056"/>
                <a:gd name="T4" fmla="*/ 164 w 2484"/>
                <a:gd name="T5" fmla="*/ 373 h 3056"/>
                <a:gd name="T6" fmla="*/ 606 w 2484"/>
                <a:gd name="T7" fmla="*/ 478 h 3056"/>
                <a:gd name="T8" fmla="*/ 480 w 2484"/>
                <a:gd name="T9" fmla="*/ 866 h 3056"/>
                <a:gd name="T10" fmla="*/ 916 w 2484"/>
                <a:gd name="T11" fmla="*/ 844 h 3056"/>
                <a:gd name="T12" fmla="*/ 928 w 2484"/>
                <a:gd name="T13" fmla="*/ 1098 h 3056"/>
                <a:gd name="T14" fmla="*/ 1371 w 2484"/>
                <a:gd name="T15" fmla="*/ 1203 h 3056"/>
                <a:gd name="T16" fmla="*/ 1239 w 2484"/>
                <a:gd name="T17" fmla="*/ 1464 h 3056"/>
                <a:gd name="T18" fmla="*/ 1681 w 2484"/>
                <a:gd name="T19" fmla="*/ 1569 h 3056"/>
                <a:gd name="T20" fmla="*/ 1554 w 2484"/>
                <a:gd name="T21" fmla="*/ 1957 h 3056"/>
                <a:gd name="T22" fmla="*/ 1851 w 2484"/>
                <a:gd name="T23" fmla="*/ 2068 h 3056"/>
                <a:gd name="T24" fmla="*/ 1870 w 2484"/>
                <a:gd name="T25" fmla="*/ 2449 h 3056"/>
                <a:gd name="T26" fmla="*/ 2168 w 2484"/>
                <a:gd name="T27" fmla="*/ 2562 h 3056"/>
                <a:gd name="T28" fmla="*/ 2483 w 2484"/>
                <a:gd name="T29" fmla="*/ 3055 h 305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484"/>
                <a:gd name="T46" fmla="*/ 0 h 3056"/>
                <a:gd name="T47" fmla="*/ 2484 w 2484"/>
                <a:gd name="T48" fmla="*/ 3056 h 305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484" h="3056">
                  <a:moveTo>
                    <a:pt x="0" y="0"/>
                  </a:moveTo>
                  <a:cubicBezTo>
                    <a:pt x="135" y="24"/>
                    <a:pt x="269" y="49"/>
                    <a:pt x="297" y="112"/>
                  </a:cubicBezTo>
                  <a:cubicBezTo>
                    <a:pt x="325" y="174"/>
                    <a:pt x="112" y="312"/>
                    <a:pt x="164" y="373"/>
                  </a:cubicBezTo>
                  <a:cubicBezTo>
                    <a:pt x="216" y="434"/>
                    <a:pt x="554" y="396"/>
                    <a:pt x="606" y="478"/>
                  </a:cubicBezTo>
                  <a:cubicBezTo>
                    <a:pt x="659" y="560"/>
                    <a:pt x="429" y="804"/>
                    <a:pt x="480" y="866"/>
                  </a:cubicBezTo>
                  <a:cubicBezTo>
                    <a:pt x="532" y="926"/>
                    <a:pt x="841" y="805"/>
                    <a:pt x="916" y="844"/>
                  </a:cubicBezTo>
                  <a:cubicBezTo>
                    <a:pt x="991" y="883"/>
                    <a:pt x="852" y="1038"/>
                    <a:pt x="928" y="1098"/>
                  </a:cubicBezTo>
                  <a:cubicBezTo>
                    <a:pt x="1004" y="1157"/>
                    <a:pt x="1320" y="1142"/>
                    <a:pt x="1371" y="1203"/>
                  </a:cubicBezTo>
                  <a:cubicBezTo>
                    <a:pt x="1423" y="1264"/>
                    <a:pt x="1187" y="1403"/>
                    <a:pt x="1239" y="1464"/>
                  </a:cubicBezTo>
                  <a:cubicBezTo>
                    <a:pt x="1290" y="1525"/>
                    <a:pt x="1627" y="1487"/>
                    <a:pt x="1681" y="1569"/>
                  </a:cubicBezTo>
                  <a:cubicBezTo>
                    <a:pt x="1733" y="1651"/>
                    <a:pt x="1526" y="1873"/>
                    <a:pt x="1554" y="1957"/>
                  </a:cubicBezTo>
                  <a:cubicBezTo>
                    <a:pt x="1583" y="2040"/>
                    <a:pt x="1799" y="1987"/>
                    <a:pt x="1851" y="2068"/>
                  </a:cubicBezTo>
                  <a:cubicBezTo>
                    <a:pt x="1904" y="2151"/>
                    <a:pt x="1817" y="2367"/>
                    <a:pt x="1870" y="2449"/>
                  </a:cubicBezTo>
                  <a:cubicBezTo>
                    <a:pt x="1923" y="2531"/>
                    <a:pt x="2065" y="2461"/>
                    <a:pt x="2168" y="2562"/>
                  </a:cubicBezTo>
                  <a:cubicBezTo>
                    <a:pt x="2270" y="2662"/>
                    <a:pt x="2430" y="2973"/>
                    <a:pt x="2483" y="3055"/>
                  </a:cubicBezTo>
                </a:path>
              </a:pathLst>
            </a:custGeom>
            <a:noFill/>
            <a:ln w="22320">
              <a:solidFill>
                <a:srgbClr val="00CC99"/>
              </a:solidFill>
              <a:round/>
              <a:headEnd/>
              <a:tailEnd type="triangle" w="lg" len="lg"/>
            </a:ln>
          </p:spPr>
          <p:txBody>
            <a:bodyPr/>
            <a:lstStyle/>
            <a:p>
              <a:endParaRPr lang="cs-CZ"/>
            </a:p>
          </p:txBody>
        </p:sp>
        <p:sp>
          <p:nvSpPr>
            <p:cNvPr id="29" name="Freeform 32"/>
            <p:cNvSpPr>
              <a:spLocks/>
            </p:cNvSpPr>
            <p:nvPr/>
          </p:nvSpPr>
          <p:spPr bwMode="auto">
            <a:xfrm>
              <a:off x="3325813" y="3070225"/>
              <a:ext cx="892175" cy="1098550"/>
            </a:xfrm>
            <a:custGeom>
              <a:avLst/>
              <a:gdLst>
                <a:gd name="T0" fmla="*/ 0 w 2484"/>
                <a:gd name="T1" fmla="*/ 0 h 3056"/>
                <a:gd name="T2" fmla="*/ 297 w 2484"/>
                <a:gd name="T3" fmla="*/ 112 h 3056"/>
                <a:gd name="T4" fmla="*/ 164 w 2484"/>
                <a:gd name="T5" fmla="*/ 373 h 3056"/>
                <a:gd name="T6" fmla="*/ 606 w 2484"/>
                <a:gd name="T7" fmla="*/ 478 h 3056"/>
                <a:gd name="T8" fmla="*/ 480 w 2484"/>
                <a:gd name="T9" fmla="*/ 866 h 3056"/>
                <a:gd name="T10" fmla="*/ 916 w 2484"/>
                <a:gd name="T11" fmla="*/ 844 h 3056"/>
                <a:gd name="T12" fmla="*/ 928 w 2484"/>
                <a:gd name="T13" fmla="*/ 1098 h 3056"/>
                <a:gd name="T14" fmla="*/ 1371 w 2484"/>
                <a:gd name="T15" fmla="*/ 1203 h 3056"/>
                <a:gd name="T16" fmla="*/ 1239 w 2484"/>
                <a:gd name="T17" fmla="*/ 1464 h 3056"/>
                <a:gd name="T18" fmla="*/ 1681 w 2484"/>
                <a:gd name="T19" fmla="*/ 1569 h 3056"/>
                <a:gd name="T20" fmla="*/ 1554 w 2484"/>
                <a:gd name="T21" fmla="*/ 1957 h 3056"/>
                <a:gd name="T22" fmla="*/ 1851 w 2484"/>
                <a:gd name="T23" fmla="*/ 2068 h 3056"/>
                <a:gd name="T24" fmla="*/ 1870 w 2484"/>
                <a:gd name="T25" fmla="*/ 2449 h 3056"/>
                <a:gd name="T26" fmla="*/ 2168 w 2484"/>
                <a:gd name="T27" fmla="*/ 2562 h 3056"/>
                <a:gd name="T28" fmla="*/ 2483 w 2484"/>
                <a:gd name="T29" fmla="*/ 3055 h 305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484"/>
                <a:gd name="T46" fmla="*/ 0 h 3056"/>
                <a:gd name="T47" fmla="*/ 2484 w 2484"/>
                <a:gd name="T48" fmla="*/ 3056 h 305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484" h="3056">
                  <a:moveTo>
                    <a:pt x="0" y="0"/>
                  </a:moveTo>
                  <a:cubicBezTo>
                    <a:pt x="135" y="24"/>
                    <a:pt x="269" y="49"/>
                    <a:pt x="297" y="112"/>
                  </a:cubicBezTo>
                  <a:cubicBezTo>
                    <a:pt x="325" y="174"/>
                    <a:pt x="112" y="312"/>
                    <a:pt x="164" y="373"/>
                  </a:cubicBezTo>
                  <a:cubicBezTo>
                    <a:pt x="216" y="434"/>
                    <a:pt x="554" y="396"/>
                    <a:pt x="606" y="478"/>
                  </a:cubicBezTo>
                  <a:cubicBezTo>
                    <a:pt x="659" y="560"/>
                    <a:pt x="429" y="804"/>
                    <a:pt x="480" y="866"/>
                  </a:cubicBezTo>
                  <a:cubicBezTo>
                    <a:pt x="532" y="926"/>
                    <a:pt x="841" y="805"/>
                    <a:pt x="916" y="844"/>
                  </a:cubicBezTo>
                  <a:cubicBezTo>
                    <a:pt x="991" y="883"/>
                    <a:pt x="852" y="1038"/>
                    <a:pt x="928" y="1098"/>
                  </a:cubicBezTo>
                  <a:cubicBezTo>
                    <a:pt x="1004" y="1157"/>
                    <a:pt x="1320" y="1142"/>
                    <a:pt x="1371" y="1203"/>
                  </a:cubicBezTo>
                  <a:cubicBezTo>
                    <a:pt x="1423" y="1264"/>
                    <a:pt x="1187" y="1403"/>
                    <a:pt x="1239" y="1464"/>
                  </a:cubicBezTo>
                  <a:cubicBezTo>
                    <a:pt x="1290" y="1525"/>
                    <a:pt x="1627" y="1487"/>
                    <a:pt x="1681" y="1569"/>
                  </a:cubicBezTo>
                  <a:cubicBezTo>
                    <a:pt x="1733" y="1651"/>
                    <a:pt x="1526" y="1873"/>
                    <a:pt x="1554" y="1957"/>
                  </a:cubicBezTo>
                  <a:cubicBezTo>
                    <a:pt x="1583" y="2040"/>
                    <a:pt x="1799" y="1987"/>
                    <a:pt x="1851" y="2068"/>
                  </a:cubicBezTo>
                  <a:cubicBezTo>
                    <a:pt x="1904" y="2151"/>
                    <a:pt x="1817" y="2367"/>
                    <a:pt x="1870" y="2449"/>
                  </a:cubicBezTo>
                  <a:cubicBezTo>
                    <a:pt x="1923" y="2531"/>
                    <a:pt x="2065" y="2461"/>
                    <a:pt x="2168" y="2562"/>
                  </a:cubicBezTo>
                  <a:cubicBezTo>
                    <a:pt x="2270" y="2662"/>
                    <a:pt x="2430" y="2973"/>
                    <a:pt x="2483" y="3055"/>
                  </a:cubicBezTo>
                </a:path>
              </a:pathLst>
            </a:custGeom>
            <a:noFill/>
            <a:ln w="22320">
              <a:solidFill>
                <a:srgbClr val="00FFFF"/>
              </a:solidFill>
              <a:round/>
              <a:headEnd/>
              <a:tailEnd type="triangle" w="lg" len="lg"/>
            </a:ln>
          </p:spPr>
          <p:txBody>
            <a:bodyPr/>
            <a:lstStyle/>
            <a:p>
              <a:endParaRPr lang="cs-CZ"/>
            </a:p>
          </p:txBody>
        </p:sp>
        <p:grpSp>
          <p:nvGrpSpPr>
            <p:cNvPr id="30" name="Group 33"/>
            <p:cNvGrpSpPr>
              <a:grpSpLocks/>
            </p:cNvGrpSpPr>
            <p:nvPr/>
          </p:nvGrpSpPr>
          <p:grpSpPr bwMode="auto">
            <a:xfrm>
              <a:off x="6630988" y="3746500"/>
              <a:ext cx="455612" cy="379413"/>
              <a:chOff x="2064" y="3360"/>
              <a:chExt cx="239" cy="239"/>
            </a:xfrm>
          </p:grpSpPr>
          <p:sp>
            <p:nvSpPr>
              <p:cNvPr id="45" name="Freeform 34"/>
              <p:cNvSpPr>
                <a:spLocks noChangeArrowheads="1"/>
              </p:cNvSpPr>
              <p:nvPr/>
            </p:nvSpPr>
            <p:spPr bwMode="auto">
              <a:xfrm>
                <a:off x="2064" y="3360"/>
                <a:ext cx="119" cy="239"/>
              </a:xfrm>
              <a:custGeom>
                <a:avLst/>
                <a:gdLst>
                  <a:gd name="T0" fmla="*/ 3 w 529"/>
                  <a:gd name="T1" fmla="*/ 1057 h 1058"/>
                  <a:gd name="T2" fmla="*/ 318 w 529"/>
                  <a:gd name="T3" fmla="*/ 0 h 1058"/>
                  <a:gd name="T4" fmla="*/ 528 w 529"/>
                  <a:gd name="T5" fmla="*/ 0 h 1058"/>
                  <a:gd name="T6" fmla="*/ 212 w 529"/>
                  <a:gd name="T7" fmla="*/ 1057 h 1058"/>
                  <a:gd name="T8" fmla="*/ 3 w 529"/>
                  <a:gd name="T9" fmla="*/ 1057 h 1058"/>
                  <a:gd name="T10" fmla="*/ 0 60000 65536"/>
                  <a:gd name="T11" fmla="*/ 0 60000 65536"/>
                  <a:gd name="T12" fmla="*/ 0 60000 65536"/>
                  <a:gd name="T13" fmla="*/ 0 60000 65536"/>
                  <a:gd name="T14" fmla="*/ 0 60000 65536"/>
                  <a:gd name="T15" fmla="*/ 0 w 529"/>
                  <a:gd name="T16" fmla="*/ 0 h 1058"/>
                  <a:gd name="T17" fmla="*/ 529 w 529"/>
                  <a:gd name="T18" fmla="*/ 1058 h 1058"/>
                </a:gdLst>
                <a:ahLst/>
                <a:cxnLst>
                  <a:cxn ang="T10">
                    <a:pos x="T0" y="T1"/>
                  </a:cxn>
                  <a:cxn ang="T11">
                    <a:pos x="T2" y="T3"/>
                  </a:cxn>
                  <a:cxn ang="T12">
                    <a:pos x="T4" y="T5"/>
                  </a:cxn>
                  <a:cxn ang="T13">
                    <a:pos x="T6" y="T7"/>
                  </a:cxn>
                  <a:cxn ang="T14">
                    <a:pos x="T8" y="T9"/>
                  </a:cxn>
                </a:cxnLst>
                <a:rect l="T15" t="T16" r="T17" b="T18"/>
                <a:pathLst>
                  <a:path w="529" h="1058">
                    <a:moveTo>
                      <a:pt x="3" y="1057"/>
                    </a:moveTo>
                    <a:cubicBezTo>
                      <a:pt x="0" y="528"/>
                      <a:pt x="159" y="0"/>
                      <a:pt x="318" y="0"/>
                    </a:cubicBezTo>
                    <a:lnTo>
                      <a:pt x="528" y="0"/>
                    </a:lnTo>
                    <a:cubicBezTo>
                      <a:pt x="263" y="0"/>
                      <a:pt x="210" y="528"/>
                      <a:pt x="212" y="1057"/>
                    </a:cubicBezTo>
                    <a:lnTo>
                      <a:pt x="3" y="1057"/>
                    </a:lnTo>
                  </a:path>
                </a:pathLst>
              </a:custGeom>
              <a:solidFill>
                <a:srgbClr val="CC3399"/>
              </a:solidFill>
              <a:ln w="1440">
                <a:solidFill>
                  <a:srgbClr val="000000"/>
                </a:solidFill>
                <a:round/>
                <a:headEnd/>
                <a:tailEnd/>
              </a:ln>
            </p:spPr>
            <p:txBody>
              <a:bodyPr wrap="none" anchor="ctr"/>
              <a:lstStyle/>
              <a:p>
                <a:endParaRPr lang="cs-CZ"/>
              </a:p>
            </p:txBody>
          </p:sp>
          <p:sp>
            <p:nvSpPr>
              <p:cNvPr id="46" name="Freeform 35"/>
              <p:cNvSpPr>
                <a:spLocks noChangeArrowheads="1"/>
              </p:cNvSpPr>
              <p:nvPr/>
            </p:nvSpPr>
            <p:spPr bwMode="auto">
              <a:xfrm>
                <a:off x="2136" y="3360"/>
                <a:ext cx="167" cy="239"/>
              </a:xfrm>
              <a:custGeom>
                <a:avLst/>
                <a:gdLst>
                  <a:gd name="T0" fmla="*/ 210 w 743"/>
                  <a:gd name="T1" fmla="*/ 3 h 1059"/>
                  <a:gd name="T2" fmla="*/ 636 w 743"/>
                  <a:gd name="T3" fmla="*/ 707 h 1059"/>
                  <a:gd name="T4" fmla="*/ 742 w 743"/>
                  <a:gd name="T5" fmla="*/ 707 h 1059"/>
                  <a:gd name="T6" fmla="*/ 532 w 743"/>
                  <a:gd name="T7" fmla="*/ 1058 h 1059"/>
                  <a:gd name="T8" fmla="*/ 320 w 743"/>
                  <a:gd name="T9" fmla="*/ 707 h 1059"/>
                  <a:gd name="T10" fmla="*/ 426 w 743"/>
                  <a:gd name="T11" fmla="*/ 707 h 1059"/>
                  <a:gd name="T12" fmla="*/ 0 w 743"/>
                  <a:gd name="T13" fmla="*/ 3 h 1059"/>
                  <a:gd name="T14" fmla="*/ 210 w 743"/>
                  <a:gd name="T15" fmla="*/ 3 h 1059"/>
                  <a:gd name="T16" fmla="*/ 0 60000 65536"/>
                  <a:gd name="T17" fmla="*/ 0 60000 65536"/>
                  <a:gd name="T18" fmla="*/ 0 60000 65536"/>
                  <a:gd name="T19" fmla="*/ 0 60000 65536"/>
                  <a:gd name="T20" fmla="*/ 0 60000 65536"/>
                  <a:gd name="T21" fmla="*/ 0 60000 65536"/>
                  <a:gd name="T22" fmla="*/ 0 60000 65536"/>
                  <a:gd name="T23" fmla="*/ 0 60000 65536"/>
                  <a:gd name="T24" fmla="*/ 0 w 743"/>
                  <a:gd name="T25" fmla="*/ 0 h 1059"/>
                  <a:gd name="T26" fmla="*/ 743 w 743"/>
                  <a:gd name="T27" fmla="*/ 1059 h 105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43" h="1059">
                    <a:moveTo>
                      <a:pt x="210" y="3"/>
                    </a:moveTo>
                    <a:cubicBezTo>
                      <a:pt x="422" y="0"/>
                      <a:pt x="634" y="352"/>
                      <a:pt x="636" y="707"/>
                    </a:cubicBezTo>
                    <a:lnTo>
                      <a:pt x="742" y="707"/>
                    </a:lnTo>
                    <a:lnTo>
                      <a:pt x="532" y="1058"/>
                    </a:lnTo>
                    <a:lnTo>
                      <a:pt x="320" y="707"/>
                    </a:lnTo>
                    <a:lnTo>
                      <a:pt x="426" y="707"/>
                    </a:lnTo>
                    <a:cubicBezTo>
                      <a:pt x="424" y="352"/>
                      <a:pt x="212" y="0"/>
                      <a:pt x="0" y="3"/>
                    </a:cubicBezTo>
                    <a:lnTo>
                      <a:pt x="210" y="3"/>
                    </a:lnTo>
                  </a:path>
                </a:pathLst>
              </a:custGeom>
              <a:solidFill>
                <a:srgbClr val="CC3399"/>
              </a:solidFill>
              <a:ln w="1440">
                <a:solidFill>
                  <a:srgbClr val="000000"/>
                </a:solidFill>
                <a:round/>
                <a:headEnd/>
                <a:tailEnd/>
              </a:ln>
            </p:spPr>
            <p:txBody>
              <a:bodyPr wrap="none" anchor="ctr"/>
              <a:lstStyle/>
              <a:p>
                <a:endParaRPr lang="cs-CZ"/>
              </a:p>
            </p:txBody>
          </p:sp>
        </p:grpSp>
        <p:grpSp>
          <p:nvGrpSpPr>
            <p:cNvPr id="31" name="Group 36"/>
            <p:cNvGrpSpPr>
              <a:grpSpLocks/>
            </p:cNvGrpSpPr>
            <p:nvPr/>
          </p:nvGrpSpPr>
          <p:grpSpPr bwMode="auto">
            <a:xfrm>
              <a:off x="6402388" y="3733800"/>
              <a:ext cx="304800" cy="693738"/>
              <a:chOff x="1946" y="3352"/>
              <a:chExt cx="173" cy="437"/>
            </a:xfrm>
          </p:grpSpPr>
          <p:sp>
            <p:nvSpPr>
              <p:cNvPr id="43" name="Freeform 37"/>
              <p:cNvSpPr>
                <a:spLocks noChangeArrowheads="1"/>
              </p:cNvSpPr>
              <p:nvPr/>
            </p:nvSpPr>
            <p:spPr bwMode="auto">
              <a:xfrm>
                <a:off x="1973" y="3565"/>
                <a:ext cx="147" cy="224"/>
              </a:xfrm>
              <a:custGeom>
                <a:avLst/>
                <a:gdLst>
                  <a:gd name="T0" fmla="*/ 474 w 653"/>
                  <a:gd name="T1" fmla="*/ 19 h 990"/>
                  <a:gd name="T2" fmla="*/ 479 w 653"/>
                  <a:gd name="T3" fmla="*/ 67 h 990"/>
                  <a:gd name="T4" fmla="*/ 483 w 653"/>
                  <a:gd name="T5" fmla="*/ 115 h 990"/>
                  <a:gd name="T6" fmla="*/ 485 w 653"/>
                  <a:gd name="T7" fmla="*/ 163 h 990"/>
                  <a:gd name="T8" fmla="*/ 483 w 653"/>
                  <a:gd name="T9" fmla="*/ 208 h 990"/>
                  <a:gd name="T10" fmla="*/ 482 w 653"/>
                  <a:gd name="T11" fmla="*/ 247 h 990"/>
                  <a:gd name="T12" fmla="*/ 478 w 653"/>
                  <a:gd name="T13" fmla="*/ 288 h 990"/>
                  <a:gd name="T14" fmla="*/ 468 w 653"/>
                  <a:gd name="T15" fmla="*/ 362 h 990"/>
                  <a:gd name="T16" fmla="*/ 451 w 653"/>
                  <a:gd name="T17" fmla="*/ 420 h 990"/>
                  <a:gd name="T18" fmla="*/ 441 w 653"/>
                  <a:gd name="T19" fmla="*/ 446 h 990"/>
                  <a:gd name="T20" fmla="*/ 430 w 653"/>
                  <a:gd name="T21" fmla="*/ 466 h 990"/>
                  <a:gd name="T22" fmla="*/ 418 w 653"/>
                  <a:gd name="T23" fmla="*/ 488 h 990"/>
                  <a:gd name="T24" fmla="*/ 404 w 653"/>
                  <a:gd name="T25" fmla="*/ 503 h 990"/>
                  <a:gd name="T26" fmla="*/ 388 w 653"/>
                  <a:gd name="T27" fmla="*/ 508 h 990"/>
                  <a:gd name="T28" fmla="*/ 373 w 653"/>
                  <a:gd name="T29" fmla="*/ 515 h 990"/>
                  <a:gd name="T30" fmla="*/ 357 w 653"/>
                  <a:gd name="T31" fmla="*/ 511 h 990"/>
                  <a:gd name="T32" fmla="*/ 341 w 653"/>
                  <a:gd name="T33" fmla="*/ 510 h 990"/>
                  <a:gd name="T34" fmla="*/ 324 w 653"/>
                  <a:gd name="T35" fmla="*/ 499 h 990"/>
                  <a:gd name="T36" fmla="*/ 306 w 653"/>
                  <a:gd name="T37" fmla="*/ 481 h 990"/>
                  <a:gd name="T38" fmla="*/ 291 w 653"/>
                  <a:gd name="T39" fmla="*/ 464 h 990"/>
                  <a:gd name="T40" fmla="*/ 275 w 653"/>
                  <a:gd name="T41" fmla="*/ 441 h 990"/>
                  <a:gd name="T42" fmla="*/ 244 w 653"/>
                  <a:gd name="T43" fmla="*/ 389 h 990"/>
                  <a:gd name="T44" fmla="*/ 217 w 653"/>
                  <a:gd name="T45" fmla="*/ 320 h 990"/>
                  <a:gd name="T46" fmla="*/ 205 w 653"/>
                  <a:gd name="T47" fmla="*/ 280 h 990"/>
                  <a:gd name="T48" fmla="*/ 192 w 653"/>
                  <a:gd name="T49" fmla="*/ 243 h 990"/>
                  <a:gd name="T50" fmla="*/ 182 w 653"/>
                  <a:gd name="T51" fmla="*/ 199 h 990"/>
                  <a:gd name="T52" fmla="*/ 172 w 653"/>
                  <a:gd name="T53" fmla="*/ 152 h 990"/>
                  <a:gd name="T54" fmla="*/ 164 w 653"/>
                  <a:gd name="T55" fmla="*/ 105 h 990"/>
                  <a:gd name="T56" fmla="*/ 158 w 653"/>
                  <a:gd name="T57" fmla="*/ 57 h 990"/>
                  <a:gd name="T58" fmla="*/ 0 w 653"/>
                  <a:gd name="T59" fmla="*/ 76 h 990"/>
                  <a:gd name="T60" fmla="*/ 13 w 653"/>
                  <a:gd name="T61" fmla="*/ 176 h 990"/>
                  <a:gd name="T62" fmla="*/ 30 w 653"/>
                  <a:gd name="T63" fmla="*/ 266 h 990"/>
                  <a:gd name="T64" fmla="*/ 49 w 653"/>
                  <a:gd name="T65" fmla="*/ 360 h 990"/>
                  <a:gd name="T66" fmla="*/ 69 w 653"/>
                  <a:gd name="T67" fmla="*/ 445 h 990"/>
                  <a:gd name="T68" fmla="*/ 93 w 653"/>
                  <a:gd name="T69" fmla="*/ 527 h 990"/>
                  <a:gd name="T70" fmla="*/ 117 w 653"/>
                  <a:gd name="T71" fmla="*/ 602 h 990"/>
                  <a:gd name="T72" fmla="*/ 145 w 653"/>
                  <a:gd name="T73" fmla="*/ 674 h 990"/>
                  <a:gd name="T74" fmla="*/ 173 w 653"/>
                  <a:gd name="T75" fmla="*/ 739 h 990"/>
                  <a:gd name="T76" fmla="*/ 202 w 653"/>
                  <a:gd name="T77" fmla="*/ 796 h 990"/>
                  <a:gd name="T78" fmla="*/ 235 w 653"/>
                  <a:gd name="T79" fmla="*/ 848 h 990"/>
                  <a:gd name="T80" fmla="*/ 265 w 653"/>
                  <a:gd name="T81" fmla="*/ 892 h 990"/>
                  <a:gd name="T82" fmla="*/ 298 w 653"/>
                  <a:gd name="T83" fmla="*/ 929 h 990"/>
                  <a:gd name="T84" fmla="*/ 330 w 653"/>
                  <a:gd name="T85" fmla="*/ 957 h 990"/>
                  <a:gd name="T86" fmla="*/ 363 w 653"/>
                  <a:gd name="T87" fmla="*/ 976 h 990"/>
                  <a:gd name="T88" fmla="*/ 397 w 653"/>
                  <a:gd name="T89" fmla="*/ 989 h 990"/>
                  <a:gd name="T90" fmla="*/ 430 w 653"/>
                  <a:gd name="T91" fmla="*/ 988 h 990"/>
                  <a:gd name="T92" fmla="*/ 462 w 653"/>
                  <a:gd name="T93" fmla="*/ 981 h 990"/>
                  <a:gd name="T94" fmla="*/ 491 w 653"/>
                  <a:gd name="T95" fmla="*/ 961 h 990"/>
                  <a:gd name="T96" fmla="*/ 520 w 653"/>
                  <a:gd name="T97" fmla="*/ 934 h 990"/>
                  <a:gd name="T98" fmla="*/ 545 w 653"/>
                  <a:gd name="T99" fmla="*/ 899 h 990"/>
                  <a:gd name="T100" fmla="*/ 568 w 653"/>
                  <a:gd name="T101" fmla="*/ 856 h 990"/>
                  <a:gd name="T102" fmla="*/ 587 w 653"/>
                  <a:gd name="T103" fmla="*/ 806 h 990"/>
                  <a:gd name="T104" fmla="*/ 606 w 653"/>
                  <a:gd name="T105" fmla="*/ 747 h 990"/>
                  <a:gd name="T106" fmla="*/ 621 w 653"/>
                  <a:gd name="T107" fmla="*/ 685 h 990"/>
                  <a:gd name="T108" fmla="*/ 633 w 653"/>
                  <a:gd name="T109" fmla="*/ 615 h 990"/>
                  <a:gd name="T110" fmla="*/ 643 w 653"/>
                  <a:gd name="T111" fmla="*/ 539 h 990"/>
                  <a:gd name="T112" fmla="*/ 648 w 653"/>
                  <a:gd name="T113" fmla="*/ 460 h 990"/>
                  <a:gd name="T114" fmla="*/ 652 w 653"/>
                  <a:gd name="T115" fmla="*/ 375 h 990"/>
                  <a:gd name="T116" fmla="*/ 652 w 653"/>
                  <a:gd name="T117" fmla="*/ 288 h 990"/>
                  <a:gd name="T118" fmla="*/ 648 w 653"/>
                  <a:gd name="T119" fmla="*/ 191 h 990"/>
                  <a:gd name="T120" fmla="*/ 643 w 653"/>
                  <a:gd name="T121" fmla="*/ 100 h 990"/>
                  <a:gd name="T122" fmla="*/ 632 w 653"/>
                  <a:gd name="T123" fmla="*/ 0 h 99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653"/>
                  <a:gd name="T187" fmla="*/ 0 h 990"/>
                  <a:gd name="T188" fmla="*/ 653 w 653"/>
                  <a:gd name="T189" fmla="*/ 990 h 990"/>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653" h="990">
                    <a:moveTo>
                      <a:pt x="474" y="19"/>
                    </a:moveTo>
                    <a:lnTo>
                      <a:pt x="479" y="67"/>
                    </a:lnTo>
                    <a:lnTo>
                      <a:pt x="483" y="115"/>
                    </a:lnTo>
                    <a:lnTo>
                      <a:pt x="485" y="163"/>
                    </a:lnTo>
                    <a:lnTo>
                      <a:pt x="483" y="208"/>
                    </a:lnTo>
                    <a:lnTo>
                      <a:pt x="482" y="247"/>
                    </a:lnTo>
                    <a:lnTo>
                      <a:pt x="478" y="288"/>
                    </a:lnTo>
                    <a:lnTo>
                      <a:pt x="468" y="362"/>
                    </a:lnTo>
                    <a:lnTo>
                      <a:pt x="451" y="420"/>
                    </a:lnTo>
                    <a:lnTo>
                      <a:pt x="441" y="446"/>
                    </a:lnTo>
                    <a:lnTo>
                      <a:pt x="430" y="466"/>
                    </a:lnTo>
                    <a:lnTo>
                      <a:pt x="418" y="488"/>
                    </a:lnTo>
                    <a:lnTo>
                      <a:pt x="404" y="503"/>
                    </a:lnTo>
                    <a:lnTo>
                      <a:pt x="388" y="508"/>
                    </a:lnTo>
                    <a:lnTo>
                      <a:pt x="373" y="515"/>
                    </a:lnTo>
                    <a:lnTo>
                      <a:pt x="357" y="511"/>
                    </a:lnTo>
                    <a:lnTo>
                      <a:pt x="341" y="510"/>
                    </a:lnTo>
                    <a:lnTo>
                      <a:pt x="324" y="499"/>
                    </a:lnTo>
                    <a:lnTo>
                      <a:pt x="306" y="481"/>
                    </a:lnTo>
                    <a:lnTo>
                      <a:pt x="291" y="464"/>
                    </a:lnTo>
                    <a:lnTo>
                      <a:pt x="275" y="441"/>
                    </a:lnTo>
                    <a:lnTo>
                      <a:pt x="244" y="389"/>
                    </a:lnTo>
                    <a:lnTo>
                      <a:pt x="217" y="320"/>
                    </a:lnTo>
                    <a:lnTo>
                      <a:pt x="205" y="280"/>
                    </a:lnTo>
                    <a:lnTo>
                      <a:pt x="192" y="243"/>
                    </a:lnTo>
                    <a:lnTo>
                      <a:pt x="182" y="199"/>
                    </a:lnTo>
                    <a:lnTo>
                      <a:pt x="172" y="152"/>
                    </a:lnTo>
                    <a:lnTo>
                      <a:pt x="164" y="105"/>
                    </a:lnTo>
                    <a:lnTo>
                      <a:pt x="158" y="57"/>
                    </a:lnTo>
                    <a:lnTo>
                      <a:pt x="0" y="76"/>
                    </a:lnTo>
                    <a:lnTo>
                      <a:pt x="13" y="176"/>
                    </a:lnTo>
                    <a:lnTo>
                      <a:pt x="30" y="266"/>
                    </a:lnTo>
                    <a:lnTo>
                      <a:pt x="49" y="360"/>
                    </a:lnTo>
                    <a:lnTo>
                      <a:pt x="69" y="445"/>
                    </a:lnTo>
                    <a:lnTo>
                      <a:pt x="93" y="527"/>
                    </a:lnTo>
                    <a:lnTo>
                      <a:pt x="117" y="602"/>
                    </a:lnTo>
                    <a:lnTo>
                      <a:pt x="145" y="674"/>
                    </a:lnTo>
                    <a:lnTo>
                      <a:pt x="173" y="739"/>
                    </a:lnTo>
                    <a:lnTo>
                      <a:pt x="202" y="796"/>
                    </a:lnTo>
                    <a:lnTo>
                      <a:pt x="235" y="848"/>
                    </a:lnTo>
                    <a:lnTo>
                      <a:pt x="265" y="892"/>
                    </a:lnTo>
                    <a:lnTo>
                      <a:pt x="298" y="929"/>
                    </a:lnTo>
                    <a:lnTo>
                      <a:pt x="330" y="957"/>
                    </a:lnTo>
                    <a:lnTo>
                      <a:pt x="363" y="976"/>
                    </a:lnTo>
                    <a:lnTo>
                      <a:pt x="397" y="989"/>
                    </a:lnTo>
                    <a:lnTo>
                      <a:pt x="430" y="988"/>
                    </a:lnTo>
                    <a:lnTo>
                      <a:pt x="462" y="981"/>
                    </a:lnTo>
                    <a:lnTo>
                      <a:pt x="491" y="961"/>
                    </a:lnTo>
                    <a:lnTo>
                      <a:pt x="520" y="934"/>
                    </a:lnTo>
                    <a:lnTo>
                      <a:pt x="545" y="899"/>
                    </a:lnTo>
                    <a:lnTo>
                      <a:pt x="568" y="856"/>
                    </a:lnTo>
                    <a:lnTo>
                      <a:pt x="587" y="806"/>
                    </a:lnTo>
                    <a:lnTo>
                      <a:pt x="606" y="747"/>
                    </a:lnTo>
                    <a:lnTo>
                      <a:pt x="621" y="685"/>
                    </a:lnTo>
                    <a:lnTo>
                      <a:pt x="633" y="615"/>
                    </a:lnTo>
                    <a:lnTo>
                      <a:pt x="643" y="539"/>
                    </a:lnTo>
                    <a:lnTo>
                      <a:pt x="648" y="460"/>
                    </a:lnTo>
                    <a:lnTo>
                      <a:pt x="652" y="375"/>
                    </a:lnTo>
                    <a:lnTo>
                      <a:pt x="652" y="288"/>
                    </a:lnTo>
                    <a:lnTo>
                      <a:pt x="648" y="191"/>
                    </a:lnTo>
                    <a:lnTo>
                      <a:pt x="643" y="100"/>
                    </a:lnTo>
                    <a:lnTo>
                      <a:pt x="632" y="0"/>
                    </a:lnTo>
                  </a:path>
                </a:pathLst>
              </a:custGeom>
              <a:solidFill>
                <a:srgbClr val="CC3399"/>
              </a:solidFill>
              <a:ln w="9525">
                <a:noFill/>
                <a:round/>
                <a:headEnd/>
                <a:tailEnd/>
              </a:ln>
            </p:spPr>
            <p:txBody>
              <a:bodyPr wrap="none" anchor="ctr"/>
              <a:lstStyle/>
              <a:p>
                <a:endParaRPr lang="cs-CZ"/>
              </a:p>
            </p:txBody>
          </p:sp>
          <p:sp>
            <p:nvSpPr>
              <p:cNvPr id="44" name="Line 38"/>
              <p:cNvSpPr>
                <a:spLocks noChangeShapeType="1"/>
              </p:cNvSpPr>
              <p:nvPr/>
            </p:nvSpPr>
            <p:spPr bwMode="auto">
              <a:xfrm flipH="1">
                <a:off x="1946" y="3352"/>
                <a:ext cx="144" cy="17"/>
              </a:xfrm>
              <a:prstGeom prst="line">
                <a:avLst/>
              </a:prstGeom>
              <a:noFill/>
              <a:ln w="9525">
                <a:noFill/>
                <a:round/>
                <a:headEnd/>
                <a:tailEnd/>
              </a:ln>
            </p:spPr>
            <p:txBody>
              <a:bodyPr/>
              <a:lstStyle/>
              <a:p>
                <a:endParaRPr lang="cs-CZ"/>
              </a:p>
            </p:txBody>
          </p:sp>
        </p:grpSp>
        <p:sp>
          <p:nvSpPr>
            <p:cNvPr id="32" name="Freeform 39"/>
            <p:cNvSpPr>
              <a:spLocks/>
            </p:cNvSpPr>
            <p:nvPr/>
          </p:nvSpPr>
          <p:spPr bwMode="auto">
            <a:xfrm>
              <a:off x="2790825" y="3070225"/>
              <a:ext cx="893763" cy="1098550"/>
            </a:xfrm>
            <a:custGeom>
              <a:avLst/>
              <a:gdLst>
                <a:gd name="T0" fmla="*/ 0 w 2485"/>
                <a:gd name="T1" fmla="*/ 0 h 3056"/>
                <a:gd name="T2" fmla="*/ 297 w 2485"/>
                <a:gd name="T3" fmla="*/ 112 h 3056"/>
                <a:gd name="T4" fmla="*/ 164 w 2485"/>
                <a:gd name="T5" fmla="*/ 373 h 3056"/>
                <a:gd name="T6" fmla="*/ 607 w 2485"/>
                <a:gd name="T7" fmla="*/ 478 h 3056"/>
                <a:gd name="T8" fmla="*/ 480 w 2485"/>
                <a:gd name="T9" fmla="*/ 866 h 3056"/>
                <a:gd name="T10" fmla="*/ 917 w 2485"/>
                <a:gd name="T11" fmla="*/ 844 h 3056"/>
                <a:gd name="T12" fmla="*/ 929 w 2485"/>
                <a:gd name="T13" fmla="*/ 1098 h 3056"/>
                <a:gd name="T14" fmla="*/ 1371 w 2485"/>
                <a:gd name="T15" fmla="*/ 1203 h 3056"/>
                <a:gd name="T16" fmla="*/ 1239 w 2485"/>
                <a:gd name="T17" fmla="*/ 1464 h 3056"/>
                <a:gd name="T18" fmla="*/ 1682 w 2485"/>
                <a:gd name="T19" fmla="*/ 1569 h 3056"/>
                <a:gd name="T20" fmla="*/ 1555 w 2485"/>
                <a:gd name="T21" fmla="*/ 1957 h 3056"/>
                <a:gd name="T22" fmla="*/ 1852 w 2485"/>
                <a:gd name="T23" fmla="*/ 2068 h 3056"/>
                <a:gd name="T24" fmla="*/ 1871 w 2485"/>
                <a:gd name="T25" fmla="*/ 2449 h 3056"/>
                <a:gd name="T26" fmla="*/ 2169 w 2485"/>
                <a:gd name="T27" fmla="*/ 2562 h 3056"/>
                <a:gd name="T28" fmla="*/ 2484 w 2485"/>
                <a:gd name="T29" fmla="*/ 3055 h 305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485"/>
                <a:gd name="T46" fmla="*/ 0 h 3056"/>
                <a:gd name="T47" fmla="*/ 2485 w 2485"/>
                <a:gd name="T48" fmla="*/ 3056 h 305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485" h="3056">
                  <a:moveTo>
                    <a:pt x="0" y="0"/>
                  </a:moveTo>
                  <a:cubicBezTo>
                    <a:pt x="135" y="24"/>
                    <a:pt x="269" y="50"/>
                    <a:pt x="297" y="112"/>
                  </a:cubicBezTo>
                  <a:cubicBezTo>
                    <a:pt x="325" y="174"/>
                    <a:pt x="112" y="312"/>
                    <a:pt x="164" y="373"/>
                  </a:cubicBezTo>
                  <a:cubicBezTo>
                    <a:pt x="216" y="434"/>
                    <a:pt x="554" y="396"/>
                    <a:pt x="607" y="478"/>
                  </a:cubicBezTo>
                  <a:cubicBezTo>
                    <a:pt x="660" y="560"/>
                    <a:pt x="429" y="805"/>
                    <a:pt x="480" y="866"/>
                  </a:cubicBezTo>
                  <a:cubicBezTo>
                    <a:pt x="532" y="927"/>
                    <a:pt x="842" y="805"/>
                    <a:pt x="917" y="844"/>
                  </a:cubicBezTo>
                  <a:cubicBezTo>
                    <a:pt x="991" y="883"/>
                    <a:pt x="853" y="1038"/>
                    <a:pt x="929" y="1098"/>
                  </a:cubicBezTo>
                  <a:cubicBezTo>
                    <a:pt x="1004" y="1157"/>
                    <a:pt x="1320" y="1142"/>
                    <a:pt x="1371" y="1203"/>
                  </a:cubicBezTo>
                  <a:cubicBezTo>
                    <a:pt x="1423" y="1264"/>
                    <a:pt x="1187" y="1403"/>
                    <a:pt x="1239" y="1464"/>
                  </a:cubicBezTo>
                  <a:cubicBezTo>
                    <a:pt x="1290" y="1525"/>
                    <a:pt x="1628" y="1487"/>
                    <a:pt x="1682" y="1569"/>
                  </a:cubicBezTo>
                  <a:cubicBezTo>
                    <a:pt x="1734" y="1651"/>
                    <a:pt x="1527" y="1873"/>
                    <a:pt x="1555" y="1957"/>
                  </a:cubicBezTo>
                  <a:cubicBezTo>
                    <a:pt x="1583" y="2040"/>
                    <a:pt x="1800" y="1987"/>
                    <a:pt x="1852" y="2068"/>
                  </a:cubicBezTo>
                  <a:cubicBezTo>
                    <a:pt x="1905" y="2151"/>
                    <a:pt x="1818" y="2367"/>
                    <a:pt x="1871" y="2449"/>
                  </a:cubicBezTo>
                  <a:cubicBezTo>
                    <a:pt x="1924" y="2531"/>
                    <a:pt x="2066" y="2461"/>
                    <a:pt x="2169" y="2562"/>
                  </a:cubicBezTo>
                  <a:cubicBezTo>
                    <a:pt x="2271" y="2662"/>
                    <a:pt x="2431" y="2973"/>
                    <a:pt x="2484" y="3055"/>
                  </a:cubicBezTo>
                </a:path>
              </a:pathLst>
            </a:custGeom>
            <a:noFill/>
            <a:ln w="22320">
              <a:solidFill>
                <a:srgbClr val="CC3399"/>
              </a:solidFill>
              <a:round/>
              <a:headEnd/>
              <a:tailEnd type="triangle" w="lg" len="lg"/>
            </a:ln>
          </p:spPr>
          <p:txBody>
            <a:bodyPr/>
            <a:lstStyle/>
            <a:p>
              <a:endParaRPr lang="cs-CZ"/>
            </a:p>
          </p:txBody>
        </p:sp>
        <p:sp>
          <p:nvSpPr>
            <p:cNvPr id="33" name="Text Box 40"/>
            <p:cNvSpPr txBox="1">
              <a:spLocks noChangeArrowheads="1"/>
            </p:cNvSpPr>
            <p:nvPr/>
          </p:nvSpPr>
          <p:spPr bwMode="auto">
            <a:xfrm>
              <a:off x="1219200" y="3444875"/>
              <a:ext cx="858838" cy="541338"/>
            </a:xfrm>
            <a:prstGeom prst="rect">
              <a:avLst/>
            </a:prstGeom>
            <a:noFill/>
            <a:ln w="9525">
              <a:noFill/>
              <a:miter lim="800000"/>
              <a:headEnd/>
              <a:tailEnd/>
            </a:ln>
          </p:spPr>
          <p:txBody>
            <a:bodyPr lIns="18000" tIns="46800" rIns="18000" bIns="46800"/>
            <a:lstStyle/>
            <a:p>
              <a:pPr algn="ctr" eaLnBrk="0" hangingPunct="0">
                <a:lnSpc>
                  <a:spcPct val="85000"/>
                </a:lnSpc>
                <a:spcBef>
                  <a:spcPts val="313"/>
                </a:spcBef>
                <a:tabLst>
                  <a:tab pos="723900" algn="l"/>
                </a:tabLst>
              </a:pPr>
              <a:r>
                <a:rPr lang="en-GB" sz="1400" b="1">
                  <a:solidFill>
                    <a:srgbClr val="FFFF66"/>
                  </a:solidFill>
                </a:rPr>
                <a:t>Element </a:t>
              </a:r>
            </a:p>
            <a:p>
              <a:pPr algn="ctr" eaLnBrk="0" hangingPunct="0">
                <a:lnSpc>
                  <a:spcPct val="85000"/>
                </a:lnSpc>
                <a:spcBef>
                  <a:spcPts val="313"/>
                </a:spcBef>
                <a:tabLst>
                  <a:tab pos="723900" algn="l"/>
                </a:tabLst>
              </a:pPr>
              <a:r>
                <a:rPr lang="en-GB" sz="1400" b="1">
                  <a:solidFill>
                    <a:srgbClr val="FFFF66"/>
                  </a:solidFill>
                </a:rPr>
                <a:t>A</a:t>
              </a:r>
            </a:p>
          </p:txBody>
        </p:sp>
        <p:sp>
          <p:nvSpPr>
            <p:cNvPr id="34" name="Text Box 41"/>
            <p:cNvSpPr txBox="1">
              <a:spLocks noChangeArrowheads="1"/>
            </p:cNvSpPr>
            <p:nvPr/>
          </p:nvSpPr>
          <p:spPr bwMode="auto">
            <a:xfrm>
              <a:off x="1219200" y="4495800"/>
              <a:ext cx="858838" cy="541338"/>
            </a:xfrm>
            <a:prstGeom prst="rect">
              <a:avLst/>
            </a:prstGeom>
            <a:noFill/>
            <a:ln w="9525">
              <a:noFill/>
              <a:miter lim="800000"/>
              <a:headEnd/>
              <a:tailEnd/>
            </a:ln>
          </p:spPr>
          <p:txBody>
            <a:bodyPr lIns="18000" tIns="46800" rIns="18000" bIns="46800"/>
            <a:lstStyle/>
            <a:p>
              <a:pPr algn="ctr" eaLnBrk="0" hangingPunct="0">
                <a:lnSpc>
                  <a:spcPct val="85000"/>
                </a:lnSpc>
                <a:spcBef>
                  <a:spcPts val="313"/>
                </a:spcBef>
                <a:tabLst>
                  <a:tab pos="723900" algn="l"/>
                </a:tabLst>
              </a:pPr>
              <a:r>
                <a:rPr lang="en-GB" sz="1400" b="1">
                  <a:solidFill>
                    <a:srgbClr val="00FFFF"/>
                  </a:solidFill>
                </a:rPr>
                <a:t>Element </a:t>
              </a:r>
            </a:p>
            <a:p>
              <a:pPr algn="ctr" eaLnBrk="0" hangingPunct="0">
                <a:lnSpc>
                  <a:spcPct val="85000"/>
                </a:lnSpc>
                <a:spcBef>
                  <a:spcPts val="313"/>
                </a:spcBef>
                <a:tabLst>
                  <a:tab pos="723900" algn="l"/>
                </a:tabLst>
              </a:pPr>
              <a:r>
                <a:rPr lang="en-GB" sz="1400" b="1">
                  <a:solidFill>
                    <a:srgbClr val="00FFFF"/>
                  </a:solidFill>
                </a:rPr>
                <a:t>C</a:t>
              </a:r>
            </a:p>
          </p:txBody>
        </p:sp>
        <p:sp>
          <p:nvSpPr>
            <p:cNvPr id="35" name="Text Box 42"/>
            <p:cNvSpPr txBox="1">
              <a:spLocks noChangeArrowheads="1"/>
            </p:cNvSpPr>
            <p:nvPr/>
          </p:nvSpPr>
          <p:spPr bwMode="auto">
            <a:xfrm>
              <a:off x="1196975" y="3978275"/>
              <a:ext cx="858838" cy="541338"/>
            </a:xfrm>
            <a:prstGeom prst="rect">
              <a:avLst/>
            </a:prstGeom>
            <a:noFill/>
            <a:ln w="9525">
              <a:noFill/>
              <a:miter lim="800000"/>
              <a:headEnd/>
              <a:tailEnd/>
            </a:ln>
          </p:spPr>
          <p:txBody>
            <a:bodyPr lIns="18000" tIns="46800" rIns="18000" bIns="46800"/>
            <a:lstStyle/>
            <a:p>
              <a:pPr algn="ctr" eaLnBrk="0" hangingPunct="0">
                <a:lnSpc>
                  <a:spcPct val="85000"/>
                </a:lnSpc>
                <a:spcBef>
                  <a:spcPts val="313"/>
                </a:spcBef>
                <a:tabLst>
                  <a:tab pos="723900" algn="l"/>
                </a:tabLst>
              </a:pPr>
              <a:r>
                <a:rPr lang="en-GB" sz="1400" b="1">
                  <a:solidFill>
                    <a:srgbClr val="00CC99"/>
                  </a:solidFill>
                </a:rPr>
                <a:t>Element </a:t>
              </a:r>
            </a:p>
            <a:p>
              <a:pPr algn="ctr" eaLnBrk="0" hangingPunct="0">
                <a:lnSpc>
                  <a:spcPct val="85000"/>
                </a:lnSpc>
                <a:spcBef>
                  <a:spcPts val="313"/>
                </a:spcBef>
                <a:tabLst>
                  <a:tab pos="723900" algn="l"/>
                </a:tabLst>
              </a:pPr>
              <a:r>
                <a:rPr lang="en-GB" sz="1400" b="1">
                  <a:solidFill>
                    <a:srgbClr val="00CC99"/>
                  </a:solidFill>
                </a:rPr>
                <a:t>B</a:t>
              </a:r>
            </a:p>
          </p:txBody>
        </p:sp>
        <p:sp>
          <p:nvSpPr>
            <p:cNvPr id="36" name="Text Box 43"/>
            <p:cNvSpPr txBox="1">
              <a:spLocks noChangeArrowheads="1"/>
            </p:cNvSpPr>
            <p:nvPr/>
          </p:nvSpPr>
          <p:spPr bwMode="auto">
            <a:xfrm>
              <a:off x="1219200" y="5029200"/>
              <a:ext cx="858838" cy="541338"/>
            </a:xfrm>
            <a:prstGeom prst="rect">
              <a:avLst/>
            </a:prstGeom>
            <a:noFill/>
            <a:ln w="9525">
              <a:noFill/>
              <a:miter lim="800000"/>
              <a:headEnd/>
              <a:tailEnd/>
            </a:ln>
          </p:spPr>
          <p:txBody>
            <a:bodyPr lIns="18000" tIns="46800" rIns="18000" bIns="46800"/>
            <a:lstStyle/>
            <a:p>
              <a:pPr algn="ctr" eaLnBrk="0" hangingPunct="0">
                <a:lnSpc>
                  <a:spcPct val="85000"/>
                </a:lnSpc>
                <a:spcBef>
                  <a:spcPts val="313"/>
                </a:spcBef>
                <a:tabLst>
                  <a:tab pos="723900" algn="l"/>
                </a:tabLst>
              </a:pPr>
              <a:r>
                <a:rPr lang="en-GB" sz="1400" b="1">
                  <a:solidFill>
                    <a:srgbClr val="CC3399"/>
                  </a:solidFill>
                </a:rPr>
                <a:t>Element </a:t>
              </a:r>
            </a:p>
            <a:p>
              <a:pPr algn="ctr" eaLnBrk="0" hangingPunct="0">
                <a:lnSpc>
                  <a:spcPct val="85000"/>
                </a:lnSpc>
                <a:spcBef>
                  <a:spcPts val="313"/>
                </a:spcBef>
                <a:tabLst>
                  <a:tab pos="723900" algn="l"/>
                </a:tabLst>
              </a:pPr>
              <a:r>
                <a:rPr lang="en-GB" sz="1400" b="1">
                  <a:solidFill>
                    <a:srgbClr val="CC3399"/>
                  </a:solidFill>
                </a:rPr>
                <a:t>D</a:t>
              </a:r>
            </a:p>
          </p:txBody>
        </p:sp>
        <p:grpSp>
          <p:nvGrpSpPr>
            <p:cNvPr id="37" name="Group 45"/>
            <p:cNvGrpSpPr>
              <a:grpSpLocks/>
            </p:cNvGrpSpPr>
            <p:nvPr/>
          </p:nvGrpSpPr>
          <p:grpSpPr bwMode="auto">
            <a:xfrm>
              <a:off x="7773988" y="3962400"/>
              <a:ext cx="379412" cy="150813"/>
              <a:chOff x="3216" y="3456"/>
              <a:chExt cx="239" cy="95"/>
            </a:xfrm>
          </p:grpSpPr>
          <p:sp>
            <p:nvSpPr>
              <p:cNvPr id="41" name="Freeform 46"/>
              <p:cNvSpPr>
                <a:spLocks noChangeArrowheads="1"/>
              </p:cNvSpPr>
              <p:nvPr/>
            </p:nvSpPr>
            <p:spPr bwMode="auto">
              <a:xfrm>
                <a:off x="3216" y="3456"/>
                <a:ext cx="119" cy="95"/>
              </a:xfrm>
              <a:custGeom>
                <a:avLst/>
                <a:gdLst>
                  <a:gd name="T0" fmla="*/ 3 w 529"/>
                  <a:gd name="T1" fmla="*/ 423 h 424"/>
                  <a:gd name="T2" fmla="*/ 318 w 529"/>
                  <a:gd name="T3" fmla="*/ 0 h 424"/>
                  <a:gd name="T4" fmla="*/ 528 w 529"/>
                  <a:gd name="T5" fmla="*/ 0 h 424"/>
                  <a:gd name="T6" fmla="*/ 212 w 529"/>
                  <a:gd name="T7" fmla="*/ 423 h 424"/>
                  <a:gd name="T8" fmla="*/ 3 w 529"/>
                  <a:gd name="T9" fmla="*/ 423 h 424"/>
                  <a:gd name="T10" fmla="*/ 0 60000 65536"/>
                  <a:gd name="T11" fmla="*/ 0 60000 65536"/>
                  <a:gd name="T12" fmla="*/ 0 60000 65536"/>
                  <a:gd name="T13" fmla="*/ 0 60000 65536"/>
                  <a:gd name="T14" fmla="*/ 0 60000 65536"/>
                  <a:gd name="T15" fmla="*/ 0 w 529"/>
                  <a:gd name="T16" fmla="*/ 0 h 424"/>
                  <a:gd name="T17" fmla="*/ 529 w 529"/>
                  <a:gd name="T18" fmla="*/ 424 h 424"/>
                </a:gdLst>
                <a:ahLst/>
                <a:cxnLst>
                  <a:cxn ang="T10">
                    <a:pos x="T0" y="T1"/>
                  </a:cxn>
                  <a:cxn ang="T11">
                    <a:pos x="T2" y="T3"/>
                  </a:cxn>
                  <a:cxn ang="T12">
                    <a:pos x="T4" y="T5"/>
                  </a:cxn>
                  <a:cxn ang="T13">
                    <a:pos x="T6" y="T7"/>
                  </a:cxn>
                  <a:cxn ang="T14">
                    <a:pos x="T8" y="T9"/>
                  </a:cxn>
                </a:cxnLst>
                <a:rect l="T15" t="T16" r="T17" b="T18"/>
                <a:pathLst>
                  <a:path w="529" h="424">
                    <a:moveTo>
                      <a:pt x="3" y="423"/>
                    </a:moveTo>
                    <a:cubicBezTo>
                      <a:pt x="0" y="211"/>
                      <a:pt x="159" y="0"/>
                      <a:pt x="318" y="0"/>
                    </a:cubicBezTo>
                    <a:lnTo>
                      <a:pt x="528" y="0"/>
                    </a:lnTo>
                    <a:cubicBezTo>
                      <a:pt x="263" y="0"/>
                      <a:pt x="210" y="211"/>
                      <a:pt x="212" y="423"/>
                    </a:cubicBezTo>
                    <a:lnTo>
                      <a:pt x="3" y="423"/>
                    </a:lnTo>
                  </a:path>
                </a:pathLst>
              </a:custGeom>
              <a:solidFill>
                <a:srgbClr val="00FFFF"/>
              </a:solidFill>
              <a:ln w="1440">
                <a:solidFill>
                  <a:srgbClr val="000000"/>
                </a:solidFill>
                <a:round/>
                <a:headEnd/>
                <a:tailEnd/>
              </a:ln>
            </p:spPr>
            <p:txBody>
              <a:bodyPr wrap="none" anchor="ctr"/>
              <a:lstStyle/>
              <a:p>
                <a:endParaRPr lang="cs-CZ"/>
              </a:p>
            </p:txBody>
          </p:sp>
          <p:sp>
            <p:nvSpPr>
              <p:cNvPr id="42" name="Freeform 47"/>
              <p:cNvSpPr>
                <a:spLocks noChangeArrowheads="1"/>
              </p:cNvSpPr>
              <p:nvPr/>
            </p:nvSpPr>
            <p:spPr bwMode="auto">
              <a:xfrm>
                <a:off x="3288" y="3456"/>
                <a:ext cx="167" cy="95"/>
              </a:xfrm>
              <a:custGeom>
                <a:avLst/>
                <a:gdLst>
                  <a:gd name="T0" fmla="*/ 210 w 743"/>
                  <a:gd name="T1" fmla="*/ 1 h 424"/>
                  <a:gd name="T2" fmla="*/ 636 w 743"/>
                  <a:gd name="T3" fmla="*/ 283 h 424"/>
                  <a:gd name="T4" fmla="*/ 742 w 743"/>
                  <a:gd name="T5" fmla="*/ 283 h 424"/>
                  <a:gd name="T6" fmla="*/ 532 w 743"/>
                  <a:gd name="T7" fmla="*/ 423 h 424"/>
                  <a:gd name="T8" fmla="*/ 320 w 743"/>
                  <a:gd name="T9" fmla="*/ 283 h 424"/>
                  <a:gd name="T10" fmla="*/ 426 w 743"/>
                  <a:gd name="T11" fmla="*/ 283 h 424"/>
                  <a:gd name="T12" fmla="*/ 0 w 743"/>
                  <a:gd name="T13" fmla="*/ 1 h 424"/>
                  <a:gd name="T14" fmla="*/ 210 w 743"/>
                  <a:gd name="T15" fmla="*/ 1 h 424"/>
                  <a:gd name="T16" fmla="*/ 0 60000 65536"/>
                  <a:gd name="T17" fmla="*/ 0 60000 65536"/>
                  <a:gd name="T18" fmla="*/ 0 60000 65536"/>
                  <a:gd name="T19" fmla="*/ 0 60000 65536"/>
                  <a:gd name="T20" fmla="*/ 0 60000 65536"/>
                  <a:gd name="T21" fmla="*/ 0 60000 65536"/>
                  <a:gd name="T22" fmla="*/ 0 60000 65536"/>
                  <a:gd name="T23" fmla="*/ 0 60000 65536"/>
                  <a:gd name="T24" fmla="*/ 0 w 743"/>
                  <a:gd name="T25" fmla="*/ 0 h 424"/>
                  <a:gd name="T26" fmla="*/ 743 w 743"/>
                  <a:gd name="T27" fmla="*/ 424 h 42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43" h="424">
                    <a:moveTo>
                      <a:pt x="210" y="1"/>
                    </a:moveTo>
                    <a:cubicBezTo>
                      <a:pt x="422" y="0"/>
                      <a:pt x="634" y="141"/>
                      <a:pt x="636" y="283"/>
                    </a:cubicBezTo>
                    <a:lnTo>
                      <a:pt x="742" y="283"/>
                    </a:lnTo>
                    <a:lnTo>
                      <a:pt x="532" y="423"/>
                    </a:lnTo>
                    <a:lnTo>
                      <a:pt x="320" y="283"/>
                    </a:lnTo>
                    <a:lnTo>
                      <a:pt x="426" y="283"/>
                    </a:lnTo>
                    <a:cubicBezTo>
                      <a:pt x="424" y="141"/>
                      <a:pt x="212" y="0"/>
                      <a:pt x="0" y="1"/>
                    </a:cubicBezTo>
                    <a:lnTo>
                      <a:pt x="210" y="1"/>
                    </a:lnTo>
                  </a:path>
                </a:pathLst>
              </a:custGeom>
              <a:solidFill>
                <a:srgbClr val="00FFFF"/>
              </a:solidFill>
              <a:ln w="1440">
                <a:solidFill>
                  <a:srgbClr val="000000"/>
                </a:solidFill>
                <a:round/>
                <a:headEnd/>
                <a:tailEnd/>
              </a:ln>
            </p:spPr>
            <p:txBody>
              <a:bodyPr wrap="none" anchor="ctr"/>
              <a:lstStyle/>
              <a:p>
                <a:endParaRPr lang="cs-CZ"/>
              </a:p>
            </p:txBody>
          </p:sp>
        </p:grpSp>
        <p:grpSp>
          <p:nvGrpSpPr>
            <p:cNvPr id="38" name="Group 48"/>
            <p:cNvGrpSpPr>
              <a:grpSpLocks/>
            </p:cNvGrpSpPr>
            <p:nvPr/>
          </p:nvGrpSpPr>
          <p:grpSpPr bwMode="auto">
            <a:xfrm>
              <a:off x="7621588" y="3962400"/>
              <a:ext cx="228600" cy="304800"/>
              <a:chOff x="3147" y="3452"/>
              <a:chExt cx="111" cy="149"/>
            </a:xfrm>
          </p:grpSpPr>
          <p:sp>
            <p:nvSpPr>
              <p:cNvPr id="39" name="Freeform 49"/>
              <p:cNvSpPr>
                <a:spLocks noChangeArrowheads="1"/>
              </p:cNvSpPr>
              <p:nvPr/>
            </p:nvSpPr>
            <p:spPr bwMode="auto">
              <a:xfrm>
                <a:off x="3156" y="3523"/>
                <a:ext cx="102" cy="77"/>
              </a:xfrm>
              <a:custGeom>
                <a:avLst/>
                <a:gdLst>
                  <a:gd name="T0" fmla="*/ 337 w 453"/>
                  <a:gd name="T1" fmla="*/ 13 h 346"/>
                  <a:gd name="T2" fmla="*/ 338 w 453"/>
                  <a:gd name="T3" fmla="*/ 29 h 346"/>
                  <a:gd name="T4" fmla="*/ 339 w 453"/>
                  <a:gd name="T5" fmla="*/ 45 h 346"/>
                  <a:gd name="T6" fmla="*/ 338 w 453"/>
                  <a:gd name="T7" fmla="*/ 62 h 346"/>
                  <a:gd name="T8" fmla="*/ 335 w 453"/>
                  <a:gd name="T9" fmla="*/ 77 h 346"/>
                  <a:gd name="T10" fmla="*/ 332 w 453"/>
                  <a:gd name="T11" fmla="*/ 91 h 346"/>
                  <a:gd name="T12" fmla="*/ 328 w 453"/>
                  <a:gd name="T13" fmla="*/ 104 h 346"/>
                  <a:gd name="T14" fmla="*/ 318 w 453"/>
                  <a:gd name="T15" fmla="*/ 130 h 346"/>
                  <a:gd name="T16" fmla="*/ 303 w 453"/>
                  <a:gd name="T17" fmla="*/ 150 h 346"/>
                  <a:gd name="T18" fmla="*/ 294 w 453"/>
                  <a:gd name="T19" fmla="*/ 160 h 346"/>
                  <a:gd name="T20" fmla="*/ 286 w 453"/>
                  <a:gd name="T21" fmla="*/ 167 h 346"/>
                  <a:gd name="T22" fmla="*/ 277 w 453"/>
                  <a:gd name="T23" fmla="*/ 175 h 346"/>
                  <a:gd name="T24" fmla="*/ 265 w 453"/>
                  <a:gd name="T25" fmla="*/ 180 h 346"/>
                  <a:gd name="T26" fmla="*/ 255 w 453"/>
                  <a:gd name="T27" fmla="*/ 182 h 346"/>
                  <a:gd name="T28" fmla="*/ 243 w 453"/>
                  <a:gd name="T29" fmla="*/ 186 h 346"/>
                  <a:gd name="T30" fmla="*/ 233 w 453"/>
                  <a:gd name="T31" fmla="*/ 185 h 346"/>
                  <a:gd name="T32" fmla="*/ 221 w 453"/>
                  <a:gd name="T33" fmla="*/ 186 h 346"/>
                  <a:gd name="T34" fmla="*/ 209 w 453"/>
                  <a:gd name="T35" fmla="*/ 183 h 346"/>
                  <a:gd name="T36" fmla="*/ 198 w 453"/>
                  <a:gd name="T37" fmla="*/ 177 h 346"/>
                  <a:gd name="T38" fmla="*/ 188 w 453"/>
                  <a:gd name="T39" fmla="*/ 172 h 346"/>
                  <a:gd name="T40" fmla="*/ 178 w 453"/>
                  <a:gd name="T41" fmla="*/ 165 h 346"/>
                  <a:gd name="T42" fmla="*/ 158 w 453"/>
                  <a:gd name="T43" fmla="*/ 149 h 346"/>
                  <a:gd name="T44" fmla="*/ 142 w 453"/>
                  <a:gd name="T45" fmla="*/ 126 h 346"/>
                  <a:gd name="T46" fmla="*/ 136 w 453"/>
                  <a:gd name="T47" fmla="*/ 114 h 346"/>
                  <a:gd name="T48" fmla="*/ 128 w 453"/>
                  <a:gd name="T49" fmla="*/ 102 h 346"/>
                  <a:gd name="T50" fmla="*/ 122 w 453"/>
                  <a:gd name="T51" fmla="*/ 88 h 346"/>
                  <a:gd name="T52" fmla="*/ 118 w 453"/>
                  <a:gd name="T53" fmla="*/ 72 h 346"/>
                  <a:gd name="T54" fmla="*/ 114 w 453"/>
                  <a:gd name="T55" fmla="*/ 56 h 346"/>
                  <a:gd name="T56" fmla="*/ 112 w 453"/>
                  <a:gd name="T57" fmla="*/ 41 h 346"/>
                  <a:gd name="T58" fmla="*/ 0 w 453"/>
                  <a:gd name="T59" fmla="*/ 54 h 346"/>
                  <a:gd name="T60" fmla="*/ 4 w 453"/>
                  <a:gd name="T61" fmla="*/ 88 h 346"/>
                  <a:gd name="T62" fmla="*/ 12 w 453"/>
                  <a:gd name="T63" fmla="*/ 117 h 346"/>
                  <a:gd name="T64" fmla="*/ 22 w 453"/>
                  <a:gd name="T65" fmla="*/ 148 h 346"/>
                  <a:gd name="T66" fmla="*/ 32 w 453"/>
                  <a:gd name="T67" fmla="*/ 176 h 346"/>
                  <a:gd name="T68" fmla="*/ 45 w 453"/>
                  <a:gd name="T69" fmla="*/ 203 h 346"/>
                  <a:gd name="T70" fmla="*/ 59 w 453"/>
                  <a:gd name="T71" fmla="*/ 227 h 346"/>
                  <a:gd name="T72" fmla="*/ 75 w 453"/>
                  <a:gd name="T73" fmla="*/ 250 h 346"/>
                  <a:gd name="T74" fmla="*/ 92 w 453"/>
                  <a:gd name="T75" fmla="*/ 271 h 346"/>
                  <a:gd name="T76" fmla="*/ 110 w 453"/>
                  <a:gd name="T77" fmla="*/ 288 h 346"/>
                  <a:gd name="T78" fmla="*/ 130 w 453"/>
                  <a:gd name="T79" fmla="*/ 305 h 346"/>
                  <a:gd name="T80" fmla="*/ 150 w 453"/>
                  <a:gd name="T81" fmla="*/ 319 h 346"/>
                  <a:gd name="T82" fmla="*/ 172 w 453"/>
                  <a:gd name="T83" fmla="*/ 329 h 346"/>
                  <a:gd name="T84" fmla="*/ 194 w 453"/>
                  <a:gd name="T85" fmla="*/ 338 h 346"/>
                  <a:gd name="T86" fmla="*/ 215 w 453"/>
                  <a:gd name="T87" fmla="*/ 342 h 346"/>
                  <a:gd name="T88" fmla="*/ 239 w 453"/>
                  <a:gd name="T89" fmla="*/ 345 h 346"/>
                  <a:gd name="T90" fmla="*/ 262 w 453"/>
                  <a:gd name="T91" fmla="*/ 344 h 346"/>
                  <a:gd name="T92" fmla="*/ 286 w 453"/>
                  <a:gd name="T93" fmla="*/ 340 h 346"/>
                  <a:gd name="T94" fmla="*/ 307 w 453"/>
                  <a:gd name="T95" fmla="*/ 331 h 346"/>
                  <a:gd name="T96" fmla="*/ 328 w 453"/>
                  <a:gd name="T97" fmla="*/ 322 h 346"/>
                  <a:gd name="T98" fmla="*/ 347 w 453"/>
                  <a:gd name="T99" fmla="*/ 308 h 346"/>
                  <a:gd name="T100" fmla="*/ 366 w 453"/>
                  <a:gd name="T101" fmla="*/ 293 h 346"/>
                  <a:gd name="T102" fmla="*/ 382 w 453"/>
                  <a:gd name="T103" fmla="*/ 275 h 346"/>
                  <a:gd name="T104" fmla="*/ 397 w 453"/>
                  <a:gd name="T105" fmla="*/ 254 h 346"/>
                  <a:gd name="T106" fmla="*/ 411 w 453"/>
                  <a:gd name="T107" fmla="*/ 232 h 346"/>
                  <a:gd name="T108" fmla="*/ 422 w 453"/>
                  <a:gd name="T109" fmla="*/ 209 h 346"/>
                  <a:gd name="T110" fmla="*/ 432 w 453"/>
                  <a:gd name="T111" fmla="*/ 182 h 346"/>
                  <a:gd name="T112" fmla="*/ 441 w 453"/>
                  <a:gd name="T113" fmla="*/ 155 h 346"/>
                  <a:gd name="T114" fmla="*/ 446 w 453"/>
                  <a:gd name="T115" fmla="*/ 126 h 346"/>
                  <a:gd name="T116" fmla="*/ 451 w 453"/>
                  <a:gd name="T117" fmla="*/ 96 h 346"/>
                  <a:gd name="T118" fmla="*/ 452 w 453"/>
                  <a:gd name="T119" fmla="*/ 64 h 346"/>
                  <a:gd name="T120" fmla="*/ 452 w 453"/>
                  <a:gd name="T121" fmla="*/ 34 h 346"/>
                  <a:gd name="T122" fmla="*/ 449 w 453"/>
                  <a:gd name="T123" fmla="*/ 0 h 34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453"/>
                  <a:gd name="T187" fmla="*/ 0 h 346"/>
                  <a:gd name="T188" fmla="*/ 453 w 453"/>
                  <a:gd name="T189" fmla="*/ 346 h 34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453" h="346">
                    <a:moveTo>
                      <a:pt x="337" y="13"/>
                    </a:moveTo>
                    <a:lnTo>
                      <a:pt x="338" y="29"/>
                    </a:lnTo>
                    <a:lnTo>
                      <a:pt x="339" y="45"/>
                    </a:lnTo>
                    <a:lnTo>
                      <a:pt x="338" y="62"/>
                    </a:lnTo>
                    <a:lnTo>
                      <a:pt x="335" y="77"/>
                    </a:lnTo>
                    <a:lnTo>
                      <a:pt x="332" y="91"/>
                    </a:lnTo>
                    <a:lnTo>
                      <a:pt x="328" y="104"/>
                    </a:lnTo>
                    <a:lnTo>
                      <a:pt x="318" y="130"/>
                    </a:lnTo>
                    <a:lnTo>
                      <a:pt x="303" y="150"/>
                    </a:lnTo>
                    <a:lnTo>
                      <a:pt x="294" y="160"/>
                    </a:lnTo>
                    <a:lnTo>
                      <a:pt x="286" y="167"/>
                    </a:lnTo>
                    <a:lnTo>
                      <a:pt x="277" y="175"/>
                    </a:lnTo>
                    <a:lnTo>
                      <a:pt x="265" y="180"/>
                    </a:lnTo>
                    <a:lnTo>
                      <a:pt x="255" y="182"/>
                    </a:lnTo>
                    <a:lnTo>
                      <a:pt x="243" y="186"/>
                    </a:lnTo>
                    <a:lnTo>
                      <a:pt x="233" y="185"/>
                    </a:lnTo>
                    <a:lnTo>
                      <a:pt x="221" y="186"/>
                    </a:lnTo>
                    <a:lnTo>
                      <a:pt x="209" y="183"/>
                    </a:lnTo>
                    <a:lnTo>
                      <a:pt x="198" y="177"/>
                    </a:lnTo>
                    <a:lnTo>
                      <a:pt x="188" y="172"/>
                    </a:lnTo>
                    <a:lnTo>
                      <a:pt x="178" y="165"/>
                    </a:lnTo>
                    <a:lnTo>
                      <a:pt x="158" y="149"/>
                    </a:lnTo>
                    <a:lnTo>
                      <a:pt x="142" y="126"/>
                    </a:lnTo>
                    <a:lnTo>
                      <a:pt x="136" y="114"/>
                    </a:lnTo>
                    <a:lnTo>
                      <a:pt x="128" y="102"/>
                    </a:lnTo>
                    <a:lnTo>
                      <a:pt x="122" y="88"/>
                    </a:lnTo>
                    <a:lnTo>
                      <a:pt x="118" y="72"/>
                    </a:lnTo>
                    <a:lnTo>
                      <a:pt x="114" y="56"/>
                    </a:lnTo>
                    <a:lnTo>
                      <a:pt x="112" y="41"/>
                    </a:lnTo>
                    <a:lnTo>
                      <a:pt x="0" y="54"/>
                    </a:lnTo>
                    <a:lnTo>
                      <a:pt x="4" y="88"/>
                    </a:lnTo>
                    <a:lnTo>
                      <a:pt x="12" y="117"/>
                    </a:lnTo>
                    <a:lnTo>
                      <a:pt x="22" y="148"/>
                    </a:lnTo>
                    <a:lnTo>
                      <a:pt x="32" y="176"/>
                    </a:lnTo>
                    <a:lnTo>
                      <a:pt x="45" y="203"/>
                    </a:lnTo>
                    <a:lnTo>
                      <a:pt x="59" y="227"/>
                    </a:lnTo>
                    <a:lnTo>
                      <a:pt x="75" y="250"/>
                    </a:lnTo>
                    <a:lnTo>
                      <a:pt x="92" y="271"/>
                    </a:lnTo>
                    <a:lnTo>
                      <a:pt x="110" y="288"/>
                    </a:lnTo>
                    <a:lnTo>
                      <a:pt x="130" y="305"/>
                    </a:lnTo>
                    <a:lnTo>
                      <a:pt x="150" y="319"/>
                    </a:lnTo>
                    <a:lnTo>
                      <a:pt x="172" y="329"/>
                    </a:lnTo>
                    <a:lnTo>
                      <a:pt x="194" y="338"/>
                    </a:lnTo>
                    <a:lnTo>
                      <a:pt x="215" y="342"/>
                    </a:lnTo>
                    <a:lnTo>
                      <a:pt x="239" y="345"/>
                    </a:lnTo>
                    <a:lnTo>
                      <a:pt x="262" y="344"/>
                    </a:lnTo>
                    <a:lnTo>
                      <a:pt x="286" y="340"/>
                    </a:lnTo>
                    <a:lnTo>
                      <a:pt x="307" y="331"/>
                    </a:lnTo>
                    <a:lnTo>
                      <a:pt x="328" y="322"/>
                    </a:lnTo>
                    <a:lnTo>
                      <a:pt x="347" y="308"/>
                    </a:lnTo>
                    <a:lnTo>
                      <a:pt x="366" y="293"/>
                    </a:lnTo>
                    <a:lnTo>
                      <a:pt x="382" y="275"/>
                    </a:lnTo>
                    <a:lnTo>
                      <a:pt x="397" y="254"/>
                    </a:lnTo>
                    <a:lnTo>
                      <a:pt x="411" y="232"/>
                    </a:lnTo>
                    <a:lnTo>
                      <a:pt x="422" y="209"/>
                    </a:lnTo>
                    <a:lnTo>
                      <a:pt x="432" y="182"/>
                    </a:lnTo>
                    <a:lnTo>
                      <a:pt x="441" y="155"/>
                    </a:lnTo>
                    <a:lnTo>
                      <a:pt x="446" y="126"/>
                    </a:lnTo>
                    <a:lnTo>
                      <a:pt x="451" y="96"/>
                    </a:lnTo>
                    <a:lnTo>
                      <a:pt x="452" y="64"/>
                    </a:lnTo>
                    <a:lnTo>
                      <a:pt x="452" y="34"/>
                    </a:lnTo>
                    <a:lnTo>
                      <a:pt x="449" y="0"/>
                    </a:lnTo>
                  </a:path>
                </a:pathLst>
              </a:custGeom>
              <a:solidFill>
                <a:srgbClr val="00FFFF"/>
              </a:solidFill>
              <a:ln w="9525">
                <a:noFill/>
                <a:round/>
                <a:headEnd/>
                <a:tailEnd/>
              </a:ln>
            </p:spPr>
            <p:txBody>
              <a:bodyPr wrap="none" anchor="ctr"/>
              <a:lstStyle/>
              <a:p>
                <a:endParaRPr lang="cs-CZ"/>
              </a:p>
            </p:txBody>
          </p:sp>
          <p:sp>
            <p:nvSpPr>
              <p:cNvPr id="40" name="Line 50"/>
              <p:cNvSpPr>
                <a:spLocks noChangeShapeType="1"/>
              </p:cNvSpPr>
              <p:nvPr/>
            </p:nvSpPr>
            <p:spPr bwMode="auto">
              <a:xfrm flipH="1">
                <a:off x="3147" y="3452"/>
                <a:ext cx="102" cy="12"/>
              </a:xfrm>
              <a:prstGeom prst="line">
                <a:avLst/>
              </a:prstGeom>
              <a:noFill/>
              <a:ln w="9525">
                <a:noFill/>
                <a:round/>
                <a:headEnd/>
                <a:tailEnd/>
              </a:ln>
            </p:spPr>
            <p:txBody>
              <a:bodyPr/>
              <a:lstStyle/>
              <a:p>
                <a:endParaRPr lang="cs-CZ"/>
              </a:p>
            </p:txBody>
          </p:sp>
        </p:grpSp>
      </p:grpSp>
    </p:spTree>
    <p:extLst>
      <p:ext uri="{BB962C8B-B14F-4D97-AF65-F5344CB8AC3E}">
        <p14:creationId xmlns:p14="http://schemas.microsoft.com/office/powerpoint/2010/main" val="2021693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autoUpdateAnimBg="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Multi-Channel</a:t>
            </a:r>
            <a:r>
              <a:rPr lang="cs-CZ" dirty="0"/>
              <a:t> </a:t>
            </a:r>
            <a:r>
              <a:rPr lang="cs-CZ" dirty="0" err="1"/>
              <a:t>Analyser</a:t>
            </a:r>
            <a:endParaRPr lang="cs-CZ" dirty="0"/>
          </a:p>
        </p:txBody>
      </p:sp>
      <p:sp>
        <p:nvSpPr>
          <p:cNvPr id="3" name="Zástupný symbol pro datum 2"/>
          <p:cNvSpPr>
            <a:spLocks noGrp="1"/>
          </p:cNvSpPr>
          <p:nvPr>
            <p:ph type="dt" sz="half" idx="10"/>
          </p:nvPr>
        </p:nvSpPr>
        <p:spPr/>
        <p:txBody>
          <a:bodyPr/>
          <a:lstStyle/>
          <a:p>
            <a:r>
              <a:rPr lang="cs-CZ" smtClean="0"/>
              <a:t>2012</a:t>
            </a:r>
            <a:endParaRPr lang="en-US"/>
          </a:p>
        </p:txBody>
      </p:sp>
      <p:sp>
        <p:nvSpPr>
          <p:cNvPr id="4" name="Zástupný symbol pro zápatí 3"/>
          <p:cNvSpPr>
            <a:spLocks noGrp="1"/>
          </p:cNvSpPr>
          <p:nvPr>
            <p:ph type="ftr" sz="quarter" idx="11"/>
          </p:nvPr>
        </p:nvSpPr>
        <p:spPr/>
        <p:txBody>
          <a:bodyPr/>
          <a:lstStyle/>
          <a:p>
            <a:r>
              <a:rPr lang="en-US" smtClean="0"/>
              <a:t>prof. Otruba</a:t>
            </a:r>
            <a:endParaRPr lang="en-US"/>
          </a:p>
        </p:txBody>
      </p:sp>
      <p:sp>
        <p:nvSpPr>
          <p:cNvPr id="5" name="Zástupný symbol pro číslo snímku 4"/>
          <p:cNvSpPr>
            <a:spLocks noGrp="1"/>
          </p:cNvSpPr>
          <p:nvPr>
            <p:ph type="sldNum" sz="quarter" idx="12"/>
          </p:nvPr>
        </p:nvSpPr>
        <p:spPr/>
        <p:txBody>
          <a:bodyPr/>
          <a:lstStyle/>
          <a:p>
            <a:fld id="{D4B5ADC2-7248-4799-8E52-477E151C3EE9}" type="slidenum">
              <a:rPr lang="en-US" sz="1400" b="1" smtClean="0">
                <a:solidFill>
                  <a:srgbClr val="FFFFFF"/>
                </a:solidFill>
              </a:rPr>
              <a:pPr/>
              <a:t>55</a:t>
            </a:fld>
            <a:endParaRPr lang="en-US"/>
          </a:p>
        </p:txBody>
      </p:sp>
      <p:sp>
        <p:nvSpPr>
          <p:cNvPr id="6" name="Rectangle 3"/>
          <p:cNvSpPr txBox="1">
            <a:spLocks noChangeArrowheads="1"/>
          </p:cNvSpPr>
          <p:nvPr/>
        </p:nvSpPr>
        <p:spPr>
          <a:xfrm>
            <a:off x="504464" y="1484784"/>
            <a:ext cx="7992888" cy="1600200"/>
          </a:xfrm>
          <a:prstGeom prst="rect">
            <a:avLst/>
          </a:prstGeom>
        </p:spPr>
        <p:txBody>
          <a:bodyPr lIns="18000" tIns="46800" rIns="18000" bIns="46800"/>
          <a:lst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a:lstStyle>
          <a:p>
            <a:pPr>
              <a:spcBef>
                <a:spcPts val="538"/>
              </a:spcBef>
            </a:pPr>
            <a:r>
              <a:rPr lang="en-GB" sz="2800" dirty="0" smtClean="0"/>
              <a:t>Detector current pulses are translated into counts (counts per second, “CPS”).</a:t>
            </a:r>
          </a:p>
          <a:p>
            <a:pPr>
              <a:spcBef>
                <a:spcPts val="538"/>
              </a:spcBef>
            </a:pPr>
            <a:r>
              <a:rPr lang="en-GB" sz="2800" dirty="0" smtClean="0"/>
              <a:t>Pulses are segregated into channels according to energy via the MCA (Multi-Channel Analyser).</a:t>
            </a:r>
          </a:p>
        </p:txBody>
      </p:sp>
      <p:grpSp>
        <p:nvGrpSpPr>
          <p:cNvPr id="7" name="Skupina 6"/>
          <p:cNvGrpSpPr/>
          <p:nvPr/>
        </p:nvGrpSpPr>
        <p:grpSpPr>
          <a:xfrm>
            <a:off x="755576" y="3573016"/>
            <a:ext cx="7626424" cy="2446784"/>
            <a:chOff x="1143000" y="3886200"/>
            <a:chExt cx="7239000" cy="2133600"/>
          </a:xfrm>
        </p:grpSpPr>
        <p:sp>
          <p:nvSpPr>
            <p:cNvPr id="8" name="Line 4"/>
            <p:cNvSpPr>
              <a:spLocks noChangeShapeType="1"/>
            </p:cNvSpPr>
            <p:nvPr/>
          </p:nvSpPr>
          <p:spPr bwMode="auto">
            <a:xfrm>
              <a:off x="1143000" y="5638800"/>
              <a:ext cx="2971800" cy="0"/>
            </a:xfrm>
            <a:prstGeom prst="line">
              <a:avLst/>
            </a:prstGeom>
            <a:noFill/>
            <a:ln w="19080">
              <a:solidFill>
                <a:srgbClr val="CC3399"/>
              </a:solidFill>
              <a:round/>
              <a:headEnd/>
              <a:tailEnd type="triangle" w="lg" len="lg"/>
            </a:ln>
          </p:spPr>
          <p:txBody>
            <a:bodyPr/>
            <a:lstStyle/>
            <a:p>
              <a:endParaRPr lang="cs-CZ"/>
            </a:p>
          </p:txBody>
        </p:sp>
        <p:sp>
          <p:nvSpPr>
            <p:cNvPr id="9" name="Text Box 5"/>
            <p:cNvSpPr txBox="1">
              <a:spLocks noChangeArrowheads="1"/>
            </p:cNvSpPr>
            <p:nvPr/>
          </p:nvSpPr>
          <p:spPr bwMode="auto">
            <a:xfrm>
              <a:off x="1371600" y="4800600"/>
              <a:ext cx="1949450" cy="276225"/>
            </a:xfrm>
            <a:prstGeom prst="rect">
              <a:avLst/>
            </a:prstGeom>
            <a:noFill/>
            <a:ln w="9525">
              <a:noFill/>
              <a:miter lim="800000"/>
              <a:headEnd/>
              <a:tailEnd/>
            </a:ln>
          </p:spPr>
          <p:txBody>
            <a:bodyPr lIns="18000" tIns="46800" rIns="18000" bIns="46800"/>
            <a:lstStyle/>
            <a:p>
              <a:pPr eaLnBrk="0" hangingPunct="0">
                <a:lnSpc>
                  <a:spcPct val="85000"/>
                </a:lnSpc>
                <a:spcBef>
                  <a:spcPts val="350"/>
                </a:spcBef>
                <a:tabLst>
                  <a:tab pos="863600" algn="l"/>
                </a:tabLst>
              </a:pPr>
              <a:r>
                <a:rPr lang="en-GB" sz="1600" b="1">
                  <a:solidFill>
                    <a:srgbClr val="637A36"/>
                  </a:solidFill>
                </a:rPr>
                <a:t>Signal from Detector</a:t>
              </a:r>
            </a:p>
          </p:txBody>
        </p:sp>
        <p:sp>
          <p:nvSpPr>
            <p:cNvPr id="10" name="Line 6"/>
            <p:cNvSpPr>
              <a:spLocks noChangeShapeType="1"/>
            </p:cNvSpPr>
            <p:nvPr/>
          </p:nvSpPr>
          <p:spPr bwMode="auto">
            <a:xfrm flipV="1">
              <a:off x="4191000" y="5029200"/>
              <a:ext cx="914400" cy="609600"/>
            </a:xfrm>
            <a:prstGeom prst="line">
              <a:avLst/>
            </a:prstGeom>
            <a:noFill/>
            <a:ln w="19080">
              <a:solidFill>
                <a:srgbClr val="00FFFF"/>
              </a:solidFill>
              <a:round/>
              <a:headEnd/>
              <a:tailEnd type="triangle" w="lg" len="lg"/>
            </a:ln>
          </p:spPr>
          <p:txBody>
            <a:bodyPr/>
            <a:lstStyle/>
            <a:p>
              <a:endParaRPr lang="cs-CZ"/>
            </a:p>
          </p:txBody>
        </p:sp>
        <p:sp>
          <p:nvSpPr>
            <p:cNvPr id="11" name="Line 7"/>
            <p:cNvSpPr>
              <a:spLocks noChangeShapeType="1"/>
            </p:cNvSpPr>
            <p:nvPr/>
          </p:nvSpPr>
          <p:spPr bwMode="auto">
            <a:xfrm flipV="1">
              <a:off x="4191000" y="5029200"/>
              <a:ext cx="1600200" cy="609600"/>
            </a:xfrm>
            <a:prstGeom prst="line">
              <a:avLst/>
            </a:prstGeom>
            <a:noFill/>
            <a:ln w="19080">
              <a:solidFill>
                <a:srgbClr val="FFFF66"/>
              </a:solidFill>
              <a:round/>
              <a:headEnd/>
              <a:tailEnd type="triangle" w="lg" len="lg"/>
            </a:ln>
          </p:spPr>
          <p:txBody>
            <a:bodyPr/>
            <a:lstStyle/>
            <a:p>
              <a:endParaRPr lang="cs-CZ"/>
            </a:p>
          </p:txBody>
        </p:sp>
        <p:sp>
          <p:nvSpPr>
            <p:cNvPr id="12" name="Line 8"/>
            <p:cNvSpPr>
              <a:spLocks noChangeShapeType="1"/>
            </p:cNvSpPr>
            <p:nvPr/>
          </p:nvSpPr>
          <p:spPr bwMode="auto">
            <a:xfrm flipV="1">
              <a:off x="4191000" y="5029200"/>
              <a:ext cx="2286000" cy="609600"/>
            </a:xfrm>
            <a:prstGeom prst="line">
              <a:avLst/>
            </a:prstGeom>
            <a:noFill/>
            <a:ln w="19080">
              <a:solidFill>
                <a:srgbClr val="CC3399"/>
              </a:solidFill>
              <a:round/>
              <a:headEnd/>
              <a:tailEnd type="triangle" w="lg" len="lg"/>
            </a:ln>
          </p:spPr>
          <p:txBody>
            <a:bodyPr/>
            <a:lstStyle/>
            <a:p>
              <a:endParaRPr lang="cs-CZ"/>
            </a:p>
          </p:txBody>
        </p:sp>
        <p:sp>
          <p:nvSpPr>
            <p:cNvPr id="13" name="Line 9"/>
            <p:cNvSpPr>
              <a:spLocks noChangeShapeType="1"/>
            </p:cNvSpPr>
            <p:nvPr/>
          </p:nvSpPr>
          <p:spPr bwMode="auto">
            <a:xfrm flipV="1">
              <a:off x="4191000" y="5029200"/>
              <a:ext cx="3124200" cy="609600"/>
            </a:xfrm>
            <a:prstGeom prst="line">
              <a:avLst/>
            </a:prstGeom>
            <a:noFill/>
            <a:ln w="19080">
              <a:solidFill>
                <a:srgbClr val="00CC99"/>
              </a:solidFill>
              <a:round/>
              <a:headEnd/>
              <a:tailEnd type="triangle" w="lg" len="lg"/>
            </a:ln>
          </p:spPr>
          <p:txBody>
            <a:bodyPr/>
            <a:lstStyle/>
            <a:p>
              <a:endParaRPr lang="cs-CZ"/>
            </a:p>
          </p:txBody>
        </p:sp>
        <p:sp>
          <p:nvSpPr>
            <p:cNvPr id="14" name="AutoShape 10"/>
            <p:cNvSpPr>
              <a:spLocks noChangeArrowheads="1"/>
            </p:cNvSpPr>
            <p:nvPr/>
          </p:nvSpPr>
          <p:spPr bwMode="auto">
            <a:xfrm>
              <a:off x="5334000" y="4191000"/>
              <a:ext cx="74613" cy="379413"/>
            </a:xfrm>
            <a:prstGeom prst="roundRect">
              <a:avLst>
                <a:gd name="adj" fmla="val 2083"/>
              </a:avLst>
            </a:prstGeom>
            <a:solidFill>
              <a:srgbClr val="00FFFF"/>
            </a:solidFill>
            <a:ln w="9525">
              <a:solidFill>
                <a:srgbClr val="000000"/>
              </a:solidFill>
              <a:round/>
              <a:headEnd/>
              <a:tailEnd/>
            </a:ln>
          </p:spPr>
          <p:txBody>
            <a:bodyPr wrap="none" anchor="ctr"/>
            <a:lstStyle/>
            <a:p>
              <a:endParaRPr lang="cs-CZ"/>
            </a:p>
          </p:txBody>
        </p:sp>
        <p:sp>
          <p:nvSpPr>
            <p:cNvPr id="15" name="AutoShape 11"/>
            <p:cNvSpPr>
              <a:spLocks noChangeArrowheads="1"/>
            </p:cNvSpPr>
            <p:nvPr/>
          </p:nvSpPr>
          <p:spPr bwMode="auto">
            <a:xfrm>
              <a:off x="5410200" y="4343400"/>
              <a:ext cx="74613" cy="227013"/>
            </a:xfrm>
            <a:prstGeom prst="roundRect">
              <a:avLst>
                <a:gd name="adj" fmla="val 2083"/>
              </a:avLst>
            </a:prstGeom>
            <a:solidFill>
              <a:srgbClr val="00FFFF"/>
            </a:solidFill>
            <a:ln w="9525">
              <a:solidFill>
                <a:srgbClr val="000000"/>
              </a:solidFill>
              <a:round/>
              <a:headEnd/>
              <a:tailEnd/>
            </a:ln>
          </p:spPr>
          <p:txBody>
            <a:bodyPr wrap="none" anchor="ctr"/>
            <a:lstStyle/>
            <a:p>
              <a:endParaRPr lang="cs-CZ"/>
            </a:p>
          </p:txBody>
        </p:sp>
        <p:sp>
          <p:nvSpPr>
            <p:cNvPr id="16" name="AutoShape 12"/>
            <p:cNvSpPr>
              <a:spLocks noChangeArrowheads="1"/>
            </p:cNvSpPr>
            <p:nvPr/>
          </p:nvSpPr>
          <p:spPr bwMode="auto">
            <a:xfrm>
              <a:off x="5105400" y="4495800"/>
              <a:ext cx="74613" cy="74613"/>
            </a:xfrm>
            <a:prstGeom prst="roundRect">
              <a:avLst>
                <a:gd name="adj" fmla="val 2083"/>
              </a:avLst>
            </a:prstGeom>
            <a:solidFill>
              <a:srgbClr val="00FFFF"/>
            </a:solidFill>
            <a:ln w="9525">
              <a:solidFill>
                <a:srgbClr val="000000"/>
              </a:solidFill>
              <a:round/>
              <a:headEnd/>
              <a:tailEnd/>
            </a:ln>
          </p:spPr>
          <p:txBody>
            <a:bodyPr wrap="none" anchor="ctr"/>
            <a:lstStyle/>
            <a:p>
              <a:endParaRPr lang="cs-CZ"/>
            </a:p>
          </p:txBody>
        </p:sp>
        <p:sp>
          <p:nvSpPr>
            <p:cNvPr id="17" name="AutoShape 13"/>
            <p:cNvSpPr>
              <a:spLocks noChangeArrowheads="1"/>
            </p:cNvSpPr>
            <p:nvPr/>
          </p:nvSpPr>
          <p:spPr bwMode="auto">
            <a:xfrm>
              <a:off x="5257800" y="4343400"/>
              <a:ext cx="74613" cy="227013"/>
            </a:xfrm>
            <a:prstGeom prst="roundRect">
              <a:avLst>
                <a:gd name="adj" fmla="val 2083"/>
              </a:avLst>
            </a:prstGeom>
            <a:solidFill>
              <a:srgbClr val="00FFFF"/>
            </a:solidFill>
            <a:ln w="9525">
              <a:solidFill>
                <a:srgbClr val="000000"/>
              </a:solidFill>
              <a:round/>
              <a:headEnd/>
              <a:tailEnd/>
            </a:ln>
          </p:spPr>
          <p:txBody>
            <a:bodyPr wrap="none" anchor="ctr"/>
            <a:lstStyle/>
            <a:p>
              <a:endParaRPr lang="cs-CZ"/>
            </a:p>
          </p:txBody>
        </p:sp>
        <p:sp>
          <p:nvSpPr>
            <p:cNvPr id="18" name="AutoShape 14"/>
            <p:cNvSpPr>
              <a:spLocks noChangeArrowheads="1"/>
            </p:cNvSpPr>
            <p:nvPr/>
          </p:nvSpPr>
          <p:spPr bwMode="auto">
            <a:xfrm>
              <a:off x="5181600" y="4419600"/>
              <a:ext cx="74613" cy="150813"/>
            </a:xfrm>
            <a:prstGeom prst="roundRect">
              <a:avLst>
                <a:gd name="adj" fmla="val 2083"/>
              </a:avLst>
            </a:prstGeom>
            <a:solidFill>
              <a:srgbClr val="00FFFF"/>
            </a:solidFill>
            <a:ln w="9525">
              <a:solidFill>
                <a:srgbClr val="000000"/>
              </a:solidFill>
              <a:round/>
              <a:headEnd/>
              <a:tailEnd/>
            </a:ln>
          </p:spPr>
          <p:txBody>
            <a:bodyPr wrap="none" anchor="ctr"/>
            <a:lstStyle/>
            <a:p>
              <a:endParaRPr lang="cs-CZ"/>
            </a:p>
          </p:txBody>
        </p:sp>
        <p:sp>
          <p:nvSpPr>
            <p:cNvPr id="19" name="AutoShape 15"/>
            <p:cNvSpPr>
              <a:spLocks noChangeArrowheads="1"/>
            </p:cNvSpPr>
            <p:nvPr/>
          </p:nvSpPr>
          <p:spPr bwMode="auto">
            <a:xfrm>
              <a:off x="5486400" y="4419600"/>
              <a:ext cx="74613" cy="150813"/>
            </a:xfrm>
            <a:prstGeom prst="roundRect">
              <a:avLst>
                <a:gd name="adj" fmla="val 2083"/>
              </a:avLst>
            </a:prstGeom>
            <a:solidFill>
              <a:srgbClr val="00FFFF"/>
            </a:solidFill>
            <a:ln w="9525">
              <a:solidFill>
                <a:srgbClr val="000000"/>
              </a:solidFill>
              <a:round/>
              <a:headEnd/>
              <a:tailEnd/>
            </a:ln>
          </p:spPr>
          <p:txBody>
            <a:bodyPr wrap="none" anchor="ctr"/>
            <a:lstStyle/>
            <a:p>
              <a:endParaRPr lang="cs-CZ"/>
            </a:p>
          </p:txBody>
        </p:sp>
        <p:sp>
          <p:nvSpPr>
            <p:cNvPr id="20" name="AutoShape 16"/>
            <p:cNvSpPr>
              <a:spLocks noChangeArrowheads="1"/>
            </p:cNvSpPr>
            <p:nvPr/>
          </p:nvSpPr>
          <p:spPr bwMode="auto">
            <a:xfrm>
              <a:off x="5562600" y="4495800"/>
              <a:ext cx="74613" cy="74613"/>
            </a:xfrm>
            <a:prstGeom prst="roundRect">
              <a:avLst>
                <a:gd name="adj" fmla="val 2083"/>
              </a:avLst>
            </a:prstGeom>
            <a:solidFill>
              <a:srgbClr val="00FFFF"/>
            </a:solidFill>
            <a:ln w="9525">
              <a:solidFill>
                <a:srgbClr val="000000"/>
              </a:solidFill>
              <a:round/>
              <a:headEnd/>
              <a:tailEnd/>
            </a:ln>
          </p:spPr>
          <p:txBody>
            <a:bodyPr wrap="none" anchor="ctr"/>
            <a:lstStyle/>
            <a:p>
              <a:endParaRPr lang="cs-CZ"/>
            </a:p>
          </p:txBody>
        </p:sp>
        <p:sp>
          <p:nvSpPr>
            <p:cNvPr id="21" name="AutoShape 17"/>
            <p:cNvSpPr>
              <a:spLocks noChangeArrowheads="1"/>
            </p:cNvSpPr>
            <p:nvPr/>
          </p:nvSpPr>
          <p:spPr bwMode="auto">
            <a:xfrm>
              <a:off x="6019800" y="4191000"/>
              <a:ext cx="74613" cy="379413"/>
            </a:xfrm>
            <a:prstGeom prst="roundRect">
              <a:avLst>
                <a:gd name="adj" fmla="val 2083"/>
              </a:avLst>
            </a:prstGeom>
            <a:solidFill>
              <a:srgbClr val="FFFF66"/>
            </a:solidFill>
            <a:ln w="9525">
              <a:solidFill>
                <a:srgbClr val="000000"/>
              </a:solidFill>
              <a:round/>
              <a:headEnd/>
              <a:tailEnd/>
            </a:ln>
          </p:spPr>
          <p:txBody>
            <a:bodyPr wrap="none" anchor="ctr"/>
            <a:lstStyle/>
            <a:p>
              <a:endParaRPr lang="cs-CZ"/>
            </a:p>
          </p:txBody>
        </p:sp>
        <p:sp>
          <p:nvSpPr>
            <p:cNvPr id="22" name="AutoShape 18"/>
            <p:cNvSpPr>
              <a:spLocks noChangeArrowheads="1"/>
            </p:cNvSpPr>
            <p:nvPr/>
          </p:nvSpPr>
          <p:spPr bwMode="auto">
            <a:xfrm>
              <a:off x="6096000" y="4343400"/>
              <a:ext cx="74613" cy="227013"/>
            </a:xfrm>
            <a:prstGeom prst="roundRect">
              <a:avLst>
                <a:gd name="adj" fmla="val 2083"/>
              </a:avLst>
            </a:prstGeom>
            <a:solidFill>
              <a:srgbClr val="FFFF66"/>
            </a:solidFill>
            <a:ln w="9525">
              <a:solidFill>
                <a:srgbClr val="000000"/>
              </a:solidFill>
              <a:round/>
              <a:headEnd/>
              <a:tailEnd/>
            </a:ln>
          </p:spPr>
          <p:txBody>
            <a:bodyPr wrap="none" anchor="ctr"/>
            <a:lstStyle/>
            <a:p>
              <a:endParaRPr lang="cs-CZ"/>
            </a:p>
          </p:txBody>
        </p:sp>
        <p:sp>
          <p:nvSpPr>
            <p:cNvPr id="23" name="AutoShape 19"/>
            <p:cNvSpPr>
              <a:spLocks noChangeArrowheads="1"/>
            </p:cNvSpPr>
            <p:nvPr/>
          </p:nvSpPr>
          <p:spPr bwMode="auto">
            <a:xfrm>
              <a:off x="5791200" y="4495800"/>
              <a:ext cx="74613" cy="74613"/>
            </a:xfrm>
            <a:prstGeom prst="roundRect">
              <a:avLst>
                <a:gd name="adj" fmla="val 2083"/>
              </a:avLst>
            </a:prstGeom>
            <a:solidFill>
              <a:srgbClr val="FFFF66"/>
            </a:solidFill>
            <a:ln w="9525">
              <a:solidFill>
                <a:srgbClr val="000000"/>
              </a:solidFill>
              <a:round/>
              <a:headEnd/>
              <a:tailEnd/>
            </a:ln>
          </p:spPr>
          <p:txBody>
            <a:bodyPr wrap="none" anchor="ctr"/>
            <a:lstStyle/>
            <a:p>
              <a:endParaRPr lang="cs-CZ"/>
            </a:p>
          </p:txBody>
        </p:sp>
        <p:sp>
          <p:nvSpPr>
            <p:cNvPr id="24" name="AutoShape 20"/>
            <p:cNvSpPr>
              <a:spLocks noChangeArrowheads="1"/>
            </p:cNvSpPr>
            <p:nvPr/>
          </p:nvSpPr>
          <p:spPr bwMode="auto">
            <a:xfrm>
              <a:off x="5943600" y="4343400"/>
              <a:ext cx="74613" cy="227013"/>
            </a:xfrm>
            <a:prstGeom prst="roundRect">
              <a:avLst>
                <a:gd name="adj" fmla="val 2083"/>
              </a:avLst>
            </a:prstGeom>
            <a:solidFill>
              <a:srgbClr val="FFFF66"/>
            </a:solidFill>
            <a:ln w="9525">
              <a:solidFill>
                <a:srgbClr val="000000"/>
              </a:solidFill>
              <a:round/>
              <a:headEnd/>
              <a:tailEnd/>
            </a:ln>
          </p:spPr>
          <p:txBody>
            <a:bodyPr wrap="none" anchor="ctr"/>
            <a:lstStyle/>
            <a:p>
              <a:endParaRPr lang="cs-CZ"/>
            </a:p>
          </p:txBody>
        </p:sp>
        <p:sp>
          <p:nvSpPr>
            <p:cNvPr id="25" name="AutoShape 21"/>
            <p:cNvSpPr>
              <a:spLocks noChangeArrowheads="1"/>
            </p:cNvSpPr>
            <p:nvPr/>
          </p:nvSpPr>
          <p:spPr bwMode="auto">
            <a:xfrm>
              <a:off x="5867400" y="4419600"/>
              <a:ext cx="74613" cy="150813"/>
            </a:xfrm>
            <a:prstGeom prst="roundRect">
              <a:avLst>
                <a:gd name="adj" fmla="val 2083"/>
              </a:avLst>
            </a:prstGeom>
            <a:solidFill>
              <a:srgbClr val="FFFF66"/>
            </a:solidFill>
            <a:ln w="9525">
              <a:solidFill>
                <a:srgbClr val="000000"/>
              </a:solidFill>
              <a:round/>
              <a:headEnd/>
              <a:tailEnd/>
            </a:ln>
          </p:spPr>
          <p:txBody>
            <a:bodyPr wrap="none" anchor="ctr"/>
            <a:lstStyle/>
            <a:p>
              <a:endParaRPr lang="cs-CZ"/>
            </a:p>
          </p:txBody>
        </p:sp>
        <p:sp>
          <p:nvSpPr>
            <p:cNvPr id="26" name="AutoShape 22"/>
            <p:cNvSpPr>
              <a:spLocks noChangeArrowheads="1"/>
            </p:cNvSpPr>
            <p:nvPr/>
          </p:nvSpPr>
          <p:spPr bwMode="auto">
            <a:xfrm>
              <a:off x="6172200" y="4419600"/>
              <a:ext cx="74613" cy="150813"/>
            </a:xfrm>
            <a:prstGeom prst="roundRect">
              <a:avLst>
                <a:gd name="adj" fmla="val 2083"/>
              </a:avLst>
            </a:prstGeom>
            <a:solidFill>
              <a:srgbClr val="FFFF66"/>
            </a:solidFill>
            <a:ln w="9525">
              <a:solidFill>
                <a:srgbClr val="000000"/>
              </a:solidFill>
              <a:round/>
              <a:headEnd/>
              <a:tailEnd/>
            </a:ln>
          </p:spPr>
          <p:txBody>
            <a:bodyPr wrap="none" anchor="ctr"/>
            <a:lstStyle/>
            <a:p>
              <a:endParaRPr lang="cs-CZ"/>
            </a:p>
          </p:txBody>
        </p:sp>
        <p:sp>
          <p:nvSpPr>
            <p:cNvPr id="27" name="AutoShape 23"/>
            <p:cNvSpPr>
              <a:spLocks noChangeArrowheads="1"/>
            </p:cNvSpPr>
            <p:nvPr/>
          </p:nvSpPr>
          <p:spPr bwMode="auto">
            <a:xfrm>
              <a:off x="6248400" y="4495800"/>
              <a:ext cx="74613" cy="74613"/>
            </a:xfrm>
            <a:prstGeom prst="roundRect">
              <a:avLst>
                <a:gd name="adj" fmla="val 2083"/>
              </a:avLst>
            </a:prstGeom>
            <a:solidFill>
              <a:srgbClr val="FFFF66"/>
            </a:solidFill>
            <a:ln w="9525">
              <a:solidFill>
                <a:srgbClr val="000000"/>
              </a:solidFill>
              <a:round/>
              <a:headEnd/>
              <a:tailEnd/>
            </a:ln>
          </p:spPr>
          <p:txBody>
            <a:bodyPr wrap="none" anchor="ctr"/>
            <a:lstStyle/>
            <a:p>
              <a:endParaRPr lang="cs-CZ"/>
            </a:p>
          </p:txBody>
        </p:sp>
        <p:sp>
          <p:nvSpPr>
            <p:cNvPr id="28" name="AutoShape 24"/>
            <p:cNvSpPr>
              <a:spLocks noChangeArrowheads="1"/>
            </p:cNvSpPr>
            <p:nvPr/>
          </p:nvSpPr>
          <p:spPr bwMode="auto">
            <a:xfrm>
              <a:off x="6705600" y="4191000"/>
              <a:ext cx="74613" cy="379413"/>
            </a:xfrm>
            <a:prstGeom prst="roundRect">
              <a:avLst>
                <a:gd name="adj" fmla="val 2083"/>
              </a:avLst>
            </a:prstGeom>
            <a:solidFill>
              <a:srgbClr val="CC3399"/>
            </a:solidFill>
            <a:ln w="9525">
              <a:solidFill>
                <a:srgbClr val="000000"/>
              </a:solidFill>
              <a:round/>
              <a:headEnd/>
              <a:tailEnd/>
            </a:ln>
          </p:spPr>
          <p:txBody>
            <a:bodyPr wrap="none" anchor="ctr"/>
            <a:lstStyle/>
            <a:p>
              <a:endParaRPr lang="cs-CZ"/>
            </a:p>
          </p:txBody>
        </p:sp>
        <p:sp>
          <p:nvSpPr>
            <p:cNvPr id="29" name="AutoShape 25"/>
            <p:cNvSpPr>
              <a:spLocks noChangeArrowheads="1"/>
            </p:cNvSpPr>
            <p:nvPr/>
          </p:nvSpPr>
          <p:spPr bwMode="auto">
            <a:xfrm>
              <a:off x="6781800" y="4343400"/>
              <a:ext cx="74613" cy="227013"/>
            </a:xfrm>
            <a:prstGeom prst="roundRect">
              <a:avLst>
                <a:gd name="adj" fmla="val 2083"/>
              </a:avLst>
            </a:prstGeom>
            <a:solidFill>
              <a:srgbClr val="CC3399"/>
            </a:solidFill>
            <a:ln w="9525">
              <a:solidFill>
                <a:srgbClr val="000000"/>
              </a:solidFill>
              <a:round/>
              <a:headEnd/>
              <a:tailEnd/>
            </a:ln>
          </p:spPr>
          <p:txBody>
            <a:bodyPr wrap="none" anchor="ctr"/>
            <a:lstStyle/>
            <a:p>
              <a:endParaRPr lang="cs-CZ"/>
            </a:p>
          </p:txBody>
        </p:sp>
        <p:sp>
          <p:nvSpPr>
            <p:cNvPr id="30" name="AutoShape 26"/>
            <p:cNvSpPr>
              <a:spLocks noChangeArrowheads="1"/>
            </p:cNvSpPr>
            <p:nvPr/>
          </p:nvSpPr>
          <p:spPr bwMode="auto">
            <a:xfrm>
              <a:off x="6477000" y="4495800"/>
              <a:ext cx="74613" cy="74613"/>
            </a:xfrm>
            <a:prstGeom prst="roundRect">
              <a:avLst>
                <a:gd name="adj" fmla="val 2083"/>
              </a:avLst>
            </a:prstGeom>
            <a:solidFill>
              <a:srgbClr val="CC3399"/>
            </a:solidFill>
            <a:ln w="9525">
              <a:solidFill>
                <a:srgbClr val="000000"/>
              </a:solidFill>
              <a:round/>
              <a:headEnd/>
              <a:tailEnd/>
            </a:ln>
          </p:spPr>
          <p:txBody>
            <a:bodyPr wrap="none" anchor="ctr"/>
            <a:lstStyle/>
            <a:p>
              <a:endParaRPr lang="cs-CZ"/>
            </a:p>
          </p:txBody>
        </p:sp>
        <p:sp>
          <p:nvSpPr>
            <p:cNvPr id="31" name="AutoShape 27"/>
            <p:cNvSpPr>
              <a:spLocks noChangeArrowheads="1"/>
            </p:cNvSpPr>
            <p:nvPr/>
          </p:nvSpPr>
          <p:spPr bwMode="auto">
            <a:xfrm>
              <a:off x="6629400" y="4343400"/>
              <a:ext cx="74613" cy="227013"/>
            </a:xfrm>
            <a:prstGeom prst="roundRect">
              <a:avLst>
                <a:gd name="adj" fmla="val 2083"/>
              </a:avLst>
            </a:prstGeom>
            <a:solidFill>
              <a:srgbClr val="CC3399"/>
            </a:solidFill>
            <a:ln w="9525">
              <a:solidFill>
                <a:srgbClr val="000000"/>
              </a:solidFill>
              <a:round/>
              <a:headEnd/>
              <a:tailEnd/>
            </a:ln>
          </p:spPr>
          <p:txBody>
            <a:bodyPr wrap="none" anchor="ctr"/>
            <a:lstStyle/>
            <a:p>
              <a:endParaRPr lang="cs-CZ"/>
            </a:p>
          </p:txBody>
        </p:sp>
        <p:sp>
          <p:nvSpPr>
            <p:cNvPr id="32" name="AutoShape 28"/>
            <p:cNvSpPr>
              <a:spLocks noChangeArrowheads="1"/>
            </p:cNvSpPr>
            <p:nvPr/>
          </p:nvSpPr>
          <p:spPr bwMode="auto">
            <a:xfrm>
              <a:off x="6553200" y="4419600"/>
              <a:ext cx="74613" cy="150813"/>
            </a:xfrm>
            <a:prstGeom prst="roundRect">
              <a:avLst>
                <a:gd name="adj" fmla="val 2083"/>
              </a:avLst>
            </a:prstGeom>
            <a:solidFill>
              <a:srgbClr val="CC3399"/>
            </a:solidFill>
            <a:ln w="9525">
              <a:solidFill>
                <a:srgbClr val="000000"/>
              </a:solidFill>
              <a:round/>
              <a:headEnd/>
              <a:tailEnd/>
            </a:ln>
          </p:spPr>
          <p:txBody>
            <a:bodyPr wrap="none" anchor="ctr"/>
            <a:lstStyle/>
            <a:p>
              <a:endParaRPr lang="cs-CZ"/>
            </a:p>
          </p:txBody>
        </p:sp>
        <p:sp>
          <p:nvSpPr>
            <p:cNvPr id="33" name="AutoShape 29"/>
            <p:cNvSpPr>
              <a:spLocks noChangeArrowheads="1"/>
            </p:cNvSpPr>
            <p:nvPr/>
          </p:nvSpPr>
          <p:spPr bwMode="auto">
            <a:xfrm>
              <a:off x="6858000" y="4419600"/>
              <a:ext cx="74613" cy="150813"/>
            </a:xfrm>
            <a:prstGeom prst="roundRect">
              <a:avLst>
                <a:gd name="adj" fmla="val 2083"/>
              </a:avLst>
            </a:prstGeom>
            <a:solidFill>
              <a:srgbClr val="CC3399"/>
            </a:solidFill>
            <a:ln w="9525">
              <a:solidFill>
                <a:srgbClr val="000000"/>
              </a:solidFill>
              <a:round/>
              <a:headEnd/>
              <a:tailEnd/>
            </a:ln>
          </p:spPr>
          <p:txBody>
            <a:bodyPr wrap="none" anchor="ctr"/>
            <a:lstStyle/>
            <a:p>
              <a:endParaRPr lang="cs-CZ"/>
            </a:p>
          </p:txBody>
        </p:sp>
        <p:sp>
          <p:nvSpPr>
            <p:cNvPr id="34" name="AutoShape 30"/>
            <p:cNvSpPr>
              <a:spLocks noChangeArrowheads="1"/>
            </p:cNvSpPr>
            <p:nvPr/>
          </p:nvSpPr>
          <p:spPr bwMode="auto">
            <a:xfrm>
              <a:off x="6934200" y="4495800"/>
              <a:ext cx="74613" cy="74613"/>
            </a:xfrm>
            <a:prstGeom prst="roundRect">
              <a:avLst>
                <a:gd name="adj" fmla="val 2083"/>
              </a:avLst>
            </a:prstGeom>
            <a:solidFill>
              <a:srgbClr val="CC3399"/>
            </a:solidFill>
            <a:ln w="9525">
              <a:solidFill>
                <a:srgbClr val="000000"/>
              </a:solidFill>
              <a:round/>
              <a:headEnd/>
              <a:tailEnd/>
            </a:ln>
          </p:spPr>
          <p:txBody>
            <a:bodyPr wrap="none" anchor="ctr"/>
            <a:lstStyle/>
            <a:p>
              <a:endParaRPr lang="cs-CZ"/>
            </a:p>
          </p:txBody>
        </p:sp>
        <p:sp>
          <p:nvSpPr>
            <p:cNvPr id="35" name="AutoShape 31"/>
            <p:cNvSpPr>
              <a:spLocks noChangeArrowheads="1"/>
            </p:cNvSpPr>
            <p:nvPr/>
          </p:nvSpPr>
          <p:spPr bwMode="auto">
            <a:xfrm>
              <a:off x="7467600" y="4191000"/>
              <a:ext cx="74613" cy="379413"/>
            </a:xfrm>
            <a:prstGeom prst="roundRect">
              <a:avLst>
                <a:gd name="adj" fmla="val 2083"/>
              </a:avLst>
            </a:prstGeom>
            <a:solidFill>
              <a:srgbClr val="00CC99"/>
            </a:solidFill>
            <a:ln w="9525">
              <a:solidFill>
                <a:srgbClr val="000000"/>
              </a:solidFill>
              <a:round/>
              <a:headEnd/>
              <a:tailEnd/>
            </a:ln>
          </p:spPr>
          <p:txBody>
            <a:bodyPr wrap="none" anchor="ctr"/>
            <a:lstStyle/>
            <a:p>
              <a:endParaRPr lang="cs-CZ"/>
            </a:p>
          </p:txBody>
        </p:sp>
        <p:sp>
          <p:nvSpPr>
            <p:cNvPr id="36" name="AutoShape 32"/>
            <p:cNvSpPr>
              <a:spLocks noChangeArrowheads="1"/>
            </p:cNvSpPr>
            <p:nvPr/>
          </p:nvSpPr>
          <p:spPr bwMode="auto">
            <a:xfrm>
              <a:off x="7543800" y="4343400"/>
              <a:ext cx="74613" cy="227013"/>
            </a:xfrm>
            <a:prstGeom prst="roundRect">
              <a:avLst>
                <a:gd name="adj" fmla="val 2083"/>
              </a:avLst>
            </a:prstGeom>
            <a:solidFill>
              <a:srgbClr val="00CC99"/>
            </a:solidFill>
            <a:ln w="9525">
              <a:solidFill>
                <a:srgbClr val="000000"/>
              </a:solidFill>
              <a:round/>
              <a:headEnd/>
              <a:tailEnd/>
            </a:ln>
          </p:spPr>
          <p:txBody>
            <a:bodyPr wrap="none" anchor="ctr"/>
            <a:lstStyle/>
            <a:p>
              <a:endParaRPr lang="cs-CZ"/>
            </a:p>
          </p:txBody>
        </p:sp>
        <p:sp>
          <p:nvSpPr>
            <p:cNvPr id="37" name="AutoShape 33"/>
            <p:cNvSpPr>
              <a:spLocks noChangeArrowheads="1"/>
            </p:cNvSpPr>
            <p:nvPr/>
          </p:nvSpPr>
          <p:spPr bwMode="auto">
            <a:xfrm>
              <a:off x="7239000" y="4495800"/>
              <a:ext cx="74613" cy="74613"/>
            </a:xfrm>
            <a:prstGeom prst="roundRect">
              <a:avLst>
                <a:gd name="adj" fmla="val 2083"/>
              </a:avLst>
            </a:prstGeom>
            <a:solidFill>
              <a:srgbClr val="00CC99"/>
            </a:solidFill>
            <a:ln w="9525">
              <a:solidFill>
                <a:srgbClr val="000000"/>
              </a:solidFill>
              <a:round/>
              <a:headEnd/>
              <a:tailEnd/>
            </a:ln>
          </p:spPr>
          <p:txBody>
            <a:bodyPr wrap="none" anchor="ctr"/>
            <a:lstStyle/>
            <a:p>
              <a:endParaRPr lang="cs-CZ"/>
            </a:p>
          </p:txBody>
        </p:sp>
        <p:sp>
          <p:nvSpPr>
            <p:cNvPr id="38" name="AutoShape 34"/>
            <p:cNvSpPr>
              <a:spLocks noChangeArrowheads="1"/>
            </p:cNvSpPr>
            <p:nvPr/>
          </p:nvSpPr>
          <p:spPr bwMode="auto">
            <a:xfrm>
              <a:off x="7391400" y="4343400"/>
              <a:ext cx="74613" cy="227013"/>
            </a:xfrm>
            <a:prstGeom prst="roundRect">
              <a:avLst>
                <a:gd name="adj" fmla="val 2083"/>
              </a:avLst>
            </a:prstGeom>
            <a:solidFill>
              <a:srgbClr val="00CC99"/>
            </a:solidFill>
            <a:ln w="9525">
              <a:solidFill>
                <a:srgbClr val="000000"/>
              </a:solidFill>
              <a:round/>
              <a:headEnd/>
              <a:tailEnd/>
            </a:ln>
          </p:spPr>
          <p:txBody>
            <a:bodyPr wrap="none" anchor="ctr"/>
            <a:lstStyle/>
            <a:p>
              <a:endParaRPr lang="cs-CZ"/>
            </a:p>
          </p:txBody>
        </p:sp>
        <p:sp>
          <p:nvSpPr>
            <p:cNvPr id="39" name="AutoShape 35"/>
            <p:cNvSpPr>
              <a:spLocks noChangeArrowheads="1"/>
            </p:cNvSpPr>
            <p:nvPr/>
          </p:nvSpPr>
          <p:spPr bwMode="auto">
            <a:xfrm>
              <a:off x="7315200" y="4419600"/>
              <a:ext cx="74613" cy="150813"/>
            </a:xfrm>
            <a:prstGeom prst="roundRect">
              <a:avLst>
                <a:gd name="adj" fmla="val 2083"/>
              </a:avLst>
            </a:prstGeom>
            <a:solidFill>
              <a:srgbClr val="00CC99"/>
            </a:solidFill>
            <a:ln w="9525">
              <a:solidFill>
                <a:srgbClr val="000000"/>
              </a:solidFill>
              <a:round/>
              <a:headEnd/>
              <a:tailEnd/>
            </a:ln>
          </p:spPr>
          <p:txBody>
            <a:bodyPr wrap="none" anchor="ctr"/>
            <a:lstStyle/>
            <a:p>
              <a:endParaRPr lang="cs-CZ"/>
            </a:p>
          </p:txBody>
        </p:sp>
        <p:sp>
          <p:nvSpPr>
            <p:cNvPr id="40" name="AutoShape 36"/>
            <p:cNvSpPr>
              <a:spLocks noChangeArrowheads="1"/>
            </p:cNvSpPr>
            <p:nvPr/>
          </p:nvSpPr>
          <p:spPr bwMode="auto">
            <a:xfrm>
              <a:off x="7620000" y="4419600"/>
              <a:ext cx="74613" cy="150813"/>
            </a:xfrm>
            <a:prstGeom prst="roundRect">
              <a:avLst>
                <a:gd name="adj" fmla="val 2083"/>
              </a:avLst>
            </a:prstGeom>
            <a:solidFill>
              <a:srgbClr val="00CC99"/>
            </a:solidFill>
            <a:ln w="9525">
              <a:solidFill>
                <a:srgbClr val="000000"/>
              </a:solidFill>
              <a:round/>
              <a:headEnd/>
              <a:tailEnd/>
            </a:ln>
          </p:spPr>
          <p:txBody>
            <a:bodyPr wrap="none" anchor="ctr"/>
            <a:lstStyle/>
            <a:p>
              <a:endParaRPr lang="cs-CZ"/>
            </a:p>
          </p:txBody>
        </p:sp>
        <p:sp>
          <p:nvSpPr>
            <p:cNvPr id="41" name="AutoShape 37"/>
            <p:cNvSpPr>
              <a:spLocks noChangeArrowheads="1"/>
            </p:cNvSpPr>
            <p:nvPr/>
          </p:nvSpPr>
          <p:spPr bwMode="auto">
            <a:xfrm>
              <a:off x="7696200" y="4495800"/>
              <a:ext cx="74613" cy="74613"/>
            </a:xfrm>
            <a:prstGeom prst="roundRect">
              <a:avLst>
                <a:gd name="adj" fmla="val 2083"/>
              </a:avLst>
            </a:prstGeom>
            <a:solidFill>
              <a:srgbClr val="00CC99"/>
            </a:solidFill>
            <a:ln w="9525">
              <a:solidFill>
                <a:srgbClr val="000000"/>
              </a:solidFill>
              <a:round/>
              <a:headEnd/>
              <a:tailEnd/>
            </a:ln>
          </p:spPr>
          <p:txBody>
            <a:bodyPr wrap="none" anchor="ctr"/>
            <a:lstStyle/>
            <a:p>
              <a:endParaRPr lang="cs-CZ"/>
            </a:p>
          </p:txBody>
        </p:sp>
        <p:sp>
          <p:nvSpPr>
            <p:cNvPr id="42" name="Line 38"/>
            <p:cNvSpPr>
              <a:spLocks noChangeShapeType="1"/>
            </p:cNvSpPr>
            <p:nvPr/>
          </p:nvSpPr>
          <p:spPr bwMode="auto">
            <a:xfrm>
              <a:off x="4953000" y="4648200"/>
              <a:ext cx="3429000" cy="0"/>
            </a:xfrm>
            <a:prstGeom prst="line">
              <a:avLst/>
            </a:prstGeom>
            <a:noFill/>
            <a:ln w="19080">
              <a:solidFill>
                <a:srgbClr val="FFFFFF"/>
              </a:solidFill>
              <a:round/>
              <a:headEnd/>
              <a:tailEnd type="triangle" w="lg" len="lg"/>
            </a:ln>
          </p:spPr>
          <p:txBody>
            <a:bodyPr/>
            <a:lstStyle/>
            <a:p>
              <a:endParaRPr lang="cs-CZ"/>
            </a:p>
          </p:txBody>
        </p:sp>
        <p:sp>
          <p:nvSpPr>
            <p:cNvPr id="43" name="Text Box 39"/>
            <p:cNvSpPr txBox="1">
              <a:spLocks noChangeArrowheads="1"/>
            </p:cNvSpPr>
            <p:nvPr/>
          </p:nvSpPr>
          <p:spPr bwMode="auto">
            <a:xfrm>
              <a:off x="5546725" y="4659313"/>
              <a:ext cx="1536700" cy="303212"/>
            </a:xfrm>
            <a:prstGeom prst="rect">
              <a:avLst/>
            </a:prstGeom>
            <a:noFill/>
            <a:ln w="9525">
              <a:noFill/>
              <a:miter lim="800000"/>
              <a:headEnd/>
              <a:tailEnd/>
            </a:ln>
          </p:spPr>
          <p:txBody>
            <a:bodyPr lIns="18000" tIns="46800" rIns="18000" bIns="46800"/>
            <a:lstStyle/>
            <a:p>
              <a:pPr eaLnBrk="0" hangingPunct="0">
                <a:lnSpc>
                  <a:spcPct val="85000"/>
                </a:lnSpc>
                <a:spcBef>
                  <a:spcPts val="313"/>
                </a:spcBef>
                <a:tabLst>
                  <a:tab pos="863600" algn="l"/>
                  <a:tab pos="1447800" algn="l"/>
                </a:tabLst>
              </a:pPr>
              <a:r>
                <a:rPr lang="en-GB" sz="1400" b="1">
                  <a:solidFill>
                    <a:srgbClr val="637A36"/>
                  </a:solidFill>
                </a:rPr>
                <a:t>Channels, Energy</a:t>
              </a:r>
            </a:p>
          </p:txBody>
        </p:sp>
        <p:sp>
          <p:nvSpPr>
            <p:cNvPr id="44" name="Line 40"/>
            <p:cNvSpPr>
              <a:spLocks noChangeShapeType="1"/>
            </p:cNvSpPr>
            <p:nvPr/>
          </p:nvSpPr>
          <p:spPr bwMode="auto">
            <a:xfrm flipV="1">
              <a:off x="4953000" y="3886200"/>
              <a:ext cx="0" cy="762000"/>
            </a:xfrm>
            <a:prstGeom prst="line">
              <a:avLst/>
            </a:prstGeom>
            <a:noFill/>
            <a:ln w="19050">
              <a:solidFill>
                <a:srgbClr val="FF0000"/>
              </a:solidFill>
              <a:round/>
              <a:headEnd/>
              <a:tailEnd type="triangle" w="lg" len="lg"/>
            </a:ln>
          </p:spPr>
          <p:txBody>
            <a:bodyPr/>
            <a:lstStyle/>
            <a:p>
              <a:endParaRPr lang="cs-CZ"/>
            </a:p>
          </p:txBody>
        </p:sp>
        <p:sp>
          <p:nvSpPr>
            <p:cNvPr id="45" name="Text Box 41"/>
            <p:cNvSpPr txBox="1">
              <a:spLocks noChangeArrowheads="1"/>
            </p:cNvSpPr>
            <p:nvPr/>
          </p:nvSpPr>
          <p:spPr bwMode="auto">
            <a:xfrm>
              <a:off x="3540125" y="3886200"/>
              <a:ext cx="1184275" cy="785813"/>
            </a:xfrm>
            <a:prstGeom prst="rect">
              <a:avLst/>
            </a:prstGeom>
            <a:noFill/>
            <a:ln w="9525">
              <a:noFill/>
              <a:miter lim="800000"/>
              <a:headEnd/>
              <a:tailEnd/>
            </a:ln>
          </p:spPr>
          <p:txBody>
            <a:bodyPr lIns="18000" tIns="46800" rIns="18000" bIns="46800"/>
            <a:lstStyle/>
            <a:p>
              <a:pPr algn="ctr" eaLnBrk="0" hangingPunct="0">
                <a:lnSpc>
                  <a:spcPct val="85000"/>
                </a:lnSpc>
                <a:spcBef>
                  <a:spcPts val="313"/>
                </a:spcBef>
                <a:tabLst>
                  <a:tab pos="863600" algn="l"/>
                </a:tabLst>
              </a:pPr>
              <a:r>
                <a:rPr lang="en-GB" sz="1400" b="1">
                  <a:solidFill>
                    <a:srgbClr val="637A36"/>
                  </a:solidFill>
                </a:rPr>
                <a:t>Intensity</a:t>
              </a:r>
            </a:p>
            <a:p>
              <a:pPr algn="ctr" eaLnBrk="0" hangingPunct="0">
                <a:lnSpc>
                  <a:spcPct val="85000"/>
                </a:lnSpc>
                <a:spcBef>
                  <a:spcPts val="313"/>
                </a:spcBef>
                <a:tabLst>
                  <a:tab pos="863600" algn="l"/>
                </a:tabLst>
              </a:pPr>
              <a:r>
                <a:rPr lang="en-GB" sz="1400" b="1">
                  <a:solidFill>
                    <a:srgbClr val="637A36"/>
                  </a:solidFill>
                </a:rPr>
                <a:t>(# of CPS </a:t>
              </a:r>
            </a:p>
            <a:p>
              <a:pPr algn="ctr" eaLnBrk="0" hangingPunct="0">
                <a:lnSpc>
                  <a:spcPct val="85000"/>
                </a:lnSpc>
                <a:spcBef>
                  <a:spcPts val="313"/>
                </a:spcBef>
                <a:tabLst>
                  <a:tab pos="863600" algn="l"/>
                </a:tabLst>
              </a:pPr>
              <a:r>
                <a:rPr lang="en-GB" sz="1400" b="1">
                  <a:solidFill>
                    <a:srgbClr val="637A36"/>
                  </a:solidFill>
                </a:rPr>
                <a:t>per Channel)</a:t>
              </a:r>
            </a:p>
          </p:txBody>
        </p:sp>
        <p:sp>
          <p:nvSpPr>
            <p:cNvPr id="46" name="Freeform 42"/>
            <p:cNvSpPr>
              <a:spLocks noChangeArrowheads="1"/>
            </p:cNvSpPr>
            <p:nvPr/>
          </p:nvSpPr>
          <p:spPr bwMode="auto">
            <a:xfrm>
              <a:off x="5105400" y="4165600"/>
              <a:ext cx="2906713" cy="417513"/>
            </a:xfrm>
            <a:custGeom>
              <a:avLst/>
              <a:gdLst>
                <a:gd name="T0" fmla="*/ 0 w 8079"/>
                <a:gd name="T1" fmla="*/ 1129 h 1165"/>
                <a:gd name="T2" fmla="*/ 634 w 8079"/>
                <a:gd name="T3" fmla="*/ 71 h 1165"/>
                <a:gd name="T4" fmla="*/ 1692 w 8079"/>
                <a:gd name="T5" fmla="*/ 1129 h 1165"/>
                <a:gd name="T6" fmla="*/ 2327 w 8079"/>
                <a:gd name="T7" fmla="*/ 282 h 1165"/>
                <a:gd name="T8" fmla="*/ 2751 w 8079"/>
                <a:gd name="T9" fmla="*/ 71 h 1165"/>
                <a:gd name="T10" fmla="*/ 3174 w 8079"/>
                <a:gd name="T11" fmla="*/ 706 h 1165"/>
                <a:gd name="T12" fmla="*/ 3386 w 8079"/>
                <a:gd name="T13" fmla="*/ 917 h 1165"/>
                <a:gd name="T14" fmla="*/ 3597 w 8079"/>
                <a:gd name="T15" fmla="*/ 917 h 1165"/>
                <a:gd name="T16" fmla="*/ 3809 w 8079"/>
                <a:gd name="T17" fmla="*/ 917 h 1165"/>
                <a:gd name="T18" fmla="*/ 4021 w 8079"/>
                <a:gd name="T19" fmla="*/ 706 h 1165"/>
                <a:gd name="T20" fmla="*/ 4444 w 8079"/>
                <a:gd name="T21" fmla="*/ 71 h 1165"/>
                <a:gd name="T22" fmla="*/ 4867 w 8079"/>
                <a:gd name="T23" fmla="*/ 494 h 1165"/>
                <a:gd name="T24" fmla="*/ 5079 w 8079"/>
                <a:gd name="T25" fmla="*/ 706 h 1165"/>
                <a:gd name="T26" fmla="*/ 5291 w 8079"/>
                <a:gd name="T27" fmla="*/ 917 h 1165"/>
                <a:gd name="T28" fmla="*/ 5714 w 8079"/>
                <a:gd name="T29" fmla="*/ 917 h 1165"/>
                <a:gd name="T30" fmla="*/ 6137 w 8079"/>
                <a:gd name="T31" fmla="*/ 706 h 1165"/>
                <a:gd name="T32" fmla="*/ 6349 w 8079"/>
                <a:gd name="T33" fmla="*/ 494 h 1165"/>
                <a:gd name="T34" fmla="*/ 6561 w 8079"/>
                <a:gd name="T35" fmla="*/ 282 h 1165"/>
                <a:gd name="T36" fmla="*/ 6772 w 8079"/>
                <a:gd name="T37" fmla="*/ 71 h 1165"/>
                <a:gd name="T38" fmla="*/ 7196 w 8079"/>
                <a:gd name="T39" fmla="*/ 706 h 1165"/>
                <a:gd name="T40" fmla="*/ 7619 w 8079"/>
                <a:gd name="T41" fmla="*/ 917 h 1165"/>
                <a:gd name="T42" fmla="*/ 8042 w 8079"/>
                <a:gd name="T43" fmla="*/ 917 h 1165"/>
                <a:gd name="T44" fmla="*/ 7831 w 8079"/>
                <a:gd name="T45" fmla="*/ 917 h 116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8079"/>
                <a:gd name="T70" fmla="*/ 0 h 1165"/>
                <a:gd name="T71" fmla="*/ 8079 w 8079"/>
                <a:gd name="T72" fmla="*/ 1165 h 116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8079" h="1165">
                  <a:moveTo>
                    <a:pt x="0" y="1129"/>
                  </a:moveTo>
                  <a:cubicBezTo>
                    <a:pt x="175" y="600"/>
                    <a:pt x="352" y="71"/>
                    <a:pt x="634" y="71"/>
                  </a:cubicBezTo>
                  <a:cubicBezTo>
                    <a:pt x="916" y="71"/>
                    <a:pt x="1410" y="1094"/>
                    <a:pt x="1692" y="1129"/>
                  </a:cubicBezTo>
                  <a:cubicBezTo>
                    <a:pt x="1975" y="1164"/>
                    <a:pt x="2151" y="459"/>
                    <a:pt x="2327" y="282"/>
                  </a:cubicBezTo>
                  <a:cubicBezTo>
                    <a:pt x="2504" y="106"/>
                    <a:pt x="2610" y="0"/>
                    <a:pt x="2751" y="71"/>
                  </a:cubicBezTo>
                  <a:cubicBezTo>
                    <a:pt x="2892" y="141"/>
                    <a:pt x="3068" y="564"/>
                    <a:pt x="3174" y="706"/>
                  </a:cubicBezTo>
                  <a:cubicBezTo>
                    <a:pt x="3280" y="847"/>
                    <a:pt x="3315" y="882"/>
                    <a:pt x="3386" y="917"/>
                  </a:cubicBezTo>
                  <a:cubicBezTo>
                    <a:pt x="3456" y="953"/>
                    <a:pt x="3527" y="917"/>
                    <a:pt x="3597" y="917"/>
                  </a:cubicBezTo>
                  <a:cubicBezTo>
                    <a:pt x="3668" y="917"/>
                    <a:pt x="3738" y="953"/>
                    <a:pt x="3809" y="917"/>
                  </a:cubicBezTo>
                  <a:cubicBezTo>
                    <a:pt x="3880" y="882"/>
                    <a:pt x="3915" y="847"/>
                    <a:pt x="4021" y="706"/>
                  </a:cubicBezTo>
                  <a:cubicBezTo>
                    <a:pt x="4127" y="564"/>
                    <a:pt x="4303" y="106"/>
                    <a:pt x="4444" y="71"/>
                  </a:cubicBezTo>
                  <a:cubicBezTo>
                    <a:pt x="4585" y="35"/>
                    <a:pt x="4762" y="388"/>
                    <a:pt x="4867" y="494"/>
                  </a:cubicBezTo>
                  <a:cubicBezTo>
                    <a:pt x="4973" y="600"/>
                    <a:pt x="5008" y="635"/>
                    <a:pt x="5079" y="706"/>
                  </a:cubicBezTo>
                  <a:cubicBezTo>
                    <a:pt x="5150" y="776"/>
                    <a:pt x="5185" y="882"/>
                    <a:pt x="5291" y="917"/>
                  </a:cubicBezTo>
                  <a:cubicBezTo>
                    <a:pt x="5397" y="953"/>
                    <a:pt x="5573" y="953"/>
                    <a:pt x="5714" y="917"/>
                  </a:cubicBezTo>
                  <a:cubicBezTo>
                    <a:pt x="5855" y="882"/>
                    <a:pt x="6032" y="776"/>
                    <a:pt x="6137" y="706"/>
                  </a:cubicBezTo>
                  <a:cubicBezTo>
                    <a:pt x="6243" y="635"/>
                    <a:pt x="6278" y="564"/>
                    <a:pt x="6349" y="494"/>
                  </a:cubicBezTo>
                  <a:cubicBezTo>
                    <a:pt x="6420" y="423"/>
                    <a:pt x="6490" y="353"/>
                    <a:pt x="6561" y="282"/>
                  </a:cubicBezTo>
                  <a:cubicBezTo>
                    <a:pt x="6631" y="212"/>
                    <a:pt x="6667" y="0"/>
                    <a:pt x="6772" y="71"/>
                  </a:cubicBezTo>
                  <a:cubicBezTo>
                    <a:pt x="6878" y="141"/>
                    <a:pt x="7055" y="564"/>
                    <a:pt x="7196" y="706"/>
                  </a:cubicBezTo>
                  <a:cubicBezTo>
                    <a:pt x="7337" y="847"/>
                    <a:pt x="7478" y="882"/>
                    <a:pt x="7619" y="917"/>
                  </a:cubicBezTo>
                  <a:cubicBezTo>
                    <a:pt x="7760" y="953"/>
                    <a:pt x="8007" y="917"/>
                    <a:pt x="8042" y="917"/>
                  </a:cubicBezTo>
                  <a:cubicBezTo>
                    <a:pt x="8078" y="917"/>
                    <a:pt x="7954" y="917"/>
                    <a:pt x="7831" y="917"/>
                  </a:cubicBezTo>
                </a:path>
              </a:pathLst>
            </a:custGeom>
            <a:noFill/>
            <a:ln w="9525">
              <a:solidFill>
                <a:srgbClr val="FFFFFF"/>
              </a:solidFill>
              <a:round/>
              <a:headEnd/>
              <a:tailEnd/>
            </a:ln>
          </p:spPr>
          <p:txBody>
            <a:bodyPr/>
            <a:lstStyle/>
            <a:p>
              <a:endParaRPr lang="cs-CZ"/>
            </a:p>
          </p:txBody>
        </p:sp>
        <p:grpSp>
          <p:nvGrpSpPr>
            <p:cNvPr id="47" name="Group 44"/>
            <p:cNvGrpSpPr>
              <a:grpSpLocks/>
            </p:cNvGrpSpPr>
            <p:nvPr/>
          </p:nvGrpSpPr>
          <p:grpSpPr bwMode="auto">
            <a:xfrm>
              <a:off x="2481263" y="5314950"/>
              <a:ext cx="263525" cy="542925"/>
              <a:chOff x="4347" y="2248"/>
              <a:chExt cx="166" cy="342"/>
            </a:xfrm>
          </p:grpSpPr>
          <p:sp>
            <p:nvSpPr>
              <p:cNvPr id="69" name="Freeform 45"/>
              <p:cNvSpPr>
                <a:spLocks noChangeArrowheads="1"/>
              </p:cNvSpPr>
              <p:nvPr/>
            </p:nvSpPr>
            <p:spPr bwMode="auto">
              <a:xfrm>
                <a:off x="4368" y="2415"/>
                <a:ext cx="145" cy="176"/>
              </a:xfrm>
              <a:custGeom>
                <a:avLst/>
                <a:gdLst>
                  <a:gd name="T0" fmla="*/ 474 w 646"/>
                  <a:gd name="T1" fmla="*/ 19 h 779"/>
                  <a:gd name="T2" fmla="*/ 478 w 646"/>
                  <a:gd name="T3" fmla="*/ 56 h 779"/>
                  <a:gd name="T4" fmla="*/ 481 w 646"/>
                  <a:gd name="T5" fmla="*/ 93 h 779"/>
                  <a:gd name="T6" fmla="*/ 482 w 646"/>
                  <a:gd name="T7" fmla="*/ 130 h 779"/>
                  <a:gd name="T8" fmla="*/ 479 w 646"/>
                  <a:gd name="T9" fmla="*/ 165 h 779"/>
                  <a:gd name="T10" fmla="*/ 477 w 646"/>
                  <a:gd name="T11" fmla="*/ 196 h 779"/>
                  <a:gd name="T12" fmla="*/ 473 w 646"/>
                  <a:gd name="T13" fmla="*/ 229 h 779"/>
                  <a:gd name="T14" fmla="*/ 460 w 646"/>
                  <a:gd name="T15" fmla="*/ 287 h 779"/>
                  <a:gd name="T16" fmla="*/ 442 w 646"/>
                  <a:gd name="T17" fmla="*/ 332 h 779"/>
                  <a:gd name="T18" fmla="*/ 431 w 646"/>
                  <a:gd name="T19" fmla="*/ 353 h 779"/>
                  <a:gd name="T20" fmla="*/ 419 w 646"/>
                  <a:gd name="T21" fmla="*/ 369 h 779"/>
                  <a:gd name="T22" fmla="*/ 407 w 646"/>
                  <a:gd name="T23" fmla="*/ 386 h 779"/>
                  <a:gd name="T24" fmla="*/ 392 w 646"/>
                  <a:gd name="T25" fmla="*/ 398 h 779"/>
                  <a:gd name="T26" fmla="*/ 377 w 646"/>
                  <a:gd name="T27" fmla="*/ 402 h 779"/>
                  <a:gd name="T28" fmla="*/ 361 w 646"/>
                  <a:gd name="T29" fmla="*/ 408 h 779"/>
                  <a:gd name="T30" fmla="*/ 345 w 646"/>
                  <a:gd name="T31" fmla="*/ 406 h 779"/>
                  <a:gd name="T32" fmla="*/ 329 w 646"/>
                  <a:gd name="T33" fmla="*/ 406 h 779"/>
                  <a:gd name="T34" fmla="*/ 312 w 646"/>
                  <a:gd name="T35" fmla="*/ 397 h 779"/>
                  <a:gd name="T36" fmla="*/ 295 w 646"/>
                  <a:gd name="T37" fmla="*/ 384 h 779"/>
                  <a:gd name="T38" fmla="*/ 281 w 646"/>
                  <a:gd name="T39" fmla="*/ 372 h 779"/>
                  <a:gd name="T40" fmla="*/ 265 w 646"/>
                  <a:gd name="T41" fmla="*/ 353 h 779"/>
                  <a:gd name="T42" fmla="*/ 236 w 646"/>
                  <a:gd name="T43" fmla="*/ 314 h 779"/>
                  <a:gd name="T44" fmla="*/ 210 w 646"/>
                  <a:gd name="T45" fmla="*/ 260 h 779"/>
                  <a:gd name="T46" fmla="*/ 200 w 646"/>
                  <a:gd name="T47" fmla="*/ 229 h 779"/>
                  <a:gd name="T48" fmla="*/ 188 w 646"/>
                  <a:gd name="T49" fmla="*/ 200 h 779"/>
                  <a:gd name="T50" fmla="*/ 178 w 646"/>
                  <a:gd name="T51" fmla="*/ 166 h 779"/>
                  <a:gd name="T52" fmla="*/ 170 w 646"/>
                  <a:gd name="T53" fmla="*/ 130 h 779"/>
                  <a:gd name="T54" fmla="*/ 163 w 646"/>
                  <a:gd name="T55" fmla="*/ 94 h 779"/>
                  <a:gd name="T56" fmla="*/ 158 w 646"/>
                  <a:gd name="T57" fmla="*/ 57 h 779"/>
                  <a:gd name="T58" fmla="*/ 0 w 646"/>
                  <a:gd name="T59" fmla="*/ 76 h 779"/>
                  <a:gd name="T60" fmla="*/ 10 w 646"/>
                  <a:gd name="T61" fmla="*/ 153 h 779"/>
                  <a:gd name="T62" fmla="*/ 25 w 646"/>
                  <a:gd name="T63" fmla="*/ 223 h 779"/>
                  <a:gd name="T64" fmla="*/ 41 w 646"/>
                  <a:gd name="T65" fmla="*/ 296 h 779"/>
                  <a:gd name="T66" fmla="*/ 60 w 646"/>
                  <a:gd name="T67" fmla="*/ 363 h 779"/>
                  <a:gd name="T68" fmla="*/ 81 w 646"/>
                  <a:gd name="T69" fmla="*/ 425 h 779"/>
                  <a:gd name="T70" fmla="*/ 103 w 646"/>
                  <a:gd name="T71" fmla="*/ 483 h 779"/>
                  <a:gd name="T72" fmla="*/ 129 w 646"/>
                  <a:gd name="T73" fmla="*/ 539 h 779"/>
                  <a:gd name="T74" fmla="*/ 155 w 646"/>
                  <a:gd name="T75" fmla="*/ 589 h 779"/>
                  <a:gd name="T76" fmla="*/ 183 w 646"/>
                  <a:gd name="T77" fmla="*/ 632 h 779"/>
                  <a:gd name="T78" fmla="*/ 214 w 646"/>
                  <a:gd name="T79" fmla="*/ 673 h 779"/>
                  <a:gd name="T80" fmla="*/ 243 w 646"/>
                  <a:gd name="T81" fmla="*/ 705 h 779"/>
                  <a:gd name="T82" fmla="*/ 274 w 646"/>
                  <a:gd name="T83" fmla="*/ 734 h 779"/>
                  <a:gd name="T84" fmla="*/ 306 w 646"/>
                  <a:gd name="T85" fmla="*/ 755 h 779"/>
                  <a:gd name="T86" fmla="*/ 339 w 646"/>
                  <a:gd name="T87" fmla="*/ 769 h 779"/>
                  <a:gd name="T88" fmla="*/ 372 w 646"/>
                  <a:gd name="T89" fmla="*/ 778 h 779"/>
                  <a:gd name="T90" fmla="*/ 406 w 646"/>
                  <a:gd name="T91" fmla="*/ 777 h 779"/>
                  <a:gd name="T92" fmla="*/ 438 w 646"/>
                  <a:gd name="T93" fmla="*/ 770 h 779"/>
                  <a:gd name="T94" fmla="*/ 467 w 646"/>
                  <a:gd name="T95" fmla="*/ 754 h 779"/>
                  <a:gd name="T96" fmla="*/ 496 w 646"/>
                  <a:gd name="T97" fmla="*/ 732 h 779"/>
                  <a:gd name="T98" fmla="*/ 523 w 646"/>
                  <a:gd name="T99" fmla="*/ 704 h 779"/>
                  <a:gd name="T100" fmla="*/ 547 w 646"/>
                  <a:gd name="T101" fmla="*/ 669 h 779"/>
                  <a:gd name="T102" fmla="*/ 567 w 646"/>
                  <a:gd name="T103" fmla="*/ 630 h 779"/>
                  <a:gd name="T104" fmla="*/ 588 w 646"/>
                  <a:gd name="T105" fmla="*/ 583 h 779"/>
                  <a:gd name="T106" fmla="*/ 604 w 646"/>
                  <a:gd name="T107" fmla="*/ 535 h 779"/>
                  <a:gd name="T108" fmla="*/ 618 w 646"/>
                  <a:gd name="T109" fmla="*/ 480 h 779"/>
                  <a:gd name="T110" fmla="*/ 629 w 646"/>
                  <a:gd name="T111" fmla="*/ 419 h 779"/>
                  <a:gd name="T112" fmla="*/ 637 w 646"/>
                  <a:gd name="T113" fmla="*/ 358 h 779"/>
                  <a:gd name="T114" fmla="*/ 643 w 646"/>
                  <a:gd name="T115" fmla="*/ 293 h 779"/>
                  <a:gd name="T116" fmla="*/ 645 w 646"/>
                  <a:gd name="T117" fmla="*/ 223 h 779"/>
                  <a:gd name="T118" fmla="*/ 644 w 646"/>
                  <a:gd name="T119" fmla="*/ 149 h 779"/>
                  <a:gd name="T120" fmla="*/ 642 w 646"/>
                  <a:gd name="T121" fmla="*/ 77 h 779"/>
                  <a:gd name="T122" fmla="*/ 633 w 646"/>
                  <a:gd name="T123" fmla="*/ 0 h 77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646"/>
                  <a:gd name="T187" fmla="*/ 0 h 779"/>
                  <a:gd name="T188" fmla="*/ 646 w 646"/>
                  <a:gd name="T189" fmla="*/ 779 h 779"/>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646" h="779">
                    <a:moveTo>
                      <a:pt x="474" y="19"/>
                    </a:moveTo>
                    <a:lnTo>
                      <a:pt x="478" y="56"/>
                    </a:lnTo>
                    <a:lnTo>
                      <a:pt x="481" y="93"/>
                    </a:lnTo>
                    <a:lnTo>
                      <a:pt x="482" y="130"/>
                    </a:lnTo>
                    <a:lnTo>
                      <a:pt x="479" y="165"/>
                    </a:lnTo>
                    <a:lnTo>
                      <a:pt x="477" y="196"/>
                    </a:lnTo>
                    <a:lnTo>
                      <a:pt x="473" y="229"/>
                    </a:lnTo>
                    <a:lnTo>
                      <a:pt x="460" y="287"/>
                    </a:lnTo>
                    <a:lnTo>
                      <a:pt x="442" y="332"/>
                    </a:lnTo>
                    <a:lnTo>
                      <a:pt x="431" y="353"/>
                    </a:lnTo>
                    <a:lnTo>
                      <a:pt x="419" y="369"/>
                    </a:lnTo>
                    <a:lnTo>
                      <a:pt x="407" y="386"/>
                    </a:lnTo>
                    <a:lnTo>
                      <a:pt x="392" y="398"/>
                    </a:lnTo>
                    <a:lnTo>
                      <a:pt x="377" y="402"/>
                    </a:lnTo>
                    <a:lnTo>
                      <a:pt x="361" y="408"/>
                    </a:lnTo>
                    <a:lnTo>
                      <a:pt x="345" y="406"/>
                    </a:lnTo>
                    <a:lnTo>
                      <a:pt x="329" y="406"/>
                    </a:lnTo>
                    <a:lnTo>
                      <a:pt x="312" y="397"/>
                    </a:lnTo>
                    <a:lnTo>
                      <a:pt x="295" y="384"/>
                    </a:lnTo>
                    <a:lnTo>
                      <a:pt x="281" y="372"/>
                    </a:lnTo>
                    <a:lnTo>
                      <a:pt x="265" y="353"/>
                    </a:lnTo>
                    <a:lnTo>
                      <a:pt x="236" y="314"/>
                    </a:lnTo>
                    <a:lnTo>
                      <a:pt x="210" y="260"/>
                    </a:lnTo>
                    <a:lnTo>
                      <a:pt x="200" y="229"/>
                    </a:lnTo>
                    <a:lnTo>
                      <a:pt x="188" y="200"/>
                    </a:lnTo>
                    <a:lnTo>
                      <a:pt x="178" y="166"/>
                    </a:lnTo>
                    <a:lnTo>
                      <a:pt x="170" y="130"/>
                    </a:lnTo>
                    <a:lnTo>
                      <a:pt x="163" y="94"/>
                    </a:lnTo>
                    <a:lnTo>
                      <a:pt x="158" y="57"/>
                    </a:lnTo>
                    <a:lnTo>
                      <a:pt x="0" y="76"/>
                    </a:lnTo>
                    <a:lnTo>
                      <a:pt x="10" y="153"/>
                    </a:lnTo>
                    <a:lnTo>
                      <a:pt x="25" y="223"/>
                    </a:lnTo>
                    <a:lnTo>
                      <a:pt x="41" y="296"/>
                    </a:lnTo>
                    <a:lnTo>
                      <a:pt x="60" y="363"/>
                    </a:lnTo>
                    <a:lnTo>
                      <a:pt x="81" y="425"/>
                    </a:lnTo>
                    <a:lnTo>
                      <a:pt x="103" y="483"/>
                    </a:lnTo>
                    <a:lnTo>
                      <a:pt x="129" y="539"/>
                    </a:lnTo>
                    <a:lnTo>
                      <a:pt x="155" y="589"/>
                    </a:lnTo>
                    <a:lnTo>
                      <a:pt x="183" y="632"/>
                    </a:lnTo>
                    <a:lnTo>
                      <a:pt x="214" y="673"/>
                    </a:lnTo>
                    <a:lnTo>
                      <a:pt x="243" y="705"/>
                    </a:lnTo>
                    <a:lnTo>
                      <a:pt x="274" y="734"/>
                    </a:lnTo>
                    <a:lnTo>
                      <a:pt x="306" y="755"/>
                    </a:lnTo>
                    <a:lnTo>
                      <a:pt x="339" y="769"/>
                    </a:lnTo>
                    <a:lnTo>
                      <a:pt x="372" y="778"/>
                    </a:lnTo>
                    <a:lnTo>
                      <a:pt x="406" y="777"/>
                    </a:lnTo>
                    <a:lnTo>
                      <a:pt x="438" y="770"/>
                    </a:lnTo>
                    <a:lnTo>
                      <a:pt x="467" y="754"/>
                    </a:lnTo>
                    <a:lnTo>
                      <a:pt x="496" y="732"/>
                    </a:lnTo>
                    <a:lnTo>
                      <a:pt x="523" y="704"/>
                    </a:lnTo>
                    <a:lnTo>
                      <a:pt x="547" y="669"/>
                    </a:lnTo>
                    <a:lnTo>
                      <a:pt x="567" y="630"/>
                    </a:lnTo>
                    <a:lnTo>
                      <a:pt x="588" y="583"/>
                    </a:lnTo>
                    <a:lnTo>
                      <a:pt x="604" y="535"/>
                    </a:lnTo>
                    <a:lnTo>
                      <a:pt x="618" y="480"/>
                    </a:lnTo>
                    <a:lnTo>
                      <a:pt x="629" y="419"/>
                    </a:lnTo>
                    <a:lnTo>
                      <a:pt x="637" y="358"/>
                    </a:lnTo>
                    <a:lnTo>
                      <a:pt x="643" y="293"/>
                    </a:lnTo>
                    <a:lnTo>
                      <a:pt x="645" y="223"/>
                    </a:lnTo>
                    <a:lnTo>
                      <a:pt x="644" y="149"/>
                    </a:lnTo>
                    <a:lnTo>
                      <a:pt x="642" y="77"/>
                    </a:lnTo>
                    <a:lnTo>
                      <a:pt x="633" y="0"/>
                    </a:lnTo>
                  </a:path>
                </a:pathLst>
              </a:custGeom>
              <a:solidFill>
                <a:srgbClr val="FFFF66"/>
              </a:solidFill>
              <a:ln w="9525">
                <a:noFill/>
                <a:round/>
                <a:headEnd/>
                <a:tailEnd/>
              </a:ln>
            </p:spPr>
            <p:txBody>
              <a:bodyPr wrap="none" anchor="ctr"/>
              <a:lstStyle/>
              <a:p>
                <a:endParaRPr lang="cs-CZ"/>
              </a:p>
            </p:txBody>
          </p:sp>
          <p:sp>
            <p:nvSpPr>
              <p:cNvPr id="70" name="Line 46"/>
              <p:cNvSpPr>
                <a:spLocks noChangeShapeType="1"/>
              </p:cNvSpPr>
              <p:nvPr/>
            </p:nvSpPr>
            <p:spPr bwMode="auto">
              <a:xfrm flipH="1">
                <a:off x="4347" y="2248"/>
                <a:ext cx="144" cy="18"/>
              </a:xfrm>
              <a:prstGeom prst="line">
                <a:avLst/>
              </a:prstGeom>
              <a:noFill/>
              <a:ln w="9525">
                <a:noFill/>
                <a:round/>
                <a:headEnd/>
                <a:tailEnd/>
              </a:ln>
            </p:spPr>
            <p:txBody>
              <a:bodyPr/>
              <a:lstStyle/>
              <a:p>
                <a:endParaRPr lang="cs-CZ"/>
              </a:p>
            </p:txBody>
          </p:sp>
        </p:grpSp>
        <p:grpSp>
          <p:nvGrpSpPr>
            <p:cNvPr id="48" name="Group 47"/>
            <p:cNvGrpSpPr>
              <a:grpSpLocks/>
            </p:cNvGrpSpPr>
            <p:nvPr/>
          </p:nvGrpSpPr>
          <p:grpSpPr bwMode="auto">
            <a:xfrm>
              <a:off x="2667000" y="5403850"/>
              <a:ext cx="379413" cy="304800"/>
              <a:chOff x="4464" y="2304"/>
              <a:chExt cx="239" cy="192"/>
            </a:xfrm>
          </p:grpSpPr>
          <p:sp>
            <p:nvSpPr>
              <p:cNvPr id="67" name="Freeform 48"/>
              <p:cNvSpPr>
                <a:spLocks noChangeArrowheads="1"/>
              </p:cNvSpPr>
              <p:nvPr/>
            </p:nvSpPr>
            <p:spPr bwMode="auto">
              <a:xfrm>
                <a:off x="4464" y="2304"/>
                <a:ext cx="119" cy="191"/>
              </a:xfrm>
              <a:custGeom>
                <a:avLst/>
                <a:gdLst>
                  <a:gd name="T0" fmla="*/ 3 w 529"/>
                  <a:gd name="T1" fmla="*/ 847 h 848"/>
                  <a:gd name="T2" fmla="*/ 318 w 529"/>
                  <a:gd name="T3" fmla="*/ 0 h 848"/>
                  <a:gd name="T4" fmla="*/ 528 w 529"/>
                  <a:gd name="T5" fmla="*/ 0 h 848"/>
                  <a:gd name="T6" fmla="*/ 212 w 529"/>
                  <a:gd name="T7" fmla="*/ 847 h 848"/>
                  <a:gd name="T8" fmla="*/ 3 w 529"/>
                  <a:gd name="T9" fmla="*/ 847 h 848"/>
                  <a:gd name="T10" fmla="*/ 0 60000 65536"/>
                  <a:gd name="T11" fmla="*/ 0 60000 65536"/>
                  <a:gd name="T12" fmla="*/ 0 60000 65536"/>
                  <a:gd name="T13" fmla="*/ 0 60000 65536"/>
                  <a:gd name="T14" fmla="*/ 0 60000 65536"/>
                  <a:gd name="T15" fmla="*/ 0 w 529"/>
                  <a:gd name="T16" fmla="*/ 0 h 848"/>
                  <a:gd name="T17" fmla="*/ 529 w 529"/>
                  <a:gd name="T18" fmla="*/ 848 h 848"/>
                </a:gdLst>
                <a:ahLst/>
                <a:cxnLst>
                  <a:cxn ang="T10">
                    <a:pos x="T0" y="T1"/>
                  </a:cxn>
                  <a:cxn ang="T11">
                    <a:pos x="T2" y="T3"/>
                  </a:cxn>
                  <a:cxn ang="T12">
                    <a:pos x="T4" y="T5"/>
                  </a:cxn>
                  <a:cxn ang="T13">
                    <a:pos x="T6" y="T7"/>
                  </a:cxn>
                  <a:cxn ang="T14">
                    <a:pos x="T8" y="T9"/>
                  </a:cxn>
                </a:cxnLst>
                <a:rect l="T15" t="T16" r="T17" b="T18"/>
                <a:pathLst>
                  <a:path w="529" h="848">
                    <a:moveTo>
                      <a:pt x="3" y="847"/>
                    </a:moveTo>
                    <a:cubicBezTo>
                      <a:pt x="0" y="423"/>
                      <a:pt x="159" y="0"/>
                      <a:pt x="318" y="0"/>
                    </a:cubicBezTo>
                    <a:lnTo>
                      <a:pt x="528" y="0"/>
                    </a:lnTo>
                    <a:cubicBezTo>
                      <a:pt x="263" y="0"/>
                      <a:pt x="210" y="423"/>
                      <a:pt x="212" y="847"/>
                    </a:cubicBezTo>
                    <a:lnTo>
                      <a:pt x="3" y="847"/>
                    </a:lnTo>
                  </a:path>
                </a:pathLst>
              </a:custGeom>
              <a:solidFill>
                <a:srgbClr val="FFFF66"/>
              </a:solidFill>
              <a:ln w="1440">
                <a:solidFill>
                  <a:srgbClr val="000000"/>
                </a:solidFill>
                <a:round/>
                <a:headEnd/>
                <a:tailEnd/>
              </a:ln>
            </p:spPr>
            <p:txBody>
              <a:bodyPr wrap="none" anchor="ctr"/>
              <a:lstStyle/>
              <a:p>
                <a:endParaRPr lang="cs-CZ"/>
              </a:p>
            </p:txBody>
          </p:sp>
          <p:sp>
            <p:nvSpPr>
              <p:cNvPr id="68" name="Freeform 49"/>
              <p:cNvSpPr>
                <a:spLocks noChangeArrowheads="1"/>
              </p:cNvSpPr>
              <p:nvPr/>
            </p:nvSpPr>
            <p:spPr bwMode="auto">
              <a:xfrm>
                <a:off x="4536" y="2304"/>
                <a:ext cx="167" cy="191"/>
              </a:xfrm>
              <a:custGeom>
                <a:avLst/>
                <a:gdLst>
                  <a:gd name="T0" fmla="*/ 210 w 743"/>
                  <a:gd name="T1" fmla="*/ 1 h 848"/>
                  <a:gd name="T2" fmla="*/ 636 w 743"/>
                  <a:gd name="T3" fmla="*/ 565 h 848"/>
                  <a:gd name="T4" fmla="*/ 742 w 743"/>
                  <a:gd name="T5" fmla="*/ 565 h 848"/>
                  <a:gd name="T6" fmla="*/ 532 w 743"/>
                  <a:gd name="T7" fmla="*/ 847 h 848"/>
                  <a:gd name="T8" fmla="*/ 320 w 743"/>
                  <a:gd name="T9" fmla="*/ 565 h 848"/>
                  <a:gd name="T10" fmla="*/ 426 w 743"/>
                  <a:gd name="T11" fmla="*/ 565 h 848"/>
                  <a:gd name="T12" fmla="*/ 0 w 743"/>
                  <a:gd name="T13" fmla="*/ 1 h 848"/>
                  <a:gd name="T14" fmla="*/ 210 w 743"/>
                  <a:gd name="T15" fmla="*/ 1 h 848"/>
                  <a:gd name="T16" fmla="*/ 0 60000 65536"/>
                  <a:gd name="T17" fmla="*/ 0 60000 65536"/>
                  <a:gd name="T18" fmla="*/ 0 60000 65536"/>
                  <a:gd name="T19" fmla="*/ 0 60000 65536"/>
                  <a:gd name="T20" fmla="*/ 0 60000 65536"/>
                  <a:gd name="T21" fmla="*/ 0 60000 65536"/>
                  <a:gd name="T22" fmla="*/ 0 60000 65536"/>
                  <a:gd name="T23" fmla="*/ 0 60000 65536"/>
                  <a:gd name="T24" fmla="*/ 0 w 743"/>
                  <a:gd name="T25" fmla="*/ 0 h 848"/>
                  <a:gd name="T26" fmla="*/ 743 w 743"/>
                  <a:gd name="T27" fmla="*/ 848 h 84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43" h="848">
                    <a:moveTo>
                      <a:pt x="210" y="1"/>
                    </a:moveTo>
                    <a:cubicBezTo>
                      <a:pt x="422" y="0"/>
                      <a:pt x="634" y="281"/>
                      <a:pt x="636" y="565"/>
                    </a:cubicBezTo>
                    <a:lnTo>
                      <a:pt x="742" y="565"/>
                    </a:lnTo>
                    <a:lnTo>
                      <a:pt x="532" y="847"/>
                    </a:lnTo>
                    <a:lnTo>
                      <a:pt x="320" y="565"/>
                    </a:lnTo>
                    <a:lnTo>
                      <a:pt x="426" y="565"/>
                    </a:lnTo>
                    <a:cubicBezTo>
                      <a:pt x="424" y="281"/>
                      <a:pt x="212" y="0"/>
                      <a:pt x="0" y="1"/>
                    </a:cubicBezTo>
                    <a:lnTo>
                      <a:pt x="210" y="1"/>
                    </a:lnTo>
                  </a:path>
                </a:pathLst>
              </a:custGeom>
              <a:solidFill>
                <a:srgbClr val="FFFF66"/>
              </a:solidFill>
              <a:ln w="1440">
                <a:solidFill>
                  <a:srgbClr val="000000"/>
                </a:solidFill>
                <a:round/>
                <a:headEnd/>
                <a:tailEnd/>
              </a:ln>
            </p:spPr>
            <p:txBody>
              <a:bodyPr wrap="none" anchor="ctr"/>
              <a:lstStyle/>
              <a:p>
                <a:endParaRPr lang="cs-CZ"/>
              </a:p>
            </p:txBody>
          </p:sp>
        </p:grpSp>
        <p:grpSp>
          <p:nvGrpSpPr>
            <p:cNvPr id="49" name="Group 50"/>
            <p:cNvGrpSpPr>
              <a:grpSpLocks/>
            </p:cNvGrpSpPr>
            <p:nvPr/>
          </p:nvGrpSpPr>
          <p:grpSpPr bwMode="auto">
            <a:xfrm>
              <a:off x="1498600" y="5186363"/>
              <a:ext cx="379413" cy="531812"/>
              <a:chOff x="2641" y="3264"/>
              <a:chExt cx="239" cy="335"/>
            </a:xfrm>
          </p:grpSpPr>
          <p:sp>
            <p:nvSpPr>
              <p:cNvPr id="65" name="Freeform 51"/>
              <p:cNvSpPr>
                <a:spLocks noChangeArrowheads="1"/>
              </p:cNvSpPr>
              <p:nvPr/>
            </p:nvSpPr>
            <p:spPr bwMode="auto">
              <a:xfrm>
                <a:off x="2641" y="3264"/>
                <a:ext cx="119" cy="335"/>
              </a:xfrm>
              <a:custGeom>
                <a:avLst/>
                <a:gdLst>
                  <a:gd name="T0" fmla="*/ 3 w 529"/>
                  <a:gd name="T1" fmla="*/ 1481 h 1482"/>
                  <a:gd name="T2" fmla="*/ 318 w 529"/>
                  <a:gd name="T3" fmla="*/ 0 h 1482"/>
                  <a:gd name="T4" fmla="*/ 528 w 529"/>
                  <a:gd name="T5" fmla="*/ 0 h 1482"/>
                  <a:gd name="T6" fmla="*/ 212 w 529"/>
                  <a:gd name="T7" fmla="*/ 1481 h 1482"/>
                  <a:gd name="T8" fmla="*/ 3 w 529"/>
                  <a:gd name="T9" fmla="*/ 1481 h 1482"/>
                  <a:gd name="T10" fmla="*/ 0 60000 65536"/>
                  <a:gd name="T11" fmla="*/ 0 60000 65536"/>
                  <a:gd name="T12" fmla="*/ 0 60000 65536"/>
                  <a:gd name="T13" fmla="*/ 0 60000 65536"/>
                  <a:gd name="T14" fmla="*/ 0 60000 65536"/>
                  <a:gd name="T15" fmla="*/ 0 w 529"/>
                  <a:gd name="T16" fmla="*/ 0 h 1482"/>
                  <a:gd name="T17" fmla="*/ 529 w 529"/>
                  <a:gd name="T18" fmla="*/ 1482 h 1482"/>
                </a:gdLst>
                <a:ahLst/>
                <a:cxnLst>
                  <a:cxn ang="T10">
                    <a:pos x="T0" y="T1"/>
                  </a:cxn>
                  <a:cxn ang="T11">
                    <a:pos x="T2" y="T3"/>
                  </a:cxn>
                  <a:cxn ang="T12">
                    <a:pos x="T4" y="T5"/>
                  </a:cxn>
                  <a:cxn ang="T13">
                    <a:pos x="T6" y="T7"/>
                  </a:cxn>
                  <a:cxn ang="T14">
                    <a:pos x="T8" y="T9"/>
                  </a:cxn>
                </a:cxnLst>
                <a:rect l="T15" t="T16" r="T17" b="T18"/>
                <a:pathLst>
                  <a:path w="529" h="1482">
                    <a:moveTo>
                      <a:pt x="3" y="1481"/>
                    </a:moveTo>
                    <a:cubicBezTo>
                      <a:pt x="0" y="740"/>
                      <a:pt x="159" y="0"/>
                      <a:pt x="318" y="0"/>
                    </a:cubicBezTo>
                    <a:lnTo>
                      <a:pt x="528" y="0"/>
                    </a:lnTo>
                    <a:cubicBezTo>
                      <a:pt x="263" y="0"/>
                      <a:pt x="210" y="740"/>
                      <a:pt x="212" y="1481"/>
                    </a:cubicBezTo>
                    <a:lnTo>
                      <a:pt x="3" y="1481"/>
                    </a:lnTo>
                  </a:path>
                </a:pathLst>
              </a:custGeom>
              <a:solidFill>
                <a:srgbClr val="00CC99"/>
              </a:solidFill>
              <a:ln w="1440">
                <a:solidFill>
                  <a:srgbClr val="000000"/>
                </a:solidFill>
                <a:round/>
                <a:headEnd/>
                <a:tailEnd/>
              </a:ln>
            </p:spPr>
            <p:txBody>
              <a:bodyPr wrap="none" anchor="ctr"/>
              <a:lstStyle/>
              <a:p>
                <a:endParaRPr lang="cs-CZ"/>
              </a:p>
            </p:txBody>
          </p:sp>
          <p:sp>
            <p:nvSpPr>
              <p:cNvPr id="66" name="Freeform 52"/>
              <p:cNvSpPr>
                <a:spLocks noChangeArrowheads="1"/>
              </p:cNvSpPr>
              <p:nvPr/>
            </p:nvSpPr>
            <p:spPr bwMode="auto">
              <a:xfrm>
                <a:off x="2713" y="3263"/>
                <a:ext cx="167" cy="335"/>
              </a:xfrm>
              <a:custGeom>
                <a:avLst/>
                <a:gdLst>
                  <a:gd name="T0" fmla="*/ 210 w 743"/>
                  <a:gd name="T1" fmla="*/ 4 h 1483"/>
                  <a:gd name="T2" fmla="*/ 636 w 743"/>
                  <a:gd name="T3" fmla="*/ 990 h 1483"/>
                  <a:gd name="T4" fmla="*/ 742 w 743"/>
                  <a:gd name="T5" fmla="*/ 990 h 1483"/>
                  <a:gd name="T6" fmla="*/ 532 w 743"/>
                  <a:gd name="T7" fmla="*/ 1482 h 1483"/>
                  <a:gd name="T8" fmla="*/ 320 w 743"/>
                  <a:gd name="T9" fmla="*/ 990 h 1483"/>
                  <a:gd name="T10" fmla="*/ 426 w 743"/>
                  <a:gd name="T11" fmla="*/ 990 h 1483"/>
                  <a:gd name="T12" fmla="*/ 0 w 743"/>
                  <a:gd name="T13" fmla="*/ 4 h 1483"/>
                  <a:gd name="T14" fmla="*/ 210 w 743"/>
                  <a:gd name="T15" fmla="*/ 4 h 1483"/>
                  <a:gd name="T16" fmla="*/ 0 60000 65536"/>
                  <a:gd name="T17" fmla="*/ 0 60000 65536"/>
                  <a:gd name="T18" fmla="*/ 0 60000 65536"/>
                  <a:gd name="T19" fmla="*/ 0 60000 65536"/>
                  <a:gd name="T20" fmla="*/ 0 60000 65536"/>
                  <a:gd name="T21" fmla="*/ 0 60000 65536"/>
                  <a:gd name="T22" fmla="*/ 0 60000 65536"/>
                  <a:gd name="T23" fmla="*/ 0 60000 65536"/>
                  <a:gd name="T24" fmla="*/ 0 w 743"/>
                  <a:gd name="T25" fmla="*/ 0 h 1483"/>
                  <a:gd name="T26" fmla="*/ 743 w 743"/>
                  <a:gd name="T27" fmla="*/ 1483 h 148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43" h="1483">
                    <a:moveTo>
                      <a:pt x="210" y="4"/>
                    </a:moveTo>
                    <a:cubicBezTo>
                      <a:pt x="422" y="0"/>
                      <a:pt x="634" y="494"/>
                      <a:pt x="636" y="990"/>
                    </a:cubicBezTo>
                    <a:lnTo>
                      <a:pt x="742" y="990"/>
                    </a:lnTo>
                    <a:lnTo>
                      <a:pt x="532" y="1482"/>
                    </a:lnTo>
                    <a:lnTo>
                      <a:pt x="320" y="990"/>
                    </a:lnTo>
                    <a:lnTo>
                      <a:pt x="426" y="990"/>
                    </a:lnTo>
                    <a:cubicBezTo>
                      <a:pt x="424" y="494"/>
                      <a:pt x="212" y="0"/>
                      <a:pt x="0" y="4"/>
                    </a:cubicBezTo>
                    <a:lnTo>
                      <a:pt x="210" y="4"/>
                    </a:lnTo>
                  </a:path>
                </a:pathLst>
              </a:custGeom>
              <a:solidFill>
                <a:srgbClr val="00CC99"/>
              </a:solidFill>
              <a:ln w="1440">
                <a:solidFill>
                  <a:srgbClr val="000000"/>
                </a:solidFill>
                <a:round/>
                <a:headEnd/>
                <a:tailEnd/>
              </a:ln>
            </p:spPr>
            <p:txBody>
              <a:bodyPr wrap="none" anchor="ctr"/>
              <a:lstStyle/>
              <a:p>
                <a:endParaRPr lang="cs-CZ"/>
              </a:p>
            </p:txBody>
          </p:sp>
        </p:grpSp>
        <p:grpSp>
          <p:nvGrpSpPr>
            <p:cNvPr id="50" name="Group 53"/>
            <p:cNvGrpSpPr>
              <a:grpSpLocks/>
            </p:cNvGrpSpPr>
            <p:nvPr/>
          </p:nvGrpSpPr>
          <p:grpSpPr bwMode="auto">
            <a:xfrm>
              <a:off x="1295400" y="5175250"/>
              <a:ext cx="285750" cy="844550"/>
              <a:chOff x="2513" y="3257"/>
              <a:chExt cx="180" cy="532"/>
            </a:xfrm>
          </p:grpSpPr>
          <p:sp>
            <p:nvSpPr>
              <p:cNvPr id="63" name="Freeform 54"/>
              <p:cNvSpPr>
                <a:spLocks noChangeArrowheads="1"/>
              </p:cNvSpPr>
              <p:nvPr/>
            </p:nvSpPr>
            <p:spPr bwMode="auto">
              <a:xfrm>
                <a:off x="2545" y="3518"/>
                <a:ext cx="148" cy="271"/>
              </a:xfrm>
              <a:custGeom>
                <a:avLst/>
                <a:gdLst>
                  <a:gd name="T0" fmla="*/ 471 w 659"/>
                  <a:gd name="T1" fmla="*/ 19 h 1201"/>
                  <a:gd name="T2" fmla="*/ 477 w 659"/>
                  <a:gd name="T3" fmla="*/ 78 h 1201"/>
                  <a:gd name="T4" fmla="*/ 482 w 659"/>
                  <a:gd name="T5" fmla="*/ 136 h 1201"/>
                  <a:gd name="T6" fmla="*/ 485 w 659"/>
                  <a:gd name="T7" fmla="*/ 195 h 1201"/>
                  <a:gd name="T8" fmla="*/ 486 w 659"/>
                  <a:gd name="T9" fmla="*/ 250 h 1201"/>
                  <a:gd name="T10" fmla="*/ 484 w 659"/>
                  <a:gd name="T11" fmla="*/ 297 h 1201"/>
                  <a:gd name="T12" fmla="*/ 482 w 659"/>
                  <a:gd name="T13" fmla="*/ 347 h 1201"/>
                  <a:gd name="T14" fmla="*/ 475 w 659"/>
                  <a:gd name="T15" fmla="*/ 438 h 1201"/>
                  <a:gd name="T16" fmla="*/ 459 w 659"/>
                  <a:gd name="T17" fmla="*/ 507 h 1201"/>
                  <a:gd name="T18" fmla="*/ 450 w 659"/>
                  <a:gd name="T19" fmla="*/ 539 h 1201"/>
                  <a:gd name="T20" fmla="*/ 439 w 659"/>
                  <a:gd name="T21" fmla="*/ 564 h 1201"/>
                  <a:gd name="T22" fmla="*/ 428 w 659"/>
                  <a:gd name="T23" fmla="*/ 589 h 1201"/>
                  <a:gd name="T24" fmla="*/ 414 w 659"/>
                  <a:gd name="T25" fmla="*/ 607 h 1201"/>
                  <a:gd name="T26" fmla="*/ 399 w 659"/>
                  <a:gd name="T27" fmla="*/ 613 h 1201"/>
                  <a:gd name="T28" fmla="*/ 383 w 659"/>
                  <a:gd name="T29" fmla="*/ 620 h 1201"/>
                  <a:gd name="T30" fmla="*/ 368 w 659"/>
                  <a:gd name="T31" fmla="*/ 617 h 1201"/>
                  <a:gd name="T32" fmla="*/ 351 w 659"/>
                  <a:gd name="T33" fmla="*/ 615 h 1201"/>
                  <a:gd name="T34" fmla="*/ 334 w 659"/>
                  <a:gd name="T35" fmla="*/ 601 h 1201"/>
                  <a:gd name="T36" fmla="*/ 316 w 659"/>
                  <a:gd name="T37" fmla="*/ 579 h 1201"/>
                  <a:gd name="T38" fmla="*/ 301 w 659"/>
                  <a:gd name="T39" fmla="*/ 557 h 1201"/>
                  <a:gd name="T40" fmla="*/ 284 w 659"/>
                  <a:gd name="T41" fmla="*/ 528 h 1201"/>
                  <a:gd name="T42" fmla="*/ 252 w 659"/>
                  <a:gd name="T43" fmla="*/ 464 h 1201"/>
                  <a:gd name="T44" fmla="*/ 223 w 659"/>
                  <a:gd name="T45" fmla="*/ 378 h 1201"/>
                  <a:gd name="T46" fmla="*/ 209 w 659"/>
                  <a:gd name="T47" fmla="*/ 331 h 1201"/>
                  <a:gd name="T48" fmla="*/ 196 w 659"/>
                  <a:gd name="T49" fmla="*/ 285 h 1201"/>
                  <a:gd name="T50" fmla="*/ 184 w 659"/>
                  <a:gd name="T51" fmla="*/ 231 h 1201"/>
                  <a:gd name="T52" fmla="*/ 173 w 659"/>
                  <a:gd name="T53" fmla="*/ 173 h 1201"/>
                  <a:gd name="T54" fmla="*/ 164 w 659"/>
                  <a:gd name="T55" fmla="*/ 115 h 1201"/>
                  <a:gd name="T56" fmla="*/ 156 w 659"/>
                  <a:gd name="T57" fmla="*/ 57 h 1201"/>
                  <a:gd name="T58" fmla="*/ 0 w 659"/>
                  <a:gd name="T59" fmla="*/ 76 h 1201"/>
                  <a:gd name="T60" fmla="*/ 15 w 659"/>
                  <a:gd name="T61" fmla="*/ 199 h 1201"/>
                  <a:gd name="T62" fmla="*/ 35 w 659"/>
                  <a:gd name="T63" fmla="*/ 308 h 1201"/>
                  <a:gd name="T64" fmla="*/ 55 w 659"/>
                  <a:gd name="T65" fmla="*/ 424 h 1201"/>
                  <a:gd name="T66" fmla="*/ 79 w 659"/>
                  <a:gd name="T67" fmla="*/ 529 h 1201"/>
                  <a:gd name="T68" fmla="*/ 104 w 659"/>
                  <a:gd name="T69" fmla="*/ 628 h 1201"/>
                  <a:gd name="T70" fmla="*/ 131 w 659"/>
                  <a:gd name="T71" fmla="*/ 720 h 1201"/>
                  <a:gd name="T72" fmla="*/ 160 w 659"/>
                  <a:gd name="T73" fmla="*/ 809 h 1201"/>
                  <a:gd name="T74" fmla="*/ 190 w 659"/>
                  <a:gd name="T75" fmla="*/ 890 h 1201"/>
                  <a:gd name="T76" fmla="*/ 221 w 659"/>
                  <a:gd name="T77" fmla="*/ 959 h 1201"/>
                  <a:gd name="T78" fmla="*/ 255 w 659"/>
                  <a:gd name="T79" fmla="*/ 1023 h 1201"/>
                  <a:gd name="T80" fmla="*/ 286 w 659"/>
                  <a:gd name="T81" fmla="*/ 1078 h 1201"/>
                  <a:gd name="T82" fmla="*/ 320 w 659"/>
                  <a:gd name="T83" fmla="*/ 1124 h 1201"/>
                  <a:gd name="T84" fmla="*/ 353 w 659"/>
                  <a:gd name="T85" fmla="*/ 1159 h 1201"/>
                  <a:gd name="T86" fmla="*/ 387 w 659"/>
                  <a:gd name="T87" fmla="*/ 1183 h 1201"/>
                  <a:gd name="T88" fmla="*/ 421 w 659"/>
                  <a:gd name="T89" fmla="*/ 1200 h 1201"/>
                  <a:gd name="T90" fmla="*/ 453 w 659"/>
                  <a:gd name="T91" fmla="*/ 1200 h 1201"/>
                  <a:gd name="T92" fmla="*/ 485 w 659"/>
                  <a:gd name="T93" fmla="*/ 1192 h 1201"/>
                  <a:gd name="T94" fmla="*/ 514 w 659"/>
                  <a:gd name="T95" fmla="*/ 1168 h 1201"/>
                  <a:gd name="T96" fmla="*/ 541 w 659"/>
                  <a:gd name="T97" fmla="*/ 1137 h 1201"/>
                  <a:gd name="T98" fmla="*/ 565 w 659"/>
                  <a:gd name="T99" fmla="*/ 1095 h 1201"/>
                  <a:gd name="T100" fmla="*/ 587 w 659"/>
                  <a:gd name="T101" fmla="*/ 1042 h 1201"/>
                  <a:gd name="T102" fmla="*/ 605 w 659"/>
                  <a:gd name="T103" fmla="*/ 981 h 1201"/>
                  <a:gd name="T104" fmla="*/ 622 w 659"/>
                  <a:gd name="T105" fmla="*/ 910 h 1201"/>
                  <a:gd name="T106" fmla="*/ 636 w 659"/>
                  <a:gd name="T107" fmla="*/ 836 h 1201"/>
                  <a:gd name="T108" fmla="*/ 645 w 659"/>
                  <a:gd name="T109" fmla="*/ 751 h 1201"/>
                  <a:gd name="T110" fmla="*/ 653 w 659"/>
                  <a:gd name="T111" fmla="*/ 657 h 1201"/>
                  <a:gd name="T112" fmla="*/ 657 w 659"/>
                  <a:gd name="T113" fmla="*/ 562 h 1201"/>
                  <a:gd name="T114" fmla="*/ 658 w 659"/>
                  <a:gd name="T115" fmla="*/ 459 h 1201"/>
                  <a:gd name="T116" fmla="*/ 655 w 659"/>
                  <a:gd name="T117" fmla="*/ 351 h 1201"/>
                  <a:gd name="T118" fmla="*/ 649 w 659"/>
                  <a:gd name="T119" fmla="*/ 234 h 1201"/>
                  <a:gd name="T120" fmla="*/ 642 w 659"/>
                  <a:gd name="T121" fmla="*/ 123 h 1201"/>
                  <a:gd name="T122" fmla="*/ 628 w 659"/>
                  <a:gd name="T123" fmla="*/ 0 h 120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659"/>
                  <a:gd name="T187" fmla="*/ 0 h 1201"/>
                  <a:gd name="T188" fmla="*/ 659 w 659"/>
                  <a:gd name="T189" fmla="*/ 1201 h 1201"/>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659" h="1201">
                    <a:moveTo>
                      <a:pt x="471" y="19"/>
                    </a:moveTo>
                    <a:lnTo>
                      <a:pt x="477" y="78"/>
                    </a:lnTo>
                    <a:lnTo>
                      <a:pt x="482" y="136"/>
                    </a:lnTo>
                    <a:lnTo>
                      <a:pt x="485" y="195"/>
                    </a:lnTo>
                    <a:lnTo>
                      <a:pt x="486" y="250"/>
                    </a:lnTo>
                    <a:lnTo>
                      <a:pt x="484" y="297"/>
                    </a:lnTo>
                    <a:lnTo>
                      <a:pt x="482" y="347"/>
                    </a:lnTo>
                    <a:lnTo>
                      <a:pt x="475" y="438"/>
                    </a:lnTo>
                    <a:lnTo>
                      <a:pt x="459" y="507"/>
                    </a:lnTo>
                    <a:lnTo>
                      <a:pt x="450" y="539"/>
                    </a:lnTo>
                    <a:lnTo>
                      <a:pt x="439" y="564"/>
                    </a:lnTo>
                    <a:lnTo>
                      <a:pt x="428" y="589"/>
                    </a:lnTo>
                    <a:lnTo>
                      <a:pt x="414" y="607"/>
                    </a:lnTo>
                    <a:lnTo>
                      <a:pt x="399" y="613"/>
                    </a:lnTo>
                    <a:lnTo>
                      <a:pt x="383" y="620"/>
                    </a:lnTo>
                    <a:lnTo>
                      <a:pt x="368" y="617"/>
                    </a:lnTo>
                    <a:lnTo>
                      <a:pt x="351" y="615"/>
                    </a:lnTo>
                    <a:lnTo>
                      <a:pt x="334" y="601"/>
                    </a:lnTo>
                    <a:lnTo>
                      <a:pt x="316" y="579"/>
                    </a:lnTo>
                    <a:lnTo>
                      <a:pt x="301" y="557"/>
                    </a:lnTo>
                    <a:lnTo>
                      <a:pt x="284" y="528"/>
                    </a:lnTo>
                    <a:lnTo>
                      <a:pt x="252" y="464"/>
                    </a:lnTo>
                    <a:lnTo>
                      <a:pt x="223" y="378"/>
                    </a:lnTo>
                    <a:lnTo>
                      <a:pt x="209" y="331"/>
                    </a:lnTo>
                    <a:lnTo>
                      <a:pt x="196" y="285"/>
                    </a:lnTo>
                    <a:lnTo>
                      <a:pt x="184" y="231"/>
                    </a:lnTo>
                    <a:lnTo>
                      <a:pt x="173" y="173"/>
                    </a:lnTo>
                    <a:lnTo>
                      <a:pt x="164" y="115"/>
                    </a:lnTo>
                    <a:lnTo>
                      <a:pt x="156" y="57"/>
                    </a:lnTo>
                    <a:lnTo>
                      <a:pt x="0" y="76"/>
                    </a:lnTo>
                    <a:lnTo>
                      <a:pt x="15" y="199"/>
                    </a:lnTo>
                    <a:lnTo>
                      <a:pt x="35" y="308"/>
                    </a:lnTo>
                    <a:lnTo>
                      <a:pt x="55" y="424"/>
                    </a:lnTo>
                    <a:lnTo>
                      <a:pt x="79" y="529"/>
                    </a:lnTo>
                    <a:lnTo>
                      <a:pt x="104" y="628"/>
                    </a:lnTo>
                    <a:lnTo>
                      <a:pt x="131" y="720"/>
                    </a:lnTo>
                    <a:lnTo>
                      <a:pt x="160" y="809"/>
                    </a:lnTo>
                    <a:lnTo>
                      <a:pt x="190" y="890"/>
                    </a:lnTo>
                    <a:lnTo>
                      <a:pt x="221" y="959"/>
                    </a:lnTo>
                    <a:lnTo>
                      <a:pt x="255" y="1023"/>
                    </a:lnTo>
                    <a:lnTo>
                      <a:pt x="286" y="1078"/>
                    </a:lnTo>
                    <a:lnTo>
                      <a:pt x="320" y="1124"/>
                    </a:lnTo>
                    <a:lnTo>
                      <a:pt x="353" y="1159"/>
                    </a:lnTo>
                    <a:lnTo>
                      <a:pt x="387" y="1183"/>
                    </a:lnTo>
                    <a:lnTo>
                      <a:pt x="421" y="1200"/>
                    </a:lnTo>
                    <a:lnTo>
                      <a:pt x="453" y="1200"/>
                    </a:lnTo>
                    <a:lnTo>
                      <a:pt x="485" y="1192"/>
                    </a:lnTo>
                    <a:lnTo>
                      <a:pt x="514" y="1168"/>
                    </a:lnTo>
                    <a:lnTo>
                      <a:pt x="541" y="1137"/>
                    </a:lnTo>
                    <a:lnTo>
                      <a:pt x="565" y="1095"/>
                    </a:lnTo>
                    <a:lnTo>
                      <a:pt x="587" y="1042"/>
                    </a:lnTo>
                    <a:lnTo>
                      <a:pt x="605" y="981"/>
                    </a:lnTo>
                    <a:lnTo>
                      <a:pt x="622" y="910"/>
                    </a:lnTo>
                    <a:lnTo>
                      <a:pt x="636" y="836"/>
                    </a:lnTo>
                    <a:lnTo>
                      <a:pt x="645" y="751"/>
                    </a:lnTo>
                    <a:lnTo>
                      <a:pt x="653" y="657"/>
                    </a:lnTo>
                    <a:lnTo>
                      <a:pt x="657" y="562"/>
                    </a:lnTo>
                    <a:lnTo>
                      <a:pt x="658" y="459"/>
                    </a:lnTo>
                    <a:lnTo>
                      <a:pt x="655" y="351"/>
                    </a:lnTo>
                    <a:lnTo>
                      <a:pt x="649" y="234"/>
                    </a:lnTo>
                    <a:lnTo>
                      <a:pt x="642" y="123"/>
                    </a:lnTo>
                    <a:lnTo>
                      <a:pt x="628" y="0"/>
                    </a:lnTo>
                  </a:path>
                </a:pathLst>
              </a:custGeom>
              <a:solidFill>
                <a:srgbClr val="00CC99"/>
              </a:solidFill>
              <a:ln w="9525">
                <a:noFill/>
                <a:round/>
                <a:headEnd/>
                <a:tailEnd/>
              </a:ln>
            </p:spPr>
            <p:txBody>
              <a:bodyPr wrap="none" anchor="ctr"/>
              <a:lstStyle/>
              <a:p>
                <a:endParaRPr lang="cs-CZ"/>
              </a:p>
            </p:txBody>
          </p:sp>
          <p:sp>
            <p:nvSpPr>
              <p:cNvPr id="64" name="Line 55"/>
              <p:cNvSpPr>
                <a:spLocks noChangeShapeType="1"/>
              </p:cNvSpPr>
              <p:nvPr/>
            </p:nvSpPr>
            <p:spPr bwMode="auto">
              <a:xfrm flipH="1">
                <a:off x="2513" y="3257"/>
                <a:ext cx="143" cy="17"/>
              </a:xfrm>
              <a:prstGeom prst="line">
                <a:avLst/>
              </a:prstGeom>
              <a:noFill/>
              <a:ln w="9525">
                <a:noFill/>
                <a:round/>
                <a:headEnd/>
                <a:tailEnd/>
              </a:ln>
            </p:spPr>
            <p:txBody>
              <a:bodyPr/>
              <a:lstStyle/>
              <a:p>
                <a:endParaRPr lang="cs-CZ"/>
              </a:p>
            </p:txBody>
          </p:sp>
        </p:grpSp>
        <p:grpSp>
          <p:nvGrpSpPr>
            <p:cNvPr id="51" name="Group 56"/>
            <p:cNvGrpSpPr>
              <a:grpSpLocks/>
            </p:cNvGrpSpPr>
            <p:nvPr/>
          </p:nvGrpSpPr>
          <p:grpSpPr bwMode="auto">
            <a:xfrm>
              <a:off x="2058988" y="5264150"/>
              <a:ext cx="455612" cy="379413"/>
              <a:chOff x="2064" y="3360"/>
              <a:chExt cx="239" cy="239"/>
            </a:xfrm>
          </p:grpSpPr>
          <p:sp>
            <p:nvSpPr>
              <p:cNvPr id="61" name="Freeform 57"/>
              <p:cNvSpPr>
                <a:spLocks noChangeArrowheads="1"/>
              </p:cNvSpPr>
              <p:nvPr/>
            </p:nvSpPr>
            <p:spPr bwMode="auto">
              <a:xfrm>
                <a:off x="2064" y="3360"/>
                <a:ext cx="119" cy="239"/>
              </a:xfrm>
              <a:custGeom>
                <a:avLst/>
                <a:gdLst>
                  <a:gd name="T0" fmla="*/ 3 w 529"/>
                  <a:gd name="T1" fmla="*/ 1057 h 1058"/>
                  <a:gd name="T2" fmla="*/ 318 w 529"/>
                  <a:gd name="T3" fmla="*/ 0 h 1058"/>
                  <a:gd name="T4" fmla="*/ 528 w 529"/>
                  <a:gd name="T5" fmla="*/ 0 h 1058"/>
                  <a:gd name="T6" fmla="*/ 212 w 529"/>
                  <a:gd name="T7" fmla="*/ 1057 h 1058"/>
                  <a:gd name="T8" fmla="*/ 3 w 529"/>
                  <a:gd name="T9" fmla="*/ 1057 h 1058"/>
                  <a:gd name="T10" fmla="*/ 0 60000 65536"/>
                  <a:gd name="T11" fmla="*/ 0 60000 65536"/>
                  <a:gd name="T12" fmla="*/ 0 60000 65536"/>
                  <a:gd name="T13" fmla="*/ 0 60000 65536"/>
                  <a:gd name="T14" fmla="*/ 0 60000 65536"/>
                  <a:gd name="T15" fmla="*/ 0 w 529"/>
                  <a:gd name="T16" fmla="*/ 0 h 1058"/>
                  <a:gd name="T17" fmla="*/ 529 w 529"/>
                  <a:gd name="T18" fmla="*/ 1058 h 1058"/>
                </a:gdLst>
                <a:ahLst/>
                <a:cxnLst>
                  <a:cxn ang="T10">
                    <a:pos x="T0" y="T1"/>
                  </a:cxn>
                  <a:cxn ang="T11">
                    <a:pos x="T2" y="T3"/>
                  </a:cxn>
                  <a:cxn ang="T12">
                    <a:pos x="T4" y="T5"/>
                  </a:cxn>
                  <a:cxn ang="T13">
                    <a:pos x="T6" y="T7"/>
                  </a:cxn>
                  <a:cxn ang="T14">
                    <a:pos x="T8" y="T9"/>
                  </a:cxn>
                </a:cxnLst>
                <a:rect l="T15" t="T16" r="T17" b="T18"/>
                <a:pathLst>
                  <a:path w="529" h="1058">
                    <a:moveTo>
                      <a:pt x="3" y="1057"/>
                    </a:moveTo>
                    <a:cubicBezTo>
                      <a:pt x="0" y="528"/>
                      <a:pt x="159" y="0"/>
                      <a:pt x="318" y="0"/>
                    </a:cubicBezTo>
                    <a:lnTo>
                      <a:pt x="528" y="0"/>
                    </a:lnTo>
                    <a:cubicBezTo>
                      <a:pt x="263" y="0"/>
                      <a:pt x="210" y="528"/>
                      <a:pt x="212" y="1057"/>
                    </a:cubicBezTo>
                    <a:lnTo>
                      <a:pt x="3" y="1057"/>
                    </a:lnTo>
                  </a:path>
                </a:pathLst>
              </a:custGeom>
              <a:solidFill>
                <a:srgbClr val="CC3399"/>
              </a:solidFill>
              <a:ln w="1440">
                <a:solidFill>
                  <a:srgbClr val="000000"/>
                </a:solidFill>
                <a:round/>
                <a:headEnd/>
                <a:tailEnd/>
              </a:ln>
            </p:spPr>
            <p:txBody>
              <a:bodyPr wrap="none" anchor="ctr"/>
              <a:lstStyle/>
              <a:p>
                <a:endParaRPr lang="cs-CZ"/>
              </a:p>
            </p:txBody>
          </p:sp>
          <p:sp>
            <p:nvSpPr>
              <p:cNvPr id="62" name="Freeform 58"/>
              <p:cNvSpPr>
                <a:spLocks noChangeArrowheads="1"/>
              </p:cNvSpPr>
              <p:nvPr/>
            </p:nvSpPr>
            <p:spPr bwMode="auto">
              <a:xfrm>
                <a:off x="2136" y="3360"/>
                <a:ext cx="167" cy="239"/>
              </a:xfrm>
              <a:custGeom>
                <a:avLst/>
                <a:gdLst>
                  <a:gd name="T0" fmla="*/ 210 w 743"/>
                  <a:gd name="T1" fmla="*/ 3 h 1059"/>
                  <a:gd name="T2" fmla="*/ 636 w 743"/>
                  <a:gd name="T3" fmla="*/ 707 h 1059"/>
                  <a:gd name="T4" fmla="*/ 742 w 743"/>
                  <a:gd name="T5" fmla="*/ 707 h 1059"/>
                  <a:gd name="T6" fmla="*/ 532 w 743"/>
                  <a:gd name="T7" fmla="*/ 1058 h 1059"/>
                  <a:gd name="T8" fmla="*/ 320 w 743"/>
                  <a:gd name="T9" fmla="*/ 707 h 1059"/>
                  <a:gd name="T10" fmla="*/ 426 w 743"/>
                  <a:gd name="T11" fmla="*/ 707 h 1059"/>
                  <a:gd name="T12" fmla="*/ 0 w 743"/>
                  <a:gd name="T13" fmla="*/ 3 h 1059"/>
                  <a:gd name="T14" fmla="*/ 210 w 743"/>
                  <a:gd name="T15" fmla="*/ 3 h 1059"/>
                  <a:gd name="T16" fmla="*/ 0 60000 65536"/>
                  <a:gd name="T17" fmla="*/ 0 60000 65536"/>
                  <a:gd name="T18" fmla="*/ 0 60000 65536"/>
                  <a:gd name="T19" fmla="*/ 0 60000 65536"/>
                  <a:gd name="T20" fmla="*/ 0 60000 65536"/>
                  <a:gd name="T21" fmla="*/ 0 60000 65536"/>
                  <a:gd name="T22" fmla="*/ 0 60000 65536"/>
                  <a:gd name="T23" fmla="*/ 0 60000 65536"/>
                  <a:gd name="T24" fmla="*/ 0 w 743"/>
                  <a:gd name="T25" fmla="*/ 0 h 1059"/>
                  <a:gd name="T26" fmla="*/ 743 w 743"/>
                  <a:gd name="T27" fmla="*/ 1059 h 105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43" h="1059">
                    <a:moveTo>
                      <a:pt x="210" y="3"/>
                    </a:moveTo>
                    <a:cubicBezTo>
                      <a:pt x="422" y="0"/>
                      <a:pt x="634" y="352"/>
                      <a:pt x="636" y="707"/>
                    </a:cubicBezTo>
                    <a:lnTo>
                      <a:pt x="742" y="707"/>
                    </a:lnTo>
                    <a:lnTo>
                      <a:pt x="532" y="1058"/>
                    </a:lnTo>
                    <a:lnTo>
                      <a:pt x="320" y="707"/>
                    </a:lnTo>
                    <a:lnTo>
                      <a:pt x="426" y="707"/>
                    </a:lnTo>
                    <a:cubicBezTo>
                      <a:pt x="424" y="352"/>
                      <a:pt x="212" y="0"/>
                      <a:pt x="0" y="3"/>
                    </a:cubicBezTo>
                    <a:lnTo>
                      <a:pt x="210" y="3"/>
                    </a:lnTo>
                  </a:path>
                </a:pathLst>
              </a:custGeom>
              <a:solidFill>
                <a:srgbClr val="CC3399"/>
              </a:solidFill>
              <a:ln w="1440">
                <a:solidFill>
                  <a:srgbClr val="000000"/>
                </a:solidFill>
                <a:round/>
                <a:headEnd/>
                <a:tailEnd/>
              </a:ln>
            </p:spPr>
            <p:txBody>
              <a:bodyPr wrap="none" anchor="ctr"/>
              <a:lstStyle/>
              <a:p>
                <a:endParaRPr lang="cs-CZ"/>
              </a:p>
            </p:txBody>
          </p:sp>
        </p:grpSp>
        <p:grpSp>
          <p:nvGrpSpPr>
            <p:cNvPr id="52" name="Group 59"/>
            <p:cNvGrpSpPr>
              <a:grpSpLocks/>
            </p:cNvGrpSpPr>
            <p:nvPr/>
          </p:nvGrpSpPr>
          <p:grpSpPr bwMode="auto">
            <a:xfrm>
              <a:off x="1830388" y="5251450"/>
              <a:ext cx="304800" cy="693738"/>
              <a:chOff x="1946" y="3352"/>
              <a:chExt cx="173" cy="437"/>
            </a:xfrm>
          </p:grpSpPr>
          <p:sp>
            <p:nvSpPr>
              <p:cNvPr id="59" name="Freeform 60"/>
              <p:cNvSpPr>
                <a:spLocks noChangeArrowheads="1"/>
              </p:cNvSpPr>
              <p:nvPr/>
            </p:nvSpPr>
            <p:spPr bwMode="auto">
              <a:xfrm>
                <a:off x="1973" y="3565"/>
                <a:ext cx="147" cy="224"/>
              </a:xfrm>
              <a:custGeom>
                <a:avLst/>
                <a:gdLst>
                  <a:gd name="T0" fmla="*/ 474 w 653"/>
                  <a:gd name="T1" fmla="*/ 19 h 990"/>
                  <a:gd name="T2" fmla="*/ 479 w 653"/>
                  <a:gd name="T3" fmla="*/ 67 h 990"/>
                  <a:gd name="T4" fmla="*/ 483 w 653"/>
                  <a:gd name="T5" fmla="*/ 115 h 990"/>
                  <a:gd name="T6" fmla="*/ 485 w 653"/>
                  <a:gd name="T7" fmla="*/ 163 h 990"/>
                  <a:gd name="T8" fmla="*/ 483 w 653"/>
                  <a:gd name="T9" fmla="*/ 208 h 990"/>
                  <a:gd name="T10" fmla="*/ 482 w 653"/>
                  <a:gd name="T11" fmla="*/ 247 h 990"/>
                  <a:gd name="T12" fmla="*/ 478 w 653"/>
                  <a:gd name="T13" fmla="*/ 288 h 990"/>
                  <a:gd name="T14" fmla="*/ 468 w 653"/>
                  <a:gd name="T15" fmla="*/ 362 h 990"/>
                  <a:gd name="T16" fmla="*/ 451 w 653"/>
                  <a:gd name="T17" fmla="*/ 420 h 990"/>
                  <a:gd name="T18" fmla="*/ 441 w 653"/>
                  <a:gd name="T19" fmla="*/ 446 h 990"/>
                  <a:gd name="T20" fmla="*/ 430 w 653"/>
                  <a:gd name="T21" fmla="*/ 466 h 990"/>
                  <a:gd name="T22" fmla="*/ 418 w 653"/>
                  <a:gd name="T23" fmla="*/ 488 h 990"/>
                  <a:gd name="T24" fmla="*/ 404 w 653"/>
                  <a:gd name="T25" fmla="*/ 503 h 990"/>
                  <a:gd name="T26" fmla="*/ 388 w 653"/>
                  <a:gd name="T27" fmla="*/ 508 h 990"/>
                  <a:gd name="T28" fmla="*/ 373 w 653"/>
                  <a:gd name="T29" fmla="*/ 515 h 990"/>
                  <a:gd name="T30" fmla="*/ 357 w 653"/>
                  <a:gd name="T31" fmla="*/ 511 h 990"/>
                  <a:gd name="T32" fmla="*/ 341 w 653"/>
                  <a:gd name="T33" fmla="*/ 510 h 990"/>
                  <a:gd name="T34" fmla="*/ 324 w 653"/>
                  <a:gd name="T35" fmla="*/ 499 h 990"/>
                  <a:gd name="T36" fmla="*/ 306 w 653"/>
                  <a:gd name="T37" fmla="*/ 481 h 990"/>
                  <a:gd name="T38" fmla="*/ 291 w 653"/>
                  <a:gd name="T39" fmla="*/ 464 h 990"/>
                  <a:gd name="T40" fmla="*/ 275 w 653"/>
                  <a:gd name="T41" fmla="*/ 441 h 990"/>
                  <a:gd name="T42" fmla="*/ 244 w 653"/>
                  <a:gd name="T43" fmla="*/ 389 h 990"/>
                  <a:gd name="T44" fmla="*/ 217 w 653"/>
                  <a:gd name="T45" fmla="*/ 320 h 990"/>
                  <a:gd name="T46" fmla="*/ 205 w 653"/>
                  <a:gd name="T47" fmla="*/ 280 h 990"/>
                  <a:gd name="T48" fmla="*/ 192 w 653"/>
                  <a:gd name="T49" fmla="*/ 243 h 990"/>
                  <a:gd name="T50" fmla="*/ 182 w 653"/>
                  <a:gd name="T51" fmla="*/ 199 h 990"/>
                  <a:gd name="T52" fmla="*/ 172 w 653"/>
                  <a:gd name="T53" fmla="*/ 152 h 990"/>
                  <a:gd name="T54" fmla="*/ 164 w 653"/>
                  <a:gd name="T55" fmla="*/ 105 h 990"/>
                  <a:gd name="T56" fmla="*/ 158 w 653"/>
                  <a:gd name="T57" fmla="*/ 57 h 990"/>
                  <a:gd name="T58" fmla="*/ 0 w 653"/>
                  <a:gd name="T59" fmla="*/ 76 h 990"/>
                  <a:gd name="T60" fmla="*/ 13 w 653"/>
                  <a:gd name="T61" fmla="*/ 176 h 990"/>
                  <a:gd name="T62" fmla="*/ 30 w 653"/>
                  <a:gd name="T63" fmla="*/ 266 h 990"/>
                  <a:gd name="T64" fmla="*/ 49 w 653"/>
                  <a:gd name="T65" fmla="*/ 360 h 990"/>
                  <a:gd name="T66" fmla="*/ 69 w 653"/>
                  <a:gd name="T67" fmla="*/ 445 h 990"/>
                  <a:gd name="T68" fmla="*/ 93 w 653"/>
                  <a:gd name="T69" fmla="*/ 527 h 990"/>
                  <a:gd name="T70" fmla="*/ 117 w 653"/>
                  <a:gd name="T71" fmla="*/ 602 h 990"/>
                  <a:gd name="T72" fmla="*/ 145 w 653"/>
                  <a:gd name="T73" fmla="*/ 674 h 990"/>
                  <a:gd name="T74" fmla="*/ 173 w 653"/>
                  <a:gd name="T75" fmla="*/ 739 h 990"/>
                  <a:gd name="T76" fmla="*/ 202 w 653"/>
                  <a:gd name="T77" fmla="*/ 796 h 990"/>
                  <a:gd name="T78" fmla="*/ 235 w 653"/>
                  <a:gd name="T79" fmla="*/ 848 h 990"/>
                  <a:gd name="T80" fmla="*/ 265 w 653"/>
                  <a:gd name="T81" fmla="*/ 892 h 990"/>
                  <a:gd name="T82" fmla="*/ 298 w 653"/>
                  <a:gd name="T83" fmla="*/ 929 h 990"/>
                  <a:gd name="T84" fmla="*/ 330 w 653"/>
                  <a:gd name="T85" fmla="*/ 957 h 990"/>
                  <a:gd name="T86" fmla="*/ 363 w 653"/>
                  <a:gd name="T87" fmla="*/ 976 h 990"/>
                  <a:gd name="T88" fmla="*/ 397 w 653"/>
                  <a:gd name="T89" fmla="*/ 989 h 990"/>
                  <a:gd name="T90" fmla="*/ 430 w 653"/>
                  <a:gd name="T91" fmla="*/ 988 h 990"/>
                  <a:gd name="T92" fmla="*/ 462 w 653"/>
                  <a:gd name="T93" fmla="*/ 981 h 990"/>
                  <a:gd name="T94" fmla="*/ 491 w 653"/>
                  <a:gd name="T95" fmla="*/ 961 h 990"/>
                  <a:gd name="T96" fmla="*/ 520 w 653"/>
                  <a:gd name="T97" fmla="*/ 934 h 990"/>
                  <a:gd name="T98" fmla="*/ 545 w 653"/>
                  <a:gd name="T99" fmla="*/ 899 h 990"/>
                  <a:gd name="T100" fmla="*/ 568 w 653"/>
                  <a:gd name="T101" fmla="*/ 856 h 990"/>
                  <a:gd name="T102" fmla="*/ 587 w 653"/>
                  <a:gd name="T103" fmla="*/ 806 h 990"/>
                  <a:gd name="T104" fmla="*/ 606 w 653"/>
                  <a:gd name="T105" fmla="*/ 747 h 990"/>
                  <a:gd name="T106" fmla="*/ 621 w 653"/>
                  <a:gd name="T107" fmla="*/ 685 h 990"/>
                  <a:gd name="T108" fmla="*/ 633 w 653"/>
                  <a:gd name="T109" fmla="*/ 615 h 990"/>
                  <a:gd name="T110" fmla="*/ 643 w 653"/>
                  <a:gd name="T111" fmla="*/ 539 h 990"/>
                  <a:gd name="T112" fmla="*/ 648 w 653"/>
                  <a:gd name="T113" fmla="*/ 460 h 990"/>
                  <a:gd name="T114" fmla="*/ 652 w 653"/>
                  <a:gd name="T115" fmla="*/ 375 h 990"/>
                  <a:gd name="T116" fmla="*/ 652 w 653"/>
                  <a:gd name="T117" fmla="*/ 288 h 990"/>
                  <a:gd name="T118" fmla="*/ 648 w 653"/>
                  <a:gd name="T119" fmla="*/ 191 h 990"/>
                  <a:gd name="T120" fmla="*/ 643 w 653"/>
                  <a:gd name="T121" fmla="*/ 100 h 990"/>
                  <a:gd name="T122" fmla="*/ 632 w 653"/>
                  <a:gd name="T123" fmla="*/ 0 h 99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653"/>
                  <a:gd name="T187" fmla="*/ 0 h 990"/>
                  <a:gd name="T188" fmla="*/ 653 w 653"/>
                  <a:gd name="T189" fmla="*/ 990 h 990"/>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653" h="990">
                    <a:moveTo>
                      <a:pt x="474" y="19"/>
                    </a:moveTo>
                    <a:lnTo>
                      <a:pt x="479" y="67"/>
                    </a:lnTo>
                    <a:lnTo>
                      <a:pt x="483" y="115"/>
                    </a:lnTo>
                    <a:lnTo>
                      <a:pt x="485" y="163"/>
                    </a:lnTo>
                    <a:lnTo>
                      <a:pt x="483" y="208"/>
                    </a:lnTo>
                    <a:lnTo>
                      <a:pt x="482" y="247"/>
                    </a:lnTo>
                    <a:lnTo>
                      <a:pt x="478" y="288"/>
                    </a:lnTo>
                    <a:lnTo>
                      <a:pt x="468" y="362"/>
                    </a:lnTo>
                    <a:lnTo>
                      <a:pt x="451" y="420"/>
                    </a:lnTo>
                    <a:lnTo>
                      <a:pt x="441" y="446"/>
                    </a:lnTo>
                    <a:lnTo>
                      <a:pt x="430" y="466"/>
                    </a:lnTo>
                    <a:lnTo>
                      <a:pt x="418" y="488"/>
                    </a:lnTo>
                    <a:lnTo>
                      <a:pt x="404" y="503"/>
                    </a:lnTo>
                    <a:lnTo>
                      <a:pt x="388" y="508"/>
                    </a:lnTo>
                    <a:lnTo>
                      <a:pt x="373" y="515"/>
                    </a:lnTo>
                    <a:lnTo>
                      <a:pt x="357" y="511"/>
                    </a:lnTo>
                    <a:lnTo>
                      <a:pt x="341" y="510"/>
                    </a:lnTo>
                    <a:lnTo>
                      <a:pt x="324" y="499"/>
                    </a:lnTo>
                    <a:lnTo>
                      <a:pt x="306" y="481"/>
                    </a:lnTo>
                    <a:lnTo>
                      <a:pt x="291" y="464"/>
                    </a:lnTo>
                    <a:lnTo>
                      <a:pt x="275" y="441"/>
                    </a:lnTo>
                    <a:lnTo>
                      <a:pt x="244" y="389"/>
                    </a:lnTo>
                    <a:lnTo>
                      <a:pt x="217" y="320"/>
                    </a:lnTo>
                    <a:lnTo>
                      <a:pt x="205" y="280"/>
                    </a:lnTo>
                    <a:lnTo>
                      <a:pt x="192" y="243"/>
                    </a:lnTo>
                    <a:lnTo>
                      <a:pt x="182" y="199"/>
                    </a:lnTo>
                    <a:lnTo>
                      <a:pt x="172" y="152"/>
                    </a:lnTo>
                    <a:lnTo>
                      <a:pt x="164" y="105"/>
                    </a:lnTo>
                    <a:lnTo>
                      <a:pt x="158" y="57"/>
                    </a:lnTo>
                    <a:lnTo>
                      <a:pt x="0" y="76"/>
                    </a:lnTo>
                    <a:lnTo>
                      <a:pt x="13" y="176"/>
                    </a:lnTo>
                    <a:lnTo>
                      <a:pt x="30" y="266"/>
                    </a:lnTo>
                    <a:lnTo>
                      <a:pt x="49" y="360"/>
                    </a:lnTo>
                    <a:lnTo>
                      <a:pt x="69" y="445"/>
                    </a:lnTo>
                    <a:lnTo>
                      <a:pt x="93" y="527"/>
                    </a:lnTo>
                    <a:lnTo>
                      <a:pt x="117" y="602"/>
                    </a:lnTo>
                    <a:lnTo>
                      <a:pt x="145" y="674"/>
                    </a:lnTo>
                    <a:lnTo>
                      <a:pt x="173" y="739"/>
                    </a:lnTo>
                    <a:lnTo>
                      <a:pt x="202" y="796"/>
                    </a:lnTo>
                    <a:lnTo>
                      <a:pt x="235" y="848"/>
                    </a:lnTo>
                    <a:lnTo>
                      <a:pt x="265" y="892"/>
                    </a:lnTo>
                    <a:lnTo>
                      <a:pt x="298" y="929"/>
                    </a:lnTo>
                    <a:lnTo>
                      <a:pt x="330" y="957"/>
                    </a:lnTo>
                    <a:lnTo>
                      <a:pt x="363" y="976"/>
                    </a:lnTo>
                    <a:lnTo>
                      <a:pt x="397" y="989"/>
                    </a:lnTo>
                    <a:lnTo>
                      <a:pt x="430" y="988"/>
                    </a:lnTo>
                    <a:lnTo>
                      <a:pt x="462" y="981"/>
                    </a:lnTo>
                    <a:lnTo>
                      <a:pt x="491" y="961"/>
                    </a:lnTo>
                    <a:lnTo>
                      <a:pt x="520" y="934"/>
                    </a:lnTo>
                    <a:lnTo>
                      <a:pt x="545" y="899"/>
                    </a:lnTo>
                    <a:lnTo>
                      <a:pt x="568" y="856"/>
                    </a:lnTo>
                    <a:lnTo>
                      <a:pt x="587" y="806"/>
                    </a:lnTo>
                    <a:lnTo>
                      <a:pt x="606" y="747"/>
                    </a:lnTo>
                    <a:lnTo>
                      <a:pt x="621" y="685"/>
                    </a:lnTo>
                    <a:lnTo>
                      <a:pt x="633" y="615"/>
                    </a:lnTo>
                    <a:lnTo>
                      <a:pt x="643" y="539"/>
                    </a:lnTo>
                    <a:lnTo>
                      <a:pt x="648" y="460"/>
                    </a:lnTo>
                    <a:lnTo>
                      <a:pt x="652" y="375"/>
                    </a:lnTo>
                    <a:lnTo>
                      <a:pt x="652" y="288"/>
                    </a:lnTo>
                    <a:lnTo>
                      <a:pt x="648" y="191"/>
                    </a:lnTo>
                    <a:lnTo>
                      <a:pt x="643" y="100"/>
                    </a:lnTo>
                    <a:lnTo>
                      <a:pt x="632" y="0"/>
                    </a:lnTo>
                  </a:path>
                </a:pathLst>
              </a:custGeom>
              <a:solidFill>
                <a:srgbClr val="CC3399"/>
              </a:solidFill>
              <a:ln w="9525">
                <a:noFill/>
                <a:round/>
                <a:headEnd/>
                <a:tailEnd/>
              </a:ln>
            </p:spPr>
            <p:txBody>
              <a:bodyPr wrap="none" anchor="ctr"/>
              <a:lstStyle/>
              <a:p>
                <a:endParaRPr lang="cs-CZ"/>
              </a:p>
            </p:txBody>
          </p:sp>
          <p:sp>
            <p:nvSpPr>
              <p:cNvPr id="60" name="Line 61"/>
              <p:cNvSpPr>
                <a:spLocks noChangeShapeType="1"/>
              </p:cNvSpPr>
              <p:nvPr/>
            </p:nvSpPr>
            <p:spPr bwMode="auto">
              <a:xfrm flipH="1">
                <a:off x="1946" y="3352"/>
                <a:ext cx="144" cy="17"/>
              </a:xfrm>
              <a:prstGeom prst="line">
                <a:avLst/>
              </a:prstGeom>
              <a:noFill/>
              <a:ln w="9525">
                <a:noFill/>
                <a:round/>
                <a:headEnd/>
                <a:tailEnd/>
              </a:ln>
            </p:spPr>
            <p:txBody>
              <a:bodyPr/>
              <a:lstStyle/>
              <a:p>
                <a:endParaRPr lang="cs-CZ"/>
              </a:p>
            </p:txBody>
          </p:sp>
        </p:grpSp>
        <p:grpSp>
          <p:nvGrpSpPr>
            <p:cNvPr id="53" name="Group 62"/>
            <p:cNvGrpSpPr>
              <a:grpSpLocks/>
            </p:cNvGrpSpPr>
            <p:nvPr/>
          </p:nvGrpSpPr>
          <p:grpSpPr bwMode="auto">
            <a:xfrm>
              <a:off x="3201988" y="5480050"/>
              <a:ext cx="379412" cy="150813"/>
              <a:chOff x="3216" y="3456"/>
              <a:chExt cx="239" cy="95"/>
            </a:xfrm>
          </p:grpSpPr>
          <p:sp>
            <p:nvSpPr>
              <p:cNvPr id="57" name="Freeform 63"/>
              <p:cNvSpPr>
                <a:spLocks noChangeArrowheads="1"/>
              </p:cNvSpPr>
              <p:nvPr/>
            </p:nvSpPr>
            <p:spPr bwMode="auto">
              <a:xfrm>
                <a:off x="3216" y="3456"/>
                <a:ext cx="119" cy="95"/>
              </a:xfrm>
              <a:custGeom>
                <a:avLst/>
                <a:gdLst>
                  <a:gd name="T0" fmla="*/ 3 w 529"/>
                  <a:gd name="T1" fmla="*/ 423 h 424"/>
                  <a:gd name="T2" fmla="*/ 318 w 529"/>
                  <a:gd name="T3" fmla="*/ 0 h 424"/>
                  <a:gd name="T4" fmla="*/ 528 w 529"/>
                  <a:gd name="T5" fmla="*/ 0 h 424"/>
                  <a:gd name="T6" fmla="*/ 212 w 529"/>
                  <a:gd name="T7" fmla="*/ 423 h 424"/>
                  <a:gd name="T8" fmla="*/ 3 w 529"/>
                  <a:gd name="T9" fmla="*/ 423 h 424"/>
                  <a:gd name="T10" fmla="*/ 0 60000 65536"/>
                  <a:gd name="T11" fmla="*/ 0 60000 65536"/>
                  <a:gd name="T12" fmla="*/ 0 60000 65536"/>
                  <a:gd name="T13" fmla="*/ 0 60000 65536"/>
                  <a:gd name="T14" fmla="*/ 0 60000 65536"/>
                  <a:gd name="T15" fmla="*/ 0 w 529"/>
                  <a:gd name="T16" fmla="*/ 0 h 424"/>
                  <a:gd name="T17" fmla="*/ 529 w 529"/>
                  <a:gd name="T18" fmla="*/ 424 h 424"/>
                </a:gdLst>
                <a:ahLst/>
                <a:cxnLst>
                  <a:cxn ang="T10">
                    <a:pos x="T0" y="T1"/>
                  </a:cxn>
                  <a:cxn ang="T11">
                    <a:pos x="T2" y="T3"/>
                  </a:cxn>
                  <a:cxn ang="T12">
                    <a:pos x="T4" y="T5"/>
                  </a:cxn>
                  <a:cxn ang="T13">
                    <a:pos x="T6" y="T7"/>
                  </a:cxn>
                  <a:cxn ang="T14">
                    <a:pos x="T8" y="T9"/>
                  </a:cxn>
                </a:cxnLst>
                <a:rect l="T15" t="T16" r="T17" b="T18"/>
                <a:pathLst>
                  <a:path w="529" h="424">
                    <a:moveTo>
                      <a:pt x="3" y="423"/>
                    </a:moveTo>
                    <a:cubicBezTo>
                      <a:pt x="0" y="211"/>
                      <a:pt x="159" y="0"/>
                      <a:pt x="318" y="0"/>
                    </a:cubicBezTo>
                    <a:lnTo>
                      <a:pt x="528" y="0"/>
                    </a:lnTo>
                    <a:cubicBezTo>
                      <a:pt x="263" y="0"/>
                      <a:pt x="210" y="211"/>
                      <a:pt x="212" y="423"/>
                    </a:cubicBezTo>
                    <a:lnTo>
                      <a:pt x="3" y="423"/>
                    </a:lnTo>
                  </a:path>
                </a:pathLst>
              </a:custGeom>
              <a:solidFill>
                <a:srgbClr val="00FFFF"/>
              </a:solidFill>
              <a:ln w="1440">
                <a:solidFill>
                  <a:srgbClr val="000000"/>
                </a:solidFill>
                <a:round/>
                <a:headEnd/>
                <a:tailEnd/>
              </a:ln>
            </p:spPr>
            <p:txBody>
              <a:bodyPr wrap="none" anchor="ctr"/>
              <a:lstStyle/>
              <a:p>
                <a:endParaRPr lang="cs-CZ"/>
              </a:p>
            </p:txBody>
          </p:sp>
          <p:sp>
            <p:nvSpPr>
              <p:cNvPr id="58" name="Freeform 64"/>
              <p:cNvSpPr>
                <a:spLocks noChangeArrowheads="1"/>
              </p:cNvSpPr>
              <p:nvPr/>
            </p:nvSpPr>
            <p:spPr bwMode="auto">
              <a:xfrm>
                <a:off x="3288" y="3456"/>
                <a:ext cx="167" cy="95"/>
              </a:xfrm>
              <a:custGeom>
                <a:avLst/>
                <a:gdLst>
                  <a:gd name="T0" fmla="*/ 210 w 743"/>
                  <a:gd name="T1" fmla="*/ 1 h 424"/>
                  <a:gd name="T2" fmla="*/ 636 w 743"/>
                  <a:gd name="T3" fmla="*/ 283 h 424"/>
                  <a:gd name="T4" fmla="*/ 742 w 743"/>
                  <a:gd name="T5" fmla="*/ 283 h 424"/>
                  <a:gd name="T6" fmla="*/ 532 w 743"/>
                  <a:gd name="T7" fmla="*/ 423 h 424"/>
                  <a:gd name="T8" fmla="*/ 320 w 743"/>
                  <a:gd name="T9" fmla="*/ 283 h 424"/>
                  <a:gd name="T10" fmla="*/ 426 w 743"/>
                  <a:gd name="T11" fmla="*/ 283 h 424"/>
                  <a:gd name="T12" fmla="*/ 0 w 743"/>
                  <a:gd name="T13" fmla="*/ 1 h 424"/>
                  <a:gd name="T14" fmla="*/ 210 w 743"/>
                  <a:gd name="T15" fmla="*/ 1 h 424"/>
                  <a:gd name="T16" fmla="*/ 0 60000 65536"/>
                  <a:gd name="T17" fmla="*/ 0 60000 65536"/>
                  <a:gd name="T18" fmla="*/ 0 60000 65536"/>
                  <a:gd name="T19" fmla="*/ 0 60000 65536"/>
                  <a:gd name="T20" fmla="*/ 0 60000 65536"/>
                  <a:gd name="T21" fmla="*/ 0 60000 65536"/>
                  <a:gd name="T22" fmla="*/ 0 60000 65536"/>
                  <a:gd name="T23" fmla="*/ 0 60000 65536"/>
                  <a:gd name="T24" fmla="*/ 0 w 743"/>
                  <a:gd name="T25" fmla="*/ 0 h 424"/>
                  <a:gd name="T26" fmla="*/ 743 w 743"/>
                  <a:gd name="T27" fmla="*/ 424 h 42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43" h="424">
                    <a:moveTo>
                      <a:pt x="210" y="1"/>
                    </a:moveTo>
                    <a:cubicBezTo>
                      <a:pt x="422" y="0"/>
                      <a:pt x="634" y="141"/>
                      <a:pt x="636" y="283"/>
                    </a:cubicBezTo>
                    <a:lnTo>
                      <a:pt x="742" y="283"/>
                    </a:lnTo>
                    <a:lnTo>
                      <a:pt x="532" y="423"/>
                    </a:lnTo>
                    <a:lnTo>
                      <a:pt x="320" y="283"/>
                    </a:lnTo>
                    <a:lnTo>
                      <a:pt x="426" y="283"/>
                    </a:lnTo>
                    <a:cubicBezTo>
                      <a:pt x="424" y="141"/>
                      <a:pt x="212" y="0"/>
                      <a:pt x="0" y="1"/>
                    </a:cubicBezTo>
                    <a:lnTo>
                      <a:pt x="210" y="1"/>
                    </a:lnTo>
                  </a:path>
                </a:pathLst>
              </a:custGeom>
              <a:solidFill>
                <a:srgbClr val="00FFFF"/>
              </a:solidFill>
              <a:ln w="1440">
                <a:solidFill>
                  <a:srgbClr val="000000"/>
                </a:solidFill>
                <a:round/>
                <a:headEnd/>
                <a:tailEnd/>
              </a:ln>
            </p:spPr>
            <p:txBody>
              <a:bodyPr wrap="none" anchor="ctr"/>
              <a:lstStyle/>
              <a:p>
                <a:endParaRPr lang="cs-CZ"/>
              </a:p>
            </p:txBody>
          </p:sp>
        </p:grpSp>
        <p:grpSp>
          <p:nvGrpSpPr>
            <p:cNvPr id="54" name="Group 65"/>
            <p:cNvGrpSpPr>
              <a:grpSpLocks/>
            </p:cNvGrpSpPr>
            <p:nvPr/>
          </p:nvGrpSpPr>
          <p:grpSpPr bwMode="auto">
            <a:xfrm>
              <a:off x="3049588" y="5480050"/>
              <a:ext cx="228600" cy="304800"/>
              <a:chOff x="3147" y="3452"/>
              <a:chExt cx="111" cy="149"/>
            </a:xfrm>
          </p:grpSpPr>
          <p:sp>
            <p:nvSpPr>
              <p:cNvPr id="55" name="Freeform 66"/>
              <p:cNvSpPr>
                <a:spLocks noChangeArrowheads="1"/>
              </p:cNvSpPr>
              <p:nvPr/>
            </p:nvSpPr>
            <p:spPr bwMode="auto">
              <a:xfrm>
                <a:off x="3156" y="3523"/>
                <a:ext cx="102" cy="77"/>
              </a:xfrm>
              <a:custGeom>
                <a:avLst/>
                <a:gdLst>
                  <a:gd name="T0" fmla="*/ 337 w 453"/>
                  <a:gd name="T1" fmla="*/ 13 h 346"/>
                  <a:gd name="T2" fmla="*/ 338 w 453"/>
                  <a:gd name="T3" fmla="*/ 29 h 346"/>
                  <a:gd name="T4" fmla="*/ 339 w 453"/>
                  <a:gd name="T5" fmla="*/ 45 h 346"/>
                  <a:gd name="T6" fmla="*/ 338 w 453"/>
                  <a:gd name="T7" fmla="*/ 62 h 346"/>
                  <a:gd name="T8" fmla="*/ 335 w 453"/>
                  <a:gd name="T9" fmla="*/ 77 h 346"/>
                  <a:gd name="T10" fmla="*/ 332 w 453"/>
                  <a:gd name="T11" fmla="*/ 91 h 346"/>
                  <a:gd name="T12" fmla="*/ 328 w 453"/>
                  <a:gd name="T13" fmla="*/ 104 h 346"/>
                  <a:gd name="T14" fmla="*/ 318 w 453"/>
                  <a:gd name="T15" fmla="*/ 130 h 346"/>
                  <a:gd name="T16" fmla="*/ 303 w 453"/>
                  <a:gd name="T17" fmla="*/ 150 h 346"/>
                  <a:gd name="T18" fmla="*/ 294 w 453"/>
                  <a:gd name="T19" fmla="*/ 160 h 346"/>
                  <a:gd name="T20" fmla="*/ 286 w 453"/>
                  <a:gd name="T21" fmla="*/ 167 h 346"/>
                  <a:gd name="T22" fmla="*/ 277 w 453"/>
                  <a:gd name="T23" fmla="*/ 175 h 346"/>
                  <a:gd name="T24" fmla="*/ 265 w 453"/>
                  <a:gd name="T25" fmla="*/ 180 h 346"/>
                  <a:gd name="T26" fmla="*/ 255 w 453"/>
                  <a:gd name="T27" fmla="*/ 182 h 346"/>
                  <a:gd name="T28" fmla="*/ 243 w 453"/>
                  <a:gd name="T29" fmla="*/ 186 h 346"/>
                  <a:gd name="T30" fmla="*/ 233 w 453"/>
                  <a:gd name="T31" fmla="*/ 185 h 346"/>
                  <a:gd name="T32" fmla="*/ 221 w 453"/>
                  <a:gd name="T33" fmla="*/ 186 h 346"/>
                  <a:gd name="T34" fmla="*/ 209 w 453"/>
                  <a:gd name="T35" fmla="*/ 183 h 346"/>
                  <a:gd name="T36" fmla="*/ 198 w 453"/>
                  <a:gd name="T37" fmla="*/ 177 h 346"/>
                  <a:gd name="T38" fmla="*/ 188 w 453"/>
                  <a:gd name="T39" fmla="*/ 172 h 346"/>
                  <a:gd name="T40" fmla="*/ 178 w 453"/>
                  <a:gd name="T41" fmla="*/ 165 h 346"/>
                  <a:gd name="T42" fmla="*/ 158 w 453"/>
                  <a:gd name="T43" fmla="*/ 149 h 346"/>
                  <a:gd name="T44" fmla="*/ 142 w 453"/>
                  <a:gd name="T45" fmla="*/ 126 h 346"/>
                  <a:gd name="T46" fmla="*/ 136 w 453"/>
                  <a:gd name="T47" fmla="*/ 114 h 346"/>
                  <a:gd name="T48" fmla="*/ 128 w 453"/>
                  <a:gd name="T49" fmla="*/ 102 h 346"/>
                  <a:gd name="T50" fmla="*/ 122 w 453"/>
                  <a:gd name="T51" fmla="*/ 88 h 346"/>
                  <a:gd name="T52" fmla="*/ 118 w 453"/>
                  <a:gd name="T53" fmla="*/ 72 h 346"/>
                  <a:gd name="T54" fmla="*/ 114 w 453"/>
                  <a:gd name="T55" fmla="*/ 56 h 346"/>
                  <a:gd name="T56" fmla="*/ 112 w 453"/>
                  <a:gd name="T57" fmla="*/ 41 h 346"/>
                  <a:gd name="T58" fmla="*/ 0 w 453"/>
                  <a:gd name="T59" fmla="*/ 54 h 346"/>
                  <a:gd name="T60" fmla="*/ 4 w 453"/>
                  <a:gd name="T61" fmla="*/ 88 h 346"/>
                  <a:gd name="T62" fmla="*/ 12 w 453"/>
                  <a:gd name="T63" fmla="*/ 117 h 346"/>
                  <a:gd name="T64" fmla="*/ 22 w 453"/>
                  <a:gd name="T65" fmla="*/ 148 h 346"/>
                  <a:gd name="T66" fmla="*/ 32 w 453"/>
                  <a:gd name="T67" fmla="*/ 176 h 346"/>
                  <a:gd name="T68" fmla="*/ 45 w 453"/>
                  <a:gd name="T69" fmla="*/ 203 h 346"/>
                  <a:gd name="T70" fmla="*/ 59 w 453"/>
                  <a:gd name="T71" fmla="*/ 227 h 346"/>
                  <a:gd name="T72" fmla="*/ 75 w 453"/>
                  <a:gd name="T73" fmla="*/ 250 h 346"/>
                  <a:gd name="T74" fmla="*/ 92 w 453"/>
                  <a:gd name="T75" fmla="*/ 271 h 346"/>
                  <a:gd name="T76" fmla="*/ 110 w 453"/>
                  <a:gd name="T77" fmla="*/ 288 h 346"/>
                  <a:gd name="T78" fmla="*/ 130 w 453"/>
                  <a:gd name="T79" fmla="*/ 305 h 346"/>
                  <a:gd name="T80" fmla="*/ 150 w 453"/>
                  <a:gd name="T81" fmla="*/ 319 h 346"/>
                  <a:gd name="T82" fmla="*/ 172 w 453"/>
                  <a:gd name="T83" fmla="*/ 329 h 346"/>
                  <a:gd name="T84" fmla="*/ 194 w 453"/>
                  <a:gd name="T85" fmla="*/ 338 h 346"/>
                  <a:gd name="T86" fmla="*/ 215 w 453"/>
                  <a:gd name="T87" fmla="*/ 342 h 346"/>
                  <a:gd name="T88" fmla="*/ 239 w 453"/>
                  <a:gd name="T89" fmla="*/ 345 h 346"/>
                  <a:gd name="T90" fmla="*/ 262 w 453"/>
                  <a:gd name="T91" fmla="*/ 344 h 346"/>
                  <a:gd name="T92" fmla="*/ 286 w 453"/>
                  <a:gd name="T93" fmla="*/ 340 h 346"/>
                  <a:gd name="T94" fmla="*/ 307 w 453"/>
                  <a:gd name="T95" fmla="*/ 331 h 346"/>
                  <a:gd name="T96" fmla="*/ 328 w 453"/>
                  <a:gd name="T97" fmla="*/ 322 h 346"/>
                  <a:gd name="T98" fmla="*/ 347 w 453"/>
                  <a:gd name="T99" fmla="*/ 308 h 346"/>
                  <a:gd name="T100" fmla="*/ 366 w 453"/>
                  <a:gd name="T101" fmla="*/ 293 h 346"/>
                  <a:gd name="T102" fmla="*/ 382 w 453"/>
                  <a:gd name="T103" fmla="*/ 275 h 346"/>
                  <a:gd name="T104" fmla="*/ 397 w 453"/>
                  <a:gd name="T105" fmla="*/ 254 h 346"/>
                  <a:gd name="T106" fmla="*/ 411 w 453"/>
                  <a:gd name="T107" fmla="*/ 232 h 346"/>
                  <a:gd name="T108" fmla="*/ 422 w 453"/>
                  <a:gd name="T109" fmla="*/ 209 h 346"/>
                  <a:gd name="T110" fmla="*/ 432 w 453"/>
                  <a:gd name="T111" fmla="*/ 182 h 346"/>
                  <a:gd name="T112" fmla="*/ 441 w 453"/>
                  <a:gd name="T113" fmla="*/ 155 h 346"/>
                  <a:gd name="T114" fmla="*/ 446 w 453"/>
                  <a:gd name="T115" fmla="*/ 126 h 346"/>
                  <a:gd name="T116" fmla="*/ 451 w 453"/>
                  <a:gd name="T117" fmla="*/ 96 h 346"/>
                  <a:gd name="T118" fmla="*/ 452 w 453"/>
                  <a:gd name="T119" fmla="*/ 64 h 346"/>
                  <a:gd name="T120" fmla="*/ 452 w 453"/>
                  <a:gd name="T121" fmla="*/ 34 h 346"/>
                  <a:gd name="T122" fmla="*/ 449 w 453"/>
                  <a:gd name="T123" fmla="*/ 0 h 34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453"/>
                  <a:gd name="T187" fmla="*/ 0 h 346"/>
                  <a:gd name="T188" fmla="*/ 453 w 453"/>
                  <a:gd name="T189" fmla="*/ 346 h 34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453" h="346">
                    <a:moveTo>
                      <a:pt x="337" y="13"/>
                    </a:moveTo>
                    <a:lnTo>
                      <a:pt x="338" y="29"/>
                    </a:lnTo>
                    <a:lnTo>
                      <a:pt x="339" y="45"/>
                    </a:lnTo>
                    <a:lnTo>
                      <a:pt x="338" y="62"/>
                    </a:lnTo>
                    <a:lnTo>
                      <a:pt x="335" y="77"/>
                    </a:lnTo>
                    <a:lnTo>
                      <a:pt x="332" y="91"/>
                    </a:lnTo>
                    <a:lnTo>
                      <a:pt x="328" y="104"/>
                    </a:lnTo>
                    <a:lnTo>
                      <a:pt x="318" y="130"/>
                    </a:lnTo>
                    <a:lnTo>
                      <a:pt x="303" y="150"/>
                    </a:lnTo>
                    <a:lnTo>
                      <a:pt x="294" y="160"/>
                    </a:lnTo>
                    <a:lnTo>
                      <a:pt x="286" y="167"/>
                    </a:lnTo>
                    <a:lnTo>
                      <a:pt x="277" y="175"/>
                    </a:lnTo>
                    <a:lnTo>
                      <a:pt x="265" y="180"/>
                    </a:lnTo>
                    <a:lnTo>
                      <a:pt x="255" y="182"/>
                    </a:lnTo>
                    <a:lnTo>
                      <a:pt x="243" y="186"/>
                    </a:lnTo>
                    <a:lnTo>
                      <a:pt x="233" y="185"/>
                    </a:lnTo>
                    <a:lnTo>
                      <a:pt x="221" y="186"/>
                    </a:lnTo>
                    <a:lnTo>
                      <a:pt x="209" y="183"/>
                    </a:lnTo>
                    <a:lnTo>
                      <a:pt x="198" y="177"/>
                    </a:lnTo>
                    <a:lnTo>
                      <a:pt x="188" y="172"/>
                    </a:lnTo>
                    <a:lnTo>
                      <a:pt x="178" y="165"/>
                    </a:lnTo>
                    <a:lnTo>
                      <a:pt x="158" y="149"/>
                    </a:lnTo>
                    <a:lnTo>
                      <a:pt x="142" y="126"/>
                    </a:lnTo>
                    <a:lnTo>
                      <a:pt x="136" y="114"/>
                    </a:lnTo>
                    <a:lnTo>
                      <a:pt x="128" y="102"/>
                    </a:lnTo>
                    <a:lnTo>
                      <a:pt x="122" y="88"/>
                    </a:lnTo>
                    <a:lnTo>
                      <a:pt x="118" y="72"/>
                    </a:lnTo>
                    <a:lnTo>
                      <a:pt x="114" y="56"/>
                    </a:lnTo>
                    <a:lnTo>
                      <a:pt x="112" y="41"/>
                    </a:lnTo>
                    <a:lnTo>
                      <a:pt x="0" y="54"/>
                    </a:lnTo>
                    <a:lnTo>
                      <a:pt x="4" y="88"/>
                    </a:lnTo>
                    <a:lnTo>
                      <a:pt x="12" y="117"/>
                    </a:lnTo>
                    <a:lnTo>
                      <a:pt x="22" y="148"/>
                    </a:lnTo>
                    <a:lnTo>
                      <a:pt x="32" y="176"/>
                    </a:lnTo>
                    <a:lnTo>
                      <a:pt x="45" y="203"/>
                    </a:lnTo>
                    <a:lnTo>
                      <a:pt x="59" y="227"/>
                    </a:lnTo>
                    <a:lnTo>
                      <a:pt x="75" y="250"/>
                    </a:lnTo>
                    <a:lnTo>
                      <a:pt x="92" y="271"/>
                    </a:lnTo>
                    <a:lnTo>
                      <a:pt x="110" y="288"/>
                    </a:lnTo>
                    <a:lnTo>
                      <a:pt x="130" y="305"/>
                    </a:lnTo>
                    <a:lnTo>
                      <a:pt x="150" y="319"/>
                    </a:lnTo>
                    <a:lnTo>
                      <a:pt x="172" y="329"/>
                    </a:lnTo>
                    <a:lnTo>
                      <a:pt x="194" y="338"/>
                    </a:lnTo>
                    <a:lnTo>
                      <a:pt x="215" y="342"/>
                    </a:lnTo>
                    <a:lnTo>
                      <a:pt x="239" y="345"/>
                    </a:lnTo>
                    <a:lnTo>
                      <a:pt x="262" y="344"/>
                    </a:lnTo>
                    <a:lnTo>
                      <a:pt x="286" y="340"/>
                    </a:lnTo>
                    <a:lnTo>
                      <a:pt x="307" y="331"/>
                    </a:lnTo>
                    <a:lnTo>
                      <a:pt x="328" y="322"/>
                    </a:lnTo>
                    <a:lnTo>
                      <a:pt x="347" y="308"/>
                    </a:lnTo>
                    <a:lnTo>
                      <a:pt x="366" y="293"/>
                    </a:lnTo>
                    <a:lnTo>
                      <a:pt x="382" y="275"/>
                    </a:lnTo>
                    <a:lnTo>
                      <a:pt x="397" y="254"/>
                    </a:lnTo>
                    <a:lnTo>
                      <a:pt x="411" y="232"/>
                    </a:lnTo>
                    <a:lnTo>
                      <a:pt x="422" y="209"/>
                    </a:lnTo>
                    <a:lnTo>
                      <a:pt x="432" y="182"/>
                    </a:lnTo>
                    <a:lnTo>
                      <a:pt x="441" y="155"/>
                    </a:lnTo>
                    <a:lnTo>
                      <a:pt x="446" y="126"/>
                    </a:lnTo>
                    <a:lnTo>
                      <a:pt x="451" y="96"/>
                    </a:lnTo>
                    <a:lnTo>
                      <a:pt x="452" y="64"/>
                    </a:lnTo>
                    <a:lnTo>
                      <a:pt x="452" y="34"/>
                    </a:lnTo>
                    <a:lnTo>
                      <a:pt x="449" y="0"/>
                    </a:lnTo>
                  </a:path>
                </a:pathLst>
              </a:custGeom>
              <a:solidFill>
                <a:srgbClr val="00FFFF"/>
              </a:solidFill>
              <a:ln w="9525">
                <a:noFill/>
                <a:round/>
                <a:headEnd/>
                <a:tailEnd/>
              </a:ln>
            </p:spPr>
            <p:txBody>
              <a:bodyPr wrap="none" anchor="ctr"/>
              <a:lstStyle/>
              <a:p>
                <a:endParaRPr lang="cs-CZ"/>
              </a:p>
            </p:txBody>
          </p:sp>
          <p:sp>
            <p:nvSpPr>
              <p:cNvPr id="56" name="Line 67"/>
              <p:cNvSpPr>
                <a:spLocks noChangeShapeType="1"/>
              </p:cNvSpPr>
              <p:nvPr/>
            </p:nvSpPr>
            <p:spPr bwMode="auto">
              <a:xfrm flipH="1">
                <a:off x="3147" y="3452"/>
                <a:ext cx="102" cy="12"/>
              </a:xfrm>
              <a:prstGeom prst="line">
                <a:avLst/>
              </a:prstGeom>
              <a:noFill/>
              <a:ln w="9525">
                <a:noFill/>
                <a:round/>
                <a:headEnd/>
                <a:tailEnd/>
              </a:ln>
            </p:spPr>
            <p:txBody>
              <a:bodyPr/>
              <a:lstStyle/>
              <a:p>
                <a:endParaRPr lang="cs-CZ"/>
              </a:p>
            </p:txBody>
          </p:sp>
        </p:grpSp>
      </p:grpSp>
    </p:spTree>
    <p:extLst>
      <p:ext uri="{BB962C8B-B14F-4D97-AF65-F5344CB8AC3E}">
        <p14:creationId xmlns:p14="http://schemas.microsoft.com/office/powerpoint/2010/main" val="3329092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left)">
                                      <p:cBhvr>
                                        <p:cTn id="12"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utoUpdateAnimBg="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914400" y="274638"/>
            <a:ext cx="7772400" cy="994122"/>
          </a:xfrm>
        </p:spPr>
        <p:txBody>
          <a:bodyPr>
            <a:normAutofit/>
          </a:bodyPr>
          <a:lstStyle/>
          <a:p>
            <a:r>
              <a:rPr lang="en-US" dirty="0">
                <a:effectLst>
                  <a:outerShdw blurRad="38100" dist="38100" dir="2700000" algn="tl">
                    <a:srgbClr val="FFFFFF"/>
                  </a:outerShdw>
                </a:effectLst>
              </a:rPr>
              <a:t>Typical PIN Detector </a:t>
            </a:r>
            <a:r>
              <a:rPr lang="en-US" dirty="0" smtClean="0">
                <a:effectLst>
                  <a:outerShdw blurRad="38100" dist="38100" dir="2700000" algn="tl">
                    <a:srgbClr val="FFFFFF"/>
                  </a:outerShdw>
                </a:effectLst>
              </a:rPr>
              <a:t>Instrument</a:t>
            </a:r>
            <a:endParaRPr lang="cs-CZ" dirty="0"/>
          </a:p>
        </p:txBody>
      </p:sp>
      <p:sp>
        <p:nvSpPr>
          <p:cNvPr id="3" name="Zástupný symbol pro datum 2"/>
          <p:cNvSpPr>
            <a:spLocks noGrp="1"/>
          </p:cNvSpPr>
          <p:nvPr>
            <p:ph type="dt" sz="half" idx="10"/>
          </p:nvPr>
        </p:nvSpPr>
        <p:spPr/>
        <p:txBody>
          <a:bodyPr/>
          <a:lstStyle/>
          <a:p>
            <a:r>
              <a:rPr lang="cs-CZ" smtClean="0"/>
              <a:t>2012</a:t>
            </a:r>
            <a:endParaRPr lang="en-US" dirty="0"/>
          </a:p>
        </p:txBody>
      </p:sp>
      <p:sp>
        <p:nvSpPr>
          <p:cNvPr id="4" name="Zástupný symbol pro zápatí 3"/>
          <p:cNvSpPr>
            <a:spLocks noGrp="1"/>
          </p:cNvSpPr>
          <p:nvPr>
            <p:ph type="ftr" sz="quarter" idx="11"/>
          </p:nvPr>
        </p:nvSpPr>
        <p:spPr/>
        <p:txBody>
          <a:bodyPr/>
          <a:lstStyle/>
          <a:p>
            <a:r>
              <a:rPr lang="en-US" smtClean="0"/>
              <a:t>prof. Otruba</a:t>
            </a:r>
            <a:endParaRPr lang="en-US"/>
          </a:p>
        </p:txBody>
      </p:sp>
      <p:sp>
        <p:nvSpPr>
          <p:cNvPr id="5" name="Zástupný symbol pro číslo snímku 4"/>
          <p:cNvSpPr>
            <a:spLocks noGrp="1"/>
          </p:cNvSpPr>
          <p:nvPr>
            <p:ph type="sldNum" sz="quarter" idx="12"/>
          </p:nvPr>
        </p:nvSpPr>
        <p:spPr/>
        <p:txBody>
          <a:bodyPr/>
          <a:lstStyle/>
          <a:p>
            <a:fld id="{D4B5ADC2-7248-4799-8E52-477E151C3EE9}" type="slidenum">
              <a:rPr lang="en-US" sz="1400" b="1" smtClean="0">
                <a:solidFill>
                  <a:srgbClr val="FFFFFF"/>
                </a:solidFill>
              </a:rPr>
              <a:pPr/>
              <a:t>56</a:t>
            </a:fld>
            <a:endParaRPr lang="en-US" dirty="0"/>
          </a:p>
        </p:txBody>
      </p:sp>
      <p:pic>
        <p:nvPicPr>
          <p:cNvPr id="7" name="Picture 5"/>
          <p:cNvPicPr>
            <a:picLocks noGrp="1" noChangeArrowheads="1"/>
          </p:cNvPicPr>
          <p:nvPr>
            <p:ph sz="quarter" idx="1"/>
          </p:nvPr>
        </p:nvPicPr>
        <p:blipFill>
          <a:blip r:embed="rId2" cstate="print"/>
          <a:srcRect/>
          <a:stretch>
            <a:fillRect/>
          </a:stretch>
        </p:blipFill>
        <p:spPr bwMode="auto">
          <a:xfrm>
            <a:off x="1259632" y="1268760"/>
            <a:ext cx="6721423" cy="3859102"/>
          </a:xfrm>
          <a:prstGeom prst="rect">
            <a:avLst/>
          </a:prstGeom>
          <a:noFill/>
          <a:ln w="9525">
            <a:noFill/>
            <a:miter lim="800000"/>
            <a:headEnd/>
            <a:tailEnd/>
          </a:ln>
        </p:spPr>
      </p:pic>
      <p:sp>
        <p:nvSpPr>
          <p:cNvPr id="8" name="Obdélník 7"/>
          <p:cNvSpPr/>
          <p:nvPr/>
        </p:nvSpPr>
        <p:spPr>
          <a:xfrm>
            <a:off x="1115616" y="5229200"/>
            <a:ext cx="7488832" cy="954107"/>
          </a:xfrm>
          <a:prstGeom prst="rect">
            <a:avLst/>
          </a:prstGeom>
        </p:spPr>
        <p:txBody>
          <a:bodyPr wrap="square">
            <a:spAutoFit/>
          </a:bodyPr>
          <a:lstStyle/>
          <a:p>
            <a:r>
              <a:rPr lang="en-US" sz="2800" dirty="0"/>
              <a:t>This configuration is most commonly used in higher end  </a:t>
            </a:r>
            <a:r>
              <a:rPr lang="en-US" sz="2800" dirty="0" err="1"/>
              <a:t>benchtop</a:t>
            </a:r>
            <a:r>
              <a:rPr lang="en-US" sz="2800" dirty="0"/>
              <a:t> EDXRF Instruments.</a:t>
            </a:r>
          </a:p>
        </p:txBody>
      </p:sp>
    </p:spTree>
    <p:extLst>
      <p:ext uri="{BB962C8B-B14F-4D97-AF65-F5344CB8AC3E}">
        <p14:creationId xmlns:p14="http://schemas.microsoft.com/office/powerpoint/2010/main" val="2818966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Zpracování naměřených dat (spekter)</a:t>
            </a:r>
            <a:endParaRPr lang="cs-CZ" dirty="0"/>
          </a:p>
        </p:txBody>
      </p:sp>
      <p:sp>
        <p:nvSpPr>
          <p:cNvPr id="3" name="Zástupný symbol pro datum 2"/>
          <p:cNvSpPr>
            <a:spLocks noGrp="1"/>
          </p:cNvSpPr>
          <p:nvPr>
            <p:ph type="dt" sz="half" idx="10"/>
          </p:nvPr>
        </p:nvSpPr>
        <p:spPr/>
        <p:txBody>
          <a:bodyPr/>
          <a:lstStyle/>
          <a:p>
            <a:r>
              <a:rPr lang="cs-CZ" smtClean="0"/>
              <a:t>2012</a:t>
            </a:r>
            <a:endParaRPr lang="en-US" dirty="0"/>
          </a:p>
        </p:txBody>
      </p:sp>
      <p:sp>
        <p:nvSpPr>
          <p:cNvPr id="4" name="Zástupný symbol pro zápatí 3"/>
          <p:cNvSpPr>
            <a:spLocks noGrp="1"/>
          </p:cNvSpPr>
          <p:nvPr>
            <p:ph type="ftr" sz="quarter" idx="11"/>
          </p:nvPr>
        </p:nvSpPr>
        <p:spPr/>
        <p:txBody>
          <a:bodyPr/>
          <a:lstStyle/>
          <a:p>
            <a:r>
              <a:rPr lang="en-US" smtClean="0"/>
              <a:t>prof. Otruba</a:t>
            </a:r>
            <a:endParaRPr lang="en-US" dirty="0"/>
          </a:p>
        </p:txBody>
      </p:sp>
      <p:sp>
        <p:nvSpPr>
          <p:cNvPr id="5" name="Zástupný symbol pro číslo snímku 4"/>
          <p:cNvSpPr>
            <a:spLocks noGrp="1"/>
          </p:cNvSpPr>
          <p:nvPr>
            <p:ph type="sldNum" sz="quarter" idx="12"/>
          </p:nvPr>
        </p:nvSpPr>
        <p:spPr/>
        <p:txBody>
          <a:bodyPr/>
          <a:lstStyle/>
          <a:p>
            <a:fld id="{D4B5ADC2-7248-4799-8E52-477E151C3EE9}" type="slidenum">
              <a:rPr lang="en-US" sz="1400" b="1" smtClean="0">
                <a:solidFill>
                  <a:srgbClr val="FFFFFF"/>
                </a:solidFill>
              </a:rPr>
              <a:pPr/>
              <a:t>57</a:t>
            </a:fld>
            <a:endParaRPr lang="en-US" dirty="0"/>
          </a:p>
        </p:txBody>
      </p:sp>
      <p:sp>
        <p:nvSpPr>
          <p:cNvPr id="6" name="Zástupný symbol pro obsah 5"/>
          <p:cNvSpPr>
            <a:spLocks noGrp="1"/>
          </p:cNvSpPr>
          <p:nvPr>
            <p:ph sz="quarter" idx="1"/>
          </p:nvPr>
        </p:nvSpPr>
        <p:spPr/>
        <p:txBody>
          <a:bodyPr>
            <a:normAutofit fontScale="92500" lnSpcReduction="20000"/>
          </a:bodyPr>
          <a:lstStyle/>
          <a:p>
            <a:r>
              <a:rPr lang="cs-CZ" dirty="0" smtClean="0">
                <a:solidFill>
                  <a:srgbClr val="FF0000"/>
                </a:solidFill>
              </a:rPr>
              <a:t>Kvalitativní analýza: </a:t>
            </a:r>
            <a:r>
              <a:rPr lang="cs-CZ" dirty="0" smtClean="0"/>
              <a:t>identifikace </a:t>
            </a:r>
            <a:r>
              <a:rPr lang="el-GR" dirty="0" smtClean="0"/>
              <a:t>λ </a:t>
            </a:r>
            <a:r>
              <a:rPr lang="cs-CZ" dirty="0" smtClean="0"/>
              <a:t>charakteristických linií, dnes softwarová záležitost. Případné </a:t>
            </a:r>
            <a:r>
              <a:rPr lang="cs-CZ" dirty="0" err="1" smtClean="0"/>
              <a:t>překryvy</a:t>
            </a:r>
            <a:r>
              <a:rPr lang="cs-CZ" dirty="0" smtClean="0"/>
              <a:t> se řeší matematickými korekcemi.</a:t>
            </a:r>
          </a:p>
          <a:p>
            <a:r>
              <a:rPr lang="cs-CZ" dirty="0" smtClean="0">
                <a:solidFill>
                  <a:srgbClr val="FF0000"/>
                </a:solidFill>
              </a:rPr>
              <a:t>Kvantitativní analýza: </a:t>
            </a:r>
            <a:r>
              <a:rPr lang="cs-CZ" dirty="0" smtClean="0"/>
              <a:t>zahrnuje vyhodnocení intenzity čáry a </a:t>
            </a:r>
            <a:r>
              <a:rPr lang="pl-PL" dirty="0" smtClean="0"/>
              <a:t>přepočet intenzity na koncentraci pomocí absolutní metody </a:t>
            </a:r>
            <a:r>
              <a:rPr lang="cs-CZ" dirty="0" smtClean="0"/>
              <a:t>nebo metody využívající standardů.</a:t>
            </a:r>
          </a:p>
          <a:p>
            <a:pPr lvl="1"/>
            <a:r>
              <a:rPr lang="cs-CZ" i="1" dirty="0" smtClean="0">
                <a:solidFill>
                  <a:srgbClr val="C00000"/>
                </a:solidFill>
              </a:rPr>
              <a:t>Metody využívající standardů </a:t>
            </a:r>
            <a:r>
              <a:rPr lang="cs-CZ" i="1" dirty="0" smtClean="0"/>
              <a:t>– obvykle postupy založené na </a:t>
            </a:r>
            <a:r>
              <a:rPr lang="sv-SE" dirty="0" smtClean="0"/>
              <a:t>matematických korekcích; nejprve se měří sada standardů o</a:t>
            </a:r>
            <a:r>
              <a:rPr lang="cs-CZ" dirty="0" smtClean="0"/>
              <a:t> známém složení a vzniklé analytické křivky se uloží v paměti software pro pozdější měření.</a:t>
            </a:r>
          </a:p>
          <a:p>
            <a:pPr lvl="1"/>
            <a:r>
              <a:rPr lang="cs-CZ" i="1" dirty="0" smtClean="0">
                <a:solidFill>
                  <a:srgbClr val="C00000"/>
                </a:solidFill>
              </a:rPr>
              <a:t>Absolutní metody </a:t>
            </a:r>
            <a:r>
              <a:rPr lang="cs-CZ" dirty="0" smtClean="0"/>
              <a:t>řeší přepočet intenzit na koncentraci pouze matematicky bez použití kalibračních standardů, základní výpočet využívá metodu fundamentálních parametrů. Používají se zejména u </a:t>
            </a:r>
            <a:r>
              <a:rPr lang="cs-CZ" dirty="0" err="1" smtClean="0"/>
              <a:t>energiově</a:t>
            </a:r>
            <a:r>
              <a:rPr lang="cs-CZ" dirty="0" smtClean="0"/>
              <a:t> disperzních spektrometrů, kde máme vždy k dispozici celé spektrum vzorku.</a:t>
            </a:r>
            <a:endParaRPr lang="cs-CZ" dirty="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Typy analyzovaných vzorků</a:t>
            </a:r>
            <a:endParaRPr lang="cs-CZ" dirty="0"/>
          </a:p>
        </p:txBody>
      </p:sp>
      <p:sp>
        <p:nvSpPr>
          <p:cNvPr id="3" name="Zástupný symbol pro datum 2"/>
          <p:cNvSpPr>
            <a:spLocks noGrp="1"/>
          </p:cNvSpPr>
          <p:nvPr>
            <p:ph type="dt" sz="half" idx="10"/>
          </p:nvPr>
        </p:nvSpPr>
        <p:spPr/>
        <p:txBody>
          <a:bodyPr/>
          <a:lstStyle/>
          <a:p>
            <a:r>
              <a:rPr lang="cs-CZ" smtClean="0"/>
              <a:t>2012</a:t>
            </a:r>
            <a:endParaRPr lang="en-US" dirty="0"/>
          </a:p>
        </p:txBody>
      </p:sp>
      <p:sp>
        <p:nvSpPr>
          <p:cNvPr id="4" name="Zástupný symbol pro zápatí 3"/>
          <p:cNvSpPr>
            <a:spLocks noGrp="1"/>
          </p:cNvSpPr>
          <p:nvPr>
            <p:ph type="ftr" sz="quarter" idx="11"/>
          </p:nvPr>
        </p:nvSpPr>
        <p:spPr/>
        <p:txBody>
          <a:bodyPr/>
          <a:lstStyle/>
          <a:p>
            <a:r>
              <a:rPr lang="en-US" smtClean="0"/>
              <a:t>prof. Otruba</a:t>
            </a:r>
            <a:endParaRPr lang="en-US"/>
          </a:p>
        </p:txBody>
      </p:sp>
      <p:sp>
        <p:nvSpPr>
          <p:cNvPr id="5" name="Zástupný symbol pro číslo snímku 4"/>
          <p:cNvSpPr>
            <a:spLocks noGrp="1"/>
          </p:cNvSpPr>
          <p:nvPr>
            <p:ph type="sldNum" sz="quarter" idx="12"/>
          </p:nvPr>
        </p:nvSpPr>
        <p:spPr/>
        <p:txBody>
          <a:bodyPr/>
          <a:lstStyle/>
          <a:p>
            <a:fld id="{D4B5ADC2-7248-4799-8E52-477E151C3EE9}" type="slidenum">
              <a:rPr lang="en-US" sz="1400" b="1" smtClean="0">
                <a:solidFill>
                  <a:srgbClr val="FFFFFF"/>
                </a:solidFill>
              </a:rPr>
              <a:pPr/>
              <a:t>58</a:t>
            </a:fld>
            <a:endParaRPr lang="en-US" dirty="0"/>
          </a:p>
        </p:txBody>
      </p:sp>
      <p:sp>
        <p:nvSpPr>
          <p:cNvPr id="6" name="Zástupný symbol pro obsah 5"/>
          <p:cNvSpPr>
            <a:spLocks noGrp="1"/>
          </p:cNvSpPr>
          <p:nvPr>
            <p:ph sz="quarter" idx="1"/>
          </p:nvPr>
        </p:nvSpPr>
        <p:spPr/>
        <p:txBody>
          <a:bodyPr>
            <a:normAutofit/>
          </a:bodyPr>
          <a:lstStyle/>
          <a:p>
            <a:r>
              <a:rPr lang="cs-CZ" sz="2200" dirty="0" smtClean="0"/>
              <a:t>RFS umožňuje nedestruktivní analýzu vzorků všech </a:t>
            </a:r>
            <a:r>
              <a:rPr lang="pl-PL" sz="2200" dirty="0" smtClean="0"/>
              <a:t>skupenství v koncentracích analytu od jednotek ppm </a:t>
            </a:r>
            <a:r>
              <a:rPr lang="cs-CZ" sz="2200" dirty="0" smtClean="0"/>
              <a:t>do 100 %.</a:t>
            </a:r>
          </a:p>
          <a:p>
            <a:r>
              <a:rPr lang="cs-CZ" sz="2200" dirty="0" smtClean="0"/>
              <a:t>Přesnost výsledků závisí na kvalitě úpravy vzorku (broušení, mletí, …), která je velmi důležitá.</a:t>
            </a:r>
          </a:p>
          <a:p>
            <a:r>
              <a:rPr lang="cs-CZ" sz="2200" dirty="0" smtClean="0">
                <a:solidFill>
                  <a:srgbClr val="C00000"/>
                </a:solidFill>
              </a:rPr>
              <a:t>Pevné vzorky </a:t>
            </a:r>
            <a:r>
              <a:rPr lang="cs-CZ" sz="2200" dirty="0" smtClean="0"/>
              <a:t>(hlavní uplatnění) – dokonalé vybroušení.</a:t>
            </a:r>
          </a:p>
          <a:p>
            <a:r>
              <a:rPr lang="pt-BR" sz="2200" dirty="0" smtClean="0">
                <a:solidFill>
                  <a:srgbClr val="C00000"/>
                </a:solidFill>
              </a:rPr>
              <a:t>Práškové materiály</a:t>
            </a:r>
            <a:r>
              <a:rPr lang="pt-BR" sz="2200" dirty="0" smtClean="0"/>
              <a:t>: mletí na malá zrna a lisování do</a:t>
            </a:r>
            <a:r>
              <a:rPr lang="cs-CZ" sz="2200" dirty="0" smtClean="0"/>
              <a:t> tablet; tavení do boraxových perel.</a:t>
            </a:r>
          </a:p>
          <a:p>
            <a:r>
              <a:rPr lang="cs-CZ" sz="2200" dirty="0" smtClean="0">
                <a:solidFill>
                  <a:srgbClr val="C00000"/>
                </a:solidFill>
              </a:rPr>
              <a:t>Kapalné vzorky </a:t>
            </a:r>
            <a:r>
              <a:rPr lang="cs-CZ" sz="2200" dirty="0" smtClean="0"/>
              <a:t>– bezproblémová analýza i obtížně rozložitelné organické kapaliny (oleje).</a:t>
            </a:r>
          </a:p>
          <a:p>
            <a:r>
              <a:rPr lang="cs-CZ" sz="2200" dirty="0" smtClean="0">
                <a:solidFill>
                  <a:srgbClr val="C00000"/>
                </a:solidFill>
              </a:rPr>
              <a:t>Analýza vzdušných aerosolů </a:t>
            </a:r>
            <a:r>
              <a:rPr lang="cs-CZ" sz="2200" dirty="0" smtClean="0"/>
              <a:t>– odběr na vhodný filtr a následná analýza filtru.</a:t>
            </a:r>
            <a:endParaRPr lang="cs-CZ" sz="2200" dirty="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p:cNvSpPr>
          <p:nvPr>
            <p:ph type="title"/>
          </p:nvPr>
        </p:nvSpPr>
        <p:spPr/>
        <p:txBody>
          <a:bodyPr/>
          <a:lstStyle/>
          <a:p>
            <a:r>
              <a:rPr lang="cs-CZ" dirty="0" smtClean="0"/>
              <a:t>Interference – vlivy matrice</a:t>
            </a:r>
            <a:endParaRPr lang="cs-CZ" dirty="0">
              <a:ln/>
              <a:gradFill flip="none">
                <a:gsLst>
                  <a:gs pos="0">
                    <a:schemeClr val="accent6">
                      <a:tint val="70000"/>
                      <a:shade val="100000"/>
                      <a:hueMod val="100000"/>
                      <a:satMod val="195000"/>
                    </a:schemeClr>
                  </a:gs>
                  <a:gs pos="46000">
                    <a:schemeClr val="accent6">
                      <a:tint val="70000"/>
                      <a:shade val="100000"/>
                      <a:hueMod val="100000"/>
                      <a:satMod val="195000"/>
                    </a:schemeClr>
                  </a:gs>
                  <a:gs pos="100000">
                    <a:schemeClr val="accent6">
                      <a:tint val="100000"/>
                      <a:shade val="60000"/>
                      <a:hueMod val="100000"/>
                      <a:satMod val="195000"/>
                    </a:schemeClr>
                  </a:gs>
                </a:gsLst>
                <a:lin ang="5400000"/>
              </a:gradFill>
            </a:endParaRPr>
          </a:p>
        </p:txBody>
      </p:sp>
      <p:sp>
        <p:nvSpPr>
          <p:cNvPr id="4" name="Zástupný symbol pro datum 3"/>
          <p:cNvSpPr>
            <a:spLocks noGrp="1"/>
          </p:cNvSpPr>
          <p:nvPr>
            <p:ph type="dt" sz="half" idx="10"/>
          </p:nvPr>
        </p:nvSpPr>
        <p:spPr/>
        <p:txBody>
          <a:bodyPr/>
          <a:lstStyle/>
          <a:p>
            <a:r>
              <a:rPr lang="cs-CZ" smtClean="0"/>
              <a:t>2012</a:t>
            </a:r>
            <a:endParaRPr lang="en-US" dirty="0"/>
          </a:p>
        </p:txBody>
      </p:sp>
      <p:sp>
        <p:nvSpPr>
          <p:cNvPr id="6" name="Zástupný symbol pro zápatí 5"/>
          <p:cNvSpPr>
            <a:spLocks noGrp="1"/>
          </p:cNvSpPr>
          <p:nvPr>
            <p:ph type="ftr" sz="quarter" idx="11"/>
          </p:nvPr>
        </p:nvSpPr>
        <p:spPr/>
        <p:txBody>
          <a:bodyPr/>
          <a:lstStyle/>
          <a:p>
            <a:r>
              <a:rPr lang="en-US" smtClean="0"/>
              <a:t>prof. Otruba</a:t>
            </a:r>
            <a:endParaRPr lang="en-US"/>
          </a:p>
        </p:txBody>
      </p:sp>
      <p:sp>
        <p:nvSpPr>
          <p:cNvPr id="5" name="Zástupný symbol pro číslo snímku 4"/>
          <p:cNvSpPr>
            <a:spLocks noGrp="1"/>
          </p:cNvSpPr>
          <p:nvPr>
            <p:ph type="sldNum" sz="quarter" idx="12"/>
          </p:nvPr>
        </p:nvSpPr>
        <p:spPr/>
        <p:txBody>
          <a:bodyPr/>
          <a:lstStyle/>
          <a:p>
            <a:fld id="{D4B5ADC2-7248-4799-8E52-477E151C3EE9}" type="slidenum">
              <a:rPr lang="en-US" sz="1400" b="1" smtClean="0">
                <a:solidFill>
                  <a:srgbClr val="FFFFFF"/>
                </a:solidFill>
              </a:rPr>
              <a:pPr/>
              <a:t>59</a:t>
            </a:fld>
            <a:endParaRPr lang="en-US" dirty="0"/>
          </a:p>
        </p:txBody>
      </p:sp>
      <p:sp>
        <p:nvSpPr>
          <p:cNvPr id="3" name="Rectangle 2"/>
          <p:cNvSpPr>
            <a:spLocks noGrp="1"/>
          </p:cNvSpPr>
          <p:nvPr>
            <p:ph sz="quarter" idx="1"/>
          </p:nvPr>
        </p:nvSpPr>
        <p:spPr/>
        <p:txBody>
          <a:bodyPr>
            <a:normAutofit fontScale="92500" lnSpcReduction="20000"/>
          </a:bodyPr>
          <a:lstStyle/>
          <a:p>
            <a:r>
              <a:rPr lang="cs-CZ" dirty="0" smtClean="0"/>
              <a:t>Vliv fyzikálního stavu látky – skupenství, velikost částic, … ⇒ obvykle lze odstranit vhodně volenou technikou úpravy vzorku.</a:t>
            </a:r>
          </a:p>
          <a:p>
            <a:r>
              <a:rPr lang="cs-CZ" dirty="0" smtClean="0"/>
              <a:t>Vliv chemického složení: přítomnost dalšího prvku ve vzorku</a:t>
            </a:r>
          </a:p>
          <a:p>
            <a:r>
              <a:rPr lang="cs-CZ" dirty="0" smtClean="0"/>
              <a:t>může ovlivnit intenzitu záření analyzovaného prvku – </a:t>
            </a:r>
            <a:r>
              <a:rPr lang="cs-CZ" dirty="0" smtClean="0">
                <a:solidFill>
                  <a:srgbClr val="FF0000"/>
                </a:solidFill>
              </a:rPr>
              <a:t>absorpčně-</a:t>
            </a:r>
            <a:r>
              <a:rPr lang="cs-CZ" dirty="0" err="1" smtClean="0">
                <a:solidFill>
                  <a:srgbClr val="FF0000"/>
                </a:solidFill>
              </a:rPr>
              <a:t>přibuzovací</a:t>
            </a:r>
            <a:r>
              <a:rPr lang="cs-CZ" dirty="0" smtClean="0">
                <a:solidFill>
                  <a:srgbClr val="FF0000"/>
                </a:solidFill>
              </a:rPr>
              <a:t> efekty</a:t>
            </a:r>
            <a:r>
              <a:rPr lang="cs-CZ" dirty="0" smtClean="0"/>
              <a:t>, pod které zahrnujeme:</a:t>
            </a:r>
          </a:p>
          <a:p>
            <a:pPr lvl="1"/>
            <a:r>
              <a:rPr lang="cs-CZ" dirty="0" smtClean="0"/>
              <a:t>Primární absorpci = </a:t>
            </a:r>
            <a:r>
              <a:rPr lang="cs-CZ" dirty="0" err="1" smtClean="0"/>
              <a:t>absorpci</a:t>
            </a:r>
            <a:r>
              <a:rPr lang="cs-CZ" dirty="0" smtClean="0"/>
              <a:t> budícího záření prvkem matrice.</a:t>
            </a:r>
          </a:p>
          <a:p>
            <a:pPr lvl="1"/>
            <a:r>
              <a:rPr lang="cs-CZ" dirty="0" smtClean="0"/>
              <a:t>Sekundární absorpci = </a:t>
            </a:r>
            <a:r>
              <a:rPr lang="cs-CZ" dirty="0" err="1" smtClean="0"/>
              <a:t>absorpci</a:t>
            </a:r>
            <a:r>
              <a:rPr lang="cs-CZ" dirty="0" smtClean="0"/>
              <a:t> měřeného sekundárního záření prvkem matrice.</a:t>
            </a:r>
          </a:p>
          <a:p>
            <a:pPr lvl="1"/>
            <a:r>
              <a:rPr lang="cs-CZ" dirty="0" err="1" smtClean="0"/>
              <a:t>Přibuzování</a:t>
            </a:r>
            <a:r>
              <a:rPr lang="cs-CZ" dirty="0" smtClean="0"/>
              <a:t> = buzení analyzovaného prvku zářením prvku matrice.</a:t>
            </a:r>
          </a:p>
          <a:p>
            <a:r>
              <a:rPr lang="cs-CZ" dirty="0" smtClean="0"/>
              <a:t>Dominantním procesem je sekundární absorpce, největší intenzitu má, pokud je rozdíl </a:t>
            </a:r>
            <a:r>
              <a:rPr lang="el-GR" dirty="0" smtClean="0"/>
              <a:t>Δ</a:t>
            </a:r>
            <a:r>
              <a:rPr lang="cs-CZ" dirty="0" smtClean="0"/>
              <a:t>Z = 2 pro těžké prvky a </a:t>
            </a:r>
            <a:r>
              <a:rPr lang="el-GR" dirty="0" smtClean="0"/>
              <a:t>Δ</a:t>
            </a:r>
            <a:r>
              <a:rPr lang="cs-CZ" dirty="0" smtClean="0"/>
              <a:t>Z = 1pro lehké prvky</a:t>
            </a:r>
            <a:r>
              <a:rPr lang="cs-CZ" sz="2600" kern="1200" dirty="0" smtClean="0">
                <a:solidFill>
                  <a:schemeClr val="tx1"/>
                </a:solidFill>
                <a:latin typeface="+mn-lt"/>
                <a:ea typeface="+mn-ea"/>
                <a:cs typeface="+mn-cs"/>
              </a:rPr>
              <a:t>.</a:t>
            </a:r>
            <a:endParaRPr lang="cs-CZ"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Spojité spektrum (brzdné záření)</a:t>
            </a:r>
            <a:endParaRPr lang="cs-CZ" dirty="0"/>
          </a:p>
        </p:txBody>
      </p:sp>
      <p:sp>
        <p:nvSpPr>
          <p:cNvPr id="7" name="Zástupný symbol pro obsah 6"/>
          <p:cNvSpPr>
            <a:spLocks noGrp="1"/>
          </p:cNvSpPr>
          <p:nvPr>
            <p:ph sz="half" idx="1"/>
          </p:nvPr>
        </p:nvSpPr>
        <p:spPr>
          <a:xfrm>
            <a:off x="1000100" y="1524000"/>
            <a:ext cx="4286280" cy="4663440"/>
          </a:xfrm>
        </p:spPr>
        <p:txBody>
          <a:bodyPr>
            <a:normAutofit fontScale="92500" lnSpcReduction="20000"/>
          </a:bodyPr>
          <a:lstStyle/>
          <a:p>
            <a:r>
              <a:rPr lang="cs-CZ" dirty="0" smtClean="0"/>
              <a:t>Spojité spektrum má charakteristické rozložení intenzity závislé na použitém budícím napětí rentgenky či energii budících elektronů.</a:t>
            </a:r>
          </a:p>
          <a:p>
            <a:r>
              <a:rPr lang="cs-CZ" dirty="0" smtClean="0"/>
              <a:t>Vlnovou délku </a:t>
            </a:r>
            <a:r>
              <a:rPr lang="el-GR" dirty="0" smtClean="0"/>
              <a:t>λ</a:t>
            </a:r>
            <a:r>
              <a:rPr lang="cs-CZ" baseline="-25000" dirty="0" smtClean="0"/>
              <a:t>min</a:t>
            </a:r>
            <a:r>
              <a:rPr lang="el-GR" baseline="-25000" dirty="0" smtClean="0"/>
              <a:t> </a:t>
            </a:r>
            <a:r>
              <a:rPr lang="el-GR" dirty="0" smtClean="0"/>
              <a:t>, </a:t>
            </a:r>
            <a:r>
              <a:rPr lang="cs-CZ" dirty="0" smtClean="0"/>
              <a:t>která odpovídá maximální energii fotonů emitovaných při daném napětí na rentgence (tzv. prahová energie), lze vypočítat podle vztahu:</a:t>
            </a:r>
          </a:p>
          <a:p>
            <a:pPr>
              <a:buNone/>
            </a:pPr>
            <a:r>
              <a:rPr lang="cs-CZ" dirty="0" smtClean="0"/>
              <a:t>	</a:t>
            </a:r>
            <a:r>
              <a:rPr lang="el-GR" sz="2600" dirty="0" smtClean="0"/>
              <a:t>λ</a:t>
            </a:r>
            <a:r>
              <a:rPr lang="cs-CZ" sz="2600" baseline="-25000" dirty="0" smtClean="0"/>
              <a:t>min</a:t>
            </a:r>
            <a:r>
              <a:rPr lang="cs-CZ" sz="2600" dirty="0" smtClean="0"/>
              <a:t> = </a:t>
            </a:r>
            <a:r>
              <a:rPr lang="cs-CZ" sz="2600" dirty="0" err="1" smtClean="0"/>
              <a:t>hc</a:t>
            </a:r>
            <a:r>
              <a:rPr lang="cs-CZ" sz="2600" dirty="0" smtClean="0"/>
              <a:t>/E = 1,2398/E (</a:t>
            </a:r>
            <a:r>
              <a:rPr lang="cs-CZ" sz="2600" dirty="0" err="1" smtClean="0"/>
              <a:t>nm</a:t>
            </a:r>
            <a:r>
              <a:rPr lang="cs-CZ" sz="2600" dirty="0" smtClean="0"/>
              <a:t>, </a:t>
            </a:r>
            <a:r>
              <a:rPr lang="cs-CZ" sz="2600" dirty="0" err="1" smtClean="0"/>
              <a:t>kV</a:t>
            </a:r>
            <a:r>
              <a:rPr lang="cs-CZ" sz="2600" dirty="0" smtClean="0"/>
              <a:t>)</a:t>
            </a:r>
          </a:p>
          <a:p>
            <a:pPr>
              <a:buNone/>
            </a:pPr>
            <a:r>
              <a:rPr lang="cs-CZ" dirty="0" smtClean="0"/>
              <a:t>	</a:t>
            </a:r>
            <a:r>
              <a:rPr lang="el-GR" dirty="0" smtClean="0"/>
              <a:t> </a:t>
            </a:r>
            <a:r>
              <a:rPr lang="el-GR" sz="2600" dirty="0" smtClean="0"/>
              <a:t>λ</a:t>
            </a:r>
            <a:r>
              <a:rPr lang="cs-CZ" sz="2600" baseline="-25000" dirty="0" err="1" smtClean="0"/>
              <a:t>max</a:t>
            </a:r>
            <a:r>
              <a:rPr lang="cs-CZ" sz="2600" dirty="0" smtClean="0"/>
              <a:t> ≈ 1,5 </a:t>
            </a:r>
            <a:r>
              <a:rPr lang="el-GR" sz="2600" dirty="0" smtClean="0"/>
              <a:t>λ</a:t>
            </a:r>
            <a:r>
              <a:rPr lang="cs-CZ" sz="2600" baseline="-25000" dirty="0" smtClean="0"/>
              <a:t>min</a:t>
            </a:r>
            <a:r>
              <a:rPr lang="cs-CZ" sz="2600" dirty="0" smtClean="0"/>
              <a:t> </a:t>
            </a:r>
            <a:endParaRPr lang="cs-CZ" sz="2600" dirty="0"/>
          </a:p>
        </p:txBody>
      </p:sp>
      <p:pic>
        <p:nvPicPr>
          <p:cNvPr id="9" name="Zástupný symbol pro obsah 8" descr="img002a.jpg"/>
          <p:cNvPicPr>
            <a:picLocks noGrp="1" noChangeAspect="1"/>
          </p:cNvPicPr>
          <p:nvPr>
            <p:ph sz="half" idx="2"/>
          </p:nvPr>
        </p:nvPicPr>
        <p:blipFill>
          <a:blip r:embed="rId2" cstate="print"/>
          <a:stretch>
            <a:fillRect/>
          </a:stretch>
        </p:blipFill>
        <p:spPr>
          <a:xfrm>
            <a:off x="5276850" y="1719073"/>
            <a:ext cx="3657600" cy="4273928"/>
          </a:xfrm>
        </p:spPr>
      </p:pic>
      <p:sp>
        <p:nvSpPr>
          <p:cNvPr id="6" name="Zástupný symbol pro číslo snímku 5"/>
          <p:cNvSpPr>
            <a:spLocks noGrp="1"/>
          </p:cNvSpPr>
          <p:nvPr>
            <p:ph type="sldNum" sz="quarter" idx="12"/>
          </p:nvPr>
        </p:nvSpPr>
        <p:spPr/>
        <p:txBody>
          <a:bodyPr/>
          <a:lstStyle/>
          <a:p>
            <a:fld id="{6294C92D-0306-4E69-9CD3-20855E849650}" type="slidenum">
              <a:rPr kumimoji="0" lang="en-US" smtClean="0"/>
              <a:pPr/>
              <a:t>6</a:t>
            </a:fld>
            <a:endParaRPr kumimoji="0" lang="en-US"/>
          </a:p>
        </p:txBody>
      </p:sp>
      <p:sp>
        <p:nvSpPr>
          <p:cNvPr id="8" name="Zástupný symbol pro zápatí 7"/>
          <p:cNvSpPr>
            <a:spLocks noGrp="1"/>
          </p:cNvSpPr>
          <p:nvPr>
            <p:ph type="ftr" sz="quarter" idx="11"/>
          </p:nvPr>
        </p:nvSpPr>
        <p:spPr/>
        <p:txBody>
          <a:bodyPr/>
          <a:lstStyle/>
          <a:p>
            <a:r>
              <a:rPr kumimoji="0" lang="en-US" smtClean="0"/>
              <a:t>prof. Otruba</a:t>
            </a:r>
            <a:endParaRPr kumimoji="0" lang="en-US"/>
          </a:p>
        </p:txBody>
      </p:sp>
      <p:sp>
        <p:nvSpPr>
          <p:cNvPr id="10" name="Zástupný symbol pro datum 9"/>
          <p:cNvSpPr>
            <a:spLocks noGrp="1"/>
          </p:cNvSpPr>
          <p:nvPr>
            <p:ph type="dt" sz="half" idx="10"/>
          </p:nvPr>
        </p:nvSpPr>
        <p:spPr/>
        <p:txBody>
          <a:bodyPr/>
          <a:lstStyle/>
          <a:p>
            <a:r>
              <a:rPr lang="cs-CZ" smtClean="0"/>
              <a:t>2011</a:t>
            </a:r>
            <a:endParaRPr lang="en-US"/>
          </a:p>
        </p:txBody>
      </p:sp>
    </p:spTree>
    <p:extLst>
      <p:ext uri="{BB962C8B-B14F-4D97-AF65-F5344CB8AC3E}">
        <p14:creationId xmlns:p14="http://schemas.microsoft.com/office/powerpoint/2010/main" val="6388867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smtClean="0"/>
              <a:t>Mobilní </a:t>
            </a:r>
            <a:r>
              <a:rPr lang="cs-CZ" dirty="0" err="1" smtClean="0"/>
              <a:t>rtg</a:t>
            </a:r>
            <a:r>
              <a:rPr lang="cs-CZ" dirty="0" smtClean="0"/>
              <a:t> fluorescenční spektrometrie</a:t>
            </a:r>
            <a:endParaRPr lang="cs-CZ" dirty="0"/>
          </a:p>
        </p:txBody>
      </p:sp>
      <p:sp>
        <p:nvSpPr>
          <p:cNvPr id="3" name="Zástupný symbol pro datum 2"/>
          <p:cNvSpPr>
            <a:spLocks noGrp="1"/>
          </p:cNvSpPr>
          <p:nvPr>
            <p:ph type="dt" sz="half" idx="10"/>
          </p:nvPr>
        </p:nvSpPr>
        <p:spPr/>
        <p:txBody>
          <a:bodyPr/>
          <a:lstStyle/>
          <a:p>
            <a:r>
              <a:rPr lang="cs-CZ" smtClean="0"/>
              <a:t>2012</a:t>
            </a:r>
            <a:endParaRPr lang="en-US" dirty="0"/>
          </a:p>
        </p:txBody>
      </p:sp>
      <p:sp>
        <p:nvSpPr>
          <p:cNvPr id="4" name="Zástupný symbol pro zápatí 3"/>
          <p:cNvSpPr>
            <a:spLocks noGrp="1"/>
          </p:cNvSpPr>
          <p:nvPr>
            <p:ph type="ftr" sz="quarter" idx="11"/>
          </p:nvPr>
        </p:nvSpPr>
        <p:spPr/>
        <p:txBody>
          <a:bodyPr/>
          <a:lstStyle/>
          <a:p>
            <a:r>
              <a:rPr lang="en-US" smtClean="0"/>
              <a:t>prof. Otruba</a:t>
            </a:r>
            <a:endParaRPr lang="en-US"/>
          </a:p>
        </p:txBody>
      </p:sp>
      <p:sp>
        <p:nvSpPr>
          <p:cNvPr id="5" name="Zástupný symbol pro číslo snímku 4"/>
          <p:cNvSpPr>
            <a:spLocks noGrp="1"/>
          </p:cNvSpPr>
          <p:nvPr>
            <p:ph type="sldNum" sz="quarter" idx="12"/>
          </p:nvPr>
        </p:nvSpPr>
        <p:spPr/>
        <p:txBody>
          <a:bodyPr/>
          <a:lstStyle/>
          <a:p>
            <a:fld id="{D4B5ADC2-7248-4799-8E52-477E151C3EE9}" type="slidenum">
              <a:rPr lang="en-US" sz="1400" b="1" smtClean="0">
                <a:solidFill>
                  <a:srgbClr val="FFFFFF"/>
                </a:solidFill>
              </a:rPr>
              <a:pPr/>
              <a:t>60</a:t>
            </a:fld>
            <a:endParaRPr lang="en-US" dirty="0"/>
          </a:p>
        </p:txBody>
      </p:sp>
      <p:sp>
        <p:nvSpPr>
          <p:cNvPr id="6" name="Zástupný symbol pro obsah 5"/>
          <p:cNvSpPr>
            <a:spLocks noGrp="1"/>
          </p:cNvSpPr>
          <p:nvPr>
            <p:ph sz="quarter" idx="1"/>
          </p:nvPr>
        </p:nvSpPr>
        <p:spPr>
          <a:xfrm>
            <a:off x="914400" y="1447800"/>
            <a:ext cx="7772400" cy="4717504"/>
          </a:xfrm>
        </p:spPr>
        <p:txBody>
          <a:bodyPr>
            <a:normAutofit fontScale="92500" lnSpcReduction="10000"/>
          </a:bodyPr>
          <a:lstStyle/>
          <a:p>
            <a:r>
              <a:rPr lang="cs-CZ" dirty="0"/>
              <a:t>Tato neinvazívní metoda prvkové analýzy se v posledních asi </a:t>
            </a:r>
            <a:r>
              <a:rPr lang="cs-CZ" dirty="0" smtClean="0"/>
              <a:t>deseti </a:t>
            </a:r>
            <a:r>
              <a:rPr lang="cs-CZ" dirty="0"/>
              <a:t>letech zvolna mění ze zajímavého nápadu na perspektivní postup a přesouvá se proto z laboratoří do </a:t>
            </a:r>
            <a:r>
              <a:rPr lang="cs-CZ" dirty="0" smtClean="0"/>
              <a:t>muzeí a ateliérů</a:t>
            </a:r>
            <a:r>
              <a:rPr lang="cs-CZ" dirty="0"/>
              <a:t>. V praxi je takřka lhostejné, zda zdrojem primárního </a:t>
            </a:r>
            <a:r>
              <a:rPr lang="cs-CZ" dirty="0" err="1"/>
              <a:t>rtg</a:t>
            </a:r>
            <a:r>
              <a:rPr lang="cs-CZ" dirty="0"/>
              <a:t> záření je radioaktivní zářič nebo </a:t>
            </a:r>
            <a:r>
              <a:rPr lang="cs-CZ" dirty="0" smtClean="0"/>
              <a:t>rentgenka, hlavním </a:t>
            </a:r>
            <a:r>
              <a:rPr lang="cs-CZ" dirty="0"/>
              <a:t>omezením je práce „na vzduchu“, takže lze identifikovat prvky zhruba těžší než Ca až Ti s citlivostí cca několik % (těžší prvky mají menší mez detekce) z hloubky několika setin nebo desetin mm (organický materiál je prozářen do mnohem větší hloubky než třeba anorganický pigment nebo kov). V jednoduchých případech stačí </a:t>
            </a:r>
            <a:r>
              <a:rPr lang="cs-CZ" dirty="0" err="1"/>
              <a:t>semikvantitativní</a:t>
            </a:r>
            <a:r>
              <a:rPr lang="cs-CZ" dirty="0"/>
              <a:t> nebo kvalitativní prvková analýza k identifikaci pigmentů před případným vzorkováním, je-li tedy vzorkování vůbec povoleno. </a:t>
            </a:r>
          </a:p>
        </p:txBody>
      </p:sp>
    </p:spTree>
    <p:extLst>
      <p:ext uri="{BB962C8B-B14F-4D97-AF65-F5344CB8AC3E}">
        <p14:creationId xmlns:p14="http://schemas.microsoft.com/office/powerpoint/2010/main" val="165027132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Focusing</a:t>
            </a:r>
            <a:r>
              <a:rPr lang="cs-CZ" dirty="0"/>
              <a:t> </a:t>
            </a:r>
            <a:r>
              <a:rPr lang="cs-CZ" dirty="0" err="1"/>
              <a:t>Optics</a:t>
            </a:r>
            <a:endParaRPr lang="cs-CZ" dirty="0"/>
          </a:p>
        </p:txBody>
      </p:sp>
      <p:sp>
        <p:nvSpPr>
          <p:cNvPr id="3" name="Zástupný symbol pro datum 2"/>
          <p:cNvSpPr>
            <a:spLocks noGrp="1"/>
          </p:cNvSpPr>
          <p:nvPr>
            <p:ph type="dt" sz="half" idx="10"/>
          </p:nvPr>
        </p:nvSpPr>
        <p:spPr/>
        <p:txBody>
          <a:bodyPr/>
          <a:lstStyle/>
          <a:p>
            <a:r>
              <a:rPr lang="cs-CZ" smtClean="0"/>
              <a:t>2012</a:t>
            </a:r>
            <a:endParaRPr lang="en-US" dirty="0"/>
          </a:p>
        </p:txBody>
      </p:sp>
      <p:sp>
        <p:nvSpPr>
          <p:cNvPr id="4" name="Zástupný symbol pro zápatí 3"/>
          <p:cNvSpPr>
            <a:spLocks noGrp="1"/>
          </p:cNvSpPr>
          <p:nvPr>
            <p:ph type="ftr" sz="quarter" idx="11"/>
          </p:nvPr>
        </p:nvSpPr>
        <p:spPr/>
        <p:txBody>
          <a:bodyPr/>
          <a:lstStyle/>
          <a:p>
            <a:r>
              <a:rPr lang="en-US" smtClean="0"/>
              <a:t>prof. Otruba</a:t>
            </a:r>
            <a:endParaRPr lang="en-US"/>
          </a:p>
        </p:txBody>
      </p:sp>
      <p:sp>
        <p:nvSpPr>
          <p:cNvPr id="5" name="Zástupný symbol pro číslo snímku 4"/>
          <p:cNvSpPr>
            <a:spLocks noGrp="1"/>
          </p:cNvSpPr>
          <p:nvPr>
            <p:ph type="sldNum" sz="quarter" idx="12"/>
          </p:nvPr>
        </p:nvSpPr>
        <p:spPr/>
        <p:txBody>
          <a:bodyPr/>
          <a:lstStyle/>
          <a:p>
            <a:fld id="{D4B5ADC2-7248-4799-8E52-477E151C3EE9}" type="slidenum">
              <a:rPr lang="en-US" sz="1400" b="1" smtClean="0">
                <a:solidFill>
                  <a:srgbClr val="FFFFFF"/>
                </a:solidFill>
              </a:rPr>
              <a:pPr/>
              <a:t>61</a:t>
            </a:fld>
            <a:endParaRPr lang="en-US" dirty="0"/>
          </a:p>
        </p:txBody>
      </p:sp>
      <p:sp>
        <p:nvSpPr>
          <p:cNvPr id="6" name="Zástupný symbol pro obsah 5"/>
          <p:cNvSpPr>
            <a:spLocks noGrp="1"/>
          </p:cNvSpPr>
          <p:nvPr>
            <p:ph sz="quarter" idx="1"/>
          </p:nvPr>
        </p:nvSpPr>
        <p:spPr>
          <a:xfrm>
            <a:off x="914400" y="1447800"/>
            <a:ext cx="7772400" cy="2485256"/>
          </a:xfrm>
        </p:spPr>
        <p:txBody>
          <a:bodyPr/>
          <a:lstStyle/>
          <a:p>
            <a:r>
              <a:rPr lang="en-US" dirty="0"/>
              <a:t>Because simple collimation blocks unwanted x-rays it is a highly inefficient method. Focusing optics like </a:t>
            </a:r>
            <a:r>
              <a:rPr lang="en-US" dirty="0" err="1"/>
              <a:t>polycapillary</a:t>
            </a:r>
            <a:r>
              <a:rPr lang="en-US" dirty="0"/>
              <a:t> devices and other </a:t>
            </a:r>
            <a:r>
              <a:rPr lang="en-US" dirty="0" err="1"/>
              <a:t>Kumakhov</a:t>
            </a:r>
            <a:r>
              <a:rPr lang="en-US" dirty="0"/>
              <a:t> lens devices were developed so that the beam could be redirected and focused on a small spot. Less than 75 um spot sizes are regularly achieved. </a:t>
            </a:r>
          </a:p>
          <a:p>
            <a:endParaRPr lang="cs-CZ" dirty="0"/>
          </a:p>
        </p:txBody>
      </p:sp>
      <p:grpSp>
        <p:nvGrpSpPr>
          <p:cNvPr id="7" name="Skupina 6"/>
          <p:cNvGrpSpPr/>
          <p:nvPr/>
        </p:nvGrpSpPr>
        <p:grpSpPr>
          <a:xfrm>
            <a:off x="990600" y="3962400"/>
            <a:ext cx="7315200" cy="2179638"/>
            <a:chOff x="990600" y="3962400"/>
            <a:chExt cx="7315200" cy="2179638"/>
          </a:xfrm>
        </p:grpSpPr>
        <p:pic>
          <p:nvPicPr>
            <p:cNvPr id="8" name="Picture 5" descr="C:\My Documents\Training\bragg.jpg"/>
            <p:cNvPicPr>
              <a:picLocks noChangeAspect="1" noChangeArrowheads="1"/>
            </p:cNvPicPr>
            <p:nvPr/>
          </p:nvPicPr>
          <p:blipFill>
            <a:blip r:embed="rId2" cstate="print"/>
            <a:srcRect/>
            <a:stretch>
              <a:fillRect/>
            </a:stretch>
          </p:blipFill>
          <p:spPr bwMode="auto">
            <a:xfrm>
              <a:off x="990600" y="4495800"/>
              <a:ext cx="2971800" cy="1219200"/>
            </a:xfrm>
            <a:prstGeom prst="rect">
              <a:avLst/>
            </a:prstGeom>
            <a:noFill/>
            <a:ln w="9525">
              <a:noFill/>
              <a:miter lim="800000"/>
              <a:headEnd/>
              <a:tailEnd/>
            </a:ln>
          </p:spPr>
        </p:pic>
        <p:pic>
          <p:nvPicPr>
            <p:cNvPr id="9" name="Picture 6" descr="C:\My Documents\Training\lens.jpg"/>
            <p:cNvPicPr>
              <a:picLocks noChangeAspect="1" noChangeArrowheads="1"/>
            </p:cNvPicPr>
            <p:nvPr/>
          </p:nvPicPr>
          <p:blipFill>
            <a:blip r:embed="rId3" cstate="print"/>
            <a:srcRect/>
            <a:stretch>
              <a:fillRect/>
            </a:stretch>
          </p:blipFill>
          <p:spPr bwMode="auto">
            <a:xfrm>
              <a:off x="4343400" y="3962400"/>
              <a:ext cx="3962400" cy="2179638"/>
            </a:xfrm>
            <a:prstGeom prst="rect">
              <a:avLst/>
            </a:prstGeom>
            <a:noFill/>
            <a:ln w="9525">
              <a:noFill/>
              <a:miter lim="800000"/>
              <a:headEnd/>
              <a:tailEnd/>
            </a:ln>
          </p:spPr>
        </p:pic>
        <p:sp>
          <p:nvSpPr>
            <p:cNvPr id="10" name="Text Box 7"/>
            <p:cNvSpPr txBox="1">
              <a:spLocks noChangeArrowheads="1"/>
            </p:cNvSpPr>
            <p:nvPr/>
          </p:nvSpPr>
          <p:spPr bwMode="auto">
            <a:xfrm>
              <a:off x="4267200" y="5611813"/>
              <a:ext cx="889000" cy="396875"/>
            </a:xfrm>
            <a:prstGeom prst="rect">
              <a:avLst/>
            </a:prstGeom>
            <a:noFill/>
            <a:ln w="9525">
              <a:noFill/>
              <a:miter lim="800000"/>
              <a:headEnd/>
              <a:tailEnd/>
            </a:ln>
          </p:spPr>
          <p:txBody>
            <a:bodyPr wrap="none">
              <a:spAutoFit/>
            </a:bodyPr>
            <a:lstStyle/>
            <a:p>
              <a:r>
                <a:rPr lang="en-US" sz="2000">
                  <a:solidFill>
                    <a:srgbClr val="FF0000"/>
                  </a:solidFill>
                </a:rPr>
                <a:t>Source</a:t>
              </a:r>
            </a:p>
          </p:txBody>
        </p:sp>
        <p:sp>
          <p:nvSpPr>
            <p:cNvPr id="11" name="Line 8"/>
            <p:cNvSpPr>
              <a:spLocks noChangeShapeType="1"/>
            </p:cNvSpPr>
            <p:nvPr/>
          </p:nvSpPr>
          <p:spPr bwMode="auto">
            <a:xfrm flipV="1">
              <a:off x="4419600" y="5181600"/>
              <a:ext cx="152400" cy="457200"/>
            </a:xfrm>
            <a:prstGeom prst="line">
              <a:avLst/>
            </a:prstGeom>
            <a:noFill/>
            <a:ln w="9525">
              <a:solidFill>
                <a:srgbClr val="FF0000"/>
              </a:solidFill>
              <a:round/>
              <a:headEnd/>
              <a:tailEnd type="triangle" w="med" len="med"/>
            </a:ln>
          </p:spPr>
          <p:txBody>
            <a:bodyPr wrap="none"/>
            <a:lstStyle/>
            <a:p>
              <a:endParaRPr lang="cs-CZ"/>
            </a:p>
          </p:txBody>
        </p:sp>
        <p:sp>
          <p:nvSpPr>
            <p:cNvPr id="12" name="Text Box 9"/>
            <p:cNvSpPr txBox="1">
              <a:spLocks noChangeArrowheads="1"/>
            </p:cNvSpPr>
            <p:nvPr/>
          </p:nvSpPr>
          <p:spPr bwMode="auto">
            <a:xfrm>
              <a:off x="7146925" y="5576888"/>
              <a:ext cx="1057275" cy="396875"/>
            </a:xfrm>
            <a:prstGeom prst="rect">
              <a:avLst/>
            </a:prstGeom>
            <a:noFill/>
            <a:ln w="9525">
              <a:noFill/>
              <a:miter lim="800000"/>
              <a:headEnd/>
              <a:tailEnd/>
            </a:ln>
          </p:spPr>
          <p:txBody>
            <a:bodyPr wrap="none">
              <a:spAutoFit/>
            </a:bodyPr>
            <a:lstStyle/>
            <a:p>
              <a:r>
                <a:rPr lang="en-US" sz="2000">
                  <a:solidFill>
                    <a:srgbClr val="FF0000"/>
                  </a:solidFill>
                </a:rPr>
                <a:t>Detector</a:t>
              </a:r>
            </a:p>
          </p:txBody>
        </p:sp>
        <p:sp>
          <p:nvSpPr>
            <p:cNvPr id="13" name="Line 10"/>
            <p:cNvSpPr>
              <a:spLocks noChangeShapeType="1"/>
            </p:cNvSpPr>
            <p:nvPr/>
          </p:nvSpPr>
          <p:spPr bwMode="auto">
            <a:xfrm flipV="1">
              <a:off x="7772400" y="5105400"/>
              <a:ext cx="76200" cy="457200"/>
            </a:xfrm>
            <a:prstGeom prst="line">
              <a:avLst/>
            </a:prstGeom>
            <a:noFill/>
            <a:ln w="9525">
              <a:solidFill>
                <a:srgbClr val="FF0000"/>
              </a:solidFill>
              <a:round/>
              <a:headEnd/>
              <a:tailEnd type="triangle" w="med" len="med"/>
            </a:ln>
          </p:spPr>
          <p:txBody>
            <a:bodyPr wrap="none"/>
            <a:lstStyle/>
            <a:p>
              <a:endParaRPr lang="cs-CZ"/>
            </a:p>
          </p:txBody>
        </p:sp>
        <p:sp>
          <p:nvSpPr>
            <p:cNvPr id="14" name="Text Box 11"/>
            <p:cNvSpPr txBox="1">
              <a:spLocks noChangeArrowheads="1"/>
            </p:cNvSpPr>
            <p:nvPr/>
          </p:nvSpPr>
          <p:spPr bwMode="auto">
            <a:xfrm>
              <a:off x="1447800" y="5181600"/>
              <a:ext cx="1911350" cy="641350"/>
            </a:xfrm>
            <a:prstGeom prst="rect">
              <a:avLst/>
            </a:prstGeom>
            <a:noFill/>
            <a:ln w="9525">
              <a:noFill/>
              <a:miter lim="800000"/>
              <a:headEnd/>
              <a:tailEnd/>
            </a:ln>
          </p:spPr>
          <p:txBody>
            <a:bodyPr wrap="none">
              <a:spAutoFit/>
            </a:bodyPr>
            <a:lstStyle/>
            <a:p>
              <a:r>
                <a:rPr lang="en-US" sz="1800" b="1" dirty="0">
                  <a:solidFill>
                    <a:srgbClr val="FF0000"/>
                  </a:solidFill>
                </a:rPr>
                <a:t>Bragg reflection </a:t>
              </a:r>
            </a:p>
            <a:p>
              <a:r>
                <a:rPr lang="en-US" sz="1800" b="1" dirty="0">
                  <a:solidFill>
                    <a:srgbClr val="FF0000"/>
                  </a:solidFill>
                </a:rPr>
                <a:t>inside a Capillary</a:t>
              </a:r>
            </a:p>
          </p:txBody>
        </p:sp>
      </p:grpSp>
    </p:spTree>
    <p:extLst>
      <p:ext uri="{BB962C8B-B14F-4D97-AF65-F5344CB8AC3E}">
        <p14:creationId xmlns:p14="http://schemas.microsoft.com/office/powerpoint/2010/main" val="16480668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274638"/>
            <a:ext cx="8424936" cy="922114"/>
          </a:xfrm>
        </p:spPr>
        <p:txBody>
          <a:bodyPr>
            <a:normAutofit fontScale="90000"/>
          </a:bodyPr>
          <a:lstStyle/>
          <a:p>
            <a:r>
              <a:rPr lang="cs-CZ" dirty="0" err="1" smtClean="0"/>
              <a:t>Rentgenfluorescenční</a:t>
            </a:r>
            <a:r>
              <a:rPr lang="cs-CZ" dirty="0" smtClean="0"/>
              <a:t> </a:t>
            </a:r>
            <a:r>
              <a:rPr lang="cs-CZ" dirty="0"/>
              <a:t>spektrometr ARTAX 400</a:t>
            </a:r>
          </a:p>
        </p:txBody>
      </p:sp>
      <p:sp>
        <p:nvSpPr>
          <p:cNvPr id="3" name="Zástupný symbol pro datum 2"/>
          <p:cNvSpPr>
            <a:spLocks noGrp="1"/>
          </p:cNvSpPr>
          <p:nvPr>
            <p:ph type="dt" sz="half" idx="10"/>
          </p:nvPr>
        </p:nvSpPr>
        <p:spPr/>
        <p:txBody>
          <a:bodyPr/>
          <a:lstStyle/>
          <a:p>
            <a:r>
              <a:rPr lang="cs-CZ" smtClean="0"/>
              <a:t>2012</a:t>
            </a:r>
            <a:endParaRPr lang="en-US" dirty="0"/>
          </a:p>
        </p:txBody>
      </p:sp>
      <p:sp>
        <p:nvSpPr>
          <p:cNvPr id="4" name="Zástupný symbol pro zápatí 3"/>
          <p:cNvSpPr>
            <a:spLocks noGrp="1"/>
          </p:cNvSpPr>
          <p:nvPr>
            <p:ph type="ftr" sz="quarter" idx="11"/>
          </p:nvPr>
        </p:nvSpPr>
        <p:spPr/>
        <p:txBody>
          <a:bodyPr/>
          <a:lstStyle/>
          <a:p>
            <a:r>
              <a:rPr lang="en-US" smtClean="0"/>
              <a:t>prof. Otruba</a:t>
            </a:r>
            <a:endParaRPr lang="en-US"/>
          </a:p>
        </p:txBody>
      </p:sp>
      <p:sp>
        <p:nvSpPr>
          <p:cNvPr id="5" name="Zástupný symbol pro číslo snímku 4"/>
          <p:cNvSpPr>
            <a:spLocks noGrp="1"/>
          </p:cNvSpPr>
          <p:nvPr>
            <p:ph type="sldNum" sz="quarter" idx="12"/>
          </p:nvPr>
        </p:nvSpPr>
        <p:spPr/>
        <p:txBody>
          <a:bodyPr/>
          <a:lstStyle/>
          <a:p>
            <a:fld id="{D4B5ADC2-7248-4799-8E52-477E151C3EE9}" type="slidenum">
              <a:rPr lang="en-US" sz="1400" b="1" smtClean="0">
                <a:solidFill>
                  <a:srgbClr val="FFFFFF"/>
                </a:solidFill>
              </a:rPr>
              <a:pPr/>
              <a:t>62</a:t>
            </a:fld>
            <a:endParaRPr lang="en-US" dirty="0"/>
          </a:p>
        </p:txBody>
      </p:sp>
      <p:sp>
        <p:nvSpPr>
          <p:cNvPr id="6" name="Zástupný symbol pro obsah 5"/>
          <p:cNvSpPr>
            <a:spLocks noGrp="1"/>
          </p:cNvSpPr>
          <p:nvPr>
            <p:ph sz="quarter" idx="1"/>
          </p:nvPr>
        </p:nvSpPr>
        <p:spPr/>
        <p:txBody>
          <a:bodyPr>
            <a:normAutofit fontScale="92500" lnSpcReduction="10000"/>
          </a:bodyPr>
          <a:lstStyle/>
          <a:p>
            <a:r>
              <a:rPr lang="cs-CZ" b="1" dirty="0"/>
              <a:t>mobilní</a:t>
            </a:r>
          </a:p>
          <a:p>
            <a:r>
              <a:rPr lang="cs-CZ" dirty="0"/>
              <a:t> </a:t>
            </a:r>
            <a:r>
              <a:rPr lang="cs-CZ" b="1" dirty="0" err="1"/>
              <a:t>rtg</a:t>
            </a:r>
            <a:r>
              <a:rPr lang="cs-CZ" b="1" dirty="0"/>
              <a:t> lampa</a:t>
            </a:r>
          </a:p>
          <a:p>
            <a:pPr lvl="1"/>
            <a:r>
              <a:rPr lang="cs-CZ" dirty="0" smtClean="0"/>
              <a:t>50 </a:t>
            </a:r>
            <a:r>
              <a:rPr lang="cs-CZ" dirty="0" err="1"/>
              <a:t>kV</a:t>
            </a:r>
            <a:r>
              <a:rPr lang="cs-CZ" dirty="0"/>
              <a:t>, 50 W</a:t>
            </a:r>
          </a:p>
          <a:p>
            <a:pPr lvl="1"/>
            <a:r>
              <a:rPr lang="cs-CZ" dirty="0" err="1" smtClean="0"/>
              <a:t>Mo</a:t>
            </a:r>
            <a:r>
              <a:rPr lang="cs-CZ" dirty="0" smtClean="0"/>
              <a:t> </a:t>
            </a:r>
            <a:r>
              <a:rPr lang="cs-CZ" dirty="0"/>
              <a:t>anoda</a:t>
            </a:r>
          </a:p>
          <a:p>
            <a:pPr lvl="1"/>
            <a:r>
              <a:rPr lang="cs-CZ" dirty="0" smtClean="0"/>
              <a:t>chlazení </a:t>
            </a:r>
            <a:r>
              <a:rPr lang="cs-CZ" dirty="0"/>
              <a:t>vzduchem</a:t>
            </a:r>
          </a:p>
          <a:p>
            <a:pPr lvl="1"/>
            <a:r>
              <a:rPr lang="cs-CZ" dirty="0" smtClean="0"/>
              <a:t>snadno </a:t>
            </a:r>
            <a:r>
              <a:rPr lang="cs-CZ" dirty="0"/>
              <a:t>vyměnitelná</a:t>
            </a:r>
          </a:p>
          <a:p>
            <a:r>
              <a:rPr lang="cs-CZ" dirty="0"/>
              <a:t> </a:t>
            </a:r>
            <a:r>
              <a:rPr lang="cs-CZ" b="1" dirty="0"/>
              <a:t>kolimace </a:t>
            </a:r>
            <a:r>
              <a:rPr lang="cs-CZ" b="1" dirty="0" err="1"/>
              <a:t>rtg</a:t>
            </a:r>
            <a:r>
              <a:rPr lang="cs-CZ" b="1" dirty="0"/>
              <a:t> svazku 0,2 – 1,5 mm</a:t>
            </a:r>
          </a:p>
          <a:p>
            <a:r>
              <a:rPr lang="cs-CZ" dirty="0"/>
              <a:t> </a:t>
            </a:r>
            <a:r>
              <a:rPr lang="cs-CZ" b="1" dirty="0"/>
              <a:t>rozsah analyzovaných prvků: Na…U</a:t>
            </a:r>
          </a:p>
          <a:p>
            <a:r>
              <a:rPr lang="cs-CZ" dirty="0"/>
              <a:t> </a:t>
            </a:r>
            <a:r>
              <a:rPr lang="cs-CZ" b="1" dirty="0"/>
              <a:t>detektor </a:t>
            </a:r>
            <a:r>
              <a:rPr lang="cs-CZ" b="1" dirty="0" err="1"/>
              <a:t>XFlash</a:t>
            </a:r>
            <a:r>
              <a:rPr lang="cs-CZ" b="1" dirty="0"/>
              <a:t> Si drift (ED)</a:t>
            </a:r>
          </a:p>
          <a:p>
            <a:pPr lvl="1"/>
            <a:r>
              <a:rPr lang="cs-CZ" dirty="0" smtClean="0"/>
              <a:t>termoelektrické </a:t>
            </a:r>
            <a:r>
              <a:rPr lang="cs-CZ" dirty="0"/>
              <a:t>chlazení (</a:t>
            </a:r>
            <a:r>
              <a:rPr lang="cs-CZ" dirty="0" err="1"/>
              <a:t>Peltier</a:t>
            </a:r>
            <a:r>
              <a:rPr lang="cs-CZ" dirty="0"/>
              <a:t>)</a:t>
            </a:r>
          </a:p>
          <a:p>
            <a:pPr lvl="1"/>
            <a:r>
              <a:rPr lang="cs-CZ" dirty="0" smtClean="0"/>
              <a:t>rozlišení </a:t>
            </a:r>
            <a:r>
              <a:rPr lang="cs-CZ" dirty="0"/>
              <a:t>&lt; 165 eV (</a:t>
            </a:r>
            <a:r>
              <a:rPr lang="cs-CZ" dirty="0" err="1"/>
              <a:t>Mn</a:t>
            </a:r>
            <a:r>
              <a:rPr lang="cs-CZ" dirty="0"/>
              <a:t>-K</a:t>
            </a:r>
            <a:r>
              <a:rPr lang="el-GR" dirty="0"/>
              <a:t>α@ 100</a:t>
            </a:r>
            <a:r>
              <a:rPr lang="cs-CZ" dirty="0" err="1"/>
              <a:t>kcps</a:t>
            </a:r>
            <a:r>
              <a:rPr lang="cs-CZ" dirty="0"/>
              <a:t>)</a:t>
            </a:r>
          </a:p>
          <a:p>
            <a:pPr lvl="1"/>
            <a:r>
              <a:rPr lang="cs-CZ" dirty="0" smtClean="0"/>
              <a:t>detekční </a:t>
            </a:r>
            <a:r>
              <a:rPr lang="cs-CZ" dirty="0"/>
              <a:t>limit: Co: &lt; 20 </a:t>
            </a:r>
            <a:r>
              <a:rPr lang="cs-CZ" dirty="0" err="1"/>
              <a:t>ppm</a:t>
            </a:r>
            <a:r>
              <a:rPr lang="cs-CZ" dirty="0"/>
              <a:t>, jinak cca 0,01%</a:t>
            </a:r>
          </a:p>
        </p:txBody>
      </p:sp>
    </p:spTree>
    <p:extLst>
      <p:ext uri="{BB962C8B-B14F-4D97-AF65-F5344CB8AC3E}">
        <p14:creationId xmlns:p14="http://schemas.microsoft.com/office/powerpoint/2010/main" val="209411659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914400" y="274638"/>
            <a:ext cx="7772400" cy="778098"/>
          </a:xfrm>
        </p:spPr>
        <p:txBody>
          <a:bodyPr/>
          <a:lstStyle/>
          <a:p>
            <a:r>
              <a:rPr lang="cs-CZ" dirty="0" err="1"/>
              <a:t>Bruker</a:t>
            </a:r>
            <a:r>
              <a:rPr lang="cs-CZ" dirty="0"/>
              <a:t> </a:t>
            </a:r>
            <a:r>
              <a:rPr lang="cs-CZ" dirty="0" err="1"/>
              <a:t>Artax</a:t>
            </a:r>
            <a:endParaRPr lang="cs-CZ" dirty="0"/>
          </a:p>
        </p:txBody>
      </p:sp>
      <p:sp>
        <p:nvSpPr>
          <p:cNvPr id="3" name="Zástupný symbol pro datum 2"/>
          <p:cNvSpPr>
            <a:spLocks noGrp="1"/>
          </p:cNvSpPr>
          <p:nvPr>
            <p:ph type="dt" sz="half" idx="10"/>
          </p:nvPr>
        </p:nvSpPr>
        <p:spPr/>
        <p:txBody>
          <a:bodyPr/>
          <a:lstStyle/>
          <a:p>
            <a:r>
              <a:rPr lang="cs-CZ" smtClean="0"/>
              <a:t>2012</a:t>
            </a:r>
            <a:endParaRPr lang="en-US"/>
          </a:p>
        </p:txBody>
      </p:sp>
      <p:sp>
        <p:nvSpPr>
          <p:cNvPr id="4" name="Zástupný symbol pro zápatí 3"/>
          <p:cNvSpPr>
            <a:spLocks noGrp="1"/>
          </p:cNvSpPr>
          <p:nvPr>
            <p:ph type="ftr" sz="quarter" idx="11"/>
          </p:nvPr>
        </p:nvSpPr>
        <p:spPr/>
        <p:txBody>
          <a:bodyPr/>
          <a:lstStyle/>
          <a:p>
            <a:r>
              <a:rPr lang="en-US" smtClean="0"/>
              <a:t>prof. Otruba</a:t>
            </a:r>
            <a:endParaRPr lang="en-US"/>
          </a:p>
        </p:txBody>
      </p:sp>
      <p:sp>
        <p:nvSpPr>
          <p:cNvPr id="5" name="Zástupný symbol pro číslo snímku 4"/>
          <p:cNvSpPr>
            <a:spLocks noGrp="1"/>
          </p:cNvSpPr>
          <p:nvPr>
            <p:ph type="sldNum" sz="quarter" idx="12"/>
          </p:nvPr>
        </p:nvSpPr>
        <p:spPr/>
        <p:txBody>
          <a:bodyPr/>
          <a:lstStyle/>
          <a:p>
            <a:fld id="{147C1B20-DEF4-46E3-B77F-0FB6B8193D90}" type="slidenum">
              <a:rPr lang="en-US" smtClean="0"/>
              <a:pPr/>
              <a:t>63</a:t>
            </a:fld>
            <a:endParaRPr lang="en-US"/>
          </a:p>
        </p:txBody>
      </p:sp>
      <p:pic>
        <p:nvPicPr>
          <p:cNvPr id="8" name="Picture 2"/>
          <p:cNvPicPr>
            <a:picLocks noGrp="1" noChangeAspect="1" noChangeArrowheads="1"/>
          </p:cNvPicPr>
          <p:nvPr>
            <p:ph sz="quarter" idx="1"/>
          </p:nvPr>
        </p:nvPicPr>
        <p:blipFill>
          <a:blip r:embed="rId2" cstate="print"/>
          <a:srcRect/>
          <a:stretch>
            <a:fillRect/>
          </a:stretch>
        </p:blipFill>
        <p:spPr bwMode="auto">
          <a:xfrm>
            <a:off x="1115616" y="1340768"/>
            <a:ext cx="3016646" cy="4824536"/>
          </a:xfrm>
          <a:prstGeom prst="rect">
            <a:avLst/>
          </a:prstGeom>
          <a:noFill/>
          <a:ln w="9525">
            <a:noFill/>
            <a:miter lim="800000"/>
            <a:headEnd/>
            <a:tailEnd/>
          </a:ln>
        </p:spPr>
      </p:pic>
      <p:pic>
        <p:nvPicPr>
          <p:cNvPr id="9" name="Picture 3"/>
          <p:cNvPicPr>
            <a:picLocks noGrp="1" noChangeAspect="1" noChangeArrowheads="1"/>
          </p:cNvPicPr>
          <p:nvPr>
            <p:ph sz="quarter" idx="2"/>
          </p:nvPr>
        </p:nvPicPr>
        <p:blipFill>
          <a:blip r:embed="rId3" cstate="print"/>
          <a:srcRect/>
          <a:stretch>
            <a:fillRect/>
          </a:stretch>
        </p:blipFill>
        <p:spPr bwMode="auto">
          <a:xfrm rot="5400000">
            <a:off x="4332572" y="1724212"/>
            <a:ext cx="4824537" cy="4057650"/>
          </a:xfrm>
          <a:prstGeom prst="rect">
            <a:avLst/>
          </a:prstGeom>
          <a:noFill/>
          <a:ln w="9525">
            <a:noFill/>
            <a:miter lim="800000"/>
            <a:headEnd/>
            <a:tailEnd/>
          </a:ln>
        </p:spPr>
      </p:pic>
    </p:spTree>
    <p:extLst>
      <p:ext uri="{BB962C8B-B14F-4D97-AF65-F5344CB8AC3E}">
        <p14:creationId xmlns:p14="http://schemas.microsoft.com/office/powerpoint/2010/main" val="125907163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p:txBody>
          <a:bodyPr/>
          <a:lstStyle/>
          <a:p>
            <a:r>
              <a:rPr lang="cs-CZ" dirty="0" smtClean="0"/>
              <a:t>XRF aplikace</a:t>
            </a:r>
            <a:endParaRPr lang="cs-CZ" dirty="0"/>
          </a:p>
        </p:txBody>
      </p:sp>
      <p:sp>
        <p:nvSpPr>
          <p:cNvPr id="12" name="Zástupný symbol pro text 11"/>
          <p:cNvSpPr>
            <a:spLocks noGrp="1"/>
          </p:cNvSpPr>
          <p:nvPr>
            <p:ph type="body" idx="1"/>
          </p:nvPr>
        </p:nvSpPr>
        <p:spPr>
          <a:xfrm>
            <a:off x="857224" y="1643050"/>
            <a:ext cx="3943352" cy="762000"/>
          </a:xfrm>
        </p:spPr>
        <p:txBody>
          <a:bodyPr/>
          <a:lstStyle/>
          <a:p>
            <a:pPr>
              <a:spcBef>
                <a:spcPts val="0"/>
              </a:spcBef>
            </a:pPr>
            <a:r>
              <a:rPr lang="cs-CZ" sz="2000" dirty="0" err="1" smtClean="0"/>
              <a:t>Gottingen</a:t>
            </a:r>
            <a:r>
              <a:rPr lang="cs-CZ" sz="2000" dirty="0" smtClean="0"/>
              <a:t> </a:t>
            </a:r>
            <a:r>
              <a:rPr lang="cs-CZ" sz="2000" dirty="0" err="1" smtClean="0"/>
              <a:t>Barfuser</a:t>
            </a:r>
            <a:endParaRPr lang="cs-CZ" sz="2000" dirty="0" smtClean="0"/>
          </a:p>
          <a:p>
            <a:pPr>
              <a:spcBef>
                <a:spcPts val="0"/>
              </a:spcBef>
            </a:pPr>
            <a:r>
              <a:rPr lang="cs-CZ" sz="2000" dirty="0" smtClean="0"/>
              <a:t>Oltářní obraz (1424) s aplikací kovových folií</a:t>
            </a:r>
            <a:endParaRPr lang="cs-CZ" sz="2000" dirty="0"/>
          </a:p>
        </p:txBody>
      </p:sp>
      <p:sp>
        <p:nvSpPr>
          <p:cNvPr id="13" name="Zástupný symbol pro text 12"/>
          <p:cNvSpPr>
            <a:spLocks noGrp="1"/>
          </p:cNvSpPr>
          <p:nvPr>
            <p:ph type="body" sz="half" idx="3"/>
          </p:nvPr>
        </p:nvSpPr>
        <p:spPr/>
        <p:txBody>
          <a:bodyPr/>
          <a:lstStyle/>
          <a:p>
            <a:r>
              <a:rPr lang="cs-CZ" dirty="0" smtClean="0"/>
              <a:t>XRF analýza</a:t>
            </a:r>
            <a:endParaRPr lang="cs-CZ" dirty="0"/>
          </a:p>
        </p:txBody>
      </p:sp>
      <p:sp>
        <p:nvSpPr>
          <p:cNvPr id="3" name="Zástupný symbol pro datum 2"/>
          <p:cNvSpPr>
            <a:spLocks noGrp="1"/>
          </p:cNvSpPr>
          <p:nvPr>
            <p:ph type="dt" sz="half" idx="10"/>
          </p:nvPr>
        </p:nvSpPr>
        <p:spPr/>
        <p:txBody>
          <a:bodyPr/>
          <a:lstStyle/>
          <a:p>
            <a:r>
              <a:rPr lang="cs-CZ" smtClean="0"/>
              <a:t>2012</a:t>
            </a:r>
            <a:endParaRPr lang="en-US" dirty="0"/>
          </a:p>
        </p:txBody>
      </p:sp>
      <p:sp>
        <p:nvSpPr>
          <p:cNvPr id="4" name="Zástupný symbol pro zápatí 3"/>
          <p:cNvSpPr>
            <a:spLocks noGrp="1"/>
          </p:cNvSpPr>
          <p:nvPr>
            <p:ph type="ftr" sz="quarter" idx="11"/>
          </p:nvPr>
        </p:nvSpPr>
        <p:spPr/>
        <p:txBody>
          <a:bodyPr/>
          <a:lstStyle/>
          <a:p>
            <a:r>
              <a:rPr lang="en-US" smtClean="0"/>
              <a:t>prof. Otruba</a:t>
            </a:r>
            <a:endParaRPr lang="en-US"/>
          </a:p>
        </p:txBody>
      </p:sp>
      <p:sp>
        <p:nvSpPr>
          <p:cNvPr id="5" name="Zástupný symbol pro číslo snímku 4"/>
          <p:cNvSpPr>
            <a:spLocks noGrp="1"/>
          </p:cNvSpPr>
          <p:nvPr>
            <p:ph type="sldNum" sz="quarter" idx="12"/>
          </p:nvPr>
        </p:nvSpPr>
        <p:spPr/>
        <p:txBody>
          <a:bodyPr/>
          <a:lstStyle/>
          <a:p>
            <a:fld id="{D4B5ADC2-7248-4799-8E52-477E151C3EE9}" type="slidenum">
              <a:rPr lang="en-US" sz="1400" b="1" smtClean="0">
                <a:solidFill>
                  <a:srgbClr val="FFFFFF"/>
                </a:solidFill>
              </a:rPr>
              <a:pPr/>
              <a:t>64</a:t>
            </a:fld>
            <a:endParaRPr lang="en-US" dirty="0"/>
          </a:p>
        </p:txBody>
      </p:sp>
      <p:pic>
        <p:nvPicPr>
          <p:cNvPr id="1028" name="Picture 4"/>
          <p:cNvPicPr>
            <a:picLocks noGrp="1" noChangeAspect="1" noChangeArrowheads="1"/>
          </p:cNvPicPr>
          <p:nvPr>
            <p:ph sz="half" idx="2"/>
          </p:nvPr>
        </p:nvPicPr>
        <p:blipFill>
          <a:blip r:embed="rId2" cstate="print"/>
          <a:stretch>
            <a:fillRect/>
          </a:stretch>
        </p:blipFill>
        <p:spPr bwMode="auto">
          <a:xfrm>
            <a:off x="857225" y="2557674"/>
            <a:ext cx="3848150" cy="3266652"/>
          </a:xfrm>
          <a:prstGeom prst="rect">
            <a:avLst/>
          </a:prstGeom>
          <a:noFill/>
          <a:ln w="9525">
            <a:noFill/>
            <a:miter lim="800000"/>
            <a:headEnd/>
            <a:tailEnd/>
          </a:ln>
        </p:spPr>
      </p:pic>
      <p:sp>
        <p:nvSpPr>
          <p:cNvPr id="14" name="Zástupný symbol pro obsah 13"/>
          <p:cNvSpPr>
            <a:spLocks noGrp="1"/>
          </p:cNvSpPr>
          <p:nvPr>
            <p:ph sz="half" idx="4"/>
          </p:nvPr>
        </p:nvSpPr>
        <p:spPr/>
        <p:txBody>
          <a:bodyPr>
            <a:normAutofit fontScale="85000" lnSpcReduction="20000"/>
          </a:bodyPr>
          <a:lstStyle/>
          <a:p>
            <a:r>
              <a:rPr lang="cs-CZ" dirty="0" smtClean="0"/>
              <a:t>Tenké vrstvy zlata a stříbra přibližně 1 </a:t>
            </a:r>
            <a:r>
              <a:rPr lang="el-GR" dirty="0" smtClean="0"/>
              <a:t>μ</a:t>
            </a:r>
            <a:r>
              <a:rPr lang="cs-CZ" dirty="0" smtClean="0"/>
              <a:t>m tlusté byly analyzovány jednobodovým měřením s </a:t>
            </a:r>
            <a:r>
              <a:rPr lang="cs-CZ" dirty="0" err="1" smtClean="0"/>
              <a:t>rengenkou</a:t>
            </a:r>
            <a:r>
              <a:rPr lang="cs-CZ" dirty="0" smtClean="0"/>
              <a:t> s W anodou </a:t>
            </a:r>
            <a:br>
              <a:rPr lang="cs-CZ" dirty="0" smtClean="0"/>
            </a:br>
            <a:r>
              <a:rPr lang="cs-CZ" dirty="0" smtClean="0"/>
              <a:t>a 0.65 mm kolimátorem. </a:t>
            </a:r>
            <a:br>
              <a:rPr lang="cs-CZ" dirty="0" smtClean="0"/>
            </a:br>
            <a:r>
              <a:rPr lang="cs-CZ" dirty="0" smtClean="0"/>
              <a:t>Byly charakterizovány vrstvy z čistého stříbra, 23 ½ </a:t>
            </a:r>
            <a:br>
              <a:rPr lang="cs-CZ" dirty="0" smtClean="0"/>
            </a:br>
            <a:r>
              <a:rPr lang="cs-CZ" dirty="0" smtClean="0"/>
              <a:t>karátové "</a:t>
            </a:r>
            <a:r>
              <a:rPr lang="cs-CZ" dirty="0" err="1" smtClean="0"/>
              <a:t>Rosenobelgold</a:t>
            </a:r>
            <a:r>
              <a:rPr lang="cs-CZ" dirty="0" smtClean="0"/>
              <a:t>" a historické  druhy zlata jako zelené zlato (30% </a:t>
            </a:r>
            <a:r>
              <a:rPr lang="cs-CZ" dirty="0" err="1" smtClean="0"/>
              <a:t>Cu</a:t>
            </a:r>
            <a:r>
              <a:rPr lang="cs-CZ" dirty="0" smtClean="0"/>
              <a:t>) a </a:t>
            </a:r>
            <a:br>
              <a:rPr lang="cs-CZ" dirty="0" smtClean="0"/>
            </a:br>
            <a:r>
              <a:rPr lang="cs-CZ" dirty="0" smtClean="0"/>
              <a:t>" </a:t>
            </a:r>
            <a:r>
              <a:rPr lang="cs-CZ" dirty="0" err="1" smtClean="0"/>
              <a:t>Zwischgold</a:t>
            </a:r>
            <a:r>
              <a:rPr lang="cs-CZ" dirty="0" smtClean="0"/>
              <a:t> "(</a:t>
            </a:r>
            <a:r>
              <a:rPr lang="cs-CZ" dirty="0" err="1" smtClean="0"/>
              <a:t>Ag</a:t>
            </a:r>
            <a:r>
              <a:rPr lang="cs-CZ" dirty="0" smtClean="0"/>
              <a:t> a Au vrstvy tepané dohromady).</a:t>
            </a:r>
          </a:p>
          <a:p>
            <a:endParaRPr lang="cs-CZ" dirty="0"/>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Nadpis 9"/>
          <p:cNvSpPr>
            <a:spLocks noGrp="1"/>
          </p:cNvSpPr>
          <p:nvPr>
            <p:ph type="title"/>
          </p:nvPr>
        </p:nvSpPr>
        <p:spPr/>
        <p:txBody>
          <a:bodyPr/>
          <a:lstStyle/>
          <a:p>
            <a:r>
              <a:rPr lang="cs-CZ" dirty="0" smtClean="0"/>
              <a:t>XRF aplikace</a:t>
            </a:r>
            <a:endParaRPr lang="cs-CZ" dirty="0"/>
          </a:p>
        </p:txBody>
      </p:sp>
      <p:sp>
        <p:nvSpPr>
          <p:cNvPr id="5" name="Zástupný symbol pro datum 4"/>
          <p:cNvSpPr>
            <a:spLocks noGrp="1"/>
          </p:cNvSpPr>
          <p:nvPr>
            <p:ph type="dt" sz="half" idx="10"/>
          </p:nvPr>
        </p:nvSpPr>
        <p:spPr/>
        <p:txBody>
          <a:bodyPr/>
          <a:lstStyle/>
          <a:p>
            <a:r>
              <a:rPr lang="cs-CZ" smtClean="0"/>
              <a:t>2012</a:t>
            </a:r>
            <a:endParaRPr lang="en-US"/>
          </a:p>
        </p:txBody>
      </p:sp>
      <p:sp>
        <p:nvSpPr>
          <p:cNvPr id="6" name="Zástupný symbol pro zápatí 5"/>
          <p:cNvSpPr>
            <a:spLocks noGrp="1"/>
          </p:cNvSpPr>
          <p:nvPr>
            <p:ph type="ftr" sz="quarter" idx="11"/>
          </p:nvPr>
        </p:nvSpPr>
        <p:spPr/>
        <p:txBody>
          <a:bodyPr/>
          <a:lstStyle/>
          <a:p>
            <a:r>
              <a:rPr lang="en-US" smtClean="0"/>
              <a:t>prof. Otruba</a:t>
            </a:r>
            <a:endParaRPr lang="en-US"/>
          </a:p>
        </p:txBody>
      </p:sp>
      <p:sp>
        <p:nvSpPr>
          <p:cNvPr id="7" name="Zástupný symbol pro číslo snímku 6"/>
          <p:cNvSpPr>
            <a:spLocks noGrp="1"/>
          </p:cNvSpPr>
          <p:nvPr>
            <p:ph type="sldNum" sz="quarter" idx="12"/>
          </p:nvPr>
        </p:nvSpPr>
        <p:spPr/>
        <p:txBody>
          <a:bodyPr/>
          <a:lstStyle/>
          <a:p>
            <a:fld id="{147C1B20-DEF4-46E3-B77F-0FB6B8193D90}" type="slidenum">
              <a:rPr lang="en-US" smtClean="0"/>
              <a:pPr/>
              <a:t>65</a:t>
            </a:fld>
            <a:endParaRPr lang="en-US"/>
          </a:p>
        </p:txBody>
      </p:sp>
      <p:sp>
        <p:nvSpPr>
          <p:cNvPr id="12" name="Zástupný symbol pro obsah 11"/>
          <p:cNvSpPr>
            <a:spLocks noGrp="1"/>
          </p:cNvSpPr>
          <p:nvPr>
            <p:ph sz="quarter" idx="2"/>
          </p:nvPr>
        </p:nvSpPr>
        <p:spPr>
          <a:xfrm>
            <a:off x="4929190" y="1428712"/>
            <a:ext cx="3852892" cy="5429288"/>
          </a:xfrm>
        </p:spPr>
        <p:txBody>
          <a:bodyPr>
            <a:normAutofit fontScale="62500" lnSpcReduction="20000"/>
          </a:bodyPr>
          <a:lstStyle/>
          <a:p>
            <a:r>
              <a:rPr lang="cs-CZ" sz="3200" dirty="0" smtClean="0"/>
              <a:t>Duběnkové inkousty v rukopisech: </a:t>
            </a:r>
            <a:br>
              <a:rPr lang="cs-CZ" sz="3200" dirty="0" smtClean="0"/>
            </a:br>
            <a:r>
              <a:rPr lang="cs-CZ" sz="3200" dirty="0" smtClean="0"/>
              <a:t>Tenké vrstvy inkoustu na papíře, jsou velmi nehomogenní a neumožňují reprodukovatelné bodové měření. Proto se používá skenování po řádcích, každý bod řádku s 10 měřeními byly následně integrovány</a:t>
            </a:r>
            <a:br>
              <a:rPr lang="cs-CZ" sz="3200" dirty="0" smtClean="0"/>
            </a:br>
            <a:r>
              <a:rPr lang="cs-CZ" sz="3200" dirty="0" smtClean="0"/>
              <a:t>pro získání průměrného obsahu prvku (železa v duběnkovém inkoustu). Buzení rentgenkou s </a:t>
            </a:r>
            <a:r>
              <a:rPr lang="cs-CZ" sz="3200" dirty="0" err="1" smtClean="0"/>
              <a:t>Mo</a:t>
            </a:r>
            <a:r>
              <a:rPr lang="cs-CZ" sz="3200" dirty="0" smtClean="0"/>
              <a:t> </a:t>
            </a:r>
            <a:br>
              <a:rPr lang="cs-CZ" sz="3200" dirty="0" smtClean="0"/>
            </a:br>
            <a:r>
              <a:rPr lang="cs-CZ" sz="3200" dirty="0" smtClean="0"/>
              <a:t>anodou a </a:t>
            </a:r>
            <a:r>
              <a:rPr lang="cs-CZ" sz="3200" dirty="0" err="1" smtClean="0"/>
              <a:t>polykapilárním</a:t>
            </a:r>
            <a:r>
              <a:rPr lang="cs-CZ" sz="3200" dirty="0" smtClean="0"/>
              <a:t>  RTG objektivem. </a:t>
            </a:r>
          </a:p>
          <a:p>
            <a:r>
              <a:rPr lang="cs-CZ" sz="3200" dirty="0" smtClean="0"/>
              <a:t>Paralelně stanovené obsahy</a:t>
            </a:r>
            <a:br>
              <a:rPr lang="cs-CZ" sz="3200" dirty="0" smtClean="0"/>
            </a:br>
            <a:r>
              <a:rPr lang="cs-CZ" sz="3200" dirty="0" smtClean="0"/>
              <a:t>stopových prvků, jako </a:t>
            </a:r>
            <a:r>
              <a:rPr lang="cs-CZ" sz="3200" dirty="0" err="1" smtClean="0"/>
              <a:t>Zn</a:t>
            </a:r>
            <a:r>
              <a:rPr lang="cs-CZ" sz="3200" dirty="0" smtClean="0"/>
              <a:t>, </a:t>
            </a:r>
            <a:r>
              <a:rPr lang="cs-CZ" sz="3200" dirty="0" err="1" smtClean="0"/>
              <a:t>Cu</a:t>
            </a:r>
            <a:r>
              <a:rPr lang="cs-CZ" sz="3200" dirty="0" smtClean="0"/>
              <a:t> a </a:t>
            </a:r>
            <a:r>
              <a:rPr lang="cs-CZ" sz="3200" dirty="0" err="1" smtClean="0"/>
              <a:t>Mn</a:t>
            </a:r>
            <a:r>
              <a:rPr lang="cs-CZ" sz="3200" dirty="0" smtClean="0"/>
              <a:t>, </a:t>
            </a:r>
            <a:br>
              <a:rPr lang="cs-CZ" sz="3200" dirty="0" smtClean="0"/>
            </a:br>
            <a:r>
              <a:rPr lang="cs-CZ" sz="3200" dirty="0" smtClean="0"/>
              <a:t>sloužily k určení původu rukopisu a jeho chronologickému zařazení.</a:t>
            </a:r>
          </a:p>
          <a:p>
            <a:endParaRPr lang="cs-CZ" dirty="0"/>
          </a:p>
        </p:txBody>
      </p:sp>
      <p:pic>
        <p:nvPicPr>
          <p:cNvPr id="2050" name="Picture 2"/>
          <p:cNvPicPr>
            <a:picLocks noGrp="1" noChangeAspect="1" noChangeArrowheads="1"/>
          </p:cNvPicPr>
          <p:nvPr>
            <p:ph sz="quarter" idx="1"/>
          </p:nvPr>
        </p:nvPicPr>
        <p:blipFill>
          <a:blip r:embed="rId2" cstate="print"/>
          <a:srcRect/>
          <a:stretch>
            <a:fillRect/>
          </a:stretch>
        </p:blipFill>
        <p:spPr bwMode="auto">
          <a:xfrm>
            <a:off x="765994" y="2428868"/>
            <a:ext cx="4046486" cy="260986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Přenosné ED XRF spektrometry </a:t>
            </a:r>
          </a:p>
        </p:txBody>
      </p:sp>
      <p:sp>
        <p:nvSpPr>
          <p:cNvPr id="3" name="Zástupný symbol pro datum 2"/>
          <p:cNvSpPr>
            <a:spLocks noGrp="1"/>
          </p:cNvSpPr>
          <p:nvPr>
            <p:ph type="dt" sz="half" idx="10"/>
          </p:nvPr>
        </p:nvSpPr>
        <p:spPr/>
        <p:txBody>
          <a:bodyPr/>
          <a:lstStyle/>
          <a:p>
            <a:r>
              <a:rPr lang="cs-CZ" smtClean="0"/>
              <a:t>2012</a:t>
            </a:r>
            <a:endParaRPr lang="en-US" dirty="0"/>
          </a:p>
        </p:txBody>
      </p:sp>
      <p:sp>
        <p:nvSpPr>
          <p:cNvPr id="4" name="Zástupný symbol pro zápatí 3"/>
          <p:cNvSpPr>
            <a:spLocks noGrp="1"/>
          </p:cNvSpPr>
          <p:nvPr>
            <p:ph type="ftr" sz="quarter" idx="11"/>
          </p:nvPr>
        </p:nvSpPr>
        <p:spPr/>
        <p:txBody>
          <a:bodyPr/>
          <a:lstStyle/>
          <a:p>
            <a:r>
              <a:rPr lang="en-US" smtClean="0"/>
              <a:t>prof. Otruba</a:t>
            </a:r>
            <a:endParaRPr lang="en-US"/>
          </a:p>
        </p:txBody>
      </p:sp>
      <p:sp>
        <p:nvSpPr>
          <p:cNvPr id="5" name="Zástupný symbol pro číslo snímku 4"/>
          <p:cNvSpPr>
            <a:spLocks noGrp="1"/>
          </p:cNvSpPr>
          <p:nvPr>
            <p:ph type="sldNum" sz="quarter" idx="12"/>
          </p:nvPr>
        </p:nvSpPr>
        <p:spPr/>
        <p:txBody>
          <a:bodyPr/>
          <a:lstStyle/>
          <a:p>
            <a:fld id="{D4B5ADC2-7248-4799-8E52-477E151C3EE9}" type="slidenum">
              <a:rPr lang="en-US" sz="1400" b="1" smtClean="0">
                <a:solidFill>
                  <a:srgbClr val="FFFFFF"/>
                </a:solidFill>
              </a:rPr>
              <a:pPr/>
              <a:t>66</a:t>
            </a:fld>
            <a:endParaRPr lang="en-US" dirty="0"/>
          </a:p>
        </p:txBody>
      </p:sp>
      <p:sp>
        <p:nvSpPr>
          <p:cNvPr id="7" name="Zástupný symbol pro obsah 6"/>
          <p:cNvSpPr>
            <a:spLocks noGrp="1"/>
          </p:cNvSpPr>
          <p:nvPr>
            <p:ph sz="quarter" idx="1"/>
          </p:nvPr>
        </p:nvSpPr>
        <p:spPr>
          <a:xfrm>
            <a:off x="914400" y="1447800"/>
            <a:ext cx="3749040" cy="4861520"/>
          </a:xfrm>
        </p:spPr>
        <p:txBody>
          <a:bodyPr>
            <a:normAutofit fontScale="77500" lnSpcReduction="20000"/>
          </a:bodyPr>
          <a:lstStyle/>
          <a:p>
            <a:r>
              <a:rPr lang="cs-CZ" dirty="0"/>
              <a:t>Nejnovější modely miniaturizovaných rentgenek se vyznačují rozměry menšími než 1 cm,  max. napětím až 50 </a:t>
            </a:r>
            <a:r>
              <a:rPr lang="cs-CZ" dirty="0" err="1"/>
              <a:t>kV</a:t>
            </a:r>
            <a:r>
              <a:rPr lang="cs-CZ" dirty="0"/>
              <a:t> a účinností přesahující 80%</a:t>
            </a:r>
          </a:p>
          <a:p>
            <a:r>
              <a:rPr lang="cs-CZ" dirty="0"/>
              <a:t>do oblasti přenosných zařízení pronikly nové typy </a:t>
            </a:r>
            <a:r>
              <a:rPr lang="cs-CZ" dirty="0" err="1"/>
              <a:t>peltierovsky</a:t>
            </a:r>
            <a:r>
              <a:rPr lang="cs-CZ" dirty="0"/>
              <a:t> chlazených polovodičových detektorů. V předchozích letech se ojediněle objevovaly spektrometry s detektory na bázi </a:t>
            </a:r>
            <a:r>
              <a:rPr lang="cs-CZ" dirty="0" err="1"/>
              <a:t>CdZnTe</a:t>
            </a:r>
            <a:r>
              <a:rPr lang="cs-CZ" dirty="0"/>
              <a:t>, HgI</a:t>
            </a:r>
            <a:r>
              <a:rPr lang="cs-CZ" baseline="-25000" dirty="0"/>
              <a:t>2</a:t>
            </a:r>
            <a:endParaRPr lang="cs-CZ" dirty="0"/>
          </a:p>
          <a:p>
            <a:r>
              <a:rPr lang="cs-CZ" dirty="0"/>
              <a:t>v současné době se převáženě používají různé typy </a:t>
            </a:r>
            <a:r>
              <a:rPr lang="cs-CZ" dirty="0" err="1"/>
              <a:t>SiPIN</a:t>
            </a:r>
            <a:r>
              <a:rPr lang="cs-CZ" dirty="0"/>
              <a:t> detektorů, není ale již výjimkou i použití SDD (Silicon Drift </a:t>
            </a:r>
            <a:r>
              <a:rPr lang="cs-CZ" dirty="0" err="1"/>
              <a:t>Chamber</a:t>
            </a:r>
            <a:r>
              <a:rPr lang="cs-CZ" dirty="0"/>
              <a:t> </a:t>
            </a:r>
            <a:r>
              <a:rPr lang="cs-CZ" dirty="0" err="1"/>
              <a:t>Detector</a:t>
            </a:r>
            <a:r>
              <a:rPr lang="cs-CZ" dirty="0"/>
              <a:t>) nebo QDD (</a:t>
            </a:r>
            <a:r>
              <a:rPr lang="cs-CZ" dirty="0" err="1"/>
              <a:t>Quantum</a:t>
            </a:r>
            <a:r>
              <a:rPr lang="cs-CZ" dirty="0"/>
              <a:t> </a:t>
            </a:r>
            <a:r>
              <a:rPr lang="cs-CZ" dirty="0" err="1"/>
              <a:t>Dots</a:t>
            </a:r>
            <a:r>
              <a:rPr lang="cs-CZ" dirty="0"/>
              <a:t> Detektor</a:t>
            </a:r>
            <a:r>
              <a:rPr lang="cs-CZ" dirty="0" smtClean="0"/>
              <a:t>)</a:t>
            </a:r>
            <a:endParaRPr lang="en-US" dirty="0"/>
          </a:p>
        </p:txBody>
      </p:sp>
      <p:pic>
        <p:nvPicPr>
          <p:cNvPr id="9" name="Zástupný symbol pro obsah 7" descr="MAGNUM x-ray tube"/>
          <p:cNvPicPr>
            <a:picLocks noGrp="1"/>
          </p:cNvPicPr>
          <p:nvPr>
            <p:ph sz="quarter" idx="2"/>
          </p:nvPr>
        </p:nvPicPr>
        <p:blipFill>
          <a:blip r:embed="rId2" cstate="print"/>
          <a:srcRect/>
          <a:stretch>
            <a:fillRect/>
          </a:stretch>
        </p:blipFill>
        <p:spPr bwMode="auto">
          <a:xfrm>
            <a:off x="5148064" y="1473388"/>
            <a:ext cx="3370024" cy="4572000"/>
          </a:xfrm>
          <a:prstGeom prst="rect">
            <a:avLst/>
          </a:prstGeom>
          <a:noFill/>
          <a:ln w="9525">
            <a:noFill/>
            <a:miter lim="800000"/>
            <a:headEnd/>
            <a:tailEnd/>
          </a:ln>
        </p:spPr>
      </p:pic>
      <p:sp>
        <p:nvSpPr>
          <p:cNvPr id="10" name="TextovéPole 9"/>
          <p:cNvSpPr txBox="1"/>
          <p:nvPr/>
        </p:nvSpPr>
        <p:spPr>
          <a:xfrm>
            <a:off x="4788024" y="5445224"/>
            <a:ext cx="3208442" cy="1200329"/>
          </a:xfrm>
          <a:prstGeom prst="rect">
            <a:avLst/>
          </a:prstGeom>
          <a:noFill/>
        </p:spPr>
        <p:txBody>
          <a:bodyPr wrap="none" rtlCol="0">
            <a:spAutoFit/>
          </a:bodyPr>
          <a:lstStyle/>
          <a:p>
            <a:r>
              <a:rPr lang="cs-CZ" dirty="0"/>
              <a:t>Miniaturizovaná </a:t>
            </a:r>
          </a:p>
          <a:p>
            <a:r>
              <a:rPr lang="cs-CZ" dirty="0"/>
              <a:t>„End </a:t>
            </a:r>
            <a:r>
              <a:rPr lang="cs-CZ" dirty="0" err="1"/>
              <a:t>Window</a:t>
            </a:r>
            <a:r>
              <a:rPr lang="cs-CZ" dirty="0"/>
              <a:t>“ rentgenka </a:t>
            </a:r>
          </a:p>
          <a:p>
            <a:r>
              <a:rPr lang="cs-CZ" dirty="0"/>
              <a:t>včetně vysokonapěťového zdroje</a:t>
            </a:r>
            <a:endParaRPr lang="en-US" dirty="0"/>
          </a:p>
          <a:p>
            <a:endParaRPr lang="cs-CZ" dirty="0"/>
          </a:p>
        </p:txBody>
      </p:sp>
    </p:spTree>
    <p:extLst>
      <p:ext uri="{BB962C8B-B14F-4D97-AF65-F5344CB8AC3E}">
        <p14:creationId xmlns:p14="http://schemas.microsoft.com/office/powerpoint/2010/main" val="107979720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datum 2"/>
          <p:cNvSpPr>
            <a:spLocks noGrp="1"/>
          </p:cNvSpPr>
          <p:nvPr>
            <p:ph type="dt" sz="half" idx="10"/>
          </p:nvPr>
        </p:nvSpPr>
        <p:spPr/>
        <p:txBody>
          <a:bodyPr/>
          <a:lstStyle/>
          <a:p>
            <a:r>
              <a:rPr lang="cs-CZ" smtClean="0"/>
              <a:t>2012</a:t>
            </a:r>
            <a:endParaRPr lang="en-US"/>
          </a:p>
        </p:txBody>
      </p:sp>
      <p:sp>
        <p:nvSpPr>
          <p:cNvPr id="4" name="Zástupný symbol pro zápatí 3"/>
          <p:cNvSpPr>
            <a:spLocks noGrp="1"/>
          </p:cNvSpPr>
          <p:nvPr>
            <p:ph type="ftr" sz="quarter" idx="11"/>
          </p:nvPr>
        </p:nvSpPr>
        <p:spPr/>
        <p:txBody>
          <a:bodyPr/>
          <a:lstStyle/>
          <a:p>
            <a:r>
              <a:rPr lang="en-US" smtClean="0"/>
              <a:t>prof. Otruba</a:t>
            </a:r>
            <a:endParaRPr lang="en-US"/>
          </a:p>
        </p:txBody>
      </p:sp>
      <p:sp>
        <p:nvSpPr>
          <p:cNvPr id="5" name="Zástupný symbol pro číslo snímku 4"/>
          <p:cNvSpPr>
            <a:spLocks noGrp="1"/>
          </p:cNvSpPr>
          <p:nvPr>
            <p:ph type="sldNum" sz="quarter" idx="12"/>
          </p:nvPr>
        </p:nvSpPr>
        <p:spPr/>
        <p:txBody>
          <a:bodyPr/>
          <a:lstStyle/>
          <a:p>
            <a:fld id="{147C1B20-DEF4-46E3-B77F-0FB6B8193D90}" type="slidenum">
              <a:rPr lang="en-US" smtClean="0"/>
              <a:pPr/>
              <a:t>67</a:t>
            </a:fld>
            <a:endParaRPr lang="en-US"/>
          </a:p>
        </p:txBody>
      </p:sp>
      <p:pic>
        <p:nvPicPr>
          <p:cNvPr id="9" name="Picture 3"/>
          <p:cNvPicPr>
            <a:picLocks noChangeAspect="1" noChangeArrowheads="1"/>
          </p:cNvPicPr>
          <p:nvPr/>
        </p:nvPicPr>
        <p:blipFill>
          <a:blip r:embed="rId2" cstate="print">
            <a:lum contrast="30000"/>
          </a:blip>
          <a:srcRect/>
          <a:stretch>
            <a:fillRect/>
          </a:stretch>
        </p:blipFill>
        <p:spPr bwMode="auto">
          <a:xfrm>
            <a:off x="683627" y="146429"/>
            <a:ext cx="2359197" cy="6090883"/>
          </a:xfrm>
          <a:prstGeom prst="rect">
            <a:avLst/>
          </a:prstGeom>
          <a:noFill/>
          <a:ln w="9525">
            <a:noFill/>
            <a:miter lim="800000"/>
            <a:headEnd/>
            <a:tailEnd/>
          </a:ln>
        </p:spPr>
      </p:pic>
      <p:pic>
        <p:nvPicPr>
          <p:cNvPr id="10" name="Picture 2"/>
          <p:cNvPicPr>
            <a:picLocks noChangeAspect="1" noChangeArrowheads="1"/>
          </p:cNvPicPr>
          <p:nvPr/>
        </p:nvPicPr>
        <p:blipFill>
          <a:blip r:embed="rId3" cstate="print">
            <a:lum bright="-10000" contrast="40000"/>
          </a:blip>
          <a:srcRect/>
          <a:stretch>
            <a:fillRect/>
          </a:stretch>
        </p:blipFill>
        <p:spPr bwMode="auto">
          <a:xfrm>
            <a:off x="3419872" y="126982"/>
            <a:ext cx="5428011" cy="6542378"/>
          </a:xfrm>
          <a:prstGeom prst="rect">
            <a:avLst/>
          </a:prstGeom>
          <a:noFill/>
          <a:ln w="9525">
            <a:noFill/>
            <a:miter lim="800000"/>
            <a:headEnd/>
            <a:tailEnd/>
          </a:ln>
        </p:spPr>
      </p:pic>
    </p:spTree>
    <p:extLst>
      <p:ext uri="{BB962C8B-B14F-4D97-AF65-F5344CB8AC3E}">
        <p14:creationId xmlns:p14="http://schemas.microsoft.com/office/powerpoint/2010/main" val="224279983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Princip XRF mikroskopie</a:t>
            </a:r>
            <a:endParaRPr lang="cs-CZ" dirty="0"/>
          </a:p>
        </p:txBody>
      </p:sp>
      <p:sp>
        <p:nvSpPr>
          <p:cNvPr id="3" name="Zástupný symbol pro datum 2"/>
          <p:cNvSpPr>
            <a:spLocks noGrp="1"/>
          </p:cNvSpPr>
          <p:nvPr>
            <p:ph type="dt" sz="half" idx="10"/>
          </p:nvPr>
        </p:nvSpPr>
        <p:spPr/>
        <p:txBody>
          <a:bodyPr/>
          <a:lstStyle/>
          <a:p>
            <a:r>
              <a:rPr lang="cs-CZ" smtClean="0"/>
              <a:t>2012</a:t>
            </a:r>
            <a:endParaRPr lang="en-US" dirty="0"/>
          </a:p>
        </p:txBody>
      </p:sp>
      <p:sp>
        <p:nvSpPr>
          <p:cNvPr id="4" name="Zástupný symbol pro zápatí 3"/>
          <p:cNvSpPr>
            <a:spLocks noGrp="1"/>
          </p:cNvSpPr>
          <p:nvPr>
            <p:ph type="ftr" sz="quarter" idx="11"/>
          </p:nvPr>
        </p:nvSpPr>
        <p:spPr/>
        <p:txBody>
          <a:bodyPr/>
          <a:lstStyle/>
          <a:p>
            <a:r>
              <a:rPr lang="en-US" smtClean="0"/>
              <a:t>prof. Otruba</a:t>
            </a:r>
            <a:endParaRPr lang="en-US"/>
          </a:p>
        </p:txBody>
      </p:sp>
      <p:sp>
        <p:nvSpPr>
          <p:cNvPr id="5" name="Zástupný symbol pro číslo snímku 4"/>
          <p:cNvSpPr>
            <a:spLocks noGrp="1"/>
          </p:cNvSpPr>
          <p:nvPr>
            <p:ph type="sldNum" sz="quarter" idx="12"/>
          </p:nvPr>
        </p:nvSpPr>
        <p:spPr/>
        <p:txBody>
          <a:bodyPr/>
          <a:lstStyle/>
          <a:p>
            <a:fld id="{D4B5ADC2-7248-4799-8E52-477E151C3EE9}" type="slidenum">
              <a:rPr lang="en-US" sz="1400" b="1" smtClean="0">
                <a:solidFill>
                  <a:srgbClr val="FFFFFF"/>
                </a:solidFill>
              </a:rPr>
              <a:pPr/>
              <a:t>68</a:t>
            </a:fld>
            <a:endParaRPr lang="en-US" dirty="0"/>
          </a:p>
        </p:txBody>
      </p:sp>
      <p:pic>
        <p:nvPicPr>
          <p:cNvPr id="13" name="Zástupný symbol pro obsah 12" descr="RTG mikroskop princip.tif"/>
          <p:cNvPicPr>
            <a:picLocks noGrp="1" noChangeAspect="1"/>
          </p:cNvPicPr>
          <p:nvPr>
            <p:ph sz="quarter" idx="1"/>
          </p:nvPr>
        </p:nvPicPr>
        <p:blipFill>
          <a:blip r:embed="rId2" cstate="print"/>
          <a:stretch>
            <a:fillRect/>
          </a:stretch>
        </p:blipFill>
        <p:spPr>
          <a:xfrm>
            <a:off x="1944713" y="1447800"/>
            <a:ext cx="5711774" cy="4572000"/>
          </a:xfrm>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XRF mikroskop</a:t>
            </a:r>
            <a:endParaRPr lang="cs-CZ" dirty="0"/>
          </a:p>
        </p:txBody>
      </p:sp>
      <p:sp>
        <p:nvSpPr>
          <p:cNvPr id="3" name="Zástupný symbol pro datum 2"/>
          <p:cNvSpPr>
            <a:spLocks noGrp="1"/>
          </p:cNvSpPr>
          <p:nvPr>
            <p:ph type="dt" sz="half" idx="10"/>
          </p:nvPr>
        </p:nvSpPr>
        <p:spPr/>
        <p:txBody>
          <a:bodyPr/>
          <a:lstStyle/>
          <a:p>
            <a:r>
              <a:rPr lang="cs-CZ" smtClean="0"/>
              <a:t>2012</a:t>
            </a:r>
            <a:endParaRPr lang="en-US" dirty="0"/>
          </a:p>
        </p:txBody>
      </p:sp>
      <p:sp>
        <p:nvSpPr>
          <p:cNvPr id="4" name="Zástupný symbol pro zápatí 3"/>
          <p:cNvSpPr>
            <a:spLocks noGrp="1"/>
          </p:cNvSpPr>
          <p:nvPr>
            <p:ph type="ftr" sz="quarter" idx="11"/>
          </p:nvPr>
        </p:nvSpPr>
        <p:spPr/>
        <p:txBody>
          <a:bodyPr/>
          <a:lstStyle/>
          <a:p>
            <a:r>
              <a:rPr lang="en-US" smtClean="0"/>
              <a:t>prof. Otruba</a:t>
            </a:r>
            <a:endParaRPr lang="en-US"/>
          </a:p>
        </p:txBody>
      </p:sp>
      <p:sp>
        <p:nvSpPr>
          <p:cNvPr id="5" name="Zástupný symbol pro číslo snímku 4"/>
          <p:cNvSpPr>
            <a:spLocks noGrp="1"/>
          </p:cNvSpPr>
          <p:nvPr>
            <p:ph type="sldNum" sz="quarter" idx="12"/>
          </p:nvPr>
        </p:nvSpPr>
        <p:spPr/>
        <p:txBody>
          <a:bodyPr/>
          <a:lstStyle/>
          <a:p>
            <a:fld id="{D4B5ADC2-7248-4799-8E52-477E151C3EE9}" type="slidenum">
              <a:rPr lang="en-US" sz="1400" b="1" smtClean="0">
                <a:solidFill>
                  <a:srgbClr val="FFFFFF"/>
                </a:solidFill>
              </a:rPr>
              <a:pPr/>
              <a:t>69</a:t>
            </a:fld>
            <a:endParaRPr lang="en-US" dirty="0"/>
          </a:p>
        </p:txBody>
      </p:sp>
      <p:pic>
        <p:nvPicPr>
          <p:cNvPr id="7" name="Zástupný symbol pro obsah 6" descr="RTG mikroskop.tif"/>
          <p:cNvPicPr>
            <a:picLocks noGrp="1" noChangeAspect="1"/>
          </p:cNvPicPr>
          <p:nvPr>
            <p:ph sz="quarter" idx="1"/>
          </p:nvPr>
        </p:nvPicPr>
        <p:blipFill>
          <a:blip r:embed="rId2" cstate="print"/>
          <a:stretch>
            <a:fillRect/>
          </a:stretch>
        </p:blipFill>
        <p:spPr>
          <a:xfrm>
            <a:off x="1320931" y="1447800"/>
            <a:ext cx="6959338" cy="4572000"/>
          </a:xfr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Charakteristické záření</a:t>
            </a:r>
            <a:endParaRPr lang="cs-CZ" dirty="0"/>
          </a:p>
        </p:txBody>
      </p:sp>
      <p:sp>
        <p:nvSpPr>
          <p:cNvPr id="3" name="Zástupný symbol pro obsah 2"/>
          <p:cNvSpPr>
            <a:spLocks noGrp="1"/>
          </p:cNvSpPr>
          <p:nvPr>
            <p:ph sz="half" idx="1"/>
          </p:nvPr>
        </p:nvSpPr>
        <p:spPr/>
        <p:txBody>
          <a:bodyPr>
            <a:normAutofit lnSpcReduction="10000"/>
          </a:bodyPr>
          <a:lstStyle/>
          <a:p>
            <a:r>
              <a:rPr lang="cs-CZ" dirty="0" smtClean="0"/>
              <a:t>Charakteristické záření má povahu čárového spektra, jehož linie jsou typické pro daný druh atomu. Vlnová délka čar je nezávislá na energii budících elektronů, ale závisí pouze na rozdílu energetických hladin, mezi kterými se realizoval relaxační proces.</a:t>
            </a:r>
            <a:endParaRPr lang="cs-CZ" dirty="0"/>
          </a:p>
        </p:txBody>
      </p:sp>
      <p:pic>
        <p:nvPicPr>
          <p:cNvPr id="8" name="Zástupný symbol pro obsah 7" descr="img002b.jpg"/>
          <p:cNvPicPr>
            <a:picLocks noGrp="1" noChangeAspect="1"/>
          </p:cNvPicPr>
          <p:nvPr>
            <p:ph sz="half" idx="2"/>
          </p:nvPr>
        </p:nvPicPr>
        <p:blipFill>
          <a:blip r:embed="rId2" cstate="print"/>
          <a:stretch>
            <a:fillRect/>
          </a:stretch>
        </p:blipFill>
        <p:spPr>
          <a:xfrm>
            <a:off x="5143504" y="1571612"/>
            <a:ext cx="3657600" cy="3395726"/>
          </a:xfrm>
        </p:spPr>
      </p:pic>
      <p:sp>
        <p:nvSpPr>
          <p:cNvPr id="7" name="Zástupný symbol pro číslo snímku 6"/>
          <p:cNvSpPr>
            <a:spLocks noGrp="1"/>
          </p:cNvSpPr>
          <p:nvPr>
            <p:ph type="sldNum" sz="quarter" idx="12"/>
          </p:nvPr>
        </p:nvSpPr>
        <p:spPr/>
        <p:txBody>
          <a:bodyPr/>
          <a:lstStyle/>
          <a:p>
            <a:fld id="{6294C92D-0306-4E69-9CD3-20855E849650}" type="slidenum">
              <a:rPr kumimoji="0" lang="en-US" smtClean="0"/>
              <a:pPr/>
              <a:t>7</a:t>
            </a:fld>
            <a:endParaRPr kumimoji="0" lang="en-US"/>
          </a:p>
        </p:txBody>
      </p:sp>
      <p:sp>
        <p:nvSpPr>
          <p:cNvPr id="9" name="TextovéPole 8"/>
          <p:cNvSpPr txBox="1"/>
          <p:nvPr/>
        </p:nvSpPr>
        <p:spPr>
          <a:xfrm>
            <a:off x="5500694" y="5214950"/>
            <a:ext cx="3219151" cy="646331"/>
          </a:xfrm>
          <a:prstGeom prst="rect">
            <a:avLst/>
          </a:prstGeom>
          <a:noFill/>
        </p:spPr>
        <p:txBody>
          <a:bodyPr wrap="none" rtlCol="0">
            <a:spAutoFit/>
          </a:bodyPr>
          <a:lstStyle/>
          <a:p>
            <a:r>
              <a:rPr lang="cs-CZ" dirty="0" smtClean="0"/>
              <a:t>Charakteristické záření mědi na </a:t>
            </a:r>
          </a:p>
          <a:p>
            <a:r>
              <a:rPr lang="cs-CZ" dirty="0" smtClean="0"/>
              <a:t>spojitém pozadí brzdného záření</a:t>
            </a:r>
            <a:endParaRPr lang="cs-CZ" dirty="0"/>
          </a:p>
        </p:txBody>
      </p:sp>
      <p:sp>
        <p:nvSpPr>
          <p:cNvPr id="10" name="Zástupný symbol pro zápatí 9"/>
          <p:cNvSpPr>
            <a:spLocks noGrp="1"/>
          </p:cNvSpPr>
          <p:nvPr>
            <p:ph type="ftr" sz="quarter" idx="11"/>
          </p:nvPr>
        </p:nvSpPr>
        <p:spPr/>
        <p:txBody>
          <a:bodyPr/>
          <a:lstStyle/>
          <a:p>
            <a:r>
              <a:rPr kumimoji="0" lang="en-US" smtClean="0"/>
              <a:t>prof. Otruba</a:t>
            </a:r>
            <a:endParaRPr kumimoji="0" lang="en-US"/>
          </a:p>
        </p:txBody>
      </p:sp>
      <p:sp>
        <p:nvSpPr>
          <p:cNvPr id="11" name="Zástupný symbol pro datum 10"/>
          <p:cNvSpPr>
            <a:spLocks noGrp="1"/>
          </p:cNvSpPr>
          <p:nvPr>
            <p:ph type="dt" sz="half" idx="10"/>
          </p:nvPr>
        </p:nvSpPr>
        <p:spPr/>
        <p:txBody>
          <a:bodyPr/>
          <a:lstStyle/>
          <a:p>
            <a:r>
              <a:rPr lang="cs-CZ" smtClean="0"/>
              <a:t>2011</a:t>
            </a:r>
            <a:endParaRPr lang="en-US"/>
          </a:p>
        </p:txBody>
      </p:sp>
    </p:spTree>
    <p:extLst>
      <p:ext uri="{BB962C8B-B14F-4D97-AF65-F5344CB8AC3E}">
        <p14:creationId xmlns:p14="http://schemas.microsoft.com/office/powerpoint/2010/main" val="1165221600"/>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XRF mikroskopie aplikace</a:t>
            </a:r>
            <a:endParaRPr lang="cs-CZ" dirty="0"/>
          </a:p>
        </p:txBody>
      </p:sp>
      <p:sp>
        <p:nvSpPr>
          <p:cNvPr id="3" name="Zástupný symbol pro datum 2"/>
          <p:cNvSpPr>
            <a:spLocks noGrp="1"/>
          </p:cNvSpPr>
          <p:nvPr>
            <p:ph type="dt" sz="half" idx="10"/>
          </p:nvPr>
        </p:nvSpPr>
        <p:spPr/>
        <p:txBody>
          <a:bodyPr/>
          <a:lstStyle/>
          <a:p>
            <a:r>
              <a:rPr lang="cs-CZ" smtClean="0"/>
              <a:t>2012</a:t>
            </a:r>
            <a:endParaRPr lang="en-US" dirty="0"/>
          </a:p>
        </p:txBody>
      </p:sp>
      <p:sp>
        <p:nvSpPr>
          <p:cNvPr id="4" name="Zástupný symbol pro zápatí 3"/>
          <p:cNvSpPr>
            <a:spLocks noGrp="1"/>
          </p:cNvSpPr>
          <p:nvPr>
            <p:ph type="ftr" sz="quarter" idx="11"/>
          </p:nvPr>
        </p:nvSpPr>
        <p:spPr/>
        <p:txBody>
          <a:bodyPr/>
          <a:lstStyle/>
          <a:p>
            <a:r>
              <a:rPr lang="en-US" smtClean="0"/>
              <a:t>prof. Otruba</a:t>
            </a:r>
            <a:endParaRPr lang="en-US"/>
          </a:p>
        </p:txBody>
      </p:sp>
      <p:sp>
        <p:nvSpPr>
          <p:cNvPr id="5" name="Zástupný symbol pro číslo snímku 4"/>
          <p:cNvSpPr>
            <a:spLocks noGrp="1"/>
          </p:cNvSpPr>
          <p:nvPr>
            <p:ph type="sldNum" sz="quarter" idx="12"/>
          </p:nvPr>
        </p:nvSpPr>
        <p:spPr/>
        <p:txBody>
          <a:bodyPr/>
          <a:lstStyle/>
          <a:p>
            <a:fld id="{D4B5ADC2-7248-4799-8E52-477E151C3EE9}" type="slidenum">
              <a:rPr lang="en-US" sz="1400" b="1" smtClean="0">
                <a:solidFill>
                  <a:srgbClr val="FFFFFF"/>
                </a:solidFill>
              </a:rPr>
              <a:pPr/>
              <a:t>70</a:t>
            </a:fld>
            <a:endParaRPr lang="en-US" dirty="0"/>
          </a:p>
        </p:txBody>
      </p:sp>
      <p:pic>
        <p:nvPicPr>
          <p:cNvPr id="7" name="Zástupný symbol pro obsah 6" descr="mikro rtg buddha.tif"/>
          <p:cNvPicPr>
            <a:picLocks noGrp="1" noChangeAspect="1"/>
          </p:cNvPicPr>
          <p:nvPr>
            <p:ph sz="quarter" idx="1"/>
          </p:nvPr>
        </p:nvPicPr>
        <p:blipFill>
          <a:blip r:embed="rId2" cstate="print"/>
          <a:stretch>
            <a:fillRect/>
          </a:stretch>
        </p:blipFill>
        <p:spPr>
          <a:xfrm>
            <a:off x="1687402" y="1447800"/>
            <a:ext cx="6226396" cy="4572000"/>
          </a:xfrm>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Spojité spektrum (brzdné záření)</a:t>
            </a:r>
            <a:endParaRPr lang="cs-CZ" dirty="0"/>
          </a:p>
        </p:txBody>
      </p:sp>
      <p:sp>
        <p:nvSpPr>
          <p:cNvPr id="7" name="Zástupný symbol pro obsah 6"/>
          <p:cNvSpPr>
            <a:spLocks noGrp="1"/>
          </p:cNvSpPr>
          <p:nvPr>
            <p:ph sz="half" idx="1"/>
          </p:nvPr>
        </p:nvSpPr>
        <p:spPr>
          <a:xfrm>
            <a:off x="1000100" y="1524000"/>
            <a:ext cx="4286280" cy="4663440"/>
          </a:xfrm>
        </p:spPr>
        <p:txBody>
          <a:bodyPr>
            <a:normAutofit fontScale="92500" lnSpcReduction="20000"/>
          </a:bodyPr>
          <a:lstStyle/>
          <a:p>
            <a:r>
              <a:rPr lang="cs-CZ" dirty="0" smtClean="0"/>
              <a:t>Spojité spektrum má charakteristické rozložení intenzity závislé na použitém budícím napětí rentgenky či energii budících elektronů.</a:t>
            </a:r>
          </a:p>
          <a:p>
            <a:r>
              <a:rPr lang="cs-CZ" dirty="0" smtClean="0"/>
              <a:t>Vlnovou délku </a:t>
            </a:r>
            <a:r>
              <a:rPr lang="el-GR" dirty="0" smtClean="0"/>
              <a:t>λ</a:t>
            </a:r>
            <a:r>
              <a:rPr lang="cs-CZ" baseline="-25000" dirty="0" smtClean="0"/>
              <a:t>min</a:t>
            </a:r>
            <a:r>
              <a:rPr lang="el-GR" baseline="-25000" dirty="0" smtClean="0"/>
              <a:t> </a:t>
            </a:r>
            <a:r>
              <a:rPr lang="el-GR" dirty="0" smtClean="0"/>
              <a:t>, </a:t>
            </a:r>
            <a:r>
              <a:rPr lang="cs-CZ" dirty="0" smtClean="0"/>
              <a:t>která odpovídá maximální energii fotonů emitovaných při daném napětí na rentgence (tzv. prahová energie), lze vypočítat podle vztahu:</a:t>
            </a:r>
          </a:p>
          <a:p>
            <a:pPr>
              <a:buNone/>
            </a:pPr>
            <a:r>
              <a:rPr lang="cs-CZ" dirty="0" smtClean="0"/>
              <a:t>	</a:t>
            </a:r>
            <a:r>
              <a:rPr lang="el-GR" sz="2600" dirty="0" smtClean="0"/>
              <a:t>λ</a:t>
            </a:r>
            <a:r>
              <a:rPr lang="cs-CZ" sz="2600" baseline="-25000" dirty="0" smtClean="0"/>
              <a:t>min</a:t>
            </a:r>
            <a:r>
              <a:rPr lang="cs-CZ" sz="2600" dirty="0" smtClean="0"/>
              <a:t> = </a:t>
            </a:r>
            <a:r>
              <a:rPr lang="cs-CZ" sz="2600" dirty="0" err="1" smtClean="0"/>
              <a:t>hc</a:t>
            </a:r>
            <a:r>
              <a:rPr lang="cs-CZ" sz="2600" dirty="0" smtClean="0"/>
              <a:t>/E = 1,2398/E (</a:t>
            </a:r>
            <a:r>
              <a:rPr lang="cs-CZ" sz="2600" dirty="0" err="1" smtClean="0"/>
              <a:t>nm</a:t>
            </a:r>
            <a:r>
              <a:rPr lang="cs-CZ" sz="2600" dirty="0" smtClean="0"/>
              <a:t>, </a:t>
            </a:r>
            <a:r>
              <a:rPr lang="cs-CZ" sz="2600" dirty="0" err="1" smtClean="0"/>
              <a:t>kV</a:t>
            </a:r>
            <a:r>
              <a:rPr lang="cs-CZ" sz="2600" dirty="0" smtClean="0"/>
              <a:t>)</a:t>
            </a:r>
          </a:p>
          <a:p>
            <a:pPr>
              <a:buNone/>
            </a:pPr>
            <a:r>
              <a:rPr lang="cs-CZ" dirty="0" smtClean="0"/>
              <a:t>	</a:t>
            </a:r>
            <a:r>
              <a:rPr lang="el-GR" dirty="0" smtClean="0"/>
              <a:t> </a:t>
            </a:r>
            <a:r>
              <a:rPr lang="el-GR" sz="2600" dirty="0" smtClean="0"/>
              <a:t>λ</a:t>
            </a:r>
            <a:r>
              <a:rPr lang="cs-CZ" sz="2600" baseline="-25000" dirty="0" err="1" smtClean="0"/>
              <a:t>max</a:t>
            </a:r>
            <a:r>
              <a:rPr lang="cs-CZ" sz="2600" dirty="0" smtClean="0"/>
              <a:t> ≈ 1,5 </a:t>
            </a:r>
            <a:r>
              <a:rPr lang="el-GR" sz="2600" dirty="0" smtClean="0"/>
              <a:t>λ</a:t>
            </a:r>
            <a:r>
              <a:rPr lang="cs-CZ" sz="2600" baseline="-25000" dirty="0" smtClean="0"/>
              <a:t>min</a:t>
            </a:r>
            <a:r>
              <a:rPr lang="cs-CZ" sz="2600" dirty="0" smtClean="0"/>
              <a:t> </a:t>
            </a:r>
            <a:endParaRPr lang="cs-CZ" sz="2600" dirty="0"/>
          </a:p>
        </p:txBody>
      </p:sp>
      <p:pic>
        <p:nvPicPr>
          <p:cNvPr id="9" name="Zástupný symbol pro obsah 8" descr="img002a.jpg"/>
          <p:cNvPicPr>
            <a:picLocks noGrp="1" noChangeAspect="1"/>
          </p:cNvPicPr>
          <p:nvPr>
            <p:ph sz="half" idx="2"/>
          </p:nvPr>
        </p:nvPicPr>
        <p:blipFill>
          <a:blip r:embed="rId2" cstate="print"/>
          <a:stretch>
            <a:fillRect/>
          </a:stretch>
        </p:blipFill>
        <p:spPr>
          <a:xfrm>
            <a:off x="5276850" y="1719073"/>
            <a:ext cx="3657600" cy="4273928"/>
          </a:xfrm>
        </p:spPr>
      </p:pic>
      <p:sp>
        <p:nvSpPr>
          <p:cNvPr id="6" name="Zástupný symbol pro číslo snímku 5"/>
          <p:cNvSpPr>
            <a:spLocks noGrp="1"/>
          </p:cNvSpPr>
          <p:nvPr>
            <p:ph type="sldNum" sz="quarter" idx="12"/>
          </p:nvPr>
        </p:nvSpPr>
        <p:spPr/>
        <p:txBody>
          <a:bodyPr/>
          <a:lstStyle/>
          <a:p>
            <a:fld id="{6294C92D-0306-4E69-9CD3-20855E849650}" type="slidenum">
              <a:rPr kumimoji="0" lang="en-US" smtClean="0"/>
              <a:pPr/>
              <a:t>71</a:t>
            </a:fld>
            <a:endParaRPr kumimoji="0" lang="en-US"/>
          </a:p>
        </p:txBody>
      </p:sp>
      <p:sp>
        <p:nvSpPr>
          <p:cNvPr id="8" name="Zástupný symbol pro zápatí 7"/>
          <p:cNvSpPr>
            <a:spLocks noGrp="1"/>
          </p:cNvSpPr>
          <p:nvPr>
            <p:ph type="ftr" sz="quarter" idx="11"/>
          </p:nvPr>
        </p:nvSpPr>
        <p:spPr/>
        <p:txBody>
          <a:bodyPr/>
          <a:lstStyle/>
          <a:p>
            <a:r>
              <a:rPr kumimoji="0" lang="en-US" smtClean="0"/>
              <a:t>prof. Otruba</a:t>
            </a:r>
            <a:endParaRPr kumimoji="0" lang="en-US"/>
          </a:p>
        </p:txBody>
      </p:sp>
      <p:sp>
        <p:nvSpPr>
          <p:cNvPr id="10" name="Zástupný symbol pro datum 9"/>
          <p:cNvSpPr>
            <a:spLocks noGrp="1"/>
          </p:cNvSpPr>
          <p:nvPr>
            <p:ph type="dt" sz="half" idx="10"/>
          </p:nvPr>
        </p:nvSpPr>
        <p:spPr/>
        <p:txBody>
          <a:bodyPr/>
          <a:lstStyle/>
          <a:p>
            <a:r>
              <a:rPr lang="cs-CZ" smtClean="0"/>
              <a:t>2012</a:t>
            </a:r>
            <a:endParaRPr lang="en-US"/>
          </a:p>
        </p:txBody>
      </p:sp>
    </p:spTree>
    <p:extLst>
      <p:ext uri="{BB962C8B-B14F-4D97-AF65-F5344CB8AC3E}">
        <p14:creationId xmlns:p14="http://schemas.microsoft.com/office/powerpoint/2010/main" val="3907797516"/>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Charakteristické záření</a:t>
            </a:r>
            <a:endParaRPr lang="cs-CZ" dirty="0"/>
          </a:p>
        </p:txBody>
      </p:sp>
      <p:sp>
        <p:nvSpPr>
          <p:cNvPr id="3" name="Zástupný symbol pro obsah 2"/>
          <p:cNvSpPr>
            <a:spLocks noGrp="1"/>
          </p:cNvSpPr>
          <p:nvPr>
            <p:ph sz="half" idx="1"/>
          </p:nvPr>
        </p:nvSpPr>
        <p:spPr/>
        <p:txBody>
          <a:bodyPr>
            <a:normAutofit lnSpcReduction="10000"/>
          </a:bodyPr>
          <a:lstStyle/>
          <a:p>
            <a:r>
              <a:rPr lang="cs-CZ" dirty="0" smtClean="0"/>
              <a:t>Charakteristické záření má povahu čárového spektra, jehož linie jsou typické pro daný druh atomu. Vlnová délka čar je nezávislá na energii budících elektronů, ale závisí pouze na rozdílu energetických hladin, mezi kterými se realizoval relaxační proces.</a:t>
            </a:r>
            <a:endParaRPr lang="cs-CZ" dirty="0"/>
          </a:p>
        </p:txBody>
      </p:sp>
      <p:pic>
        <p:nvPicPr>
          <p:cNvPr id="8" name="Zástupný symbol pro obsah 7" descr="img002b.jpg"/>
          <p:cNvPicPr>
            <a:picLocks noGrp="1" noChangeAspect="1"/>
          </p:cNvPicPr>
          <p:nvPr>
            <p:ph sz="half" idx="2"/>
          </p:nvPr>
        </p:nvPicPr>
        <p:blipFill>
          <a:blip r:embed="rId2" cstate="print"/>
          <a:stretch>
            <a:fillRect/>
          </a:stretch>
        </p:blipFill>
        <p:spPr>
          <a:xfrm>
            <a:off x="5143504" y="1571612"/>
            <a:ext cx="3657600" cy="3395726"/>
          </a:xfrm>
        </p:spPr>
      </p:pic>
      <p:sp>
        <p:nvSpPr>
          <p:cNvPr id="7" name="Zástupný symbol pro číslo snímku 6"/>
          <p:cNvSpPr>
            <a:spLocks noGrp="1"/>
          </p:cNvSpPr>
          <p:nvPr>
            <p:ph type="sldNum" sz="quarter" idx="12"/>
          </p:nvPr>
        </p:nvSpPr>
        <p:spPr/>
        <p:txBody>
          <a:bodyPr/>
          <a:lstStyle/>
          <a:p>
            <a:fld id="{6294C92D-0306-4E69-9CD3-20855E849650}" type="slidenum">
              <a:rPr kumimoji="0" lang="en-US" smtClean="0"/>
              <a:pPr/>
              <a:t>72</a:t>
            </a:fld>
            <a:endParaRPr kumimoji="0" lang="en-US"/>
          </a:p>
        </p:txBody>
      </p:sp>
      <p:sp>
        <p:nvSpPr>
          <p:cNvPr id="9" name="TextovéPole 8"/>
          <p:cNvSpPr txBox="1"/>
          <p:nvPr/>
        </p:nvSpPr>
        <p:spPr>
          <a:xfrm>
            <a:off x="5500694" y="5214950"/>
            <a:ext cx="3219151" cy="646331"/>
          </a:xfrm>
          <a:prstGeom prst="rect">
            <a:avLst/>
          </a:prstGeom>
          <a:noFill/>
        </p:spPr>
        <p:txBody>
          <a:bodyPr wrap="none" rtlCol="0">
            <a:spAutoFit/>
          </a:bodyPr>
          <a:lstStyle/>
          <a:p>
            <a:r>
              <a:rPr lang="cs-CZ" dirty="0" smtClean="0"/>
              <a:t>Charakteristické záření mědi na </a:t>
            </a:r>
          </a:p>
          <a:p>
            <a:r>
              <a:rPr lang="cs-CZ" dirty="0" smtClean="0"/>
              <a:t>spojitém pozadí brzdného záření</a:t>
            </a:r>
            <a:endParaRPr lang="cs-CZ" dirty="0"/>
          </a:p>
        </p:txBody>
      </p:sp>
      <p:sp>
        <p:nvSpPr>
          <p:cNvPr id="10" name="Zástupný symbol pro zápatí 9"/>
          <p:cNvSpPr>
            <a:spLocks noGrp="1"/>
          </p:cNvSpPr>
          <p:nvPr>
            <p:ph type="ftr" sz="quarter" idx="11"/>
          </p:nvPr>
        </p:nvSpPr>
        <p:spPr/>
        <p:txBody>
          <a:bodyPr/>
          <a:lstStyle/>
          <a:p>
            <a:r>
              <a:rPr kumimoji="0" lang="en-US" smtClean="0"/>
              <a:t>prof. Otruba</a:t>
            </a:r>
            <a:endParaRPr kumimoji="0" lang="en-US"/>
          </a:p>
        </p:txBody>
      </p:sp>
      <p:sp>
        <p:nvSpPr>
          <p:cNvPr id="11" name="Zástupný symbol pro datum 10"/>
          <p:cNvSpPr>
            <a:spLocks noGrp="1"/>
          </p:cNvSpPr>
          <p:nvPr>
            <p:ph type="dt" sz="half" idx="10"/>
          </p:nvPr>
        </p:nvSpPr>
        <p:spPr/>
        <p:txBody>
          <a:bodyPr/>
          <a:lstStyle/>
          <a:p>
            <a:r>
              <a:rPr lang="cs-CZ" smtClean="0"/>
              <a:t>2012</a:t>
            </a:r>
            <a:endParaRPr lang="en-US"/>
          </a:p>
        </p:txBody>
      </p:sp>
    </p:spTree>
    <p:extLst>
      <p:ext uri="{BB962C8B-B14F-4D97-AF65-F5344CB8AC3E}">
        <p14:creationId xmlns:p14="http://schemas.microsoft.com/office/powerpoint/2010/main" val="3963534346"/>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Elektronová mikrosonda</a:t>
            </a:r>
          </a:p>
        </p:txBody>
      </p:sp>
      <p:sp>
        <p:nvSpPr>
          <p:cNvPr id="3" name="Zástupný symbol pro datum 2"/>
          <p:cNvSpPr>
            <a:spLocks noGrp="1"/>
          </p:cNvSpPr>
          <p:nvPr>
            <p:ph type="dt" sz="half" idx="10"/>
          </p:nvPr>
        </p:nvSpPr>
        <p:spPr/>
        <p:txBody>
          <a:bodyPr/>
          <a:lstStyle/>
          <a:p>
            <a:r>
              <a:rPr lang="cs-CZ" smtClean="0"/>
              <a:t>2012</a:t>
            </a:r>
            <a:endParaRPr lang="en-US"/>
          </a:p>
        </p:txBody>
      </p:sp>
      <p:sp>
        <p:nvSpPr>
          <p:cNvPr id="4" name="Zástupný symbol pro zápatí 3"/>
          <p:cNvSpPr>
            <a:spLocks noGrp="1"/>
          </p:cNvSpPr>
          <p:nvPr>
            <p:ph type="ftr" sz="quarter" idx="11"/>
          </p:nvPr>
        </p:nvSpPr>
        <p:spPr/>
        <p:txBody>
          <a:bodyPr/>
          <a:lstStyle/>
          <a:p>
            <a:r>
              <a:rPr lang="en-US" smtClean="0"/>
              <a:t>prof. Otruba</a:t>
            </a:r>
            <a:endParaRPr lang="en-US"/>
          </a:p>
        </p:txBody>
      </p:sp>
      <p:sp>
        <p:nvSpPr>
          <p:cNvPr id="5" name="Zástupný symbol pro číslo snímku 4"/>
          <p:cNvSpPr>
            <a:spLocks noGrp="1"/>
          </p:cNvSpPr>
          <p:nvPr>
            <p:ph type="sldNum" sz="quarter" idx="12"/>
          </p:nvPr>
        </p:nvSpPr>
        <p:spPr/>
        <p:txBody>
          <a:bodyPr/>
          <a:lstStyle/>
          <a:p>
            <a:fld id="{147C1B20-DEF4-46E3-B77F-0FB6B8193D90}" type="slidenum">
              <a:rPr lang="en-US" smtClean="0"/>
              <a:pPr/>
              <a:t>73</a:t>
            </a:fld>
            <a:endParaRPr lang="en-US"/>
          </a:p>
        </p:txBody>
      </p:sp>
      <p:pic>
        <p:nvPicPr>
          <p:cNvPr id="8" name="Picture 3"/>
          <p:cNvPicPr>
            <a:picLocks noGrp="1" noChangeAspect="1" noChangeArrowheads="1"/>
          </p:cNvPicPr>
          <p:nvPr>
            <p:ph sz="quarter" idx="1"/>
          </p:nvPr>
        </p:nvPicPr>
        <p:blipFill>
          <a:blip r:embed="rId3" cstate="print">
            <a:lum contrast="30000"/>
          </a:blip>
          <a:srcRect/>
          <a:stretch>
            <a:fillRect/>
          </a:stretch>
        </p:blipFill>
        <p:spPr bwMode="auto">
          <a:xfrm>
            <a:off x="467544" y="1844824"/>
            <a:ext cx="4325900" cy="3777952"/>
          </a:xfrm>
          <a:prstGeom prst="rect">
            <a:avLst/>
          </a:prstGeom>
          <a:noFill/>
          <a:ln w="9525">
            <a:noFill/>
            <a:miter lim="800000"/>
            <a:headEnd/>
            <a:tailEnd/>
          </a:ln>
        </p:spPr>
      </p:pic>
      <p:pic>
        <p:nvPicPr>
          <p:cNvPr id="9" name="Picture 2"/>
          <p:cNvPicPr>
            <a:picLocks noGrp="1" noChangeAspect="1" noChangeArrowheads="1"/>
          </p:cNvPicPr>
          <p:nvPr>
            <p:ph sz="quarter" idx="2"/>
          </p:nvPr>
        </p:nvPicPr>
        <p:blipFill>
          <a:blip r:embed="rId4" cstate="print">
            <a:lum contrast="40000"/>
          </a:blip>
          <a:srcRect/>
          <a:stretch>
            <a:fillRect/>
          </a:stretch>
        </p:blipFill>
        <p:spPr bwMode="auto">
          <a:xfrm rot="5400000">
            <a:off x="4648082" y="1785044"/>
            <a:ext cx="4321410" cy="3897512"/>
          </a:xfrm>
          <a:prstGeom prst="rect">
            <a:avLst/>
          </a:prstGeom>
          <a:noFill/>
          <a:ln w="9525">
            <a:noFill/>
            <a:miter lim="800000"/>
            <a:headEnd/>
            <a:tailEnd/>
          </a:ln>
        </p:spPr>
      </p:pic>
    </p:spTree>
    <p:extLst>
      <p:ext uri="{BB962C8B-B14F-4D97-AF65-F5344CB8AC3E}">
        <p14:creationId xmlns:p14="http://schemas.microsoft.com/office/powerpoint/2010/main" val="1289060889"/>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Nadpis 7"/>
          <p:cNvSpPr>
            <a:spLocks noGrp="1"/>
          </p:cNvSpPr>
          <p:nvPr>
            <p:ph type="title"/>
          </p:nvPr>
        </p:nvSpPr>
        <p:spPr>
          <a:xfrm>
            <a:off x="914400" y="274638"/>
            <a:ext cx="7772400" cy="778098"/>
          </a:xfrm>
        </p:spPr>
        <p:txBody>
          <a:bodyPr/>
          <a:lstStyle/>
          <a:p>
            <a:r>
              <a:rPr lang="pt-BR" dirty="0" smtClean="0"/>
              <a:t>schéma </a:t>
            </a:r>
            <a:r>
              <a:rPr lang="pt-BR" dirty="0"/>
              <a:t>přístroje Cameca SX 100</a:t>
            </a:r>
            <a:endParaRPr lang="cs-CZ" dirty="0"/>
          </a:p>
        </p:txBody>
      </p:sp>
      <p:sp>
        <p:nvSpPr>
          <p:cNvPr id="3" name="Zástupný symbol pro datum 2"/>
          <p:cNvSpPr>
            <a:spLocks noGrp="1"/>
          </p:cNvSpPr>
          <p:nvPr>
            <p:ph type="dt" sz="half" idx="10"/>
          </p:nvPr>
        </p:nvSpPr>
        <p:spPr/>
        <p:txBody>
          <a:bodyPr/>
          <a:lstStyle/>
          <a:p>
            <a:r>
              <a:rPr lang="cs-CZ" smtClean="0"/>
              <a:t>2012</a:t>
            </a:r>
            <a:endParaRPr lang="en-US"/>
          </a:p>
        </p:txBody>
      </p:sp>
      <p:sp>
        <p:nvSpPr>
          <p:cNvPr id="4" name="Zástupný symbol pro zápatí 3"/>
          <p:cNvSpPr>
            <a:spLocks noGrp="1"/>
          </p:cNvSpPr>
          <p:nvPr>
            <p:ph type="ftr" sz="quarter" idx="11"/>
          </p:nvPr>
        </p:nvSpPr>
        <p:spPr/>
        <p:txBody>
          <a:bodyPr/>
          <a:lstStyle/>
          <a:p>
            <a:r>
              <a:rPr lang="en-US" smtClean="0"/>
              <a:t>prof. Otruba</a:t>
            </a:r>
            <a:endParaRPr lang="en-US"/>
          </a:p>
        </p:txBody>
      </p:sp>
      <p:sp>
        <p:nvSpPr>
          <p:cNvPr id="5" name="Zástupný symbol pro číslo snímku 4"/>
          <p:cNvSpPr>
            <a:spLocks noGrp="1"/>
          </p:cNvSpPr>
          <p:nvPr>
            <p:ph type="sldNum" sz="quarter" idx="12"/>
          </p:nvPr>
        </p:nvSpPr>
        <p:spPr/>
        <p:txBody>
          <a:bodyPr/>
          <a:lstStyle/>
          <a:p>
            <a:fld id="{147C1B20-DEF4-46E3-B77F-0FB6B8193D90}" type="slidenum">
              <a:rPr lang="en-US" smtClean="0"/>
              <a:pPr/>
              <a:t>74</a:t>
            </a:fld>
            <a:endParaRPr lang="en-US"/>
          </a:p>
        </p:txBody>
      </p:sp>
      <p:pic>
        <p:nvPicPr>
          <p:cNvPr id="12" name="Zástupný symbol pro obsah 11"/>
          <p:cNvPicPr>
            <a:picLocks noGrp="1" noChangeAspect="1"/>
          </p:cNvPicPr>
          <p:nvPr>
            <p:ph sz="quarter" idx="1"/>
          </p:nvPr>
        </p:nvPicPr>
        <p:blipFill rotWithShape="1">
          <a:blip r:embed="rId2" cstate="print">
            <a:extLst>
              <a:ext uri="{28A0092B-C50C-407E-A947-70E740481C1C}">
                <a14:useLocalDpi xmlns:a14="http://schemas.microsoft.com/office/drawing/2010/main" val="0"/>
              </a:ext>
            </a:extLst>
          </a:blip>
          <a:srcRect l="4004" t="24964" r="5307" b="11653"/>
          <a:stretch/>
        </p:blipFill>
        <p:spPr>
          <a:xfrm>
            <a:off x="251520" y="1037878"/>
            <a:ext cx="6073899" cy="5667767"/>
          </a:xfrm>
        </p:spPr>
      </p:pic>
      <p:pic>
        <p:nvPicPr>
          <p:cNvPr id="13" name="Obrázek 12"/>
          <p:cNvPicPr>
            <a:picLocks noChangeAspect="1"/>
          </p:cNvPicPr>
          <p:nvPr/>
        </p:nvPicPr>
        <p:blipFill rotWithShape="1">
          <a:blip r:embed="rId3">
            <a:extLst>
              <a:ext uri="{28A0092B-C50C-407E-A947-70E740481C1C}">
                <a14:useLocalDpi xmlns:a14="http://schemas.microsoft.com/office/drawing/2010/main" val="0"/>
              </a:ext>
            </a:extLst>
          </a:blip>
          <a:srcRect l="50000" t="2707"/>
          <a:stretch/>
        </p:blipFill>
        <p:spPr>
          <a:xfrm>
            <a:off x="6516216" y="1052735"/>
            <a:ext cx="2195299" cy="5669757"/>
          </a:xfrm>
          <a:prstGeom prst="rect">
            <a:avLst/>
          </a:prstGeom>
        </p:spPr>
      </p:pic>
    </p:spTree>
    <p:extLst>
      <p:ext uri="{BB962C8B-B14F-4D97-AF65-F5344CB8AC3E}">
        <p14:creationId xmlns:p14="http://schemas.microsoft.com/office/powerpoint/2010/main" val="608269159"/>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914400" y="274638"/>
            <a:ext cx="7772400" cy="994122"/>
          </a:xfrm>
        </p:spPr>
        <p:txBody>
          <a:bodyPr>
            <a:normAutofit fontScale="90000"/>
          </a:bodyPr>
          <a:lstStyle/>
          <a:p>
            <a:r>
              <a:rPr lang="cs-CZ" dirty="0" smtClean="0"/>
              <a:t>Elektronová </a:t>
            </a:r>
            <a:r>
              <a:rPr lang="cs-CZ" dirty="0"/>
              <a:t>mikrosonda </a:t>
            </a:r>
            <a:r>
              <a:rPr lang="cs-CZ" dirty="0" err="1"/>
              <a:t>Cameca</a:t>
            </a:r>
            <a:r>
              <a:rPr lang="cs-CZ" dirty="0"/>
              <a:t> SX-100</a:t>
            </a:r>
          </a:p>
        </p:txBody>
      </p:sp>
      <p:sp>
        <p:nvSpPr>
          <p:cNvPr id="3" name="Zástupný symbol pro datum 2"/>
          <p:cNvSpPr>
            <a:spLocks noGrp="1"/>
          </p:cNvSpPr>
          <p:nvPr>
            <p:ph type="dt" sz="half" idx="10"/>
          </p:nvPr>
        </p:nvSpPr>
        <p:spPr/>
        <p:txBody>
          <a:bodyPr/>
          <a:lstStyle/>
          <a:p>
            <a:r>
              <a:rPr lang="cs-CZ" smtClean="0"/>
              <a:t>2012</a:t>
            </a:r>
            <a:endParaRPr lang="en-US" dirty="0"/>
          </a:p>
        </p:txBody>
      </p:sp>
      <p:sp>
        <p:nvSpPr>
          <p:cNvPr id="4" name="Zástupný symbol pro zápatí 3"/>
          <p:cNvSpPr>
            <a:spLocks noGrp="1"/>
          </p:cNvSpPr>
          <p:nvPr>
            <p:ph type="ftr" sz="quarter" idx="11"/>
          </p:nvPr>
        </p:nvSpPr>
        <p:spPr/>
        <p:txBody>
          <a:bodyPr/>
          <a:lstStyle/>
          <a:p>
            <a:r>
              <a:rPr lang="en-US" smtClean="0"/>
              <a:t>prof. Otruba</a:t>
            </a:r>
            <a:endParaRPr lang="en-US"/>
          </a:p>
        </p:txBody>
      </p:sp>
      <p:sp>
        <p:nvSpPr>
          <p:cNvPr id="5" name="Zástupný symbol pro číslo snímku 4"/>
          <p:cNvSpPr>
            <a:spLocks noGrp="1"/>
          </p:cNvSpPr>
          <p:nvPr>
            <p:ph type="sldNum" sz="quarter" idx="12"/>
          </p:nvPr>
        </p:nvSpPr>
        <p:spPr/>
        <p:txBody>
          <a:bodyPr/>
          <a:lstStyle/>
          <a:p>
            <a:fld id="{D4B5ADC2-7248-4799-8E52-477E151C3EE9}" type="slidenum">
              <a:rPr lang="en-US" sz="1400" b="1" smtClean="0">
                <a:solidFill>
                  <a:srgbClr val="FFFFFF"/>
                </a:solidFill>
              </a:rPr>
              <a:pPr/>
              <a:t>75</a:t>
            </a:fld>
            <a:endParaRPr lang="en-US" dirty="0"/>
          </a:p>
        </p:txBody>
      </p:sp>
      <p:sp>
        <p:nvSpPr>
          <p:cNvPr id="6" name="Zástupný symbol pro obsah 5"/>
          <p:cNvSpPr>
            <a:spLocks noGrp="1"/>
          </p:cNvSpPr>
          <p:nvPr>
            <p:ph sz="quarter" idx="1"/>
          </p:nvPr>
        </p:nvSpPr>
        <p:spPr>
          <a:xfrm>
            <a:off x="683568" y="1447800"/>
            <a:ext cx="8208912" cy="4789512"/>
          </a:xfrm>
        </p:spPr>
        <p:txBody>
          <a:bodyPr>
            <a:normAutofit fontScale="92500" lnSpcReduction="20000"/>
          </a:bodyPr>
          <a:lstStyle/>
          <a:p>
            <a:r>
              <a:rPr lang="cs-CZ" b="1" dirty="0"/>
              <a:t>velikost zkoumané plochy: 50 x 80 mm</a:t>
            </a:r>
          </a:p>
          <a:p>
            <a:r>
              <a:rPr lang="cs-CZ" dirty="0"/>
              <a:t> </a:t>
            </a:r>
            <a:r>
              <a:rPr lang="cs-CZ" b="1" dirty="0"/>
              <a:t>průměr elektronového svazku: cca 1 </a:t>
            </a:r>
            <a:r>
              <a:rPr lang="el-GR" b="1" dirty="0"/>
              <a:t>μ</a:t>
            </a:r>
            <a:r>
              <a:rPr lang="cs-CZ" b="1" dirty="0"/>
              <a:t>m</a:t>
            </a:r>
          </a:p>
          <a:p>
            <a:r>
              <a:rPr lang="cs-CZ" dirty="0"/>
              <a:t> </a:t>
            </a:r>
            <a:r>
              <a:rPr lang="cs-CZ" b="1" dirty="0"/>
              <a:t>optický mikroskop</a:t>
            </a:r>
          </a:p>
          <a:p>
            <a:pPr lvl="1"/>
            <a:r>
              <a:rPr lang="cs-CZ" dirty="0"/>
              <a:t> pozorování v dopadajícím i procházejícím </a:t>
            </a:r>
            <a:r>
              <a:rPr lang="cs-CZ" dirty="0" smtClean="0"/>
              <a:t>světle</a:t>
            </a:r>
          </a:p>
          <a:p>
            <a:pPr lvl="1"/>
            <a:r>
              <a:rPr lang="pl-PL" dirty="0" smtClean="0"/>
              <a:t>průměr </a:t>
            </a:r>
            <a:r>
              <a:rPr lang="pl-PL" dirty="0"/>
              <a:t>zorného pole - měnitelný od 0,25 do 1,75 mm</a:t>
            </a:r>
          </a:p>
          <a:p>
            <a:r>
              <a:rPr lang="cs-CZ" dirty="0"/>
              <a:t> </a:t>
            </a:r>
            <a:r>
              <a:rPr lang="cs-CZ" b="1" dirty="0"/>
              <a:t>mikroskopická část – </a:t>
            </a:r>
            <a:r>
              <a:rPr lang="cs-CZ" b="1" dirty="0" smtClean="0"/>
              <a:t>SEM</a:t>
            </a:r>
          </a:p>
          <a:p>
            <a:pPr lvl="1"/>
            <a:r>
              <a:rPr lang="cs-CZ" dirty="0" smtClean="0"/>
              <a:t>zobrazení </a:t>
            </a:r>
            <a:r>
              <a:rPr lang="cs-CZ" dirty="0"/>
              <a:t>ve zpětně odražených a sekundárních </a:t>
            </a:r>
            <a:r>
              <a:rPr lang="cs-CZ" dirty="0" smtClean="0"/>
              <a:t>elektronech</a:t>
            </a:r>
          </a:p>
          <a:p>
            <a:pPr lvl="1"/>
            <a:r>
              <a:rPr lang="cs-CZ" dirty="0" smtClean="0"/>
              <a:t>zvětšení </a:t>
            </a:r>
            <a:r>
              <a:rPr lang="cs-CZ" dirty="0"/>
              <a:t>40x - 400 000x</a:t>
            </a:r>
          </a:p>
          <a:p>
            <a:r>
              <a:rPr lang="cs-CZ" dirty="0"/>
              <a:t> </a:t>
            </a:r>
            <a:r>
              <a:rPr lang="cs-CZ" b="1" dirty="0" smtClean="0"/>
              <a:t>spektrometr</a:t>
            </a:r>
          </a:p>
          <a:p>
            <a:pPr lvl="1"/>
            <a:r>
              <a:rPr lang="cs-CZ" dirty="0" smtClean="0"/>
              <a:t>analýza </a:t>
            </a:r>
            <a:r>
              <a:rPr lang="cs-CZ" dirty="0"/>
              <a:t>uvolněného </a:t>
            </a:r>
            <a:r>
              <a:rPr lang="cs-CZ" dirty="0" err="1"/>
              <a:t>rtg</a:t>
            </a:r>
            <a:r>
              <a:rPr lang="cs-CZ" dirty="0"/>
              <a:t> záření</a:t>
            </a:r>
          </a:p>
          <a:p>
            <a:pPr lvl="1"/>
            <a:r>
              <a:rPr lang="cs-CZ" dirty="0" smtClean="0"/>
              <a:t>citlivost </a:t>
            </a:r>
            <a:r>
              <a:rPr lang="cs-CZ" dirty="0"/>
              <a:t>stanovení koncentrace prvků cca 0,01%</a:t>
            </a:r>
          </a:p>
          <a:p>
            <a:pPr lvl="1"/>
            <a:r>
              <a:rPr lang="cs-CZ" dirty="0" smtClean="0"/>
              <a:t>pět </a:t>
            </a:r>
            <a:r>
              <a:rPr lang="cs-CZ" dirty="0"/>
              <a:t>vlnově disperzních detektorů (WDS)</a:t>
            </a:r>
          </a:p>
          <a:p>
            <a:pPr lvl="1"/>
            <a:r>
              <a:rPr lang="cs-CZ" dirty="0" err="1" smtClean="0"/>
              <a:t>energiově</a:t>
            </a:r>
            <a:r>
              <a:rPr lang="cs-CZ" dirty="0" smtClean="0"/>
              <a:t> </a:t>
            </a:r>
            <a:r>
              <a:rPr lang="cs-CZ" dirty="0"/>
              <a:t>disperzní detektor (EDS), termoelektricky chlazený</a:t>
            </a:r>
          </a:p>
        </p:txBody>
      </p:sp>
    </p:spTree>
    <p:extLst>
      <p:ext uri="{BB962C8B-B14F-4D97-AF65-F5344CB8AC3E}">
        <p14:creationId xmlns:p14="http://schemas.microsoft.com/office/powerpoint/2010/main" val="2884491319"/>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p:txBody>
          <a:bodyPr>
            <a:normAutofit fontScale="90000"/>
          </a:bodyPr>
          <a:lstStyle/>
          <a:p>
            <a:r>
              <a:rPr lang="en-US" dirty="0"/>
              <a:t>Examples of </a:t>
            </a:r>
            <a:r>
              <a:rPr lang="en-US" dirty="0" err="1"/>
              <a:t>Cameca</a:t>
            </a:r>
            <a:r>
              <a:rPr lang="en-US" dirty="0"/>
              <a:t> SX100 applications</a:t>
            </a:r>
            <a:endParaRPr lang="cs-CZ" dirty="0"/>
          </a:p>
        </p:txBody>
      </p:sp>
      <p:sp>
        <p:nvSpPr>
          <p:cNvPr id="3" name="Zástupný symbol pro datum 2"/>
          <p:cNvSpPr>
            <a:spLocks noGrp="1"/>
          </p:cNvSpPr>
          <p:nvPr>
            <p:ph type="dt" sz="half" idx="10"/>
          </p:nvPr>
        </p:nvSpPr>
        <p:spPr/>
        <p:txBody>
          <a:bodyPr/>
          <a:lstStyle/>
          <a:p>
            <a:r>
              <a:rPr lang="cs-CZ" smtClean="0"/>
              <a:t>2012</a:t>
            </a:r>
            <a:endParaRPr lang="en-US" dirty="0"/>
          </a:p>
        </p:txBody>
      </p:sp>
      <p:sp>
        <p:nvSpPr>
          <p:cNvPr id="4" name="Zástupný symbol pro zápatí 3"/>
          <p:cNvSpPr>
            <a:spLocks noGrp="1"/>
          </p:cNvSpPr>
          <p:nvPr>
            <p:ph type="ftr" sz="quarter" idx="11"/>
          </p:nvPr>
        </p:nvSpPr>
        <p:spPr/>
        <p:txBody>
          <a:bodyPr/>
          <a:lstStyle/>
          <a:p>
            <a:r>
              <a:rPr lang="en-US" smtClean="0"/>
              <a:t>prof. Otruba</a:t>
            </a:r>
            <a:endParaRPr lang="en-US"/>
          </a:p>
        </p:txBody>
      </p:sp>
      <p:sp>
        <p:nvSpPr>
          <p:cNvPr id="5" name="Zástupný symbol pro číslo snímku 4"/>
          <p:cNvSpPr>
            <a:spLocks noGrp="1"/>
          </p:cNvSpPr>
          <p:nvPr>
            <p:ph type="sldNum" sz="quarter" idx="12"/>
          </p:nvPr>
        </p:nvSpPr>
        <p:spPr/>
        <p:txBody>
          <a:bodyPr/>
          <a:lstStyle/>
          <a:p>
            <a:fld id="{D4B5ADC2-7248-4799-8E52-477E151C3EE9}" type="slidenum">
              <a:rPr lang="en-US" sz="1400" b="1" smtClean="0">
                <a:solidFill>
                  <a:srgbClr val="FFFFFF"/>
                </a:solidFill>
              </a:rPr>
              <a:pPr/>
              <a:t>76</a:t>
            </a:fld>
            <a:endParaRPr lang="en-US" dirty="0"/>
          </a:p>
        </p:txBody>
      </p:sp>
      <p:sp>
        <p:nvSpPr>
          <p:cNvPr id="8" name="Zástupný symbol pro obsah 7"/>
          <p:cNvSpPr>
            <a:spLocks noGrp="1"/>
          </p:cNvSpPr>
          <p:nvPr>
            <p:ph sz="quarter" idx="1"/>
          </p:nvPr>
        </p:nvSpPr>
        <p:spPr>
          <a:xfrm>
            <a:off x="467544" y="1447800"/>
            <a:ext cx="3744416" cy="4861520"/>
          </a:xfrm>
        </p:spPr>
        <p:txBody>
          <a:bodyPr>
            <a:normAutofit fontScale="92500" lnSpcReduction="10000"/>
          </a:bodyPr>
          <a:lstStyle/>
          <a:p>
            <a:r>
              <a:rPr lang="en-US" dirty="0"/>
              <a:t>This example shows an artificially </a:t>
            </a:r>
            <a:r>
              <a:rPr lang="en-US" dirty="0" err="1"/>
              <a:t>coloured</a:t>
            </a:r>
            <a:r>
              <a:rPr lang="en-US" dirty="0"/>
              <a:t> backscattered electron (BSE) image and three X-ray maps showing the distribution of tin (</a:t>
            </a:r>
            <a:r>
              <a:rPr lang="en-US" dirty="0" err="1"/>
              <a:t>Sn</a:t>
            </a:r>
            <a:r>
              <a:rPr lang="en-US" dirty="0"/>
              <a:t>), niobium (</a:t>
            </a:r>
            <a:r>
              <a:rPr lang="en-US" dirty="0" err="1"/>
              <a:t>Nb</a:t>
            </a:r>
            <a:r>
              <a:rPr lang="en-US" dirty="0"/>
              <a:t>), and scandium (</a:t>
            </a:r>
            <a:r>
              <a:rPr lang="en-US" dirty="0" err="1"/>
              <a:t>Sc</a:t>
            </a:r>
            <a:r>
              <a:rPr lang="en-US" dirty="0"/>
              <a:t>) in a small grain of tin- and scandium-bearing </a:t>
            </a:r>
            <a:r>
              <a:rPr lang="en-US" dirty="0" err="1"/>
              <a:t>titanite</a:t>
            </a:r>
            <a:r>
              <a:rPr lang="en-US" dirty="0"/>
              <a:t> in a sample of rhyolite from north Wales. The grain displays sector zoning. Scale bar = 100µm</a:t>
            </a:r>
            <a:r>
              <a:rPr lang="en-US" dirty="0" smtClean="0"/>
              <a:t>.</a:t>
            </a:r>
            <a:endParaRPr lang="en-US" dirty="0"/>
          </a:p>
        </p:txBody>
      </p:sp>
      <p:pic>
        <p:nvPicPr>
          <p:cNvPr id="10" name="Zástupný symbol pro obsah 9"/>
          <p:cNvPicPr>
            <a:picLocks noGrp="1" noChangeAspect="1"/>
          </p:cNvPicPr>
          <p:nvPr>
            <p:ph sz="quarter" idx="2"/>
          </p:nvPr>
        </p:nvPicPr>
        <p:blipFill>
          <a:blip r:embed="rId2">
            <a:extLst>
              <a:ext uri="{28A0092B-C50C-407E-A947-70E740481C1C}">
                <a14:useLocalDpi xmlns:a14="http://schemas.microsoft.com/office/drawing/2010/main" val="0"/>
              </a:ext>
            </a:extLst>
          </a:blip>
          <a:stretch>
            <a:fillRect/>
          </a:stretch>
        </p:blipFill>
        <p:spPr>
          <a:xfrm>
            <a:off x="4499992" y="1412776"/>
            <a:ext cx="4329558" cy="4118930"/>
          </a:xfrm>
        </p:spPr>
      </p:pic>
      <p:pic>
        <p:nvPicPr>
          <p:cNvPr id="11" name="Obrázek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9992" y="5661248"/>
            <a:ext cx="1971675" cy="885825"/>
          </a:xfrm>
          <a:prstGeom prst="rect">
            <a:avLst/>
          </a:prstGeom>
        </p:spPr>
      </p:pic>
    </p:spTree>
    <p:extLst>
      <p:ext uri="{BB962C8B-B14F-4D97-AF65-F5344CB8AC3E}">
        <p14:creationId xmlns:p14="http://schemas.microsoft.com/office/powerpoint/2010/main" val="4126720193"/>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dirty="0" err="1"/>
              <a:t>True-colour</a:t>
            </a:r>
            <a:r>
              <a:rPr lang="cs-CZ" dirty="0"/>
              <a:t> </a:t>
            </a:r>
            <a:r>
              <a:rPr lang="cs-CZ" dirty="0" err="1" smtClean="0"/>
              <a:t>cathodoluminescence</a:t>
            </a:r>
            <a:endParaRPr lang="cs-CZ" dirty="0"/>
          </a:p>
        </p:txBody>
      </p:sp>
      <p:sp>
        <p:nvSpPr>
          <p:cNvPr id="3" name="Zástupný symbol pro datum 2"/>
          <p:cNvSpPr>
            <a:spLocks noGrp="1"/>
          </p:cNvSpPr>
          <p:nvPr>
            <p:ph type="dt" sz="half" idx="10"/>
          </p:nvPr>
        </p:nvSpPr>
        <p:spPr/>
        <p:txBody>
          <a:bodyPr/>
          <a:lstStyle/>
          <a:p>
            <a:r>
              <a:rPr lang="cs-CZ" smtClean="0"/>
              <a:t>2012</a:t>
            </a:r>
            <a:endParaRPr lang="en-US"/>
          </a:p>
        </p:txBody>
      </p:sp>
      <p:sp>
        <p:nvSpPr>
          <p:cNvPr id="4" name="Zástupný symbol pro zápatí 3"/>
          <p:cNvSpPr>
            <a:spLocks noGrp="1"/>
          </p:cNvSpPr>
          <p:nvPr>
            <p:ph type="ftr" sz="quarter" idx="11"/>
          </p:nvPr>
        </p:nvSpPr>
        <p:spPr/>
        <p:txBody>
          <a:bodyPr/>
          <a:lstStyle/>
          <a:p>
            <a:r>
              <a:rPr lang="en-US" smtClean="0"/>
              <a:t>prof. Otruba</a:t>
            </a:r>
            <a:endParaRPr lang="en-US"/>
          </a:p>
        </p:txBody>
      </p:sp>
      <p:sp>
        <p:nvSpPr>
          <p:cNvPr id="5" name="Zástupný symbol pro číslo snímku 4"/>
          <p:cNvSpPr>
            <a:spLocks noGrp="1"/>
          </p:cNvSpPr>
          <p:nvPr>
            <p:ph type="sldNum" sz="quarter" idx="12"/>
          </p:nvPr>
        </p:nvSpPr>
        <p:spPr/>
        <p:txBody>
          <a:bodyPr/>
          <a:lstStyle/>
          <a:p>
            <a:fld id="{147C1B20-DEF4-46E3-B77F-0FB6B8193D90}" type="slidenum">
              <a:rPr lang="en-US" smtClean="0"/>
              <a:pPr/>
              <a:t>77</a:t>
            </a:fld>
            <a:endParaRPr lang="en-US"/>
          </a:p>
        </p:txBody>
      </p:sp>
      <p:sp>
        <p:nvSpPr>
          <p:cNvPr id="6" name="Zástupný symbol pro obsah 5"/>
          <p:cNvSpPr>
            <a:spLocks noGrp="1"/>
          </p:cNvSpPr>
          <p:nvPr>
            <p:ph sz="quarter" idx="1"/>
          </p:nvPr>
        </p:nvSpPr>
        <p:spPr>
          <a:xfrm>
            <a:off x="467544" y="1447800"/>
            <a:ext cx="4195896" cy="4861520"/>
          </a:xfrm>
        </p:spPr>
        <p:txBody>
          <a:bodyPr>
            <a:normAutofit fontScale="70000" lnSpcReduction="20000"/>
          </a:bodyPr>
          <a:lstStyle/>
          <a:p>
            <a:r>
              <a:rPr lang="cs-CZ" dirty="0"/>
              <a:t>Princip </a:t>
            </a:r>
            <a:r>
              <a:rPr lang="cs-CZ" dirty="0" err="1"/>
              <a:t>katodoluminiscenční</a:t>
            </a:r>
            <a:r>
              <a:rPr lang="cs-CZ" dirty="0"/>
              <a:t> (CL) mikroskopie je založen na interakci proudu elektronů s </a:t>
            </a:r>
            <a:r>
              <a:rPr lang="cs-CZ" dirty="0" smtClean="0"/>
              <a:t>minerály. Zdrojem </a:t>
            </a:r>
            <a:r>
              <a:rPr lang="cs-CZ" dirty="0"/>
              <a:t>elektronů je žhavené wolframové vlákno katody elektronové trysky. Napětím 40–100 </a:t>
            </a:r>
            <a:r>
              <a:rPr lang="cs-CZ" dirty="0" err="1" smtClean="0"/>
              <a:t>kV</a:t>
            </a:r>
            <a:r>
              <a:rPr lang="cs-CZ" dirty="0"/>
              <a:t> </a:t>
            </a:r>
            <a:r>
              <a:rPr lang="cs-CZ" dirty="0" smtClean="0"/>
              <a:t>jsou </a:t>
            </a:r>
            <a:r>
              <a:rPr lang="cs-CZ" dirty="0"/>
              <a:t>elektrony urychleny na rychlost srovnatelnou s rychlostí </a:t>
            </a:r>
            <a:r>
              <a:rPr lang="cs-CZ" dirty="0" smtClean="0"/>
              <a:t>světla. Urychlený </a:t>
            </a:r>
            <a:r>
              <a:rPr lang="cs-CZ" dirty="0"/>
              <a:t>proud elektronů pak dopadá na grafitem pokovený povrch leštěného výbrusu </a:t>
            </a:r>
            <a:r>
              <a:rPr lang="cs-CZ" dirty="0" smtClean="0"/>
              <a:t>vzorku a </a:t>
            </a:r>
            <a:r>
              <a:rPr lang="cs-CZ" dirty="0"/>
              <a:t>mimo jiného vyzáří energii u některých materiálů v podobě ultrafialového, viditelného </a:t>
            </a:r>
            <a:r>
              <a:rPr lang="cs-CZ" dirty="0" smtClean="0"/>
              <a:t>nebo infračerveného </a:t>
            </a:r>
            <a:r>
              <a:rPr lang="cs-CZ" dirty="0"/>
              <a:t>světla. Pak hovoříme o </a:t>
            </a:r>
            <a:r>
              <a:rPr lang="cs-CZ" dirty="0" err="1"/>
              <a:t>katodoluminiscenci</a:t>
            </a:r>
            <a:r>
              <a:rPr lang="cs-CZ" dirty="0"/>
              <a:t>. </a:t>
            </a:r>
            <a:r>
              <a:rPr lang="cs-CZ" dirty="0" err="1"/>
              <a:t>Katodoluminiscence</a:t>
            </a:r>
            <a:r>
              <a:rPr lang="cs-CZ" dirty="0"/>
              <a:t> ve viditelné </a:t>
            </a:r>
            <a:r>
              <a:rPr lang="cs-CZ" dirty="0" smtClean="0"/>
              <a:t>oblasti světla </a:t>
            </a:r>
            <a:r>
              <a:rPr lang="cs-CZ" dirty="0"/>
              <a:t>je mnohdy vlastností samotného nerostu nebo může být způsobena či naopak </a:t>
            </a:r>
            <a:r>
              <a:rPr lang="cs-CZ" dirty="0" smtClean="0"/>
              <a:t>potlačena přítomností</a:t>
            </a:r>
            <a:r>
              <a:rPr lang="cs-CZ" dirty="0"/>
              <a:t>, absencí nebo změnou koncentrace určitých příměsí v jeho struktuře (</a:t>
            </a:r>
            <a:r>
              <a:rPr lang="cs-CZ" i="1" dirty="0"/>
              <a:t>Borovec </a:t>
            </a:r>
            <a:r>
              <a:rPr lang="cs-CZ" i="1" dirty="0" smtClean="0"/>
              <a:t>1992, </a:t>
            </a:r>
            <a:r>
              <a:rPr lang="cs-CZ" i="1" dirty="0" err="1" smtClean="0"/>
              <a:t>Pagel</a:t>
            </a:r>
            <a:r>
              <a:rPr lang="cs-CZ" i="1" dirty="0" smtClean="0"/>
              <a:t> </a:t>
            </a:r>
            <a:r>
              <a:rPr lang="cs-CZ" i="1" dirty="0"/>
              <a:t>et al. 2000</a:t>
            </a:r>
            <a:r>
              <a:rPr lang="cs-CZ" dirty="0"/>
              <a:t>).</a:t>
            </a:r>
          </a:p>
        </p:txBody>
      </p:sp>
      <p:pic>
        <p:nvPicPr>
          <p:cNvPr id="8" name="Zástupný symbol pro obsah 7"/>
          <p:cNvPicPr>
            <a:picLocks noGrp="1" noChangeAspect="1"/>
          </p:cNvPicPr>
          <p:nvPr>
            <p:ph sz="quarter" idx="2"/>
          </p:nvPr>
        </p:nvPicPr>
        <p:blipFill>
          <a:blip r:embed="rId2">
            <a:extLst>
              <a:ext uri="{28A0092B-C50C-407E-A947-70E740481C1C}">
                <a14:useLocalDpi xmlns:a14="http://schemas.microsoft.com/office/drawing/2010/main" val="0"/>
              </a:ext>
            </a:extLst>
          </a:blip>
          <a:stretch>
            <a:fillRect/>
          </a:stretch>
        </p:blipFill>
        <p:spPr>
          <a:xfrm>
            <a:off x="4680121" y="1556792"/>
            <a:ext cx="4269107" cy="2930684"/>
          </a:xfrm>
        </p:spPr>
      </p:pic>
      <p:sp>
        <p:nvSpPr>
          <p:cNvPr id="9" name="TextovéPole 8"/>
          <p:cNvSpPr txBox="1"/>
          <p:nvPr/>
        </p:nvSpPr>
        <p:spPr>
          <a:xfrm>
            <a:off x="4716016" y="4753868"/>
            <a:ext cx="4161204" cy="923330"/>
          </a:xfrm>
          <a:prstGeom prst="rect">
            <a:avLst/>
          </a:prstGeom>
          <a:noFill/>
        </p:spPr>
        <p:txBody>
          <a:bodyPr wrap="none" rtlCol="0">
            <a:spAutoFit/>
          </a:bodyPr>
          <a:lstStyle/>
          <a:p>
            <a:r>
              <a:rPr lang="en-US" dirty="0"/>
              <a:t>The example shown here is of fluorite </a:t>
            </a:r>
            <a:endParaRPr lang="cs-CZ" dirty="0" smtClean="0"/>
          </a:p>
          <a:p>
            <a:r>
              <a:rPr lang="en-US" dirty="0" smtClean="0"/>
              <a:t>(</a:t>
            </a:r>
            <a:r>
              <a:rPr lang="en-US" dirty="0"/>
              <a:t>blue-violet) associated with calcite </a:t>
            </a:r>
            <a:endParaRPr lang="cs-CZ" dirty="0" smtClean="0"/>
          </a:p>
          <a:p>
            <a:r>
              <a:rPr lang="en-US" dirty="0" smtClean="0"/>
              <a:t>(</a:t>
            </a:r>
            <a:r>
              <a:rPr lang="en-US" dirty="0"/>
              <a:t>yellow-orange) in a </a:t>
            </a:r>
            <a:r>
              <a:rPr lang="en-US" dirty="0" err="1"/>
              <a:t>carbonatite</a:t>
            </a:r>
            <a:r>
              <a:rPr lang="en-US" dirty="0"/>
              <a:t> from India</a:t>
            </a:r>
            <a:endParaRPr lang="cs-CZ" dirty="0"/>
          </a:p>
        </p:txBody>
      </p:sp>
    </p:spTree>
    <p:extLst>
      <p:ext uri="{BB962C8B-B14F-4D97-AF65-F5344CB8AC3E}">
        <p14:creationId xmlns:p14="http://schemas.microsoft.com/office/powerpoint/2010/main" val="364236021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en-US" dirty="0" err="1"/>
              <a:t>Vlnově</a:t>
            </a:r>
            <a:r>
              <a:rPr lang="en-US" dirty="0"/>
              <a:t> </a:t>
            </a:r>
            <a:r>
              <a:rPr lang="en-US" dirty="0" err="1"/>
              <a:t>disperzní</a:t>
            </a:r>
            <a:r>
              <a:rPr lang="en-US" dirty="0"/>
              <a:t> </a:t>
            </a:r>
            <a:r>
              <a:rPr lang="en-US" dirty="0" err="1"/>
              <a:t>analyzátor</a:t>
            </a:r>
            <a:r>
              <a:rPr lang="en-US" dirty="0"/>
              <a:t> </a:t>
            </a:r>
            <a:r>
              <a:rPr lang="en-US" dirty="0" err="1"/>
              <a:t>rtg</a:t>
            </a:r>
            <a:r>
              <a:rPr lang="cs-CZ" dirty="0"/>
              <a:t> </a:t>
            </a:r>
            <a:r>
              <a:rPr lang="en-US" dirty="0" err="1"/>
              <a:t>záření</a:t>
            </a:r>
            <a:endParaRPr lang="cs-CZ" dirty="0"/>
          </a:p>
        </p:txBody>
      </p:sp>
      <p:sp>
        <p:nvSpPr>
          <p:cNvPr id="3" name="Zástupný symbol pro datum 2"/>
          <p:cNvSpPr>
            <a:spLocks noGrp="1"/>
          </p:cNvSpPr>
          <p:nvPr>
            <p:ph type="dt" sz="half" idx="10"/>
          </p:nvPr>
        </p:nvSpPr>
        <p:spPr/>
        <p:txBody>
          <a:bodyPr/>
          <a:lstStyle/>
          <a:p>
            <a:r>
              <a:rPr lang="cs-CZ" smtClean="0"/>
              <a:t>2012</a:t>
            </a:r>
            <a:endParaRPr lang="en-US" dirty="0"/>
          </a:p>
        </p:txBody>
      </p:sp>
      <p:sp>
        <p:nvSpPr>
          <p:cNvPr id="4" name="Zástupný symbol pro zápatí 3"/>
          <p:cNvSpPr>
            <a:spLocks noGrp="1"/>
          </p:cNvSpPr>
          <p:nvPr>
            <p:ph type="ftr" sz="quarter" idx="11"/>
          </p:nvPr>
        </p:nvSpPr>
        <p:spPr/>
        <p:txBody>
          <a:bodyPr/>
          <a:lstStyle/>
          <a:p>
            <a:r>
              <a:rPr lang="en-US" smtClean="0"/>
              <a:t>prof. Otruba</a:t>
            </a:r>
            <a:endParaRPr lang="en-US"/>
          </a:p>
        </p:txBody>
      </p:sp>
      <p:sp>
        <p:nvSpPr>
          <p:cNvPr id="5" name="Zástupný symbol pro číslo snímku 4"/>
          <p:cNvSpPr>
            <a:spLocks noGrp="1"/>
          </p:cNvSpPr>
          <p:nvPr>
            <p:ph type="sldNum" sz="quarter" idx="12"/>
          </p:nvPr>
        </p:nvSpPr>
        <p:spPr/>
        <p:txBody>
          <a:bodyPr/>
          <a:lstStyle/>
          <a:p>
            <a:fld id="{D4B5ADC2-7248-4799-8E52-477E151C3EE9}" type="slidenum">
              <a:rPr lang="en-US" sz="1400" b="1" smtClean="0">
                <a:solidFill>
                  <a:srgbClr val="FFFFFF"/>
                </a:solidFill>
              </a:rPr>
              <a:pPr/>
              <a:t>78</a:t>
            </a:fld>
            <a:endParaRPr lang="en-US" dirty="0"/>
          </a:p>
        </p:txBody>
      </p:sp>
      <p:pic>
        <p:nvPicPr>
          <p:cNvPr id="7" name="Picture 2"/>
          <p:cNvPicPr>
            <a:picLocks noGrp="1" noChangeAspect="1" noChangeArrowheads="1"/>
          </p:cNvPicPr>
          <p:nvPr>
            <p:ph sz="quarter" idx="1"/>
          </p:nvPr>
        </p:nvPicPr>
        <p:blipFill>
          <a:blip r:embed="rId2" cstate="print"/>
          <a:srcRect/>
          <a:stretch>
            <a:fillRect/>
          </a:stretch>
        </p:blipFill>
        <p:spPr bwMode="auto">
          <a:xfrm>
            <a:off x="604799" y="1548406"/>
            <a:ext cx="8082001" cy="4544890"/>
          </a:xfrm>
          <a:prstGeom prst="rect">
            <a:avLst/>
          </a:prstGeom>
          <a:noFill/>
          <a:ln w="9525">
            <a:noFill/>
            <a:miter lim="800000"/>
            <a:headEnd/>
            <a:tailEnd/>
          </a:ln>
        </p:spPr>
      </p:pic>
    </p:spTree>
    <p:extLst>
      <p:ext uri="{BB962C8B-B14F-4D97-AF65-F5344CB8AC3E}">
        <p14:creationId xmlns:p14="http://schemas.microsoft.com/office/powerpoint/2010/main" val="349476424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pl-PL" dirty="0"/>
              <a:t>Chod paprsku ve WD spektrometru</a:t>
            </a:r>
            <a:endParaRPr lang="cs-CZ" dirty="0"/>
          </a:p>
        </p:txBody>
      </p:sp>
      <p:sp>
        <p:nvSpPr>
          <p:cNvPr id="3" name="Zástupný symbol pro datum 2"/>
          <p:cNvSpPr>
            <a:spLocks noGrp="1"/>
          </p:cNvSpPr>
          <p:nvPr>
            <p:ph type="dt" sz="half" idx="10"/>
          </p:nvPr>
        </p:nvSpPr>
        <p:spPr/>
        <p:txBody>
          <a:bodyPr/>
          <a:lstStyle/>
          <a:p>
            <a:r>
              <a:rPr lang="cs-CZ" smtClean="0"/>
              <a:t>2012</a:t>
            </a:r>
            <a:endParaRPr lang="en-US" dirty="0"/>
          </a:p>
        </p:txBody>
      </p:sp>
      <p:sp>
        <p:nvSpPr>
          <p:cNvPr id="4" name="Zástupný symbol pro zápatí 3"/>
          <p:cNvSpPr>
            <a:spLocks noGrp="1"/>
          </p:cNvSpPr>
          <p:nvPr>
            <p:ph type="ftr" sz="quarter" idx="11"/>
          </p:nvPr>
        </p:nvSpPr>
        <p:spPr/>
        <p:txBody>
          <a:bodyPr/>
          <a:lstStyle/>
          <a:p>
            <a:r>
              <a:rPr lang="en-US" smtClean="0"/>
              <a:t>prof. Otruba</a:t>
            </a:r>
            <a:endParaRPr lang="en-US"/>
          </a:p>
        </p:txBody>
      </p:sp>
      <p:sp>
        <p:nvSpPr>
          <p:cNvPr id="5" name="Zástupný symbol pro číslo snímku 4"/>
          <p:cNvSpPr>
            <a:spLocks noGrp="1"/>
          </p:cNvSpPr>
          <p:nvPr>
            <p:ph type="sldNum" sz="quarter" idx="12"/>
          </p:nvPr>
        </p:nvSpPr>
        <p:spPr/>
        <p:txBody>
          <a:bodyPr/>
          <a:lstStyle/>
          <a:p>
            <a:fld id="{D4B5ADC2-7248-4799-8E52-477E151C3EE9}" type="slidenum">
              <a:rPr lang="en-US" sz="1400" b="1" smtClean="0">
                <a:solidFill>
                  <a:srgbClr val="FFFFFF"/>
                </a:solidFill>
              </a:rPr>
              <a:pPr/>
              <a:t>79</a:t>
            </a:fld>
            <a:endParaRPr lang="en-US" dirty="0"/>
          </a:p>
        </p:txBody>
      </p:sp>
      <p:pic>
        <p:nvPicPr>
          <p:cNvPr id="7" name="Picture 2"/>
          <p:cNvPicPr>
            <a:picLocks noChangeAspect="1" noChangeArrowheads="1"/>
          </p:cNvPicPr>
          <p:nvPr/>
        </p:nvPicPr>
        <p:blipFill>
          <a:blip r:embed="rId3" cstate="print"/>
          <a:srcRect/>
          <a:stretch>
            <a:fillRect/>
          </a:stretch>
        </p:blipFill>
        <p:spPr bwMode="auto">
          <a:xfrm>
            <a:off x="1394085" y="1517936"/>
            <a:ext cx="3704643" cy="2544398"/>
          </a:xfrm>
          <a:prstGeom prst="rect">
            <a:avLst/>
          </a:prstGeom>
          <a:noFill/>
          <a:ln w="9525">
            <a:noFill/>
            <a:miter lim="800000"/>
            <a:headEnd/>
            <a:tailEnd/>
          </a:ln>
        </p:spPr>
      </p:pic>
      <p:pic>
        <p:nvPicPr>
          <p:cNvPr id="8" name="Picture 3"/>
          <p:cNvPicPr>
            <a:picLocks noChangeAspect="1" noChangeArrowheads="1"/>
          </p:cNvPicPr>
          <p:nvPr/>
        </p:nvPicPr>
        <p:blipFill>
          <a:blip r:embed="rId4" cstate="print"/>
          <a:srcRect/>
          <a:stretch>
            <a:fillRect/>
          </a:stretch>
        </p:blipFill>
        <p:spPr bwMode="auto">
          <a:xfrm>
            <a:off x="5207070" y="1448423"/>
            <a:ext cx="3487225" cy="2658881"/>
          </a:xfrm>
          <a:prstGeom prst="rect">
            <a:avLst/>
          </a:prstGeom>
          <a:noFill/>
          <a:ln w="9525">
            <a:noFill/>
            <a:miter lim="800000"/>
            <a:headEnd/>
            <a:tailEnd/>
          </a:ln>
        </p:spPr>
      </p:pic>
      <p:pic>
        <p:nvPicPr>
          <p:cNvPr id="9" name="Picture 5"/>
          <p:cNvPicPr>
            <a:picLocks noChangeAspect="1" noChangeArrowheads="1"/>
          </p:cNvPicPr>
          <p:nvPr/>
        </p:nvPicPr>
        <p:blipFill>
          <a:blip r:embed="rId5" cstate="print"/>
          <a:srcRect/>
          <a:stretch>
            <a:fillRect/>
          </a:stretch>
        </p:blipFill>
        <p:spPr bwMode="auto">
          <a:xfrm>
            <a:off x="3320323" y="4176712"/>
            <a:ext cx="2861794" cy="2295503"/>
          </a:xfrm>
          <a:prstGeom prst="rect">
            <a:avLst/>
          </a:prstGeom>
          <a:noFill/>
          <a:ln w="9525">
            <a:noFill/>
            <a:miter lim="800000"/>
            <a:headEnd/>
            <a:tailEnd/>
          </a:ln>
        </p:spPr>
      </p:pic>
    </p:spTree>
    <p:extLst>
      <p:ext uri="{BB962C8B-B14F-4D97-AF65-F5344CB8AC3E}">
        <p14:creationId xmlns:p14="http://schemas.microsoft.com/office/powerpoint/2010/main" val="132437433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Moseleyho</a:t>
            </a:r>
            <a:r>
              <a:rPr lang="cs-CZ" dirty="0" smtClean="0"/>
              <a:t> zákon</a:t>
            </a:r>
            <a:endParaRPr lang="cs-CZ" dirty="0"/>
          </a:p>
        </p:txBody>
      </p:sp>
      <p:sp>
        <p:nvSpPr>
          <p:cNvPr id="3" name="Zástupný symbol pro obsah 2"/>
          <p:cNvSpPr>
            <a:spLocks noGrp="1"/>
          </p:cNvSpPr>
          <p:nvPr>
            <p:ph sz="half" idx="1"/>
          </p:nvPr>
        </p:nvSpPr>
        <p:spPr>
          <a:xfrm>
            <a:off x="1000100" y="1524000"/>
            <a:ext cx="4214842" cy="4976834"/>
          </a:xfrm>
        </p:spPr>
        <p:txBody>
          <a:bodyPr>
            <a:normAutofit/>
          </a:bodyPr>
          <a:lstStyle/>
          <a:p>
            <a:r>
              <a:rPr lang="cs-CZ" sz="2200" dirty="0" smtClean="0"/>
              <a:t>Frekvenci emitovaných čar pro izolovaný atom popisuje </a:t>
            </a:r>
            <a:r>
              <a:rPr lang="cs-CZ" sz="2200" dirty="0" err="1" smtClean="0"/>
              <a:t>Moseleyho</a:t>
            </a:r>
            <a:r>
              <a:rPr lang="cs-CZ" sz="2200" dirty="0" smtClean="0"/>
              <a:t> zákon ve tvaru rovnice</a:t>
            </a:r>
          </a:p>
          <a:p>
            <a:pPr algn="ctr">
              <a:buNone/>
            </a:pPr>
            <a:r>
              <a:rPr lang="el-GR" sz="2200" dirty="0" smtClean="0">
                <a:solidFill>
                  <a:srgbClr val="FF0000"/>
                </a:solidFill>
              </a:rPr>
              <a:t>ν = </a:t>
            </a:r>
            <a:r>
              <a:rPr lang="cs-CZ" sz="2200" i="1" dirty="0" smtClean="0">
                <a:solidFill>
                  <a:srgbClr val="FF0000"/>
                </a:solidFill>
              </a:rPr>
              <a:t>k(Z −b)</a:t>
            </a:r>
            <a:r>
              <a:rPr lang="cs-CZ" sz="2200" i="1" baseline="30000" dirty="0" smtClean="0">
                <a:solidFill>
                  <a:srgbClr val="FF0000"/>
                </a:solidFill>
              </a:rPr>
              <a:t>2</a:t>
            </a:r>
            <a:r>
              <a:rPr lang="cs-CZ" sz="2200" i="1" dirty="0" smtClean="0">
                <a:solidFill>
                  <a:srgbClr val="FF0000"/>
                </a:solidFill>
              </a:rPr>
              <a:t> </a:t>
            </a:r>
          </a:p>
          <a:p>
            <a:pPr>
              <a:buNone/>
            </a:pPr>
            <a:r>
              <a:rPr lang="cs-CZ" sz="2200" dirty="0" smtClean="0"/>
              <a:t>	kde </a:t>
            </a:r>
            <a:r>
              <a:rPr lang="el-GR" sz="2200" u="sng" dirty="0" smtClean="0"/>
              <a:t>ν</a:t>
            </a:r>
            <a:r>
              <a:rPr lang="el-GR" sz="2200" dirty="0" smtClean="0"/>
              <a:t> </a:t>
            </a:r>
            <a:r>
              <a:rPr lang="cs-CZ" sz="2200" dirty="0" smtClean="0"/>
              <a:t>je frekvence emitovaného záření, </a:t>
            </a:r>
            <a:r>
              <a:rPr lang="cs-CZ" sz="2200" i="1" u="sng" dirty="0" smtClean="0"/>
              <a:t>Z</a:t>
            </a:r>
            <a:r>
              <a:rPr lang="cs-CZ" sz="2200" i="1" dirty="0" smtClean="0"/>
              <a:t> </a:t>
            </a:r>
            <a:r>
              <a:rPr lang="cs-CZ" sz="2200" dirty="0" smtClean="0"/>
              <a:t>je protonové číslo excitovaného atomu, </a:t>
            </a:r>
            <a:r>
              <a:rPr lang="cs-CZ" sz="2200" i="1" u="sng" dirty="0" smtClean="0"/>
              <a:t>b</a:t>
            </a:r>
            <a:r>
              <a:rPr lang="cs-CZ" sz="2200" dirty="0" smtClean="0"/>
              <a:t> je stínící faktor a </a:t>
            </a:r>
            <a:r>
              <a:rPr lang="cs-CZ" sz="2200" i="1" u="sng" dirty="0" smtClean="0"/>
              <a:t>k</a:t>
            </a:r>
            <a:r>
              <a:rPr lang="cs-CZ" sz="2200" dirty="0" smtClean="0"/>
              <a:t> je konstanta.</a:t>
            </a:r>
          </a:p>
          <a:p>
            <a:r>
              <a:rPr lang="cs-CZ" sz="2200" dirty="0" smtClean="0"/>
              <a:t>Pro vlnovou délku emitovaného záření platí vztah</a:t>
            </a:r>
          </a:p>
          <a:p>
            <a:endParaRPr lang="cs-CZ" dirty="0" smtClean="0"/>
          </a:p>
          <a:p>
            <a:endParaRPr lang="cs-CZ" dirty="0" smtClean="0"/>
          </a:p>
          <a:p>
            <a:endParaRPr lang="cs-CZ" dirty="0" smtClean="0"/>
          </a:p>
          <a:p>
            <a:pPr>
              <a:buNone/>
            </a:pPr>
            <a:endParaRPr lang="cs-CZ" dirty="0"/>
          </a:p>
        </p:txBody>
      </p:sp>
      <p:pic>
        <p:nvPicPr>
          <p:cNvPr id="8" name="Zástupný symbol pro obsah 7" descr="img004.jpg"/>
          <p:cNvPicPr>
            <a:picLocks noGrp="1" noChangeAspect="1"/>
          </p:cNvPicPr>
          <p:nvPr>
            <p:ph sz="half" idx="2"/>
          </p:nvPr>
        </p:nvPicPr>
        <p:blipFill>
          <a:blip r:embed="rId2" cstate="print"/>
          <a:stretch>
            <a:fillRect/>
          </a:stretch>
        </p:blipFill>
        <p:spPr>
          <a:xfrm>
            <a:off x="5276850" y="2206651"/>
            <a:ext cx="3657600" cy="2896338"/>
          </a:xfrm>
        </p:spPr>
      </p:pic>
      <p:sp>
        <p:nvSpPr>
          <p:cNvPr id="7" name="Zástupný symbol pro číslo snímku 6"/>
          <p:cNvSpPr>
            <a:spLocks noGrp="1"/>
          </p:cNvSpPr>
          <p:nvPr>
            <p:ph type="sldNum" sz="quarter" idx="12"/>
          </p:nvPr>
        </p:nvSpPr>
        <p:spPr/>
        <p:txBody>
          <a:bodyPr/>
          <a:lstStyle/>
          <a:p>
            <a:fld id="{6294C92D-0306-4E69-9CD3-20855E849650}" type="slidenum">
              <a:rPr kumimoji="0" lang="en-US" smtClean="0"/>
              <a:pPr/>
              <a:t>8</a:t>
            </a:fld>
            <a:endParaRPr kumimoji="0" lang="en-US"/>
          </a:p>
        </p:txBody>
      </p:sp>
      <p:sp>
        <p:nvSpPr>
          <p:cNvPr id="3074"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cs-CZ"/>
          </a:p>
        </p:txBody>
      </p:sp>
      <p:pic>
        <p:nvPicPr>
          <p:cNvPr id="3073" name="Picture 1"/>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714480" y="5572140"/>
            <a:ext cx="2381246" cy="645240"/>
          </a:xfrm>
          <a:prstGeom prst="rect">
            <a:avLst/>
          </a:prstGeom>
          <a:noFill/>
        </p:spPr>
      </p:pic>
      <p:sp>
        <p:nvSpPr>
          <p:cNvPr id="3075" name="Rectangle 3"/>
          <p:cNvSpPr>
            <a:spLocks noChangeArrowheads="1"/>
          </p:cNvSpPr>
          <p:nvPr/>
        </p:nvSpPr>
        <p:spPr bwMode="auto">
          <a:xfrm>
            <a:off x="0" y="12573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cs-CZ" sz="1800" b="0" i="0" u="none" strike="noStrike" cap="none" normalizeH="0" baseline="0" smtClean="0">
              <a:ln>
                <a:noFill/>
              </a:ln>
              <a:solidFill>
                <a:schemeClr val="tx1"/>
              </a:solidFill>
              <a:effectLst/>
              <a:latin typeface="Arial" pitchFamily="34" charset="0"/>
              <a:cs typeface="Arial" pitchFamily="34" charset="0"/>
            </a:endParaRPr>
          </a:p>
        </p:txBody>
      </p:sp>
      <p:sp>
        <p:nvSpPr>
          <p:cNvPr id="11" name="Zástupný symbol pro zápatí 10"/>
          <p:cNvSpPr>
            <a:spLocks noGrp="1"/>
          </p:cNvSpPr>
          <p:nvPr>
            <p:ph type="ftr" sz="quarter" idx="11"/>
          </p:nvPr>
        </p:nvSpPr>
        <p:spPr/>
        <p:txBody>
          <a:bodyPr/>
          <a:lstStyle/>
          <a:p>
            <a:r>
              <a:rPr kumimoji="0" lang="en-US" smtClean="0"/>
              <a:t>prof. Otruba</a:t>
            </a:r>
            <a:endParaRPr kumimoji="0" lang="en-US"/>
          </a:p>
        </p:txBody>
      </p:sp>
      <p:sp>
        <p:nvSpPr>
          <p:cNvPr id="12" name="Zástupný symbol pro datum 11"/>
          <p:cNvSpPr>
            <a:spLocks noGrp="1"/>
          </p:cNvSpPr>
          <p:nvPr>
            <p:ph type="dt" sz="half" idx="10"/>
          </p:nvPr>
        </p:nvSpPr>
        <p:spPr/>
        <p:txBody>
          <a:bodyPr/>
          <a:lstStyle/>
          <a:p>
            <a:r>
              <a:rPr lang="cs-CZ" smtClean="0"/>
              <a:t>2011</a:t>
            </a:r>
            <a:endParaRPr lang="en-US"/>
          </a:p>
        </p:txBody>
      </p:sp>
    </p:spTree>
    <p:extLst>
      <p:ext uri="{BB962C8B-B14F-4D97-AF65-F5344CB8AC3E}">
        <p14:creationId xmlns:p14="http://schemas.microsoft.com/office/powerpoint/2010/main" val="4285595515"/>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Synchrotronové záření</a:t>
            </a:r>
            <a:endParaRPr lang="cs-CZ" dirty="0"/>
          </a:p>
        </p:txBody>
      </p:sp>
      <p:sp>
        <p:nvSpPr>
          <p:cNvPr id="3" name="Zástupný symbol pro obsah 2"/>
          <p:cNvSpPr>
            <a:spLocks noGrp="1"/>
          </p:cNvSpPr>
          <p:nvPr>
            <p:ph sz="quarter" idx="1"/>
          </p:nvPr>
        </p:nvSpPr>
        <p:spPr>
          <a:xfrm>
            <a:off x="683568" y="1447800"/>
            <a:ext cx="3979872" cy="4861520"/>
          </a:xfrm>
        </p:spPr>
        <p:txBody>
          <a:bodyPr>
            <a:normAutofit fontScale="85000" lnSpcReduction="10000"/>
          </a:bodyPr>
          <a:lstStyle/>
          <a:p>
            <a:pPr>
              <a:lnSpc>
                <a:spcPct val="120000"/>
              </a:lnSpc>
            </a:pPr>
            <a:r>
              <a:rPr lang="sk-SK" dirty="0" smtClean="0"/>
              <a:t>Elektromagnetické  </a:t>
            </a:r>
            <a:r>
              <a:rPr lang="sk-SK" dirty="0" err="1" smtClean="0"/>
              <a:t>záření</a:t>
            </a:r>
            <a:r>
              <a:rPr lang="sk-SK" dirty="0" smtClean="0"/>
              <a:t> vzniká </a:t>
            </a:r>
            <a:r>
              <a:rPr lang="sk-SK" dirty="0" err="1" smtClean="0"/>
              <a:t>při</a:t>
            </a:r>
            <a:r>
              <a:rPr lang="sk-SK" dirty="0" smtClean="0"/>
              <a:t> </a:t>
            </a:r>
            <a:r>
              <a:rPr lang="cs-CZ" dirty="0" smtClean="0"/>
              <a:t>interakci</a:t>
            </a:r>
            <a:r>
              <a:rPr lang="sk-SK" dirty="0" smtClean="0"/>
              <a:t> </a:t>
            </a:r>
            <a:r>
              <a:rPr lang="cs-CZ" noProof="1" smtClean="0"/>
              <a:t>urychlených</a:t>
            </a:r>
            <a:r>
              <a:rPr lang="sk-SK" dirty="0" smtClean="0"/>
              <a:t> </a:t>
            </a:r>
            <a:r>
              <a:rPr lang="cs-CZ" dirty="0" smtClean="0"/>
              <a:t>elektronů</a:t>
            </a:r>
            <a:r>
              <a:rPr lang="sk-SK" dirty="0" smtClean="0"/>
              <a:t> s magnetickým </a:t>
            </a:r>
            <a:r>
              <a:rPr lang="sk-SK" dirty="0" err="1" smtClean="0"/>
              <a:t>polem</a:t>
            </a:r>
            <a:endParaRPr lang="sk-SK" dirty="0" smtClean="0"/>
          </a:p>
          <a:p>
            <a:pPr>
              <a:lnSpc>
                <a:spcPct val="120000"/>
              </a:lnSpc>
              <a:buNone/>
            </a:pPr>
            <a:endParaRPr lang="sk-SK" dirty="0" smtClean="0"/>
          </a:p>
          <a:p>
            <a:pPr>
              <a:lnSpc>
                <a:spcPct val="120000"/>
              </a:lnSpc>
            </a:pPr>
            <a:r>
              <a:rPr lang="sk-SK" dirty="0" err="1" smtClean="0"/>
              <a:t>Pokud</a:t>
            </a:r>
            <a:r>
              <a:rPr lang="sk-SK" dirty="0" smtClean="0"/>
              <a:t> </a:t>
            </a:r>
            <a:r>
              <a:rPr lang="sk-SK" dirty="0" err="1" smtClean="0"/>
              <a:t>se</a:t>
            </a:r>
            <a:r>
              <a:rPr lang="sk-SK" dirty="0" smtClean="0"/>
              <a:t> </a:t>
            </a:r>
            <a:r>
              <a:rPr lang="sk-SK" dirty="0" err="1" smtClean="0"/>
              <a:t>trajektorie</a:t>
            </a:r>
            <a:r>
              <a:rPr lang="sk-SK" dirty="0" smtClean="0"/>
              <a:t> nabité </a:t>
            </a:r>
            <a:r>
              <a:rPr lang="sk-SK" dirty="0" err="1" smtClean="0"/>
              <a:t>částice</a:t>
            </a:r>
            <a:r>
              <a:rPr lang="sk-SK" dirty="0" smtClean="0"/>
              <a:t> (e- nebo e+) </a:t>
            </a:r>
            <a:r>
              <a:rPr lang="sk-SK" dirty="0" err="1" smtClean="0"/>
              <a:t>mění</a:t>
            </a:r>
            <a:r>
              <a:rPr lang="sk-SK" dirty="0" smtClean="0"/>
              <a:t> z </a:t>
            </a:r>
            <a:r>
              <a:rPr lang="sk-SK" dirty="0" err="1" smtClean="0"/>
              <a:t>přímočaré</a:t>
            </a:r>
            <a:r>
              <a:rPr lang="sk-SK" dirty="0" smtClean="0"/>
              <a:t> na </a:t>
            </a:r>
            <a:r>
              <a:rPr lang="sk-SK" dirty="0" err="1" smtClean="0"/>
              <a:t>zakřivenou</a:t>
            </a:r>
            <a:r>
              <a:rPr lang="sk-SK" dirty="0" smtClean="0"/>
              <a:t>, </a:t>
            </a:r>
            <a:r>
              <a:rPr lang="sk-SK" dirty="0" err="1" smtClean="0"/>
              <a:t>částice</a:t>
            </a:r>
            <a:r>
              <a:rPr lang="sk-SK" dirty="0" smtClean="0"/>
              <a:t> </a:t>
            </a:r>
            <a:r>
              <a:rPr lang="cs-CZ" dirty="0" smtClean="0"/>
              <a:t>vyzařuje</a:t>
            </a:r>
            <a:r>
              <a:rPr lang="sk-SK" dirty="0" smtClean="0"/>
              <a:t> </a:t>
            </a:r>
            <a:r>
              <a:rPr lang="sk-SK" dirty="0" err="1" smtClean="0"/>
              <a:t>fotony</a:t>
            </a:r>
            <a:r>
              <a:rPr lang="sk-SK" dirty="0" smtClean="0"/>
              <a:t>.  </a:t>
            </a:r>
            <a:r>
              <a:rPr lang="sk-SK" dirty="0" err="1" smtClean="0"/>
              <a:t>Při</a:t>
            </a:r>
            <a:r>
              <a:rPr lang="sk-SK" dirty="0" smtClean="0"/>
              <a:t> </a:t>
            </a:r>
            <a:r>
              <a:rPr lang="cs-CZ" dirty="0" smtClean="0"/>
              <a:t>relativistických</a:t>
            </a:r>
            <a:r>
              <a:rPr lang="sk-SK" dirty="0" smtClean="0"/>
              <a:t> </a:t>
            </a:r>
            <a:r>
              <a:rPr lang="sk-SK" dirty="0" err="1" smtClean="0"/>
              <a:t>rychlostech</a:t>
            </a:r>
            <a:r>
              <a:rPr lang="sk-SK" dirty="0" smtClean="0"/>
              <a:t> </a:t>
            </a:r>
            <a:r>
              <a:rPr lang="sk-SK" dirty="0" err="1" smtClean="0"/>
              <a:t>jsou</a:t>
            </a:r>
            <a:r>
              <a:rPr lang="sk-SK" dirty="0" smtClean="0"/>
              <a:t> </a:t>
            </a:r>
            <a:r>
              <a:rPr lang="sk-SK" dirty="0" err="1" smtClean="0"/>
              <a:t>fotony</a:t>
            </a:r>
            <a:r>
              <a:rPr lang="sk-SK" dirty="0" smtClean="0"/>
              <a:t> </a:t>
            </a:r>
            <a:r>
              <a:rPr lang="sk-SK" dirty="0" err="1" smtClean="0"/>
              <a:t>emitovány</a:t>
            </a:r>
            <a:r>
              <a:rPr lang="sk-SK" dirty="0" smtClean="0"/>
              <a:t> v </a:t>
            </a:r>
            <a:r>
              <a:rPr lang="sk-SK" dirty="0" err="1" smtClean="0"/>
              <a:t>úzkém</a:t>
            </a:r>
            <a:r>
              <a:rPr lang="sk-SK" dirty="0" smtClean="0"/>
              <a:t> </a:t>
            </a:r>
            <a:r>
              <a:rPr lang="sk-SK" dirty="0" err="1" smtClean="0"/>
              <a:t>kuželu</a:t>
            </a:r>
            <a:r>
              <a:rPr lang="sk-SK" dirty="0" smtClean="0"/>
              <a:t>, </a:t>
            </a:r>
            <a:r>
              <a:rPr lang="sk-SK" dirty="0" err="1" smtClean="0"/>
              <a:t>jehož</a:t>
            </a:r>
            <a:r>
              <a:rPr lang="sk-SK" dirty="0" smtClean="0"/>
              <a:t> </a:t>
            </a:r>
            <a:r>
              <a:rPr lang="sk-SK" dirty="0" err="1" smtClean="0"/>
              <a:t>směr</a:t>
            </a:r>
            <a:r>
              <a:rPr lang="sk-SK" dirty="0" smtClean="0"/>
              <a:t> je tangenta k </a:t>
            </a:r>
            <a:r>
              <a:rPr lang="sk-SK" dirty="0" err="1" smtClean="0"/>
              <a:t>místu</a:t>
            </a:r>
            <a:r>
              <a:rPr lang="sk-SK" dirty="0" smtClean="0"/>
              <a:t> ohybu.</a:t>
            </a:r>
          </a:p>
          <a:p>
            <a:pPr>
              <a:buNone/>
            </a:pPr>
            <a:endParaRPr lang="cs-CZ" dirty="0"/>
          </a:p>
        </p:txBody>
      </p:sp>
      <p:sp>
        <p:nvSpPr>
          <p:cNvPr id="11" name="Zástupný symbol pro datum 10"/>
          <p:cNvSpPr>
            <a:spLocks noGrp="1"/>
          </p:cNvSpPr>
          <p:nvPr>
            <p:ph type="dt" sz="half" idx="4294967295"/>
          </p:nvPr>
        </p:nvSpPr>
        <p:spPr>
          <a:xfrm>
            <a:off x="6096000" y="6248400"/>
            <a:ext cx="2667000" cy="365125"/>
          </a:xfrm>
          <a:prstGeom prst="rect">
            <a:avLst/>
          </a:prstGeom>
        </p:spPr>
        <p:txBody>
          <a:bodyPr/>
          <a:lstStyle/>
          <a:p>
            <a:r>
              <a:rPr lang="cs-CZ" smtClean="0"/>
              <a:t>2012</a:t>
            </a:r>
            <a:endParaRPr lang="en-US"/>
          </a:p>
        </p:txBody>
      </p:sp>
      <p:sp>
        <p:nvSpPr>
          <p:cNvPr id="9" name="Zástupný symbol pro zápatí 8"/>
          <p:cNvSpPr>
            <a:spLocks noGrp="1"/>
          </p:cNvSpPr>
          <p:nvPr>
            <p:ph type="ftr" sz="quarter" idx="4294967295"/>
          </p:nvPr>
        </p:nvSpPr>
        <p:spPr>
          <a:xfrm>
            <a:off x="609600" y="6248206"/>
            <a:ext cx="5421083" cy="365125"/>
          </a:xfrm>
          <a:prstGeom prst="rect">
            <a:avLst/>
          </a:prstGeom>
        </p:spPr>
        <p:txBody>
          <a:bodyPr/>
          <a:lstStyle/>
          <a:p>
            <a:r>
              <a:rPr kumimoji="0" lang="en-US" smtClean="0"/>
              <a:t>prof. Otruba</a:t>
            </a:r>
            <a:endParaRPr kumimoji="0" lang="en-US"/>
          </a:p>
        </p:txBody>
      </p:sp>
      <p:pic>
        <p:nvPicPr>
          <p:cNvPr id="7" name="Picture 5" descr="radiation"/>
          <p:cNvPicPr>
            <a:picLocks noChangeAspect="1" noChangeArrowheads="1"/>
          </p:cNvPicPr>
          <p:nvPr/>
        </p:nvPicPr>
        <p:blipFill>
          <a:blip r:embed="rId3" cstate="print">
            <a:lum bright="-20000" contrast="40000"/>
          </a:blip>
          <a:srcRect t="9649" b="5019"/>
          <a:stretch>
            <a:fillRect/>
          </a:stretch>
        </p:blipFill>
        <p:spPr bwMode="auto">
          <a:xfrm>
            <a:off x="4714876" y="2357430"/>
            <a:ext cx="3932296" cy="2143140"/>
          </a:xfrm>
          <a:prstGeom prst="rect">
            <a:avLst/>
          </a:prstGeom>
          <a:noFill/>
        </p:spPr>
      </p:pic>
      <p:graphicFrame>
        <p:nvGraphicFramePr>
          <p:cNvPr id="10" name="Objekt 9"/>
          <p:cNvGraphicFramePr>
            <a:graphicFrameLocks noChangeAspect="1"/>
          </p:cNvGraphicFramePr>
          <p:nvPr>
            <p:extLst>
              <p:ext uri="{D42A27DB-BD31-4B8C-83A1-F6EECF244321}">
                <p14:modId xmlns:p14="http://schemas.microsoft.com/office/powerpoint/2010/main" val="2761123251"/>
              </p:ext>
            </p:extLst>
          </p:nvPr>
        </p:nvGraphicFramePr>
        <p:xfrm>
          <a:off x="1331640" y="2708920"/>
          <a:ext cx="1571636" cy="357190"/>
        </p:xfrm>
        <a:graphic>
          <a:graphicData uri="http://schemas.openxmlformats.org/presentationml/2006/ole">
            <mc:AlternateContent xmlns:mc="http://schemas.openxmlformats.org/markup-compatibility/2006">
              <mc:Choice xmlns:v="urn:schemas-microsoft-com:vml" Requires="v">
                <p:oleObj spid="_x0000_s2067" name="Rovnice" r:id="rId4" imgW="952200" imgH="203040" progId="Equation.3">
                  <p:embed/>
                </p:oleObj>
              </mc:Choice>
              <mc:Fallback>
                <p:oleObj name="Rovnice" r:id="rId4" imgW="952200" imgH="20304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31640" y="2708920"/>
                        <a:ext cx="1571636" cy="35719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Zástupný symbol pro číslo snímku 3"/>
          <p:cNvSpPr>
            <a:spLocks noGrp="1"/>
          </p:cNvSpPr>
          <p:nvPr>
            <p:ph type="sldNum" sz="quarter" idx="12"/>
          </p:nvPr>
        </p:nvSpPr>
        <p:spPr/>
        <p:txBody>
          <a:bodyPr/>
          <a:lstStyle/>
          <a:p>
            <a:fld id="{147C1B20-DEF4-46E3-B77F-0FB6B8193D90}" type="slidenum">
              <a:rPr lang="en-US" smtClean="0"/>
              <a:pPr/>
              <a:t>80</a:t>
            </a:fld>
            <a:endParaRPr lang="en-US"/>
          </a:p>
        </p:txBody>
      </p:sp>
    </p:spTree>
    <p:extLst>
      <p:ext uri="{BB962C8B-B14F-4D97-AF65-F5344CB8AC3E}">
        <p14:creationId xmlns:p14="http://schemas.microsoft.com/office/powerpoint/2010/main" val="77552243"/>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Synchrotron</a:t>
            </a:r>
            <a:endParaRPr lang="cs-CZ" dirty="0"/>
          </a:p>
        </p:txBody>
      </p:sp>
      <p:sp>
        <p:nvSpPr>
          <p:cNvPr id="3" name="Zástupný symbol pro datum 2"/>
          <p:cNvSpPr>
            <a:spLocks noGrp="1"/>
          </p:cNvSpPr>
          <p:nvPr>
            <p:ph type="dt" sz="half" idx="10"/>
          </p:nvPr>
        </p:nvSpPr>
        <p:spPr/>
        <p:txBody>
          <a:bodyPr/>
          <a:lstStyle/>
          <a:p>
            <a:r>
              <a:rPr lang="cs-CZ" smtClean="0"/>
              <a:t>2012</a:t>
            </a:r>
            <a:endParaRPr lang="en-US"/>
          </a:p>
        </p:txBody>
      </p:sp>
      <p:sp>
        <p:nvSpPr>
          <p:cNvPr id="4" name="Zástupný symbol pro zápatí 3"/>
          <p:cNvSpPr>
            <a:spLocks noGrp="1"/>
          </p:cNvSpPr>
          <p:nvPr>
            <p:ph type="ftr" sz="quarter" idx="11"/>
          </p:nvPr>
        </p:nvSpPr>
        <p:spPr/>
        <p:txBody>
          <a:bodyPr/>
          <a:lstStyle/>
          <a:p>
            <a:r>
              <a:rPr lang="en-US" smtClean="0"/>
              <a:t>prof. Otruba</a:t>
            </a:r>
            <a:endParaRPr lang="en-US"/>
          </a:p>
        </p:txBody>
      </p:sp>
      <p:sp>
        <p:nvSpPr>
          <p:cNvPr id="5" name="Zástupný symbol pro číslo snímku 4"/>
          <p:cNvSpPr>
            <a:spLocks noGrp="1"/>
          </p:cNvSpPr>
          <p:nvPr>
            <p:ph type="sldNum" sz="quarter" idx="12"/>
          </p:nvPr>
        </p:nvSpPr>
        <p:spPr/>
        <p:txBody>
          <a:bodyPr/>
          <a:lstStyle/>
          <a:p>
            <a:fld id="{147C1B20-DEF4-46E3-B77F-0FB6B8193D90}" type="slidenum">
              <a:rPr lang="en-US" smtClean="0"/>
              <a:pPr/>
              <a:t>81</a:t>
            </a:fld>
            <a:endParaRPr lang="en-US"/>
          </a:p>
        </p:txBody>
      </p:sp>
      <p:pic>
        <p:nvPicPr>
          <p:cNvPr id="8" name="Zástupný symbol pro obsah 9" descr="model_animated.gif"/>
          <p:cNvPicPr>
            <a:picLocks noGrp="1" noChangeAspect="1"/>
          </p:cNvPicPr>
          <p:nvPr>
            <p:ph sz="quarter" idx="1"/>
          </p:nvPr>
        </p:nvPicPr>
        <p:blipFill>
          <a:blip r:embed="rId2" cstate="print"/>
          <a:stretch>
            <a:fillRect/>
          </a:stretch>
        </p:blipFill>
        <p:spPr>
          <a:xfrm>
            <a:off x="683569" y="1628131"/>
            <a:ext cx="4211338" cy="4211338"/>
          </a:xfrm>
        </p:spPr>
      </p:pic>
      <p:pic>
        <p:nvPicPr>
          <p:cNvPr id="9" name="Picture 2"/>
          <p:cNvPicPr>
            <a:picLocks noGrp="1" noChangeAspect="1" noChangeArrowheads="1"/>
          </p:cNvPicPr>
          <p:nvPr>
            <p:ph sz="quarter" idx="2"/>
          </p:nvPr>
        </p:nvPicPr>
        <p:blipFill>
          <a:blip r:embed="rId3" cstate="print"/>
          <a:srcRect/>
          <a:stretch>
            <a:fillRect/>
          </a:stretch>
        </p:blipFill>
        <p:spPr bwMode="auto">
          <a:xfrm>
            <a:off x="5495161" y="1700808"/>
            <a:ext cx="2627252" cy="4065984"/>
          </a:xfrm>
          <a:prstGeom prst="rect">
            <a:avLst/>
          </a:prstGeom>
          <a:noFill/>
          <a:ln w="9525">
            <a:noFill/>
            <a:miter lim="800000"/>
            <a:headEnd/>
            <a:tailEnd/>
          </a:ln>
        </p:spPr>
      </p:pic>
    </p:spTree>
    <p:extLst>
      <p:ext uri="{BB962C8B-B14F-4D97-AF65-F5344CB8AC3E}">
        <p14:creationId xmlns:p14="http://schemas.microsoft.com/office/powerpoint/2010/main" val="3381904063"/>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Nadpis 7"/>
          <p:cNvSpPr>
            <a:spLocks noGrp="1"/>
          </p:cNvSpPr>
          <p:nvPr>
            <p:ph type="title"/>
          </p:nvPr>
        </p:nvSpPr>
        <p:spPr/>
        <p:txBody>
          <a:bodyPr/>
          <a:lstStyle/>
          <a:p>
            <a:r>
              <a:rPr lang="cs-CZ" dirty="0"/>
              <a:t>Synchrotronové záření</a:t>
            </a:r>
          </a:p>
        </p:txBody>
      </p:sp>
      <p:sp>
        <p:nvSpPr>
          <p:cNvPr id="3" name="Zástupný symbol pro datum 2"/>
          <p:cNvSpPr>
            <a:spLocks noGrp="1"/>
          </p:cNvSpPr>
          <p:nvPr>
            <p:ph type="dt" sz="half" idx="10"/>
          </p:nvPr>
        </p:nvSpPr>
        <p:spPr/>
        <p:txBody>
          <a:bodyPr/>
          <a:lstStyle/>
          <a:p>
            <a:r>
              <a:rPr lang="cs-CZ" smtClean="0"/>
              <a:t>2012</a:t>
            </a:r>
            <a:endParaRPr lang="en-US"/>
          </a:p>
        </p:txBody>
      </p:sp>
      <p:sp>
        <p:nvSpPr>
          <p:cNvPr id="4" name="Zástupný symbol pro zápatí 3"/>
          <p:cNvSpPr>
            <a:spLocks noGrp="1"/>
          </p:cNvSpPr>
          <p:nvPr>
            <p:ph type="ftr" sz="quarter" idx="11"/>
          </p:nvPr>
        </p:nvSpPr>
        <p:spPr/>
        <p:txBody>
          <a:bodyPr/>
          <a:lstStyle/>
          <a:p>
            <a:r>
              <a:rPr lang="en-US" smtClean="0"/>
              <a:t>prof. Otruba</a:t>
            </a:r>
            <a:endParaRPr lang="en-US"/>
          </a:p>
        </p:txBody>
      </p:sp>
      <p:sp>
        <p:nvSpPr>
          <p:cNvPr id="5" name="Zástupný symbol pro číslo snímku 4"/>
          <p:cNvSpPr>
            <a:spLocks noGrp="1"/>
          </p:cNvSpPr>
          <p:nvPr>
            <p:ph type="sldNum" sz="quarter" idx="12"/>
          </p:nvPr>
        </p:nvSpPr>
        <p:spPr/>
        <p:txBody>
          <a:bodyPr/>
          <a:lstStyle/>
          <a:p>
            <a:fld id="{147C1B20-DEF4-46E3-B77F-0FB6B8193D90}" type="slidenum">
              <a:rPr lang="en-US" smtClean="0"/>
              <a:pPr/>
              <a:t>82</a:t>
            </a:fld>
            <a:endParaRPr lang="en-US"/>
          </a:p>
        </p:txBody>
      </p:sp>
      <p:sp>
        <p:nvSpPr>
          <p:cNvPr id="9" name="Zástupný symbol pro obsah 8"/>
          <p:cNvSpPr>
            <a:spLocks noGrp="1"/>
          </p:cNvSpPr>
          <p:nvPr>
            <p:ph sz="quarter" idx="1"/>
          </p:nvPr>
        </p:nvSpPr>
        <p:spPr/>
        <p:txBody>
          <a:bodyPr>
            <a:normAutofit fontScale="92500" lnSpcReduction="20000"/>
          </a:bodyPr>
          <a:lstStyle/>
          <a:p>
            <a:r>
              <a:rPr lang="en-US" b="1" dirty="0" err="1"/>
              <a:t>Synchrotronové</a:t>
            </a:r>
            <a:r>
              <a:rPr lang="en-US" b="1" dirty="0"/>
              <a:t> </a:t>
            </a:r>
            <a:r>
              <a:rPr lang="en-US" b="1" dirty="0" err="1"/>
              <a:t>záření</a:t>
            </a:r>
            <a:r>
              <a:rPr lang="en-US" dirty="0"/>
              <a:t> (</a:t>
            </a:r>
            <a:r>
              <a:rPr lang="en-US" b="1" dirty="0"/>
              <a:t>SZ</a:t>
            </a:r>
            <a:r>
              <a:rPr lang="en-US" dirty="0"/>
              <a:t>) je </a:t>
            </a:r>
            <a:r>
              <a:rPr lang="en-US" dirty="0" err="1"/>
              <a:t>elektromagnetické</a:t>
            </a:r>
            <a:r>
              <a:rPr lang="en-US" dirty="0"/>
              <a:t> </a:t>
            </a:r>
            <a:r>
              <a:rPr lang="en-US" dirty="0" err="1"/>
              <a:t>záření</a:t>
            </a:r>
            <a:r>
              <a:rPr lang="en-US" dirty="0"/>
              <a:t>, </a:t>
            </a:r>
            <a:r>
              <a:rPr lang="en-US" dirty="0" err="1"/>
              <a:t>které</a:t>
            </a:r>
            <a:r>
              <a:rPr lang="en-US" dirty="0"/>
              <a:t> </a:t>
            </a:r>
            <a:r>
              <a:rPr lang="en-US" dirty="0" err="1"/>
              <a:t>vyzařuje</a:t>
            </a:r>
            <a:r>
              <a:rPr lang="en-US" dirty="0"/>
              <a:t> </a:t>
            </a:r>
            <a:r>
              <a:rPr lang="en-US" dirty="0" err="1"/>
              <a:t>nabitá</a:t>
            </a:r>
            <a:r>
              <a:rPr lang="en-US" dirty="0"/>
              <a:t> </a:t>
            </a:r>
            <a:r>
              <a:rPr lang="en-US" dirty="0" err="1"/>
              <a:t>relativistická</a:t>
            </a:r>
            <a:r>
              <a:rPr lang="en-US" dirty="0"/>
              <a:t> </a:t>
            </a:r>
            <a:r>
              <a:rPr lang="en-US" dirty="0" err="1"/>
              <a:t>částice</a:t>
            </a:r>
            <a:r>
              <a:rPr lang="en-US" dirty="0"/>
              <a:t> (</a:t>
            </a:r>
            <a:r>
              <a:rPr lang="en-US" dirty="0" err="1"/>
              <a:t>prakticky</a:t>
            </a:r>
            <a:r>
              <a:rPr lang="en-US" dirty="0"/>
              <a:t> </a:t>
            </a:r>
            <a:r>
              <a:rPr lang="en-US" dirty="0" err="1"/>
              <a:t>pouze</a:t>
            </a:r>
            <a:r>
              <a:rPr lang="en-US" dirty="0"/>
              <a:t> </a:t>
            </a:r>
            <a:r>
              <a:rPr lang="en-US" dirty="0" err="1"/>
              <a:t>elektron</a:t>
            </a:r>
            <a:r>
              <a:rPr lang="en-US" dirty="0"/>
              <a:t> </a:t>
            </a:r>
            <a:r>
              <a:rPr lang="en-US" dirty="0" err="1"/>
              <a:t>nebo</a:t>
            </a:r>
            <a:r>
              <a:rPr lang="en-US" dirty="0"/>
              <a:t> </a:t>
            </a:r>
            <a:r>
              <a:rPr lang="en-US" dirty="0" err="1"/>
              <a:t>vzácně</a:t>
            </a:r>
            <a:r>
              <a:rPr lang="en-US" dirty="0"/>
              <a:t> i </a:t>
            </a:r>
            <a:r>
              <a:rPr lang="en-US" dirty="0" err="1"/>
              <a:t>pozitron</a:t>
            </a:r>
            <a:r>
              <a:rPr lang="en-US" dirty="0"/>
              <a:t>), </a:t>
            </a:r>
            <a:r>
              <a:rPr lang="en-US" dirty="0" err="1"/>
              <a:t>pohybující</a:t>
            </a:r>
            <a:r>
              <a:rPr lang="en-US" dirty="0"/>
              <a:t> se </a:t>
            </a:r>
            <a:r>
              <a:rPr lang="en-US" dirty="0" err="1"/>
              <a:t>na</a:t>
            </a:r>
            <a:r>
              <a:rPr lang="en-US" dirty="0"/>
              <a:t> </a:t>
            </a:r>
            <a:r>
              <a:rPr lang="en-US" dirty="0" err="1"/>
              <a:t>zakřivené</a:t>
            </a:r>
            <a:r>
              <a:rPr lang="en-US" dirty="0"/>
              <a:t> </a:t>
            </a:r>
            <a:r>
              <a:rPr lang="en-US" dirty="0" err="1"/>
              <a:t>dráze</a:t>
            </a:r>
            <a:r>
              <a:rPr lang="en-US" dirty="0"/>
              <a:t>. Na </a:t>
            </a:r>
            <a:r>
              <a:rPr lang="en-US" dirty="0" err="1"/>
              <a:t>rozdíl</a:t>
            </a:r>
            <a:r>
              <a:rPr lang="en-US" dirty="0"/>
              <a:t> od </a:t>
            </a:r>
            <a:r>
              <a:rPr lang="en-US" dirty="0" err="1"/>
              <a:t>nerelativistického</a:t>
            </a:r>
            <a:r>
              <a:rPr lang="en-US" dirty="0"/>
              <a:t> </a:t>
            </a:r>
            <a:r>
              <a:rPr lang="en-US" dirty="0" err="1"/>
              <a:t>elektronu</a:t>
            </a:r>
            <a:r>
              <a:rPr lang="en-US" dirty="0"/>
              <a:t>, </a:t>
            </a:r>
            <a:r>
              <a:rPr lang="en-US" dirty="0" err="1"/>
              <a:t>který</a:t>
            </a:r>
            <a:r>
              <a:rPr lang="en-US" dirty="0"/>
              <a:t> </a:t>
            </a:r>
            <a:r>
              <a:rPr lang="en-US" dirty="0" err="1"/>
              <a:t>září</a:t>
            </a:r>
            <a:r>
              <a:rPr lang="en-US" dirty="0"/>
              <a:t> </a:t>
            </a:r>
            <a:r>
              <a:rPr lang="en-US" dirty="0" err="1"/>
              <a:t>prakticky</a:t>
            </a:r>
            <a:r>
              <a:rPr lang="en-US" dirty="0"/>
              <a:t> do </a:t>
            </a:r>
            <a:r>
              <a:rPr lang="en-US" dirty="0" err="1"/>
              <a:t>všech</a:t>
            </a:r>
            <a:r>
              <a:rPr lang="en-US" dirty="0"/>
              <a:t> </a:t>
            </a:r>
            <a:r>
              <a:rPr lang="en-US" dirty="0" err="1"/>
              <a:t>směrů</a:t>
            </a:r>
            <a:r>
              <a:rPr lang="en-US" dirty="0"/>
              <a:t>, </a:t>
            </a:r>
            <a:r>
              <a:rPr lang="en-US" dirty="0" err="1"/>
              <a:t>relativistický</a:t>
            </a:r>
            <a:r>
              <a:rPr lang="en-US" dirty="0"/>
              <a:t> </a:t>
            </a:r>
            <a:r>
              <a:rPr lang="en-US" dirty="0" err="1"/>
              <a:t>elektron</a:t>
            </a:r>
            <a:r>
              <a:rPr lang="en-US" dirty="0"/>
              <a:t> </a:t>
            </a:r>
            <a:r>
              <a:rPr lang="en-US" dirty="0" err="1"/>
              <a:t>září</a:t>
            </a:r>
            <a:r>
              <a:rPr lang="en-US" dirty="0"/>
              <a:t> do </a:t>
            </a:r>
            <a:r>
              <a:rPr lang="en-US" dirty="0" err="1"/>
              <a:t>úzkého</a:t>
            </a:r>
            <a:r>
              <a:rPr lang="en-US" dirty="0"/>
              <a:t> </a:t>
            </a:r>
            <a:r>
              <a:rPr lang="en-US" dirty="0" err="1"/>
              <a:t>kužele</a:t>
            </a:r>
            <a:r>
              <a:rPr lang="en-US" dirty="0"/>
              <a:t> </a:t>
            </a:r>
            <a:r>
              <a:rPr lang="en-US" dirty="0" err="1"/>
              <a:t>ve</a:t>
            </a:r>
            <a:r>
              <a:rPr lang="en-US" dirty="0"/>
              <a:t> </a:t>
            </a:r>
            <a:r>
              <a:rPr lang="en-US" dirty="0" err="1"/>
              <a:t>směru</a:t>
            </a:r>
            <a:r>
              <a:rPr lang="en-US" dirty="0"/>
              <a:t> </a:t>
            </a:r>
            <a:r>
              <a:rPr lang="en-US" dirty="0" err="1"/>
              <a:t>pohybu</a:t>
            </a:r>
            <a:r>
              <a:rPr lang="en-US" dirty="0"/>
              <a:t>. </a:t>
            </a:r>
            <a:r>
              <a:rPr lang="en-US" dirty="0" err="1"/>
              <a:t>Vrcholový</a:t>
            </a:r>
            <a:r>
              <a:rPr lang="en-US" dirty="0"/>
              <a:t> </a:t>
            </a:r>
            <a:r>
              <a:rPr lang="en-US" dirty="0" err="1"/>
              <a:t>úhel</a:t>
            </a:r>
            <a:r>
              <a:rPr lang="en-US" dirty="0"/>
              <a:t> </a:t>
            </a:r>
            <a:r>
              <a:rPr lang="en-US" dirty="0" err="1"/>
              <a:t>tohoto</a:t>
            </a:r>
            <a:r>
              <a:rPr lang="en-US" dirty="0"/>
              <a:t> </a:t>
            </a:r>
            <a:r>
              <a:rPr lang="en-US" dirty="0" err="1"/>
              <a:t>kužele</a:t>
            </a:r>
            <a:r>
              <a:rPr lang="en-US" dirty="0"/>
              <a:t> </a:t>
            </a:r>
            <a:r>
              <a:rPr lang="en-US" dirty="0" err="1"/>
              <a:t>závisí</a:t>
            </a:r>
            <a:r>
              <a:rPr lang="en-US" dirty="0"/>
              <a:t> </a:t>
            </a:r>
            <a:r>
              <a:rPr lang="en-US" dirty="0" err="1"/>
              <a:t>na</a:t>
            </a:r>
            <a:r>
              <a:rPr lang="en-US" dirty="0"/>
              <a:t> </a:t>
            </a:r>
            <a:r>
              <a:rPr lang="en-US" dirty="0" err="1"/>
              <a:t>na</a:t>
            </a:r>
            <a:r>
              <a:rPr lang="en-US" dirty="0"/>
              <a:t> </a:t>
            </a:r>
            <a:r>
              <a:rPr lang="en-US" dirty="0" err="1"/>
              <a:t>energii</a:t>
            </a:r>
            <a:r>
              <a:rPr lang="en-US" dirty="0"/>
              <a:t> </a:t>
            </a:r>
            <a:r>
              <a:rPr lang="en-US" dirty="0" err="1"/>
              <a:t>elektronů</a:t>
            </a:r>
            <a:r>
              <a:rPr lang="en-US" dirty="0"/>
              <a:t> a je </a:t>
            </a:r>
            <a:r>
              <a:rPr lang="en-US" dirty="0" err="1"/>
              <a:t>zpravidla</a:t>
            </a:r>
            <a:r>
              <a:rPr lang="en-US" dirty="0"/>
              <a:t> v </a:t>
            </a:r>
            <a:r>
              <a:rPr lang="en-US" dirty="0" err="1"/>
              <a:t>desítkách</a:t>
            </a:r>
            <a:r>
              <a:rPr lang="en-US" dirty="0"/>
              <a:t> </a:t>
            </a:r>
            <a:r>
              <a:rPr lang="en-US" dirty="0" err="1"/>
              <a:t>až</a:t>
            </a:r>
            <a:r>
              <a:rPr lang="en-US" dirty="0"/>
              <a:t> </a:t>
            </a:r>
            <a:r>
              <a:rPr lang="en-US" dirty="0" err="1"/>
              <a:t>stovkách</a:t>
            </a:r>
            <a:r>
              <a:rPr lang="en-US" dirty="0"/>
              <a:t> </a:t>
            </a:r>
            <a:r>
              <a:rPr lang="en-US" dirty="0" err="1"/>
              <a:t>úhlových</a:t>
            </a:r>
            <a:r>
              <a:rPr lang="en-US" dirty="0"/>
              <a:t> </a:t>
            </a:r>
            <a:r>
              <a:rPr lang="en-US" dirty="0" err="1"/>
              <a:t>vteřin</a:t>
            </a:r>
            <a:r>
              <a:rPr lang="en-US" dirty="0"/>
              <a:t>. </a:t>
            </a:r>
            <a:r>
              <a:rPr lang="en-US" dirty="0" err="1"/>
              <a:t>Pozorovatel</a:t>
            </a:r>
            <a:r>
              <a:rPr lang="en-US" dirty="0"/>
              <a:t> </a:t>
            </a:r>
            <a:r>
              <a:rPr lang="en-US" dirty="0" err="1"/>
              <a:t>tedy</a:t>
            </a:r>
            <a:r>
              <a:rPr lang="en-US" dirty="0"/>
              <a:t> </a:t>
            </a:r>
            <a:r>
              <a:rPr lang="en-US" dirty="0" err="1"/>
              <a:t>zaregistruje</a:t>
            </a:r>
            <a:r>
              <a:rPr lang="en-US" dirty="0"/>
              <a:t> </a:t>
            </a:r>
            <a:r>
              <a:rPr lang="en-US" dirty="0" err="1"/>
              <a:t>relativistický</a:t>
            </a:r>
            <a:r>
              <a:rPr lang="en-US" dirty="0"/>
              <a:t> </a:t>
            </a:r>
            <a:r>
              <a:rPr lang="en-US" dirty="0" err="1"/>
              <a:t>elektron</a:t>
            </a:r>
            <a:r>
              <a:rPr lang="en-US" dirty="0"/>
              <a:t> </a:t>
            </a:r>
            <a:r>
              <a:rPr lang="en-US" dirty="0" err="1"/>
              <a:t>pohybující</a:t>
            </a:r>
            <a:r>
              <a:rPr lang="en-US" dirty="0"/>
              <a:t> se </a:t>
            </a:r>
            <a:r>
              <a:rPr lang="en-US" dirty="0" err="1"/>
              <a:t>po</a:t>
            </a:r>
            <a:r>
              <a:rPr lang="en-US" dirty="0"/>
              <a:t> </a:t>
            </a:r>
            <a:r>
              <a:rPr lang="en-US" dirty="0" err="1"/>
              <a:t>kruhové</a:t>
            </a:r>
            <a:r>
              <a:rPr lang="en-US" dirty="0"/>
              <a:t> </a:t>
            </a:r>
            <a:r>
              <a:rPr lang="en-US" dirty="0" err="1"/>
              <a:t>dráze</a:t>
            </a:r>
            <a:r>
              <a:rPr lang="en-US" dirty="0"/>
              <a:t> </a:t>
            </a:r>
            <a:r>
              <a:rPr lang="en-US" dirty="0" err="1"/>
              <a:t>pouze</a:t>
            </a:r>
            <a:r>
              <a:rPr lang="en-US" dirty="0"/>
              <a:t> </a:t>
            </a:r>
            <a:r>
              <a:rPr lang="en-US" dirty="0" err="1"/>
              <a:t>tehdy</a:t>
            </a:r>
            <a:r>
              <a:rPr lang="en-US" dirty="0"/>
              <a:t>, </a:t>
            </a:r>
            <a:r>
              <a:rPr lang="en-US" dirty="0" err="1"/>
              <a:t>když</a:t>
            </a:r>
            <a:r>
              <a:rPr lang="en-US" dirty="0"/>
              <a:t> </a:t>
            </a:r>
            <a:r>
              <a:rPr lang="en-US" dirty="0" err="1"/>
              <a:t>tento</a:t>
            </a:r>
            <a:r>
              <a:rPr lang="en-US" dirty="0"/>
              <a:t> </a:t>
            </a:r>
            <a:r>
              <a:rPr lang="en-US" dirty="0" err="1"/>
              <a:t>kužel</a:t>
            </a:r>
            <a:r>
              <a:rPr lang="en-US" dirty="0"/>
              <a:t> </a:t>
            </a:r>
            <a:r>
              <a:rPr lang="en-US" dirty="0" err="1"/>
              <a:t>protne</a:t>
            </a:r>
            <a:r>
              <a:rPr lang="en-US" dirty="0"/>
              <a:t> </a:t>
            </a:r>
            <a:r>
              <a:rPr lang="en-US" dirty="0" err="1"/>
              <a:t>místo</a:t>
            </a:r>
            <a:r>
              <a:rPr lang="en-US" dirty="0"/>
              <a:t>, </a:t>
            </a:r>
            <a:r>
              <a:rPr lang="en-US" dirty="0" err="1"/>
              <a:t>kde</a:t>
            </a:r>
            <a:r>
              <a:rPr lang="en-US" dirty="0"/>
              <a:t> se </a:t>
            </a:r>
            <a:r>
              <a:rPr lang="en-US" dirty="0" err="1"/>
              <a:t>nachází</a:t>
            </a:r>
            <a:r>
              <a:rPr lang="en-US" dirty="0"/>
              <a:t> </a:t>
            </a:r>
            <a:r>
              <a:rPr lang="en-US" dirty="0" err="1"/>
              <a:t>detektor</a:t>
            </a:r>
            <a:r>
              <a:rPr lang="en-US" dirty="0"/>
              <a:t> </a:t>
            </a:r>
            <a:r>
              <a:rPr lang="en-US" dirty="0" err="1"/>
              <a:t>záření</a:t>
            </a:r>
            <a:r>
              <a:rPr lang="en-US" dirty="0"/>
              <a:t>, </a:t>
            </a:r>
            <a:r>
              <a:rPr lang="en-US" dirty="0" err="1"/>
              <a:t>který</a:t>
            </a:r>
            <a:r>
              <a:rPr lang="en-US" dirty="0"/>
              <a:t> </a:t>
            </a:r>
            <a:r>
              <a:rPr lang="en-US" dirty="0" err="1"/>
              <a:t>zaregistruje</a:t>
            </a:r>
            <a:r>
              <a:rPr lang="en-US" dirty="0"/>
              <a:t> </a:t>
            </a:r>
            <a:r>
              <a:rPr lang="en-US" dirty="0" err="1"/>
              <a:t>ostrý</a:t>
            </a:r>
            <a:r>
              <a:rPr lang="en-US" dirty="0"/>
              <a:t> </a:t>
            </a:r>
            <a:r>
              <a:rPr lang="en-US" dirty="0" err="1"/>
              <a:t>puls</a:t>
            </a:r>
            <a:r>
              <a:rPr lang="en-US" dirty="0"/>
              <a:t>. I </a:t>
            </a:r>
            <a:r>
              <a:rPr lang="en-US" dirty="0" err="1"/>
              <a:t>když</a:t>
            </a:r>
            <a:r>
              <a:rPr lang="en-US" dirty="0"/>
              <a:t> je </a:t>
            </a:r>
            <a:r>
              <a:rPr lang="en-US" dirty="0" err="1"/>
              <a:t>pojem</a:t>
            </a:r>
            <a:r>
              <a:rPr lang="en-US" dirty="0"/>
              <a:t> </a:t>
            </a:r>
            <a:r>
              <a:rPr lang="en-US" dirty="0" err="1"/>
              <a:t>synchrotronové</a:t>
            </a:r>
            <a:r>
              <a:rPr lang="en-US" dirty="0"/>
              <a:t> </a:t>
            </a:r>
            <a:r>
              <a:rPr lang="en-US" dirty="0" err="1"/>
              <a:t>záření</a:t>
            </a:r>
            <a:r>
              <a:rPr lang="en-US" dirty="0"/>
              <a:t> </a:t>
            </a:r>
            <a:r>
              <a:rPr lang="en-US" dirty="0" err="1"/>
              <a:t>znám</a:t>
            </a:r>
            <a:r>
              <a:rPr lang="en-US" dirty="0"/>
              <a:t> i z </a:t>
            </a:r>
            <a:r>
              <a:rPr lang="en-US" dirty="0" err="1"/>
              <a:t>astronomie</a:t>
            </a:r>
            <a:r>
              <a:rPr lang="en-US" dirty="0"/>
              <a:t>, v </a:t>
            </a:r>
            <a:r>
              <a:rPr lang="en-US" dirty="0" err="1"/>
              <a:t>pozemských</a:t>
            </a:r>
            <a:r>
              <a:rPr lang="en-US" dirty="0"/>
              <a:t> </a:t>
            </a:r>
            <a:r>
              <a:rPr lang="en-US" dirty="0" err="1"/>
              <a:t>podmínkách</a:t>
            </a:r>
            <a:r>
              <a:rPr lang="en-US" dirty="0"/>
              <a:t> </a:t>
            </a:r>
            <a:r>
              <a:rPr lang="en-US" dirty="0" err="1"/>
              <a:t>prakticky</a:t>
            </a:r>
            <a:r>
              <a:rPr lang="en-US" dirty="0"/>
              <a:t> </a:t>
            </a:r>
            <a:r>
              <a:rPr lang="en-US" dirty="0" err="1"/>
              <a:t>vždy</a:t>
            </a:r>
            <a:r>
              <a:rPr lang="en-US" dirty="0"/>
              <a:t> </a:t>
            </a:r>
            <a:r>
              <a:rPr lang="en-US" dirty="0" err="1"/>
              <a:t>označuje</a:t>
            </a:r>
            <a:r>
              <a:rPr lang="en-US" dirty="0"/>
              <a:t> </a:t>
            </a:r>
            <a:r>
              <a:rPr lang="en-US" dirty="0" err="1"/>
              <a:t>záření</a:t>
            </a:r>
            <a:r>
              <a:rPr lang="en-US" dirty="0"/>
              <a:t> </a:t>
            </a:r>
            <a:r>
              <a:rPr lang="en-US" dirty="0" err="1"/>
              <a:t>elektronů</a:t>
            </a:r>
            <a:r>
              <a:rPr lang="en-US" dirty="0"/>
              <a:t> </a:t>
            </a:r>
            <a:r>
              <a:rPr lang="en-US" dirty="0" err="1"/>
              <a:t>při</a:t>
            </a:r>
            <a:r>
              <a:rPr lang="en-US" dirty="0"/>
              <a:t> </a:t>
            </a:r>
            <a:r>
              <a:rPr lang="en-US" dirty="0" err="1"/>
              <a:t>jejich</a:t>
            </a:r>
            <a:r>
              <a:rPr lang="en-US" dirty="0"/>
              <a:t> </a:t>
            </a:r>
            <a:r>
              <a:rPr lang="en-US" dirty="0" err="1"/>
              <a:t>pohybu</a:t>
            </a:r>
            <a:r>
              <a:rPr lang="en-US" dirty="0"/>
              <a:t> v </a:t>
            </a:r>
            <a:r>
              <a:rPr lang="en-US" dirty="0" err="1"/>
              <a:t>urychlovačích</a:t>
            </a:r>
            <a:r>
              <a:rPr lang="en-US" dirty="0"/>
              <a:t>. </a:t>
            </a:r>
            <a:endParaRPr lang="cs-CZ" dirty="0"/>
          </a:p>
        </p:txBody>
      </p:sp>
    </p:spTree>
    <p:extLst>
      <p:ext uri="{BB962C8B-B14F-4D97-AF65-F5344CB8AC3E}">
        <p14:creationId xmlns:p14="http://schemas.microsoft.com/office/powerpoint/2010/main" val="1530804165"/>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Synchrotronové záření</a:t>
            </a:r>
          </a:p>
        </p:txBody>
      </p:sp>
      <p:sp>
        <p:nvSpPr>
          <p:cNvPr id="3" name="Zástupný symbol pro datum 2"/>
          <p:cNvSpPr>
            <a:spLocks noGrp="1"/>
          </p:cNvSpPr>
          <p:nvPr>
            <p:ph type="dt" sz="half" idx="10"/>
          </p:nvPr>
        </p:nvSpPr>
        <p:spPr/>
        <p:txBody>
          <a:bodyPr/>
          <a:lstStyle/>
          <a:p>
            <a:r>
              <a:rPr lang="cs-CZ" smtClean="0"/>
              <a:t>2012</a:t>
            </a:r>
            <a:endParaRPr lang="en-US" dirty="0"/>
          </a:p>
        </p:txBody>
      </p:sp>
      <p:sp>
        <p:nvSpPr>
          <p:cNvPr id="4" name="Zástupný symbol pro zápatí 3"/>
          <p:cNvSpPr>
            <a:spLocks noGrp="1"/>
          </p:cNvSpPr>
          <p:nvPr>
            <p:ph type="ftr" sz="quarter" idx="11"/>
          </p:nvPr>
        </p:nvSpPr>
        <p:spPr/>
        <p:txBody>
          <a:bodyPr/>
          <a:lstStyle/>
          <a:p>
            <a:r>
              <a:rPr lang="en-US" smtClean="0"/>
              <a:t>prof. Otruba</a:t>
            </a:r>
            <a:endParaRPr lang="en-US"/>
          </a:p>
        </p:txBody>
      </p:sp>
      <p:sp>
        <p:nvSpPr>
          <p:cNvPr id="5" name="Zástupný symbol pro číslo snímku 4"/>
          <p:cNvSpPr>
            <a:spLocks noGrp="1"/>
          </p:cNvSpPr>
          <p:nvPr>
            <p:ph type="sldNum" sz="quarter" idx="12"/>
          </p:nvPr>
        </p:nvSpPr>
        <p:spPr/>
        <p:txBody>
          <a:bodyPr/>
          <a:lstStyle/>
          <a:p>
            <a:fld id="{D4B5ADC2-7248-4799-8E52-477E151C3EE9}" type="slidenum">
              <a:rPr lang="en-US" sz="1400" b="1" smtClean="0">
                <a:solidFill>
                  <a:srgbClr val="FFFFFF"/>
                </a:solidFill>
              </a:rPr>
              <a:pPr/>
              <a:t>83</a:t>
            </a:fld>
            <a:endParaRPr lang="en-US" dirty="0"/>
          </a:p>
        </p:txBody>
      </p:sp>
      <p:pic>
        <p:nvPicPr>
          <p:cNvPr id="7" name="Picture 8" descr="InsertionDevices"/>
          <p:cNvPicPr>
            <a:picLocks noGrp="1" noChangeAspect="1" noChangeArrowheads="1"/>
          </p:cNvPicPr>
          <p:nvPr>
            <p:ph sz="quarter" idx="1"/>
          </p:nvPr>
        </p:nvPicPr>
        <p:blipFill>
          <a:blip r:embed="rId2" cstate="print">
            <a:lum bright="-10000" contrast="20000"/>
          </a:blip>
          <a:srcRect/>
          <a:stretch>
            <a:fillRect/>
          </a:stretch>
        </p:blipFill>
        <p:spPr bwMode="auto">
          <a:xfrm>
            <a:off x="323528" y="1628800"/>
            <a:ext cx="4604004" cy="4306824"/>
          </a:xfrm>
          <a:prstGeom prst="rect">
            <a:avLst/>
          </a:prstGeom>
          <a:noFill/>
        </p:spPr>
      </p:pic>
      <p:sp>
        <p:nvSpPr>
          <p:cNvPr id="8" name="TextovéPole 7"/>
          <p:cNvSpPr txBox="1"/>
          <p:nvPr/>
        </p:nvSpPr>
        <p:spPr>
          <a:xfrm>
            <a:off x="5076056" y="1628800"/>
            <a:ext cx="3916457" cy="2677656"/>
          </a:xfrm>
          <a:prstGeom prst="rect">
            <a:avLst/>
          </a:prstGeom>
          <a:noFill/>
        </p:spPr>
        <p:txBody>
          <a:bodyPr wrap="none" rtlCol="0">
            <a:spAutoFit/>
          </a:bodyPr>
          <a:lstStyle/>
          <a:p>
            <a:pPr>
              <a:buNone/>
            </a:pPr>
            <a:r>
              <a:rPr lang="sk-SK" sz="2800" dirty="0">
                <a:solidFill>
                  <a:srgbClr val="0070C0"/>
                </a:solidFill>
              </a:rPr>
              <a:t>Zdroje </a:t>
            </a:r>
            <a:r>
              <a:rPr lang="sk-SK" sz="2800" dirty="0" smtClean="0">
                <a:solidFill>
                  <a:srgbClr val="0070C0"/>
                </a:solidFill>
              </a:rPr>
              <a:t>magnetického </a:t>
            </a:r>
            <a:r>
              <a:rPr lang="sk-SK" sz="2800" dirty="0">
                <a:solidFill>
                  <a:srgbClr val="0070C0"/>
                </a:solidFill>
              </a:rPr>
              <a:t>pole</a:t>
            </a:r>
          </a:p>
          <a:p>
            <a:pPr>
              <a:buFontTx/>
              <a:buChar char="•"/>
            </a:pPr>
            <a:r>
              <a:rPr lang="sk-SK" sz="2800" dirty="0" err="1" smtClean="0">
                <a:solidFill>
                  <a:srgbClr val="002060"/>
                </a:solidFill>
              </a:rPr>
              <a:t>Bending</a:t>
            </a:r>
            <a:r>
              <a:rPr lang="sk-SK" sz="2800" dirty="0" smtClean="0">
                <a:solidFill>
                  <a:srgbClr val="002060"/>
                </a:solidFill>
              </a:rPr>
              <a:t> </a:t>
            </a:r>
            <a:r>
              <a:rPr lang="sk-SK" sz="2800" dirty="0" err="1" smtClean="0">
                <a:solidFill>
                  <a:srgbClr val="002060"/>
                </a:solidFill>
              </a:rPr>
              <a:t>magnets</a:t>
            </a:r>
            <a:endParaRPr lang="sk-SK" sz="2800" dirty="0" smtClean="0">
              <a:solidFill>
                <a:srgbClr val="002060"/>
              </a:solidFill>
            </a:endParaRPr>
          </a:p>
          <a:p>
            <a:pPr>
              <a:buFontTx/>
              <a:buChar char="•"/>
            </a:pPr>
            <a:r>
              <a:rPr lang="sk-SK" sz="2800" dirty="0" err="1" smtClean="0">
                <a:solidFill>
                  <a:srgbClr val="002060"/>
                </a:solidFill>
              </a:rPr>
              <a:t>Undulators</a:t>
            </a:r>
            <a:endParaRPr lang="sk-SK" sz="2800" dirty="0" smtClean="0">
              <a:solidFill>
                <a:srgbClr val="002060"/>
              </a:solidFill>
            </a:endParaRPr>
          </a:p>
          <a:p>
            <a:pPr>
              <a:buFontTx/>
              <a:buChar char="•"/>
            </a:pPr>
            <a:r>
              <a:rPr lang="sk-SK" sz="2800" dirty="0" err="1" smtClean="0">
                <a:solidFill>
                  <a:srgbClr val="002060"/>
                </a:solidFill>
              </a:rPr>
              <a:t>Wigglers</a:t>
            </a:r>
            <a:r>
              <a:rPr lang="sk-SK" sz="2800" dirty="0" smtClean="0">
                <a:solidFill>
                  <a:srgbClr val="002060"/>
                </a:solidFill>
              </a:rPr>
              <a:t> </a:t>
            </a:r>
          </a:p>
          <a:p>
            <a:pPr>
              <a:buFontTx/>
              <a:buChar char="•"/>
            </a:pPr>
            <a:endParaRPr lang="sk-SK" sz="2800" dirty="0">
              <a:solidFill>
                <a:srgbClr val="002060"/>
              </a:solidFill>
            </a:endParaRPr>
          </a:p>
          <a:p>
            <a:endParaRPr lang="cs-CZ" sz="2800" dirty="0"/>
          </a:p>
        </p:txBody>
      </p:sp>
    </p:spTree>
    <p:extLst>
      <p:ext uri="{BB962C8B-B14F-4D97-AF65-F5344CB8AC3E}">
        <p14:creationId xmlns:p14="http://schemas.microsoft.com/office/powerpoint/2010/main" val="114145246"/>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Vlastnosti synchrotronového záření</a:t>
            </a:r>
          </a:p>
        </p:txBody>
      </p:sp>
      <p:sp>
        <p:nvSpPr>
          <p:cNvPr id="3" name="Zástupný symbol pro datum 2"/>
          <p:cNvSpPr>
            <a:spLocks noGrp="1"/>
          </p:cNvSpPr>
          <p:nvPr>
            <p:ph type="dt" sz="half" idx="10"/>
          </p:nvPr>
        </p:nvSpPr>
        <p:spPr/>
        <p:txBody>
          <a:bodyPr/>
          <a:lstStyle/>
          <a:p>
            <a:r>
              <a:rPr lang="cs-CZ" smtClean="0"/>
              <a:t>2012</a:t>
            </a:r>
            <a:endParaRPr lang="en-US" dirty="0"/>
          </a:p>
        </p:txBody>
      </p:sp>
      <p:sp>
        <p:nvSpPr>
          <p:cNvPr id="4" name="Zástupný symbol pro zápatí 3"/>
          <p:cNvSpPr>
            <a:spLocks noGrp="1"/>
          </p:cNvSpPr>
          <p:nvPr>
            <p:ph type="ftr" sz="quarter" idx="11"/>
          </p:nvPr>
        </p:nvSpPr>
        <p:spPr/>
        <p:txBody>
          <a:bodyPr/>
          <a:lstStyle/>
          <a:p>
            <a:r>
              <a:rPr lang="en-US" smtClean="0"/>
              <a:t>prof. Otruba</a:t>
            </a:r>
            <a:endParaRPr lang="en-US"/>
          </a:p>
        </p:txBody>
      </p:sp>
      <p:sp>
        <p:nvSpPr>
          <p:cNvPr id="5" name="Zástupný symbol pro číslo snímku 4"/>
          <p:cNvSpPr>
            <a:spLocks noGrp="1"/>
          </p:cNvSpPr>
          <p:nvPr>
            <p:ph type="sldNum" sz="quarter" idx="12"/>
          </p:nvPr>
        </p:nvSpPr>
        <p:spPr/>
        <p:txBody>
          <a:bodyPr/>
          <a:lstStyle/>
          <a:p>
            <a:fld id="{D4B5ADC2-7248-4799-8E52-477E151C3EE9}" type="slidenum">
              <a:rPr lang="en-US" sz="1400" b="1" smtClean="0">
                <a:solidFill>
                  <a:srgbClr val="FFFFFF"/>
                </a:solidFill>
              </a:rPr>
              <a:pPr/>
              <a:t>84</a:t>
            </a:fld>
            <a:endParaRPr lang="en-US" dirty="0"/>
          </a:p>
        </p:txBody>
      </p:sp>
      <p:sp>
        <p:nvSpPr>
          <p:cNvPr id="6" name="Zástupný symbol pro obsah 5"/>
          <p:cNvSpPr>
            <a:spLocks noGrp="1"/>
          </p:cNvSpPr>
          <p:nvPr>
            <p:ph sz="quarter" idx="1"/>
          </p:nvPr>
        </p:nvSpPr>
        <p:spPr/>
        <p:txBody>
          <a:bodyPr/>
          <a:lstStyle/>
          <a:p>
            <a:r>
              <a:rPr lang="cs-CZ" dirty="0"/>
              <a:t>pulsní charakter t &lt; 1ns, svazek ohýbaný silným dipólovým magnetem: široké spektrum </a:t>
            </a:r>
          </a:p>
          <a:p>
            <a:pPr marL="0" indent="0">
              <a:buNone/>
            </a:pPr>
            <a:r>
              <a:rPr lang="cs-CZ" dirty="0"/>
              <a:t> </a:t>
            </a:r>
            <a:r>
              <a:rPr lang="cs-CZ" dirty="0" smtClean="0"/>
              <a:t>  (</a:t>
            </a:r>
            <a:r>
              <a:rPr lang="cs-CZ" dirty="0"/>
              <a:t>malé t </a:t>
            </a:r>
            <a:r>
              <a:rPr lang="cs-CZ" dirty="0">
                <a:latin typeface="Times New Roman"/>
                <a:cs typeface="Times New Roman"/>
              </a:rPr>
              <a:t>→ </a:t>
            </a:r>
            <a:r>
              <a:rPr lang="cs-CZ" dirty="0"/>
              <a:t>velké f )</a:t>
            </a:r>
          </a:p>
          <a:p>
            <a:r>
              <a:rPr lang="cs-CZ" dirty="0"/>
              <a:t>slalom mezi slabými, opačně orientovanými dipóly: undulátor - superpozice mnoha svazků</a:t>
            </a:r>
          </a:p>
          <a:p>
            <a:pPr lvl="1"/>
            <a:r>
              <a:rPr lang="cs-CZ" dirty="0"/>
              <a:t>vysoká intenzita</a:t>
            </a:r>
          </a:p>
          <a:p>
            <a:pPr lvl="1"/>
            <a:r>
              <a:rPr lang="cs-CZ" dirty="0"/>
              <a:t>díky interferenci úzké </a:t>
            </a:r>
            <a:r>
              <a:rPr lang="cs-CZ" dirty="0" err="1"/>
              <a:t>peaky</a:t>
            </a:r>
            <a:r>
              <a:rPr lang="cs-CZ" dirty="0"/>
              <a:t> (více period dipólů</a:t>
            </a:r>
            <a:r>
              <a:rPr lang="cs-CZ" dirty="0">
                <a:latin typeface="Times New Roman"/>
                <a:cs typeface="Times New Roman"/>
              </a:rPr>
              <a:t>→</a:t>
            </a:r>
            <a:r>
              <a:rPr lang="cs-CZ" dirty="0"/>
              <a:t> vyšší </a:t>
            </a:r>
            <a:r>
              <a:rPr lang="cs-CZ" dirty="0" err="1"/>
              <a:t>monochromatičnost</a:t>
            </a:r>
            <a:r>
              <a:rPr lang="cs-CZ" dirty="0"/>
              <a:t>)</a:t>
            </a:r>
          </a:p>
          <a:p>
            <a:pPr lvl="1"/>
            <a:r>
              <a:rPr lang="cs-CZ" dirty="0"/>
              <a:t>laditelná vlnová délka (pomocí délky periody dipólů a jejich </a:t>
            </a:r>
            <a:r>
              <a:rPr lang="cs-CZ" dirty="0" err="1"/>
              <a:t>mag</a:t>
            </a:r>
            <a:r>
              <a:rPr lang="cs-CZ" dirty="0"/>
              <a:t>. pole</a:t>
            </a:r>
            <a:r>
              <a:rPr lang="cs-CZ" dirty="0" smtClean="0"/>
              <a:t>)</a:t>
            </a:r>
            <a:endParaRPr lang="cs-CZ" dirty="0"/>
          </a:p>
        </p:txBody>
      </p:sp>
    </p:spTree>
    <p:extLst>
      <p:ext uri="{BB962C8B-B14F-4D97-AF65-F5344CB8AC3E}">
        <p14:creationId xmlns:p14="http://schemas.microsoft.com/office/powerpoint/2010/main" val="292808449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a:t>Rentgenová mikroradiografie a </a:t>
            </a:r>
            <a:r>
              <a:rPr lang="cs-CZ" dirty="0" err="1"/>
              <a:t>mikrotomografie</a:t>
            </a:r>
            <a:endParaRPr lang="cs-CZ" dirty="0"/>
          </a:p>
        </p:txBody>
      </p:sp>
      <p:sp>
        <p:nvSpPr>
          <p:cNvPr id="3" name="Zástupný symbol pro datum 2"/>
          <p:cNvSpPr>
            <a:spLocks noGrp="1"/>
          </p:cNvSpPr>
          <p:nvPr>
            <p:ph type="dt" sz="half" idx="10"/>
          </p:nvPr>
        </p:nvSpPr>
        <p:spPr/>
        <p:txBody>
          <a:bodyPr/>
          <a:lstStyle/>
          <a:p>
            <a:r>
              <a:rPr lang="cs-CZ" smtClean="0"/>
              <a:t>2012</a:t>
            </a:r>
            <a:endParaRPr lang="en-US" dirty="0"/>
          </a:p>
        </p:txBody>
      </p:sp>
      <p:sp>
        <p:nvSpPr>
          <p:cNvPr id="4" name="Zástupný symbol pro zápatí 3"/>
          <p:cNvSpPr>
            <a:spLocks noGrp="1"/>
          </p:cNvSpPr>
          <p:nvPr>
            <p:ph type="ftr" sz="quarter" idx="11"/>
          </p:nvPr>
        </p:nvSpPr>
        <p:spPr/>
        <p:txBody>
          <a:bodyPr/>
          <a:lstStyle/>
          <a:p>
            <a:r>
              <a:rPr lang="en-US" smtClean="0"/>
              <a:t>prof. Otruba</a:t>
            </a:r>
            <a:endParaRPr lang="en-US"/>
          </a:p>
        </p:txBody>
      </p:sp>
      <p:sp>
        <p:nvSpPr>
          <p:cNvPr id="5" name="Zástupný symbol pro číslo snímku 4"/>
          <p:cNvSpPr>
            <a:spLocks noGrp="1"/>
          </p:cNvSpPr>
          <p:nvPr>
            <p:ph type="sldNum" sz="quarter" idx="12"/>
          </p:nvPr>
        </p:nvSpPr>
        <p:spPr/>
        <p:txBody>
          <a:bodyPr/>
          <a:lstStyle/>
          <a:p>
            <a:fld id="{D4B5ADC2-7248-4799-8E52-477E151C3EE9}" type="slidenum">
              <a:rPr lang="en-US" sz="1400" b="1" smtClean="0">
                <a:solidFill>
                  <a:srgbClr val="FFFFFF"/>
                </a:solidFill>
              </a:rPr>
              <a:pPr/>
              <a:t>85</a:t>
            </a:fld>
            <a:endParaRPr lang="en-US" dirty="0"/>
          </a:p>
        </p:txBody>
      </p:sp>
      <p:sp>
        <p:nvSpPr>
          <p:cNvPr id="6" name="Zástupný symbol pro obsah 5"/>
          <p:cNvSpPr>
            <a:spLocks noGrp="1"/>
          </p:cNvSpPr>
          <p:nvPr>
            <p:ph sz="quarter" idx="1"/>
          </p:nvPr>
        </p:nvSpPr>
        <p:spPr/>
        <p:txBody>
          <a:bodyPr>
            <a:normAutofit fontScale="92500" lnSpcReduction="10000"/>
          </a:bodyPr>
          <a:lstStyle/>
          <a:p>
            <a:r>
              <a:rPr lang="cs-CZ" dirty="0">
                <a:solidFill>
                  <a:srgbClr val="FF0000"/>
                </a:solidFill>
              </a:rPr>
              <a:t>Rentgenová mikroradiografie a </a:t>
            </a:r>
            <a:r>
              <a:rPr lang="cs-CZ" dirty="0" err="1">
                <a:solidFill>
                  <a:srgbClr val="FF0000"/>
                </a:solidFill>
              </a:rPr>
              <a:t>mikrotomografie</a:t>
            </a:r>
            <a:r>
              <a:rPr lang="cs-CZ" dirty="0">
                <a:solidFill>
                  <a:srgbClr val="FF0000"/>
                </a:solidFill>
              </a:rPr>
              <a:t> </a:t>
            </a:r>
            <a:r>
              <a:rPr lang="cs-CZ" dirty="0"/>
              <a:t>jsou techniky, které umožní snímání vnitřní struktury 2D resp. 3D objektů s vysokým plošným resp. prostorovým </a:t>
            </a:r>
            <a:r>
              <a:rPr lang="cs-CZ" dirty="0" smtClean="0"/>
              <a:t>rozlišením.</a:t>
            </a:r>
          </a:p>
          <a:p>
            <a:r>
              <a:rPr lang="cs-CZ" dirty="0" smtClean="0"/>
              <a:t>tomografie </a:t>
            </a:r>
            <a:r>
              <a:rPr lang="cs-CZ" dirty="0"/>
              <a:t>je technika schopná zobrazování v řezech, tedy možnost zobrazování vnitřní struktury bez fyzického narušení objektu. </a:t>
            </a:r>
            <a:r>
              <a:rPr lang="cs-CZ" dirty="0" err="1"/>
              <a:t>Mikrotomografie</a:t>
            </a:r>
            <a:r>
              <a:rPr lang="cs-CZ" dirty="0"/>
              <a:t> je proces tomografické rekonstrukce libovolného objektu s rozlišením v řádu mikrometrů. </a:t>
            </a:r>
            <a:endParaRPr lang="cs-CZ" dirty="0" smtClean="0"/>
          </a:p>
          <a:p>
            <a:r>
              <a:rPr lang="cs-CZ" dirty="0" smtClean="0"/>
              <a:t>První </a:t>
            </a:r>
            <a:r>
              <a:rPr lang="cs-CZ" dirty="0" err="1"/>
              <a:t>mikrotomografický</a:t>
            </a:r>
            <a:r>
              <a:rPr lang="cs-CZ" dirty="0"/>
              <a:t> systém byl navržen a sestrojen </a:t>
            </a:r>
            <a:r>
              <a:rPr lang="cs-CZ" dirty="0" err="1"/>
              <a:t>Elliotem</a:t>
            </a:r>
            <a:r>
              <a:rPr lang="cs-CZ" dirty="0"/>
              <a:t> na začátku 80. let 20. století. První publikovaná </a:t>
            </a:r>
            <a:r>
              <a:rPr lang="cs-CZ" dirty="0" err="1"/>
              <a:t>mikrotomografická</a:t>
            </a:r>
            <a:r>
              <a:rPr lang="cs-CZ" dirty="0"/>
              <a:t> rekonstrukce malého sladkovodního mlže </a:t>
            </a:r>
            <a:r>
              <a:rPr lang="cs-CZ" i="1" dirty="0" err="1"/>
              <a:t>Biomphalaria</a:t>
            </a:r>
            <a:r>
              <a:rPr lang="cs-CZ" i="1" dirty="0"/>
              <a:t> </a:t>
            </a:r>
            <a:r>
              <a:rPr lang="cs-CZ" i="1" dirty="0" err="1" smtClean="0"/>
              <a:t>glabrata</a:t>
            </a:r>
            <a:r>
              <a:rPr lang="cs-CZ" dirty="0" smtClean="0"/>
              <a:t>, </a:t>
            </a:r>
            <a:r>
              <a:rPr lang="cs-CZ" dirty="0"/>
              <a:t>velkého cca 0,6mm měla rozlišení kolem 15 mikrometrů. </a:t>
            </a:r>
            <a:endParaRPr lang="en-US" dirty="0"/>
          </a:p>
          <a:p>
            <a:endParaRPr lang="cs-CZ" dirty="0"/>
          </a:p>
        </p:txBody>
      </p:sp>
    </p:spTree>
    <p:extLst>
      <p:ext uri="{BB962C8B-B14F-4D97-AF65-F5344CB8AC3E}">
        <p14:creationId xmlns:p14="http://schemas.microsoft.com/office/powerpoint/2010/main" val="383581084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Tomografická kamera - </a:t>
            </a:r>
            <a:r>
              <a:rPr lang="cs-CZ" dirty="0" err="1"/>
              <a:t>schema</a:t>
            </a:r>
            <a:endParaRPr lang="cs-CZ" dirty="0"/>
          </a:p>
        </p:txBody>
      </p:sp>
      <p:sp>
        <p:nvSpPr>
          <p:cNvPr id="3" name="Zástupný symbol pro datum 2"/>
          <p:cNvSpPr>
            <a:spLocks noGrp="1"/>
          </p:cNvSpPr>
          <p:nvPr>
            <p:ph type="dt" sz="half" idx="10"/>
          </p:nvPr>
        </p:nvSpPr>
        <p:spPr/>
        <p:txBody>
          <a:bodyPr/>
          <a:lstStyle/>
          <a:p>
            <a:r>
              <a:rPr lang="cs-CZ" smtClean="0"/>
              <a:t>2012</a:t>
            </a:r>
            <a:endParaRPr lang="en-US" dirty="0"/>
          </a:p>
        </p:txBody>
      </p:sp>
      <p:sp>
        <p:nvSpPr>
          <p:cNvPr id="4" name="Zástupný symbol pro zápatí 3"/>
          <p:cNvSpPr>
            <a:spLocks noGrp="1"/>
          </p:cNvSpPr>
          <p:nvPr>
            <p:ph type="ftr" sz="quarter" idx="11"/>
          </p:nvPr>
        </p:nvSpPr>
        <p:spPr/>
        <p:txBody>
          <a:bodyPr/>
          <a:lstStyle/>
          <a:p>
            <a:r>
              <a:rPr lang="en-US" smtClean="0"/>
              <a:t>prof. Otruba</a:t>
            </a:r>
            <a:endParaRPr lang="en-US"/>
          </a:p>
        </p:txBody>
      </p:sp>
      <p:sp>
        <p:nvSpPr>
          <p:cNvPr id="5" name="Zástupný symbol pro číslo snímku 4"/>
          <p:cNvSpPr>
            <a:spLocks noGrp="1"/>
          </p:cNvSpPr>
          <p:nvPr>
            <p:ph type="sldNum" sz="quarter" idx="12"/>
          </p:nvPr>
        </p:nvSpPr>
        <p:spPr/>
        <p:txBody>
          <a:bodyPr/>
          <a:lstStyle/>
          <a:p>
            <a:fld id="{D4B5ADC2-7248-4799-8E52-477E151C3EE9}" type="slidenum">
              <a:rPr lang="en-US" sz="1400" b="1" smtClean="0">
                <a:solidFill>
                  <a:srgbClr val="FFFFFF"/>
                </a:solidFill>
              </a:rPr>
              <a:pPr/>
              <a:t>86</a:t>
            </a:fld>
            <a:endParaRPr lang="en-US" dirty="0"/>
          </a:p>
        </p:txBody>
      </p:sp>
      <p:pic>
        <p:nvPicPr>
          <p:cNvPr id="7" name="Picture 2"/>
          <p:cNvPicPr>
            <a:picLocks noGrp="1" noChangeAspect="1" noChangeArrowheads="1"/>
          </p:cNvPicPr>
          <p:nvPr>
            <p:ph sz="quarter" idx="1"/>
          </p:nvPr>
        </p:nvPicPr>
        <p:blipFill>
          <a:blip r:embed="rId2" cstate="print"/>
          <a:srcRect/>
          <a:stretch>
            <a:fillRect/>
          </a:stretch>
        </p:blipFill>
        <p:spPr bwMode="auto">
          <a:xfrm>
            <a:off x="1475657" y="1447800"/>
            <a:ext cx="6312760" cy="4829938"/>
          </a:xfrm>
          <a:prstGeom prst="rect">
            <a:avLst/>
          </a:prstGeom>
          <a:noFill/>
          <a:ln w="9525">
            <a:noFill/>
            <a:miter lim="800000"/>
            <a:headEnd/>
            <a:tailEnd/>
          </a:ln>
        </p:spPr>
      </p:pic>
    </p:spTree>
    <p:extLst>
      <p:ext uri="{BB962C8B-B14F-4D97-AF65-F5344CB8AC3E}">
        <p14:creationId xmlns:p14="http://schemas.microsoft.com/office/powerpoint/2010/main" val="4785436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Aplikace – struktura kosti</a:t>
            </a:r>
          </a:p>
        </p:txBody>
      </p:sp>
      <p:sp>
        <p:nvSpPr>
          <p:cNvPr id="3" name="Zástupný symbol pro datum 2"/>
          <p:cNvSpPr>
            <a:spLocks noGrp="1"/>
          </p:cNvSpPr>
          <p:nvPr>
            <p:ph type="dt" sz="half" idx="10"/>
          </p:nvPr>
        </p:nvSpPr>
        <p:spPr/>
        <p:txBody>
          <a:bodyPr/>
          <a:lstStyle/>
          <a:p>
            <a:r>
              <a:rPr lang="cs-CZ" smtClean="0"/>
              <a:t>2012</a:t>
            </a:r>
            <a:endParaRPr lang="en-US" dirty="0"/>
          </a:p>
        </p:txBody>
      </p:sp>
      <p:sp>
        <p:nvSpPr>
          <p:cNvPr id="4" name="Zástupný symbol pro zápatí 3"/>
          <p:cNvSpPr>
            <a:spLocks noGrp="1"/>
          </p:cNvSpPr>
          <p:nvPr>
            <p:ph type="ftr" sz="quarter" idx="11"/>
          </p:nvPr>
        </p:nvSpPr>
        <p:spPr/>
        <p:txBody>
          <a:bodyPr/>
          <a:lstStyle/>
          <a:p>
            <a:r>
              <a:rPr lang="en-US" smtClean="0"/>
              <a:t>prof. Otruba</a:t>
            </a:r>
            <a:endParaRPr lang="en-US"/>
          </a:p>
        </p:txBody>
      </p:sp>
      <p:sp>
        <p:nvSpPr>
          <p:cNvPr id="5" name="Zástupný symbol pro číslo snímku 4"/>
          <p:cNvSpPr>
            <a:spLocks noGrp="1"/>
          </p:cNvSpPr>
          <p:nvPr>
            <p:ph type="sldNum" sz="quarter" idx="12"/>
          </p:nvPr>
        </p:nvSpPr>
        <p:spPr/>
        <p:txBody>
          <a:bodyPr/>
          <a:lstStyle/>
          <a:p>
            <a:fld id="{D4B5ADC2-7248-4799-8E52-477E151C3EE9}" type="slidenum">
              <a:rPr lang="en-US" sz="1400" b="1" smtClean="0">
                <a:solidFill>
                  <a:srgbClr val="FFFFFF"/>
                </a:solidFill>
              </a:rPr>
              <a:pPr/>
              <a:t>87</a:t>
            </a:fld>
            <a:endParaRPr lang="en-US" dirty="0"/>
          </a:p>
        </p:txBody>
      </p:sp>
      <p:pic>
        <p:nvPicPr>
          <p:cNvPr id="9" name="Picture 3"/>
          <p:cNvPicPr>
            <a:picLocks noGrp="1" noChangeAspect="1" noChangeArrowheads="1"/>
          </p:cNvPicPr>
          <p:nvPr>
            <p:ph sz="quarter" idx="1"/>
          </p:nvPr>
        </p:nvPicPr>
        <p:blipFill>
          <a:blip r:embed="rId2" cstate="print"/>
          <a:srcRect/>
          <a:stretch>
            <a:fillRect/>
          </a:stretch>
        </p:blipFill>
        <p:spPr bwMode="auto">
          <a:xfrm>
            <a:off x="914400" y="1858962"/>
            <a:ext cx="3749675" cy="3749675"/>
          </a:xfrm>
          <a:prstGeom prst="rect">
            <a:avLst/>
          </a:prstGeom>
          <a:noFill/>
          <a:ln w="9525">
            <a:noFill/>
            <a:miter lim="800000"/>
            <a:headEnd/>
            <a:tailEnd/>
          </a:ln>
        </p:spPr>
      </p:pic>
      <p:pic>
        <p:nvPicPr>
          <p:cNvPr id="10" name="Picture 7"/>
          <p:cNvPicPr>
            <a:picLocks noGrp="1" noChangeAspect="1" noChangeArrowheads="1"/>
          </p:cNvPicPr>
          <p:nvPr>
            <p:ph sz="quarter" idx="2"/>
          </p:nvPr>
        </p:nvPicPr>
        <p:blipFill>
          <a:blip r:embed="rId3" cstate="print"/>
          <a:srcRect/>
          <a:stretch>
            <a:fillRect/>
          </a:stretch>
        </p:blipFill>
        <p:spPr bwMode="auto">
          <a:xfrm>
            <a:off x="4932040" y="1772816"/>
            <a:ext cx="3728484" cy="3948454"/>
          </a:xfrm>
          <a:prstGeom prst="rect">
            <a:avLst/>
          </a:prstGeom>
          <a:noFill/>
          <a:ln w="9525">
            <a:noFill/>
            <a:miter lim="800000"/>
            <a:headEnd/>
            <a:tailEnd/>
          </a:ln>
        </p:spPr>
      </p:pic>
    </p:spTree>
    <p:extLst>
      <p:ext uri="{BB962C8B-B14F-4D97-AF65-F5344CB8AC3E}">
        <p14:creationId xmlns:p14="http://schemas.microsoft.com/office/powerpoint/2010/main" val="1098490472"/>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Nadpis 7"/>
          <p:cNvSpPr>
            <a:spLocks noGrp="1"/>
          </p:cNvSpPr>
          <p:nvPr>
            <p:ph type="title"/>
          </p:nvPr>
        </p:nvSpPr>
        <p:spPr>
          <a:xfrm>
            <a:off x="899592" y="188640"/>
            <a:ext cx="7772400" cy="1008112"/>
          </a:xfrm>
        </p:spPr>
        <p:txBody>
          <a:bodyPr/>
          <a:lstStyle/>
          <a:p>
            <a:r>
              <a:rPr lang="cs-CZ" dirty="0"/>
              <a:t>X-</a:t>
            </a:r>
            <a:r>
              <a:rPr lang="cs-CZ" dirty="0" err="1"/>
              <a:t>ray</a:t>
            </a:r>
            <a:r>
              <a:rPr lang="cs-CZ" dirty="0"/>
              <a:t> </a:t>
            </a:r>
            <a:r>
              <a:rPr lang="cs-CZ" dirty="0" err="1"/>
              <a:t>Microscopes</a:t>
            </a:r>
            <a:endParaRPr lang="cs-CZ" dirty="0"/>
          </a:p>
        </p:txBody>
      </p:sp>
      <p:sp>
        <p:nvSpPr>
          <p:cNvPr id="3" name="Zástupný symbol pro datum 2"/>
          <p:cNvSpPr>
            <a:spLocks noGrp="1"/>
          </p:cNvSpPr>
          <p:nvPr>
            <p:ph type="dt" sz="half" idx="10"/>
          </p:nvPr>
        </p:nvSpPr>
        <p:spPr/>
        <p:txBody>
          <a:bodyPr/>
          <a:lstStyle/>
          <a:p>
            <a:r>
              <a:rPr lang="cs-CZ" smtClean="0"/>
              <a:t>2012</a:t>
            </a:r>
            <a:endParaRPr lang="en-US"/>
          </a:p>
        </p:txBody>
      </p:sp>
      <p:sp>
        <p:nvSpPr>
          <p:cNvPr id="4" name="Zástupný symbol pro zápatí 3"/>
          <p:cNvSpPr>
            <a:spLocks noGrp="1"/>
          </p:cNvSpPr>
          <p:nvPr>
            <p:ph type="ftr" sz="quarter" idx="11"/>
          </p:nvPr>
        </p:nvSpPr>
        <p:spPr/>
        <p:txBody>
          <a:bodyPr/>
          <a:lstStyle/>
          <a:p>
            <a:r>
              <a:rPr lang="en-US" smtClean="0"/>
              <a:t>prof. Otruba</a:t>
            </a:r>
            <a:endParaRPr lang="en-US"/>
          </a:p>
        </p:txBody>
      </p:sp>
      <p:sp>
        <p:nvSpPr>
          <p:cNvPr id="5" name="Zástupný symbol pro číslo snímku 4"/>
          <p:cNvSpPr>
            <a:spLocks noGrp="1"/>
          </p:cNvSpPr>
          <p:nvPr>
            <p:ph type="sldNum" sz="quarter" idx="12"/>
          </p:nvPr>
        </p:nvSpPr>
        <p:spPr/>
        <p:txBody>
          <a:bodyPr/>
          <a:lstStyle/>
          <a:p>
            <a:fld id="{147C1B20-DEF4-46E3-B77F-0FB6B8193D90}" type="slidenum">
              <a:rPr lang="en-US" smtClean="0"/>
              <a:pPr/>
              <a:t>88</a:t>
            </a:fld>
            <a:endParaRPr lang="en-US"/>
          </a:p>
        </p:txBody>
      </p:sp>
      <p:pic>
        <p:nvPicPr>
          <p:cNvPr id="10" name="Picture 2"/>
          <p:cNvPicPr>
            <a:picLocks noGrp="1" noChangeAspect="1" noChangeArrowheads="1"/>
          </p:cNvPicPr>
          <p:nvPr>
            <p:ph sz="quarter" idx="1"/>
          </p:nvPr>
        </p:nvPicPr>
        <p:blipFill>
          <a:blip r:embed="rId2" cstate="print"/>
          <a:srcRect/>
          <a:stretch>
            <a:fillRect/>
          </a:stretch>
        </p:blipFill>
        <p:spPr bwMode="auto">
          <a:xfrm>
            <a:off x="1259632" y="1447799"/>
            <a:ext cx="6697284" cy="4850589"/>
          </a:xfrm>
          <a:prstGeom prst="rect">
            <a:avLst/>
          </a:prstGeom>
          <a:noFill/>
          <a:ln w="9525">
            <a:noFill/>
            <a:miter lim="800000"/>
            <a:headEnd/>
            <a:tailEnd/>
          </a:ln>
        </p:spPr>
      </p:pic>
    </p:spTree>
    <p:extLst>
      <p:ext uri="{BB962C8B-B14F-4D97-AF65-F5344CB8AC3E}">
        <p14:creationId xmlns:p14="http://schemas.microsoft.com/office/powerpoint/2010/main" val="446457847"/>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Schéma skenovací RTG mikrosondy</a:t>
            </a:r>
          </a:p>
        </p:txBody>
      </p:sp>
      <p:sp>
        <p:nvSpPr>
          <p:cNvPr id="3" name="Zástupný symbol pro datum 2"/>
          <p:cNvSpPr>
            <a:spLocks noGrp="1"/>
          </p:cNvSpPr>
          <p:nvPr>
            <p:ph type="dt" sz="half" idx="10"/>
          </p:nvPr>
        </p:nvSpPr>
        <p:spPr/>
        <p:txBody>
          <a:bodyPr/>
          <a:lstStyle/>
          <a:p>
            <a:r>
              <a:rPr lang="cs-CZ" smtClean="0"/>
              <a:t>2012</a:t>
            </a:r>
            <a:endParaRPr lang="en-US" dirty="0"/>
          </a:p>
        </p:txBody>
      </p:sp>
      <p:sp>
        <p:nvSpPr>
          <p:cNvPr id="4" name="Zástupný symbol pro zápatí 3"/>
          <p:cNvSpPr>
            <a:spLocks noGrp="1"/>
          </p:cNvSpPr>
          <p:nvPr>
            <p:ph type="ftr" sz="quarter" idx="11"/>
          </p:nvPr>
        </p:nvSpPr>
        <p:spPr/>
        <p:txBody>
          <a:bodyPr/>
          <a:lstStyle/>
          <a:p>
            <a:r>
              <a:rPr lang="en-US" smtClean="0"/>
              <a:t>prof. Otruba</a:t>
            </a:r>
            <a:endParaRPr lang="en-US"/>
          </a:p>
        </p:txBody>
      </p:sp>
      <p:sp>
        <p:nvSpPr>
          <p:cNvPr id="5" name="Zástupný symbol pro číslo snímku 4"/>
          <p:cNvSpPr>
            <a:spLocks noGrp="1"/>
          </p:cNvSpPr>
          <p:nvPr>
            <p:ph type="sldNum" sz="quarter" idx="12"/>
          </p:nvPr>
        </p:nvSpPr>
        <p:spPr/>
        <p:txBody>
          <a:bodyPr/>
          <a:lstStyle/>
          <a:p>
            <a:fld id="{D4B5ADC2-7248-4799-8E52-477E151C3EE9}" type="slidenum">
              <a:rPr lang="en-US" sz="1400" b="1" smtClean="0">
                <a:solidFill>
                  <a:srgbClr val="FFFFFF"/>
                </a:solidFill>
              </a:rPr>
              <a:pPr/>
              <a:t>89</a:t>
            </a:fld>
            <a:endParaRPr lang="en-US" dirty="0"/>
          </a:p>
        </p:txBody>
      </p:sp>
      <p:pic>
        <p:nvPicPr>
          <p:cNvPr id="7" name="Picture 2"/>
          <p:cNvPicPr>
            <a:picLocks noGrp="1" noChangeAspect="1" noChangeArrowheads="1"/>
          </p:cNvPicPr>
          <p:nvPr>
            <p:ph sz="quarter" idx="1"/>
          </p:nvPr>
        </p:nvPicPr>
        <p:blipFill>
          <a:blip r:embed="rId2" cstate="print"/>
          <a:srcRect l="635" t="2103" r="862" b="2008"/>
          <a:stretch>
            <a:fillRect/>
          </a:stretch>
        </p:blipFill>
        <p:spPr bwMode="auto">
          <a:xfrm>
            <a:off x="1330970" y="1447800"/>
            <a:ext cx="6637809" cy="4789512"/>
          </a:xfrm>
          <a:prstGeom prst="rect">
            <a:avLst/>
          </a:prstGeom>
          <a:noFill/>
          <a:ln w="9525">
            <a:noFill/>
            <a:miter lim="800000"/>
            <a:headEnd/>
            <a:tailEnd/>
          </a:ln>
        </p:spPr>
      </p:pic>
    </p:spTree>
    <p:extLst>
      <p:ext uri="{BB962C8B-B14F-4D97-AF65-F5344CB8AC3E}">
        <p14:creationId xmlns:p14="http://schemas.microsoft.com/office/powerpoint/2010/main" val="5036698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3600" dirty="0" smtClean="0"/>
              <a:t>Značení čar rentgenového spektra</a:t>
            </a:r>
            <a:endParaRPr lang="cs-CZ" sz="3600" dirty="0"/>
          </a:p>
        </p:txBody>
      </p:sp>
      <p:sp>
        <p:nvSpPr>
          <p:cNvPr id="3" name="Zástupný symbol pro obsah 2"/>
          <p:cNvSpPr>
            <a:spLocks noGrp="1"/>
          </p:cNvSpPr>
          <p:nvPr>
            <p:ph sz="half" idx="1"/>
          </p:nvPr>
        </p:nvSpPr>
        <p:spPr>
          <a:xfrm>
            <a:off x="1000100" y="1524000"/>
            <a:ext cx="4143404" cy="4905396"/>
          </a:xfrm>
        </p:spPr>
        <p:txBody>
          <a:bodyPr>
            <a:normAutofit fontScale="62500" lnSpcReduction="20000"/>
          </a:bodyPr>
          <a:lstStyle/>
          <a:p>
            <a:pPr>
              <a:lnSpc>
                <a:spcPct val="120000"/>
              </a:lnSpc>
            </a:pPr>
            <a:r>
              <a:rPr lang="cs-CZ" dirty="0" smtClean="0"/>
              <a:t>Rentgenová spektra jsou ve srovnání s optickými spektry jednoduchá, protože se v nich vyskytují pouze přechody splňující výběrová pravidla, tj. přechody dovolené.</a:t>
            </a:r>
          </a:p>
          <a:p>
            <a:pPr>
              <a:lnSpc>
                <a:spcPct val="120000"/>
              </a:lnSpc>
            </a:pPr>
            <a:r>
              <a:rPr lang="cs-CZ" dirty="0" smtClean="0"/>
              <a:t>Skupiny čar příslušející přechodům, které končí na příslušné hladině (K, L, M, N…), se nazývají série.  Analyticky jsou využívány hlavně série K a L. Pro označování čar rentgenového spektra se nejčastěji používá tzv. konvenční značení. Například označení čáry </a:t>
            </a:r>
            <a:r>
              <a:rPr lang="cs-CZ" dirty="0" err="1" smtClean="0"/>
              <a:t>Cu</a:t>
            </a:r>
            <a:r>
              <a:rPr lang="cs-CZ" dirty="0" smtClean="0"/>
              <a:t> K</a:t>
            </a:r>
            <a:r>
              <a:rPr lang="el-GR" dirty="0" smtClean="0"/>
              <a:t>α1 </a:t>
            </a:r>
            <a:r>
              <a:rPr lang="cs-CZ" dirty="0" smtClean="0"/>
              <a:t>je složeno ze značky prvku - </a:t>
            </a:r>
            <a:r>
              <a:rPr lang="cs-CZ" dirty="0" err="1" smtClean="0"/>
              <a:t>Cu</a:t>
            </a:r>
            <a:r>
              <a:rPr lang="cs-CZ" dirty="0" smtClean="0"/>
              <a:t>, označení hladiny, na které vznikla </a:t>
            </a:r>
            <a:r>
              <a:rPr lang="cs-CZ" dirty="0" err="1" smtClean="0"/>
              <a:t>vakance</a:t>
            </a:r>
            <a:r>
              <a:rPr lang="cs-CZ" dirty="0" smtClean="0"/>
              <a:t> – K a označení čáry v rámci série - </a:t>
            </a:r>
            <a:r>
              <a:rPr lang="el-GR" dirty="0" smtClean="0"/>
              <a:t>α1 (</a:t>
            </a:r>
            <a:r>
              <a:rPr lang="cs-CZ" dirty="0" smtClean="0"/>
              <a:t>čára </a:t>
            </a:r>
            <a:r>
              <a:rPr lang="el-GR" dirty="0" smtClean="0"/>
              <a:t>α1 </a:t>
            </a:r>
            <a:r>
              <a:rPr lang="cs-CZ" dirty="0" smtClean="0"/>
              <a:t>má v dané sérii obvykle největší intenzitu)</a:t>
            </a:r>
            <a:endParaRPr lang="cs-CZ" dirty="0"/>
          </a:p>
        </p:txBody>
      </p:sp>
      <p:sp>
        <p:nvSpPr>
          <p:cNvPr id="4" name="Zástupný symbol pro obsah 3"/>
          <p:cNvSpPr>
            <a:spLocks noGrp="1"/>
          </p:cNvSpPr>
          <p:nvPr>
            <p:ph sz="half" idx="2"/>
          </p:nvPr>
        </p:nvSpPr>
        <p:spPr>
          <a:xfrm>
            <a:off x="5143504" y="1524000"/>
            <a:ext cx="3790184" cy="4905396"/>
          </a:xfrm>
        </p:spPr>
        <p:txBody>
          <a:bodyPr>
            <a:normAutofit fontScale="62500" lnSpcReduction="20000"/>
          </a:bodyPr>
          <a:lstStyle/>
          <a:p>
            <a:r>
              <a:rPr lang="cs-CZ" dirty="0" smtClean="0"/>
              <a:t>Výběrová pravidla</a:t>
            </a:r>
          </a:p>
          <a:p>
            <a:pPr lvl="1"/>
            <a:r>
              <a:rPr lang="cs-CZ" dirty="0" smtClean="0"/>
              <a:t>Intenzívní dipólové přechody: </a:t>
            </a:r>
            <a:r>
              <a:rPr lang="el-GR" dirty="0" smtClean="0">
                <a:latin typeface="Lucida Sans Unicode"/>
                <a:cs typeface="Lucida Sans Unicode"/>
              </a:rPr>
              <a:t>Δ</a:t>
            </a:r>
            <a:r>
              <a:rPr lang="cs-CZ" dirty="0" smtClean="0">
                <a:latin typeface="Lucida Sans Unicode"/>
                <a:cs typeface="Lucida Sans Unicode"/>
              </a:rPr>
              <a:t>n </a:t>
            </a:r>
            <a:r>
              <a:rPr lang="el-GR" dirty="0" smtClean="0">
                <a:latin typeface="Arial"/>
                <a:cs typeface="Arial"/>
              </a:rPr>
              <a:t>≥</a:t>
            </a:r>
            <a:r>
              <a:rPr lang="cs-CZ" dirty="0" smtClean="0">
                <a:latin typeface="Arial"/>
                <a:cs typeface="Arial"/>
              </a:rPr>
              <a:t> 1; </a:t>
            </a:r>
            <a:r>
              <a:rPr lang="el-GR" dirty="0" smtClean="0">
                <a:latin typeface="Lucida Sans Unicode"/>
                <a:cs typeface="Lucida Sans Unicode"/>
              </a:rPr>
              <a:t>Δ</a:t>
            </a:r>
            <a:r>
              <a:rPr lang="cs-CZ" dirty="0" smtClean="0">
                <a:latin typeface="Lucida Sans Unicode"/>
                <a:cs typeface="Lucida Sans Unicode"/>
              </a:rPr>
              <a:t>l </a:t>
            </a:r>
            <a:r>
              <a:rPr lang="cs-CZ" dirty="0" smtClean="0"/>
              <a:t>± 1; </a:t>
            </a:r>
          </a:p>
          <a:p>
            <a:pPr lvl="1">
              <a:buNone/>
            </a:pPr>
            <a:r>
              <a:rPr lang="cs-CZ" dirty="0" smtClean="0">
                <a:latin typeface="Lucida Sans Unicode"/>
                <a:cs typeface="Lucida Sans Unicode"/>
              </a:rPr>
              <a:t>	</a:t>
            </a:r>
            <a:r>
              <a:rPr lang="el-GR" dirty="0" smtClean="0">
                <a:latin typeface="Lucida Sans Unicode"/>
                <a:cs typeface="Lucida Sans Unicode"/>
              </a:rPr>
              <a:t>Δ</a:t>
            </a:r>
            <a:r>
              <a:rPr lang="cs-CZ" dirty="0" smtClean="0">
                <a:latin typeface="Lucida Sans Unicode"/>
                <a:cs typeface="Lucida Sans Unicode"/>
              </a:rPr>
              <a:t>j = 0;1 (j = l </a:t>
            </a:r>
            <a:r>
              <a:rPr lang="cs-CZ" dirty="0" smtClean="0"/>
              <a:t>± ½)</a:t>
            </a:r>
          </a:p>
          <a:p>
            <a:pPr lvl="1"/>
            <a:r>
              <a:rPr lang="cs-CZ" dirty="0" smtClean="0"/>
              <a:t>Slabé kvadrupólové přechody:</a:t>
            </a:r>
          </a:p>
          <a:p>
            <a:pPr lvl="1">
              <a:buNone/>
            </a:pPr>
            <a:r>
              <a:rPr lang="cs-CZ" dirty="0" smtClean="0"/>
              <a:t>	</a:t>
            </a:r>
            <a:r>
              <a:rPr lang="el-GR" dirty="0" smtClean="0">
                <a:latin typeface="Lucida Sans Unicode"/>
                <a:cs typeface="Lucida Sans Unicode"/>
              </a:rPr>
              <a:t> Δ</a:t>
            </a:r>
            <a:r>
              <a:rPr lang="cs-CZ" dirty="0" smtClean="0">
                <a:latin typeface="Lucida Sans Unicode"/>
                <a:cs typeface="Lucida Sans Unicode"/>
              </a:rPr>
              <a:t>l = 0;1, </a:t>
            </a:r>
            <a:r>
              <a:rPr lang="el-GR" dirty="0" smtClean="0">
                <a:latin typeface="Lucida Sans Unicode"/>
                <a:cs typeface="Lucida Sans Unicode"/>
              </a:rPr>
              <a:t>Δ</a:t>
            </a:r>
            <a:r>
              <a:rPr lang="cs-CZ" dirty="0" smtClean="0">
                <a:latin typeface="Lucida Sans Unicode"/>
                <a:cs typeface="Lucida Sans Unicode"/>
              </a:rPr>
              <a:t>j = 0;1;</a:t>
            </a:r>
          </a:p>
          <a:p>
            <a:r>
              <a:rPr lang="cs-CZ" sz="2900" dirty="0" smtClean="0"/>
              <a:t>Relativní intenzity čar:</a:t>
            </a:r>
          </a:p>
          <a:p>
            <a:pPr lvl="1"/>
            <a:r>
              <a:rPr lang="cs-CZ" sz="2500" dirty="0" smtClean="0"/>
              <a:t>v sériích </a:t>
            </a:r>
            <a:r>
              <a:rPr lang="el-GR" sz="2500" dirty="0" smtClean="0">
                <a:latin typeface="Arial"/>
                <a:cs typeface="Arial"/>
              </a:rPr>
              <a:t>α</a:t>
            </a:r>
            <a:r>
              <a:rPr lang="cs-CZ" sz="2500" dirty="0" smtClean="0">
                <a:latin typeface="Arial"/>
                <a:cs typeface="Arial"/>
              </a:rPr>
              <a:t>, </a:t>
            </a:r>
            <a:r>
              <a:rPr lang="el-GR" sz="2500" dirty="0" smtClean="0">
                <a:latin typeface="Arial"/>
                <a:cs typeface="Arial"/>
              </a:rPr>
              <a:t>β</a:t>
            </a:r>
            <a:r>
              <a:rPr lang="cs-CZ" sz="2500" dirty="0" smtClean="0">
                <a:latin typeface="Arial"/>
                <a:cs typeface="Arial"/>
              </a:rPr>
              <a:t>, </a:t>
            </a:r>
            <a:r>
              <a:rPr lang="el-GR" sz="2500" dirty="0" smtClean="0">
                <a:latin typeface="Arial"/>
                <a:cs typeface="Arial"/>
              </a:rPr>
              <a:t>γ</a:t>
            </a:r>
            <a:r>
              <a:rPr lang="cs-CZ" sz="2500" dirty="0" smtClean="0">
                <a:latin typeface="Arial"/>
                <a:cs typeface="Arial"/>
              </a:rPr>
              <a:t> … </a:t>
            </a:r>
            <a:r>
              <a:rPr lang="cs-CZ" sz="2500" dirty="0" smtClean="0"/>
              <a:t>podle intenzity</a:t>
            </a:r>
          </a:p>
          <a:p>
            <a:pPr lvl="1">
              <a:lnSpc>
                <a:spcPct val="120000"/>
              </a:lnSpc>
            </a:pPr>
            <a:r>
              <a:rPr lang="cs-CZ" sz="2500" dirty="0" smtClean="0"/>
              <a:t>K-série: K</a:t>
            </a:r>
            <a:r>
              <a:rPr lang="el-GR" sz="2500" baseline="-25000" dirty="0" smtClean="0">
                <a:latin typeface="Arial"/>
                <a:cs typeface="Arial"/>
              </a:rPr>
              <a:t>α</a:t>
            </a:r>
            <a:r>
              <a:rPr lang="cs-CZ" sz="2500" baseline="-25000" dirty="0" smtClean="0">
                <a:latin typeface="Arial"/>
                <a:cs typeface="Arial"/>
              </a:rPr>
              <a:t>1</a:t>
            </a:r>
            <a:r>
              <a:rPr lang="cs-CZ" sz="2500" dirty="0" smtClean="0">
                <a:latin typeface="Arial"/>
                <a:cs typeface="Arial"/>
              </a:rPr>
              <a:t>: K</a:t>
            </a:r>
            <a:r>
              <a:rPr lang="el-GR" sz="2500" baseline="-25000" dirty="0" smtClean="0">
                <a:latin typeface="Arial"/>
                <a:cs typeface="Arial"/>
              </a:rPr>
              <a:t>α</a:t>
            </a:r>
            <a:r>
              <a:rPr lang="cs-CZ" sz="2500" baseline="-25000" dirty="0" smtClean="0">
                <a:latin typeface="Arial"/>
                <a:cs typeface="Arial"/>
              </a:rPr>
              <a:t>2</a:t>
            </a:r>
            <a:r>
              <a:rPr lang="cs-CZ" sz="2500" dirty="0" smtClean="0">
                <a:latin typeface="Arial"/>
                <a:cs typeface="Arial"/>
              </a:rPr>
              <a:t>: K</a:t>
            </a:r>
            <a:r>
              <a:rPr lang="el-GR" sz="2500" baseline="-25000" dirty="0" smtClean="0">
                <a:latin typeface="Arial"/>
                <a:cs typeface="Arial"/>
              </a:rPr>
              <a:t>β</a:t>
            </a:r>
            <a:r>
              <a:rPr lang="cs-CZ" sz="2500" baseline="-25000" dirty="0" smtClean="0">
                <a:latin typeface="Arial"/>
                <a:cs typeface="Arial"/>
              </a:rPr>
              <a:t>1</a:t>
            </a:r>
            <a:r>
              <a:rPr lang="cs-CZ" sz="2500" dirty="0" smtClean="0">
                <a:latin typeface="Arial"/>
                <a:cs typeface="Arial"/>
              </a:rPr>
              <a:t> :K</a:t>
            </a:r>
            <a:r>
              <a:rPr lang="el-GR" sz="2500" baseline="-25000" dirty="0" smtClean="0">
                <a:latin typeface="Arial"/>
                <a:cs typeface="Arial"/>
              </a:rPr>
              <a:t>β</a:t>
            </a:r>
            <a:r>
              <a:rPr lang="cs-CZ" sz="2500" baseline="-25000" dirty="0" smtClean="0">
                <a:latin typeface="Arial"/>
                <a:cs typeface="Arial"/>
              </a:rPr>
              <a:t>2</a:t>
            </a:r>
            <a:r>
              <a:rPr lang="cs-CZ" sz="2500" dirty="0" smtClean="0">
                <a:latin typeface="Arial"/>
                <a:cs typeface="Arial"/>
              </a:rPr>
              <a:t> </a:t>
            </a:r>
          </a:p>
          <a:p>
            <a:pPr lvl="1">
              <a:lnSpc>
                <a:spcPct val="120000"/>
              </a:lnSpc>
              <a:buNone/>
            </a:pPr>
            <a:r>
              <a:rPr lang="cs-CZ" sz="2500" dirty="0" smtClean="0">
                <a:latin typeface="Arial"/>
                <a:cs typeface="Arial"/>
              </a:rPr>
              <a:t>	=100:50:15:0,1 (lehké prvky)</a:t>
            </a:r>
          </a:p>
          <a:p>
            <a:pPr lvl="1">
              <a:lnSpc>
                <a:spcPct val="120000"/>
              </a:lnSpc>
            </a:pPr>
            <a:r>
              <a:rPr lang="cs-CZ" sz="2500" dirty="0" smtClean="0"/>
              <a:t>K-série: K</a:t>
            </a:r>
            <a:r>
              <a:rPr lang="el-GR" sz="2500" baseline="-25000" dirty="0" smtClean="0">
                <a:latin typeface="Arial"/>
                <a:cs typeface="Arial"/>
              </a:rPr>
              <a:t>α</a:t>
            </a:r>
            <a:r>
              <a:rPr lang="cs-CZ" sz="2500" baseline="-25000" dirty="0" smtClean="0">
                <a:latin typeface="Arial"/>
                <a:cs typeface="Arial"/>
              </a:rPr>
              <a:t>1</a:t>
            </a:r>
            <a:r>
              <a:rPr lang="cs-CZ" sz="2500" dirty="0" smtClean="0">
                <a:latin typeface="Arial"/>
                <a:cs typeface="Arial"/>
              </a:rPr>
              <a:t>: K</a:t>
            </a:r>
            <a:r>
              <a:rPr lang="el-GR" sz="2500" baseline="-25000" dirty="0" smtClean="0">
                <a:latin typeface="Arial"/>
                <a:cs typeface="Arial"/>
              </a:rPr>
              <a:t>α</a:t>
            </a:r>
            <a:r>
              <a:rPr lang="cs-CZ" sz="2500" baseline="-25000" dirty="0" smtClean="0">
                <a:latin typeface="Arial"/>
                <a:cs typeface="Arial"/>
              </a:rPr>
              <a:t>2</a:t>
            </a:r>
            <a:r>
              <a:rPr lang="cs-CZ" sz="2500" dirty="0" smtClean="0">
                <a:latin typeface="Arial"/>
                <a:cs typeface="Arial"/>
              </a:rPr>
              <a:t>: K</a:t>
            </a:r>
            <a:r>
              <a:rPr lang="el-GR" sz="2500" baseline="-25000" dirty="0" smtClean="0">
                <a:latin typeface="Arial"/>
                <a:cs typeface="Arial"/>
              </a:rPr>
              <a:t>β</a:t>
            </a:r>
            <a:r>
              <a:rPr lang="cs-CZ" sz="2500" baseline="-25000" dirty="0" smtClean="0">
                <a:latin typeface="Arial"/>
                <a:cs typeface="Arial"/>
              </a:rPr>
              <a:t>1</a:t>
            </a:r>
            <a:r>
              <a:rPr lang="cs-CZ" sz="2500" dirty="0" smtClean="0">
                <a:latin typeface="Arial"/>
                <a:cs typeface="Arial"/>
              </a:rPr>
              <a:t> :K</a:t>
            </a:r>
            <a:r>
              <a:rPr lang="el-GR" sz="2500" baseline="-25000" dirty="0" smtClean="0">
                <a:latin typeface="Arial"/>
                <a:cs typeface="Arial"/>
              </a:rPr>
              <a:t>β</a:t>
            </a:r>
            <a:r>
              <a:rPr lang="cs-CZ" sz="2500" baseline="-25000" dirty="0" smtClean="0">
                <a:latin typeface="Arial"/>
                <a:cs typeface="Arial"/>
              </a:rPr>
              <a:t>2</a:t>
            </a:r>
            <a:r>
              <a:rPr lang="el-GR" sz="2500" dirty="0" smtClean="0">
                <a:latin typeface="Arial"/>
                <a:cs typeface="Arial"/>
              </a:rPr>
              <a:t> </a:t>
            </a:r>
            <a:endParaRPr lang="cs-CZ" sz="2500" dirty="0" smtClean="0">
              <a:latin typeface="Arial"/>
              <a:cs typeface="Arial"/>
            </a:endParaRPr>
          </a:p>
          <a:p>
            <a:pPr lvl="1">
              <a:lnSpc>
                <a:spcPct val="120000"/>
              </a:lnSpc>
              <a:buNone/>
            </a:pPr>
            <a:r>
              <a:rPr lang="cs-CZ" sz="2500" dirty="0" smtClean="0">
                <a:latin typeface="Arial"/>
                <a:cs typeface="Arial"/>
              </a:rPr>
              <a:t>	=100:54:26:9 (těžké prvky)</a:t>
            </a:r>
          </a:p>
          <a:p>
            <a:pPr lvl="1">
              <a:lnSpc>
                <a:spcPct val="120000"/>
              </a:lnSpc>
            </a:pPr>
            <a:r>
              <a:rPr lang="cs-CZ" sz="2500" dirty="0" smtClean="0">
                <a:latin typeface="Arial"/>
                <a:cs typeface="Arial"/>
              </a:rPr>
              <a:t>L-série: L</a:t>
            </a:r>
            <a:r>
              <a:rPr lang="el-GR" sz="2500" baseline="-25000" dirty="0" smtClean="0">
                <a:latin typeface="Arial"/>
                <a:cs typeface="Arial"/>
              </a:rPr>
              <a:t>α</a:t>
            </a:r>
            <a:r>
              <a:rPr lang="cs-CZ" sz="2500" baseline="-25000" dirty="0" smtClean="0">
                <a:latin typeface="Arial"/>
                <a:cs typeface="Arial"/>
              </a:rPr>
              <a:t>1</a:t>
            </a:r>
            <a:r>
              <a:rPr lang="cs-CZ" sz="2500" dirty="0" smtClean="0">
                <a:latin typeface="Arial"/>
                <a:cs typeface="Arial"/>
              </a:rPr>
              <a:t>: L</a:t>
            </a:r>
            <a:r>
              <a:rPr lang="el-GR" sz="2500" baseline="-25000" dirty="0" smtClean="0">
                <a:latin typeface="Arial"/>
                <a:cs typeface="Arial"/>
              </a:rPr>
              <a:t>α</a:t>
            </a:r>
            <a:r>
              <a:rPr lang="cs-CZ" sz="2500" baseline="-25000" dirty="0" smtClean="0">
                <a:latin typeface="Arial"/>
                <a:cs typeface="Arial"/>
              </a:rPr>
              <a:t>2</a:t>
            </a:r>
            <a:r>
              <a:rPr lang="cs-CZ" sz="2500" dirty="0" smtClean="0">
                <a:latin typeface="Arial"/>
                <a:cs typeface="Arial"/>
              </a:rPr>
              <a:t> :L</a:t>
            </a:r>
            <a:r>
              <a:rPr lang="el-GR" sz="2500" baseline="-25000" dirty="0" smtClean="0">
                <a:latin typeface="Arial"/>
                <a:cs typeface="Arial"/>
              </a:rPr>
              <a:t>β</a:t>
            </a:r>
            <a:r>
              <a:rPr lang="cs-CZ" sz="2500" baseline="-25000" dirty="0" smtClean="0">
                <a:latin typeface="Arial"/>
                <a:cs typeface="Arial"/>
              </a:rPr>
              <a:t>1</a:t>
            </a:r>
            <a:r>
              <a:rPr lang="cs-CZ" sz="2500" dirty="0" smtClean="0">
                <a:latin typeface="Arial"/>
                <a:cs typeface="Arial"/>
              </a:rPr>
              <a:t> :L</a:t>
            </a:r>
            <a:r>
              <a:rPr lang="el-GR" sz="2500" baseline="-25000" dirty="0" smtClean="0">
                <a:latin typeface="Arial"/>
                <a:cs typeface="Arial"/>
              </a:rPr>
              <a:t>β</a:t>
            </a:r>
            <a:r>
              <a:rPr lang="cs-CZ" sz="2500" baseline="-25000" dirty="0" smtClean="0">
                <a:latin typeface="Arial"/>
                <a:cs typeface="Arial"/>
              </a:rPr>
              <a:t>2</a:t>
            </a:r>
            <a:r>
              <a:rPr lang="cs-CZ" sz="2500" dirty="0" smtClean="0">
                <a:latin typeface="Arial"/>
                <a:cs typeface="Arial"/>
              </a:rPr>
              <a:t> :L</a:t>
            </a:r>
            <a:r>
              <a:rPr lang="el-GR" sz="2500" baseline="-25000" dirty="0" smtClean="0">
                <a:latin typeface="Arial"/>
                <a:cs typeface="Arial"/>
              </a:rPr>
              <a:t>β</a:t>
            </a:r>
            <a:r>
              <a:rPr lang="cs-CZ" sz="2500" baseline="-25000" dirty="0" smtClean="0">
                <a:latin typeface="Arial"/>
                <a:cs typeface="Arial"/>
              </a:rPr>
              <a:t>3</a:t>
            </a:r>
            <a:r>
              <a:rPr lang="cs-CZ" sz="2500" dirty="0" smtClean="0">
                <a:latin typeface="Arial"/>
                <a:cs typeface="Arial"/>
              </a:rPr>
              <a:t> :L</a:t>
            </a:r>
            <a:r>
              <a:rPr lang="el-GR" sz="2500" baseline="-25000" dirty="0" smtClean="0">
                <a:latin typeface="Arial"/>
                <a:cs typeface="Arial"/>
              </a:rPr>
              <a:t>γ</a:t>
            </a:r>
            <a:r>
              <a:rPr lang="cs-CZ" sz="2500" baseline="-25000" dirty="0" smtClean="0">
                <a:latin typeface="Arial"/>
                <a:cs typeface="Arial"/>
              </a:rPr>
              <a:t>1</a:t>
            </a:r>
            <a:r>
              <a:rPr lang="el-GR" sz="2500" dirty="0" smtClean="0">
                <a:latin typeface="Arial"/>
                <a:cs typeface="Arial"/>
              </a:rPr>
              <a:t> </a:t>
            </a:r>
            <a:endParaRPr lang="cs-CZ" sz="2500" dirty="0" smtClean="0">
              <a:latin typeface="Arial"/>
              <a:cs typeface="Arial"/>
            </a:endParaRPr>
          </a:p>
          <a:p>
            <a:pPr lvl="1">
              <a:lnSpc>
                <a:spcPct val="120000"/>
              </a:lnSpc>
              <a:buNone/>
            </a:pPr>
            <a:r>
              <a:rPr lang="cs-CZ" sz="2500" dirty="0" smtClean="0">
                <a:latin typeface="Arial"/>
                <a:cs typeface="Arial"/>
              </a:rPr>
              <a:t>	=100:10:50÷100:3÷6:5÷10</a:t>
            </a:r>
            <a:r>
              <a:rPr lang="cs-CZ" sz="2500" dirty="0" smtClean="0"/>
              <a:t>		</a:t>
            </a:r>
            <a:r>
              <a:rPr lang="cs-CZ" dirty="0" smtClean="0">
                <a:latin typeface="Lucida Sans Unicode"/>
                <a:cs typeface="Lucida Sans Unicode"/>
              </a:rPr>
              <a:t>			</a:t>
            </a:r>
          </a:p>
        </p:txBody>
      </p:sp>
      <p:sp>
        <p:nvSpPr>
          <p:cNvPr id="7" name="Zástupný symbol pro číslo snímku 6"/>
          <p:cNvSpPr>
            <a:spLocks noGrp="1"/>
          </p:cNvSpPr>
          <p:nvPr>
            <p:ph type="sldNum" sz="quarter" idx="12"/>
          </p:nvPr>
        </p:nvSpPr>
        <p:spPr/>
        <p:txBody>
          <a:bodyPr/>
          <a:lstStyle/>
          <a:p>
            <a:fld id="{6294C92D-0306-4E69-9CD3-20855E849650}" type="slidenum">
              <a:rPr kumimoji="0" lang="en-US" smtClean="0"/>
              <a:pPr/>
              <a:t>9</a:t>
            </a:fld>
            <a:endParaRPr kumimoji="0" lang="en-US"/>
          </a:p>
        </p:txBody>
      </p:sp>
      <p:sp>
        <p:nvSpPr>
          <p:cNvPr id="8" name="Zástupný symbol pro zápatí 7"/>
          <p:cNvSpPr>
            <a:spLocks noGrp="1"/>
          </p:cNvSpPr>
          <p:nvPr>
            <p:ph type="ftr" sz="quarter" idx="11"/>
          </p:nvPr>
        </p:nvSpPr>
        <p:spPr/>
        <p:txBody>
          <a:bodyPr/>
          <a:lstStyle/>
          <a:p>
            <a:r>
              <a:rPr kumimoji="0" lang="en-US" smtClean="0"/>
              <a:t>prof. Otruba</a:t>
            </a:r>
            <a:endParaRPr kumimoji="0" lang="en-US"/>
          </a:p>
        </p:txBody>
      </p:sp>
      <p:sp>
        <p:nvSpPr>
          <p:cNvPr id="9" name="Zástupný symbol pro datum 8"/>
          <p:cNvSpPr>
            <a:spLocks noGrp="1"/>
          </p:cNvSpPr>
          <p:nvPr>
            <p:ph type="dt" sz="half" idx="10"/>
          </p:nvPr>
        </p:nvSpPr>
        <p:spPr/>
        <p:txBody>
          <a:bodyPr/>
          <a:lstStyle/>
          <a:p>
            <a:r>
              <a:rPr lang="cs-CZ" smtClean="0"/>
              <a:t>2011</a:t>
            </a:r>
            <a:endParaRPr lang="en-US"/>
          </a:p>
        </p:txBody>
      </p:sp>
    </p:spTree>
    <p:extLst>
      <p:ext uri="{BB962C8B-B14F-4D97-AF65-F5344CB8AC3E}">
        <p14:creationId xmlns:p14="http://schemas.microsoft.com/office/powerpoint/2010/main" val="3335269608"/>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Huseníček</a:t>
            </a:r>
            <a:r>
              <a:rPr lang="cs-CZ" dirty="0"/>
              <a:t> rolní - semeno</a:t>
            </a:r>
          </a:p>
        </p:txBody>
      </p:sp>
      <p:sp>
        <p:nvSpPr>
          <p:cNvPr id="3" name="Zástupný symbol pro datum 2"/>
          <p:cNvSpPr>
            <a:spLocks noGrp="1"/>
          </p:cNvSpPr>
          <p:nvPr>
            <p:ph type="dt" sz="half" idx="10"/>
          </p:nvPr>
        </p:nvSpPr>
        <p:spPr/>
        <p:txBody>
          <a:bodyPr/>
          <a:lstStyle/>
          <a:p>
            <a:r>
              <a:rPr lang="cs-CZ" smtClean="0"/>
              <a:t>2012</a:t>
            </a:r>
            <a:endParaRPr lang="en-US" dirty="0"/>
          </a:p>
        </p:txBody>
      </p:sp>
      <p:sp>
        <p:nvSpPr>
          <p:cNvPr id="4" name="Zástupný symbol pro zápatí 3"/>
          <p:cNvSpPr>
            <a:spLocks noGrp="1"/>
          </p:cNvSpPr>
          <p:nvPr>
            <p:ph type="ftr" sz="quarter" idx="11"/>
          </p:nvPr>
        </p:nvSpPr>
        <p:spPr/>
        <p:txBody>
          <a:bodyPr/>
          <a:lstStyle/>
          <a:p>
            <a:r>
              <a:rPr lang="en-US" smtClean="0"/>
              <a:t>prof. Otruba</a:t>
            </a:r>
            <a:endParaRPr lang="en-US"/>
          </a:p>
        </p:txBody>
      </p:sp>
      <p:sp>
        <p:nvSpPr>
          <p:cNvPr id="5" name="Zástupný symbol pro číslo snímku 4"/>
          <p:cNvSpPr>
            <a:spLocks noGrp="1"/>
          </p:cNvSpPr>
          <p:nvPr>
            <p:ph type="sldNum" sz="quarter" idx="12"/>
          </p:nvPr>
        </p:nvSpPr>
        <p:spPr/>
        <p:txBody>
          <a:bodyPr/>
          <a:lstStyle/>
          <a:p>
            <a:fld id="{D4B5ADC2-7248-4799-8E52-477E151C3EE9}" type="slidenum">
              <a:rPr lang="en-US" sz="1400" b="1" smtClean="0">
                <a:solidFill>
                  <a:srgbClr val="FFFFFF"/>
                </a:solidFill>
              </a:rPr>
              <a:pPr/>
              <a:t>90</a:t>
            </a:fld>
            <a:endParaRPr lang="en-US" dirty="0"/>
          </a:p>
        </p:txBody>
      </p:sp>
      <p:pic>
        <p:nvPicPr>
          <p:cNvPr id="7" name="Picture 2"/>
          <p:cNvPicPr>
            <a:picLocks noGrp="1" noChangeAspect="1" noChangeArrowheads="1"/>
          </p:cNvPicPr>
          <p:nvPr>
            <p:ph sz="quarter" idx="1"/>
          </p:nvPr>
        </p:nvPicPr>
        <p:blipFill>
          <a:blip r:embed="rId2" cstate="print"/>
          <a:srcRect t="1761" b="15543"/>
          <a:stretch>
            <a:fillRect/>
          </a:stretch>
        </p:blipFill>
        <p:spPr bwMode="auto">
          <a:xfrm>
            <a:off x="914400" y="1486941"/>
            <a:ext cx="7772400" cy="4493718"/>
          </a:xfrm>
          <a:prstGeom prst="rect">
            <a:avLst/>
          </a:prstGeom>
          <a:noFill/>
          <a:ln w="9525">
            <a:noFill/>
            <a:miter lim="800000"/>
            <a:headEnd/>
            <a:tailEnd/>
          </a:ln>
        </p:spPr>
      </p:pic>
      <p:pic>
        <p:nvPicPr>
          <p:cNvPr id="8" name="Picture 3" descr="F:\Universita\Přednášky\RTG zdroje\nrg730-f1.gif"/>
          <p:cNvPicPr>
            <a:picLocks noChangeAspect="1" noChangeArrowheads="1"/>
          </p:cNvPicPr>
          <p:nvPr/>
        </p:nvPicPr>
        <p:blipFill>
          <a:blip r:embed="rId3" cstate="print"/>
          <a:srcRect l="6910" r="3256"/>
          <a:stretch>
            <a:fillRect/>
          </a:stretch>
        </p:blipFill>
        <p:spPr bwMode="auto">
          <a:xfrm>
            <a:off x="4572000" y="1628800"/>
            <a:ext cx="3929090" cy="4038519"/>
          </a:xfrm>
          <a:prstGeom prst="rect">
            <a:avLst/>
          </a:prstGeom>
          <a:noFill/>
        </p:spPr>
      </p:pic>
    </p:spTree>
    <p:extLst>
      <p:ext uri="{BB962C8B-B14F-4D97-AF65-F5344CB8AC3E}">
        <p14:creationId xmlns:p14="http://schemas.microsoft.com/office/powerpoint/2010/main" val="1976223220"/>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Jmění">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diá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Jmění">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0000"/>
                <a:satMod val="155000"/>
              </a:schemeClr>
            </a:gs>
            <a:gs pos="65000">
              <a:schemeClr val="phClr">
                <a:shade val="85000"/>
                <a:satMod val="155000"/>
              </a:schemeClr>
            </a:gs>
            <a:gs pos="100000">
              <a:schemeClr val="phClr">
                <a:shade val="95000"/>
                <a:satMod val="155000"/>
              </a:schemeClr>
            </a:gs>
          </a:gsLst>
          <a:lin ang="16200000" scaled="0"/>
        </a:gradFill>
      </a:fillStyleLst>
      <a:lnStyleLst>
        <a:ln w="6350" cap="rnd" cmpd="sng" algn="ctr">
          <a:solidFill>
            <a:schemeClr val="phClr">
              <a:shade val="95000"/>
              <a:satMod val="105000"/>
            </a:schemeClr>
          </a:solidFill>
          <a:prstDash val="solid"/>
        </a:ln>
        <a:ln w="25400" cap="rnd" cmpd="sng" algn="ctr">
          <a:solidFill>
            <a:schemeClr val="phClr"/>
          </a:solidFill>
          <a:prstDash val="solid"/>
        </a:ln>
        <a:ln w="34925" cap="rnd" cmpd="sng" algn="ctr">
          <a:solidFill>
            <a:schemeClr val="phClr"/>
          </a:solidFill>
          <a:prstDash val="solid"/>
        </a:ln>
      </a:lnStyleLst>
      <a:effectStyleLst>
        <a:effectStyle>
          <a:effectLst>
            <a:outerShdw blurRad="50800" algn="tl" rotWithShape="0">
              <a:srgbClr val="000000">
                <a:alpha val="64000"/>
              </a:srgbClr>
            </a:outerShdw>
          </a:effectLst>
        </a:effectStyle>
        <a:effectStyle>
          <a:effectLst>
            <a:outerShdw blurRad="39000" dist="25400" dir="5400000">
              <a:srgbClr val="000000">
                <a:alpha val="35000"/>
              </a:srgbClr>
            </a:outerShdw>
          </a:effectLst>
        </a:effectStyle>
        <a:effectStyle>
          <a:effectLst>
            <a:outerShdw blurRad="39000" dist="25400" dir="5400000">
              <a:srgbClr val="000000">
                <a:alpha val="35000"/>
              </a:srgbClr>
            </a:outerShdw>
          </a:effectLst>
          <a:scene3d>
            <a:camera prst="orthographicFront" fov="0">
              <a:rot lat="0" lon="0" rev="0"/>
            </a:camera>
            <a:lightRig rig="threePt" dir="t">
              <a:rot lat="0" lon="0" rev="0"/>
            </a:lightRig>
          </a:scene3d>
          <a:sp3d prstMaterial="matte">
            <a:bevelT h="22225"/>
          </a:sp3d>
        </a:effectStyle>
      </a:effectStyleLst>
      <a:bgFillStyleLst>
        <a:solidFill>
          <a:schemeClr val="phClr"/>
        </a:solidFill>
        <a:gradFill rotWithShape="1">
          <a:gsLst>
            <a:gs pos="0">
              <a:schemeClr val="phClr">
                <a:shade val="50000"/>
                <a:satMod val="155000"/>
              </a:schemeClr>
            </a:gs>
            <a:gs pos="35000">
              <a:schemeClr val="phClr">
                <a:shade val="75000"/>
                <a:satMod val="155000"/>
              </a:schemeClr>
            </a:gs>
            <a:gs pos="100000">
              <a:schemeClr val="phClr">
                <a:tint val="80000"/>
                <a:satMod val="255000"/>
              </a:schemeClr>
            </a:gs>
          </a:gsLst>
          <a:lin ang="16200000" scaled="0"/>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extraClrSchemeLst/>
</a:theme>
</file>

<file path=ppt/theme/theme3.xml><?xml version="1.0" encoding="utf-8"?>
<a:theme xmlns:a="http://schemas.openxmlformats.org/drawingml/2006/main" name="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Equity</Template>
  <TotalTime>0</TotalTime>
  <Words>4306</Words>
  <Application>Microsoft Office PowerPoint</Application>
  <PresentationFormat>Předvádění na obrazovce (4:3)</PresentationFormat>
  <Paragraphs>721</Paragraphs>
  <Slides>90</Slides>
  <Notes>7</Notes>
  <HiddenSlides>0</HiddenSlides>
  <MMClips>0</MMClips>
  <ScaleCrop>false</ScaleCrop>
  <HeadingPairs>
    <vt:vector size="6" baseType="variant">
      <vt:variant>
        <vt:lpstr>Motiv</vt:lpstr>
      </vt:variant>
      <vt:variant>
        <vt:i4>1</vt:i4>
      </vt:variant>
      <vt:variant>
        <vt:lpstr>Vložené servery OLE</vt:lpstr>
      </vt:variant>
      <vt:variant>
        <vt:i4>1</vt:i4>
      </vt:variant>
      <vt:variant>
        <vt:lpstr>Nadpisy snímků</vt:lpstr>
      </vt:variant>
      <vt:variant>
        <vt:i4>90</vt:i4>
      </vt:variant>
    </vt:vector>
  </HeadingPairs>
  <TitlesOfParts>
    <vt:vector size="92" baseType="lpstr">
      <vt:lpstr>Jmění</vt:lpstr>
      <vt:lpstr>Rovnice</vt:lpstr>
      <vt:lpstr>Rentgenfluorescenční spektrometrie</vt:lpstr>
      <vt:lpstr>Prezentace aplikace PowerPoint</vt:lpstr>
      <vt:lpstr>Procesy vedoucí k obnovení energetické rovnováhy po ionizaci atomu</vt:lpstr>
      <vt:lpstr>Klasifikace metod atomové spektroskopie subvalenčních elektronů</vt:lpstr>
      <vt:lpstr>Primární excitace</vt:lpstr>
      <vt:lpstr>Spojité spektrum (brzdné záření)</vt:lpstr>
      <vt:lpstr>Charakteristické záření</vt:lpstr>
      <vt:lpstr>Moseleyho zákon</vt:lpstr>
      <vt:lpstr>Značení čar rentgenového spektra</vt:lpstr>
      <vt:lpstr>Families of Lines</vt:lpstr>
      <vt:lpstr>Energetické přechody </vt:lpstr>
      <vt:lpstr>Interakce RTG záření s hmotou</vt:lpstr>
      <vt:lpstr>Absorpce RTG záření</vt:lpstr>
      <vt:lpstr>Vlastní absorpce (fotoelektrická)</vt:lpstr>
      <vt:lpstr>XANES - X-ray Absorption Near Edge Spectroscopy</vt:lpstr>
      <vt:lpstr>XANES - X-ray Absorption Near Edge Spectroscopy</vt:lpstr>
      <vt:lpstr>Parametry XANES závisí na:</vt:lpstr>
      <vt:lpstr>Example of what can we learn from XANES</vt:lpstr>
      <vt:lpstr>Princip X-ray fluorescence (XRF)</vt:lpstr>
      <vt:lpstr>RTG fluorescenční spektrometrie–RFS,XRF </vt:lpstr>
      <vt:lpstr>Buzení rentgenovou lampou (rentgenkou)</vt:lpstr>
      <vt:lpstr>Buzení rentgenovou lampou</vt:lpstr>
      <vt:lpstr>Side Window X-Ray Tube</vt:lpstr>
      <vt:lpstr>End Window X-Ray Tube</vt:lpstr>
      <vt:lpstr>Další způsoby buzení</vt:lpstr>
      <vt:lpstr>Radioisotopes</vt:lpstr>
      <vt:lpstr>DETEKTORY</vt:lpstr>
      <vt:lpstr>Plynově proporcionální detektor</vt:lpstr>
      <vt:lpstr>Plynově proporcionální detektor</vt:lpstr>
      <vt:lpstr>Proportional Counter</vt:lpstr>
      <vt:lpstr>Scintillation Detector</vt:lpstr>
      <vt:lpstr>Účinnost detektorů – f(λ)</vt:lpstr>
      <vt:lpstr>Polovodičový detektor</vt:lpstr>
      <vt:lpstr>Monochromatizace záření u vlnově disperzních přístrojů</vt:lpstr>
      <vt:lpstr>Prezentace aplikace PowerPoint</vt:lpstr>
      <vt:lpstr>Multilayers</vt:lpstr>
      <vt:lpstr>Princip vlnově disperzního spektrometru</vt:lpstr>
      <vt:lpstr>Vlnově disperzní spektrometry s rovinným krystalem</vt:lpstr>
      <vt:lpstr>Soller Collimators</vt:lpstr>
      <vt:lpstr>Vlnově disperzní spektrometry se zakřivenými krystaly</vt:lpstr>
      <vt:lpstr>Monochromátor se zakřiveným krystalem</vt:lpstr>
      <vt:lpstr>Uspořádání spektrometrů</vt:lpstr>
      <vt:lpstr>Vlnově disperzní RTG spektrometr</vt:lpstr>
      <vt:lpstr>XRF zlatého prstenu (Egypt)</vt:lpstr>
      <vt:lpstr>Simultánní vlnově-disperzní spektrometr Philips</vt:lpstr>
      <vt:lpstr>Prezentace aplikace PowerPoint</vt:lpstr>
      <vt:lpstr>Klasický vlnově disperzní XRF spektrometr</vt:lpstr>
      <vt:lpstr>Energiově disperzní spektrometry</vt:lpstr>
      <vt:lpstr>Energiově disperzní spektrometry</vt:lpstr>
      <vt:lpstr>Energiově disperzní spektrometry (EDXRF – Energy-Dispersive XRF)</vt:lpstr>
      <vt:lpstr>Polovodičový detektor</vt:lpstr>
      <vt:lpstr>Rozlišovací schopnost detektoru</vt:lpstr>
      <vt:lpstr>Prezentace aplikace PowerPoint</vt:lpstr>
      <vt:lpstr>Energy Dispersive Electronics</vt:lpstr>
      <vt:lpstr>Multi-Channel Analyser</vt:lpstr>
      <vt:lpstr>Typical PIN Detector Instrument</vt:lpstr>
      <vt:lpstr>Zpracování naměřených dat (spekter)</vt:lpstr>
      <vt:lpstr>Typy analyzovaných vzorků</vt:lpstr>
      <vt:lpstr>Interference – vlivy matrice</vt:lpstr>
      <vt:lpstr>Mobilní rtg fluorescenční spektrometrie</vt:lpstr>
      <vt:lpstr>Focusing Optics</vt:lpstr>
      <vt:lpstr>Rentgenfluorescenční spektrometr ARTAX 400</vt:lpstr>
      <vt:lpstr>Bruker Artax</vt:lpstr>
      <vt:lpstr>XRF aplikace</vt:lpstr>
      <vt:lpstr>XRF aplikace</vt:lpstr>
      <vt:lpstr>Přenosné ED XRF spektrometry </vt:lpstr>
      <vt:lpstr>Prezentace aplikace PowerPoint</vt:lpstr>
      <vt:lpstr>Princip XRF mikroskopie</vt:lpstr>
      <vt:lpstr>XRF mikroskop</vt:lpstr>
      <vt:lpstr>XRF mikroskopie aplikace</vt:lpstr>
      <vt:lpstr>Spojité spektrum (brzdné záření)</vt:lpstr>
      <vt:lpstr>Charakteristické záření</vt:lpstr>
      <vt:lpstr>Elektronová mikrosonda</vt:lpstr>
      <vt:lpstr>schéma přístroje Cameca SX 100</vt:lpstr>
      <vt:lpstr>Elektronová mikrosonda Cameca SX-100</vt:lpstr>
      <vt:lpstr>Examples of Cameca SX100 applications</vt:lpstr>
      <vt:lpstr>True-colour cathodoluminescence</vt:lpstr>
      <vt:lpstr>Vlnově disperzní analyzátor rtg záření</vt:lpstr>
      <vt:lpstr>Chod paprsku ve WD spektrometru</vt:lpstr>
      <vt:lpstr>Synchrotronové záření</vt:lpstr>
      <vt:lpstr>Synchrotron</vt:lpstr>
      <vt:lpstr>Synchrotronové záření</vt:lpstr>
      <vt:lpstr>Synchrotronové záření</vt:lpstr>
      <vt:lpstr>Vlastnosti synchrotronového záření</vt:lpstr>
      <vt:lpstr>Rentgenová mikroradiografie a mikrotomografie</vt:lpstr>
      <vt:lpstr>Tomografická kamera - schema</vt:lpstr>
      <vt:lpstr>Aplikace – struktura kosti</vt:lpstr>
      <vt:lpstr>X-ray Microscopes</vt:lpstr>
      <vt:lpstr>Schéma skenovací RTG mikrosondy</vt:lpstr>
      <vt:lpstr>Huseníček rolní - semeno</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2009-11-01T11:59:56Z</dcterms:created>
  <dcterms:modified xsi:type="dcterms:W3CDTF">2012-10-04T06:33:08Z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LCID">
    <vt:lpwstr>1029</vt:lpwstr>
  </property>
  <property fmtid="{D5CDD505-2E9C-101B-9397-08002B2CF9AE}" pid="3" name="_TemplateID">
    <vt:lpwstr>TC101671261029</vt:lpwstr>
  </property>
</Properties>
</file>