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3"/>
  </p:notesMasterIdLst>
  <p:handoutMasterIdLst>
    <p:handoutMasterId r:id="rId14"/>
  </p:handoutMasterIdLst>
  <p:sldIdLst>
    <p:sldId id="264" r:id="rId2"/>
    <p:sldId id="257" r:id="rId3"/>
    <p:sldId id="258" r:id="rId4"/>
    <p:sldId id="259" r:id="rId5"/>
    <p:sldId id="260" r:id="rId6"/>
    <p:sldId id="261" r:id="rId7"/>
    <p:sldId id="262" r:id="rId8"/>
    <p:sldId id="291" r:id="rId9"/>
    <p:sldId id="288" r:id="rId10"/>
    <p:sldId id="290" r:id="rId11"/>
    <p:sldId id="292" r:id="rId1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F3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5768" autoAdjust="0"/>
  </p:normalViewPr>
  <p:slideViewPr>
    <p:cSldViewPr snapToGrid="0">
      <p:cViewPr varScale="1">
        <p:scale>
          <a:sx n="75" d="100"/>
          <a:sy n="75" d="100"/>
        </p:scale>
        <p:origin x="720" y="60"/>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minik Alvaro Rada" userId="7d16c0c8-493b-4c83-8146-d41fe50cd105" providerId="ADAL" clId="{34FE96E7-0451-478D-874D-DC0F19A36E92}"/>
    <pc:docChg chg="custSel addSld delSld modSld">
      <pc:chgData name="Dominik Alvaro Rada" userId="7d16c0c8-493b-4c83-8146-d41fe50cd105" providerId="ADAL" clId="{34FE96E7-0451-478D-874D-DC0F19A36E92}" dt="2022-09-12T17:59:15.005" v="178" actId="47"/>
      <pc:docMkLst>
        <pc:docMk/>
      </pc:docMkLst>
      <pc:sldChg chg="addSp delSp modSp mod">
        <pc:chgData name="Dominik Alvaro Rada" userId="7d16c0c8-493b-4c83-8146-d41fe50cd105" providerId="ADAL" clId="{34FE96E7-0451-478D-874D-DC0F19A36E92}" dt="2022-08-23T12:08:26.925" v="130" actId="478"/>
        <pc:sldMkLst>
          <pc:docMk/>
          <pc:sldMk cId="1576049001" sldId="259"/>
        </pc:sldMkLst>
        <pc:spChg chg="del mod">
          <ac:chgData name="Dominik Alvaro Rada" userId="7d16c0c8-493b-4c83-8146-d41fe50cd105" providerId="ADAL" clId="{34FE96E7-0451-478D-874D-DC0F19A36E92}" dt="2022-08-23T12:08:26.925" v="130" actId="478"/>
          <ac:spMkLst>
            <pc:docMk/>
            <pc:sldMk cId="1576049001" sldId="259"/>
            <ac:spMk id="6" creationId="{EF9496DD-E013-4063-83B9-7C7ACEB3246B}"/>
          </ac:spMkLst>
        </pc:spChg>
        <pc:spChg chg="add mod">
          <ac:chgData name="Dominik Alvaro Rada" userId="7d16c0c8-493b-4c83-8146-d41fe50cd105" providerId="ADAL" clId="{34FE96E7-0451-478D-874D-DC0F19A36E92}" dt="2022-08-23T07:42:47.350" v="48" actId="1076"/>
          <ac:spMkLst>
            <pc:docMk/>
            <pc:sldMk cId="1576049001" sldId="259"/>
            <ac:spMk id="7" creationId="{0B0DF5BD-BE13-100A-0382-ECAB7DE82175}"/>
          </ac:spMkLst>
        </pc:spChg>
      </pc:sldChg>
      <pc:sldChg chg="addSp delSp modSp mod">
        <pc:chgData name="Dominik Alvaro Rada" userId="7d16c0c8-493b-4c83-8146-d41fe50cd105" providerId="ADAL" clId="{34FE96E7-0451-478D-874D-DC0F19A36E92}" dt="2022-08-23T16:31:46.444" v="167" actId="478"/>
        <pc:sldMkLst>
          <pc:docMk/>
          <pc:sldMk cId="2309705096" sldId="262"/>
        </pc:sldMkLst>
        <pc:spChg chg="add mod">
          <ac:chgData name="Dominik Alvaro Rada" userId="7d16c0c8-493b-4c83-8146-d41fe50cd105" providerId="ADAL" clId="{34FE96E7-0451-478D-874D-DC0F19A36E92}" dt="2022-08-23T07:43:45.114" v="129" actId="1076"/>
          <ac:spMkLst>
            <pc:docMk/>
            <pc:sldMk cId="2309705096" sldId="262"/>
            <ac:spMk id="4" creationId="{B6BB0BE1-175A-B1D1-0342-BD82A5AF0E7D}"/>
          </ac:spMkLst>
        </pc:spChg>
        <pc:spChg chg="del mod">
          <ac:chgData name="Dominik Alvaro Rada" userId="7d16c0c8-493b-4c83-8146-d41fe50cd105" providerId="ADAL" clId="{34FE96E7-0451-478D-874D-DC0F19A36E92}" dt="2022-08-23T16:31:46.444" v="167" actId="478"/>
          <ac:spMkLst>
            <pc:docMk/>
            <pc:sldMk cId="2309705096" sldId="262"/>
            <ac:spMk id="15" creationId="{7981B09A-D9BF-456D-BAB7-35C2E573D77D}"/>
          </ac:spMkLst>
        </pc:spChg>
      </pc:sldChg>
      <pc:sldChg chg="modSp mod">
        <pc:chgData name="Dominik Alvaro Rada" userId="7d16c0c8-493b-4c83-8146-d41fe50cd105" providerId="ADAL" clId="{34FE96E7-0451-478D-874D-DC0F19A36E92}" dt="2022-09-01T14:35:42.282" v="177" actId="1036"/>
        <pc:sldMkLst>
          <pc:docMk/>
          <pc:sldMk cId="1805696757" sldId="264"/>
        </pc:sldMkLst>
        <pc:picChg chg="mod">
          <ac:chgData name="Dominik Alvaro Rada" userId="7d16c0c8-493b-4c83-8146-d41fe50cd105" providerId="ADAL" clId="{34FE96E7-0451-478D-874D-DC0F19A36E92}" dt="2022-09-01T14:35:42.282" v="177" actId="1036"/>
          <ac:picMkLst>
            <pc:docMk/>
            <pc:sldMk cId="1805696757" sldId="264"/>
            <ac:picMk id="5" creationId="{02AA6C27-B7F7-4B15-AB4F-4ADECECD5640}"/>
          </ac:picMkLst>
        </pc:picChg>
      </pc:sldChg>
      <pc:sldChg chg="modSp add mod">
        <pc:chgData name="Dominik Alvaro Rada" userId="7d16c0c8-493b-4c83-8146-d41fe50cd105" providerId="ADAL" clId="{34FE96E7-0451-478D-874D-DC0F19A36E92}" dt="2022-08-23T16:16:41.902" v="133" actId="20577"/>
        <pc:sldMkLst>
          <pc:docMk/>
          <pc:sldMk cId="1769547479" sldId="288"/>
        </pc:sldMkLst>
        <pc:spChg chg="mod">
          <ac:chgData name="Dominik Alvaro Rada" userId="7d16c0c8-493b-4c83-8146-d41fe50cd105" providerId="ADAL" clId="{34FE96E7-0451-478D-874D-DC0F19A36E92}" dt="2022-08-23T16:16:41.902" v="133" actId="20577"/>
          <ac:spMkLst>
            <pc:docMk/>
            <pc:sldMk cId="1769547479" sldId="288"/>
            <ac:spMk id="5" creationId="{C2AC7EA7-3DDB-4CB7-B3C8-E4D5FC0957F9}"/>
          </ac:spMkLst>
        </pc:spChg>
      </pc:sldChg>
      <pc:sldChg chg="modSp del mod">
        <pc:chgData name="Dominik Alvaro Rada" userId="7d16c0c8-493b-4c83-8146-d41fe50cd105" providerId="ADAL" clId="{34FE96E7-0451-478D-874D-DC0F19A36E92}" dt="2022-09-12T17:59:15.005" v="178" actId="47"/>
        <pc:sldMkLst>
          <pc:docMk/>
          <pc:sldMk cId="855657649" sldId="289"/>
        </pc:sldMkLst>
        <pc:spChg chg="mod">
          <ac:chgData name="Dominik Alvaro Rada" userId="7d16c0c8-493b-4c83-8146-d41fe50cd105" providerId="ADAL" clId="{34FE96E7-0451-478D-874D-DC0F19A36E92}" dt="2022-08-23T16:31:11.641" v="164" actId="6549"/>
          <ac:spMkLst>
            <pc:docMk/>
            <pc:sldMk cId="855657649" sldId="289"/>
            <ac:spMk id="6" creationId="{08F4D2D7-F9C9-4268-A33B-A47DF2BE8D24}"/>
          </ac:spMkLst>
        </pc:spChg>
      </pc:sldChg>
      <pc:sldChg chg="modSp add mod">
        <pc:chgData name="Dominik Alvaro Rada" userId="7d16c0c8-493b-4c83-8146-d41fe50cd105" providerId="ADAL" clId="{34FE96E7-0451-478D-874D-DC0F19A36E92}" dt="2022-08-23T16:17:19.557" v="163"/>
        <pc:sldMkLst>
          <pc:docMk/>
          <pc:sldMk cId="2853914993" sldId="290"/>
        </pc:sldMkLst>
        <pc:spChg chg="mod">
          <ac:chgData name="Dominik Alvaro Rada" userId="7d16c0c8-493b-4c83-8146-d41fe50cd105" providerId="ADAL" clId="{34FE96E7-0451-478D-874D-DC0F19A36E92}" dt="2022-08-23T16:16:49.307" v="141" actId="20577"/>
          <ac:spMkLst>
            <pc:docMk/>
            <pc:sldMk cId="2853914993" sldId="290"/>
            <ac:spMk id="4" creationId="{BB489CC2-B391-4B9F-A6D3-B79F72393681}"/>
          </ac:spMkLst>
        </pc:spChg>
        <pc:spChg chg="mod">
          <ac:chgData name="Dominik Alvaro Rada" userId="7d16c0c8-493b-4c83-8146-d41fe50cd105" providerId="ADAL" clId="{34FE96E7-0451-478D-874D-DC0F19A36E92}" dt="2022-08-23T16:17:19.557" v="163"/>
          <ac:spMkLst>
            <pc:docMk/>
            <pc:sldMk cId="2853914993" sldId="290"/>
            <ac:spMk id="5" creationId="{C2AC7EA7-3DDB-4CB7-B3C8-E4D5FC0957F9}"/>
          </ac:spMkLst>
        </pc:spChg>
      </pc:sldChg>
      <pc:sldChg chg="addSp modSp add">
        <pc:chgData name="Dominik Alvaro Rada" userId="7d16c0c8-493b-4c83-8146-d41fe50cd105" providerId="ADAL" clId="{34FE96E7-0451-478D-874D-DC0F19A36E92}" dt="2022-08-23T16:31:37.971" v="166"/>
        <pc:sldMkLst>
          <pc:docMk/>
          <pc:sldMk cId="749813368" sldId="291"/>
        </pc:sldMkLst>
        <pc:spChg chg="add mod">
          <ac:chgData name="Dominik Alvaro Rada" userId="7d16c0c8-493b-4c83-8146-d41fe50cd105" providerId="ADAL" clId="{34FE96E7-0451-478D-874D-DC0F19A36E92}" dt="2022-08-23T16:31:37.971" v="166"/>
          <ac:spMkLst>
            <pc:docMk/>
            <pc:sldMk cId="749813368" sldId="291"/>
            <ac:spMk id="2" creationId="{78678E92-956C-3DA2-6715-88C94CEA6481}"/>
          </ac:spMkLst>
        </pc:spChg>
        <pc:spChg chg="add mod">
          <ac:chgData name="Dominik Alvaro Rada" userId="7d16c0c8-493b-4c83-8146-d41fe50cd105" providerId="ADAL" clId="{34FE96E7-0451-478D-874D-DC0F19A36E92}" dt="2022-08-23T16:31:37.971" v="166"/>
          <ac:spMkLst>
            <pc:docMk/>
            <pc:sldMk cId="749813368" sldId="291"/>
            <ac:spMk id="3" creationId="{B11DE294-00AF-247C-CE3E-066E00B8E34B}"/>
          </ac:spMkLst>
        </pc:spChg>
      </pc:sldChg>
    </pc:docChg>
  </pc:docChgLst>
  <pc:docChgLst>
    <pc:chgData name="Dominik Alvaro Rada" userId="7d16c0c8-493b-4c83-8146-d41fe50cd105" providerId="ADAL" clId="{D0F92BF8-A74F-41B4-AB71-E48D13FC3C2A}"/>
    <pc:docChg chg="addSld modSld">
      <pc:chgData name="Dominik Alvaro Rada" userId="7d16c0c8-493b-4c83-8146-d41fe50cd105" providerId="ADAL" clId="{D0F92BF8-A74F-41B4-AB71-E48D13FC3C2A}" dt="2022-09-02T14:41:47.710" v="0"/>
      <pc:docMkLst>
        <pc:docMk/>
      </pc:docMkLst>
      <pc:sldChg chg="add">
        <pc:chgData name="Dominik Alvaro Rada" userId="7d16c0c8-493b-4c83-8146-d41fe50cd105" providerId="ADAL" clId="{D0F92BF8-A74F-41B4-AB71-E48D13FC3C2A}" dt="2022-09-02T14:41:47.710" v="0"/>
        <pc:sldMkLst>
          <pc:docMk/>
          <pc:sldMk cId="2941361500" sldId="292"/>
        </pc:sldMkLst>
      </pc:sldChg>
    </pc:docChg>
  </pc:docChgLst>
  <pc:docChgLst>
    <pc:chgData name="Dominik Alvaro" userId="7d16c0c8-493b-4c83-8146-d41fe50cd105" providerId="ADAL" clId="{7EE3970A-0475-407D-B665-3737A14ED91E}"/>
    <pc:docChg chg="addSld delSld modSld">
      <pc:chgData name="Dominik Alvaro" userId="7d16c0c8-493b-4c83-8146-d41fe50cd105" providerId="ADAL" clId="{7EE3970A-0475-407D-B665-3737A14ED91E}" dt="2022-08-19T12:55:12.268" v="2" actId="47"/>
      <pc:docMkLst>
        <pc:docMk/>
      </pc:docMkLst>
      <pc:sldChg chg="del">
        <pc:chgData name="Dominik Alvaro" userId="7d16c0c8-493b-4c83-8146-d41fe50cd105" providerId="ADAL" clId="{7EE3970A-0475-407D-B665-3737A14ED91E}" dt="2022-08-19T12:55:12.268" v="2" actId="47"/>
        <pc:sldMkLst>
          <pc:docMk/>
          <pc:sldMk cId="3263342447" sldId="256"/>
        </pc:sldMkLst>
      </pc:sldChg>
      <pc:sldChg chg="modSp add mod">
        <pc:chgData name="Dominik Alvaro" userId="7d16c0c8-493b-4c83-8146-d41fe50cd105" providerId="ADAL" clId="{7EE3970A-0475-407D-B665-3737A14ED91E}" dt="2022-08-19T12:55:06.950" v="1"/>
        <pc:sldMkLst>
          <pc:docMk/>
          <pc:sldMk cId="855657649" sldId="289"/>
        </pc:sldMkLst>
        <pc:spChg chg="mod">
          <ac:chgData name="Dominik Alvaro" userId="7d16c0c8-493b-4c83-8146-d41fe50cd105" providerId="ADAL" clId="{7EE3970A-0475-407D-B665-3737A14ED91E}" dt="2022-08-19T12:55:06.950" v="1"/>
          <ac:spMkLst>
            <pc:docMk/>
            <pc:sldMk cId="855657649" sldId="289"/>
            <ac:spMk id="4" creationId="{2491EF5B-3067-7546-837B-2D005F3ED499}"/>
          </ac:spMkLst>
        </pc:spChg>
      </pc:sldChg>
    </pc:docChg>
  </pc:docChgLst>
  <pc:docChgLst>
    <pc:chgData name="Dominik Rada" userId="7d16c0c8-493b-4c83-8146-d41fe50cd105" providerId="ADAL" clId="{D50E773B-F3EC-4E1D-B401-E655BF3A638A}"/>
    <pc:docChg chg="addSld modSld sldOrd">
      <pc:chgData name="Dominik Rada" userId="7d16c0c8-493b-4c83-8146-d41fe50cd105" providerId="ADAL" clId="{D50E773B-F3EC-4E1D-B401-E655BF3A638A}" dt="2022-02-03T15:25:35.747" v="2"/>
      <pc:docMkLst>
        <pc:docMk/>
      </pc:docMkLst>
      <pc:sldChg chg="add ord">
        <pc:chgData name="Dominik Rada" userId="7d16c0c8-493b-4c83-8146-d41fe50cd105" providerId="ADAL" clId="{D50E773B-F3EC-4E1D-B401-E655BF3A638A}" dt="2022-02-03T15:25:35.747" v="2"/>
        <pc:sldMkLst>
          <pc:docMk/>
          <pc:sldMk cId="1805696757" sldId="26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B0F7ADA8-E0D8-E140-B3EB-7B177B99ED3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84321F44-F4CD-1342-9190-83F80271759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AF3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E82366C8-899C-3046-9F1A-E4AA93091E8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AF3F"/>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2C8EF9BC-CA15-F749-AE84-143521C1B71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AF3F"/>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SCI slide">
    <p:bg>
      <p:bgPr>
        <a:solidFill>
          <a:srgbClr val="00AF3F"/>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CDFB5469-7B43-0D44-819F-C704135239E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3839D93F-D054-0C49-B5BA-33CA7A41AAB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E1F77B3-EBC6-1040-9535-33D9549B746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797919FE-C3ED-C14E-AED0-882F982294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24329B9F-B123-B646-A47E-27058DD10E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1109301E-D1AD-0B43-976E-29DC995E1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3DE62B41-48ED-D243-8CF8-571E1EC807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B2E98577-C944-7148-9D17-F5F41F0E8A3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9E2804-C383-45B4-91DC-6D45D15B48E3}"/>
              </a:ext>
            </a:extLst>
          </p:cNvPr>
          <p:cNvSpPr>
            <a:spLocks noGrp="1"/>
          </p:cNvSpPr>
          <p:nvPr>
            <p:ph type="title"/>
          </p:nvPr>
        </p:nvSpPr>
        <p:spPr/>
        <p:txBody>
          <a:bodyPr/>
          <a:lstStyle/>
          <a:p>
            <a:pPr rtl="0"/>
            <a:r>
              <a:rPr lang="cs-CZ" i="0" dirty="0">
                <a:effectLst/>
                <a:latin typeface="Arial" panose="020B0604020202020204" pitchFamily="34" charset="0"/>
              </a:rPr>
              <a:t>Typografie a sazba</a:t>
            </a:r>
            <a:endParaRPr lang="cs-CZ" dirty="0"/>
          </a:p>
        </p:txBody>
      </p:sp>
      <p:sp>
        <p:nvSpPr>
          <p:cNvPr id="7" name="Obdélník 6"/>
          <p:cNvSpPr/>
          <p:nvPr/>
        </p:nvSpPr>
        <p:spPr>
          <a:xfrm>
            <a:off x="5965195" y="3198168"/>
            <a:ext cx="261610" cy="461665"/>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 </a:t>
            </a:r>
            <a:endParaRPr kumimoji="0" lang="cs-CZ" sz="2400" b="0" i="0" u="none" strike="noStrike" kern="1200" cap="none" spc="0" normalizeH="0" baseline="0" noProof="0">
              <a:ln>
                <a:noFill/>
              </a:ln>
              <a:solidFill>
                <a:srgbClr val="000000"/>
              </a:solidFill>
              <a:effectLst/>
              <a:uLnTx/>
              <a:uFillTx/>
              <a:latin typeface="Tahoma" pitchFamily="34" charset="0"/>
              <a:ea typeface="+mn-ea"/>
              <a:cs typeface="+mn-cs"/>
            </a:endParaRPr>
          </a:p>
        </p:txBody>
      </p:sp>
      <p:sp>
        <p:nvSpPr>
          <p:cNvPr id="3" name="Podnadpis 2">
            <a:extLst>
              <a:ext uri="{FF2B5EF4-FFF2-40B4-BE49-F238E27FC236}">
                <a16:creationId xmlns:a16="http://schemas.microsoft.com/office/drawing/2014/main" id="{71C03F00-F217-4336-83B8-CDDDAAF544B7}"/>
              </a:ext>
            </a:extLst>
          </p:cNvPr>
          <p:cNvSpPr>
            <a:spLocks noGrp="1"/>
          </p:cNvSpPr>
          <p:nvPr>
            <p:ph type="subTitle" idx="1"/>
          </p:nvPr>
        </p:nvSpPr>
        <p:spPr>
          <a:xfrm>
            <a:off x="398502" y="4704642"/>
            <a:ext cx="11361600" cy="698497"/>
          </a:xfrm>
        </p:spPr>
        <p:txBody>
          <a:bodyPr/>
          <a:lstStyle/>
          <a:p>
            <a:pPr algn="ctr"/>
            <a:r>
              <a:rPr lang="cs-CZ" sz="1800" spc="10" dirty="0">
                <a:effectLst/>
                <a:ea typeface="Times New Roman" panose="02020603050405020304" pitchFamily="18" charset="0"/>
                <a:cs typeface="Calibri" panose="020F0502020204030204" pitchFamily="34" charset="0"/>
              </a:rPr>
              <a:t>Prezentace je vytvořena v rámci projektu ZIP, </a:t>
            </a:r>
            <a:r>
              <a:rPr lang="cs-CZ" sz="1800" spc="10" dirty="0" err="1">
                <a:effectLst/>
                <a:ea typeface="Times New Roman" panose="02020603050405020304" pitchFamily="18" charset="0"/>
                <a:cs typeface="Calibri" panose="020F0502020204030204" pitchFamily="34" charset="0"/>
              </a:rPr>
              <a:t>reg</a:t>
            </a:r>
            <a:r>
              <a:rPr lang="cs-CZ" sz="1800" spc="10" dirty="0">
                <a:effectLst/>
                <a:ea typeface="Times New Roman" panose="02020603050405020304" pitchFamily="18" charset="0"/>
                <a:cs typeface="Calibri" panose="020F0502020204030204" pitchFamily="34" charset="0"/>
              </a:rPr>
              <a:t>. č. CZ.02.3.68/0.0/0.0/19_068/0016170</a:t>
            </a:r>
            <a:endParaRPr lang="en-US" dirty="0"/>
          </a:p>
        </p:txBody>
      </p:sp>
      <p:pic>
        <p:nvPicPr>
          <p:cNvPr id="5" name="Obrázek 4" descr="Obsah obrázku text&#10;&#10;Popis byl vytvořen automaticky">
            <a:extLst>
              <a:ext uri="{FF2B5EF4-FFF2-40B4-BE49-F238E27FC236}">
                <a16:creationId xmlns:a16="http://schemas.microsoft.com/office/drawing/2014/main" id="{02AA6C27-B7F7-4B15-AB4F-4ADECECD56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5309" y="5045173"/>
            <a:ext cx="6479771" cy="1438102"/>
          </a:xfrm>
          <a:prstGeom prst="rect">
            <a:avLst/>
          </a:prstGeom>
        </p:spPr>
      </p:pic>
    </p:spTree>
    <p:extLst>
      <p:ext uri="{BB962C8B-B14F-4D97-AF65-F5344CB8AC3E}">
        <p14:creationId xmlns:p14="http://schemas.microsoft.com/office/powerpoint/2010/main" val="1805696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D05437E-FDA7-48AF-ACBE-6B44746347E1}"/>
              </a:ext>
            </a:extLst>
          </p:cNvPr>
          <p:cNvSpPr>
            <a:spLocks noGrp="1"/>
          </p:cNvSpPr>
          <p:nvPr>
            <p:ph type="ftr" sz="quarter" idx="10"/>
          </p:nvPr>
        </p:nvSpPr>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48709C6B-DA06-4E35-B26C-D5F6A2956128}"/>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BB489CC2-B391-4B9F-A6D3-B79F72393681}"/>
              </a:ext>
            </a:extLst>
          </p:cNvPr>
          <p:cNvSpPr>
            <a:spLocks noGrp="1"/>
          </p:cNvSpPr>
          <p:nvPr>
            <p:ph type="title"/>
          </p:nvPr>
        </p:nvSpPr>
        <p:spPr/>
        <p:txBody>
          <a:bodyPr/>
          <a:lstStyle/>
          <a:p>
            <a:r>
              <a:rPr lang="cs-CZ" dirty="0"/>
              <a:t>Obrázky</a:t>
            </a:r>
          </a:p>
        </p:txBody>
      </p:sp>
      <p:sp>
        <p:nvSpPr>
          <p:cNvPr id="5" name="Zástupný obsah 4">
            <a:extLst>
              <a:ext uri="{FF2B5EF4-FFF2-40B4-BE49-F238E27FC236}">
                <a16:creationId xmlns:a16="http://schemas.microsoft.com/office/drawing/2014/main" id="{C2AC7EA7-3DDB-4CB7-B3C8-E4D5FC0957F9}"/>
              </a:ext>
            </a:extLst>
          </p:cNvPr>
          <p:cNvSpPr>
            <a:spLocks noGrp="1"/>
          </p:cNvSpPr>
          <p:nvPr>
            <p:ph idx="1"/>
          </p:nvPr>
        </p:nvSpPr>
        <p:spPr/>
        <p:txBody>
          <a:bodyPr/>
          <a:lstStyle/>
          <a:p>
            <a:pPr>
              <a:lnSpc>
                <a:spcPct val="107000"/>
              </a:lnSpc>
              <a:spcAft>
                <a:spcPts val="800"/>
              </a:spcAft>
            </a:pPr>
            <a:r>
              <a:rPr lang="cs-CZ" sz="1800" dirty="0">
                <a:effectLst/>
                <a:latin typeface="Arial" panose="020B0604020202020204" pitchFamily="34" charset="0"/>
                <a:ea typeface="Arial" panose="020B0604020202020204" pitchFamily="34" charset="0"/>
              </a:rPr>
              <a:t>Obr. 1: </a:t>
            </a:r>
            <a:r>
              <a:rPr lang="en-US" sz="1800" dirty="0">
                <a:effectLst/>
                <a:latin typeface="Arial" panose="020B0604020202020204" pitchFamily="34" charset="0"/>
                <a:ea typeface="Arial" panose="020B0604020202020204" pitchFamily="34" charset="0"/>
              </a:rPr>
              <a:t>Jak se </a:t>
            </a:r>
            <a:r>
              <a:rPr lang="en-US" sz="1800" dirty="0" err="1">
                <a:effectLst/>
                <a:latin typeface="Arial" panose="020B0604020202020204" pitchFamily="34" charset="0"/>
                <a:ea typeface="Arial" panose="020B0604020202020204" pitchFamily="34" charset="0"/>
              </a:rPr>
              <a:t>škálují</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formáty</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řady</a:t>
            </a:r>
            <a:r>
              <a:rPr lang="en-US" sz="1800" dirty="0">
                <a:effectLst/>
                <a:latin typeface="Arial" panose="020B0604020202020204" pitchFamily="34" charset="0"/>
                <a:ea typeface="Arial" panose="020B0604020202020204" pitchFamily="34" charset="0"/>
              </a:rPr>
              <a:t> A. In:</a:t>
            </a:r>
            <a:r>
              <a:rPr lang="en-US" sz="1800" i="1" dirty="0">
                <a:effectLst/>
                <a:latin typeface="Arial" panose="020B0604020202020204" pitchFamily="34" charset="0"/>
                <a:ea typeface="Arial" panose="020B0604020202020204" pitchFamily="34" charset="0"/>
              </a:rPr>
              <a:t> Alza.cz</a:t>
            </a:r>
            <a:r>
              <a:rPr lang="en-US" sz="1800" dirty="0">
                <a:effectLst/>
                <a:latin typeface="Arial" panose="020B0604020202020204" pitchFamily="34" charset="0"/>
                <a:ea typeface="Arial" panose="020B0604020202020204" pitchFamily="34" charset="0"/>
              </a:rPr>
              <a:t> [online]. Praha: </a:t>
            </a:r>
            <a:r>
              <a:rPr lang="en-US" sz="1800" dirty="0" err="1">
                <a:effectLst/>
                <a:latin typeface="Arial" panose="020B0604020202020204" pitchFamily="34" charset="0"/>
                <a:ea typeface="Arial" panose="020B0604020202020204" pitchFamily="34" charset="0"/>
              </a:rPr>
              <a:t>Alza</a:t>
            </a:r>
            <a:r>
              <a:rPr lang="en-US" sz="1800" dirty="0">
                <a:effectLst/>
                <a:latin typeface="Arial" panose="020B0604020202020204" pitchFamily="34" charset="0"/>
                <a:ea typeface="Arial" panose="020B0604020202020204" pitchFamily="34" charset="0"/>
              </a:rPr>
              <a:t>, 2020 [cit. 2021-02-23].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https://cdn.alza.cz/Foto/ImgGalery/Image/formaty-papiru-A.jpg</a:t>
            </a:r>
            <a:endParaRPr lang="cs-CZ" sz="1800">
              <a:effectLst/>
              <a:latin typeface="Arial" panose="020B0604020202020204" pitchFamily="34" charset="0"/>
              <a:ea typeface="Arial" panose="020B0604020202020204" pitchFamily="34" charset="0"/>
            </a:endParaRPr>
          </a:p>
          <a:p>
            <a:pPr>
              <a:lnSpc>
                <a:spcPct val="107000"/>
              </a:lnSpc>
              <a:spcAft>
                <a:spcPts val="800"/>
              </a:spcAft>
            </a:pPr>
            <a:r>
              <a:rPr lang="cs-CZ" sz="1800">
                <a:effectLst/>
                <a:latin typeface="Arial" panose="020B0604020202020204" pitchFamily="34" charset="0"/>
                <a:ea typeface="Arial" panose="020B0604020202020204" pitchFamily="34" charset="0"/>
              </a:rPr>
              <a:t>Obr</a:t>
            </a:r>
            <a:r>
              <a:rPr lang="cs-CZ" sz="1800" dirty="0">
                <a:effectLst/>
                <a:latin typeface="Arial" panose="020B0604020202020204" pitchFamily="34" charset="0"/>
                <a:ea typeface="Arial" panose="020B0604020202020204" pitchFamily="34" charset="0"/>
              </a:rPr>
              <a:t>. 2: </a:t>
            </a:r>
            <a:r>
              <a:rPr lang="en-US" sz="1800" dirty="0">
                <a:effectLst/>
                <a:latin typeface="Arial" panose="020B0604020202020204" pitchFamily="34" charset="0"/>
                <a:ea typeface="Arial" panose="020B0604020202020204" pitchFamily="34" charset="0"/>
              </a:rPr>
              <a:t>Using LaTeX on Windows. In:</a:t>
            </a:r>
            <a:r>
              <a:rPr lang="en-US" sz="1800" i="1" dirty="0">
                <a:effectLst/>
                <a:latin typeface="Arial" panose="020B0604020202020204" pitchFamily="34" charset="0"/>
                <a:ea typeface="Arial" panose="020B0604020202020204" pitchFamily="34" charset="0"/>
              </a:rPr>
              <a:t> Pinteric.com</a:t>
            </a:r>
            <a:r>
              <a:rPr lang="en-US" sz="1800" dirty="0">
                <a:effectLst/>
                <a:latin typeface="Arial" panose="020B0604020202020204" pitchFamily="34" charset="0"/>
                <a:ea typeface="Arial" panose="020B0604020202020204" pitchFamily="34" charset="0"/>
              </a:rPr>
              <a:t> [online]. Maribor: Marko </a:t>
            </a:r>
            <a:r>
              <a:rPr lang="en-US" sz="1800" dirty="0" err="1">
                <a:effectLst/>
                <a:latin typeface="Arial" panose="020B0604020202020204" pitchFamily="34" charset="0"/>
                <a:ea typeface="Arial" panose="020B0604020202020204" pitchFamily="34" charset="0"/>
              </a:rPr>
              <a:t>Pinteric</a:t>
            </a:r>
            <a:r>
              <a:rPr lang="en-US" sz="1800" dirty="0">
                <a:effectLst/>
                <a:latin typeface="Arial" panose="020B0604020202020204" pitchFamily="34" charset="0"/>
                <a:ea typeface="Arial" panose="020B0604020202020204" pitchFamily="34" charset="0"/>
              </a:rPr>
              <a:t>, 2005 [cit. 2022-08-23].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https://www.pinteric.com/pic/miktex.gif</a:t>
            </a:r>
            <a:endParaRPr lang="cs-CZ" sz="1800" dirty="0">
              <a:effectLst/>
              <a:latin typeface="Arial" panose="020B0604020202020204" pitchFamily="34" charset="0"/>
              <a:ea typeface="Arial" panose="020B0604020202020204" pitchFamily="34" charset="0"/>
            </a:endParaRPr>
          </a:p>
          <a:p>
            <a:pPr marL="72000" indent="0">
              <a:lnSpc>
                <a:spcPct val="107000"/>
              </a:lnSpc>
              <a:spcAft>
                <a:spcPts val="800"/>
              </a:spcAft>
              <a:buNone/>
            </a:pPr>
            <a:r>
              <a:rPr lang="en-US" sz="1800" dirty="0">
                <a:effectLst/>
                <a:latin typeface="Arial" panose="020B0604020202020204" pitchFamily="34" charset="0"/>
                <a:ea typeface="Arial" panose="020B0604020202020204" pitchFamily="34" charset="0"/>
              </a:rPr>
              <a:t> </a:t>
            </a:r>
            <a:endParaRPr lang="cs-CZ" sz="1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853914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Zástupný obsah 6">
            <a:extLst>
              <a:ext uri="{FF2B5EF4-FFF2-40B4-BE49-F238E27FC236}">
                <a16:creationId xmlns:a16="http://schemas.microsoft.com/office/drawing/2014/main" id="{9CB732F7-51FF-762F-5F3B-15FD6CB21FFA}"/>
              </a:ext>
            </a:extLst>
          </p:cNvPr>
          <p:cNvPicPr>
            <a:picLocks noGrp="1" noChangeAspect="1"/>
          </p:cNvPicPr>
          <p:nvPr>
            <p:ph idx="1"/>
          </p:nvPr>
        </p:nvPicPr>
        <p:blipFill>
          <a:blip r:embed="rId2"/>
          <a:stretch>
            <a:fillRect/>
          </a:stretch>
        </p:blipFill>
        <p:spPr>
          <a:xfrm>
            <a:off x="762092" y="1211133"/>
            <a:ext cx="1502215" cy="650213"/>
          </a:xfrm>
        </p:spPr>
      </p:pic>
      <p:sp>
        <p:nvSpPr>
          <p:cNvPr id="8" name="Zástupný obsah 4">
            <a:extLst>
              <a:ext uri="{FF2B5EF4-FFF2-40B4-BE49-F238E27FC236}">
                <a16:creationId xmlns:a16="http://schemas.microsoft.com/office/drawing/2014/main" id="{BAF8C0B6-739E-04F8-D9ED-73E9A9D731E5}"/>
              </a:ext>
            </a:extLst>
          </p:cNvPr>
          <p:cNvSpPr txBox="1">
            <a:spLocks/>
          </p:cNvSpPr>
          <p:nvPr/>
        </p:nvSpPr>
        <p:spPr>
          <a:xfrm>
            <a:off x="724347" y="2101517"/>
            <a:ext cx="10852342" cy="3728540"/>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1942" indent="0">
              <a:buNone/>
            </a:pPr>
            <a:r>
              <a:rPr lang="cs-CZ" sz="1799" dirty="0">
                <a:solidFill>
                  <a:srgbClr val="000000"/>
                </a:solidFill>
                <a:latin typeface="Calibri" panose="020F0502020204030204" pitchFamily="34" charset="0"/>
              </a:rPr>
              <a:t>„Tento materiál, </a:t>
            </a:r>
            <a:r>
              <a:rPr lang="cs-CZ" sz="1799" b="1" dirty="0">
                <a:solidFill>
                  <a:srgbClr val="000000"/>
                </a:solidFill>
                <a:latin typeface="Calibri-Bold"/>
              </a:rPr>
              <a:t>Popis inovace předmětu C7660</a:t>
            </a:r>
            <a:r>
              <a:rPr lang="cs-CZ" sz="1799" dirty="0">
                <a:solidFill>
                  <a:srgbClr val="000000"/>
                </a:solidFill>
                <a:latin typeface="Calibri" panose="020F0502020204030204" pitchFamily="34" charset="0"/>
              </a:rPr>
              <a:t>, jehož autorem je Mgr. et Mgr. Dagmar Chytková, který je dostupný z: </a:t>
            </a:r>
            <a:r>
              <a:rPr lang="cs-CZ" sz="1799" b="1" dirty="0">
                <a:solidFill>
                  <a:srgbClr val="000000"/>
                </a:solidFill>
                <a:latin typeface="Calibri-Bold"/>
              </a:rPr>
              <a:t>Databáze výstupů projektů OP VVV</a:t>
            </a:r>
            <a:r>
              <a:rPr lang="cs-CZ" sz="1799" dirty="0">
                <a:solidFill>
                  <a:srgbClr val="000000"/>
                </a:solidFill>
                <a:latin typeface="Calibri" panose="020F0502020204030204" pitchFamily="34" charset="0"/>
              </a:rPr>
              <a:t>, (</a:t>
            </a:r>
            <a:r>
              <a:rPr lang="cs-CZ" sz="1799" dirty="0">
                <a:solidFill>
                  <a:srgbClr val="0000FF"/>
                </a:solidFill>
                <a:latin typeface="Calibri" panose="020F0502020204030204" pitchFamily="34" charset="0"/>
              </a:rPr>
              <a:t>https://databaze.opvvv.msmt.cz</a:t>
            </a:r>
            <a:r>
              <a:rPr lang="cs-CZ" sz="1799" dirty="0">
                <a:solidFill>
                  <a:srgbClr val="000000"/>
                </a:solidFill>
                <a:latin typeface="Calibri" panose="020F0502020204030204" pitchFamily="34" charset="0"/>
              </a:rPr>
              <a:t>), lze užít </a:t>
            </a:r>
            <a:r>
              <a:rPr lang="en-US" sz="1799" dirty="0">
                <a:solidFill>
                  <a:srgbClr val="000000"/>
                </a:solidFill>
                <a:latin typeface="Calibri" panose="020F0502020204030204" pitchFamily="34" charset="0"/>
              </a:rPr>
              <a:t>v </a:t>
            </a:r>
            <a:r>
              <a:rPr lang="en-US" sz="1799" dirty="0" err="1">
                <a:solidFill>
                  <a:srgbClr val="000000"/>
                </a:solidFill>
                <a:latin typeface="Calibri" panose="020F0502020204030204" pitchFamily="34" charset="0"/>
              </a:rPr>
              <a:t>souladu</a:t>
            </a:r>
            <a:r>
              <a:rPr lang="en-US" sz="1799" dirty="0">
                <a:solidFill>
                  <a:srgbClr val="000000"/>
                </a:solidFill>
                <a:latin typeface="Calibri" panose="020F0502020204030204" pitchFamily="34" charset="0"/>
              </a:rPr>
              <a:t> s </a:t>
            </a:r>
            <a:r>
              <a:rPr lang="en-US" sz="1799" dirty="0" err="1">
                <a:solidFill>
                  <a:srgbClr val="000000"/>
                </a:solidFill>
                <a:latin typeface="Calibri" panose="020F0502020204030204" pitchFamily="34" charset="0"/>
              </a:rPr>
              <a:t>licenčními</a:t>
            </a:r>
            <a:r>
              <a:rPr lang="en-US" sz="1799" dirty="0">
                <a:solidFill>
                  <a:srgbClr val="000000"/>
                </a:solidFill>
                <a:latin typeface="Calibri" panose="020F0502020204030204" pitchFamily="34" charset="0"/>
              </a:rPr>
              <a:t> </a:t>
            </a:r>
            <a:r>
              <a:rPr lang="en-US" sz="1799" dirty="0" err="1">
                <a:solidFill>
                  <a:srgbClr val="000000"/>
                </a:solidFill>
                <a:latin typeface="Calibri" panose="020F0502020204030204" pitchFamily="34" charset="0"/>
              </a:rPr>
              <a:t>podmínkami</a:t>
            </a:r>
            <a:r>
              <a:rPr lang="en-US" sz="1799" dirty="0">
                <a:solidFill>
                  <a:srgbClr val="000000"/>
                </a:solidFill>
                <a:latin typeface="Calibri" panose="020F0502020204030204" pitchFamily="34" charset="0"/>
              </a:rPr>
              <a:t> </a:t>
            </a:r>
            <a:r>
              <a:rPr lang="en-US" sz="1799" b="1" dirty="0">
                <a:solidFill>
                  <a:srgbClr val="000000"/>
                </a:solidFill>
                <a:latin typeface="Calibri-Bold"/>
              </a:rPr>
              <a:t>Creative Commons BY‐SA 4.0 International</a:t>
            </a:r>
            <a:r>
              <a:rPr lang="cs-CZ" sz="1799" b="1" dirty="0">
                <a:solidFill>
                  <a:srgbClr val="000000"/>
                </a:solidFill>
                <a:latin typeface="Calibri-Bold"/>
              </a:rPr>
              <a:t> </a:t>
            </a:r>
            <a:r>
              <a:rPr lang="cs-CZ" sz="1799" dirty="0">
                <a:solidFill>
                  <a:srgbClr val="000000"/>
                </a:solidFill>
                <a:latin typeface="Calibri" panose="020F0502020204030204" pitchFamily="34" charset="0"/>
              </a:rPr>
              <a:t>(</a:t>
            </a:r>
            <a:r>
              <a:rPr lang="cs-CZ" sz="1799" dirty="0">
                <a:solidFill>
                  <a:srgbClr val="0000FF"/>
                </a:solidFill>
                <a:latin typeface="Calibri" panose="020F0502020204030204" pitchFamily="34" charset="0"/>
              </a:rPr>
              <a:t>https://creativecommons.org/</a:t>
            </a:r>
            <a:r>
              <a:rPr lang="cs-CZ" sz="1799" dirty="0" err="1">
                <a:solidFill>
                  <a:srgbClr val="0000FF"/>
                </a:solidFill>
                <a:latin typeface="Calibri" panose="020F0502020204030204" pitchFamily="34" charset="0"/>
              </a:rPr>
              <a:t>licenses</a:t>
            </a:r>
            <a:r>
              <a:rPr lang="cs-CZ" sz="1799" dirty="0">
                <a:solidFill>
                  <a:srgbClr val="0000FF"/>
                </a:solidFill>
                <a:latin typeface="Calibri" panose="020F0502020204030204" pitchFamily="34" charset="0"/>
              </a:rPr>
              <a:t>/by‐</a:t>
            </a:r>
            <a:r>
              <a:rPr lang="cs-CZ" sz="1799" dirty="0" err="1">
                <a:solidFill>
                  <a:srgbClr val="0000FF"/>
                </a:solidFill>
                <a:latin typeface="Calibri" panose="020F0502020204030204" pitchFamily="34" charset="0"/>
              </a:rPr>
              <a:t>sa</a:t>
            </a:r>
            <a:r>
              <a:rPr lang="cs-CZ" sz="1799" dirty="0">
                <a:solidFill>
                  <a:srgbClr val="0000FF"/>
                </a:solidFill>
                <a:latin typeface="Calibri" panose="020F0502020204030204" pitchFamily="34" charset="0"/>
              </a:rPr>
              <a:t>/4.0/</a:t>
            </a:r>
            <a:r>
              <a:rPr lang="cs-CZ" sz="1799" dirty="0" err="1">
                <a:solidFill>
                  <a:srgbClr val="0000FF"/>
                </a:solidFill>
                <a:latin typeface="Calibri" panose="020F0502020204030204" pitchFamily="34" charset="0"/>
              </a:rPr>
              <a:t>legalcode</a:t>
            </a:r>
            <a:r>
              <a:rPr lang="cs-CZ" sz="1799" dirty="0">
                <a:solidFill>
                  <a:srgbClr val="000000"/>
                </a:solidFill>
                <a:latin typeface="Calibri" panose="020F0502020204030204" pitchFamily="34" charset="0"/>
              </a:rPr>
              <a:t>). Uvedené se nevztahuje na díla nebo jiné předměty ochrany (např. obrazovou či fotografickou dokumentaci), které jsou ve výstupu užity zejména na základě smluvní licence nebo výjimky či omezení příslušných práv, jak je uvedeno u konkrétního jednotlivého předmětu ochrany.“</a:t>
            </a:r>
            <a:endParaRPr lang="cs-CZ" sz="2798" kern="0" dirty="0"/>
          </a:p>
        </p:txBody>
      </p:sp>
    </p:spTree>
    <p:extLst>
      <p:ext uri="{BB962C8B-B14F-4D97-AF65-F5344CB8AC3E}">
        <p14:creationId xmlns:p14="http://schemas.microsoft.com/office/powerpoint/2010/main" val="2941361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8F95AC5-DEDD-49EC-A6B0-61E283439D62}"/>
              </a:ext>
            </a:extLst>
          </p:cNvPr>
          <p:cNvSpPr>
            <a:spLocks noGrp="1"/>
          </p:cNvSpPr>
          <p:nvPr>
            <p:ph type="ftr" sz="quarter" idx="10"/>
          </p:nvPr>
        </p:nvSpPr>
        <p:spPr/>
        <p:txBody>
          <a:bodyPr/>
          <a:lstStyle/>
          <a:p>
            <a:r>
              <a:rPr lang="cs-CZ" dirty="0"/>
              <a:t>Typografie a sazba</a:t>
            </a:r>
          </a:p>
        </p:txBody>
      </p:sp>
      <p:sp>
        <p:nvSpPr>
          <p:cNvPr id="3" name="Zástupný symbol pro číslo snímku 2">
            <a:extLst>
              <a:ext uri="{FF2B5EF4-FFF2-40B4-BE49-F238E27FC236}">
                <a16:creationId xmlns:a16="http://schemas.microsoft.com/office/drawing/2014/main" id="{3ECF130E-4704-4C43-AF25-11794610D6D2}"/>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D5EC058F-7549-4F89-8AFB-4D8743C7957E}"/>
              </a:ext>
            </a:extLst>
          </p:cNvPr>
          <p:cNvSpPr>
            <a:spLocks noGrp="1"/>
          </p:cNvSpPr>
          <p:nvPr>
            <p:ph type="title"/>
          </p:nvPr>
        </p:nvSpPr>
        <p:spPr/>
        <p:txBody>
          <a:bodyPr/>
          <a:lstStyle/>
          <a:p>
            <a:r>
              <a:rPr lang="cs-CZ" dirty="0"/>
              <a:t>Vlastnosti papíru</a:t>
            </a:r>
          </a:p>
        </p:txBody>
      </p:sp>
      <p:sp>
        <p:nvSpPr>
          <p:cNvPr id="5" name="Zástupný obsah 4">
            <a:extLst>
              <a:ext uri="{FF2B5EF4-FFF2-40B4-BE49-F238E27FC236}">
                <a16:creationId xmlns:a16="http://schemas.microsoft.com/office/drawing/2014/main" id="{A17B2BE7-0F70-4C82-B66F-53E6CB36AC42}"/>
              </a:ext>
            </a:extLst>
          </p:cNvPr>
          <p:cNvSpPr>
            <a:spLocks noGrp="1"/>
          </p:cNvSpPr>
          <p:nvPr>
            <p:ph idx="1"/>
          </p:nvPr>
        </p:nvSpPr>
        <p:spPr/>
        <p:txBody>
          <a:bodyPr/>
          <a:lstStyle/>
          <a:p>
            <a:r>
              <a:rPr lang="cs-CZ" sz="2800" dirty="0">
                <a:effectLst/>
                <a:latin typeface="Segoe UI Historic" panose="020B0502040204020203" pitchFamily="34" charset="0"/>
                <a:ea typeface="Calibri" panose="020F0502020204030204" pitchFamily="34" charset="0"/>
                <a:cs typeface="Times New Roman" panose="02020603050405020304" pitchFamily="18" charset="0"/>
              </a:rPr>
              <a:t>Gramáž (plošná hmotnost) – g/m</a:t>
            </a:r>
            <a:r>
              <a:rPr lang="cs-CZ" sz="2800" baseline="30000" dirty="0">
                <a:effectLst/>
                <a:latin typeface="Segoe UI Historic" panose="020B0502040204020203" pitchFamily="34" charset="0"/>
                <a:ea typeface="Calibri" panose="020F0502020204030204" pitchFamily="34" charset="0"/>
                <a:cs typeface="Times New Roman" panose="02020603050405020304" pitchFamily="18" charset="0"/>
              </a:rPr>
              <a:t>2</a:t>
            </a:r>
          </a:p>
          <a:p>
            <a:r>
              <a:rPr lang="cs-CZ" sz="2800" dirty="0">
                <a:effectLst/>
                <a:latin typeface="Segoe UI Historic" panose="020B0502040204020203" pitchFamily="34" charset="0"/>
                <a:ea typeface="Calibri" panose="020F0502020204030204" pitchFamily="34" charset="0"/>
                <a:cs typeface="Times New Roman" panose="02020603050405020304" pitchFamily="18" charset="0"/>
              </a:rPr>
              <a:t>Tlouš</a:t>
            </a:r>
            <a:r>
              <a:rPr lang="cs-CZ" sz="2800" dirty="0">
                <a:effectLst/>
                <a:latin typeface="Calibri" panose="020F0502020204030204" pitchFamily="34" charset="0"/>
                <a:ea typeface="Calibri" panose="020F0502020204030204" pitchFamily="34" charset="0"/>
                <a:cs typeface="Calibri" panose="020F0502020204030204" pitchFamily="34" charset="0"/>
              </a:rPr>
              <a:t>ťka </a:t>
            </a:r>
            <a:endParaRPr lang="cs-CZ" dirty="0">
              <a:latin typeface="Calibri" panose="020F0502020204030204" pitchFamily="34" charset="0"/>
              <a:ea typeface="Calibri" panose="020F0502020204030204" pitchFamily="34" charset="0"/>
              <a:cs typeface="Times New Roman" panose="02020603050405020304" pitchFamily="18" charset="0"/>
            </a:endParaRPr>
          </a:p>
          <a:p>
            <a:r>
              <a:rPr lang="cs-CZ" sz="2800" dirty="0">
                <a:effectLst/>
                <a:latin typeface="Calibri" panose="020F0502020204030204" pitchFamily="34" charset="0"/>
                <a:ea typeface="Calibri" panose="020F0502020204030204" pitchFamily="34" charset="0"/>
                <a:cs typeface="Calibri" panose="020F0502020204030204" pitchFamily="34" charset="0"/>
              </a:rPr>
              <a:t>Stupeň zaklížení – ovlivňuje </a:t>
            </a:r>
            <a:r>
              <a:rPr lang="cs-CZ" sz="2800" dirty="0" err="1">
                <a:effectLst/>
                <a:latin typeface="Calibri" panose="020F0502020204030204" pitchFamily="34" charset="0"/>
                <a:ea typeface="Calibri" panose="020F0502020204030204" pitchFamily="34" charset="0"/>
                <a:cs typeface="Calibri" panose="020F0502020204030204" pitchFamily="34" charset="0"/>
              </a:rPr>
              <a:t>rozpíjivost</a:t>
            </a:r>
            <a:r>
              <a:rPr lang="cs-CZ" sz="2800" dirty="0">
                <a:effectLst/>
                <a:latin typeface="Calibri" panose="020F0502020204030204" pitchFamily="34" charset="0"/>
                <a:ea typeface="Calibri" panose="020F0502020204030204" pitchFamily="34" charset="0"/>
                <a:cs typeface="Calibri" panose="020F0502020204030204" pitchFamily="34" charset="0"/>
              </a:rPr>
              <a:t> (psaní vs. tisk)</a:t>
            </a:r>
            <a:endParaRPr lang="cs-CZ" dirty="0">
              <a:latin typeface="Calibri" panose="020F0502020204030204" pitchFamily="34" charset="0"/>
              <a:ea typeface="Calibri" panose="020F0502020204030204" pitchFamily="34" charset="0"/>
              <a:cs typeface="Times New Roman" panose="02020603050405020304" pitchFamily="18" charset="0"/>
            </a:endParaRPr>
          </a:p>
          <a:p>
            <a:r>
              <a:rPr lang="cs-CZ" sz="2800" dirty="0">
                <a:effectLst/>
                <a:latin typeface="Segoe UI Historic" panose="020B0502040204020203" pitchFamily="34" charset="0"/>
                <a:ea typeface="Calibri" panose="020F0502020204030204" pitchFamily="34" charset="0"/>
                <a:cs typeface="Times New Roman" panose="02020603050405020304" pitchFamily="18" charset="0"/>
              </a:rPr>
              <a:t>B</a:t>
            </a:r>
            <a:r>
              <a:rPr lang="cs-CZ" sz="2800" dirty="0">
                <a:effectLst/>
                <a:latin typeface="Calibri" panose="020F0502020204030204" pitchFamily="34" charset="0"/>
                <a:ea typeface="Calibri" panose="020F0502020204030204" pitchFamily="34" charset="0"/>
                <a:cs typeface="Calibri" panose="020F0502020204030204" pitchFamily="34" charset="0"/>
              </a:rPr>
              <a:t>ělost (barva)</a:t>
            </a:r>
            <a:endParaRPr lang="cs-CZ" dirty="0">
              <a:latin typeface="Calibri" panose="020F0502020204030204" pitchFamily="34" charset="0"/>
              <a:ea typeface="Calibri" panose="020F0502020204030204" pitchFamily="34" charset="0"/>
              <a:cs typeface="Times New Roman" panose="02020603050405020304" pitchFamily="18" charset="0"/>
            </a:endParaRPr>
          </a:p>
          <a:p>
            <a:r>
              <a:rPr lang="cs-CZ" sz="2800" dirty="0">
                <a:effectLst/>
                <a:latin typeface="Calibri" panose="020F0502020204030204" pitchFamily="34" charset="0"/>
                <a:ea typeface="Calibri" panose="020F0502020204030204" pitchFamily="34" charset="0"/>
                <a:cs typeface="Calibri" panose="020F0502020204030204" pitchFamily="34" charset="0"/>
              </a:rPr>
              <a:t>Průsvitnost a neprůsvitnost </a:t>
            </a:r>
            <a:endParaRPr lang="cs-CZ" dirty="0">
              <a:latin typeface="Calibri" panose="020F0502020204030204" pitchFamily="34" charset="0"/>
              <a:ea typeface="Calibri" panose="020F0502020204030204" pitchFamily="34" charset="0"/>
              <a:cs typeface="Times New Roman" panose="02020603050405020304" pitchFamily="18" charset="0"/>
            </a:endParaRPr>
          </a:p>
          <a:p>
            <a:r>
              <a:rPr lang="cs-CZ" sz="2800" dirty="0">
                <a:effectLst/>
                <a:latin typeface="Calibri" panose="020F0502020204030204" pitchFamily="34" charset="0"/>
                <a:ea typeface="Calibri" panose="020F0502020204030204" pitchFamily="34" charset="0"/>
                <a:cs typeface="Calibri" panose="020F0502020204030204" pitchFamily="34" charset="0"/>
              </a:rPr>
              <a:t>Čím kvalitnější papír, tím menší písmo k čitelnosti lze využít</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730086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A92B608-041F-4277-B1E4-4C4C974943C7}"/>
              </a:ext>
            </a:extLst>
          </p:cNvPr>
          <p:cNvSpPr>
            <a:spLocks noGrp="1"/>
          </p:cNvSpPr>
          <p:nvPr>
            <p:ph type="ftr" sz="quarter" idx="10"/>
          </p:nvPr>
        </p:nvSpPr>
        <p:spPr/>
        <p:txBody>
          <a:bodyPr/>
          <a:lstStyle/>
          <a:p>
            <a:r>
              <a:rPr lang="cs-CZ" dirty="0"/>
              <a:t>Typografie a sazba</a:t>
            </a:r>
          </a:p>
        </p:txBody>
      </p:sp>
      <p:sp>
        <p:nvSpPr>
          <p:cNvPr id="3" name="Zástupný symbol pro číslo snímku 2">
            <a:extLst>
              <a:ext uri="{FF2B5EF4-FFF2-40B4-BE49-F238E27FC236}">
                <a16:creationId xmlns:a16="http://schemas.microsoft.com/office/drawing/2014/main" id="{1EDAA3B4-26E9-4B31-A009-C3A0068D7FF9}"/>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833F5C64-C815-4965-95A0-564499839E4E}"/>
              </a:ext>
            </a:extLst>
          </p:cNvPr>
          <p:cNvSpPr>
            <a:spLocks noGrp="1"/>
          </p:cNvSpPr>
          <p:nvPr>
            <p:ph type="title"/>
          </p:nvPr>
        </p:nvSpPr>
        <p:spPr/>
        <p:txBody>
          <a:bodyPr/>
          <a:lstStyle/>
          <a:p>
            <a:r>
              <a:rPr lang="cs-CZ" dirty="0"/>
              <a:t>Tloušťka papíru – srovnání</a:t>
            </a:r>
          </a:p>
        </p:txBody>
      </p:sp>
      <p:graphicFrame>
        <p:nvGraphicFramePr>
          <p:cNvPr id="6" name="Zástupný obsah 5">
            <a:extLst>
              <a:ext uri="{FF2B5EF4-FFF2-40B4-BE49-F238E27FC236}">
                <a16:creationId xmlns:a16="http://schemas.microsoft.com/office/drawing/2014/main" id="{F0C9D6A5-A403-4D4A-B647-8151B967324D}"/>
              </a:ext>
            </a:extLst>
          </p:cNvPr>
          <p:cNvGraphicFramePr>
            <a:graphicFrameLocks noGrp="1"/>
          </p:cNvGraphicFramePr>
          <p:nvPr>
            <p:ph idx="1"/>
          </p:nvPr>
        </p:nvGraphicFramePr>
        <p:xfrm>
          <a:off x="720725" y="1692275"/>
          <a:ext cx="10752138" cy="2595880"/>
        </p:xfrm>
        <a:graphic>
          <a:graphicData uri="http://schemas.openxmlformats.org/drawingml/2006/table">
            <a:tbl>
              <a:tblPr firstRow="1" bandRow="1">
                <a:tableStyleId>{5C22544A-7EE6-4342-B048-85BDC9FD1C3A}</a:tableStyleId>
              </a:tblPr>
              <a:tblGrid>
                <a:gridCol w="3584046">
                  <a:extLst>
                    <a:ext uri="{9D8B030D-6E8A-4147-A177-3AD203B41FA5}">
                      <a16:colId xmlns:a16="http://schemas.microsoft.com/office/drawing/2014/main" val="2001007873"/>
                    </a:ext>
                  </a:extLst>
                </a:gridCol>
                <a:gridCol w="3584046">
                  <a:extLst>
                    <a:ext uri="{9D8B030D-6E8A-4147-A177-3AD203B41FA5}">
                      <a16:colId xmlns:a16="http://schemas.microsoft.com/office/drawing/2014/main" val="1738640944"/>
                    </a:ext>
                  </a:extLst>
                </a:gridCol>
                <a:gridCol w="3584046">
                  <a:extLst>
                    <a:ext uri="{9D8B030D-6E8A-4147-A177-3AD203B41FA5}">
                      <a16:colId xmlns:a16="http://schemas.microsoft.com/office/drawing/2014/main" val="1165411459"/>
                    </a:ext>
                  </a:extLst>
                </a:gridCol>
              </a:tblGrid>
              <a:tr h="370840">
                <a:tc>
                  <a:txBody>
                    <a:bodyPr/>
                    <a:lstStyle/>
                    <a:p>
                      <a:r>
                        <a:rPr lang="cs-CZ" dirty="0"/>
                        <a:t>Typ papíru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Gramáž [g/m</a:t>
                      </a:r>
                      <a:r>
                        <a:rPr lang="cs-CZ" sz="1800" baseline="30000" dirty="0">
                          <a:effectLst/>
                          <a:latin typeface="Segoe UI Historic" panose="020B0502040204020203" pitchFamily="34" charset="0"/>
                          <a:ea typeface="Calibri" panose="020F0502020204030204" pitchFamily="34" charset="0"/>
                          <a:cs typeface="Times New Roman" panose="02020603050405020304" pitchFamily="18" charset="0"/>
                        </a:rPr>
                        <a:t>2</a:t>
                      </a:r>
                      <a:r>
                        <a:rPr lang="cs-CZ" dirty="0"/>
                        <a:t>]</a:t>
                      </a:r>
                    </a:p>
                  </a:txBody>
                  <a:tcPr/>
                </a:tc>
                <a:tc>
                  <a:txBody>
                    <a:bodyPr/>
                    <a:lstStyle/>
                    <a:p>
                      <a:r>
                        <a:rPr lang="cs-CZ" dirty="0"/>
                        <a:t>Tloušťka [mm]</a:t>
                      </a:r>
                    </a:p>
                  </a:txBody>
                  <a:tcPr/>
                </a:tc>
                <a:extLst>
                  <a:ext uri="{0D108BD9-81ED-4DB2-BD59-A6C34878D82A}">
                    <a16:rowId xmlns:a16="http://schemas.microsoft.com/office/drawing/2014/main" val="4178349594"/>
                  </a:ext>
                </a:extLst>
              </a:tr>
              <a:tr h="370840">
                <a:tc>
                  <a:txBody>
                    <a:bodyPr/>
                    <a:lstStyle/>
                    <a:p>
                      <a:r>
                        <a:rPr lang="cs-CZ" dirty="0"/>
                        <a:t>Cigaretový</a:t>
                      </a:r>
                    </a:p>
                  </a:txBody>
                  <a:tcPr/>
                </a:tc>
                <a:tc>
                  <a:txBody>
                    <a:bodyPr/>
                    <a:lstStyle/>
                    <a:p>
                      <a:r>
                        <a:rPr lang="cs-CZ" dirty="0"/>
                        <a:t>25</a:t>
                      </a:r>
                    </a:p>
                  </a:txBody>
                  <a:tcPr/>
                </a:tc>
                <a:tc>
                  <a:txBody>
                    <a:bodyPr/>
                    <a:lstStyle/>
                    <a:p>
                      <a:r>
                        <a:rPr lang="cs-CZ" dirty="0"/>
                        <a:t>0,047</a:t>
                      </a:r>
                    </a:p>
                  </a:txBody>
                  <a:tcPr/>
                </a:tc>
                <a:extLst>
                  <a:ext uri="{0D108BD9-81ED-4DB2-BD59-A6C34878D82A}">
                    <a16:rowId xmlns:a16="http://schemas.microsoft.com/office/drawing/2014/main" val="1920369235"/>
                  </a:ext>
                </a:extLst>
              </a:tr>
              <a:tr h="370840">
                <a:tc>
                  <a:txBody>
                    <a:bodyPr/>
                    <a:lstStyle/>
                    <a:p>
                      <a:r>
                        <a:rPr lang="cs-CZ" dirty="0"/>
                        <a:t>Novinový</a:t>
                      </a:r>
                    </a:p>
                  </a:txBody>
                  <a:tcPr/>
                </a:tc>
                <a:tc>
                  <a:txBody>
                    <a:bodyPr/>
                    <a:lstStyle/>
                    <a:p>
                      <a:r>
                        <a:rPr lang="cs-CZ" dirty="0"/>
                        <a:t>48</a:t>
                      </a:r>
                    </a:p>
                  </a:txBody>
                  <a:tcPr/>
                </a:tc>
                <a:tc>
                  <a:txBody>
                    <a:bodyPr/>
                    <a:lstStyle/>
                    <a:p>
                      <a:r>
                        <a:rPr lang="cs-CZ" dirty="0"/>
                        <a:t>0,09</a:t>
                      </a:r>
                    </a:p>
                  </a:txBody>
                  <a:tcPr/>
                </a:tc>
                <a:extLst>
                  <a:ext uri="{0D108BD9-81ED-4DB2-BD59-A6C34878D82A}">
                    <a16:rowId xmlns:a16="http://schemas.microsoft.com/office/drawing/2014/main" val="2818414170"/>
                  </a:ext>
                </a:extLst>
              </a:tr>
              <a:tr h="370840">
                <a:tc>
                  <a:txBody>
                    <a:bodyPr/>
                    <a:lstStyle/>
                    <a:p>
                      <a:r>
                        <a:rPr lang="cs-CZ" dirty="0"/>
                        <a:t>Kancelářský</a:t>
                      </a:r>
                    </a:p>
                  </a:txBody>
                  <a:tcPr/>
                </a:tc>
                <a:tc>
                  <a:txBody>
                    <a:bodyPr/>
                    <a:lstStyle/>
                    <a:p>
                      <a:r>
                        <a:rPr lang="cs-CZ" dirty="0"/>
                        <a:t>běžně 80</a:t>
                      </a:r>
                    </a:p>
                  </a:txBody>
                  <a:tcPr/>
                </a:tc>
                <a:tc>
                  <a:txBody>
                    <a:bodyPr/>
                    <a:lstStyle/>
                    <a:p>
                      <a:r>
                        <a:rPr lang="cs-CZ" dirty="0"/>
                        <a:t>0,1</a:t>
                      </a:r>
                    </a:p>
                  </a:txBody>
                  <a:tcPr/>
                </a:tc>
                <a:extLst>
                  <a:ext uri="{0D108BD9-81ED-4DB2-BD59-A6C34878D82A}">
                    <a16:rowId xmlns:a16="http://schemas.microsoft.com/office/drawing/2014/main" val="1440259261"/>
                  </a:ext>
                </a:extLst>
              </a:tr>
              <a:tr h="370840">
                <a:tc>
                  <a:txBody>
                    <a:bodyPr/>
                    <a:lstStyle/>
                    <a:p>
                      <a:r>
                        <a:rPr lang="cs-CZ" dirty="0"/>
                        <a:t>Kancelářský (pro duplex)</a:t>
                      </a:r>
                    </a:p>
                  </a:txBody>
                  <a:tcPr/>
                </a:tc>
                <a:tc>
                  <a:txBody>
                    <a:bodyPr/>
                    <a:lstStyle/>
                    <a:p>
                      <a:r>
                        <a:rPr lang="cs-CZ" dirty="0"/>
                        <a:t>90–120</a:t>
                      </a:r>
                    </a:p>
                  </a:txBody>
                  <a:tcPr/>
                </a:tc>
                <a:tc>
                  <a:txBody>
                    <a:bodyPr/>
                    <a:lstStyle/>
                    <a:p>
                      <a:r>
                        <a:rPr lang="cs-CZ" dirty="0"/>
                        <a:t>0,14</a:t>
                      </a:r>
                    </a:p>
                  </a:txBody>
                  <a:tcPr/>
                </a:tc>
                <a:extLst>
                  <a:ext uri="{0D108BD9-81ED-4DB2-BD59-A6C34878D82A}">
                    <a16:rowId xmlns:a16="http://schemas.microsoft.com/office/drawing/2014/main" val="944770844"/>
                  </a:ext>
                </a:extLst>
              </a:tr>
              <a:tr h="370840">
                <a:tc>
                  <a:txBody>
                    <a:bodyPr/>
                    <a:lstStyle/>
                    <a:p>
                      <a:r>
                        <a:rPr lang="cs-CZ" dirty="0"/>
                        <a:t>Křídový lesklý</a:t>
                      </a:r>
                    </a:p>
                  </a:txBody>
                  <a:tcPr/>
                </a:tc>
                <a:tc>
                  <a:txBody>
                    <a:bodyPr/>
                    <a:lstStyle/>
                    <a:p>
                      <a:r>
                        <a:rPr lang="cs-CZ" dirty="0"/>
                        <a:t>100</a:t>
                      </a:r>
                    </a:p>
                  </a:txBody>
                  <a:tcPr/>
                </a:tc>
                <a:tc>
                  <a:txBody>
                    <a:bodyPr/>
                    <a:lstStyle/>
                    <a:p>
                      <a:r>
                        <a:rPr lang="cs-CZ" dirty="0"/>
                        <a:t>0,07</a:t>
                      </a:r>
                    </a:p>
                  </a:txBody>
                  <a:tcPr/>
                </a:tc>
                <a:extLst>
                  <a:ext uri="{0D108BD9-81ED-4DB2-BD59-A6C34878D82A}">
                    <a16:rowId xmlns:a16="http://schemas.microsoft.com/office/drawing/2014/main" val="644789413"/>
                  </a:ext>
                </a:extLst>
              </a:tr>
              <a:tr h="370840">
                <a:tc>
                  <a:txBody>
                    <a:bodyPr/>
                    <a:lstStyle/>
                    <a:p>
                      <a:r>
                        <a:rPr lang="cs-CZ" dirty="0"/>
                        <a:t>Pohlednicový</a:t>
                      </a:r>
                    </a:p>
                  </a:txBody>
                  <a:tcPr/>
                </a:tc>
                <a:tc>
                  <a:txBody>
                    <a:bodyPr/>
                    <a:lstStyle/>
                    <a:p>
                      <a:r>
                        <a:rPr lang="cs-CZ" dirty="0"/>
                        <a:t>250</a:t>
                      </a:r>
                    </a:p>
                  </a:txBody>
                  <a:tcPr/>
                </a:tc>
                <a:tc>
                  <a:txBody>
                    <a:bodyPr/>
                    <a:lstStyle/>
                    <a:p>
                      <a:r>
                        <a:rPr lang="cs-CZ" dirty="0"/>
                        <a:t>0,315</a:t>
                      </a:r>
                    </a:p>
                  </a:txBody>
                  <a:tcPr/>
                </a:tc>
                <a:extLst>
                  <a:ext uri="{0D108BD9-81ED-4DB2-BD59-A6C34878D82A}">
                    <a16:rowId xmlns:a16="http://schemas.microsoft.com/office/drawing/2014/main" val="775854504"/>
                  </a:ext>
                </a:extLst>
              </a:tr>
            </a:tbl>
          </a:graphicData>
        </a:graphic>
      </p:graphicFrame>
    </p:spTree>
    <p:extLst>
      <p:ext uri="{BB962C8B-B14F-4D97-AF65-F5344CB8AC3E}">
        <p14:creationId xmlns:p14="http://schemas.microsoft.com/office/powerpoint/2010/main" val="4092640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7AFD87F-43DC-477B-8DD3-BFF004592AA8}"/>
              </a:ext>
            </a:extLst>
          </p:cNvPr>
          <p:cNvSpPr>
            <a:spLocks noGrp="1"/>
          </p:cNvSpPr>
          <p:nvPr>
            <p:ph type="ftr" sz="quarter" idx="10"/>
          </p:nvPr>
        </p:nvSpPr>
        <p:spPr/>
        <p:txBody>
          <a:bodyPr/>
          <a:lstStyle/>
          <a:p>
            <a:r>
              <a:rPr lang="cs-CZ" dirty="0"/>
              <a:t>Typografie a sazba</a:t>
            </a:r>
          </a:p>
        </p:txBody>
      </p:sp>
      <p:sp>
        <p:nvSpPr>
          <p:cNvPr id="3" name="Zástupný symbol pro číslo snímku 2">
            <a:extLst>
              <a:ext uri="{FF2B5EF4-FFF2-40B4-BE49-F238E27FC236}">
                <a16:creationId xmlns:a16="http://schemas.microsoft.com/office/drawing/2014/main" id="{1DF16907-E986-4CE0-B9F5-6B011AD18911}"/>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B69387A3-C082-4F9B-A759-8220783262AA}"/>
              </a:ext>
            </a:extLst>
          </p:cNvPr>
          <p:cNvSpPr>
            <a:spLocks noGrp="1"/>
          </p:cNvSpPr>
          <p:nvPr>
            <p:ph type="title"/>
          </p:nvPr>
        </p:nvSpPr>
        <p:spPr/>
        <p:txBody>
          <a:bodyPr/>
          <a:lstStyle/>
          <a:p>
            <a:r>
              <a:rPr lang="cs-CZ" dirty="0"/>
              <a:t>Formáty papíru</a:t>
            </a:r>
          </a:p>
        </p:txBody>
      </p:sp>
      <p:sp>
        <p:nvSpPr>
          <p:cNvPr id="5" name="Zástupný obsah 4">
            <a:extLst>
              <a:ext uri="{FF2B5EF4-FFF2-40B4-BE49-F238E27FC236}">
                <a16:creationId xmlns:a16="http://schemas.microsoft.com/office/drawing/2014/main" id="{0890FBE7-885C-4B58-BA53-8B39CD70DBCF}"/>
              </a:ext>
            </a:extLst>
          </p:cNvPr>
          <p:cNvSpPr>
            <a:spLocks noGrp="1"/>
          </p:cNvSpPr>
          <p:nvPr>
            <p:ph idx="1"/>
          </p:nvPr>
        </p:nvSpPr>
        <p:spPr/>
        <p:txBody>
          <a:bodyPr/>
          <a:lstStyle/>
          <a:p>
            <a:r>
              <a:rPr lang="pl-PL" dirty="0"/>
              <a:t>A</a:t>
            </a:r>
            <a:r>
              <a:rPr lang="pl-PL" i="1" dirty="0"/>
              <a:t>n </a:t>
            </a:r>
            <a:r>
              <a:rPr lang="pl-PL" dirty="0"/>
              <a:t>(A0, A1...), B</a:t>
            </a:r>
            <a:r>
              <a:rPr lang="pl-PL" i="1" dirty="0"/>
              <a:t>n </a:t>
            </a:r>
            <a:r>
              <a:rPr lang="pl-PL" dirty="0"/>
              <a:t>(B0, B1...)</a:t>
            </a:r>
            <a:endParaRPr lang="pl-PL" i="1" dirty="0"/>
          </a:p>
          <a:p>
            <a:r>
              <a:rPr lang="pl-PL" dirty="0"/>
              <a:t>Velikost 841 na 1189 mm (1 m2), </a:t>
            </a:r>
            <a:br>
              <a:rPr lang="pl-PL" dirty="0"/>
            </a:br>
            <a:r>
              <a:rPr lang="pl-PL" dirty="0"/>
              <a:t>resp. 1000 na 1414 mm</a:t>
            </a:r>
          </a:p>
          <a:p>
            <a:endParaRPr lang="cs-CZ" dirty="0"/>
          </a:p>
        </p:txBody>
      </p:sp>
      <p:pic>
        <p:nvPicPr>
          <p:cNvPr id="1028" name="Picture 4" descr="předsudek hadr hrtan velikost a1 v cm omlouvám se objednat Klopýtnutí">
            <a:extLst>
              <a:ext uri="{FF2B5EF4-FFF2-40B4-BE49-F238E27FC236}">
                <a16:creationId xmlns:a16="http://schemas.microsoft.com/office/drawing/2014/main" id="{F8EFFAAC-2B61-4D4D-A80A-CE81CB8FFA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8639" y="1567576"/>
            <a:ext cx="4562722" cy="3226113"/>
          </a:xfrm>
          <a:prstGeom prst="rect">
            <a:avLst/>
          </a:prstGeom>
          <a:noFill/>
          <a:extLst>
            <a:ext uri="{909E8E84-426E-40DD-AFC4-6F175D3DCCD1}">
              <a14:hiddenFill xmlns:a14="http://schemas.microsoft.com/office/drawing/2010/main">
                <a:solidFill>
                  <a:srgbClr val="FFFFFF"/>
                </a:solidFill>
              </a14:hiddenFill>
            </a:ext>
          </a:extLst>
        </p:spPr>
      </p:pic>
      <p:sp>
        <p:nvSpPr>
          <p:cNvPr id="7" name="TextovéPole 6">
            <a:extLst>
              <a:ext uri="{FF2B5EF4-FFF2-40B4-BE49-F238E27FC236}">
                <a16:creationId xmlns:a16="http://schemas.microsoft.com/office/drawing/2014/main" id="{0B0DF5BD-BE13-100A-0382-ECAB7DE82175}"/>
              </a:ext>
            </a:extLst>
          </p:cNvPr>
          <p:cNvSpPr txBox="1"/>
          <p:nvPr/>
        </p:nvSpPr>
        <p:spPr>
          <a:xfrm>
            <a:off x="7026449" y="4885539"/>
            <a:ext cx="3227102" cy="276999"/>
          </a:xfrm>
          <a:prstGeom prst="rect">
            <a:avLst/>
          </a:prstGeom>
          <a:noFill/>
        </p:spPr>
        <p:txBody>
          <a:bodyPr wrap="none" rtlCol="0">
            <a:spAutoFit/>
          </a:bodyPr>
          <a:lstStyle/>
          <a:p>
            <a:r>
              <a:rPr lang="cs-CZ" sz="1200" i="1" dirty="0"/>
              <a:t>Obr. 1: Formáty papíru řady A podle ISO 216</a:t>
            </a:r>
          </a:p>
        </p:txBody>
      </p:sp>
    </p:spTree>
    <p:extLst>
      <p:ext uri="{BB962C8B-B14F-4D97-AF65-F5344CB8AC3E}">
        <p14:creationId xmlns:p14="http://schemas.microsoft.com/office/powerpoint/2010/main" val="1576049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FB41F96-5B89-4E7E-8DAA-AB7786964689}"/>
              </a:ext>
            </a:extLst>
          </p:cNvPr>
          <p:cNvSpPr>
            <a:spLocks noGrp="1"/>
          </p:cNvSpPr>
          <p:nvPr>
            <p:ph type="ftr" sz="quarter" idx="10"/>
          </p:nvPr>
        </p:nvSpPr>
        <p:spPr/>
        <p:txBody>
          <a:bodyPr/>
          <a:lstStyle/>
          <a:p>
            <a:r>
              <a:rPr lang="cs-CZ" dirty="0"/>
              <a:t>Typografie a sazba</a:t>
            </a:r>
          </a:p>
        </p:txBody>
      </p:sp>
      <p:sp>
        <p:nvSpPr>
          <p:cNvPr id="3" name="Zástupný symbol pro číslo snímku 2">
            <a:extLst>
              <a:ext uri="{FF2B5EF4-FFF2-40B4-BE49-F238E27FC236}">
                <a16:creationId xmlns:a16="http://schemas.microsoft.com/office/drawing/2014/main" id="{9B222E65-D9FE-44D1-BCB8-C52D75EFD9CB}"/>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00572C9B-1408-4035-BE86-36F587808B5A}"/>
              </a:ext>
            </a:extLst>
          </p:cNvPr>
          <p:cNvSpPr>
            <a:spLocks noGrp="1"/>
          </p:cNvSpPr>
          <p:nvPr>
            <p:ph type="title"/>
          </p:nvPr>
        </p:nvSpPr>
        <p:spPr/>
        <p:txBody>
          <a:bodyPr/>
          <a:lstStyle/>
          <a:p>
            <a:r>
              <a:rPr lang="cs-CZ" dirty="0"/>
              <a:t>Volba písma a řádků</a:t>
            </a:r>
          </a:p>
        </p:txBody>
      </p:sp>
      <p:sp>
        <p:nvSpPr>
          <p:cNvPr id="5" name="Zástupný obsah 4">
            <a:extLst>
              <a:ext uri="{FF2B5EF4-FFF2-40B4-BE49-F238E27FC236}">
                <a16:creationId xmlns:a16="http://schemas.microsoft.com/office/drawing/2014/main" id="{F2CD2E6D-B0C9-4F2B-BEA7-7717980D2064}"/>
              </a:ext>
            </a:extLst>
          </p:cNvPr>
          <p:cNvSpPr>
            <a:spLocks noGrp="1"/>
          </p:cNvSpPr>
          <p:nvPr>
            <p:ph idx="1"/>
          </p:nvPr>
        </p:nvSpPr>
        <p:spPr/>
        <p:txBody>
          <a:bodyPr/>
          <a:lstStyle/>
          <a:p>
            <a:r>
              <a:rPr lang="cs-CZ" dirty="0"/>
              <a:t>Pro snazší čtení </a:t>
            </a:r>
          </a:p>
          <a:p>
            <a:r>
              <a:rPr lang="cs-CZ" dirty="0"/>
              <a:t>Menší pohyb okem ze strany na stranu</a:t>
            </a:r>
          </a:p>
          <a:p>
            <a:r>
              <a:rPr lang="cs-CZ" dirty="0"/>
              <a:t>Zamezení „netrefení se“ na řádek</a:t>
            </a:r>
          </a:p>
          <a:p>
            <a:r>
              <a:rPr lang="cs-CZ" dirty="0"/>
              <a:t>Ideální počet znaků cca 60–70 na řádek</a:t>
            </a:r>
          </a:p>
          <a:p>
            <a:r>
              <a:rPr lang="cs-CZ" i="1" dirty="0"/>
              <a:t>Van de Graafovo pravidlo </a:t>
            </a:r>
            <a:r>
              <a:rPr lang="cs-CZ" dirty="0"/>
              <a:t>– vychází z poměru výšky a šířky stránky</a:t>
            </a:r>
          </a:p>
          <a:p>
            <a:pPr lvl="1"/>
            <a:r>
              <a:rPr lang="cs-CZ" sz="2800" dirty="0"/>
              <a:t>1 : r : 2 : 2r</a:t>
            </a:r>
          </a:p>
          <a:p>
            <a:pPr lvl="1"/>
            <a:r>
              <a:rPr lang="cs-CZ" sz="2800" dirty="0"/>
              <a:t>vnitřní : horní : vnější : dolní</a:t>
            </a:r>
          </a:p>
          <a:p>
            <a:endParaRPr lang="cs-CZ" dirty="0"/>
          </a:p>
        </p:txBody>
      </p:sp>
    </p:spTree>
    <p:extLst>
      <p:ext uri="{BB962C8B-B14F-4D97-AF65-F5344CB8AC3E}">
        <p14:creationId xmlns:p14="http://schemas.microsoft.com/office/powerpoint/2010/main" val="2713078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05CCDD7-F397-4739-8162-1DB13523968E}"/>
              </a:ext>
            </a:extLst>
          </p:cNvPr>
          <p:cNvSpPr>
            <a:spLocks noGrp="1"/>
          </p:cNvSpPr>
          <p:nvPr>
            <p:ph type="ftr" sz="quarter" idx="10"/>
          </p:nvPr>
        </p:nvSpPr>
        <p:spPr/>
        <p:txBody>
          <a:bodyPr/>
          <a:lstStyle/>
          <a:p>
            <a:r>
              <a:rPr lang="cs-CZ" dirty="0"/>
              <a:t>Typografie a sazba</a:t>
            </a:r>
          </a:p>
        </p:txBody>
      </p:sp>
      <p:sp>
        <p:nvSpPr>
          <p:cNvPr id="3" name="Zástupný symbol pro číslo snímku 2">
            <a:extLst>
              <a:ext uri="{FF2B5EF4-FFF2-40B4-BE49-F238E27FC236}">
                <a16:creationId xmlns:a16="http://schemas.microsoft.com/office/drawing/2014/main" id="{BB906416-1582-45C4-83EC-C14948A18217}"/>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6" name="Zástupný text 5">
            <a:extLst>
              <a:ext uri="{FF2B5EF4-FFF2-40B4-BE49-F238E27FC236}">
                <a16:creationId xmlns:a16="http://schemas.microsoft.com/office/drawing/2014/main" id="{9C34E017-C30E-4DF1-98FC-7A033B16B933}"/>
              </a:ext>
            </a:extLst>
          </p:cNvPr>
          <p:cNvSpPr>
            <a:spLocks noGrp="1"/>
          </p:cNvSpPr>
          <p:nvPr>
            <p:ph type="body" sz="quarter" idx="26"/>
          </p:nvPr>
        </p:nvSpPr>
        <p:spPr/>
        <p:txBody>
          <a:bodyPr/>
          <a:lstStyle/>
          <a:p>
            <a:r>
              <a:rPr lang="cs-CZ" dirty="0"/>
              <a:t>Word</a:t>
            </a:r>
          </a:p>
        </p:txBody>
      </p:sp>
      <p:sp>
        <p:nvSpPr>
          <p:cNvPr id="4" name="Nadpis 3">
            <a:extLst>
              <a:ext uri="{FF2B5EF4-FFF2-40B4-BE49-F238E27FC236}">
                <a16:creationId xmlns:a16="http://schemas.microsoft.com/office/drawing/2014/main" id="{B8D00ABF-6747-4BC9-BCE1-65C3217F5345}"/>
              </a:ext>
            </a:extLst>
          </p:cNvPr>
          <p:cNvSpPr>
            <a:spLocks noGrp="1"/>
          </p:cNvSpPr>
          <p:nvPr>
            <p:ph type="title"/>
          </p:nvPr>
        </p:nvSpPr>
        <p:spPr/>
        <p:txBody>
          <a:bodyPr/>
          <a:lstStyle/>
          <a:p>
            <a:r>
              <a:rPr lang="cs-CZ" dirty="0"/>
              <a:t>Word vs. </a:t>
            </a:r>
            <a:r>
              <a:rPr lang="cs-CZ" dirty="0" err="1"/>
              <a:t>LaTex</a:t>
            </a:r>
            <a:endParaRPr lang="cs-CZ" dirty="0"/>
          </a:p>
        </p:txBody>
      </p:sp>
      <p:sp>
        <p:nvSpPr>
          <p:cNvPr id="7" name="Zástupný text 6">
            <a:extLst>
              <a:ext uri="{FF2B5EF4-FFF2-40B4-BE49-F238E27FC236}">
                <a16:creationId xmlns:a16="http://schemas.microsoft.com/office/drawing/2014/main" id="{7A03778E-95E3-4E3B-8F7C-6FF26749374D}"/>
              </a:ext>
            </a:extLst>
          </p:cNvPr>
          <p:cNvSpPr>
            <a:spLocks noGrp="1"/>
          </p:cNvSpPr>
          <p:nvPr>
            <p:ph type="body" sz="quarter" idx="27"/>
          </p:nvPr>
        </p:nvSpPr>
        <p:spPr/>
        <p:txBody>
          <a:bodyPr/>
          <a:lstStyle/>
          <a:p>
            <a:r>
              <a:rPr lang="cs-CZ" dirty="0" err="1"/>
              <a:t>LaTex</a:t>
            </a:r>
            <a:endParaRPr lang="cs-CZ" dirty="0"/>
          </a:p>
        </p:txBody>
      </p:sp>
      <p:sp>
        <p:nvSpPr>
          <p:cNvPr id="5" name="Zástupný obsah 4">
            <a:extLst>
              <a:ext uri="{FF2B5EF4-FFF2-40B4-BE49-F238E27FC236}">
                <a16:creationId xmlns:a16="http://schemas.microsoft.com/office/drawing/2014/main" id="{C24EC022-D196-4B40-8408-892EEBEBB5A7}"/>
              </a:ext>
            </a:extLst>
          </p:cNvPr>
          <p:cNvSpPr>
            <a:spLocks noGrp="1"/>
          </p:cNvSpPr>
          <p:nvPr>
            <p:ph idx="29"/>
          </p:nvPr>
        </p:nvSpPr>
        <p:spPr/>
        <p:txBody>
          <a:bodyPr/>
          <a:lstStyle/>
          <a:p>
            <a:r>
              <a:rPr lang="cs-CZ" dirty="0"/>
              <a:t>Dostupný (případně jeho alternativy)</a:t>
            </a:r>
          </a:p>
          <a:p>
            <a:r>
              <a:rPr lang="cs-CZ" dirty="0"/>
              <a:t>Grafický a intuitivní</a:t>
            </a:r>
          </a:p>
          <a:p>
            <a:r>
              <a:rPr lang="cs-CZ" dirty="0"/>
              <a:t>Nevhodné na delší dokumenty, vzorce, výzkumné zprávy</a:t>
            </a:r>
          </a:p>
          <a:p>
            <a:endParaRPr lang="cs-CZ" dirty="0"/>
          </a:p>
        </p:txBody>
      </p:sp>
      <p:sp>
        <p:nvSpPr>
          <p:cNvPr id="8" name="Zástupný obsah 7">
            <a:extLst>
              <a:ext uri="{FF2B5EF4-FFF2-40B4-BE49-F238E27FC236}">
                <a16:creationId xmlns:a16="http://schemas.microsoft.com/office/drawing/2014/main" id="{B33EE2E9-B6E3-4506-8C52-EEF9BDEB1AF0}"/>
              </a:ext>
            </a:extLst>
          </p:cNvPr>
          <p:cNvSpPr>
            <a:spLocks noGrp="1"/>
          </p:cNvSpPr>
          <p:nvPr>
            <p:ph idx="30"/>
          </p:nvPr>
        </p:nvSpPr>
        <p:spPr>
          <a:xfrm>
            <a:off x="6251280" y="1701505"/>
            <a:ext cx="5311328" cy="4139998"/>
          </a:xfrm>
        </p:spPr>
        <p:txBody>
          <a:bodyPr/>
          <a:lstStyle/>
          <a:p>
            <a:r>
              <a:rPr lang="cs-CZ" dirty="0"/>
              <a:t>Uživatel se musí orientovat v kódu</a:t>
            </a:r>
          </a:p>
          <a:p>
            <a:r>
              <a:rPr lang="cs-CZ" dirty="0"/>
              <a:t>Složitější zpětná úprava (bez zdrojového kódu)</a:t>
            </a:r>
          </a:p>
          <a:p>
            <a:r>
              <a:rPr lang="cs-CZ" dirty="0"/>
              <a:t>Nevhodné pro krátké dokumenty – složité, delší doba na zorientování a naučení</a:t>
            </a:r>
          </a:p>
          <a:p>
            <a:r>
              <a:rPr lang="cs-CZ" dirty="0"/>
              <a:t>Jednodušší správa „automatických“ výpisů</a:t>
            </a:r>
          </a:p>
          <a:p>
            <a:endParaRPr lang="cs-CZ" dirty="0"/>
          </a:p>
        </p:txBody>
      </p:sp>
    </p:spTree>
    <p:extLst>
      <p:ext uri="{BB962C8B-B14F-4D97-AF65-F5344CB8AC3E}">
        <p14:creationId xmlns:p14="http://schemas.microsoft.com/office/powerpoint/2010/main" val="3986062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63E3E87-77DD-4264-A15A-526C1038A51B}"/>
              </a:ext>
            </a:extLst>
          </p:cNvPr>
          <p:cNvSpPr>
            <a:spLocks noGrp="1"/>
          </p:cNvSpPr>
          <p:nvPr>
            <p:ph type="ftr" sz="quarter" idx="10"/>
          </p:nvPr>
        </p:nvSpPr>
        <p:spPr/>
        <p:txBody>
          <a:bodyPr/>
          <a:lstStyle/>
          <a:p>
            <a:r>
              <a:rPr lang="cs-CZ" dirty="0"/>
              <a:t>Typografie a sazba</a:t>
            </a:r>
          </a:p>
        </p:txBody>
      </p:sp>
      <p:sp>
        <p:nvSpPr>
          <p:cNvPr id="3" name="Zástupný symbol pro číslo snímku 2">
            <a:extLst>
              <a:ext uri="{FF2B5EF4-FFF2-40B4-BE49-F238E27FC236}">
                <a16:creationId xmlns:a16="http://schemas.microsoft.com/office/drawing/2014/main" id="{2171618F-D09A-4A8C-889D-D95E57FDA189}"/>
              </a:ext>
            </a:extLst>
          </p:cNvPr>
          <p:cNvSpPr>
            <a:spLocks noGrp="1"/>
          </p:cNvSpPr>
          <p:nvPr>
            <p:ph type="sldNum" sz="quarter" idx="11"/>
          </p:nvPr>
        </p:nvSpPr>
        <p:spPr/>
        <p:txBody>
          <a:bodyPr/>
          <a:lstStyle/>
          <a:p>
            <a:fld id="{D6D6C118-631F-4A80-9886-907009361577}" type="slidenum">
              <a:rPr lang="cs-CZ" altLang="cs-CZ" smtClean="0"/>
              <a:pPr/>
              <a:t>7</a:t>
            </a:fld>
            <a:endParaRPr lang="cs-CZ" altLang="cs-CZ" dirty="0"/>
          </a:p>
        </p:txBody>
      </p:sp>
      <p:sp>
        <p:nvSpPr>
          <p:cNvPr id="5" name="Nadpis 4">
            <a:extLst>
              <a:ext uri="{FF2B5EF4-FFF2-40B4-BE49-F238E27FC236}">
                <a16:creationId xmlns:a16="http://schemas.microsoft.com/office/drawing/2014/main" id="{F8320CB6-B97B-4F40-B520-41010155C604}"/>
              </a:ext>
            </a:extLst>
          </p:cNvPr>
          <p:cNvSpPr>
            <a:spLocks noGrp="1"/>
          </p:cNvSpPr>
          <p:nvPr>
            <p:ph type="title"/>
          </p:nvPr>
        </p:nvSpPr>
        <p:spPr/>
        <p:txBody>
          <a:bodyPr/>
          <a:lstStyle/>
          <a:p>
            <a:r>
              <a:rPr lang="cs-CZ" dirty="0"/>
              <a:t>Word vs. </a:t>
            </a:r>
            <a:r>
              <a:rPr lang="cs-CZ" dirty="0" err="1"/>
              <a:t>LaTex</a:t>
            </a:r>
            <a:r>
              <a:rPr lang="cs-CZ" dirty="0"/>
              <a:t> – srovnání</a:t>
            </a:r>
          </a:p>
        </p:txBody>
      </p:sp>
      <p:pic>
        <p:nvPicPr>
          <p:cNvPr id="2050" name="Picture 2">
            <a:extLst>
              <a:ext uri="{FF2B5EF4-FFF2-40B4-BE49-F238E27FC236}">
                <a16:creationId xmlns:a16="http://schemas.microsoft.com/office/drawing/2014/main" id="{BEC6C70A-CB42-4094-AC49-E3B5E72C2F0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19815" y="1296001"/>
            <a:ext cx="5269345" cy="4140200"/>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a:extLst>
              <a:ext uri="{FF2B5EF4-FFF2-40B4-BE49-F238E27FC236}">
                <a16:creationId xmlns:a16="http://schemas.microsoft.com/office/drawing/2014/main" id="{B6BB0BE1-175A-B1D1-0342-BD82A5AF0E7D}"/>
              </a:ext>
            </a:extLst>
          </p:cNvPr>
          <p:cNvSpPr txBox="1"/>
          <p:nvPr/>
        </p:nvSpPr>
        <p:spPr>
          <a:xfrm>
            <a:off x="3484849" y="5509346"/>
            <a:ext cx="4139275" cy="276999"/>
          </a:xfrm>
          <a:prstGeom prst="rect">
            <a:avLst/>
          </a:prstGeom>
          <a:noFill/>
        </p:spPr>
        <p:txBody>
          <a:bodyPr wrap="none" rtlCol="0">
            <a:spAutoFit/>
          </a:bodyPr>
          <a:lstStyle/>
          <a:p>
            <a:r>
              <a:rPr lang="cs-CZ" sz="1200" i="1" dirty="0"/>
              <a:t>Obr. 2: Graf složitosti editace textu v MS Word  a v </a:t>
            </a:r>
            <a:r>
              <a:rPr lang="cs-CZ" sz="1200" i="1" dirty="0" err="1"/>
              <a:t>LaTex</a:t>
            </a:r>
            <a:endParaRPr lang="cs-CZ" sz="1200" i="1" dirty="0"/>
          </a:p>
        </p:txBody>
      </p:sp>
    </p:spTree>
    <p:extLst>
      <p:ext uri="{BB962C8B-B14F-4D97-AF65-F5344CB8AC3E}">
        <p14:creationId xmlns:p14="http://schemas.microsoft.com/office/powerpoint/2010/main" val="2309705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D45CBB31-A0B4-4FEE-8C06-6DDB43556BD8}"/>
              </a:ext>
            </a:extLst>
          </p:cNvPr>
          <p:cNvSpPr>
            <a:spLocks noGrp="1"/>
          </p:cNvSpPr>
          <p:nvPr>
            <p:ph type="title"/>
          </p:nvPr>
        </p:nvSpPr>
        <p:spPr>
          <a:xfrm>
            <a:off x="666000" y="3203212"/>
            <a:ext cx="10753200" cy="451576"/>
          </a:xfrm>
        </p:spPr>
        <p:txBody>
          <a:bodyPr/>
          <a:lstStyle/>
          <a:p>
            <a:r>
              <a:rPr lang="cs-CZ" dirty="0"/>
              <a:t>Dotazy a diskuze</a:t>
            </a:r>
          </a:p>
        </p:txBody>
      </p:sp>
      <p:sp>
        <p:nvSpPr>
          <p:cNvPr id="2" name="Zástupný symbol pro zápatí 1">
            <a:extLst>
              <a:ext uri="{FF2B5EF4-FFF2-40B4-BE49-F238E27FC236}">
                <a16:creationId xmlns:a16="http://schemas.microsoft.com/office/drawing/2014/main" id="{78678E92-956C-3DA2-6715-88C94CEA6481}"/>
              </a:ext>
            </a:extLst>
          </p:cNvPr>
          <p:cNvSpPr>
            <a:spLocks noGrp="1"/>
          </p:cNvSpPr>
          <p:nvPr>
            <p:ph type="ftr" sz="quarter" idx="10"/>
          </p:nvPr>
        </p:nvSpPr>
        <p:spPr>
          <a:xfrm>
            <a:off x="720000" y="6228000"/>
            <a:ext cx="7920000" cy="252000"/>
          </a:xfrm>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B11DE294-00AF-247C-CE3E-066E00B8E34B}"/>
              </a:ext>
            </a:extLst>
          </p:cNvPr>
          <p:cNvSpPr>
            <a:spLocks noGrp="1"/>
          </p:cNvSpPr>
          <p:nvPr>
            <p:ph type="sldNum" sz="quarter" idx="11"/>
          </p:nvPr>
        </p:nvSpPr>
        <p:spPr>
          <a:xfrm>
            <a:off x="414000" y="6228000"/>
            <a:ext cx="252000" cy="252000"/>
          </a:xfrm>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749813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D05437E-FDA7-48AF-ACBE-6B44746347E1}"/>
              </a:ext>
            </a:extLst>
          </p:cNvPr>
          <p:cNvSpPr>
            <a:spLocks noGrp="1"/>
          </p:cNvSpPr>
          <p:nvPr>
            <p:ph type="ftr" sz="quarter" idx="10"/>
          </p:nvPr>
        </p:nvSpPr>
        <p:spPr/>
        <p:txBody>
          <a:bodyPr/>
          <a:lstStyle/>
          <a:p>
            <a:r>
              <a:rPr lang="cs-CZ" dirty="0"/>
              <a:t>Multimedia ve výuce I</a:t>
            </a:r>
          </a:p>
        </p:txBody>
      </p:sp>
      <p:sp>
        <p:nvSpPr>
          <p:cNvPr id="3" name="Zástupný symbol pro číslo snímku 2">
            <a:extLst>
              <a:ext uri="{FF2B5EF4-FFF2-40B4-BE49-F238E27FC236}">
                <a16:creationId xmlns:a16="http://schemas.microsoft.com/office/drawing/2014/main" id="{48709C6B-DA06-4E35-B26C-D5F6A2956128}"/>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BB489CC2-B391-4B9F-A6D3-B79F72393681}"/>
              </a:ext>
            </a:extLst>
          </p:cNvPr>
          <p:cNvSpPr>
            <a:spLocks noGrp="1"/>
          </p:cNvSpPr>
          <p:nvPr>
            <p:ph type="title"/>
          </p:nvPr>
        </p:nvSpPr>
        <p:spPr/>
        <p:txBody>
          <a:bodyPr/>
          <a:lstStyle/>
          <a:p>
            <a:r>
              <a:rPr lang="cs-CZ" dirty="0"/>
              <a:t>Zdroje</a:t>
            </a:r>
          </a:p>
        </p:txBody>
      </p:sp>
      <p:sp>
        <p:nvSpPr>
          <p:cNvPr id="5" name="Zástupný obsah 4">
            <a:extLst>
              <a:ext uri="{FF2B5EF4-FFF2-40B4-BE49-F238E27FC236}">
                <a16:creationId xmlns:a16="http://schemas.microsoft.com/office/drawing/2014/main" id="{C2AC7EA7-3DDB-4CB7-B3C8-E4D5FC0957F9}"/>
              </a:ext>
            </a:extLst>
          </p:cNvPr>
          <p:cNvSpPr>
            <a:spLocks noGrp="1"/>
          </p:cNvSpPr>
          <p:nvPr>
            <p:ph idx="1"/>
          </p:nvPr>
        </p:nvSpPr>
        <p:spPr/>
        <p:txBody>
          <a:bodyPr/>
          <a:lstStyle/>
          <a:p>
            <a:pPr>
              <a:lnSpc>
                <a:spcPct val="107000"/>
              </a:lnSpc>
              <a:spcAft>
                <a:spcPts val="800"/>
              </a:spcAft>
            </a:pPr>
            <a:r>
              <a:rPr lang="en-US" sz="1800" dirty="0">
                <a:effectLst/>
                <a:latin typeface="Arial" panose="020B0604020202020204" pitchFamily="34" charset="0"/>
                <a:ea typeface="Arial" panose="020B0604020202020204" pitchFamily="34" charset="0"/>
              </a:rPr>
              <a:t>Using LaTeX on Windows.</a:t>
            </a:r>
            <a:r>
              <a:rPr lang="en-US" sz="1800" i="1" dirty="0">
                <a:effectLst/>
                <a:latin typeface="Arial" panose="020B0604020202020204" pitchFamily="34" charset="0"/>
                <a:ea typeface="Arial" panose="020B0604020202020204" pitchFamily="34" charset="0"/>
              </a:rPr>
              <a:t> Pinteric.com</a:t>
            </a:r>
            <a:r>
              <a:rPr lang="en-US" sz="1800" dirty="0">
                <a:effectLst/>
                <a:latin typeface="Arial" panose="020B0604020202020204" pitchFamily="34" charset="0"/>
                <a:ea typeface="Arial" panose="020B0604020202020204" pitchFamily="34" charset="0"/>
              </a:rPr>
              <a:t> [online]. Maribor: Marko </a:t>
            </a:r>
            <a:r>
              <a:rPr lang="en-US" sz="1800" dirty="0" err="1">
                <a:effectLst/>
                <a:latin typeface="Arial" panose="020B0604020202020204" pitchFamily="34" charset="0"/>
                <a:ea typeface="Arial" panose="020B0604020202020204" pitchFamily="34" charset="0"/>
              </a:rPr>
              <a:t>Pinteric</a:t>
            </a:r>
            <a:r>
              <a:rPr lang="en-US" sz="1800" dirty="0">
                <a:effectLst/>
                <a:latin typeface="Arial" panose="020B0604020202020204" pitchFamily="34" charset="0"/>
                <a:ea typeface="Arial" panose="020B0604020202020204" pitchFamily="34" charset="0"/>
              </a:rPr>
              <a:t>, 2005 [cit. 2021-02-23].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https://www.pinteric.com/miktex.html</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r>
              <a:rPr lang="en-US" sz="1800" dirty="0" err="1">
                <a:effectLst/>
                <a:latin typeface="Arial" panose="020B0604020202020204" pitchFamily="34" charset="0"/>
                <a:ea typeface="Arial" panose="020B0604020202020204" pitchFamily="34" charset="0"/>
              </a:rPr>
              <a:t>Formáty</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papíru</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rozměry</a:t>
            </a:r>
            <a:r>
              <a:rPr lang="en-US" sz="1800" dirty="0">
                <a:effectLst/>
                <a:latin typeface="Arial" panose="020B0604020202020204" pitchFamily="34" charset="0"/>
                <a:ea typeface="Arial" panose="020B0604020202020204" pitchFamily="34" charset="0"/>
              </a:rPr>
              <a:t> a </a:t>
            </a:r>
            <a:r>
              <a:rPr lang="en-US" sz="1800" dirty="0" err="1">
                <a:effectLst/>
                <a:latin typeface="Arial" panose="020B0604020202020204" pitchFamily="34" charset="0"/>
                <a:ea typeface="Arial" panose="020B0604020202020204" pitchFamily="34" charset="0"/>
              </a:rPr>
              <a:t>řady</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přehledně</a:t>
            </a:r>
            <a:r>
              <a:rPr lang="en-US" sz="1800" dirty="0">
                <a:effectLst/>
                <a:latin typeface="Arial" panose="020B0604020202020204" pitchFamily="34" charset="0"/>
                <a:ea typeface="Arial" panose="020B0604020202020204" pitchFamily="34" charset="0"/>
              </a:rPr>
              <a:t>.</a:t>
            </a:r>
            <a:r>
              <a:rPr lang="en-US" sz="1800" i="1" dirty="0">
                <a:effectLst/>
                <a:latin typeface="Arial" panose="020B0604020202020204" pitchFamily="34" charset="0"/>
                <a:ea typeface="Arial" panose="020B0604020202020204" pitchFamily="34" charset="0"/>
              </a:rPr>
              <a:t> Alza.cz</a:t>
            </a:r>
            <a:r>
              <a:rPr lang="en-US" sz="1800" dirty="0">
                <a:effectLst/>
                <a:latin typeface="Arial" panose="020B0604020202020204" pitchFamily="34" charset="0"/>
                <a:ea typeface="Arial" panose="020B0604020202020204" pitchFamily="34" charset="0"/>
              </a:rPr>
              <a:t> [online]. Praha: Alza.cz, 2010 [cit. 2021-02-23].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https://www.alza.cz/formaty-papiru</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endParaRPr lang="cs-CZ" sz="1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769547479"/>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sci-prezentace-16-9-cz-v11.potx" id="{752B7536-5AE2-417E-ADC9-516CF57E47A0}" vid="{C3A561A7-18A2-4AA4-BD35-A7AB220CBEDF}"/>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muni-sci-prezentace-16-9-cz-v11 (1)</Template>
  <TotalTime>49</TotalTime>
  <Words>600</Words>
  <Application>Microsoft Office PowerPoint</Application>
  <PresentationFormat>Širokoúhlá obrazovka</PresentationFormat>
  <Paragraphs>83</Paragraphs>
  <Slides>11</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11</vt:i4>
      </vt:variant>
    </vt:vector>
  </HeadingPairs>
  <TitlesOfParts>
    <vt:vector size="19" baseType="lpstr">
      <vt:lpstr>Arial</vt:lpstr>
      <vt:lpstr>Calibri</vt:lpstr>
      <vt:lpstr>Calibri-Bold</vt:lpstr>
      <vt:lpstr>Segoe UI Historic</vt:lpstr>
      <vt:lpstr>Tahoma</vt:lpstr>
      <vt:lpstr>Times New Roman</vt:lpstr>
      <vt:lpstr>Wingdings</vt:lpstr>
      <vt:lpstr>Prezentace_MU_CZ</vt:lpstr>
      <vt:lpstr>Typografie a sazba</vt:lpstr>
      <vt:lpstr>Vlastnosti papíru</vt:lpstr>
      <vt:lpstr>Tloušťka papíru – srovnání</vt:lpstr>
      <vt:lpstr>Formáty papíru</vt:lpstr>
      <vt:lpstr>Volba písma a řádků</vt:lpstr>
      <vt:lpstr>Word vs. LaTex</vt:lpstr>
      <vt:lpstr>Word vs. LaTex – srovnání</vt:lpstr>
      <vt:lpstr>Dotazy a diskuze</vt:lpstr>
      <vt:lpstr>Zdroje</vt:lpstr>
      <vt:lpstr>Obrázky</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Typografie a sazba</dc:title>
  <dc:creator>Dominik Rada</dc:creator>
  <cp:lastModifiedBy>Dominik Alvaro Rada</cp:lastModifiedBy>
  <cp:revision>1</cp:revision>
  <cp:lastPrinted>1601-01-01T00:00:00Z</cp:lastPrinted>
  <dcterms:created xsi:type="dcterms:W3CDTF">2021-10-26T07:32:46Z</dcterms:created>
  <dcterms:modified xsi:type="dcterms:W3CDTF">2022-09-12T17:59:19Z</dcterms:modified>
</cp:coreProperties>
</file>