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2"/>
  </p:notesMasterIdLst>
  <p:handoutMasterIdLst>
    <p:handoutMasterId r:id="rId23"/>
  </p:handoutMasterIdLst>
  <p:sldIdLst>
    <p:sldId id="256" r:id="rId2"/>
    <p:sldId id="257" r:id="rId3"/>
    <p:sldId id="258" r:id="rId4"/>
    <p:sldId id="259" r:id="rId5"/>
    <p:sldId id="260" r:id="rId6"/>
    <p:sldId id="261" r:id="rId7"/>
    <p:sldId id="262" r:id="rId8"/>
    <p:sldId id="276" r:id="rId9"/>
    <p:sldId id="264" r:id="rId10"/>
    <p:sldId id="265" r:id="rId11"/>
    <p:sldId id="277" r:id="rId12"/>
    <p:sldId id="278" r:id="rId13"/>
    <p:sldId id="279" r:id="rId14"/>
    <p:sldId id="268" r:id="rId15"/>
    <p:sldId id="274" r:id="rId16"/>
    <p:sldId id="270" r:id="rId17"/>
    <p:sldId id="271" r:id="rId18"/>
    <p:sldId id="272" r:id="rId19"/>
    <p:sldId id="273" r:id="rId20"/>
    <p:sldId id="280" r:id="rId21"/>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3F"/>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768" autoAdjust="0"/>
  </p:normalViewPr>
  <p:slideViewPr>
    <p:cSldViewPr snapToGrid="0">
      <p:cViewPr varScale="1">
        <p:scale>
          <a:sx n="79" d="100"/>
          <a:sy n="79" d="100"/>
        </p:scale>
        <p:origin x="773" y="72"/>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9" d="100"/>
          <a:sy n="79" d="100"/>
        </p:scale>
        <p:origin x="408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4" name="Obrázek 1">
            <a:extLst>
              <a:ext uri="{FF2B5EF4-FFF2-40B4-BE49-F238E27FC236}">
                <a16:creationId xmlns:a16="http://schemas.microsoft.com/office/drawing/2014/main" id="{0295F0B6-3C46-024E-A5BE-2A788C2991C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1">
            <a:extLst>
              <a:ext uri="{FF2B5EF4-FFF2-40B4-BE49-F238E27FC236}">
                <a16:creationId xmlns:a16="http://schemas.microsoft.com/office/drawing/2014/main" id="{48DD9DFE-FDEC-0E4D-9C53-D0B7CA5F315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7563"/>
            <a:ext cx="1546943" cy="1060264"/>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00AF3F"/>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00AF3F"/>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pic>
        <p:nvPicPr>
          <p:cNvPr id="11" name="Obrázek 8">
            <a:extLst>
              <a:ext uri="{FF2B5EF4-FFF2-40B4-BE49-F238E27FC236}">
                <a16:creationId xmlns:a16="http://schemas.microsoft.com/office/drawing/2014/main" id="{29F07E9E-E4E6-E840-9ACC-F7395F5D75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00AF3F"/>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SCI slide">
    <p:bg>
      <p:bgPr>
        <a:solidFill>
          <a:srgbClr val="00AF3F"/>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42873" y="2021800"/>
            <a:ext cx="4106254" cy="281439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7" name="Obrázek 1">
            <a:extLst>
              <a:ext uri="{FF2B5EF4-FFF2-40B4-BE49-F238E27FC236}">
                <a16:creationId xmlns:a16="http://schemas.microsoft.com/office/drawing/2014/main" id="{DBF6B270-E686-4A4A-AE0C-89D2F08D9A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8" name="Obrázek 1">
            <a:extLst>
              <a:ext uri="{FF2B5EF4-FFF2-40B4-BE49-F238E27FC236}">
                <a16:creationId xmlns:a16="http://schemas.microsoft.com/office/drawing/2014/main" id="{A21828BC-D679-3A49-9E6A-73D827DAF3B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1">
            <a:extLst>
              <a:ext uri="{FF2B5EF4-FFF2-40B4-BE49-F238E27FC236}">
                <a16:creationId xmlns:a16="http://schemas.microsoft.com/office/drawing/2014/main" id="{742B025D-BD7F-5745-A861-A53A9C0926A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1">
            <a:extLst>
              <a:ext uri="{FF2B5EF4-FFF2-40B4-BE49-F238E27FC236}">
                <a16:creationId xmlns:a16="http://schemas.microsoft.com/office/drawing/2014/main" id="{F160503E-1EA8-2E40-B61B-E60E240F6E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2" name="Obrázek 1">
            <a:extLst>
              <a:ext uri="{FF2B5EF4-FFF2-40B4-BE49-F238E27FC236}">
                <a16:creationId xmlns:a16="http://schemas.microsoft.com/office/drawing/2014/main" id="{1306F7F5-C5E0-E349-8669-2086408EF7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1">
            <a:extLst>
              <a:ext uri="{FF2B5EF4-FFF2-40B4-BE49-F238E27FC236}">
                <a16:creationId xmlns:a16="http://schemas.microsoft.com/office/drawing/2014/main" id="{A5A055A2-2BEA-B34E-8676-E060135C67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pic>
        <p:nvPicPr>
          <p:cNvPr id="6" name="Obrázek 1">
            <a:extLst>
              <a:ext uri="{FF2B5EF4-FFF2-40B4-BE49-F238E27FC236}">
                <a16:creationId xmlns:a16="http://schemas.microsoft.com/office/drawing/2014/main" id="{1C15B53C-F0BB-1541-AB27-9C4B222A83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8" name="Obrázek 1">
            <a:extLst>
              <a:ext uri="{FF2B5EF4-FFF2-40B4-BE49-F238E27FC236}">
                <a16:creationId xmlns:a16="http://schemas.microsoft.com/office/drawing/2014/main" id="{1DEAAEAB-4311-3840-8220-8CB11113C91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aao.org/eye-health/diseases/what-is-retinitis-pigmentosa" TargetMode="External"/><Relationship Id="rId2" Type="http://schemas.openxmlformats.org/officeDocument/2006/relationships/hyperlink" Target="https://www.aao.org/eye-health/diseases/amd-macular-degeneration"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aao.org/eye-health/diseases/what-is-stargardt-disease"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p:txBody>
          <a:bodyPr/>
          <a:lstStyle/>
          <a:p>
            <a:r>
              <a:rPr lang="en-GB" dirty="0"/>
              <a:t>Induced </a:t>
            </a:r>
            <a:r>
              <a:rPr lang="cs-CZ" dirty="0" err="1"/>
              <a:t>pluripotent</a:t>
            </a:r>
            <a:r>
              <a:rPr lang="cs-CZ" dirty="0"/>
              <a:t> stem </a:t>
            </a:r>
            <a:r>
              <a:rPr lang="cs-CZ" dirty="0" err="1"/>
              <a:t>cells</a:t>
            </a:r>
            <a:r>
              <a:rPr lang="en-US" dirty="0"/>
              <a:t> (iPSC)</a:t>
            </a:r>
            <a:endParaRPr lang="en-GB" noProof="0" dirty="0"/>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p:txBody>
          <a:bodyPr/>
          <a:lstStyle/>
          <a:p>
            <a:r>
              <a:rPr lang="en-GB" dirty="0"/>
              <a:t>Induced </a:t>
            </a:r>
            <a:r>
              <a:rPr lang="cs-CZ" dirty="0" err="1"/>
              <a:t>pluripotent</a:t>
            </a:r>
            <a:r>
              <a:rPr lang="cs-CZ" dirty="0"/>
              <a:t> stem </a:t>
            </a:r>
            <a:r>
              <a:rPr lang="cs-CZ" dirty="0" err="1"/>
              <a:t>cells</a:t>
            </a:r>
            <a:r>
              <a:rPr lang="en-US" dirty="0"/>
              <a:t> (iPSC)</a:t>
            </a:r>
            <a:endParaRPr lang="en-GB"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p:txBody>
          <a:bodyPr/>
          <a:lstStyle/>
          <a:p>
            <a:r>
              <a:rPr lang="cs-CZ" dirty="0" err="1"/>
              <a:t>Kseniya</a:t>
            </a:r>
            <a:r>
              <a:rPr lang="cs-CZ" dirty="0"/>
              <a:t> </a:t>
            </a:r>
            <a:r>
              <a:rPr lang="cs-CZ" dirty="0" err="1"/>
              <a:t>Bobryshava</a:t>
            </a:r>
            <a:r>
              <a:rPr lang="cs-CZ" dirty="0"/>
              <a:t> </a:t>
            </a:r>
            <a:r>
              <a:rPr lang="en-US" dirty="0"/>
              <a:t>and</a:t>
            </a:r>
            <a:r>
              <a:rPr lang="cs-CZ" dirty="0"/>
              <a:t> Marina Vasenko</a:t>
            </a:r>
            <a:endParaRPr lang="en-GB" dirty="0"/>
          </a:p>
        </p:txBody>
      </p:sp>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1A8C310-401C-D11C-5165-48A238A72A63}"/>
              </a:ext>
            </a:extLst>
          </p:cNvPr>
          <p:cNvSpPr>
            <a:spLocks noGrp="1"/>
          </p:cNvSpPr>
          <p:nvPr>
            <p:ph type="ftr" sz="quarter" idx="10"/>
          </p:nvPr>
        </p:nvSpPr>
        <p:spPr/>
        <p:txBody>
          <a:bodyPr/>
          <a:lstStyle/>
          <a:p>
            <a:r>
              <a:rPr lang="en-GB" dirty="0"/>
              <a:t>Induced </a:t>
            </a:r>
            <a:r>
              <a:rPr lang="cs-CZ" dirty="0" err="1"/>
              <a:t>pluripotent</a:t>
            </a:r>
            <a:r>
              <a:rPr lang="cs-CZ" dirty="0"/>
              <a:t> stem </a:t>
            </a:r>
            <a:r>
              <a:rPr lang="cs-CZ" dirty="0" err="1"/>
              <a:t>cells</a:t>
            </a:r>
            <a:r>
              <a:rPr lang="en-US" dirty="0"/>
              <a:t> (iPSC)</a:t>
            </a:r>
            <a:endParaRPr lang="en-GB" noProof="0" dirty="0"/>
          </a:p>
        </p:txBody>
      </p:sp>
      <p:sp>
        <p:nvSpPr>
          <p:cNvPr id="3" name="Zástupný symbol pro číslo snímku 2">
            <a:extLst>
              <a:ext uri="{FF2B5EF4-FFF2-40B4-BE49-F238E27FC236}">
                <a16:creationId xmlns:a16="http://schemas.microsoft.com/office/drawing/2014/main" id="{4A43C500-B7FE-3BFB-0294-28DAF96F0493}"/>
              </a:ext>
            </a:extLst>
          </p:cNvPr>
          <p:cNvSpPr>
            <a:spLocks noGrp="1"/>
          </p:cNvSpPr>
          <p:nvPr>
            <p:ph type="sldNum" sz="quarter" idx="11"/>
          </p:nvPr>
        </p:nvSpPr>
        <p:spPr/>
        <p:txBody>
          <a:bodyPr/>
          <a:lstStyle/>
          <a:p>
            <a:fld id="{0970407D-EE58-4A0B-824B-1D3AE42DD9CF}" type="slidenum">
              <a:rPr lang="en-GB" altLang="cs-CZ" noProof="0" smtClean="0"/>
              <a:pPr/>
              <a:t>10</a:t>
            </a:fld>
            <a:endParaRPr lang="en-GB" altLang="cs-CZ" noProof="0" dirty="0"/>
          </a:p>
        </p:txBody>
      </p:sp>
      <p:sp>
        <p:nvSpPr>
          <p:cNvPr id="4" name="Nadpis 3">
            <a:extLst>
              <a:ext uri="{FF2B5EF4-FFF2-40B4-BE49-F238E27FC236}">
                <a16:creationId xmlns:a16="http://schemas.microsoft.com/office/drawing/2014/main" id="{6FFEE955-FFB2-CB7A-81DE-5872A5A03067}"/>
              </a:ext>
            </a:extLst>
          </p:cNvPr>
          <p:cNvSpPr>
            <a:spLocks noGrp="1"/>
          </p:cNvSpPr>
          <p:nvPr>
            <p:ph type="title"/>
          </p:nvPr>
        </p:nvSpPr>
        <p:spPr/>
        <p:txBody>
          <a:bodyPr/>
          <a:lstStyle/>
          <a:p>
            <a:r>
              <a:rPr lang="cs-CZ" dirty="0" err="1"/>
              <a:t>Disadvantages</a:t>
            </a:r>
            <a:r>
              <a:rPr lang="cs-CZ" dirty="0"/>
              <a:t> </a:t>
            </a:r>
            <a:r>
              <a:rPr lang="cs-CZ" dirty="0" err="1"/>
              <a:t>of</a:t>
            </a:r>
            <a:r>
              <a:rPr lang="en-US" dirty="0"/>
              <a:t> iPSC</a:t>
            </a:r>
            <a:endParaRPr lang="cs-CZ" dirty="0"/>
          </a:p>
        </p:txBody>
      </p:sp>
      <p:sp>
        <p:nvSpPr>
          <p:cNvPr id="5" name="Zástupný obsah 4">
            <a:extLst>
              <a:ext uri="{FF2B5EF4-FFF2-40B4-BE49-F238E27FC236}">
                <a16:creationId xmlns:a16="http://schemas.microsoft.com/office/drawing/2014/main" id="{5B06B384-59A8-E3E4-A1AE-AD3A0DEC003D}"/>
              </a:ext>
            </a:extLst>
          </p:cNvPr>
          <p:cNvSpPr>
            <a:spLocks noGrp="1"/>
          </p:cNvSpPr>
          <p:nvPr>
            <p:ph idx="1"/>
          </p:nvPr>
        </p:nvSpPr>
        <p:spPr>
          <a:xfrm>
            <a:off x="720000" y="1522091"/>
            <a:ext cx="5545333" cy="4139998"/>
          </a:xfrm>
        </p:spPr>
        <p:txBody>
          <a:bodyPr/>
          <a:lstStyle/>
          <a:p>
            <a:r>
              <a:rPr lang="en-US" sz="2000" dirty="0"/>
              <a:t>Additionally, manual operation brings in human errors, which can result in production failure.</a:t>
            </a:r>
          </a:p>
          <a:p>
            <a:r>
              <a:rPr lang="en-US" sz="2000" dirty="0"/>
              <a:t>Only one patient's cells can be handled in each clean room at any given time to avoid cross-contamination leads to limited production capacity per cGMP facility.</a:t>
            </a:r>
            <a:endParaRPr lang="cs-CZ" sz="2000" dirty="0"/>
          </a:p>
          <a:p>
            <a:r>
              <a:rPr lang="en-US" sz="2000" dirty="0"/>
              <a:t>The risk of viral DNA mess with genome </a:t>
            </a:r>
          </a:p>
          <a:p>
            <a:r>
              <a:rPr lang="en-US" sz="2000" dirty="0"/>
              <a:t>The risk of teratoma formation or appearance of cancer (one of Yamanaka’s factors is </a:t>
            </a:r>
            <a:r>
              <a:rPr lang="en-US" sz="2000" dirty="0" err="1"/>
              <a:t>onco</a:t>
            </a:r>
            <a:r>
              <a:rPr lang="en-US" sz="2000" dirty="0"/>
              <a:t> factor)</a:t>
            </a:r>
            <a:endParaRPr lang="cs-CZ" sz="2000" dirty="0"/>
          </a:p>
        </p:txBody>
      </p:sp>
      <p:pic>
        <p:nvPicPr>
          <p:cNvPr id="7" name="Obrázek 6">
            <a:extLst>
              <a:ext uri="{FF2B5EF4-FFF2-40B4-BE49-F238E27FC236}">
                <a16:creationId xmlns:a16="http://schemas.microsoft.com/office/drawing/2014/main" id="{720F19EF-CDE2-5982-4776-B9B7A9FEF42A}"/>
              </a:ext>
            </a:extLst>
          </p:cNvPr>
          <p:cNvPicPr>
            <a:picLocks noChangeAspect="1"/>
          </p:cNvPicPr>
          <p:nvPr/>
        </p:nvPicPr>
        <p:blipFill>
          <a:blip r:embed="rId2"/>
          <a:stretch>
            <a:fillRect/>
          </a:stretch>
        </p:blipFill>
        <p:spPr>
          <a:xfrm>
            <a:off x="6742394" y="506184"/>
            <a:ext cx="5002062" cy="2872090"/>
          </a:xfrm>
          <a:prstGeom prst="rect">
            <a:avLst/>
          </a:prstGeom>
        </p:spPr>
      </p:pic>
      <p:pic>
        <p:nvPicPr>
          <p:cNvPr id="1026" name="Picture 2" descr="Reducing Human Errors in the Lab">
            <a:extLst>
              <a:ext uri="{FF2B5EF4-FFF2-40B4-BE49-F238E27FC236}">
                <a16:creationId xmlns:a16="http://schemas.microsoft.com/office/drawing/2014/main" id="{5CC18EE0-CCDF-8849-FC98-A626B7CF87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2394" y="3592090"/>
            <a:ext cx="3101726" cy="3101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646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2965C32-D450-C75B-F632-6FDE463EEBE1}"/>
              </a:ext>
            </a:extLst>
          </p:cNvPr>
          <p:cNvSpPr>
            <a:spLocks noGrp="1"/>
          </p:cNvSpPr>
          <p:nvPr>
            <p:ph type="ftr" sz="quarter" idx="10"/>
          </p:nvPr>
        </p:nvSpPr>
        <p:spPr/>
        <p:txBody>
          <a:bodyPr/>
          <a:lstStyle/>
          <a:p>
            <a:r>
              <a:rPr lang="en-GB" dirty="0"/>
              <a:t>Induced </a:t>
            </a:r>
            <a:r>
              <a:rPr lang="cs-CZ" dirty="0" err="1"/>
              <a:t>pluripotent</a:t>
            </a:r>
            <a:r>
              <a:rPr lang="cs-CZ" dirty="0"/>
              <a:t> stem </a:t>
            </a:r>
            <a:r>
              <a:rPr lang="cs-CZ" dirty="0" err="1"/>
              <a:t>cells</a:t>
            </a:r>
            <a:r>
              <a:rPr lang="en-US" dirty="0"/>
              <a:t> (iPSC)</a:t>
            </a:r>
            <a:endParaRPr lang="en-GB" noProof="0" dirty="0"/>
          </a:p>
        </p:txBody>
      </p:sp>
      <p:sp>
        <p:nvSpPr>
          <p:cNvPr id="3" name="Zástupný symbol pro číslo snímku 2">
            <a:extLst>
              <a:ext uri="{FF2B5EF4-FFF2-40B4-BE49-F238E27FC236}">
                <a16:creationId xmlns:a16="http://schemas.microsoft.com/office/drawing/2014/main" id="{61E0360A-9CEC-1508-AE24-F72E602BB307}"/>
              </a:ext>
            </a:extLst>
          </p:cNvPr>
          <p:cNvSpPr>
            <a:spLocks noGrp="1"/>
          </p:cNvSpPr>
          <p:nvPr>
            <p:ph type="sldNum" sz="quarter" idx="11"/>
          </p:nvPr>
        </p:nvSpPr>
        <p:spPr/>
        <p:txBody>
          <a:bodyPr/>
          <a:lstStyle/>
          <a:p>
            <a:fld id="{0970407D-EE58-4A0B-824B-1D3AE42DD9CF}" type="slidenum">
              <a:rPr lang="en-GB" altLang="cs-CZ" noProof="0" smtClean="0"/>
              <a:pPr/>
              <a:t>11</a:t>
            </a:fld>
            <a:endParaRPr lang="en-GB" altLang="cs-CZ" noProof="0" dirty="0"/>
          </a:p>
        </p:txBody>
      </p:sp>
      <p:sp>
        <p:nvSpPr>
          <p:cNvPr id="4" name="Nadpis 3">
            <a:extLst>
              <a:ext uri="{FF2B5EF4-FFF2-40B4-BE49-F238E27FC236}">
                <a16:creationId xmlns:a16="http://schemas.microsoft.com/office/drawing/2014/main" id="{CA75A5AB-0B6A-AD46-086A-8EBC03567E37}"/>
              </a:ext>
            </a:extLst>
          </p:cNvPr>
          <p:cNvSpPr>
            <a:spLocks noGrp="1"/>
          </p:cNvSpPr>
          <p:nvPr>
            <p:ph type="title"/>
          </p:nvPr>
        </p:nvSpPr>
        <p:spPr/>
        <p:txBody>
          <a:bodyPr/>
          <a:lstStyle/>
          <a:p>
            <a:r>
              <a:rPr lang="en-US" dirty="0"/>
              <a:t>Heart Diseases</a:t>
            </a:r>
            <a:endParaRPr lang="cs-CZ" dirty="0"/>
          </a:p>
        </p:txBody>
      </p:sp>
      <p:sp>
        <p:nvSpPr>
          <p:cNvPr id="5" name="Zástupný obsah 4">
            <a:extLst>
              <a:ext uri="{FF2B5EF4-FFF2-40B4-BE49-F238E27FC236}">
                <a16:creationId xmlns:a16="http://schemas.microsoft.com/office/drawing/2014/main" id="{6197BE0D-A348-2939-CD25-7B9F63D977E6}"/>
              </a:ext>
            </a:extLst>
          </p:cNvPr>
          <p:cNvSpPr>
            <a:spLocks noGrp="1"/>
          </p:cNvSpPr>
          <p:nvPr>
            <p:ph idx="1"/>
          </p:nvPr>
        </p:nvSpPr>
        <p:spPr>
          <a:xfrm>
            <a:off x="603518" y="1359001"/>
            <a:ext cx="7509350" cy="4139998"/>
          </a:xfrm>
        </p:spPr>
        <p:txBody>
          <a:bodyPr/>
          <a:lstStyle/>
          <a:p>
            <a:r>
              <a:rPr lang="en-US" sz="1800" dirty="0"/>
              <a:t>Many heart diseases manifest due to changes in the mechanical strain of cardiac tissue.</a:t>
            </a:r>
          </a:p>
          <a:p>
            <a:r>
              <a:rPr lang="en-US" sz="1800" dirty="0"/>
              <a:t>Direct transplantation of cell sheets derived from iPSCs cardiomyocytes onto the damaged heart areas has been proven to improve cardiac function in damaged hearts. Unfortunately, this method has still some issues like low  percentage of injected cells successfully engrafting in the host heart or occurrence of ventricular arrhythmia.</a:t>
            </a:r>
          </a:p>
          <a:p>
            <a:r>
              <a:rPr lang="en-US" sz="1800" dirty="0"/>
              <a:t>Nowadays iPSCs are mostly used for studying different diseases in vivo like Long QT syndrome, hypertrophic/dilated cardiomyopathy or arrhythmogenic cardiomyopathy.</a:t>
            </a:r>
          </a:p>
        </p:txBody>
      </p:sp>
      <p:pic>
        <p:nvPicPr>
          <p:cNvPr id="7" name="Obrázek 6" descr="Obsah obrázku text, snímek obrazovky, diagram&#10;&#10;Popis byl vytvořen automaticky">
            <a:extLst>
              <a:ext uri="{FF2B5EF4-FFF2-40B4-BE49-F238E27FC236}">
                <a16:creationId xmlns:a16="http://schemas.microsoft.com/office/drawing/2014/main" id="{5AAC1F17-AF33-9B75-D2A6-06F389FD96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0193" y="379284"/>
            <a:ext cx="4221805" cy="3320504"/>
          </a:xfrm>
          <a:prstGeom prst="rect">
            <a:avLst/>
          </a:prstGeom>
        </p:spPr>
      </p:pic>
      <p:pic>
        <p:nvPicPr>
          <p:cNvPr id="9" name="Obrázek 8" descr="Obsah obrázku snímek obrazovky, kosti&#10;&#10;Popis byl vytvořen automaticky">
            <a:extLst>
              <a:ext uri="{FF2B5EF4-FFF2-40B4-BE49-F238E27FC236}">
                <a16:creationId xmlns:a16="http://schemas.microsoft.com/office/drawing/2014/main" id="{E29E5F7A-F7F3-64CB-E7C8-D91738E61E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5855" y="3871011"/>
            <a:ext cx="2819166" cy="1986501"/>
          </a:xfrm>
          <a:prstGeom prst="rect">
            <a:avLst/>
          </a:prstGeom>
        </p:spPr>
      </p:pic>
    </p:spTree>
    <p:extLst>
      <p:ext uri="{BB962C8B-B14F-4D97-AF65-F5344CB8AC3E}">
        <p14:creationId xmlns:p14="http://schemas.microsoft.com/office/powerpoint/2010/main" val="277702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4F68D5E-0808-CE87-5BAC-E5CD2842C0D4}"/>
              </a:ext>
            </a:extLst>
          </p:cNvPr>
          <p:cNvSpPr>
            <a:spLocks noGrp="1"/>
          </p:cNvSpPr>
          <p:nvPr>
            <p:ph type="ftr" sz="quarter" idx="10"/>
          </p:nvPr>
        </p:nvSpPr>
        <p:spPr/>
        <p:txBody>
          <a:bodyPr/>
          <a:lstStyle/>
          <a:p>
            <a:r>
              <a:rPr lang="en-GB" dirty="0"/>
              <a:t>Induced </a:t>
            </a:r>
            <a:r>
              <a:rPr lang="cs-CZ" dirty="0" err="1"/>
              <a:t>pluripotent</a:t>
            </a:r>
            <a:r>
              <a:rPr lang="cs-CZ" dirty="0"/>
              <a:t> stem </a:t>
            </a:r>
            <a:r>
              <a:rPr lang="cs-CZ" dirty="0" err="1"/>
              <a:t>cells</a:t>
            </a:r>
            <a:r>
              <a:rPr lang="en-US" dirty="0"/>
              <a:t> (iPSC)</a:t>
            </a:r>
            <a:endParaRPr lang="en-GB" noProof="0" dirty="0"/>
          </a:p>
        </p:txBody>
      </p:sp>
      <p:sp>
        <p:nvSpPr>
          <p:cNvPr id="3" name="Zástupný symbol pro číslo snímku 2">
            <a:extLst>
              <a:ext uri="{FF2B5EF4-FFF2-40B4-BE49-F238E27FC236}">
                <a16:creationId xmlns:a16="http://schemas.microsoft.com/office/drawing/2014/main" id="{C2653CE9-51F8-0C17-7103-EB75324597C2}"/>
              </a:ext>
            </a:extLst>
          </p:cNvPr>
          <p:cNvSpPr>
            <a:spLocks noGrp="1"/>
          </p:cNvSpPr>
          <p:nvPr>
            <p:ph type="sldNum" sz="quarter" idx="11"/>
          </p:nvPr>
        </p:nvSpPr>
        <p:spPr/>
        <p:txBody>
          <a:bodyPr/>
          <a:lstStyle/>
          <a:p>
            <a:fld id="{0970407D-EE58-4A0B-824B-1D3AE42DD9CF}" type="slidenum">
              <a:rPr lang="en-GB" altLang="cs-CZ" noProof="0" smtClean="0"/>
              <a:pPr/>
              <a:t>12</a:t>
            </a:fld>
            <a:endParaRPr lang="en-GB" altLang="cs-CZ" noProof="0" dirty="0"/>
          </a:p>
        </p:txBody>
      </p:sp>
      <p:sp>
        <p:nvSpPr>
          <p:cNvPr id="4" name="Nadpis 3">
            <a:extLst>
              <a:ext uri="{FF2B5EF4-FFF2-40B4-BE49-F238E27FC236}">
                <a16:creationId xmlns:a16="http://schemas.microsoft.com/office/drawing/2014/main" id="{4E681E63-102E-E9B5-763F-5F0224336A27}"/>
              </a:ext>
            </a:extLst>
          </p:cNvPr>
          <p:cNvSpPr>
            <a:spLocks noGrp="1"/>
          </p:cNvSpPr>
          <p:nvPr>
            <p:ph type="title"/>
          </p:nvPr>
        </p:nvSpPr>
        <p:spPr/>
        <p:txBody>
          <a:bodyPr/>
          <a:lstStyle/>
          <a:p>
            <a:r>
              <a:rPr lang="en-US" dirty="0"/>
              <a:t>Neurological Disorders</a:t>
            </a:r>
            <a:endParaRPr lang="cs-CZ" dirty="0"/>
          </a:p>
        </p:txBody>
      </p:sp>
      <p:pic>
        <p:nvPicPr>
          <p:cNvPr id="11" name="Zástupný obsah 10" descr="Obsah obrázku text, snímek obrazovky, řada/pruh, číslo&#10;&#10;Popis byl vytvořen automaticky">
            <a:extLst>
              <a:ext uri="{FF2B5EF4-FFF2-40B4-BE49-F238E27FC236}">
                <a16:creationId xmlns:a16="http://schemas.microsoft.com/office/drawing/2014/main" id="{FE86F5E7-6D33-6236-D98E-A5E2F35F5B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01132" y="3054186"/>
            <a:ext cx="7077735" cy="2958418"/>
          </a:xfrm>
        </p:spPr>
      </p:pic>
      <p:sp>
        <p:nvSpPr>
          <p:cNvPr id="12" name="Zástupný obsah 4">
            <a:extLst>
              <a:ext uri="{FF2B5EF4-FFF2-40B4-BE49-F238E27FC236}">
                <a16:creationId xmlns:a16="http://schemas.microsoft.com/office/drawing/2014/main" id="{A8080876-53EF-5548-3E73-8BB6B35919F7}"/>
              </a:ext>
            </a:extLst>
          </p:cNvPr>
          <p:cNvSpPr txBox="1">
            <a:spLocks/>
          </p:cNvSpPr>
          <p:nvPr/>
        </p:nvSpPr>
        <p:spPr>
          <a:xfrm>
            <a:off x="720000" y="1522091"/>
            <a:ext cx="10753200" cy="4139998"/>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en-GB" sz="2000" kern="0" dirty="0"/>
              <a:t>There are many neurological diseases, that potentially could be cured thanks to iPSCs.</a:t>
            </a:r>
          </a:p>
          <a:p>
            <a:r>
              <a:rPr lang="cs-CZ" sz="2000" kern="0" dirty="0"/>
              <a:t> </a:t>
            </a:r>
            <a:r>
              <a:rPr lang="cs-CZ" sz="2000" kern="0" dirty="0" err="1"/>
              <a:t>Parkinson's</a:t>
            </a:r>
            <a:r>
              <a:rPr lang="cs-CZ" sz="2000" kern="0" dirty="0"/>
              <a:t> </a:t>
            </a:r>
            <a:r>
              <a:rPr lang="cs-CZ" sz="2000" kern="0" dirty="0" err="1"/>
              <a:t>disease</a:t>
            </a:r>
            <a:r>
              <a:rPr lang="en-GB" sz="2000" kern="0" dirty="0"/>
              <a:t> is </a:t>
            </a:r>
            <a:r>
              <a:rPr lang="en-US" sz="2000" kern="0" dirty="0"/>
              <a:t>associated with gene mutations such as SNCA, LRRK2, VPS35, Parkin, PINK1, DJ-1, and CHCHD2. Researchers successfully generated iPSC lines from patients with all different mutations</a:t>
            </a:r>
          </a:p>
          <a:p>
            <a:pPr marL="72000" indent="0">
              <a:buNone/>
            </a:pPr>
            <a:r>
              <a:rPr lang="en-US" sz="2000" kern="0" dirty="0"/>
              <a:t>  allowing for the study of disease </a:t>
            </a:r>
          </a:p>
          <a:p>
            <a:pPr marL="72000" indent="0">
              <a:buNone/>
            </a:pPr>
            <a:r>
              <a:rPr lang="en-US" sz="2000" kern="0" dirty="0"/>
              <a:t>  mechanisms, drug testing, and </a:t>
            </a:r>
          </a:p>
          <a:p>
            <a:pPr marL="72000" indent="0">
              <a:buNone/>
            </a:pPr>
            <a:r>
              <a:rPr lang="en-US" sz="2000" kern="0" dirty="0"/>
              <a:t>  potential personalized therapies. </a:t>
            </a:r>
          </a:p>
          <a:p>
            <a:endParaRPr lang="cs-CZ" sz="2000" kern="0" dirty="0"/>
          </a:p>
        </p:txBody>
      </p:sp>
    </p:spTree>
    <p:extLst>
      <p:ext uri="{BB962C8B-B14F-4D97-AF65-F5344CB8AC3E}">
        <p14:creationId xmlns:p14="http://schemas.microsoft.com/office/powerpoint/2010/main" val="1243681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4F68D5E-0808-CE87-5BAC-E5CD2842C0D4}"/>
              </a:ext>
            </a:extLst>
          </p:cNvPr>
          <p:cNvSpPr>
            <a:spLocks noGrp="1"/>
          </p:cNvSpPr>
          <p:nvPr>
            <p:ph type="ftr" sz="quarter" idx="10"/>
          </p:nvPr>
        </p:nvSpPr>
        <p:spPr/>
        <p:txBody>
          <a:bodyPr/>
          <a:lstStyle/>
          <a:p>
            <a:r>
              <a:rPr lang="en-GB" dirty="0"/>
              <a:t>Induced </a:t>
            </a:r>
            <a:r>
              <a:rPr lang="cs-CZ" dirty="0" err="1"/>
              <a:t>pluripotent</a:t>
            </a:r>
            <a:r>
              <a:rPr lang="cs-CZ" dirty="0"/>
              <a:t> stem </a:t>
            </a:r>
            <a:r>
              <a:rPr lang="cs-CZ" dirty="0" err="1"/>
              <a:t>cells</a:t>
            </a:r>
            <a:r>
              <a:rPr lang="en-US" dirty="0"/>
              <a:t> (iPSC)</a:t>
            </a:r>
            <a:endParaRPr lang="en-GB" noProof="0" dirty="0"/>
          </a:p>
        </p:txBody>
      </p:sp>
      <p:sp>
        <p:nvSpPr>
          <p:cNvPr id="3" name="Zástupný symbol pro číslo snímku 2">
            <a:extLst>
              <a:ext uri="{FF2B5EF4-FFF2-40B4-BE49-F238E27FC236}">
                <a16:creationId xmlns:a16="http://schemas.microsoft.com/office/drawing/2014/main" id="{C2653CE9-51F8-0C17-7103-EB75324597C2}"/>
              </a:ext>
            </a:extLst>
          </p:cNvPr>
          <p:cNvSpPr>
            <a:spLocks noGrp="1"/>
          </p:cNvSpPr>
          <p:nvPr>
            <p:ph type="sldNum" sz="quarter" idx="11"/>
          </p:nvPr>
        </p:nvSpPr>
        <p:spPr/>
        <p:txBody>
          <a:bodyPr/>
          <a:lstStyle/>
          <a:p>
            <a:fld id="{0970407D-EE58-4A0B-824B-1D3AE42DD9CF}" type="slidenum">
              <a:rPr lang="en-GB" altLang="cs-CZ" noProof="0" smtClean="0"/>
              <a:pPr/>
              <a:t>13</a:t>
            </a:fld>
            <a:endParaRPr lang="en-GB" altLang="cs-CZ" noProof="0" dirty="0"/>
          </a:p>
        </p:txBody>
      </p:sp>
      <p:sp>
        <p:nvSpPr>
          <p:cNvPr id="4" name="Nadpis 3">
            <a:extLst>
              <a:ext uri="{FF2B5EF4-FFF2-40B4-BE49-F238E27FC236}">
                <a16:creationId xmlns:a16="http://schemas.microsoft.com/office/drawing/2014/main" id="{4E681E63-102E-E9B5-763F-5F0224336A27}"/>
              </a:ext>
            </a:extLst>
          </p:cNvPr>
          <p:cNvSpPr>
            <a:spLocks noGrp="1"/>
          </p:cNvSpPr>
          <p:nvPr>
            <p:ph type="title"/>
          </p:nvPr>
        </p:nvSpPr>
        <p:spPr/>
        <p:txBody>
          <a:bodyPr/>
          <a:lstStyle/>
          <a:p>
            <a:r>
              <a:rPr lang="en-US" dirty="0"/>
              <a:t>Neurological Disorders</a:t>
            </a:r>
            <a:endParaRPr lang="cs-CZ" dirty="0"/>
          </a:p>
        </p:txBody>
      </p:sp>
      <p:sp>
        <p:nvSpPr>
          <p:cNvPr id="12" name="Zástupný obsah 4">
            <a:extLst>
              <a:ext uri="{FF2B5EF4-FFF2-40B4-BE49-F238E27FC236}">
                <a16:creationId xmlns:a16="http://schemas.microsoft.com/office/drawing/2014/main" id="{A8080876-53EF-5548-3E73-8BB6B35919F7}"/>
              </a:ext>
            </a:extLst>
          </p:cNvPr>
          <p:cNvSpPr txBox="1">
            <a:spLocks/>
          </p:cNvSpPr>
          <p:nvPr/>
        </p:nvSpPr>
        <p:spPr>
          <a:xfrm>
            <a:off x="720000" y="1522091"/>
            <a:ext cx="10753200" cy="4139998"/>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en-GB" sz="2000" dirty="0">
                <a:solidFill>
                  <a:srgbClr val="222222"/>
                </a:solidFill>
                <a:latin typeface="Harding"/>
              </a:rPr>
              <a:t>In case of Alzheimer's disease iPSCs were used not only for studying and treating this disorder, but also for searching a preventing method for amyloid-beta</a:t>
            </a:r>
            <a:r>
              <a:rPr lang="el-GR" sz="2000" dirty="0">
                <a:solidFill>
                  <a:srgbClr val="222222"/>
                </a:solidFill>
                <a:latin typeface="Harding"/>
              </a:rPr>
              <a:t> </a:t>
            </a:r>
            <a:r>
              <a:rPr lang="en-GB" sz="2000" dirty="0">
                <a:solidFill>
                  <a:srgbClr val="222222"/>
                </a:solidFill>
                <a:latin typeface="Harding"/>
              </a:rPr>
              <a:t>aggregation and plaque formation of neurons to improve neuronal viability.</a:t>
            </a:r>
          </a:p>
          <a:p>
            <a:endParaRPr lang="cs-CZ" sz="2000" kern="0" dirty="0"/>
          </a:p>
        </p:txBody>
      </p:sp>
      <p:pic>
        <p:nvPicPr>
          <p:cNvPr id="8" name="Obrázek 7" descr="Obsah obrázku text, snímek obrazovky&#10;&#10;Popis byl vytvořen automaticky">
            <a:extLst>
              <a:ext uri="{FF2B5EF4-FFF2-40B4-BE49-F238E27FC236}">
                <a16:creationId xmlns:a16="http://schemas.microsoft.com/office/drawing/2014/main" id="{38C6B98C-1E0F-FA11-0194-9040753B7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263" y="3207211"/>
            <a:ext cx="5933498" cy="2737833"/>
          </a:xfrm>
          <a:prstGeom prst="rect">
            <a:avLst/>
          </a:prstGeom>
        </p:spPr>
      </p:pic>
    </p:spTree>
    <p:extLst>
      <p:ext uri="{BB962C8B-B14F-4D97-AF65-F5344CB8AC3E}">
        <p14:creationId xmlns:p14="http://schemas.microsoft.com/office/powerpoint/2010/main" val="378688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540BAA7-49F6-5C7A-5C4C-C31835CF026F}"/>
              </a:ext>
            </a:extLst>
          </p:cNvPr>
          <p:cNvSpPr>
            <a:spLocks noGrp="1"/>
          </p:cNvSpPr>
          <p:nvPr>
            <p:ph type="ftr" sz="quarter" idx="10"/>
          </p:nvPr>
        </p:nvSpPr>
        <p:spPr/>
        <p:txBody>
          <a:bodyPr/>
          <a:lstStyle/>
          <a:p>
            <a:r>
              <a:rPr lang="en-GB" dirty="0"/>
              <a:t>Induced </a:t>
            </a:r>
            <a:r>
              <a:rPr lang="cs-CZ" dirty="0" err="1"/>
              <a:t>pluripotent</a:t>
            </a:r>
            <a:r>
              <a:rPr lang="cs-CZ" dirty="0"/>
              <a:t> stem </a:t>
            </a:r>
            <a:r>
              <a:rPr lang="cs-CZ" dirty="0" err="1"/>
              <a:t>cells</a:t>
            </a:r>
            <a:r>
              <a:rPr lang="en-US" dirty="0"/>
              <a:t> (iPSC)</a:t>
            </a:r>
            <a:endParaRPr lang="en-GB" noProof="0" dirty="0"/>
          </a:p>
        </p:txBody>
      </p:sp>
      <p:sp>
        <p:nvSpPr>
          <p:cNvPr id="3" name="Zástupný symbol pro číslo snímku 2">
            <a:extLst>
              <a:ext uri="{FF2B5EF4-FFF2-40B4-BE49-F238E27FC236}">
                <a16:creationId xmlns:a16="http://schemas.microsoft.com/office/drawing/2014/main" id="{C0814474-21DD-8806-1FD8-0C361ED8B0B7}"/>
              </a:ext>
            </a:extLst>
          </p:cNvPr>
          <p:cNvSpPr>
            <a:spLocks noGrp="1"/>
          </p:cNvSpPr>
          <p:nvPr>
            <p:ph type="sldNum" sz="quarter" idx="11"/>
          </p:nvPr>
        </p:nvSpPr>
        <p:spPr/>
        <p:txBody>
          <a:bodyPr/>
          <a:lstStyle/>
          <a:p>
            <a:fld id="{0970407D-EE58-4A0B-824B-1D3AE42DD9CF}" type="slidenum">
              <a:rPr lang="en-GB" altLang="cs-CZ" noProof="0" smtClean="0"/>
              <a:pPr/>
              <a:t>14</a:t>
            </a:fld>
            <a:endParaRPr lang="en-GB" altLang="cs-CZ" noProof="0" dirty="0"/>
          </a:p>
        </p:txBody>
      </p:sp>
      <p:sp>
        <p:nvSpPr>
          <p:cNvPr id="4" name="Nadpis 3">
            <a:extLst>
              <a:ext uri="{FF2B5EF4-FFF2-40B4-BE49-F238E27FC236}">
                <a16:creationId xmlns:a16="http://schemas.microsoft.com/office/drawing/2014/main" id="{1E8C1154-3B66-0B64-B3B6-7C05F0FCC024}"/>
              </a:ext>
            </a:extLst>
          </p:cNvPr>
          <p:cNvSpPr>
            <a:spLocks noGrp="1"/>
          </p:cNvSpPr>
          <p:nvPr>
            <p:ph type="title"/>
          </p:nvPr>
        </p:nvSpPr>
        <p:spPr/>
        <p:txBody>
          <a:bodyPr/>
          <a:lstStyle/>
          <a:p>
            <a:r>
              <a:rPr lang="en-US" dirty="0"/>
              <a:t>Ophthalmic Diseases</a:t>
            </a:r>
            <a:endParaRPr lang="cs-CZ" dirty="0"/>
          </a:p>
        </p:txBody>
      </p:sp>
      <p:sp>
        <p:nvSpPr>
          <p:cNvPr id="5" name="Zástupný obsah 4">
            <a:extLst>
              <a:ext uri="{FF2B5EF4-FFF2-40B4-BE49-F238E27FC236}">
                <a16:creationId xmlns:a16="http://schemas.microsoft.com/office/drawing/2014/main" id="{29D1309D-8051-DBAD-F220-80986953AFED}"/>
              </a:ext>
            </a:extLst>
          </p:cNvPr>
          <p:cNvSpPr>
            <a:spLocks noGrp="1"/>
          </p:cNvSpPr>
          <p:nvPr>
            <p:ph idx="1"/>
          </p:nvPr>
        </p:nvSpPr>
        <p:spPr>
          <a:xfrm>
            <a:off x="720000" y="1359001"/>
            <a:ext cx="6181543" cy="4139998"/>
          </a:xfrm>
        </p:spPr>
        <p:txBody>
          <a:bodyPr/>
          <a:lstStyle/>
          <a:p>
            <a:r>
              <a:rPr lang="en-US" sz="1800" dirty="0">
                <a:solidFill>
                  <a:srgbClr val="222222"/>
                </a:solidFill>
                <a:latin typeface="Harding"/>
              </a:rPr>
              <a:t>Stem cell treatments appear to offer hope to people with forms of </a:t>
            </a:r>
            <a:r>
              <a:rPr lang="en-US" sz="1800" dirty="0">
                <a:solidFill>
                  <a:srgbClr val="222222"/>
                </a:solidFill>
                <a:latin typeface="Harding"/>
                <a:hlinkClick r:id="rId2">
                  <a:extLst>
                    <a:ext uri="{A12FA001-AC4F-418D-AE19-62706E023703}">
                      <ahyp:hlinkClr xmlns:ahyp="http://schemas.microsoft.com/office/drawing/2018/hyperlinkcolor" val="tx"/>
                    </a:ext>
                  </a:extLst>
                </a:hlinkClick>
              </a:rPr>
              <a:t>age-related macular degeneration (AMD)</a:t>
            </a:r>
            <a:r>
              <a:rPr lang="en-US" sz="1800" dirty="0">
                <a:solidFill>
                  <a:srgbClr val="222222"/>
                </a:solidFill>
                <a:latin typeface="Harding"/>
              </a:rPr>
              <a:t>, </a:t>
            </a:r>
            <a:r>
              <a:rPr lang="en-US" sz="1800" dirty="0">
                <a:solidFill>
                  <a:srgbClr val="222222"/>
                </a:solidFill>
                <a:latin typeface="Harding"/>
                <a:hlinkClick r:id="rId3">
                  <a:extLst>
                    <a:ext uri="{A12FA001-AC4F-418D-AE19-62706E023703}">
                      <ahyp:hlinkClr xmlns:ahyp="http://schemas.microsoft.com/office/drawing/2018/hyperlinkcolor" val="tx"/>
                    </a:ext>
                  </a:extLst>
                </a:hlinkClick>
              </a:rPr>
              <a:t>retinitis pigmentosa (RP)</a:t>
            </a:r>
            <a:r>
              <a:rPr lang="en-US" sz="1800" dirty="0">
                <a:solidFill>
                  <a:srgbClr val="222222"/>
                </a:solidFill>
                <a:latin typeface="Harding"/>
              </a:rPr>
              <a:t>, and </a:t>
            </a:r>
            <a:r>
              <a:rPr lang="en-US" sz="1800" dirty="0" err="1">
                <a:solidFill>
                  <a:srgbClr val="222222"/>
                </a:solidFill>
                <a:latin typeface="Harding"/>
                <a:hlinkClick r:id="rId4">
                  <a:extLst>
                    <a:ext uri="{A12FA001-AC4F-418D-AE19-62706E023703}">
                      <ahyp:hlinkClr xmlns:ahyp="http://schemas.microsoft.com/office/drawing/2018/hyperlinkcolor" val="tx"/>
                    </a:ext>
                  </a:extLst>
                </a:hlinkClick>
              </a:rPr>
              <a:t>Stargardt</a:t>
            </a:r>
            <a:r>
              <a:rPr lang="en-US" sz="1800" dirty="0">
                <a:solidFill>
                  <a:srgbClr val="222222"/>
                </a:solidFill>
                <a:latin typeface="Harding"/>
                <a:hlinkClick r:id="rId4">
                  <a:extLst>
                    <a:ext uri="{A12FA001-AC4F-418D-AE19-62706E023703}">
                      <ahyp:hlinkClr xmlns:ahyp="http://schemas.microsoft.com/office/drawing/2018/hyperlinkcolor" val="tx"/>
                    </a:ext>
                  </a:extLst>
                </a:hlinkClick>
              </a:rPr>
              <a:t> disease</a:t>
            </a:r>
            <a:r>
              <a:rPr lang="en-US" sz="1800" dirty="0">
                <a:solidFill>
                  <a:srgbClr val="222222"/>
                </a:solidFill>
                <a:latin typeface="Harding"/>
              </a:rPr>
              <a:t>.</a:t>
            </a:r>
          </a:p>
          <a:p>
            <a:r>
              <a:rPr lang="en-US" sz="1800" dirty="0">
                <a:solidFill>
                  <a:srgbClr val="222222"/>
                </a:solidFill>
                <a:latin typeface="Harding"/>
              </a:rPr>
              <a:t>In 2013, </a:t>
            </a:r>
            <a:r>
              <a:rPr lang="cs-CZ" sz="1800" dirty="0" err="1">
                <a:solidFill>
                  <a:srgbClr val="222222"/>
                </a:solidFill>
                <a:latin typeface="Harding"/>
              </a:rPr>
              <a:t>an</a:t>
            </a:r>
            <a:r>
              <a:rPr lang="cs-CZ" sz="1800" dirty="0">
                <a:solidFill>
                  <a:srgbClr val="222222"/>
                </a:solidFill>
                <a:latin typeface="Harding"/>
              </a:rPr>
              <a:t> </a:t>
            </a:r>
            <a:r>
              <a:rPr lang="cs-CZ" sz="1800" dirty="0" err="1">
                <a:solidFill>
                  <a:srgbClr val="222222"/>
                </a:solidFill>
                <a:latin typeface="Harding"/>
              </a:rPr>
              <a:t>ophthalmologist</a:t>
            </a:r>
            <a:r>
              <a:rPr lang="en-US" sz="1800" dirty="0">
                <a:solidFill>
                  <a:srgbClr val="222222"/>
                </a:solidFill>
                <a:latin typeface="Harding"/>
              </a:rPr>
              <a:t> </a:t>
            </a:r>
            <a:r>
              <a:rPr lang="cs-CZ" sz="1800" dirty="0" err="1">
                <a:solidFill>
                  <a:srgbClr val="222222"/>
                </a:solidFill>
                <a:latin typeface="Harding"/>
              </a:rPr>
              <a:t>Masayo</a:t>
            </a:r>
            <a:r>
              <a:rPr lang="cs-CZ" sz="1800" dirty="0">
                <a:solidFill>
                  <a:srgbClr val="222222"/>
                </a:solidFill>
                <a:latin typeface="Harding"/>
              </a:rPr>
              <a:t> </a:t>
            </a:r>
            <a:r>
              <a:rPr lang="cs-CZ" sz="1800" dirty="0" err="1">
                <a:solidFill>
                  <a:srgbClr val="222222"/>
                </a:solidFill>
                <a:latin typeface="Harding"/>
              </a:rPr>
              <a:t>Takahashi</a:t>
            </a:r>
            <a:r>
              <a:rPr lang="en-US" sz="1800" dirty="0">
                <a:solidFill>
                  <a:srgbClr val="222222"/>
                </a:solidFill>
                <a:latin typeface="Harding"/>
              </a:rPr>
              <a:t> and her </a:t>
            </a:r>
            <a:r>
              <a:rPr lang="en-US" sz="1800" b="0" i="0" dirty="0">
                <a:solidFill>
                  <a:srgbClr val="222222"/>
                </a:solidFill>
                <a:effectLst/>
                <a:latin typeface="Harding"/>
              </a:rPr>
              <a:t>team made </a:t>
            </a:r>
            <a:r>
              <a:rPr lang="en-US" sz="1800" b="0" i="0" dirty="0" err="1">
                <a:solidFill>
                  <a:srgbClr val="222222"/>
                </a:solidFill>
                <a:effectLst/>
                <a:latin typeface="Harding"/>
              </a:rPr>
              <a:t>iPS</a:t>
            </a:r>
            <a:r>
              <a:rPr lang="en-US" sz="1800" b="0" i="0" dirty="0">
                <a:solidFill>
                  <a:srgbClr val="222222"/>
                </a:solidFill>
                <a:effectLst/>
                <a:latin typeface="Harding"/>
              </a:rPr>
              <a:t> cells from the skin cells of two people with age-related macular degeneration and used them to create sheets of retinal pigment epithelium (RPE) cells for a clinical trial.</a:t>
            </a:r>
          </a:p>
          <a:p>
            <a:r>
              <a:rPr lang="en-US" sz="1800" dirty="0">
                <a:solidFill>
                  <a:srgbClr val="222222"/>
                </a:solidFill>
                <a:latin typeface="Harding"/>
              </a:rPr>
              <a:t>In 2014, they implanted these sheets into the right eye of a woman in her seventies, effectively halting macular degeneration and improving her vision.</a:t>
            </a:r>
            <a:endParaRPr lang="cs-CZ" sz="1800" dirty="0">
              <a:solidFill>
                <a:srgbClr val="222222"/>
              </a:solidFill>
              <a:latin typeface="Harding"/>
            </a:endParaRPr>
          </a:p>
        </p:txBody>
      </p:sp>
      <p:pic>
        <p:nvPicPr>
          <p:cNvPr id="6" name="Obrázek 5">
            <a:extLst>
              <a:ext uri="{FF2B5EF4-FFF2-40B4-BE49-F238E27FC236}">
                <a16:creationId xmlns:a16="http://schemas.microsoft.com/office/drawing/2014/main" id="{7AF3A545-4231-CA01-82BD-F103F518E579}"/>
              </a:ext>
            </a:extLst>
          </p:cNvPr>
          <p:cNvPicPr>
            <a:picLocks noChangeAspect="1"/>
          </p:cNvPicPr>
          <p:nvPr/>
        </p:nvPicPr>
        <p:blipFill>
          <a:blip r:embed="rId5"/>
          <a:stretch>
            <a:fillRect/>
          </a:stretch>
        </p:blipFill>
        <p:spPr>
          <a:xfrm>
            <a:off x="7038504" y="70256"/>
            <a:ext cx="2941734" cy="3088821"/>
          </a:xfrm>
          <a:prstGeom prst="rect">
            <a:avLst/>
          </a:prstGeom>
        </p:spPr>
      </p:pic>
      <p:pic>
        <p:nvPicPr>
          <p:cNvPr id="1026" name="Picture 2" descr="Human-induced pluripotent stem cells-derived retinal pigmented epithelium,  a new horizon for cells-based therapies for age-related macular  degeneration | Stem Cell Research &amp; Therapy | Full Text">
            <a:extLst>
              <a:ext uri="{FF2B5EF4-FFF2-40B4-BE49-F238E27FC236}">
                <a16:creationId xmlns:a16="http://schemas.microsoft.com/office/drawing/2014/main" id="{2C3EAC5E-F779-C0F9-FF04-9A84FDB31B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9230" y="3014382"/>
            <a:ext cx="4085722" cy="3787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914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2F77FCB-9E3D-EA4C-391A-188C5211E602}"/>
              </a:ext>
            </a:extLst>
          </p:cNvPr>
          <p:cNvSpPr>
            <a:spLocks noGrp="1"/>
          </p:cNvSpPr>
          <p:nvPr>
            <p:ph type="ftr" sz="quarter" idx="10"/>
          </p:nvPr>
        </p:nvSpPr>
        <p:spPr/>
        <p:txBody>
          <a:bodyPr/>
          <a:lstStyle/>
          <a:p>
            <a:r>
              <a:rPr lang="en-GB" dirty="0"/>
              <a:t>Induced </a:t>
            </a:r>
            <a:r>
              <a:rPr lang="cs-CZ" dirty="0" err="1"/>
              <a:t>pluripotent</a:t>
            </a:r>
            <a:r>
              <a:rPr lang="cs-CZ" dirty="0"/>
              <a:t> stem </a:t>
            </a:r>
            <a:r>
              <a:rPr lang="cs-CZ" dirty="0" err="1"/>
              <a:t>cells</a:t>
            </a:r>
            <a:r>
              <a:rPr lang="en-US" dirty="0"/>
              <a:t> (iPSC)</a:t>
            </a:r>
            <a:endParaRPr lang="en-GB" noProof="0" dirty="0"/>
          </a:p>
        </p:txBody>
      </p:sp>
      <p:sp>
        <p:nvSpPr>
          <p:cNvPr id="3" name="Zástupný symbol pro číslo snímku 2">
            <a:extLst>
              <a:ext uri="{FF2B5EF4-FFF2-40B4-BE49-F238E27FC236}">
                <a16:creationId xmlns:a16="http://schemas.microsoft.com/office/drawing/2014/main" id="{046997C9-3ACF-00F5-4636-B9A584ED106F}"/>
              </a:ext>
            </a:extLst>
          </p:cNvPr>
          <p:cNvSpPr>
            <a:spLocks noGrp="1"/>
          </p:cNvSpPr>
          <p:nvPr>
            <p:ph type="sldNum" sz="quarter" idx="11"/>
          </p:nvPr>
        </p:nvSpPr>
        <p:spPr/>
        <p:txBody>
          <a:bodyPr/>
          <a:lstStyle/>
          <a:p>
            <a:fld id="{0970407D-EE58-4A0B-824B-1D3AE42DD9CF}" type="slidenum">
              <a:rPr lang="en-GB" altLang="cs-CZ" noProof="0" smtClean="0"/>
              <a:pPr/>
              <a:t>15</a:t>
            </a:fld>
            <a:endParaRPr lang="en-GB" altLang="cs-CZ" noProof="0" dirty="0"/>
          </a:p>
        </p:txBody>
      </p:sp>
      <p:sp>
        <p:nvSpPr>
          <p:cNvPr id="4" name="Nadpis 3">
            <a:extLst>
              <a:ext uri="{FF2B5EF4-FFF2-40B4-BE49-F238E27FC236}">
                <a16:creationId xmlns:a16="http://schemas.microsoft.com/office/drawing/2014/main" id="{19AA501E-3865-9A21-6C5F-C428CE42E8B9}"/>
              </a:ext>
            </a:extLst>
          </p:cNvPr>
          <p:cNvSpPr>
            <a:spLocks noGrp="1"/>
          </p:cNvSpPr>
          <p:nvPr>
            <p:ph type="title"/>
          </p:nvPr>
        </p:nvSpPr>
        <p:spPr/>
        <p:txBody>
          <a:bodyPr/>
          <a:lstStyle/>
          <a:p>
            <a:r>
              <a:rPr lang="en-US" dirty="0"/>
              <a:t>Diabetes</a:t>
            </a:r>
            <a:endParaRPr lang="cs-CZ" dirty="0"/>
          </a:p>
        </p:txBody>
      </p:sp>
      <p:sp>
        <p:nvSpPr>
          <p:cNvPr id="5" name="Zástupný obsah 4">
            <a:extLst>
              <a:ext uri="{FF2B5EF4-FFF2-40B4-BE49-F238E27FC236}">
                <a16:creationId xmlns:a16="http://schemas.microsoft.com/office/drawing/2014/main" id="{79057400-5005-676F-6F27-AEE00A3E8BD8}"/>
              </a:ext>
            </a:extLst>
          </p:cNvPr>
          <p:cNvSpPr>
            <a:spLocks noGrp="1"/>
          </p:cNvSpPr>
          <p:nvPr>
            <p:ph idx="1"/>
          </p:nvPr>
        </p:nvSpPr>
        <p:spPr>
          <a:xfrm>
            <a:off x="666000" y="1359001"/>
            <a:ext cx="10992600" cy="4139998"/>
          </a:xfrm>
        </p:spPr>
        <p:txBody>
          <a:bodyPr/>
          <a:lstStyle/>
          <a:p>
            <a:pPr>
              <a:tabLst>
                <a:tab pos="4397375" algn="l"/>
              </a:tabLst>
            </a:pPr>
            <a:r>
              <a:rPr lang="cs-CZ" sz="1800" dirty="0" err="1">
                <a:solidFill>
                  <a:srgbClr val="222222"/>
                </a:solidFill>
                <a:latin typeface="Harding"/>
              </a:rPr>
              <a:t>Patient</a:t>
            </a:r>
            <a:r>
              <a:rPr lang="cs-CZ" sz="1800" dirty="0">
                <a:solidFill>
                  <a:srgbClr val="222222"/>
                </a:solidFill>
                <a:latin typeface="Harding"/>
              </a:rPr>
              <a:t> </a:t>
            </a:r>
            <a:r>
              <a:rPr lang="cs-CZ" sz="1800" dirty="0" err="1">
                <a:solidFill>
                  <a:srgbClr val="222222"/>
                </a:solidFill>
                <a:latin typeface="Harding"/>
              </a:rPr>
              <a:t>tissue</a:t>
            </a:r>
            <a:r>
              <a:rPr lang="cs-CZ" sz="1800" dirty="0">
                <a:solidFill>
                  <a:srgbClr val="222222"/>
                </a:solidFill>
                <a:latin typeface="Harding"/>
              </a:rPr>
              <a:t> </a:t>
            </a:r>
            <a:r>
              <a:rPr lang="cs-CZ" sz="1800" dirty="0" err="1">
                <a:solidFill>
                  <a:srgbClr val="222222"/>
                </a:solidFill>
                <a:latin typeface="Harding"/>
              </a:rPr>
              <a:t>biopsies</a:t>
            </a:r>
            <a:r>
              <a:rPr lang="cs-CZ" sz="1800" dirty="0">
                <a:solidFill>
                  <a:srgbClr val="222222"/>
                </a:solidFill>
                <a:latin typeface="Harding"/>
              </a:rPr>
              <a:t> </a:t>
            </a:r>
            <a:r>
              <a:rPr lang="cs-CZ" sz="1800" dirty="0" err="1">
                <a:solidFill>
                  <a:srgbClr val="222222"/>
                </a:solidFill>
                <a:latin typeface="Harding"/>
              </a:rPr>
              <a:t>can</a:t>
            </a:r>
            <a:r>
              <a:rPr lang="cs-CZ" sz="1800" dirty="0">
                <a:solidFill>
                  <a:srgbClr val="222222"/>
                </a:solidFill>
                <a:latin typeface="Harding"/>
              </a:rPr>
              <a:t> </a:t>
            </a:r>
            <a:r>
              <a:rPr lang="cs-CZ" sz="1800" dirty="0" err="1">
                <a:solidFill>
                  <a:srgbClr val="222222"/>
                </a:solidFill>
                <a:latin typeface="Harding"/>
              </a:rPr>
              <a:t>be</a:t>
            </a:r>
            <a:r>
              <a:rPr lang="cs-CZ" sz="1800" dirty="0">
                <a:solidFill>
                  <a:srgbClr val="222222"/>
                </a:solidFill>
                <a:latin typeface="Harding"/>
              </a:rPr>
              <a:t> </a:t>
            </a:r>
            <a:r>
              <a:rPr lang="cs-CZ" sz="1800" dirty="0" err="1">
                <a:solidFill>
                  <a:srgbClr val="222222"/>
                </a:solidFill>
                <a:latin typeface="Harding"/>
              </a:rPr>
              <a:t>reprogrammed</a:t>
            </a:r>
            <a:r>
              <a:rPr lang="cs-CZ" sz="1800" dirty="0">
                <a:solidFill>
                  <a:srgbClr val="222222"/>
                </a:solidFill>
                <a:latin typeface="Harding"/>
              </a:rPr>
              <a:t> </a:t>
            </a:r>
            <a:r>
              <a:rPr lang="cs-CZ" sz="1800" dirty="0" err="1">
                <a:solidFill>
                  <a:srgbClr val="222222"/>
                </a:solidFill>
                <a:latin typeface="Harding"/>
              </a:rPr>
              <a:t>into</a:t>
            </a:r>
            <a:r>
              <a:rPr lang="cs-CZ" sz="1800" dirty="0">
                <a:solidFill>
                  <a:srgbClr val="222222"/>
                </a:solidFill>
                <a:latin typeface="Harding"/>
              </a:rPr>
              <a:t> </a:t>
            </a:r>
            <a:r>
              <a:rPr lang="cs-CZ" sz="1800" dirty="0" err="1">
                <a:solidFill>
                  <a:srgbClr val="222222"/>
                </a:solidFill>
                <a:latin typeface="Harding"/>
              </a:rPr>
              <a:t>iPSCs</a:t>
            </a:r>
            <a:r>
              <a:rPr lang="cs-CZ" sz="1800" dirty="0">
                <a:solidFill>
                  <a:srgbClr val="222222"/>
                </a:solidFill>
                <a:latin typeface="Harding"/>
              </a:rPr>
              <a:t> and </a:t>
            </a:r>
            <a:r>
              <a:rPr lang="cs-CZ" sz="1800" dirty="0" err="1">
                <a:solidFill>
                  <a:srgbClr val="222222"/>
                </a:solidFill>
                <a:latin typeface="Harding"/>
              </a:rPr>
              <a:t>differentiated</a:t>
            </a:r>
            <a:r>
              <a:rPr lang="cs-CZ" sz="1800" dirty="0">
                <a:solidFill>
                  <a:srgbClr val="222222"/>
                </a:solidFill>
                <a:latin typeface="Harding"/>
              </a:rPr>
              <a:t> </a:t>
            </a:r>
            <a:r>
              <a:rPr lang="cs-CZ" sz="1800" dirty="0" err="1">
                <a:solidFill>
                  <a:srgbClr val="222222"/>
                </a:solidFill>
                <a:latin typeface="Harding"/>
              </a:rPr>
              <a:t>into</a:t>
            </a:r>
            <a:r>
              <a:rPr lang="cs-CZ" sz="1800" dirty="0">
                <a:solidFill>
                  <a:srgbClr val="222222"/>
                </a:solidFill>
                <a:latin typeface="Harding"/>
              </a:rPr>
              <a:t> stem cell-</a:t>
            </a:r>
            <a:r>
              <a:rPr lang="cs-CZ" sz="1800" dirty="0" err="1">
                <a:solidFill>
                  <a:srgbClr val="222222"/>
                </a:solidFill>
                <a:latin typeface="Harding"/>
              </a:rPr>
              <a:t>derived</a:t>
            </a:r>
            <a:r>
              <a:rPr lang="cs-CZ" sz="1800" dirty="0">
                <a:solidFill>
                  <a:srgbClr val="222222"/>
                </a:solidFill>
                <a:latin typeface="Harding"/>
              </a:rPr>
              <a:t> </a:t>
            </a:r>
            <a:r>
              <a:rPr lang="cs-CZ" sz="1800" dirty="0" err="1">
                <a:solidFill>
                  <a:srgbClr val="222222"/>
                </a:solidFill>
                <a:latin typeface="Harding"/>
              </a:rPr>
              <a:t>islets</a:t>
            </a:r>
            <a:r>
              <a:rPr lang="cs-CZ" sz="1800" dirty="0">
                <a:solidFill>
                  <a:srgbClr val="222222"/>
                </a:solidFill>
                <a:latin typeface="Harding"/>
              </a:rPr>
              <a:t> (SC-</a:t>
            </a:r>
            <a:r>
              <a:rPr lang="cs-CZ" sz="1800" dirty="0" err="1">
                <a:solidFill>
                  <a:srgbClr val="222222"/>
                </a:solidFill>
                <a:latin typeface="Harding"/>
              </a:rPr>
              <a:t>islets</a:t>
            </a:r>
            <a:r>
              <a:rPr lang="cs-CZ" sz="1800" dirty="0">
                <a:solidFill>
                  <a:srgbClr val="222222"/>
                </a:solidFill>
                <a:latin typeface="Harding"/>
              </a:rPr>
              <a:t>) </a:t>
            </a:r>
            <a:r>
              <a:rPr lang="cs-CZ" sz="1800" dirty="0" err="1">
                <a:solidFill>
                  <a:srgbClr val="222222"/>
                </a:solidFill>
                <a:latin typeface="Harding"/>
              </a:rPr>
              <a:t>that</a:t>
            </a:r>
            <a:r>
              <a:rPr lang="cs-CZ" sz="1800" dirty="0">
                <a:solidFill>
                  <a:srgbClr val="222222"/>
                </a:solidFill>
                <a:latin typeface="Harding"/>
              </a:rPr>
              <a:t> </a:t>
            </a:r>
            <a:r>
              <a:rPr lang="cs-CZ" sz="1800" dirty="0" err="1">
                <a:solidFill>
                  <a:srgbClr val="222222"/>
                </a:solidFill>
                <a:latin typeface="Harding"/>
              </a:rPr>
              <a:t>contain</a:t>
            </a:r>
            <a:r>
              <a:rPr lang="en-US" sz="1800" dirty="0">
                <a:solidFill>
                  <a:srgbClr val="222222"/>
                </a:solidFill>
                <a:latin typeface="Harding"/>
              </a:rPr>
              <a:t> </a:t>
            </a:r>
            <a:r>
              <a:rPr lang="cs-CZ" sz="1800" dirty="0">
                <a:solidFill>
                  <a:srgbClr val="222222"/>
                </a:solidFill>
                <a:latin typeface="Harding"/>
              </a:rPr>
              <a:t>insulin-</a:t>
            </a:r>
            <a:r>
              <a:rPr lang="cs-CZ" sz="1800" dirty="0" err="1">
                <a:solidFill>
                  <a:srgbClr val="222222"/>
                </a:solidFill>
                <a:latin typeface="Harding"/>
              </a:rPr>
              <a:t>secreting</a:t>
            </a:r>
            <a:r>
              <a:rPr lang="cs-CZ" sz="1800" dirty="0">
                <a:solidFill>
                  <a:srgbClr val="222222"/>
                </a:solidFill>
                <a:latin typeface="Harding"/>
              </a:rPr>
              <a:t> </a:t>
            </a:r>
            <a:r>
              <a:rPr lang="el-GR" sz="1800" dirty="0">
                <a:solidFill>
                  <a:srgbClr val="222222"/>
                </a:solidFill>
                <a:latin typeface="Harding"/>
              </a:rPr>
              <a:t>β </a:t>
            </a:r>
            <a:r>
              <a:rPr lang="cs-CZ" sz="1800" dirty="0" err="1">
                <a:solidFill>
                  <a:srgbClr val="222222"/>
                </a:solidFill>
                <a:latin typeface="Harding"/>
              </a:rPr>
              <a:t>cells</a:t>
            </a:r>
            <a:r>
              <a:rPr lang="cs-CZ" sz="1800" dirty="0">
                <a:solidFill>
                  <a:srgbClr val="222222"/>
                </a:solidFill>
                <a:latin typeface="Harding"/>
              </a:rPr>
              <a:t>. These SC-</a:t>
            </a:r>
            <a:r>
              <a:rPr lang="cs-CZ" sz="1800" dirty="0" err="1">
                <a:solidFill>
                  <a:srgbClr val="222222"/>
                </a:solidFill>
                <a:latin typeface="Harding"/>
              </a:rPr>
              <a:t>islets</a:t>
            </a:r>
            <a:r>
              <a:rPr lang="cs-CZ" sz="1800" dirty="0">
                <a:solidFill>
                  <a:srgbClr val="222222"/>
                </a:solidFill>
                <a:latin typeface="Harding"/>
              </a:rPr>
              <a:t> </a:t>
            </a:r>
            <a:r>
              <a:rPr lang="cs-CZ" sz="1800" dirty="0" err="1">
                <a:solidFill>
                  <a:srgbClr val="222222"/>
                </a:solidFill>
                <a:latin typeface="Harding"/>
              </a:rPr>
              <a:t>have</a:t>
            </a:r>
            <a:r>
              <a:rPr lang="cs-CZ" sz="1800" dirty="0">
                <a:solidFill>
                  <a:srgbClr val="222222"/>
                </a:solidFill>
                <a:latin typeface="Harding"/>
              </a:rPr>
              <a:t> </a:t>
            </a:r>
            <a:r>
              <a:rPr lang="cs-CZ" sz="1800" dirty="0" err="1">
                <a:solidFill>
                  <a:srgbClr val="222222"/>
                </a:solidFill>
                <a:latin typeface="Harding"/>
              </a:rPr>
              <a:t>applications</a:t>
            </a:r>
            <a:r>
              <a:rPr lang="cs-CZ" sz="1800" dirty="0">
                <a:solidFill>
                  <a:srgbClr val="222222"/>
                </a:solidFill>
                <a:latin typeface="Harding"/>
              </a:rPr>
              <a:t> in </a:t>
            </a:r>
            <a:r>
              <a:rPr lang="cs-CZ" sz="1800" dirty="0" err="1">
                <a:solidFill>
                  <a:srgbClr val="222222"/>
                </a:solidFill>
                <a:latin typeface="Harding"/>
              </a:rPr>
              <a:t>disease</a:t>
            </a:r>
            <a:r>
              <a:rPr lang="cs-CZ" sz="1800" dirty="0">
                <a:solidFill>
                  <a:srgbClr val="222222"/>
                </a:solidFill>
                <a:latin typeface="Harding"/>
              </a:rPr>
              <a:t> modeling, gene </a:t>
            </a:r>
            <a:r>
              <a:rPr lang="cs-CZ" sz="1800" dirty="0" err="1">
                <a:solidFill>
                  <a:srgbClr val="222222"/>
                </a:solidFill>
                <a:latin typeface="Harding"/>
              </a:rPr>
              <a:t>editing</a:t>
            </a:r>
            <a:r>
              <a:rPr lang="cs-CZ" sz="1800" dirty="0">
                <a:solidFill>
                  <a:srgbClr val="222222"/>
                </a:solidFill>
                <a:latin typeface="Harding"/>
              </a:rPr>
              <a:t>, and cell </a:t>
            </a:r>
            <a:r>
              <a:rPr lang="cs-CZ" sz="1800" dirty="0" err="1">
                <a:solidFill>
                  <a:srgbClr val="222222"/>
                </a:solidFill>
                <a:latin typeface="Harding"/>
              </a:rPr>
              <a:t>therapy</a:t>
            </a:r>
            <a:r>
              <a:rPr lang="cs-CZ" sz="1800" dirty="0">
                <a:solidFill>
                  <a:srgbClr val="222222"/>
                </a:solidFill>
                <a:latin typeface="Harding"/>
              </a:rPr>
              <a:t> in animal </a:t>
            </a:r>
            <a:r>
              <a:rPr lang="cs-CZ" sz="1800" dirty="0" err="1">
                <a:solidFill>
                  <a:srgbClr val="222222"/>
                </a:solidFill>
                <a:latin typeface="Harding"/>
              </a:rPr>
              <a:t>models</a:t>
            </a:r>
            <a:r>
              <a:rPr lang="cs-CZ" sz="1800" dirty="0">
                <a:solidFill>
                  <a:srgbClr val="222222"/>
                </a:solidFill>
                <a:latin typeface="Harding"/>
              </a:rPr>
              <a:t>. They </a:t>
            </a:r>
            <a:r>
              <a:rPr lang="cs-CZ" sz="1800" dirty="0" err="1">
                <a:solidFill>
                  <a:srgbClr val="222222"/>
                </a:solidFill>
                <a:latin typeface="Harding"/>
              </a:rPr>
              <a:t>also</a:t>
            </a:r>
            <a:r>
              <a:rPr lang="cs-CZ" sz="1800" dirty="0">
                <a:solidFill>
                  <a:srgbClr val="222222"/>
                </a:solidFill>
                <a:latin typeface="Harding"/>
              </a:rPr>
              <a:t> </a:t>
            </a:r>
            <a:r>
              <a:rPr lang="cs-CZ" sz="1800" dirty="0" err="1">
                <a:solidFill>
                  <a:srgbClr val="222222"/>
                </a:solidFill>
                <a:latin typeface="Harding"/>
              </a:rPr>
              <a:t>provide</a:t>
            </a:r>
            <a:r>
              <a:rPr lang="cs-CZ" sz="1800" dirty="0">
                <a:solidFill>
                  <a:srgbClr val="222222"/>
                </a:solidFill>
                <a:latin typeface="Harding"/>
              </a:rPr>
              <a:t> a source </a:t>
            </a:r>
            <a:r>
              <a:rPr lang="cs-CZ" sz="1800" dirty="0" err="1">
                <a:solidFill>
                  <a:srgbClr val="222222"/>
                </a:solidFill>
                <a:latin typeface="Harding"/>
              </a:rPr>
              <a:t>for</a:t>
            </a:r>
            <a:r>
              <a:rPr lang="cs-CZ" sz="1800" dirty="0">
                <a:solidFill>
                  <a:srgbClr val="222222"/>
                </a:solidFill>
                <a:latin typeface="Harding"/>
              </a:rPr>
              <a:t> </a:t>
            </a:r>
            <a:r>
              <a:rPr lang="cs-CZ" sz="1800" dirty="0" err="1">
                <a:solidFill>
                  <a:srgbClr val="222222"/>
                </a:solidFill>
                <a:latin typeface="Harding"/>
              </a:rPr>
              <a:t>autologous</a:t>
            </a:r>
            <a:r>
              <a:rPr lang="cs-CZ" sz="1800" dirty="0">
                <a:solidFill>
                  <a:srgbClr val="222222"/>
                </a:solidFill>
                <a:latin typeface="Harding"/>
              </a:rPr>
              <a:t> cell </a:t>
            </a:r>
            <a:r>
              <a:rPr lang="cs-CZ" sz="1800" dirty="0" err="1">
                <a:solidFill>
                  <a:srgbClr val="222222"/>
                </a:solidFill>
                <a:latin typeface="Harding"/>
              </a:rPr>
              <a:t>replacement</a:t>
            </a:r>
            <a:r>
              <a:rPr lang="cs-CZ" sz="1800" dirty="0">
                <a:solidFill>
                  <a:srgbClr val="222222"/>
                </a:solidFill>
                <a:latin typeface="Harding"/>
              </a:rPr>
              <a:t> </a:t>
            </a:r>
            <a:r>
              <a:rPr lang="cs-CZ" sz="1800" dirty="0" err="1">
                <a:solidFill>
                  <a:srgbClr val="222222"/>
                </a:solidFill>
                <a:latin typeface="Harding"/>
              </a:rPr>
              <a:t>therapy</a:t>
            </a:r>
            <a:r>
              <a:rPr lang="cs-CZ" sz="1800" dirty="0">
                <a:solidFill>
                  <a:srgbClr val="222222"/>
                </a:solidFill>
                <a:latin typeface="Harding"/>
              </a:rPr>
              <a:t> </a:t>
            </a:r>
            <a:r>
              <a:rPr lang="cs-CZ" sz="1800" dirty="0" err="1">
                <a:solidFill>
                  <a:srgbClr val="222222"/>
                </a:solidFill>
                <a:latin typeface="Harding"/>
              </a:rPr>
              <a:t>for</a:t>
            </a:r>
            <a:r>
              <a:rPr lang="cs-CZ" sz="1800" dirty="0">
                <a:solidFill>
                  <a:srgbClr val="222222"/>
                </a:solidFill>
                <a:latin typeface="Harding"/>
              </a:rPr>
              <a:t> </a:t>
            </a:r>
            <a:r>
              <a:rPr lang="cs-CZ" sz="1800" dirty="0" err="1">
                <a:solidFill>
                  <a:srgbClr val="222222"/>
                </a:solidFill>
                <a:latin typeface="Harding"/>
              </a:rPr>
              <a:t>patients</a:t>
            </a:r>
            <a:r>
              <a:rPr lang="cs-CZ" sz="1800" dirty="0">
                <a:solidFill>
                  <a:srgbClr val="222222"/>
                </a:solidFill>
                <a:latin typeface="Harding"/>
              </a:rPr>
              <a:t> </a:t>
            </a:r>
            <a:r>
              <a:rPr lang="cs-CZ" sz="1800" dirty="0" err="1">
                <a:solidFill>
                  <a:srgbClr val="222222"/>
                </a:solidFill>
                <a:latin typeface="Harding"/>
              </a:rPr>
              <a:t>with</a:t>
            </a:r>
            <a:r>
              <a:rPr lang="cs-CZ" sz="1800" dirty="0">
                <a:solidFill>
                  <a:srgbClr val="222222"/>
                </a:solidFill>
                <a:latin typeface="Harding"/>
              </a:rPr>
              <a:t> diabetes. </a:t>
            </a:r>
            <a:endParaRPr lang="en-US" sz="1800" dirty="0">
              <a:solidFill>
                <a:srgbClr val="222222"/>
              </a:solidFill>
              <a:latin typeface="Harding"/>
            </a:endParaRPr>
          </a:p>
          <a:p>
            <a:endParaRPr lang="cs-CZ" dirty="0"/>
          </a:p>
        </p:txBody>
      </p:sp>
      <p:pic>
        <p:nvPicPr>
          <p:cNvPr id="3074" name="Picture 2">
            <a:extLst>
              <a:ext uri="{FF2B5EF4-FFF2-40B4-BE49-F238E27FC236}">
                <a16:creationId xmlns:a16="http://schemas.microsoft.com/office/drawing/2014/main" id="{58FF7046-9F44-7BB3-994E-59C2167C27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8380" y="3352800"/>
            <a:ext cx="7415768" cy="3376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408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01D57E3-0119-D562-B35D-20538E58BB5C}"/>
              </a:ext>
            </a:extLst>
          </p:cNvPr>
          <p:cNvSpPr>
            <a:spLocks noGrp="1"/>
          </p:cNvSpPr>
          <p:nvPr>
            <p:ph type="ftr" sz="quarter" idx="10"/>
          </p:nvPr>
        </p:nvSpPr>
        <p:spPr/>
        <p:txBody>
          <a:bodyPr/>
          <a:lstStyle/>
          <a:p>
            <a:r>
              <a:rPr lang="en-GB" dirty="0"/>
              <a:t>Induced </a:t>
            </a:r>
            <a:r>
              <a:rPr lang="cs-CZ" dirty="0" err="1"/>
              <a:t>pluripotent</a:t>
            </a:r>
            <a:r>
              <a:rPr lang="cs-CZ" dirty="0"/>
              <a:t> stem </a:t>
            </a:r>
            <a:r>
              <a:rPr lang="cs-CZ" dirty="0" err="1"/>
              <a:t>cells</a:t>
            </a:r>
            <a:r>
              <a:rPr lang="en-US" dirty="0"/>
              <a:t> (iPSC)</a:t>
            </a:r>
            <a:endParaRPr lang="en-GB" noProof="0" dirty="0"/>
          </a:p>
        </p:txBody>
      </p:sp>
      <p:sp>
        <p:nvSpPr>
          <p:cNvPr id="3" name="Zástupný symbol pro číslo snímku 2">
            <a:extLst>
              <a:ext uri="{FF2B5EF4-FFF2-40B4-BE49-F238E27FC236}">
                <a16:creationId xmlns:a16="http://schemas.microsoft.com/office/drawing/2014/main" id="{E5639717-73FB-FD55-5F2B-A824863FA8ED}"/>
              </a:ext>
            </a:extLst>
          </p:cNvPr>
          <p:cNvSpPr>
            <a:spLocks noGrp="1"/>
          </p:cNvSpPr>
          <p:nvPr>
            <p:ph type="sldNum" sz="quarter" idx="11"/>
          </p:nvPr>
        </p:nvSpPr>
        <p:spPr/>
        <p:txBody>
          <a:bodyPr/>
          <a:lstStyle/>
          <a:p>
            <a:fld id="{0970407D-EE58-4A0B-824B-1D3AE42DD9CF}" type="slidenum">
              <a:rPr lang="en-GB" altLang="cs-CZ" noProof="0" smtClean="0"/>
              <a:pPr/>
              <a:t>16</a:t>
            </a:fld>
            <a:endParaRPr lang="en-GB" altLang="cs-CZ" noProof="0" dirty="0"/>
          </a:p>
        </p:txBody>
      </p:sp>
      <p:sp>
        <p:nvSpPr>
          <p:cNvPr id="4" name="Nadpis 3">
            <a:extLst>
              <a:ext uri="{FF2B5EF4-FFF2-40B4-BE49-F238E27FC236}">
                <a16:creationId xmlns:a16="http://schemas.microsoft.com/office/drawing/2014/main" id="{C919D9E4-3CBB-7C64-3AC0-64819967D640}"/>
              </a:ext>
            </a:extLst>
          </p:cNvPr>
          <p:cNvSpPr>
            <a:spLocks noGrp="1"/>
          </p:cNvSpPr>
          <p:nvPr>
            <p:ph type="title"/>
          </p:nvPr>
        </p:nvSpPr>
        <p:spPr>
          <a:xfrm>
            <a:off x="614000" y="378000"/>
            <a:ext cx="11472000" cy="449789"/>
          </a:xfrm>
        </p:spPr>
        <p:txBody>
          <a:bodyPr/>
          <a:lstStyle/>
          <a:p>
            <a:r>
              <a:rPr lang="cs-CZ" dirty="0" err="1"/>
              <a:t>Personali</a:t>
            </a:r>
            <a:r>
              <a:rPr lang="en-US" dirty="0"/>
              <a:t>z</a:t>
            </a:r>
            <a:r>
              <a:rPr lang="cs-CZ" dirty="0" err="1"/>
              <a:t>ed</a:t>
            </a:r>
            <a:r>
              <a:rPr lang="cs-CZ" dirty="0"/>
              <a:t> </a:t>
            </a:r>
            <a:r>
              <a:rPr lang="cs-CZ" dirty="0" err="1"/>
              <a:t>medicine</a:t>
            </a:r>
            <a:r>
              <a:rPr lang="en-US" dirty="0"/>
              <a:t> - t</a:t>
            </a:r>
            <a:r>
              <a:rPr lang="en-US" sz="4000" dirty="0"/>
              <a:t>reatment of leukemia</a:t>
            </a:r>
            <a:endParaRPr lang="cs-CZ" dirty="0"/>
          </a:p>
        </p:txBody>
      </p:sp>
      <p:sp>
        <p:nvSpPr>
          <p:cNvPr id="5" name="Zástupný obsah 4">
            <a:extLst>
              <a:ext uri="{FF2B5EF4-FFF2-40B4-BE49-F238E27FC236}">
                <a16:creationId xmlns:a16="http://schemas.microsoft.com/office/drawing/2014/main" id="{2952228C-6A6F-249F-91E4-32ACE2F7EC40}"/>
              </a:ext>
            </a:extLst>
          </p:cNvPr>
          <p:cNvSpPr>
            <a:spLocks noGrp="1"/>
          </p:cNvSpPr>
          <p:nvPr>
            <p:ph idx="1"/>
          </p:nvPr>
        </p:nvSpPr>
        <p:spPr>
          <a:xfrm>
            <a:off x="666000" y="1066901"/>
            <a:ext cx="5684000" cy="4139998"/>
          </a:xfrm>
        </p:spPr>
        <p:txBody>
          <a:bodyPr/>
          <a:lstStyle/>
          <a:p>
            <a:r>
              <a:rPr lang="en-US" sz="2000" dirty="0"/>
              <a:t>Usually the patients have to spend months in the hospital just to find the right medicine for them.</a:t>
            </a:r>
          </a:p>
          <a:p>
            <a:r>
              <a:rPr lang="en-US" sz="2000" dirty="0"/>
              <a:t>Many of </a:t>
            </a:r>
            <a:r>
              <a:rPr lang="en-GB" sz="2000" dirty="0"/>
              <a:t>these</a:t>
            </a:r>
            <a:r>
              <a:rPr lang="ru-RU" sz="2000" dirty="0"/>
              <a:t> </a:t>
            </a:r>
            <a:r>
              <a:rPr lang="ru-RU" sz="2000" dirty="0" err="1"/>
              <a:t>treatments</a:t>
            </a:r>
            <a:r>
              <a:rPr lang="en-US" sz="2000" dirty="0"/>
              <a:t> have a lot </a:t>
            </a:r>
            <a:r>
              <a:rPr lang="ru-RU" sz="2000" dirty="0" err="1"/>
              <a:t>of</a:t>
            </a:r>
            <a:r>
              <a:rPr lang="en-US" sz="2000" dirty="0"/>
              <a:t> negative side </a:t>
            </a:r>
            <a:r>
              <a:rPr lang="ru-RU" sz="2000" dirty="0" err="1"/>
              <a:t>effects</a:t>
            </a:r>
            <a:r>
              <a:rPr lang="en-US" sz="2000" dirty="0"/>
              <a:t> that may make the patient’s condition even worse.</a:t>
            </a:r>
          </a:p>
          <a:p>
            <a:r>
              <a:rPr lang="en-US" sz="2000" dirty="0"/>
              <a:t>In the case of leukemia the mutation appears only in diseased cells so we can isolate patient blood cells, reprogram them into stem cells, and then observe how the treatment affects them.</a:t>
            </a:r>
            <a:endParaRPr lang="cs-CZ" sz="2000" dirty="0"/>
          </a:p>
        </p:txBody>
      </p:sp>
      <p:pic>
        <p:nvPicPr>
          <p:cNvPr id="7" name="Obrázek 6">
            <a:extLst>
              <a:ext uri="{FF2B5EF4-FFF2-40B4-BE49-F238E27FC236}">
                <a16:creationId xmlns:a16="http://schemas.microsoft.com/office/drawing/2014/main" id="{D94B768D-4C12-218B-AF57-7E891C092ECE}"/>
              </a:ext>
            </a:extLst>
          </p:cNvPr>
          <p:cNvPicPr>
            <a:picLocks noChangeAspect="1"/>
          </p:cNvPicPr>
          <p:nvPr/>
        </p:nvPicPr>
        <p:blipFill>
          <a:blip r:embed="rId2"/>
          <a:stretch>
            <a:fillRect/>
          </a:stretch>
        </p:blipFill>
        <p:spPr>
          <a:xfrm>
            <a:off x="6946900" y="2348024"/>
            <a:ext cx="4837950" cy="2574218"/>
          </a:xfrm>
          <a:prstGeom prst="rect">
            <a:avLst/>
          </a:prstGeom>
        </p:spPr>
      </p:pic>
    </p:spTree>
    <p:extLst>
      <p:ext uri="{BB962C8B-B14F-4D97-AF65-F5344CB8AC3E}">
        <p14:creationId xmlns:p14="http://schemas.microsoft.com/office/powerpoint/2010/main" val="30252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F01C1D3-08C9-18ED-F2CA-F02E80C478F9}"/>
              </a:ext>
            </a:extLst>
          </p:cNvPr>
          <p:cNvSpPr>
            <a:spLocks noGrp="1"/>
          </p:cNvSpPr>
          <p:nvPr>
            <p:ph type="ftr" sz="quarter" idx="10"/>
          </p:nvPr>
        </p:nvSpPr>
        <p:spPr/>
        <p:txBody>
          <a:bodyPr/>
          <a:lstStyle/>
          <a:p>
            <a:r>
              <a:rPr lang="en-GB" dirty="0"/>
              <a:t>Induced </a:t>
            </a:r>
            <a:r>
              <a:rPr lang="cs-CZ" dirty="0" err="1"/>
              <a:t>pluripotent</a:t>
            </a:r>
            <a:r>
              <a:rPr lang="cs-CZ" dirty="0"/>
              <a:t> stem </a:t>
            </a:r>
            <a:r>
              <a:rPr lang="cs-CZ" dirty="0" err="1"/>
              <a:t>cells</a:t>
            </a:r>
            <a:r>
              <a:rPr lang="en-US" dirty="0"/>
              <a:t> (iPSC)</a:t>
            </a:r>
            <a:endParaRPr lang="en-GB" noProof="0" dirty="0"/>
          </a:p>
        </p:txBody>
      </p:sp>
      <p:sp>
        <p:nvSpPr>
          <p:cNvPr id="3" name="Zástupný symbol pro číslo snímku 2">
            <a:extLst>
              <a:ext uri="{FF2B5EF4-FFF2-40B4-BE49-F238E27FC236}">
                <a16:creationId xmlns:a16="http://schemas.microsoft.com/office/drawing/2014/main" id="{3FA9A06B-5EB6-AEEA-300D-8E37AF58214E}"/>
              </a:ext>
            </a:extLst>
          </p:cNvPr>
          <p:cNvSpPr>
            <a:spLocks noGrp="1"/>
          </p:cNvSpPr>
          <p:nvPr>
            <p:ph type="sldNum" sz="quarter" idx="11"/>
          </p:nvPr>
        </p:nvSpPr>
        <p:spPr/>
        <p:txBody>
          <a:bodyPr/>
          <a:lstStyle/>
          <a:p>
            <a:fld id="{0970407D-EE58-4A0B-824B-1D3AE42DD9CF}" type="slidenum">
              <a:rPr lang="en-GB" altLang="cs-CZ" noProof="0" smtClean="0"/>
              <a:pPr/>
              <a:t>17</a:t>
            </a:fld>
            <a:endParaRPr lang="en-GB" altLang="cs-CZ" noProof="0" dirty="0"/>
          </a:p>
        </p:txBody>
      </p:sp>
      <p:sp>
        <p:nvSpPr>
          <p:cNvPr id="4" name="Nadpis 3">
            <a:extLst>
              <a:ext uri="{FF2B5EF4-FFF2-40B4-BE49-F238E27FC236}">
                <a16:creationId xmlns:a16="http://schemas.microsoft.com/office/drawing/2014/main" id="{065CC6E2-F432-BFA2-26E1-B6F3D7D428E0}"/>
              </a:ext>
            </a:extLst>
          </p:cNvPr>
          <p:cNvSpPr>
            <a:spLocks noGrp="1"/>
          </p:cNvSpPr>
          <p:nvPr>
            <p:ph type="title"/>
          </p:nvPr>
        </p:nvSpPr>
        <p:spPr/>
        <p:txBody>
          <a:bodyPr/>
          <a:lstStyle/>
          <a:p>
            <a:r>
              <a:rPr lang="en-US" dirty="0"/>
              <a:t>When modern methods meet together…</a:t>
            </a:r>
            <a:endParaRPr lang="cs-CZ" dirty="0"/>
          </a:p>
        </p:txBody>
      </p:sp>
      <p:sp>
        <p:nvSpPr>
          <p:cNvPr id="5" name="Zástupný obsah 4">
            <a:extLst>
              <a:ext uri="{FF2B5EF4-FFF2-40B4-BE49-F238E27FC236}">
                <a16:creationId xmlns:a16="http://schemas.microsoft.com/office/drawing/2014/main" id="{46C37C17-FFAB-6134-5928-87C809ADC0CA}"/>
              </a:ext>
            </a:extLst>
          </p:cNvPr>
          <p:cNvSpPr>
            <a:spLocks noGrp="1"/>
          </p:cNvSpPr>
          <p:nvPr>
            <p:ph idx="1"/>
          </p:nvPr>
        </p:nvSpPr>
        <p:spPr>
          <a:xfrm>
            <a:off x="720000" y="2151839"/>
            <a:ext cx="5642700" cy="3095898"/>
          </a:xfrm>
        </p:spPr>
        <p:txBody>
          <a:bodyPr/>
          <a:lstStyle/>
          <a:p>
            <a:r>
              <a:rPr lang="en-US" sz="2000" dirty="0"/>
              <a:t>Many diseases are associated with mutations in the genome of all somatic cells, for instance, neuropathic pain.</a:t>
            </a:r>
          </a:p>
          <a:p>
            <a:endParaRPr lang="en-US" sz="2000" dirty="0"/>
          </a:p>
          <a:p>
            <a:r>
              <a:rPr lang="cs-CZ" sz="2000" dirty="0"/>
              <a:t>CRISPR</a:t>
            </a:r>
            <a:r>
              <a:rPr lang="en-US" sz="2000" dirty="0"/>
              <a:t> in iPSC can be used to generate healthy cells.</a:t>
            </a:r>
          </a:p>
          <a:p>
            <a:endParaRPr lang="cs-CZ" dirty="0"/>
          </a:p>
        </p:txBody>
      </p:sp>
      <p:pic>
        <p:nvPicPr>
          <p:cNvPr id="7" name="Obrázek 6">
            <a:extLst>
              <a:ext uri="{FF2B5EF4-FFF2-40B4-BE49-F238E27FC236}">
                <a16:creationId xmlns:a16="http://schemas.microsoft.com/office/drawing/2014/main" id="{4874DC6E-AD8B-6AE9-2065-CE72D2701C52}"/>
              </a:ext>
            </a:extLst>
          </p:cNvPr>
          <p:cNvPicPr>
            <a:picLocks noChangeAspect="1"/>
          </p:cNvPicPr>
          <p:nvPr/>
        </p:nvPicPr>
        <p:blipFill>
          <a:blip r:embed="rId2"/>
          <a:stretch>
            <a:fillRect/>
          </a:stretch>
        </p:blipFill>
        <p:spPr>
          <a:xfrm>
            <a:off x="6769101" y="1692002"/>
            <a:ext cx="4893400" cy="3818714"/>
          </a:xfrm>
          <a:prstGeom prst="rect">
            <a:avLst/>
          </a:prstGeom>
        </p:spPr>
      </p:pic>
    </p:spTree>
    <p:extLst>
      <p:ext uri="{BB962C8B-B14F-4D97-AF65-F5344CB8AC3E}">
        <p14:creationId xmlns:p14="http://schemas.microsoft.com/office/powerpoint/2010/main" val="134724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5814A63-1FFA-097E-C5D8-9ACF174EC783}"/>
              </a:ext>
            </a:extLst>
          </p:cNvPr>
          <p:cNvSpPr>
            <a:spLocks noGrp="1"/>
          </p:cNvSpPr>
          <p:nvPr>
            <p:ph type="ftr" sz="quarter" idx="10"/>
          </p:nvPr>
        </p:nvSpPr>
        <p:spPr/>
        <p:txBody>
          <a:bodyPr/>
          <a:lstStyle/>
          <a:p>
            <a:r>
              <a:rPr lang="en-US" noProof="0" dirty="0"/>
              <a:t>Induced pluripotent stem cells (iPSC)</a:t>
            </a:r>
          </a:p>
        </p:txBody>
      </p:sp>
      <p:sp>
        <p:nvSpPr>
          <p:cNvPr id="3" name="Zástupný symbol pro číslo snímku 2">
            <a:extLst>
              <a:ext uri="{FF2B5EF4-FFF2-40B4-BE49-F238E27FC236}">
                <a16:creationId xmlns:a16="http://schemas.microsoft.com/office/drawing/2014/main" id="{B38FAD1E-6FA0-D94F-C60C-13B64B7F075D}"/>
              </a:ext>
            </a:extLst>
          </p:cNvPr>
          <p:cNvSpPr>
            <a:spLocks noGrp="1"/>
          </p:cNvSpPr>
          <p:nvPr>
            <p:ph type="sldNum" sz="quarter" idx="11"/>
          </p:nvPr>
        </p:nvSpPr>
        <p:spPr/>
        <p:txBody>
          <a:bodyPr/>
          <a:lstStyle/>
          <a:p>
            <a:fld id="{0970407D-EE58-4A0B-824B-1D3AE42DD9CF}" type="slidenum">
              <a:rPr lang="en-GB" altLang="cs-CZ" noProof="0" smtClean="0"/>
              <a:pPr/>
              <a:t>18</a:t>
            </a:fld>
            <a:endParaRPr lang="en-GB" altLang="cs-CZ" noProof="0" dirty="0"/>
          </a:p>
        </p:txBody>
      </p:sp>
      <p:sp>
        <p:nvSpPr>
          <p:cNvPr id="4" name="Nadpis 3">
            <a:extLst>
              <a:ext uri="{FF2B5EF4-FFF2-40B4-BE49-F238E27FC236}">
                <a16:creationId xmlns:a16="http://schemas.microsoft.com/office/drawing/2014/main" id="{94FC8717-294D-DE6E-AE07-52260B256D13}"/>
              </a:ext>
            </a:extLst>
          </p:cNvPr>
          <p:cNvSpPr>
            <a:spLocks noGrp="1"/>
          </p:cNvSpPr>
          <p:nvPr>
            <p:ph type="title"/>
          </p:nvPr>
        </p:nvSpPr>
        <p:spPr/>
        <p:txBody>
          <a:bodyPr/>
          <a:lstStyle/>
          <a:p>
            <a:r>
              <a:rPr lang="cs-CZ" dirty="0"/>
              <a:t>HLA </a:t>
            </a:r>
            <a:r>
              <a:rPr lang="cs-CZ" dirty="0" err="1"/>
              <a:t>stock</a:t>
            </a:r>
            <a:r>
              <a:rPr lang="cs-CZ" dirty="0"/>
              <a:t> </a:t>
            </a:r>
            <a:r>
              <a:rPr lang="cs-CZ" dirty="0" err="1"/>
              <a:t>project</a:t>
            </a:r>
            <a:endParaRPr lang="cs-CZ" dirty="0"/>
          </a:p>
        </p:txBody>
      </p:sp>
      <p:pic>
        <p:nvPicPr>
          <p:cNvPr id="9" name="Zástupný obsah 8">
            <a:extLst>
              <a:ext uri="{FF2B5EF4-FFF2-40B4-BE49-F238E27FC236}">
                <a16:creationId xmlns:a16="http://schemas.microsoft.com/office/drawing/2014/main" id="{D9FF34BA-71C8-FEA1-4627-9051257F0A4D}"/>
              </a:ext>
            </a:extLst>
          </p:cNvPr>
          <p:cNvPicPr>
            <a:picLocks noGrp="1" noChangeAspect="1"/>
          </p:cNvPicPr>
          <p:nvPr>
            <p:ph idx="1"/>
          </p:nvPr>
        </p:nvPicPr>
        <p:blipFill>
          <a:blip r:embed="rId2"/>
          <a:stretch>
            <a:fillRect/>
          </a:stretch>
        </p:blipFill>
        <p:spPr>
          <a:xfrm>
            <a:off x="7135384" y="3838462"/>
            <a:ext cx="3751004" cy="2530139"/>
          </a:xfrm>
        </p:spPr>
      </p:pic>
      <p:pic>
        <p:nvPicPr>
          <p:cNvPr id="13" name="Obrázek 12">
            <a:extLst>
              <a:ext uri="{FF2B5EF4-FFF2-40B4-BE49-F238E27FC236}">
                <a16:creationId xmlns:a16="http://schemas.microsoft.com/office/drawing/2014/main" id="{8CF1F7A4-4E01-0037-0CCB-43054F1688F0}"/>
              </a:ext>
            </a:extLst>
          </p:cNvPr>
          <p:cNvPicPr>
            <a:picLocks noChangeAspect="1"/>
          </p:cNvPicPr>
          <p:nvPr/>
        </p:nvPicPr>
        <p:blipFill>
          <a:blip r:embed="rId3"/>
          <a:stretch>
            <a:fillRect/>
          </a:stretch>
        </p:blipFill>
        <p:spPr>
          <a:xfrm>
            <a:off x="7135384" y="489399"/>
            <a:ext cx="3524976" cy="3117401"/>
          </a:xfrm>
          <a:prstGeom prst="rect">
            <a:avLst/>
          </a:prstGeom>
        </p:spPr>
      </p:pic>
      <p:sp>
        <p:nvSpPr>
          <p:cNvPr id="15" name="TextovéPole 14">
            <a:extLst>
              <a:ext uri="{FF2B5EF4-FFF2-40B4-BE49-F238E27FC236}">
                <a16:creationId xmlns:a16="http://schemas.microsoft.com/office/drawing/2014/main" id="{B25C7421-378B-BDAC-8F97-87C258C3BA1C}"/>
              </a:ext>
            </a:extLst>
          </p:cNvPr>
          <p:cNvSpPr txBox="1"/>
          <p:nvPr/>
        </p:nvSpPr>
        <p:spPr>
          <a:xfrm>
            <a:off x="481242" y="1373798"/>
            <a:ext cx="6096000" cy="4651979"/>
          </a:xfrm>
          <a:prstGeom prst="rect">
            <a:avLst/>
          </a:prstGeom>
          <a:noFill/>
        </p:spPr>
        <p:txBody>
          <a:bodyPr wrap="square">
            <a:spAutoFit/>
          </a:bodyPr>
          <a:lstStyle/>
          <a:p>
            <a:pPr marL="252000" indent="-180000">
              <a:lnSpc>
                <a:spcPts val="3600"/>
              </a:lnSpc>
              <a:spcBef>
                <a:spcPts val="0"/>
              </a:spcBef>
              <a:buClr>
                <a:schemeClr val="tx2"/>
              </a:buClr>
              <a:buSzPct val="100000"/>
              <a:buFont typeface="Arial" panose="020B0604020202020204" pitchFamily="34" charset="0"/>
              <a:buChar char="̶"/>
            </a:pPr>
            <a:r>
              <a:rPr lang="en-US" sz="2000" dirty="0" err="1">
                <a:latin typeface="+mn-lt"/>
              </a:rPr>
              <a:t>iPS</a:t>
            </a:r>
            <a:r>
              <a:rPr lang="en-US" sz="2000" dirty="0">
                <a:latin typeface="+mn-lt"/>
              </a:rPr>
              <a:t> cells are being made to express the most frequent HLA in Japan. </a:t>
            </a:r>
            <a:endParaRPr lang="ru-RU" sz="2000" dirty="0">
              <a:latin typeface="+mn-lt"/>
            </a:endParaRPr>
          </a:p>
          <a:p>
            <a:pPr marL="252000" indent="-180000">
              <a:lnSpc>
                <a:spcPts val="3600"/>
              </a:lnSpc>
              <a:spcBef>
                <a:spcPts val="0"/>
              </a:spcBef>
              <a:buClr>
                <a:schemeClr val="tx2"/>
              </a:buClr>
              <a:buSzPct val="100000"/>
              <a:buFont typeface="Arial" panose="020B0604020202020204" pitchFamily="34" charset="0"/>
              <a:buChar char="̶"/>
            </a:pPr>
            <a:r>
              <a:rPr lang="en-US" sz="2000" dirty="0">
                <a:latin typeface="+mn-lt"/>
              </a:rPr>
              <a:t>Currently, a total of 27 </a:t>
            </a:r>
            <a:r>
              <a:rPr lang="en-US" sz="2000" dirty="0" err="1">
                <a:latin typeface="+mn-lt"/>
              </a:rPr>
              <a:t>iPS</a:t>
            </a:r>
            <a:r>
              <a:rPr lang="en-US" sz="2000" dirty="0">
                <a:latin typeface="+mn-lt"/>
              </a:rPr>
              <a:t> cell lines made from 7 donors who together are homozygous for 4 HLA types have been prepared. These lines cover approximately 40% of the Japanese population. </a:t>
            </a:r>
            <a:endParaRPr lang="ru-RU" sz="2000" dirty="0">
              <a:latin typeface="+mn-lt"/>
            </a:endParaRPr>
          </a:p>
          <a:p>
            <a:pPr marL="252000" indent="-180000">
              <a:lnSpc>
                <a:spcPts val="3600"/>
              </a:lnSpc>
              <a:spcBef>
                <a:spcPts val="0"/>
              </a:spcBef>
              <a:buClr>
                <a:schemeClr val="tx2"/>
              </a:buClr>
              <a:buSzPct val="100000"/>
              <a:buFont typeface="Arial" panose="020B0604020202020204" pitchFamily="34" charset="0"/>
              <a:buChar char="̶"/>
            </a:pPr>
            <a:r>
              <a:rPr lang="en-US" sz="2000" dirty="0">
                <a:latin typeface="+mn-lt"/>
              </a:rPr>
              <a:t>The different lines give versatility in HLA typing and differentiation capacity for different diseases. </a:t>
            </a:r>
            <a:endParaRPr lang="ru-RU" sz="2000" dirty="0">
              <a:latin typeface="+mn-lt"/>
            </a:endParaRPr>
          </a:p>
          <a:p>
            <a:pPr marL="252000" indent="-180000">
              <a:lnSpc>
                <a:spcPts val="3600"/>
              </a:lnSpc>
              <a:spcBef>
                <a:spcPts val="0"/>
              </a:spcBef>
              <a:buClr>
                <a:schemeClr val="tx2"/>
              </a:buClr>
              <a:buSzPct val="100000"/>
              <a:buFont typeface="Arial" panose="020B0604020202020204" pitchFamily="34" charset="0"/>
              <a:buChar char="̶"/>
            </a:pPr>
            <a:r>
              <a:rPr lang="en-US" sz="2000" dirty="0">
                <a:latin typeface="+mn-lt"/>
              </a:rPr>
              <a:t>Some of these cell lines have already been used in </a:t>
            </a:r>
            <a:r>
              <a:rPr lang="en-US" sz="2000" dirty="0" err="1">
                <a:latin typeface="+mn-lt"/>
              </a:rPr>
              <a:t>iPS</a:t>
            </a:r>
            <a:r>
              <a:rPr lang="en-US" sz="2000" dirty="0">
                <a:latin typeface="+mn-lt"/>
              </a:rPr>
              <a:t> cell-based clinical cell therapies.</a:t>
            </a:r>
            <a:endParaRPr lang="cs-CZ" sz="2000" dirty="0">
              <a:latin typeface="+mn-lt"/>
            </a:endParaRPr>
          </a:p>
        </p:txBody>
      </p:sp>
    </p:spTree>
    <p:extLst>
      <p:ext uri="{BB962C8B-B14F-4D97-AF65-F5344CB8AC3E}">
        <p14:creationId xmlns:p14="http://schemas.microsoft.com/office/powerpoint/2010/main" val="2041401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1060FD5-2FAB-2751-E10E-F593CFCA2A2C}"/>
              </a:ext>
            </a:extLst>
          </p:cNvPr>
          <p:cNvSpPr>
            <a:spLocks noGrp="1"/>
          </p:cNvSpPr>
          <p:nvPr>
            <p:ph type="ftr" sz="quarter" idx="10"/>
          </p:nvPr>
        </p:nvSpPr>
        <p:spPr/>
        <p:txBody>
          <a:bodyPr/>
          <a:lstStyle/>
          <a:p>
            <a:r>
              <a:rPr lang="en-US" noProof="0" dirty="0"/>
              <a:t>Induced pluripotent stem cells (iPSC)</a:t>
            </a:r>
          </a:p>
        </p:txBody>
      </p:sp>
      <p:sp>
        <p:nvSpPr>
          <p:cNvPr id="3" name="Zástupný symbol pro číslo snímku 2">
            <a:extLst>
              <a:ext uri="{FF2B5EF4-FFF2-40B4-BE49-F238E27FC236}">
                <a16:creationId xmlns:a16="http://schemas.microsoft.com/office/drawing/2014/main" id="{C8F37449-19EF-099B-8DFB-600DBBEAE68D}"/>
              </a:ext>
            </a:extLst>
          </p:cNvPr>
          <p:cNvSpPr>
            <a:spLocks noGrp="1"/>
          </p:cNvSpPr>
          <p:nvPr>
            <p:ph type="sldNum" sz="quarter" idx="11"/>
          </p:nvPr>
        </p:nvSpPr>
        <p:spPr/>
        <p:txBody>
          <a:bodyPr/>
          <a:lstStyle/>
          <a:p>
            <a:fld id="{0970407D-EE58-4A0B-824B-1D3AE42DD9CF}" type="slidenum">
              <a:rPr lang="en-GB" altLang="cs-CZ" noProof="0" smtClean="0"/>
              <a:pPr/>
              <a:t>19</a:t>
            </a:fld>
            <a:endParaRPr lang="en-GB" altLang="cs-CZ" noProof="0" dirty="0"/>
          </a:p>
        </p:txBody>
      </p:sp>
      <p:sp>
        <p:nvSpPr>
          <p:cNvPr id="4" name="Nadpis 3">
            <a:extLst>
              <a:ext uri="{FF2B5EF4-FFF2-40B4-BE49-F238E27FC236}">
                <a16:creationId xmlns:a16="http://schemas.microsoft.com/office/drawing/2014/main" id="{1B9FA270-A005-2CCD-C69D-CC1AFCE5C80A}"/>
              </a:ext>
            </a:extLst>
          </p:cNvPr>
          <p:cNvSpPr>
            <a:spLocks noGrp="1"/>
          </p:cNvSpPr>
          <p:nvPr>
            <p:ph type="title"/>
          </p:nvPr>
        </p:nvSpPr>
        <p:spPr/>
        <p:txBody>
          <a:bodyPr/>
          <a:lstStyle/>
          <a:p>
            <a:r>
              <a:rPr lang="cs-CZ" dirty="0"/>
              <a:t>HLA </a:t>
            </a:r>
            <a:r>
              <a:rPr lang="cs-CZ" dirty="0" err="1"/>
              <a:t>stock</a:t>
            </a:r>
            <a:r>
              <a:rPr lang="cs-CZ" dirty="0"/>
              <a:t> </a:t>
            </a:r>
            <a:r>
              <a:rPr lang="cs-CZ" dirty="0" err="1"/>
              <a:t>project</a:t>
            </a:r>
            <a:endParaRPr lang="cs-CZ" dirty="0"/>
          </a:p>
        </p:txBody>
      </p:sp>
      <p:pic>
        <p:nvPicPr>
          <p:cNvPr id="6" name="Obrázek 5">
            <a:extLst>
              <a:ext uri="{FF2B5EF4-FFF2-40B4-BE49-F238E27FC236}">
                <a16:creationId xmlns:a16="http://schemas.microsoft.com/office/drawing/2014/main" id="{F7C50D1E-83CD-0C6D-2981-F5269CF96450}"/>
              </a:ext>
            </a:extLst>
          </p:cNvPr>
          <p:cNvPicPr>
            <a:picLocks noChangeAspect="1"/>
          </p:cNvPicPr>
          <p:nvPr/>
        </p:nvPicPr>
        <p:blipFill>
          <a:blip r:embed="rId2"/>
          <a:stretch>
            <a:fillRect/>
          </a:stretch>
        </p:blipFill>
        <p:spPr>
          <a:xfrm>
            <a:off x="1928172" y="1253315"/>
            <a:ext cx="3625163" cy="2714898"/>
          </a:xfrm>
          <a:prstGeom prst="rect">
            <a:avLst/>
          </a:prstGeom>
        </p:spPr>
      </p:pic>
      <p:pic>
        <p:nvPicPr>
          <p:cNvPr id="7" name="Obrázek 6">
            <a:extLst>
              <a:ext uri="{FF2B5EF4-FFF2-40B4-BE49-F238E27FC236}">
                <a16:creationId xmlns:a16="http://schemas.microsoft.com/office/drawing/2014/main" id="{41A9D152-D8E2-C6B9-B442-96DB796EB3AA}"/>
              </a:ext>
            </a:extLst>
          </p:cNvPr>
          <p:cNvPicPr>
            <a:picLocks noChangeAspect="1"/>
          </p:cNvPicPr>
          <p:nvPr/>
        </p:nvPicPr>
        <p:blipFill>
          <a:blip r:embed="rId3"/>
          <a:stretch>
            <a:fillRect/>
          </a:stretch>
        </p:blipFill>
        <p:spPr>
          <a:xfrm>
            <a:off x="1673507" y="4058213"/>
            <a:ext cx="4181582" cy="1921884"/>
          </a:xfrm>
          <a:prstGeom prst="rect">
            <a:avLst/>
          </a:prstGeom>
        </p:spPr>
      </p:pic>
      <p:pic>
        <p:nvPicPr>
          <p:cNvPr id="9" name="Obrázek 8">
            <a:extLst>
              <a:ext uri="{FF2B5EF4-FFF2-40B4-BE49-F238E27FC236}">
                <a16:creationId xmlns:a16="http://schemas.microsoft.com/office/drawing/2014/main" id="{3F2AA52A-F251-A777-4705-4E5AF04304FB}"/>
              </a:ext>
            </a:extLst>
          </p:cNvPr>
          <p:cNvPicPr>
            <a:picLocks noChangeAspect="1"/>
          </p:cNvPicPr>
          <p:nvPr/>
        </p:nvPicPr>
        <p:blipFill>
          <a:blip r:embed="rId4"/>
          <a:stretch>
            <a:fillRect/>
          </a:stretch>
        </p:blipFill>
        <p:spPr>
          <a:xfrm>
            <a:off x="6761507" y="559677"/>
            <a:ext cx="3756986" cy="5578323"/>
          </a:xfrm>
          <a:prstGeom prst="rect">
            <a:avLst/>
          </a:prstGeom>
        </p:spPr>
      </p:pic>
    </p:spTree>
    <p:extLst>
      <p:ext uri="{BB962C8B-B14F-4D97-AF65-F5344CB8AC3E}">
        <p14:creationId xmlns:p14="http://schemas.microsoft.com/office/powerpoint/2010/main" val="1205159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10EFA67-FAD7-B45F-38B7-1455DDEB0351}"/>
              </a:ext>
            </a:extLst>
          </p:cNvPr>
          <p:cNvSpPr>
            <a:spLocks noGrp="1"/>
          </p:cNvSpPr>
          <p:nvPr>
            <p:ph type="ftr" sz="quarter" idx="10"/>
          </p:nvPr>
        </p:nvSpPr>
        <p:spPr/>
        <p:txBody>
          <a:bodyPr/>
          <a:lstStyle/>
          <a:p>
            <a:r>
              <a:rPr lang="en-GB" dirty="0"/>
              <a:t>Induced </a:t>
            </a:r>
            <a:r>
              <a:rPr lang="cs-CZ" dirty="0" err="1"/>
              <a:t>pluripotent</a:t>
            </a:r>
            <a:r>
              <a:rPr lang="cs-CZ" dirty="0"/>
              <a:t> stem </a:t>
            </a:r>
            <a:r>
              <a:rPr lang="cs-CZ" dirty="0" err="1"/>
              <a:t>cells</a:t>
            </a:r>
            <a:r>
              <a:rPr lang="en-US" dirty="0"/>
              <a:t> (iPSC)</a:t>
            </a:r>
            <a:endParaRPr lang="en-GB" noProof="0" dirty="0"/>
          </a:p>
        </p:txBody>
      </p:sp>
      <p:sp>
        <p:nvSpPr>
          <p:cNvPr id="3" name="Zástupný symbol pro číslo snímku 2">
            <a:extLst>
              <a:ext uri="{FF2B5EF4-FFF2-40B4-BE49-F238E27FC236}">
                <a16:creationId xmlns:a16="http://schemas.microsoft.com/office/drawing/2014/main" id="{7C938196-243B-81C3-1505-CB3B0575BE75}"/>
              </a:ext>
            </a:extLst>
          </p:cNvPr>
          <p:cNvSpPr>
            <a:spLocks noGrp="1"/>
          </p:cNvSpPr>
          <p:nvPr>
            <p:ph type="sldNum" sz="quarter" idx="11"/>
          </p:nvPr>
        </p:nvSpPr>
        <p:spPr/>
        <p:txBody>
          <a:bodyPr/>
          <a:lstStyle/>
          <a:p>
            <a:fld id="{0970407D-EE58-4A0B-824B-1D3AE42DD9CF}" type="slidenum">
              <a:rPr lang="en-GB" altLang="cs-CZ" noProof="0" smtClean="0"/>
              <a:pPr/>
              <a:t>2</a:t>
            </a:fld>
            <a:endParaRPr lang="en-GB" altLang="cs-CZ" noProof="0" dirty="0"/>
          </a:p>
        </p:txBody>
      </p:sp>
      <p:sp>
        <p:nvSpPr>
          <p:cNvPr id="4" name="Nadpis 3">
            <a:extLst>
              <a:ext uri="{FF2B5EF4-FFF2-40B4-BE49-F238E27FC236}">
                <a16:creationId xmlns:a16="http://schemas.microsoft.com/office/drawing/2014/main" id="{BDE1755E-055D-AB48-7C6B-E449C554ED4A}"/>
              </a:ext>
            </a:extLst>
          </p:cNvPr>
          <p:cNvSpPr>
            <a:spLocks noGrp="1"/>
          </p:cNvSpPr>
          <p:nvPr>
            <p:ph type="title"/>
          </p:nvPr>
        </p:nvSpPr>
        <p:spPr/>
        <p:txBody>
          <a:bodyPr/>
          <a:lstStyle/>
          <a:p>
            <a:r>
              <a:rPr lang="en-US" dirty="0"/>
              <a:t>Pluripotent stem cells</a:t>
            </a:r>
            <a:endParaRPr lang="cs-CZ" dirty="0"/>
          </a:p>
        </p:txBody>
      </p:sp>
      <p:sp>
        <p:nvSpPr>
          <p:cNvPr id="5" name="Zástupný obsah 4">
            <a:extLst>
              <a:ext uri="{FF2B5EF4-FFF2-40B4-BE49-F238E27FC236}">
                <a16:creationId xmlns:a16="http://schemas.microsoft.com/office/drawing/2014/main" id="{F76A3C60-A22B-6219-AC5A-674118DBD22C}"/>
              </a:ext>
            </a:extLst>
          </p:cNvPr>
          <p:cNvSpPr>
            <a:spLocks noGrp="1"/>
          </p:cNvSpPr>
          <p:nvPr>
            <p:ph idx="1"/>
          </p:nvPr>
        </p:nvSpPr>
        <p:spPr>
          <a:xfrm>
            <a:off x="720000" y="1692002"/>
            <a:ext cx="5666286" cy="4139998"/>
          </a:xfrm>
        </p:spPr>
        <p:txBody>
          <a:bodyPr/>
          <a:lstStyle/>
          <a:p>
            <a:r>
              <a:rPr lang="en-US" sz="2000" dirty="0"/>
              <a:t>Embryonic stem cells</a:t>
            </a:r>
          </a:p>
          <a:p>
            <a:r>
              <a:rPr lang="en-US" sz="2000" dirty="0"/>
              <a:t>We can find them in blastocyst (5-9 days)</a:t>
            </a:r>
          </a:p>
          <a:p>
            <a:r>
              <a:rPr lang="en-US" sz="2000" dirty="0"/>
              <a:t>Are able to differentiate to 220 types of cells</a:t>
            </a:r>
          </a:p>
          <a:p>
            <a:r>
              <a:rPr lang="en-US" sz="2000" dirty="0"/>
              <a:t>Have the ability to reproduce indefinitely in culture, and incorporate into host embryos </a:t>
            </a:r>
            <a:endParaRPr lang="cs-CZ" sz="2000" dirty="0"/>
          </a:p>
        </p:txBody>
      </p:sp>
      <p:pic>
        <p:nvPicPr>
          <p:cNvPr id="7" name="Obrázek 6">
            <a:extLst>
              <a:ext uri="{FF2B5EF4-FFF2-40B4-BE49-F238E27FC236}">
                <a16:creationId xmlns:a16="http://schemas.microsoft.com/office/drawing/2014/main" id="{7D1E0B91-A647-B3FD-76D4-2D44BCEA2B3B}"/>
              </a:ext>
            </a:extLst>
          </p:cNvPr>
          <p:cNvPicPr>
            <a:picLocks noChangeAspect="1"/>
          </p:cNvPicPr>
          <p:nvPr/>
        </p:nvPicPr>
        <p:blipFill>
          <a:blip r:embed="rId2"/>
          <a:stretch>
            <a:fillRect/>
          </a:stretch>
        </p:blipFill>
        <p:spPr>
          <a:xfrm>
            <a:off x="6303200" y="1381810"/>
            <a:ext cx="5376000" cy="4094380"/>
          </a:xfrm>
          <a:prstGeom prst="rect">
            <a:avLst/>
          </a:prstGeom>
        </p:spPr>
      </p:pic>
    </p:spTree>
    <p:extLst>
      <p:ext uri="{BB962C8B-B14F-4D97-AF65-F5344CB8AC3E}">
        <p14:creationId xmlns:p14="http://schemas.microsoft.com/office/powerpoint/2010/main" val="1887077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63F47B4-064C-1FB3-EB2A-287149F8D904}"/>
              </a:ext>
            </a:extLst>
          </p:cNvPr>
          <p:cNvSpPr>
            <a:spLocks noGrp="1"/>
          </p:cNvSpPr>
          <p:nvPr>
            <p:ph type="ftr" sz="quarter" idx="10"/>
          </p:nvPr>
        </p:nvSpPr>
        <p:spPr/>
        <p:txBody>
          <a:bodyPr/>
          <a:lstStyle/>
          <a:p>
            <a:r>
              <a:rPr lang="en-US" noProof="0" dirty="0"/>
              <a:t>Induced pluripotent stem cells (iPSC)</a:t>
            </a:r>
          </a:p>
          <a:p>
            <a:endParaRPr lang="en-GB" noProof="0" dirty="0"/>
          </a:p>
        </p:txBody>
      </p:sp>
      <p:sp>
        <p:nvSpPr>
          <p:cNvPr id="3" name="Zástupný symbol pro číslo snímku 2">
            <a:extLst>
              <a:ext uri="{FF2B5EF4-FFF2-40B4-BE49-F238E27FC236}">
                <a16:creationId xmlns:a16="http://schemas.microsoft.com/office/drawing/2014/main" id="{B9FD5001-DB96-A27D-207F-E10673B40111}"/>
              </a:ext>
            </a:extLst>
          </p:cNvPr>
          <p:cNvSpPr>
            <a:spLocks noGrp="1"/>
          </p:cNvSpPr>
          <p:nvPr>
            <p:ph type="sldNum" sz="quarter" idx="11"/>
          </p:nvPr>
        </p:nvSpPr>
        <p:spPr/>
        <p:txBody>
          <a:bodyPr/>
          <a:lstStyle/>
          <a:p>
            <a:fld id="{0970407D-EE58-4A0B-824B-1D3AE42DD9CF}" type="slidenum">
              <a:rPr lang="en-GB" altLang="cs-CZ" noProof="0" smtClean="0"/>
              <a:pPr/>
              <a:t>20</a:t>
            </a:fld>
            <a:endParaRPr lang="en-GB" altLang="cs-CZ" noProof="0" dirty="0"/>
          </a:p>
        </p:txBody>
      </p:sp>
      <p:sp>
        <p:nvSpPr>
          <p:cNvPr id="4" name="Nadpis 3">
            <a:extLst>
              <a:ext uri="{FF2B5EF4-FFF2-40B4-BE49-F238E27FC236}">
                <a16:creationId xmlns:a16="http://schemas.microsoft.com/office/drawing/2014/main" id="{47C9AE53-DDBB-78DF-1D81-EE246BCCE484}"/>
              </a:ext>
            </a:extLst>
          </p:cNvPr>
          <p:cNvSpPr>
            <a:spLocks noGrp="1"/>
          </p:cNvSpPr>
          <p:nvPr>
            <p:ph type="title"/>
          </p:nvPr>
        </p:nvSpPr>
        <p:spPr/>
        <p:txBody>
          <a:bodyPr/>
          <a:lstStyle/>
          <a:p>
            <a:r>
              <a:rPr lang="cs-CZ" dirty="0" err="1"/>
              <a:t>Thank</a:t>
            </a:r>
            <a:r>
              <a:rPr lang="cs-CZ" dirty="0"/>
              <a:t> </a:t>
            </a:r>
            <a:r>
              <a:rPr lang="cs-CZ" dirty="0" err="1"/>
              <a:t>you</a:t>
            </a:r>
            <a:r>
              <a:rPr lang="cs-CZ" dirty="0"/>
              <a:t> </a:t>
            </a:r>
            <a:r>
              <a:rPr lang="cs-CZ" dirty="0" err="1"/>
              <a:t>for</a:t>
            </a:r>
            <a:r>
              <a:rPr lang="cs-CZ" dirty="0"/>
              <a:t> </a:t>
            </a:r>
            <a:r>
              <a:rPr lang="cs-CZ" dirty="0" err="1"/>
              <a:t>attention</a:t>
            </a:r>
            <a:endParaRPr lang="cs-CZ" dirty="0"/>
          </a:p>
        </p:txBody>
      </p:sp>
      <p:pic>
        <p:nvPicPr>
          <p:cNvPr id="7" name="Obrázek 6" descr="Obsah obrázku text, kreslené, ilustrace, klipart&#10;&#10;Popis byl vytvořen automaticky">
            <a:extLst>
              <a:ext uri="{FF2B5EF4-FFF2-40B4-BE49-F238E27FC236}">
                <a16:creationId xmlns:a16="http://schemas.microsoft.com/office/drawing/2014/main" id="{C875F317-8905-B281-659E-C755A7128B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375" y="1260517"/>
            <a:ext cx="6106754" cy="4878542"/>
          </a:xfrm>
          <a:prstGeom prst="rect">
            <a:avLst/>
          </a:prstGeom>
        </p:spPr>
      </p:pic>
    </p:spTree>
    <p:extLst>
      <p:ext uri="{BB962C8B-B14F-4D97-AF65-F5344CB8AC3E}">
        <p14:creationId xmlns:p14="http://schemas.microsoft.com/office/powerpoint/2010/main" val="3590990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92E4BAB-FFBE-9B58-6B4B-831BF7FFD4E9}"/>
              </a:ext>
            </a:extLst>
          </p:cNvPr>
          <p:cNvSpPr>
            <a:spLocks noGrp="1"/>
          </p:cNvSpPr>
          <p:nvPr>
            <p:ph type="ftr" sz="quarter" idx="10"/>
          </p:nvPr>
        </p:nvSpPr>
        <p:spPr/>
        <p:txBody>
          <a:bodyPr/>
          <a:lstStyle/>
          <a:p>
            <a:r>
              <a:rPr lang="en-GB" dirty="0"/>
              <a:t>Induced </a:t>
            </a:r>
            <a:r>
              <a:rPr lang="cs-CZ" dirty="0" err="1"/>
              <a:t>pluripotent</a:t>
            </a:r>
            <a:r>
              <a:rPr lang="cs-CZ" dirty="0"/>
              <a:t> stem </a:t>
            </a:r>
            <a:r>
              <a:rPr lang="cs-CZ" dirty="0" err="1"/>
              <a:t>cells</a:t>
            </a:r>
            <a:r>
              <a:rPr lang="en-US" dirty="0"/>
              <a:t> (iPSC)</a:t>
            </a:r>
            <a:endParaRPr lang="en-GB" noProof="0" dirty="0"/>
          </a:p>
        </p:txBody>
      </p:sp>
      <p:sp>
        <p:nvSpPr>
          <p:cNvPr id="3" name="Zástupný symbol pro číslo snímku 2">
            <a:extLst>
              <a:ext uri="{FF2B5EF4-FFF2-40B4-BE49-F238E27FC236}">
                <a16:creationId xmlns:a16="http://schemas.microsoft.com/office/drawing/2014/main" id="{027714F7-10BE-471A-B882-59BE64BAA1D2}"/>
              </a:ext>
            </a:extLst>
          </p:cNvPr>
          <p:cNvSpPr>
            <a:spLocks noGrp="1"/>
          </p:cNvSpPr>
          <p:nvPr>
            <p:ph type="sldNum" sz="quarter" idx="11"/>
          </p:nvPr>
        </p:nvSpPr>
        <p:spPr/>
        <p:txBody>
          <a:bodyPr/>
          <a:lstStyle/>
          <a:p>
            <a:fld id="{0970407D-EE58-4A0B-824B-1D3AE42DD9CF}" type="slidenum">
              <a:rPr lang="en-GB" altLang="cs-CZ" noProof="0" smtClean="0"/>
              <a:pPr/>
              <a:t>3</a:t>
            </a:fld>
            <a:endParaRPr lang="en-GB" altLang="cs-CZ" noProof="0" dirty="0"/>
          </a:p>
        </p:txBody>
      </p:sp>
      <p:sp>
        <p:nvSpPr>
          <p:cNvPr id="4" name="Nadpis 3">
            <a:extLst>
              <a:ext uri="{FF2B5EF4-FFF2-40B4-BE49-F238E27FC236}">
                <a16:creationId xmlns:a16="http://schemas.microsoft.com/office/drawing/2014/main" id="{38BC8196-81F0-973F-EFAF-67C61CCF9420}"/>
              </a:ext>
            </a:extLst>
          </p:cNvPr>
          <p:cNvSpPr>
            <a:spLocks noGrp="1"/>
          </p:cNvSpPr>
          <p:nvPr>
            <p:ph type="title"/>
          </p:nvPr>
        </p:nvSpPr>
        <p:spPr/>
        <p:txBody>
          <a:bodyPr/>
          <a:lstStyle/>
          <a:p>
            <a:r>
              <a:rPr lang="en-US" dirty="0"/>
              <a:t>Multipotent stem cells</a:t>
            </a:r>
            <a:endParaRPr lang="cs-CZ" dirty="0"/>
          </a:p>
        </p:txBody>
      </p:sp>
      <p:sp>
        <p:nvSpPr>
          <p:cNvPr id="5" name="Zástupný obsah 4">
            <a:extLst>
              <a:ext uri="{FF2B5EF4-FFF2-40B4-BE49-F238E27FC236}">
                <a16:creationId xmlns:a16="http://schemas.microsoft.com/office/drawing/2014/main" id="{DA52641C-52D4-0E5A-B5CA-9A1528360A2E}"/>
              </a:ext>
            </a:extLst>
          </p:cNvPr>
          <p:cNvSpPr>
            <a:spLocks noGrp="1"/>
          </p:cNvSpPr>
          <p:nvPr>
            <p:ph idx="1"/>
          </p:nvPr>
        </p:nvSpPr>
        <p:spPr>
          <a:xfrm>
            <a:off x="720000" y="1692002"/>
            <a:ext cx="5811429" cy="4139998"/>
          </a:xfrm>
        </p:spPr>
        <p:txBody>
          <a:bodyPr/>
          <a:lstStyle/>
          <a:p>
            <a:r>
              <a:rPr lang="en-US" sz="2000" dirty="0"/>
              <a:t>Adult or somatic stem cells that can differentiate into numerous related cells</a:t>
            </a:r>
          </a:p>
          <a:p>
            <a:r>
              <a:rPr lang="en-US" sz="2000" dirty="0"/>
              <a:t>Differentiate from endoderm</a:t>
            </a:r>
          </a:p>
          <a:p>
            <a:r>
              <a:rPr lang="en-US" sz="2000" dirty="0"/>
              <a:t>Classical example: hematopoietic stem cells </a:t>
            </a:r>
          </a:p>
          <a:p>
            <a:r>
              <a:rPr lang="en-US" sz="2000" dirty="0"/>
              <a:t>Most blood stem cells can be found in the bone, but the small number can be found in the bloodstream</a:t>
            </a:r>
          </a:p>
          <a:p>
            <a:endParaRPr lang="cs-CZ" dirty="0"/>
          </a:p>
        </p:txBody>
      </p:sp>
      <p:pic>
        <p:nvPicPr>
          <p:cNvPr id="9" name="Obrázek 8">
            <a:extLst>
              <a:ext uri="{FF2B5EF4-FFF2-40B4-BE49-F238E27FC236}">
                <a16:creationId xmlns:a16="http://schemas.microsoft.com/office/drawing/2014/main" id="{E471FE4B-EDBA-A05E-56B0-605E8C78C0F5}"/>
              </a:ext>
            </a:extLst>
          </p:cNvPr>
          <p:cNvPicPr>
            <a:picLocks noChangeAspect="1"/>
          </p:cNvPicPr>
          <p:nvPr/>
        </p:nvPicPr>
        <p:blipFill>
          <a:blip r:embed="rId2"/>
          <a:stretch>
            <a:fillRect/>
          </a:stretch>
        </p:blipFill>
        <p:spPr>
          <a:xfrm>
            <a:off x="6879771" y="1171576"/>
            <a:ext cx="4795524" cy="3937575"/>
          </a:xfrm>
          <a:prstGeom prst="rect">
            <a:avLst/>
          </a:prstGeom>
        </p:spPr>
      </p:pic>
    </p:spTree>
    <p:extLst>
      <p:ext uri="{BB962C8B-B14F-4D97-AF65-F5344CB8AC3E}">
        <p14:creationId xmlns:p14="http://schemas.microsoft.com/office/powerpoint/2010/main" val="2118061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19311EE-B306-1A5A-69F0-A093E4AA7780}"/>
              </a:ext>
            </a:extLst>
          </p:cNvPr>
          <p:cNvSpPr>
            <a:spLocks noGrp="1"/>
          </p:cNvSpPr>
          <p:nvPr>
            <p:ph type="ftr" sz="quarter" idx="10"/>
          </p:nvPr>
        </p:nvSpPr>
        <p:spPr/>
        <p:txBody>
          <a:bodyPr/>
          <a:lstStyle/>
          <a:p>
            <a:r>
              <a:rPr lang="en-GB" dirty="0"/>
              <a:t>Induced </a:t>
            </a:r>
            <a:r>
              <a:rPr lang="cs-CZ" dirty="0" err="1"/>
              <a:t>pluripotent</a:t>
            </a:r>
            <a:r>
              <a:rPr lang="cs-CZ" dirty="0"/>
              <a:t> stem </a:t>
            </a:r>
            <a:r>
              <a:rPr lang="cs-CZ" dirty="0" err="1"/>
              <a:t>cells</a:t>
            </a:r>
            <a:r>
              <a:rPr lang="en-US" dirty="0"/>
              <a:t> (iPSC)</a:t>
            </a:r>
            <a:endParaRPr lang="en-GB" noProof="0" dirty="0"/>
          </a:p>
        </p:txBody>
      </p:sp>
      <p:sp>
        <p:nvSpPr>
          <p:cNvPr id="3" name="Zástupný symbol pro číslo snímku 2">
            <a:extLst>
              <a:ext uri="{FF2B5EF4-FFF2-40B4-BE49-F238E27FC236}">
                <a16:creationId xmlns:a16="http://schemas.microsoft.com/office/drawing/2014/main" id="{040ADA70-4040-F9C4-ED3D-9B1F4C780102}"/>
              </a:ext>
            </a:extLst>
          </p:cNvPr>
          <p:cNvSpPr>
            <a:spLocks noGrp="1"/>
          </p:cNvSpPr>
          <p:nvPr>
            <p:ph type="sldNum" sz="quarter" idx="11"/>
          </p:nvPr>
        </p:nvSpPr>
        <p:spPr/>
        <p:txBody>
          <a:bodyPr/>
          <a:lstStyle/>
          <a:p>
            <a:fld id="{0970407D-EE58-4A0B-824B-1D3AE42DD9CF}" type="slidenum">
              <a:rPr lang="en-GB" altLang="cs-CZ" noProof="0" smtClean="0"/>
              <a:pPr/>
              <a:t>4</a:t>
            </a:fld>
            <a:endParaRPr lang="en-GB" altLang="cs-CZ" noProof="0" dirty="0"/>
          </a:p>
        </p:txBody>
      </p:sp>
      <p:sp>
        <p:nvSpPr>
          <p:cNvPr id="4" name="Nadpis 3">
            <a:extLst>
              <a:ext uri="{FF2B5EF4-FFF2-40B4-BE49-F238E27FC236}">
                <a16:creationId xmlns:a16="http://schemas.microsoft.com/office/drawing/2014/main" id="{C6976D42-99F3-E19D-E89D-1C5A449AEAB2}"/>
              </a:ext>
            </a:extLst>
          </p:cNvPr>
          <p:cNvSpPr>
            <a:spLocks noGrp="1"/>
          </p:cNvSpPr>
          <p:nvPr>
            <p:ph type="title"/>
          </p:nvPr>
        </p:nvSpPr>
        <p:spPr/>
        <p:txBody>
          <a:bodyPr/>
          <a:lstStyle/>
          <a:p>
            <a:r>
              <a:rPr lang="en-US" dirty="0"/>
              <a:t>Unipotent stem cells</a:t>
            </a:r>
            <a:endParaRPr lang="cs-CZ" dirty="0"/>
          </a:p>
        </p:txBody>
      </p:sp>
      <p:sp>
        <p:nvSpPr>
          <p:cNvPr id="5" name="Zástupný obsah 4">
            <a:extLst>
              <a:ext uri="{FF2B5EF4-FFF2-40B4-BE49-F238E27FC236}">
                <a16:creationId xmlns:a16="http://schemas.microsoft.com/office/drawing/2014/main" id="{24D99463-F474-5108-8D9A-9A315AFFDC86}"/>
              </a:ext>
            </a:extLst>
          </p:cNvPr>
          <p:cNvSpPr>
            <a:spLocks noGrp="1"/>
          </p:cNvSpPr>
          <p:nvPr>
            <p:ph idx="1"/>
          </p:nvPr>
        </p:nvSpPr>
        <p:spPr>
          <a:xfrm>
            <a:off x="720000" y="1692002"/>
            <a:ext cx="5709829" cy="4139998"/>
          </a:xfrm>
        </p:spPr>
        <p:txBody>
          <a:bodyPr/>
          <a:lstStyle/>
          <a:p>
            <a:r>
              <a:rPr lang="en-US" sz="2000" dirty="0"/>
              <a:t>These stem cells can produce only one cell type.</a:t>
            </a:r>
          </a:p>
          <a:p>
            <a:r>
              <a:rPr lang="en-US" sz="2000" dirty="0"/>
              <a:t>Have the property of self-renewal that distinguishes them from non-stem cells. </a:t>
            </a:r>
          </a:p>
          <a:p>
            <a:r>
              <a:rPr lang="en-US" sz="2000" dirty="0"/>
              <a:t>Examples of a unipotent stem cell are a germ line stem cell (producing sperm) and an epidermal stem cell (producing skin).</a:t>
            </a:r>
            <a:endParaRPr lang="cs-CZ" sz="2000" dirty="0"/>
          </a:p>
        </p:txBody>
      </p:sp>
      <p:pic>
        <p:nvPicPr>
          <p:cNvPr id="7" name="Obrázek 6">
            <a:extLst>
              <a:ext uri="{FF2B5EF4-FFF2-40B4-BE49-F238E27FC236}">
                <a16:creationId xmlns:a16="http://schemas.microsoft.com/office/drawing/2014/main" id="{B0FF0E83-1DF4-F646-0846-07C7DDF542CE}"/>
              </a:ext>
            </a:extLst>
          </p:cNvPr>
          <p:cNvPicPr>
            <a:picLocks noChangeAspect="1"/>
          </p:cNvPicPr>
          <p:nvPr/>
        </p:nvPicPr>
        <p:blipFill>
          <a:blip r:embed="rId2"/>
          <a:stretch>
            <a:fillRect/>
          </a:stretch>
        </p:blipFill>
        <p:spPr>
          <a:xfrm>
            <a:off x="6592420" y="1171576"/>
            <a:ext cx="5048037" cy="4258400"/>
          </a:xfrm>
          <a:prstGeom prst="rect">
            <a:avLst/>
          </a:prstGeom>
        </p:spPr>
      </p:pic>
    </p:spTree>
    <p:extLst>
      <p:ext uri="{BB962C8B-B14F-4D97-AF65-F5344CB8AC3E}">
        <p14:creationId xmlns:p14="http://schemas.microsoft.com/office/powerpoint/2010/main" val="2058053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BB1862A-163A-FC8E-6A73-AE0E9ECA96EE}"/>
              </a:ext>
            </a:extLst>
          </p:cNvPr>
          <p:cNvSpPr>
            <a:spLocks noGrp="1"/>
          </p:cNvSpPr>
          <p:nvPr>
            <p:ph type="ftr" sz="quarter" idx="10"/>
          </p:nvPr>
        </p:nvSpPr>
        <p:spPr/>
        <p:txBody>
          <a:bodyPr/>
          <a:lstStyle/>
          <a:p>
            <a:r>
              <a:rPr lang="en-GB" dirty="0"/>
              <a:t>Induced </a:t>
            </a:r>
            <a:r>
              <a:rPr lang="cs-CZ" dirty="0" err="1"/>
              <a:t>pluripotent</a:t>
            </a:r>
            <a:r>
              <a:rPr lang="cs-CZ" dirty="0"/>
              <a:t> stem </a:t>
            </a:r>
            <a:r>
              <a:rPr lang="cs-CZ" dirty="0" err="1"/>
              <a:t>cells</a:t>
            </a:r>
            <a:r>
              <a:rPr lang="en-US" dirty="0"/>
              <a:t> (iPSC)</a:t>
            </a:r>
            <a:endParaRPr lang="en-GB" noProof="0" dirty="0"/>
          </a:p>
        </p:txBody>
      </p:sp>
      <p:sp>
        <p:nvSpPr>
          <p:cNvPr id="3" name="Zástupný symbol pro číslo snímku 2">
            <a:extLst>
              <a:ext uri="{FF2B5EF4-FFF2-40B4-BE49-F238E27FC236}">
                <a16:creationId xmlns:a16="http://schemas.microsoft.com/office/drawing/2014/main" id="{D9D5F551-4D84-1AD4-68B4-1B38FD234387}"/>
              </a:ext>
            </a:extLst>
          </p:cNvPr>
          <p:cNvSpPr>
            <a:spLocks noGrp="1"/>
          </p:cNvSpPr>
          <p:nvPr>
            <p:ph type="sldNum" sz="quarter" idx="11"/>
          </p:nvPr>
        </p:nvSpPr>
        <p:spPr/>
        <p:txBody>
          <a:bodyPr/>
          <a:lstStyle/>
          <a:p>
            <a:fld id="{0970407D-EE58-4A0B-824B-1D3AE42DD9CF}" type="slidenum">
              <a:rPr lang="en-GB" altLang="cs-CZ" noProof="0" smtClean="0"/>
              <a:pPr/>
              <a:t>5</a:t>
            </a:fld>
            <a:endParaRPr lang="en-GB" altLang="cs-CZ" noProof="0" dirty="0"/>
          </a:p>
        </p:txBody>
      </p:sp>
      <p:sp>
        <p:nvSpPr>
          <p:cNvPr id="4" name="Nadpis 3">
            <a:extLst>
              <a:ext uri="{FF2B5EF4-FFF2-40B4-BE49-F238E27FC236}">
                <a16:creationId xmlns:a16="http://schemas.microsoft.com/office/drawing/2014/main" id="{607C3918-72F5-43ED-691B-5800E566E2FA}"/>
              </a:ext>
            </a:extLst>
          </p:cNvPr>
          <p:cNvSpPr>
            <a:spLocks noGrp="1"/>
          </p:cNvSpPr>
          <p:nvPr>
            <p:ph type="title"/>
          </p:nvPr>
        </p:nvSpPr>
        <p:spPr/>
        <p:txBody>
          <a:bodyPr/>
          <a:lstStyle/>
          <a:p>
            <a:r>
              <a:rPr lang="en-US" dirty="0"/>
              <a:t>E</a:t>
            </a:r>
            <a:r>
              <a:rPr lang="cs-CZ" dirty="0" err="1"/>
              <a:t>mbryonic</a:t>
            </a:r>
            <a:r>
              <a:rPr lang="cs-CZ" dirty="0"/>
              <a:t> stem </a:t>
            </a:r>
            <a:r>
              <a:rPr lang="cs-CZ" dirty="0" err="1"/>
              <a:t>cells</a:t>
            </a:r>
            <a:r>
              <a:rPr lang="cs-CZ" dirty="0"/>
              <a:t> v</a:t>
            </a:r>
            <a:r>
              <a:rPr lang="en-US" dirty="0"/>
              <a:t>s</a:t>
            </a:r>
            <a:r>
              <a:rPr lang="cs-CZ" dirty="0"/>
              <a:t> </a:t>
            </a:r>
            <a:r>
              <a:rPr lang="cs-CZ" dirty="0" err="1"/>
              <a:t>adult</a:t>
            </a:r>
            <a:r>
              <a:rPr lang="cs-CZ" dirty="0"/>
              <a:t> stem </a:t>
            </a:r>
            <a:r>
              <a:rPr lang="cs-CZ" dirty="0" err="1"/>
              <a:t>cells</a:t>
            </a:r>
            <a:endParaRPr lang="cs-CZ" dirty="0"/>
          </a:p>
        </p:txBody>
      </p:sp>
      <p:pic>
        <p:nvPicPr>
          <p:cNvPr id="13" name="Zástupný obsah 12">
            <a:extLst>
              <a:ext uri="{FF2B5EF4-FFF2-40B4-BE49-F238E27FC236}">
                <a16:creationId xmlns:a16="http://schemas.microsoft.com/office/drawing/2014/main" id="{DE44BA37-C7BA-E82E-34AA-478670FCA573}"/>
              </a:ext>
            </a:extLst>
          </p:cNvPr>
          <p:cNvPicPr>
            <a:picLocks noGrp="1" noChangeAspect="1"/>
          </p:cNvPicPr>
          <p:nvPr>
            <p:ph idx="1"/>
          </p:nvPr>
        </p:nvPicPr>
        <p:blipFill rotWithShape="1">
          <a:blip r:embed="rId2"/>
          <a:srcRect t="527"/>
          <a:stretch/>
        </p:blipFill>
        <p:spPr>
          <a:xfrm>
            <a:off x="885371" y="1917700"/>
            <a:ext cx="5516221" cy="3510140"/>
          </a:xfrm>
        </p:spPr>
      </p:pic>
      <p:sp>
        <p:nvSpPr>
          <p:cNvPr id="7" name="TextovéPole 6">
            <a:extLst>
              <a:ext uri="{FF2B5EF4-FFF2-40B4-BE49-F238E27FC236}">
                <a16:creationId xmlns:a16="http://schemas.microsoft.com/office/drawing/2014/main" id="{D6B799A1-18A6-3575-FA7A-8661C7257F05}"/>
              </a:ext>
            </a:extLst>
          </p:cNvPr>
          <p:cNvSpPr txBox="1"/>
          <p:nvPr/>
        </p:nvSpPr>
        <p:spPr>
          <a:xfrm>
            <a:off x="3048000" y="3201796"/>
            <a:ext cx="6096000" cy="461665"/>
          </a:xfrm>
          <a:prstGeom prst="rect">
            <a:avLst/>
          </a:prstGeom>
          <a:noFill/>
        </p:spPr>
        <p:txBody>
          <a:bodyPr wrap="square">
            <a:spAutoFit/>
          </a:bodyPr>
          <a:lstStyle/>
          <a:p>
            <a:endParaRPr lang="cs-CZ" dirty="0"/>
          </a:p>
        </p:txBody>
      </p:sp>
      <p:pic>
        <p:nvPicPr>
          <p:cNvPr id="15" name="Obrázek 14">
            <a:extLst>
              <a:ext uri="{FF2B5EF4-FFF2-40B4-BE49-F238E27FC236}">
                <a16:creationId xmlns:a16="http://schemas.microsoft.com/office/drawing/2014/main" id="{C3E6D034-9EAD-0766-88D6-5B55E0C780F0}"/>
              </a:ext>
            </a:extLst>
          </p:cNvPr>
          <p:cNvPicPr>
            <a:picLocks noChangeAspect="1"/>
          </p:cNvPicPr>
          <p:nvPr/>
        </p:nvPicPr>
        <p:blipFill>
          <a:blip r:embed="rId3"/>
          <a:stretch>
            <a:fillRect/>
          </a:stretch>
        </p:blipFill>
        <p:spPr>
          <a:xfrm>
            <a:off x="7525633" y="1971736"/>
            <a:ext cx="3236733" cy="3191779"/>
          </a:xfrm>
          <a:prstGeom prst="rect">
            <a:avLst/>
          </a:prstGeom>
        </p:spPr>
      </p:pic>
      <p:sp>
        <p:nvSpPr>
          <p:cNvPr id="16" name="TextovéPole 15">
            <a:extLst>
              <a:ext uri="{FF2B5EF4-FFF2-40B4-BE49-F238E27FC236}">
                <a16:creationId xmlns:a16="http://schemas.microsoft.com/office/drawing/2014/main" id="{452EFC57-7201-F653-8AAD-D4A25B1C0C51}"/>
              </a:ext>
            </a:extLst>
          </p:cNvPr>
          <p:cNvSpPr txBox="1"/>
          <p:nvPr/>
        </p:nvSpPr>
        <p:spPr>
          <a:xfrm>
            <a:off x="8144933" y="2051488"/>
            <a:ext cx="1981200" cy="523220"/>
          </a:xfrm>
          <a:prstGeom prst="rect">
            <a:avLst/>
          </a:prstGeom>
          <a:noFill/>
        </p:spPr>
        <p:txBody>
          <a:bodyPr wrap="square" rtlCol="0">
            <a:spAutoFit/>
          </a:bodyPr>
          <a:lstStyle/>
          <a:p>
            <a:pPr algn="l"/>
            <a:r>
              <a:rPr lang="en-US" sz="2800" dirty="0">
                <a:solidFill>
                  <a:schemeClr val="bg1"/>
                </a:solidFill>
                <a:latin typeface="+mn-lt"/>
              </a:rPr>
              <a:t>You call it</a:t>
            </a:r>
            <a:endParaRPr lang="cs-CZ" sz="2800" dirty="0" err="1">
              <a:solidFill>
                <a:schemeClr val="bg1"/>
              </a:solidFill>
              <a:latin typeface="+mn-lt"/>
            </a:endParaRPr>
          </a:p>
        </p:txBody>
      </p:sp>
      <p:sp>
        <p:nvSpPr>
          <p:cNvPr id="17" name="TextovéPole 16">
            <a:extLst>
              <a:ext uri="{FF2B5EF4-FFF2-40B4-BE49-F238E27FC236}">
                <a16:creationId xmlns:a16="http://schemas.microsoft.com/office/drawing/2014/main" id="{A685AD62-C366-48E4-9B54-E73580666533}"/>
              </a:ext>
            </a:extLst>
          </p:cNvPr>
          <p:cNvSpPr txBox="1"/>
          <p:nvPr/>
        </p:nvSpPr>
        <p:spPr>
          <a:xfrm>
            <a:off x="8712199" y="4505016"/>
            <a:ext cx="1981200" cy="523220"/>
          </a:xfrm>
          <a:prstGeom prst="rect">
            <a:avLst/>
          </a:prstGeom>
          <a:noFill/>
        </p:spPr>
        <p:txBody>
          <a:bodyPr wrap="square" rtlCol="0">
            <a:spAutoFit/>
          </a:bodyPr>
          <a:lstStyle/>
          <a:p>
            <a:pPr algn="l"/>
            <a:r>
              <a:rPr lang="en-US" sz="2800" dirty="0">
                <a:solidFill>
                  <a:schemeClr val="bg1"/>
                </a:solidFill>
                <a:latin typeface="+mn-lt"/>
              </a:rPr>
              <a:t>life?</a:t>
            </a:r>
            <a:endParaRPr lang="cs-CZ" sz="2800" dirty="0" err="1">
              <a:solidFill>
                <a:schemeClr val="bg1"/>
              </a:solidFill>
              <a:latin typeface="+mn-lt"/>
            </a:endParaRPr>
          </a:p>
        </p:txBody>
      </p:sp>
    </p:spTree>
    <p:extLst>
      <p:ext uri="{BB962C8B-B14F-4D97-AF65-F5344CB8AC3E}">
        <p14:creationId xmlns:p14="http://schemas.microsoft.com/office/powerpoint/2010/main" val="2556933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4580DFB-D474-AD8D-AC4F-0A1935B15B6D}"/>
              </a:ext>
            </a:extLst>
          </p:cNvPr>
          <p:cNvSpPr>
            <a:spLocks noGrp="1"/>
          </p:cNvSpPr>
          <p:nvPr>
            <p:ph type="ftr" sz="quarter" idx="10"/>
          </p:nvPr>
        </p:nvSpPr>
        <p:spPr/>
        <p:txBody>
          <a:bodyPr/>
          <a:lstStyle/>
          <a:p>
            <a:r>
              <a:rPr lang="en-GB" dirty="0"/>
              <a:t>Induced </a:t>
            </a:r>
            <a:r>
              <a:rPr lang="cs-CZ" dirty="0" err="1"/>
              <a:t>pluripotent</a:t>
            </a:r>
            <a:r>
              <a:rPr lang="cs-CZ" dirty="0"/>
              <a:t> stem </a:t>
            </a:r>
            <a:r>
              <a:rPr lang="cs-CZ" dirty="0" err="1"/>
              <a:t>cells</a:t>
            </a:r>
            <a:r>
              <a:rPr lang="en-US" dirty="0"/>
              <a:t> (iPSC)</a:t>
            </a:r>
            <a:endParaRPr lang="en-GB" noProof="0" dirty="0"/>
          </a:p>
        </p:txBody>
      </p:sp>
      <p:sp>
        <p:nvSpPr>
          <p:cNvPr id="3" name="Zástupný symbol pro číslo snímku 2">
            <a:extLst>
              <a:ext uri="{FF2B5EF4-FFF2-40B4-BE49-F238E27FC236}">
                <a16:creationId xmlns:a16="http://schemas.microsoft.com/office/drawing/2014/main" id="{61652B07-7EAC-400B-717B-8B544DA977F6}"/>
              </a:ext>
            </a:extLst>
          </p:cNvPr>
          <p:cNvSpPr>
            <a:spLocks noGrp="1"/>
          </p:cNvSpPr>
          <p:nvPr>
            <p:ph type="sldNum" sz="quarter" idx="11"/>
          </p:nvPr>
        </p:nvSpPr>
        <p:spPr/>
        <p:txBody>
          <a:bodyPr/>
          <a:lstStyle/>
          <a:p>
            <a:fld id="{0970407D-EE58-4A0B-824B-1D3AE42DD9CF}" type="slidenum">
              <a:rPr lang="en-GB" altLang="cs-CZ" noProof="0" smtClean="0"/>
              <a:pPr/>
              <a:t>6</a:t>
            </a:fld>
            <a:endParaRPr lang="en-GB" altLang="cs-CZ" noProof="0" dirty="0"/>
          </a:p>
        </p:txBody>
      </p:sp>
      <p:sp>
        <p:nvSpPr>
          <p:cNvPr id="4" name="Nadpis 3">
            <a:extLst>
              <a:ext uri="{FF2B5EF4-FFF2-40B4-BE49-F238E27FC236}">
                <a16:creationId xmlns:a16="http://schemas.microsoft.com/office/drawing/2014/main" id="{DA214197-84BE-90D1-6176-AA73B8AEE2B3}"/>
              </a:ext>
            </a:extLst>
          </p:cNvPr>
          <p:cNvSpPr>
            <a:spLocks noGrp="1"/>
          </p:cNvSpPr>
          <p:nvPr>
            <p:ph type="title"/>
          </p:nvPr>
        </p:nvSpPr>
        <p:spPr/>
        <p:txBody>
          <a:bodyPr/>
          <a:lstStyle/>
          <a:p>
            <a:r>
              <a:rPr lang="cs-CZ" dirty="0" err="1"/>
              <a:t>Shinya</a:t>
            </a:r>
            <a:r>
              <a:rPr lang="cs-CZ" dirty="0"/>
              <a:t> </a:t>
            </a:r>
            <a:r>
              <a:rPr lang="cs-CZ" dirty="0" err="1"/>
              <a:t>Yamanaka</a:t>
            </a:r>
            <a:endParaRPr lang="cs-CZ" dirty="0"/>
          </a:p>
        </p:txBody>
      </p:sp>
      <p:sp>
        <p:nvSpPr>
          <p:cNvPr id="5" name="Zástupný obsah 4">
            <a:extLst>
              <a:ext uri="{FF2B5EF4-FFF2-40B4-BE49-F238E27FC236}">
                <a16:creationId xmlns:a16="http://schemas.microsoft.com/office/drawing/2014/main" id="{F373EAE7-9988-FF1E-0C8E-B9B9093B9E9D}"/>
              </a:ext>
            </a:extLst>
          </p:cNvPr>
          <p:cNvSpPr>
            <a:spLocks noGrp="1"/>
          </p:cNvSpPr>
          <p:nvPr>
            <p:ph idx="1"/>
          </p:nvPr>
        </p:nvSpPr>
        <p:spPr>
          <a:xfrm>
            <a:off x="720000" y="1359001"/>
            <a:ext cx="6439557" cy="4139998"/>
          </a:xfrm>
        </p:spPr>
        <p:txBody>
          <a:bodyPr/>
          <a:lstStyle/>
          <a:p>
            <a:r>
              <a:rPr lang="en-US" sz="2000" dirty="0"/>
              <a:t>Shinya Yamanaka was born on September 4, 1962. </a:t>
            </a:r>
          </a:p>
          <a:p>
            <a:r>
              <a:rPr lang="en-US" sz="2000" dirty="0"/>
              <a:t>As a young man Yamanaka was a resident in orthopedic surgery.</a:t>
            </a:r>
          </a:p>
          <a:p>
            <a:r>
              <a:rPr lang="en-US" sz="2000" dirty="0"/>
              <a:t> Yamanaka states in his interviews that he decided to devote himself to research after his father’s death. He was devastated about the fact, that he was a doctor, but he couldn’t help his own father. </a:t>
            </a:r>
          </a:p>
          <a:p>
            <a:r>
              <a:rPr lang="en-US" sz="2000" dirty="0"/>
              <a:t> The next 10 years Yamanaka spent in his PhD studies and postdoc work and in 2006 he presented induced pluripotent stem cells for the first time</a:t>
            </a:r>
            <a:r>
              <a:rPr lang="ru-RU" sz="2000" dirty="0"/>
              <a:t>.</a:t>
            </a:r>
            <a:endParaRPr lang="cs-CZ" sz="2000" dirty="0"/>
          </a:p>
        </p:txBody>
      </p:sp>
      <p:pic>
        <p:nvPicPr>
          <p:cNvPr id="7" name="Obrázek 6">
            <a:extLst>
              <a:ext uri="{FF2B5EF4-FFF2-40B4-BE49-F238E27FC236}">
                <a16:creationId xmlns:a16="http://schemas.microsoft.com/office/drawing/2014/main" id="{6415CD10-6EC7-1891-9AA0-550479C86DAB}"/>
              </a:ext>
            </a:extLst>
          </p:cNvPr>
          <p:cNvPicPr>
            <a:picLocks noChangeAspect="1"/>
          </p:cNvPicPr>
          <p:nvPr/>
        </p:nvPicPr>
        <p:blipFill>
          <a:blip r:embed="rId2"/>
          <a:stretch>
            <a:fillRect/>
          </a:stretch>
        </p:blipFill>
        <p:spPr>
          <a:xfrm>
            <a:off x="7548664" y="720000"/>
            <a:ext cx="4163860" cy="2342171"/>
          </a:xfrm>
          <a:prstGeom prst="rect">
            <a:avLst/>
          </a:prstGeom>
        </p:spPr>
      </p:pic>
      <p:pic>
        <p:nvPicPr>
          <p:cNvPr id="9" name="Obrázek 8">
            <a:extLst>
              <a:ext uri="{FF2B5EF4-FFF2-40B4-BE49-F238E27FC236}">
                <a16:creationId xmlns:a16="http://schemas.microsoft.com/office/drawing/2014/main" id="{DF85AE11-D0C9-79C2-0F15-25FDD2B8CB9F}"/>
              </a:ext>
            </a:extLst>
          </p:cNvPr>
          <p:cNvPicPr>
            <a:picLocks noChangeAspect="1"/>
          </p:cNvPicPr>
          <p:nvPr/>
        </p:nvPicPr>
        <p:blipFill>
          <a:blip r:embed="rId3"/>
          <a:stretch>
            <a:fillRect/>
          </a:stretch>
        </p:blipFill>
        <p:spPr>
          <a:xfrm>
            <a:off x="7548664" y="3474000"/>
            <a:ext cx="4163860" cy="2342171"/>
          </a:xfrm>
          <a:prstGeom prst="rect">
            <a:avLst/>
          </a:prstGeom>
        </p:spPr>
      </p:pic>
    </p:spTree>
    <p:extLst>
      <p:ext uri="{BB962C8B-B14F-4D97-AF65-F5344CB8AC3E}">
        <p14:creationId xmlns:p14="http://schemas.microsoft.com/office/powerpoint/2010/main" val="2832652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6542963-D9CC-CAE6-080E-3D1A21EFAB92}"/>
              </a:ext>
            </a:extLst>
          </p:cNvPr>
          <p:cNvSpPr>
            <a:spLocks noGrp="1"/>
          </p:cNvSpPr>
          <p:nvPr>
            <p:ph type="ftr" sz="quarter" idx="10"/>
          </p:nvPr>
        </p:nvSpPr>
        <p:spPr/>
        <p:txBody>
          <a:bodyPr/>
          <a:lstStyle/>
          <a:p>
            <a:r>
              <a:rPr lang="en-GB" dirty="0"/>
              <a:t>Induced </a:t>
            </a:r>
            <a:r>
              <a:rPr lang="cs-CZ" dirty="0" err="1"/>
              <a:t>pluripotent</a:t>
            </a:r>
            <a:r>
              <a:rPr lang="cs-CZ" dirty="0"/>
              <a:t> stem </a:t>
            </a:r>
            <a:r>
              <a:rPr lang="cs-CZ" dirty="0" err="1"/>
              <a:t>cells</a:t>
            </a:r>
            <a:r>
              <a:rPr lang="en-US" dirty="0"/>
              <a:t> (iPSC)</a:t>
            </a:r>
            <a:endParaRPr lang="en-GB" noProof="0" dirty="0"/>
          </a:p>
        </p:txBody>
      </p:sp>
      <p:sp>
        <p:nvSpPr>
          <p:cNvPr id="3" name="Zástupný symbol pro číslo snímku 2">
            <a:extLst>
              <a:ext uri="{FF2B5EF4-FFF2-40B4-BE49-F238E27FC236}">
                <a16:creationId xmlns:a16="http://schemas.microsoft.com/office/drawing/2014/main" id="{CC26AE87-BD28-8CF2-232F-93B69D8C9D25}"/>
              </a:ext>
            </a:extLst>
          </p:cNvPr>
          <p:cNvSpPr>
            <a:spLocks noGrp="1"/>
          </p:cNvSpPr>
          <p:nvPr>
            <p:ph type="sldNum" sz="quarter" idx="11"/>
          </p:nvPr>
        </p:nvSpPr>
        <p:spPr/>
        <p:txBody>
          <a:bodyPr/>
          <a:lstStyle/>
          <a:p>
            <a:fld id="{0970407D-EE58-4A0B-824B-1D3AE42DD9CF}" type="slidenum">
              <a:rPr lang="en-GB" altLang="cs-CZ" noProof="0" smtClean="0"/>
              <a:pPr/>
              <a:t>7</a:t>
            </a:fld>
            <a:endParaRPr lang="en-GB" altLang="cs-CZ" noProof="0" dirty="0"/>
          </a:p>
        </p:txBody>
      </p:sp>
      <p:sp>
        <p:nvSpPr>
          <p:cNvPr id="4" name="Nadpis 3">
            <a:extLst>
              <a:ext uri="{FF2B5EF4-FFF2-40B4-BE49-F238E27FC236}">
                <a16:creationId xmlns:a16="http://schemas.microsoft.com/office/drawing/2014/main" id="{B6D33E4E-55DA-46B0-60C6-3E17B6CE7D21}"/>
              </a:ext>
            </a:extLst>
          </p:cNvPr>
          <p:cNvSpPr>
            <a:spLocks noGrp="1"/>
          </p:cNvSpPr>
          <p:nvPr>
            <p:ph type="title"/>
          </p:nvPr>
        </p:nvSpPr>
        <p:spPr/>
        <p:txBody>
          <a:bodyPr/>
          <a:lstStyle/>
          <a:p>
            <a:r>
              <a:rPr lang="cs-CZ" dirty="0" err="1"/>
              <a:t>Yamanaka</a:t>
            </a:r>
            <a:r>
              <a:rPr lang="en-US" dirty="0"/>
              <a:t>’s experiment</a:t>
            </a:r>
            <a:endParaRPr lang="cs-CZ" dirty="0"/>
          </a:p>
        </p:txBody>
      </p:sp>
      <p:sp>
        <p:nvSpPr>
          <p:cNvPr id="5" name="Zástupný obsah 4">
            <a:extLst>
              <a:ext uri="{FF2B5EF4-FFF2-40B4-BE49-F238E27FC236}">
                <a16:creationId xmlns:a16="http://schemas.microsoft.com/office/drawing/2014/main" id="{E50C1F86-9245-D113-EEB1-845430070EA2}"/>
              </a:ext>
            </a:extLst>
          </p:cNvPr>
          <p:cNvSpPr>
            <a:spLocks noGrp="1"/>
          </p:cNvSpPr>
          <p:nvPr>
            <p:ph idx="1"/>
          </p:nvPr>
        </p:nvSpPr>
        <p:spPr>
          <a:xfrm>
            <a:off x="720001" y="1692002"/>
            <a:ext cx="5255702" cy="4139998"/>
          </a:xfrm>
        </p:spPr>
        <p:txBody>
          <a:bodyPr/>
          <a:lstStyle/>
          <a:p>
            <a:r>
              <a:rPr lang="en-US" sz="2000" dirty="0"/>
              <a:t>24 transcription factors</a:t>
            </a:r>
          </a:p>
          <a:p>
            <a:r>
              <a:rPr lang="en-US" sz="2000" dirty="0"/>
              <a:t>The four Yamanaka factors are Oct4 (O), Sox2 (S), Klf4 (K), and c-</a:t>
            </a:r>
            <a:r>
              <a:rPr lang="en-US" sz="2000" dirty="0" err="1"/>
              <a:t>Myc</a:t>
            </a:r>
            <a:r>
              <a:rPr lang="en-US" sz="2000" dirty="0"/>
              <a:t> (M).</a:t>
            </a:r>
          </a:p>
          <a:p>
            <a:r>
              <a:rPr lang="en-US" sz="2000" dirty="0"/>
              <a:t>Yamanaka and his team used retroviral vectors to deliver the reprogramming factors into the cells. This process is often referred to as transduction</a:t>
            </a:r>
            <a:r>
              <a:rPr lang="ru-RU" sz="2000" dirty="0"/>
              <a:t>.</a:t>
            </a:r>
            <a:endParaRPr lang="en-US" sz="2000" dirty="0"/>
          </a:p>
          <a:p>
            <a:endParaRPr lang="cs-CZ" dirty="0"/>
          </a:p>
        </p:txBody>
      </p:sp>
      <p:pic>
        <p:nvPicPr>
          <p:cNvPr id="6" name="Obrázek 5">
            <a:extLst>
              <a:ext uri="{FF2B5EF4-FFF2-40B4-BE49-F238E27FC236}">
                <a16:creationId xmlns:a16="http://schemas.microsoft.com/office/drawing/2014/main" id="{80EC54B5-FBDA-123F-F771-A83BC440F926}"/>
              </a:ext>
            </a:extLst>
          </p:cNvPr>
          <p:cNvPicPr>
            <a:picLocks noChangeAspect="1"/>
          </p:cNvPicPr>
          <p:nvPr/>
        </p:nvPicPr>
        <p:blipFill>
          <a:blip r:embed="rId2"/>
          <a:stretch>
            <a:fillRect/>
          </a:stretch>
        </p:blipFill>
        <p:spPr>
          <a:xfrm>
            <a:off x="5975703" y="1509039"/>
            <a:ext cx="5879304" cy="3553850"/>
          </a:xfrm>
          <a:prstGeom prst="rect">
            <a:avLst/>
          </a:prstGeom>
        </p:spPr>
      </p:pic>
    </p:spTree>
    <p:extLst>
      <p:ext uri="{BB962C8B-B14F-4D97-AF65-F5344CB8AC3E}">
        <p14:creationId xmlns:p14="http://schemas.microsoft.com/office/powerpoint/2010/main" val="3312625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66277F0-4A24-37A2-7BFF-0729D639361D}"/>
              </a:ext>
            </a:extLst>
          </p:cNvPr>
          <p:cNvSpPr>
            <a:spLocks noGrp="1"/>
          </p:cNvSpPr>
          <p:nvPr>
            <p:ph type="ftr" sz="quarter" idx="10"/>
          </p:nvPr>
        </p:nvSpPr>
        <p:spPr/>
        <p:txBody>
          <a:bodyPr/>
          <a:lstStyle/>
          <a:p>
            <a:r>
              <a:rPr lang="en-GB" dirty="0"/>
              <a:t>Induced </a:t>
            </a:r>
            <a:r>
              <a:rPr lang="cs-CZ" dirty="0" err="1"/>
              <a:t>pluripotent</a:t>
            </a:r>
            <a:r>
              <a:rPr lang="cs-CZ" dirty="0"/>
              <a:t> stem </a:t>
            </a:r>
            <a:r>
              <a:rPr lang="cs-CZ" dirty="0" err="1"/>
              <a:t>cells</a:t>
            </a:r>
            <a:r>
              <a:rPr lang="en-US" dirty="0"/>
              <a:t> (iPSC)</a:t>
            </a:r>
            <a:endParaRPr lang="en-GB" noProof="0" dirty="0"/>
          </a:p>
        </p:txBody>
      </p:sp>
      <p:sp>
        <p:nvSpPr>
          <p:cNvPr id="3" name="Zástupný symbol pro číslo snímku 2">
            <a:extLst>
              <a:ext uri="{FF2B5EF4-FFF2-40B4-BE49-F238E27FC236}">
                <a16:creationId xmlns:a16="http://schemas.microsoft.com/office/drawing/2014/main" id="{5903DAA4-E83A-49DB-3436-E55A225BE1F3}"/>
              </a:ext>
            </a:extLst>
          </p:cNvPr>
          <p:cNvSpPr>
            <a:spLocks noGrp="1"/>
          </p:cNvSpPr>
          <p:nvPr>
            <p:ph type="sldNum" sz="quarter" idx="11"/>
          </p:nvPr>
        </p:nvSpPr>
        <p:spPr/>
        <p:txBody>
          <a:bodyPr/>
          <a:lstStyle/>
          <a:p>
            <a:fld id="{0970407D-EE58-4A0B-824B-1D3AE42DD9CF}" type="slidenum">
              <a:rPr lang="en-GB" altLang="cs-CZ" noProof="0" smtClean="0"/>
              <a:pPr/>
              <a:t>8</a:t>
            </a:fld>
            <a:endParaRPr lang="en-GB" altLang="cs-CZ" noProof="0" dirty="0"/>
          </a:p>
        </p:txBody>
      </p:sp>
      <p:sp>
        <p:nvSpPr>
          <p:cNvPr id="4" name="Nadpis 3">
            <a:extLst>
              <a:ext uri="{FF2B5EF4-FFF2-40B4-BE49-F238E27FC236}">
                <a16:creationId xmlns:a16="http://schemas.microsoft.com/office/drawing/2014/main" id="{9C0B371B-6B1E-FA95-039F-F38E2CE49EE9}"/>
              </a:ext>
            </a:extLst>
          </p:cNvPr>
          <p:cNvSpPr>
            <a:spLocks noGrp="1"/>
          </p:cNvSpPr>
          <p:nvPr>
            <p:ph type="title"/>
          </p:nvPr>
        </p:nvSpPr>
        <p:spPr>
          <a:xfrm>
            <a:off x="414000" y="223752"/>
            <a:ext cx="11560286" cy="451576"/>
          </a:xfrm>
        </p:spPr>
        <p:txBody>
          <a:bodyPr/>
          <a:lstStyle/>
          <a:p>
            <a:r>
              <a:rPr lang="en-US" sz="3200" dirty="0"/>
              <a:t>Induction of Pluripotent Stem Cells from Mouse Embryonic and Adult Fibroblast Cultures by Defined Factors</a:t>
            </a:r>
            <a:endParaRPr lang="cs-CZ" sz="3200" dirty="0"/>
          </a:p>
        </p:txBody>
      </p:sp>
      <p:sp>
        <p:nvSpPr>
          <p:cNvPr id="5" name="Zástupný obsah 4">
            <a:extLst>
              <a:ext uri="{FF2B5EF4-FFF2-40B4-BE49-F238E27FC236}">
                <a16:creationId xmlns:a16="http://schemas.microsoft.com/office/drawing/2014/main" id="{61D7B6C4-FC1A-9859-D429-3A620EDD0CBE}"/>
              </a:ext>
            </a:extLst>
          </p:cNvPr>
          <p:cNvSpPr>
            <a:spLocks noGrp="1"/>
          </p:cNvSpPr>
          <p:nvPr>
            <p:ph idx="1"/>
          </p:nvPr>
        </p:nvSpPr>
        <p:spPr>
          <a:xfrm>
            <a:off x="719999" y="1359001"/>
            <a:ext cx="6889115" cy="4139998"/>
          </a:xfrm>
        </p:spPr>
        <p:txBody>
          <a:bodyPr/>
          <a:lstStyle/>
          <a:p>
            <a:pPr algn="l"/>
            <a:r>
              <a:rPr lang="en-US" sz="1800" b="0" i="0" dirty="0">
                <a:effectLst/>
                <a:latin typeface="+mn-lt"/>
              </a:rPr>
              <a:t>After successful </a:t>
            </a:r>
            <a:r>
              <a:rPr lang="en-US" sz="1800" dirty="0"/>
              <a:t>transduction </a:t>
            </a:r>
            <a:r>
              <a:rPr lang="en-US" sz="1800" dirty="0">
                <a:latin typeface="+mn-lt"/>
              </a:rPr>
              <a:t>cells</a:t>
            </a:r>
            <a:r>
              <a:rPr lang="en-US" sz="1800" b="0" i="0" dirty="0">
                <a:effectLst/>
                <a:latin typeface="+mn-lt"/>
              </a:rPr>
              <a:t> became resistant to G418 (Geneticin), antibiotic that blocks polypeptide synthesis by inhibiting the elongation step in </a:t>
            </a:r>
            <a:r>
              <a:rPr lang="en-US" sz="1800" i="0" dirty="0">
                <a:effectLst/>
                <a:latin typeface="+mn-lt"/>
              </a:rPr>
              <a:t>both prokaryotic and eukaryotic cells.</a:t>
            </a:r>
          </a:p>
          <a:p>
            <a:pPr algn="l"/>
            <a:r>
              <a:rPr lang="en-US" sz="1800" dirty="0">
                <a:latin typeface="+mn-lt"/>
              </a:rPr>
              <a:t>The reprogrammed cell was determined as an iPSC if it had round shape, large nucleoli, and scant cytoplasm and also expressed embryonic stem cell markers.</a:t>
            </a:r>
          </a:p>
          <a:p>
            <a:pPr algn="l"/>
            <a:r>
              <a:rPr lang="en-US" sz="1800" dirty="0">
                <a:latin typeface="+mn-lt"/>
              </a:rPr>
              <a:t>To determine the optimal combination of transcription factors, the researchers took one factor at a time and monitored the difference in the number and morphology of outstanding colonies.</a:t>
            </a:r>
            <a:endParaRPr lang="cs-CZ" sz="1800" dirty="0">
              <a:latin typeface="+mn-lt"/>
            </a:endParaRPr>
          </a:p>
          <a:p>
            <a:endParaRPr lang="cs-CZ" dirty="0"/>
          </a:p>
        </p:txBody>
      </p:sp>
      <p:pic>
        <p:nvPicPr>
          <p:cNvPr id="6" name="Zástupný obsah 6">
            <a:extLst>
              <a:ext uri="{FF2B5EF4-FFF2-40B4-BE49-F238E27FC236}">
                <a16:creationId xmlns:a16="http://schemas.microsoft.com/office/drawing/2014/main" id="{B010E211-5000-AC80-D5B1-0EDFD8603AF1}"/>
              </a:ext>
            </a:extLst>
          </p:cNvPr>
          <p:cNvPicPr>
            <a:picLocks noChangeAspect="1"/>
          </p:cNvPicPr>
          <p:nvPr/>
        </p:nvPicPr>
        <p:blipFill rotWithShape="1">
          <a:blip r:embed="rId2"/>
          <a:srcRect r="3870"/>
          <a:stretch/>
        </p:blipFill>
        <p:spPr>
          <a:xfrm>
            <a:off x="7167383" y="1773238"/>
            <a:ext cx="4953282" cy="3538991"/>
          </a:xfrm>
          <a:prstGeom prst="rect">
            <a:avLst/>
          </a:prstGeom>
        </p:spPr>
      </p:pic>
    </p:spTree>
    <p:extLst>
      <p:ext uri="{BB962C8B-B14F-4D97-AF65-F5344CB8AC3E}">
        <p14:creationId xmlns:p14="http://schemas.microsoft.com/office/powerpoint/2010/main" val="4266596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702E9D1-EF8D-48F9-B5B2-E2ED15F1EA10}"/>
              </a:ext>
            </a:extLst>
          </p:cNvPr>
          <p:cNvSpPr>
            <a:spLocks noGrp="1"/>
          </p:cNvSpPr>
          <p:nvPr>
            <p:ph type="ftr" sz="quarter" idx="10"/>
          </p:nvPr>
        </p:nvSpPr>
        <p:spPr/>
        <p:txBody>
          <a:bodyPr/>
          <a:lstStyle/>
          <a:p>
            <a:r>
              <a:rPr lang="en-GB" dirty="0"/>
              <a:t>Induced </a:t>
            </a:r>
            <a:r>
              <a:rPr lang="cs-CZ" dirty="0" err="1"/>
              <a:t>pluripotent</a:t>
            </a:r>
            <a:r>
              <a:rPr lang="cs-CZ" dirty="0"/>
              <a:t> stem </a:t>
            </a:r>
            <a:r>
              <a:rPr lang="cs-CZ" dirty="0" err="1"/>
              <a:t>cells</a:t>
            </a:r>
            <a:r>
              <a:rPr lang="en-US" dirty="0"/>
              <a:t> (iPSC)</a:t>
            </a:r>
            <a:endParaRPr lang="en-GB" noProof="0" dirty="0"/>
          </a:p>
        </p:txBody>
      </p:sp>
      <p:sp>
        <p:nvSpPr>
          <p:cNvPr id="3" name="Zástupný symbol pro číslo snímku 2">
            <a:extLst>
              <a:ext uri="{FF2B5EF4-FFF2-40B4-BE49-F238E27FC236}">
                <a16:creationId xmlns:a16="http://schemas.microsoft.com/office/drawing/2014/main" id="{92050280-979B-A5BA-8653-823B8651520B}"/>
              </a:ext>
            </a:extLst>
          </p:cNvPr>
          <p:cNvSpPr>
            <a:spLocks noGrp="1"/>
          </p:cNvSpPr>
          <p:nvPr>
            <p:ph type="sldNum" sz="quarter" idx="11"/>
          </p:nvPr>
        </p:nvSpPr>
        <p:spPr/>
        <p:txBody>
          <a:bodyPr/>
          <a:lstStyle/>
          <a:p>
            <a:fld id="{0970407D-EE58-4A0B-824B-1D3AE42DD9CF}" type="slidenum">
              <a:rPr lang="en-GB" altLang="cs-CZ" noProof="0" smtClean="0"/>
              <a:pPr/>
              <a:t>9</a:t>
            </a:fld>
            <a:endParaRPr lang="en-GB" altLang="cs-CZ" noProof="0" dirty="0"/>
          </a:p>
        </p:txBody>
      </p:sp>
      <p:sp>
        <p:nvSpPr>
          <p:cNvPr id="4" name="Nadpis 3">
            <a:extLst>
              <a:ext uri="{FF2B5EF4-FFF2-40B4-BE49-F238E27FC236}">
                <a16:creationId xmlns:a16="http://schemas.microsoft.com/office/drawing/2014/main" id="{4CDEF1A3-8CAD-03CA-7F44-782DA5FF499C}"/>
              </a:ext>
            </a:extLst>
          </p:cNvPr>
          <p:cNvSpPr>
            <a:spLocks noGrp="1"/>
          </p:cNvSpPr>
          <p:nvPr>
            <p:ph type="title"/>
          </p:nvPr>
        </p:nvSpPr>
        <p:spPr/>
        <p:txBody>
          <a:bodyPr/>
          <a:lstStyle/>
          <a:p>
            <a:r>
              <a:rPr lang="cs-CZ" dirty="0" err="1"/>
              <a:t>Disadvantages</a:t>
            </a:r>
            <a:r>
              <a:rPr lang="cs-CZ" dirty="0"/>
              <a:t> </a:t>
            </a:r>
            <a:r>
              <a:rPr lang="cs-CZ" dirty="0" err="1"/>
              <a:t>of</a:t>
            </a:r>
            <a:r>
              <a:rPr lang="en-US" dirty="0"/>
              <a:t> iPSC</a:t>
            </a:r>
            <a:endParaRPr lang="cs-CZ" dirty="0"/>
          </a:p>
        </p:txBody>
      </p:sp>
      <p:sp>
        <p:nvSpPr>
          <p:cNvPr id="5" name="Zástupný obsah 4">
            <a:extLst>
              <a:ext uri="{FF2B5EF4-FFF2-40B4-BE49-F238E27FC236}">
                <a16:creationId xmlns:a16="http://schemas.microsoft.com/office/drawing/2014/main" id="{59A8D841-6D23-80DF-C716-86ECC17E8394}"/>
              </a:ext>
            </a:extLst>
          </p:cNvPr>
          <p:cNvSpPr>
            <a:spLocks noGrp="1"/>
          </p:cNvSpPr>
          <p:nvPr>
            <p:ph idx="1"/>
          </p:nvPr>
        </p:nvSpPr>
        <p:spPr>
          <a:xfrm>
            <a:off x="720000" y="1477534"/>
            <a:ext cx="6679867" cy="4139998"/>
          </a:xfrm>
        </p:spPr>
        <p:txBody>
          <a:bodyPr/>
          <a:lstStyle/>
          <a:p>
            <a:r>
              <a:rPr lang="en-US" sz="2000" dirty="0"/>
              <a:t>The initial idea of using IPSC for creating organoid, tissue or whole organs was really ambitious but in reality had a lot of issues. </a:t>
            </a:r>
          </a:p>
          <a:p>
            <a:r>
              <a:rPr lang="en-US" sz="2000" dirty="0"/>
              <a:t>The process is time-consuming and is manually done by well-trained technicians. </a:t>
            </a:r>
          </a:p>
          <a:p>
            <a:r>
              <a:rPr lang="en-US" sz="2000" dirty="0"/>
              <a:t>Since each technician can only comfortably prepare cells for a few patients in one experiment cycle, large numbers of technicians will be required for large-scale production. This raises the production cost and limits the production capacity. </a:t>
            </a:r>
          </a:p>
        </p:txBody>
      </p:sp>
      <p:pic>
        <p:nvPicPr>
          <p:cNvPr id="7" name="Obrázek 6">
            <a:extLst>
              <a:ext uri="{FF2B5EF4-FFF2-40B4-BE49-F238E27FC236}">
                <a16:creationId xmlns:a16="http://schemas.microsoft.com/office/drawing/2014/main" id="{6858E7E7-0800-7ACD-DF17-1544FB12007D}"/>
              </a:ext>
            </a:extLst>
          </p:cNvPr>
          <p:cNvPicPr>
            <a:picLocks noChangeAspect="1"/>
          </p:cNvPicPr>
          <p:nvPr/>
        </p:nvPicPr>
        <p:blipFill rotWithShape="1">
          <a:blip r:embed="rId2"/>
          <a:srcRect l="18943" r="28077" b="10499"/>
          <a:stretch/>
        </p:blipFill>
        <p:spPr>
          <a:xfrm>
            <a:off x="7924800" y="90000"/>
            <a:ext cx="2455334" cy="6138000"/>
          </a:xfrm>
          <a:prstGeom prst="rect">
            <a:avLst/>
          </a:prstGeom>
        </p:spPr>
      </p:pic>
    </p:spTree>
    <p:extLst>
      <p:ext uri="{BB962C8B-B14F-4D97-AF65-F5344CB8AC3E}">
        <p14:creationId xmlns:p14="http://schemas.microsoft.com/office/powerpoint/2010/main" val="688127786"/>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sci-prezentace-16-9-en-v10.potx" id="{6DC4F755-0C59-43DC-9B78-199E85A08B0A}" vid="{C504AE12-3C24-4EDE-B051-5211F7A70BFE}"/>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muni-sci-prezentace-16-9-en-v10</Template>
  <TotalTime>519</TotalTime>
  <Words>1287</Words>
  <Application>Microsoft Office PowerPoint</Application>
  <PresentationFormat>Širokoúhlá obrazovka</PresentationFormat>
  <Paragraphs>114</Paragraphs>
  <Slides>20</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20</vt:i4>
      </vt:variant>
    </vt:vector>
  </HeadingPairs>
  <TitlesOfParts>
    <vt:vector size="25" baseType="lpstr">
      <vt:lpstr>Arial</vt:lpstr>
      <vt:lpstr>Harding</vt:lpstr>
      <vt:lpstr>Tahoma</vt:lpstr>
      <vt:lpstr>Wingdings</vt:lpstr>
      <vt:lpstr>Presentation_MU_EN</vt:lpstr>
      <vt:lpstr>Induced pluripotent stem cells (iPSC)</vt:lpstr>
      <vt:lpstr>Pluripotent stem cells</vt:lpstr>
      <vt:lpstr>Multipotent stem cells</vt:lpstr>
      <vt:lpstr>Unipotent stem cells</vt:lpstr>
      <vt:lpstr>Embryonic stem cells vs adult stem cells</vt:lpstr>
      <vt:lpstr>Shinya Yamanaka</vt:lpstr>
      <vt:lpstr>Yamanaka’s experiment</vt:lpstr>
      <vt:lpstr>Induction of Pluripotent Stem Cells from Mouse Embryonic and Adult Fibroblast Cultures by Defined Factors</vt:lpstr>
      <vt:lpstr>Disadvantages of iPSC</vt:lpstr>
      <vt:lpstr>Disadvantages of iPSC</vt:lpstr>
      <vt:lpstr>Heart Diseases</vt:lpstr>
      <vt:lpstr>Neurological Disorders</vt:lpstr>
      <vt:lpstr>Neurological Disorders</vt:lpstr>
      <vt:lpstr>Ophthalmic Diseases</vt:lpstr>
      <vt:lpstr>Diabetes</vt:lpstr>
      <vt:lpstr>Personalized medicine - treatment of leukemia</vt:lpstr>
      <vt:lpstr>When modern methods meet together…</vt:lpstr>
      <vt:lpstr>HLA stock project</vt:lpstr>
      <vt:lpstr>HLA stock project</vt:lpstr>
      <vt:lpstr>Thank you for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Induced pluripotent stem cells (iPSC)</dc:title>
  <dc:creator>Marina Vasenko</dc:creator>
  <cp:lastModifiedBy>Bobryshava Kseniya</cp:lastModifiedBy>
  <cp:revision>19</cp:revision>
  <cp:lastPrinted>1601-01-01T00:00:00Z</cp:lastPrinted>
  <dcterms:created xsi:type="dcterms:W3CDTF">2023-11-24T09:18:17Z</dcterms:created>
  <dcterms:modified xsi:type="dcterms:W3CDTF">2023-11-29T12:10:27Z</dcterms:modified>
</cp:coreProperties>
</file>