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8"/>
  </p:notesMasterIdLst>
  <p:handoutMasterIdLst>
    <p:handoutMasterId r:id="rId3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68" r:id="rId27"/>
    <p:sldId id="29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AF3F"/>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0" autoAdjust="0"/>
  </p:normalViewPr>
  <p:slideViewPr>
    <p:cSldViewPr snapToGrid="0">
      <p:cViewPr varScale="1">
        <p:scale>
          <a:sx n="111" d="100"/>
          <a:sy n="111" d="100"/>
        </p:scale>
        <p:origin x="1104" y="102"/>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4" name="Obrázek 1">
            <a:extLst>
              <a:ext uri="{FF2B5EF4-FFF2-40B4-BE49-F238E27FC236}">
                <a16:creationId xmlns:a16="http://schemas.microsoft.com/office/drawing/2014/main" id="{0295F0B6-3C46-024E-A5BE-2A788C2991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1">
            <a:extLst>
              <a:ext uri="{FF2B5EF4-FFF2-40B4-BE49-F238E27FC236}">
                <a16:creationId xmlns:a16="http://schemas.microsoft.com/office/drawing/2014/main" id="{48DD9DFE-FDEC-0E4D-9C53-D0B7CA5F31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7563"/>
            <a:ext cx="1546943" cy="1060264"/>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00AF3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pic>
        <p:nvPicPr>
          <p:cNvPr id="11" name="Obrázek 8">
            <a:extLst>
              <a:ext uri="{FF2B5EF4-FFF2-40B4-BE49-F238E27FC236}">
                <a16:creationId xmlns:a16="http://schemas.microsoft.com/office/drawing/2014/main" id="{29F07E9E-E4E6-E840-9ACC-F7395F5D75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00AF3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CI slide">
    <p:bg>
      <p:bgPr>
        <a:solidFill>
          <a:srgbClr val="00AF3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3"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DBF6B270-E686-4A4A-AE0C-89D2F08D9A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1">
            <a:extLst>
              <a:ext uri="{FF2B5EF4-FFF2-40B4-BE49-F238E27FC236}">
                <a16:creationId xmlns:a16="http://schemas.microsoft.com/office/drawing/2014/main" id="{A21828BC-D679-3A49-9E6A-73D827DAF3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742B025D-BD7F-5745-A861-A53A9C0926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F160503E-1EA8-2E40-B61B-E60E240F6E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2" name="Obrázek 1">
            <a:extLst>
              <a:ext uri="{FF2B5EF4-FFF2-40B4-BE49-F238E27FC236}">
                <a16:creationId xmlns:a16="http://schemas.microsoft.com/office/drawing/2014/main" id="{1306F7F5-C5E0-E349-8669-2086408EF7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1">
            <a:extLst>
              <a:ext uri="{FF2B5EF4-FFF2-40B4-BE49-F238E27FC236}">
                <a16:creationId xmlns:a16="http://schemas.microsoft.com/office/drawing/2014/main" id="{A5A055A2-2BEA-B34E-8676-E060135C67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6" name="Obrázek 1">
            <a:extLst>
              <a:ext uri="{FF2B5EF4-FFF2-40B4-BE49-F238E27FC236}">
                <a16:creationId xmlns:a16="http://schemas.microsoft.com/office/drawing/2014/main" id="{1C15B53C-F0BB-1541-AB27-9C4B222A8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8" name="Obrázek 1">
            <a:extLst>
              <a:ext uri="{FF2B5EF4-FFF2-40B4-BE49-F238E27FC236}">
                <a16:creationId xmlns:a16="http://schemas.microsoft.com/office/drawing/2014/main" id="{1DEAAEAB-4311-3840-8220-8CB11113C9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dirty="0" err="1"/>
              <a:t>Wastewater</a:t>
            </a:r>
            <a:r>
              <a:rPr lang="cs-CZ" dirty="0"/>
              <a:t> </a:t>
            </a:r>
            <a:r>
              <a:rPr lang="cs-CZ" dirty="0" err="1"/>
              <a:t>remediation</a:t>
            </a:r>
            <a:r>
              <a:rPr lang="cs-CZ" dirty="0"/>
              <a:t> </a:t>
            </a:r>
            <a:r>
              <a:rPr lang="cs-CZ" dirty="0" err="1"/>
              <a:t>issues</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sz="1800" dirty="0"/>
              <a:t>Bára Babánková, Veronika Dubová, Tereza Lichnovská</a:t>
            </a:r>
            <a:endParaRPr lang="en-GB" sz="1800" dirty="0"/>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29590B9-FE43-423C-8F78-B89709F9E8A1}"/>
              </a:ext>
            </a:extLst>
          </p:cNvPr>
          <p:cNvSpPr>
            <a:spLocks noGrp="1"/>
          </p:cNvSpPr>
          <p:nvPr>
            <p:ph type="ftr" sz="quarter" idx="10"/>
          </p:nvPr>
        </p:nvSpPr>
        <p:spPr/>
        <p:txBody>
          <a:bodyPr/>
          <a:lstStyle/>
          <a:p>
            <a:r>
              <a:rPr lang="en-GB" dirty="0"/>
              <a:t>Verma a </a:t>
            </a:r>
            <a:r>
              <a:rPr lang="en-GB" dirty="0" err="1"/>
              <a:t>Haritash</a:t>
            </a:r>
            <a:r>
              <a:rPr lang="en-GB" dirty="0"/>
              <a:t>, „Photocatalytic degradation of Amoxicillin in pharmaceutical wastewater".</a:t>
            </a:r>
            <a:endParaRPr lang="en-GB" noProof="0" dirty="0"/>
          </a:p>
        </p:txBody>
      </p:sp>
      <p:sp>
        <p:nvSpPr>
          <p:cNvPr id="3" name="Zástupný symbol pro číslo snímku 2">
            <a:extLst>
              <a:ext uri="{FF2B5EF4-FFF2-40B4-BE49-F238E27FC236}">
                <a16:creationId xmlns:a16="http://schemas.microsoft.com/office/drawing/2014/main" id="{6A827C4D-2F64-419F-A5E0-1794155E3B41}"/>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4" name="Nadpis 3">
            <a:extLst>
              <a:ext uri="{FF2B5EF4-FFF2-40B4-BE49-F238E27FC236}">
                <a16:creationId xmlns:a16="http://schemas.microsoft.com/office/drawing/2014/main" id="{087F561D-CAFD-46D6-AB52-7E71DD9085C6}"/>
              </a:ext>
            </a:extLst>
          </p:cNvPr>
          <p:cNvSpPr>
            <a:spLocks noGrp="1"/>
          </p:cNvSpPr>
          <p:nvPr>
            <p:ph type="title"/>
          </p:nvPr>
        </p:nvSpPr>
        <p:spPr/>
        <p:txBody>
          <a:bodyPr/>
          <a:lstStyle/>
          <a:p>
            <a:r>
              <a:rPr lang="cs-CZ" sz="2200" dirty="0" err="1"/>
              <a:t>Experimental</a:t>
            </a:r>
            <a:r>
              <a:rPr lang="cs-CZ" sz="2200" dirty="0"/>
              <a:t> </a:t>
            </a:r>
            <a:r>
              <a:rPr lang="cs-CZ" sz="2200" dirty="0" err="1"/>
              <a:t>procedure</a:t>
            </a:r>
            <a:r>
              <a:rPr lang="cs-CZ" sz="2200" dirty="0"/>
              <a:t> </a:t>
            </a:r>
            <a:r>
              <a:rPr lang="cs-CZ" sz="2200" dirty="0" err="1"/>
              <a:t>of</a:t>
            </a:r>
            <a:r>
              <a:rPr lang="cs-CZ" sz="2200" dirty="0"/>
              <a:t> </a:t>
            </a:r>
            <a:r>
              <a:rPr lang="cs-CZ" sz="2200" dirty="0" err="1"/>
              <a:t>photocatalysis</a:t>
            </a:r>
            <a:endParaRPr lang="cs-CZ" sz="2200" dirty="0"/>
          </a:p>
        </p:txBody>
      </p:sp>
      <p:sp>
        <p:nvSpPr>
          <p:cNvPr id="5" name="Zástupný obsah 4">
            <a:extLst>
              <a:ext uri="{FF2B5EF4-FFF2-40B4-BE49-F238E27FC236}">
                <a16:creationId xmlns:a16="http://schemas.microsoft.com/office/drawing/2014/main" id="{E971B276-A505-42AC-AB66-E322126A62EF}"/>
              </a:ext>
            </a:extLst>
          </p:cNvPr>
          <p:cNvSpPr>
            <a:spLocks noGrp="1"/>
          </p:cNvSpPr>
          <p:nvPr>
            <p:ph idx="1"/>
          </p:nvPr>
        </p:nvSpPr>
        <p:spPr/>
        <p:txBody>
          <a:bodyPr/>
          <a:lstStyle/>
          <a:p>
            <a:r>
              <a:rPr lang="cs-CZ" sz="1800" dirty="0" err="1">
                <a:latin typeface="Helvetica Neue"/>
              </a:rPr>
              <a:t>The</a:t>
            </a:r>
            <a:r>
              <a:rPr lang="cs-CZ" sz="1800" dirty="0">
                <a:latin typeface="Helvetica Neue"/>
              </a:rPr>
              <a:t> </a:t>
            </a:r>
            <a:r>
              <a:rPr lang="cs-CZ" sz="1800" dirty="0" err="1">
                <a:latin typeface="Helvetica Neue"/>
              </a:rPr>
              <a:t>experiments</a:t>
            </a:r>
            <a:r>
              <a:rPr lang="cs-CZ" sz="1800" dirty="0">
                <a:latin typeface="Helvetica Neue"/>
              </a:rPr>
              <a:t> </a:t>
            </a:r>
            <a:r>
              <a:rPr lang="cs-CZ" sz="1800" dirty="0" err="1">
                <a:latin typeface="Helvetica Neue"/>
              </a:rPr>
              <a:t>for</a:t>
            </a:r>
            <a:r>
              <a:rPr lang="cs-CZ" sz="1800" dirty="0">
                <a:latin typeface="Helvetica Neue"/>
              </a:rPr>
              <a:t> </a:t>
            </a:r>
            <a:r>
              <a:rPr lang="cs-CZ" sz="1800" dirty="0" err="1">
                <a:latin typeface="Helvetica Neue"/>
              </a:rPr>
              <a:t>photocatalytic</a:t>
            </a:r>
            <a:r>
              <a:rPr lang="cs-CZ" sz="1800" dirty="0">
                <a:latin typeface="Helvetica Neue"/>
              </a:rPr>
              <a:t> </a:t>
            </a:r>
            <a:r>
              <a:rPr lang="cs-CZ" sz="1800" dirty="0" err="1">
                <a:latin typeface="Helvetica Neue"/>
              </a:rPr>
              <a:t>degradation</a:t>
            </a:r>
            <a:r>
              <a:rPr lang="cs-CZ" sz="1800" dirty="0">
                <a:latin typeface="Helvetica Neue"/>
              </a:rPr>
              <a:t> </a:t>
            </a:r>
            <a:r>
              <a:rPr lang="cs-CZ" sz="1800" dirty="0" err="1">
                <a:latin typeface="Helvetica Neue"/>
              </a:rPr>
              <a:t>were</a:t>
            </a:r>
            <a:r>
              <a:rPr lang="cs-CZ" sz="1800" dirty="0">
                <a:latin typeface="Helvetica Neue"/>
              </a:rPr>
              <a:t> </a:t>
            </a:r>
            <a:r>
              <a:rPr lang="cs-CZ" sz="1800" dirty="0" err="1">
                <a:latin typeface="Helvetica Neue"/>
              </a:rPr>
              <a:t>preformed</a:t>
            </a:r>
            <a:r>
              <a:rPr lang="cs-CZ" sz="1800" dirty="0">
                <a:latin typeface="Helvetica Neue"/>
              </a:rPr>
              <a:t> </a:t>
            </a:r>
            <a:r>
              <a:rPr lang="cs-CZ" sz="1800" dirty="0" err="1">
                <a:latin typeface="Helvetica Neue"/>
              </a:rPr>
              <a:t>at</a:t>
            </a:r>
            <a:r>
              <a:rPr lang="cs-CZ" sz="1800" dirty="0">
                <a:latin typeface="Helvetica Neue"/>
              </a:rPr>
              <a:t> </a:t>
            </a:r>
            <a:r>
              <a:rPr lang="cs-CZ" sz="1800" dirty="0" err="1">
                <a:latin typeface="Helvetica Neue"/>
              </a:rPr>
              <a:t>initial</a:t>
            </a:r>
            <a:r>
              <a:rPr lang="cs-CZ" sz="1800" dirty="0">
                <a:latin typeface="Helvetica Neue"/>
              </a:rPr>
              <a:t> AMX </a:t>
            </a:r>
            <a:r>
              <a:rPr lang="cs-CZ" sz="1800" dirty="0" err="1">
                <a:latin typeface="Helvetica Neue"/>
              </a:rPr>
              <a:t>concentration</a:t>
            </a:r>
            <a:r>
              <a:rPr lang="cs-CZ" sz="1800" dirty="0">
                <a:latin typeface="Helvetica Neue"/>
              </a:rPr>
              <a:t> </a:t>
            </a:r>
            <a:r>
              <a:rPr lang="cs-CZ" sz="1800" dirty="0" err="1">
                <a:latin typeface="Helvetica Neue"/>
              </a:rPr>
              <a:t>of</a:t>
            </a:r>
            <a:r>
              <a:rPr lang="cs-CZ" sz="1800" dirty="0">
                <a:latin typeface="Helvetica Neue"/>
              </a:rPr>
              <a:t> 10, 30, 50 mg/l in 200 ml </a:t>
            </a:r>
            <a:r>
              <a:rPr lang="cs-CZ" sz="1800" dirty="0" err="1">
                <a:latin typeface="Helvetica Neue"/>
              </a:rPr>
              <a:t>aqueous</a:t>
            </a:r>
            <a:r>
              <a:rPr lang="cs-CZ" sz="1800" dirty="0">
                <a:latin typeface="Helvetica Neue"/>
              </a:rPr>
              <a:t> </a:t>
            </a:r>
            <a:r>
              <a:rPr lang="cs-CZ" sz="1800" dirty="0" err="1">
                <a:latin typeface="Helvetica Neue"/>
              </a:rPr>
              <a:t>solution</a:t>
            </a:r>
            <a:endParaRPr lang="cs-CZ" sz="1800" dirty="0">
              <a:latin typeface="Helvetica Neue"/>
            </a:endParaRPr>
          </a:p>
          <a:p>
            <a:r>
              <a:rPr lang="cs-CZ" sz="1800" dirty="0" err="1">
                <a:latin typeface="Helvetica Neue"/>
              </a:rPr>
              <a:t>The</a:t>
            </a:r>
            <a:r>
              <a:rPr lang="cs-CZ" sz="1800" dirty="0">
                <a:latin typeface="Helvetica Neue"/>
              </a:rPr>
              <a:t> pH </a:t>
            </a:r>
            <a:r>
              <a:rPr lang="cs-CZ" sz="1800" dirty="0" err="1">
                <a:latin typeface="Helvetica Neue"/>
              </a:rPr>
              <a:t>of</a:t>
            </a:r>
            <a:r>
              <a:rPr lang="cs-CZ" sz="1800" dirty="0">
                <a:latin typeface="Helvetica Neue"/>
              </a:rPr>
              <a:t> </a:t>
            </a:r>
            <a:r>
              <a:rPr lang="cs-CZ" sz="1800" dirty="0" err="1">
                <a:latin typeface="Helvetica Neue"/>
              </a:rPr>
              <a:t>the</a:t>
            </a:r>
            <a:r>
              <a:rPr lang="cs-CZ" sz="1800" dirty="0">
                <a:latin typeface="Helvetica Neue"/>
              </a:rPr>
              <a:t> </a:t>
            </a:r>
            <a:r>
              <a:rPr lang="cs-CZ" sz="1800" dirty="0" err="1">
                <a:latin typeface="Helvetica Neue"/>
              </a:rPr>
              <a:t>solution</a:t>
            </a:r>
            <a:r>
              <a:rPr lang="cs-CZ" sz="1800" dirty="0">
                <a:latin typeface="Helvetica Neue"/>
              </a:rPr>
              <a:t> </a:t>
            </a:r>
            <a:r>
              <a:rPr lang="cs-CZ" sz="1800" dirty="0" err="1">
                <a:latin typeface="Helvetica Neue"/>
              </a:rPr>
              <a:t>was</a:t>
            </a:r>
            <a:r>
              <a:rPr lang="cs-CZ" sz="1800" dirty="0">
                <a:latin typeface="Helvetica Neue"/>
              </a:rPr>
              <a:t> </a:t>
            </a:r>
            <a:r>
              <a:rPr lang="cs-CZ" sz="1800" dirty="0" err="1">
                <a:latin typeface="Helvetica Neue"/>
              </a:rPr>
              <a:t>adjusted</a:t>
            </a:r>
            <a:r>
              <a:rPr lang="cs-CZ" sz="1800" dirty="0">
                <a:latin typeface="Helvetica Neue"/>
              </a:rPr>
              <a:t> to 3, 7, 11 (</a:t>
            </a:r>
            <a:r>
              <a:rPr lang="cs-CZ" sz="1800" dirty="0" err="1">
                <a:latin typeface="Helvetica Neue"/>
              </a:rPr>
              <a:t>using</a:t>
            </a:r>
            <a:r>
              <a:rPr lang="cs-CZ" sz="1800" dirty="0">
                <a:latin typeface="Helvetica Neue"/>
              </a:rPr>
              <a:t> H</a:t>
            </a:r>
            <a:r>
              <a:rPr lang="cs-CZ" sz="1800" baseline="-25000" dirty="0">
                <a:latin typeface="Helvetica Neue"/>
              </a:rPr>
              <a:t>2</a:t>
            </a:r>
            <a:r>
              <a:rPr lang="cs-CZ" sz="1800" dirty="0">
                <a:latin typeface="Helvetica Neue"/>
              </a:rPr>
              <a:t>SO</a:t>
            </a:r>
            <a:r>
              <a:rPr lang="cs-CZ" sz="1800" baseline="-25000" dirty="0">
                <a:latin typeface="Helvetica Neue"/>
              </a:rPr>
              <a:t>4</a:t>
            </a:r>
            <a:r>
              <a:rPr lang="cs-CZ" sz="1800" dirty="0">
                <a:latin typeface="Helvetica Neue"/>
              </a:rPr>
              <a:t>, </a:t>
            </a:r>
            <a:r>
              <a:rPr lang="cs-CZ" sz="1800" dirty="0" err="1">
                <a:latin typeface="Helvetica Neue"/>
              </a:rPr>
              <a:t>NaOH</a:t>
            </a:r>
            <a:r>
              <a:rPr lang="cs-CZ" sz="1800" dirty="0">
                <a:latin typeface="Helvetica Neue"/>
              </a:rPr>
              <a:t>)</a:t>
            </a:r>
          </a:p>
          <a:p>
            <a:r>
              <a:rPr lang="cs-CZ" sz="1800" dirty="0" err="1">
                <a:latin typeface="Helvetica Neue"/>
              </a:rPr>
              <a:t>Thereafter</a:t>
            </a:r>
            <a:r>
              <a:rPr lang="cs-CZ" sz="1800" dirty="0">
                <a:latin typeface="Helvetica Neue"/>
              </a:rPr>
              <a:t>, </a:t>
            </a:r>
            <a:r>
              <a:rPr lang="cs-CZ" sz="1800" dirty="0" err="1">
                <a:latin typeface="Helvetica Neue"/>
              </a:rPr>
              <a:t>varying</a:t>
            </a:r>
            <a:r>
              <a:rPr lang="cs-CZ" sz="1800" dirty="0">
                <a:latin typeface="Helvetica Neue"/>
              </a:rPr>
              <a:t> </a:t>
            </a:r>
            <a:r>
              <a:rPr lang="cs-CZ" sz="1800" dirty="0" err="1">
                <a:latin typeface="Helvetica Neue"/>
              </a:rPr>
              <a:t>dosages</a:t>
            </a:r>
            <a:r>
              <a:rPr lang="cs-CZ" sz="1800" dirty="0">
                <a:latin typeface="Helvetica Neue"/>
              </a:rPr>
              <a:t> </a:t>
            </a:r>
            <a:r>
              <a:rPr lang="cs-CZ" sz="1800" dirty="0" err="1">
                <a:latin typeface="Helvetica Neue"/>
              </a:rPr>
              <a:t>of</a:t>
            </a:r>
            <a:r>
              <a:rPr lang="cs-CZ" sz="1800" dirty="0">
                <a:latin typeface="Helvetica Neue"/>
              </a:rPr>
              <a:t> TiO</a:t>
            </a:r>
            <a:r>
              <a:rPr lang="cs-CZ" sz="1800" baseline="-25000" dirty="0">
                <a:latin typeface="Helvetica Neue"/>
              </a:rPr>
              <a:t>2 </a:t>
            </a:r>
            <a:r>
              <a:rPr lang="cs-CZ" sz="1800" dirty="0">
                <a:latin typeface="Helvetica Neue"/>
              </a:rPr>
              <a:t>(300, 450, 600 mg/l) and H</a:t>
            </a:r>
            <a:r>
              <a:rPr lang="cs-CZ" sz="1800" baseline="-25000" dirty="0">
                <a:latin typeface="Helvetica Neue"/>
              </a:rPr>
              <a:t>2</a:t>
            </a:r>
            <a:r>
              <a:rPr lang="cs-CZ" sz="1800" dirty="0">
                <a:latin typeface="Helvetica Neue"/>
              </a:rPr>
              <a:t>O</a:t>
            </a:r>
            <a:r>
              <a:rPr lang="cs-CZ" sz="1800" baseline="-25000" dirty="0">
                <a:latin typeface="Helvetica Neue"/>
              </a:rPr>
              <a:t>2</a:t>
            </a:r>
            <a:r>
              <a:rPr lang="cs-CZ" sz="1800" dirty="0">
                <a:latin typeface="Helvetica Neue"/>
              </a:rPr>
              <a:t> </a:t>
            </a:r>
            <a:r>
              <a:rPr lang="cs-CZ" sz="1800" dirty="0" err="1">
                <a:latin typeface="Helvetica Neue"/>
              </a:rPr>
              <a:t>were</a:t>
            </a:r>
            <a:r>
              <a:rPr lang="cs-CZ" sz="1800" dirty="0">
                <a:latin typeface="Helvetica Neue"/>
              </a:rPr>
              <a:t> </a:t>
            </a:r>
            <a:r>
              <a:rPr lang="cs-CZ" sz="1800" dirty="0" err="1">
                <a:latin typeface="Helvetica Neue"/>
              </a:rPr>
              <a:t>added</a:t>
            </a:r>
            <a:endParaRPr lang="cs-CZ" sz="1800" dirty="0">
              <a:latin typeface="Helvetica Neue"/>
            </a:endParaRPr>
          </a:p>
          <a:p>
            <a:r>
              <a:rPr lang="cs-CZ" sz="1800" dirty="0" err="1">
                <a:latin typeface="Helvetica Neue"/>
              </a:rPr>
              <a:t>The</a:t>
            </a:r>
            <a:r>
              <a:rPr lang="cs-CZ" sz="1800" dirty="0">
                <a:latin typeface="Helvetica Neue"/>
              </a:rPr>
              <a:t> </a:t>
            </a:r>
            <a:r>
              <a:rPr lang="cs-CZ" sz="1800" dirty="0" err="1">
                <a:latin typeface="Helvetica Neue"/>
              </a:rPr>
              <a:t>real</a:t>
            </a:r>
            <a:r>
              <a:rPr lang="cs-CZ" sz="1800" dirty="0">
                <a:latin typeface="Helvetica Neue"/>
              </a:rPr>
              <a:t> </a:t>
            </a:r>
            <a:r>
              <a:rPr lang="cs-CZ" sz="1800" dirty="0" err="1">
                <a:latin typeface="Helvetica Neue"/>
              </a:rPr>
              <a:t>industrial</a:t>
            </a:r>
            <a:r>
              <a:rPr lang="cs-CZ" sz="1800" dirty="0">
                <a:latin typeface="Helvetica Neue"/>
              </a:rPr>
              <a:t> </a:t>
            </a:r>
            <a:r>
              <a:rPr lang="cs-CZ" sz="1800" dirty="0" err="1">
                <a:latin typeface="Helvetica Neue"/>
              </a:rPr>
              <a:t>wastewater</a:t>
            </a:r>
            <a:r>
              <a:rPr lang="cs-CZ" sz="1800" dirty="0">
                <a:latin typeface="Helvetica Neue"/>
              </a:rPr>
              <a:t> </a:t>
            </a:r>
            <a:r>
              <a:rPr lang="cs-CZ" sz="1800" dirty="0" err="1">
                <a:latin typeface="Helvetica Neue"/>
              </a:rPr>
              <a:t>of</a:t>
            </a:r>
            <a:r>
              <a:rPr lang="cs-CZ" sz="1800" dirty="0">
                <a:latin typeface="Helvetica Neue"/>
              </a:rPr>
              <a:t> AMX </a:t>
            </a:r>
            <a:r>
              <a:rPr lang="cs-CZ" sz="1800" dirty="0" err="1">
                <a:latin typeface="Helvetica Neue"/>
              </a:rPr>
              <a:t>producing</a:t>
            </a:r>
            <a:r>
              <a:rPr lang="cs-CZ" sz="1800" dirty="0">
                <a:latin typeface="Helvetica Neue"/>
              </a:rPr>
              <a:t> </a:t>
            </a:r>
            <a:r>
              <a:rPr lang="cs-CZ" sz="1800" dirty="0" err="1">
                <a:latin typeface="Helvetica Neue"/>
              </a:rPr>
              <a:t>batch</a:t>
            </a:r>
            <a:r>
              <a:rPr lang="cs-CZ" sz="1800" dirty="0">
                <a:latin typeface="Helvetica Neue"/>
              </a:rPr>
              <a:t> </a:t>
            </a:r>
            <a:r>
              <a:rPr lang="cs-CZ" sz="1800" dirty="0" err="1">
                <a:latin typeface="Helvetica Neue"/>
              </a:rPr>
              <a:t>was</a:t>
            </a:r>
            <a:r>
              <a:rPr lang="cs-CZ" sz="1800" dirty="0">
                <a:latin typeface="Helvetica Neue"/>
              </a:rPr>
              <a:t> </a:t>
            </a:r>
            <a:r>
              <a:rPr lang="cs-CZ" sz="1800" dirty="0" err="1">
                <a:latin typeface="Helvetica Neue"/>
              </a:rPr>
              <a:t>collected</a:t>
            </a:r>
            <a:r>
              <a:rPr lang="cs-CZ" sz="1800" dirty="0">
                <a:latin typeface="Helvetica Neue"/>
              </a:rPr>
              <a:t> </a:t>
            </a:r>
            <a:r>
              <a:rPr lang="cs-CZ" sz="1800" dirty="0" err="1">
                <a:latin typeface="Helvetica Neue"/>
              </a:rPr>
              <a:t>from</a:t>
            </a:r>
            <a:r>
              <a:rPr lang="cs-CZ" sz="1800" dirty="0">
                <a:latin typeface="Helvetica Neue"/>
              </a:rPr>
              <a:t> </a:t>
            </a:r>
            <a:r>
              <a:rPr lang="cs-CZ" sz="1800" dirty="0" err="1">
                <a:latin typeface="Helvetica Neue"/>
              </a:rPr>
              <a:t>pharmaceutical</a:t>
            </a:r>
            <a:r>
              <a:rPr lang="cs-CZ" sz="1800" dirty="0">
                <a:latin typeface="Helvetica Neue"/>
              </a:rPr>
              <a:t> </a:t>
            </a:r>
            <a:r>
              <a:rPr lang="cs-CZ" sz="1800" dirty="0" err="1">
                <a:latin typeface="Helvetica Neue"/>
              </a:rPr>
              <a:t>industry</a:t>
            </a:r>
            <a:r>
              <a:rPr lang="cs-CZ" sz="1800" dirty="0">
                <a:latin typeface="Helvetica Neue"/>
              </a:rPr>
              <a:t> </a:t>
            </a:r>
            <a:r>
              <a:rPr lang="cs-CZ" sz="1800" dirty="0" err="1">
                <a:latin typeface="Helvetica Neue"/>
              </a:rPr>
              <a:t>located</a:t>
            </a:r>
            <a:r>
              <a:rPr lang="cs-CZ" sz="1800" dirty="0">
                <a:latin typeface="Helvetica Neue"/>
              </a:rPr>
              <a:t> in India</a:t>
            </a:r>
          </a:p>
          <a:p>
            <a:endParaRPr lang="cs-CZ" sz="1800" dirty="0">
              <a:latin typeface="Helvetica Neue"/>
            </a:endParaRPr>
          </a:p>
        </p:txBody>
      </p:sp>
      <p:pic>
        <p:nvPicPr>
          <p:cNvPr id="1026" name="Picture 2">
            <a:extLst>
              <a:ext uri="{FF2B5EF4-FFF2-40B4-BE49-F238E27FC236}">
                <a16:creationId xmlns:a16="http://schemas.microsoft.com/office/drawing/2014/main" id="{94AEB125-A1B3-4D4C-88A4-8F63B9E5E7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6568" y="4022223"/>
            <a:ext cx="6096000" cy="271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68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C49B1C3-B46F-433D-B4AB-0AAF1B5AF0E5}"/>
              </a:ext>
            </a:extLst>
          </p:cNvPr>
          <p:cNvSpPr>
            <a:spLocks noGrp="1"/>
          </p:cNvSpPr>
          <p:nvPr>
            <p:ph type="ftr" sz="quarter" idx="10"/>
          </p:nvPr>
        </p:nvSpPr>
        <p:spPr>
          <a:xfrm>
            <a:off x="720000" y="6245432"/>
            <a:ext cx="7920000" cy="252000"/>
          </a:xfrm>
        </p:spPr>
        <p:txBody>
          <a:bodyPr/>
          <a:lstStyle/>
          <a:p>
            <a:r>
              <a:rPr lang="en-GB" dirty="0"/>
              <a:t>Verma a </a:t>
            </a:r>
            <a:r>
              <a:rPr lang="en-GB" dirty="0" err="1"/>
              <a:t>Haritash</a:t>
            </a:r>
            <a:r>
              <a:rPr lang="en-GB" dirty="0"/>
              <a:t>, „Photocatalytic degradation of Amoxicillin in pharmaceutical wastewater".</a:t>
            </a:r>
            <a:endParaRPr lang="en-GB" noProof="0" dirty="0"/>
          </a:p>
        </p:txBody>
      </p:sp>
      <p:sp>
        <p:nvSpPr>
          <p:cNvPr id="3" name="Zástupný symbol pro číslo snímku 2">
            <a:extLst>
              <a:ext uri="{FF2B5EF4-FFF2-40B4-BE49-F238E27FC236}">
                <a16:creationId xmlns:a16="http://schemas.microsoft.com/office/drawing/2014/main" id="{FC2D0ACE-F2A8-4D2A-95B9-88DD3E28C2FC}"/>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4" name="Nadpis 3">
            <a:extLst>
              <a:ext uri="{FF2B5EF4-FFF2-40B4-BE49-F238E27FC236}">
                <a16:creationId xmlns:a16="http://schemas.microsoft.com/office/drawing/2014/main" id="{3323EA91-A1F9-4A81-9F5E-8BBB15412E5A}"/>
              </a:ext>
            </a:extLst>
          </p:cNvPr>
          <p:cNvSpPr>
            <a:spLocks noGrp="1"/>
          </p:cNvSpPr>
          <p:nvPr>
            <p:ph type="title"/>
          </p:nvPr>
        </p:nvSpPr>
        <p:spPr/>
        <p:txBody>
          <a:bodyPr/>
          <a:lstStyle/>
          <a:p>
            <a:r>
              <a:rPr lang="cs-CZ" sz="2200" dirty="0" err="1"/>
              <a:t>Results</a:t>
            </a:r>
            <a:r>
              <a:rPr lang="cs-CZ" sz="2200" dirty="0"/>
              <a:t> </a:t>
            </a:r>
            <a:r>
              <a:rPr lang="cs-CZ" sz="2200" dirty="0" err="1"/>
              <a:t>of</a:t>
            </a:r>
            <a:r>
              <a:rPr lang="cs-CZ" sz="2200" dirty="0"/>
              <a:t> </a:t>
            </a:r>
            <a:r>
              <a:rPr lang="cs-CZ" sz="2200" dirty="0" err="1"/>
              <a:t>photocatalysis</a:t>
            </a:r>
            <a:endParaRPr lang="cs-CZ" sz="2200" dirty="0"/>
          </a:p>
        </p:txBody>
      </p:sp>
      <p:sp>
        <p:nvSpPr>
          <p:cNvPr id="5" name="Zástupný obsah 4">
            <a:extLst>
              <a:ext uri="{FF2B5EF4-FFF2-40B4-BE49-F238E27FC236}">
                <a16:creationId xmlns:a16="http://schemas.microsoft.com/office/drawing/2014/main" id="{EAADD076-BE2A-4E35-8D1F-2BDF3D811FB3}"/>
              </a:ext>
            </a:extLst>
          </p:cNvPr>
          <p:cNvSpPr>
            <a:spLocks noGrp="1"/>
          </p:cNvSpPr>
          <p:nvPr>
            <p:ph idx="29"/>
          </p:nvPr>
        </p:nvSpPr>
        <p:spPr/>
        <p:txBody>
          <a:bodyPr/>
          <a:lstStyle/>
          <a:p>
            <a:r>
              <a:rPr lang="cs-CZ" sz="1800" dirty="0">
                <a:latin typeface="Helvetica Neue"/>
              </a:rPr>
              <a:t>To </a:t>
            </a:r>
            <a:r>
              <a:rPr lang="cs-CZ" sz="1800" dirty="0" err="1">
                <a:latin typeface="Helvetica Neue"/>
              </a:rPr>
              <a:t>observe</a:t>
            </a:r>
            <a:r>
              <a:rPr lang="cs-CZ" sz="1800" dirty="0">
                <a:latin typeface="Helvetica Neue"/>
              </a:rPr>
              <a:t> </a:t>
            </a:r>
            <a:r>
              <a:rPr lang="cs-CZ" sz="1800" dirty="0" err="1">
                <a:latin typeface="Helvetica Neue"/>
              </a:rPr>
              <a:t>the</a:t>
            </a:r>
            <a:r>
              <a:rPr lang="cs-CZ" sz="1800" dirty="0">
                <a:latin typeface="Helvetica Neue"/>
              </a:rPr>
              <a:t> </a:t>
            </a:r>
            <a:r>
              <a:rPr lang="cs-CZ" sz="1800" dirty="0" err="1">
                <a:latin typeface="Helvetica Neue"/>
              </a:rPr>
              <a:t>degradation</a:t>
            </a:r>
            <a:r>
              <a:rPr lang="cs-CZ" sz="1800" dirty="0">
                <a:latin typeface="Helvetica Neue"/>
              </a:rPr>
              <a:t> </a:t>
            </a:r>
            <a:r>
              <a:rPr lang="cs-CZ" sz="1800" dirty="0" err="1">
                <a:latin typeface="Helvetica Neue"/>
              </a:rPr>
              <a:t>of</a:t>
            </a:r>
            <a:r>
              <a:rPr lang="cs-CZ" sz="1800" dirty="0">
                <a:latin typeface="Helvetica Neue"/>
              </a:rPr>
              <a:t> AMX, </a:t>
            </a:r>
            <a:r>
              <a:rPr lang="cs-CZ" sz="1800" dirty="0" err="1">
                <a:latin typeface="Helvetica Neue"/>
              </a:rPr>
              <a:t>experiments</a:t>
            </a:r>
            <a:r>
              <a:rPr lang="cs-CZ" sz="1800" dirty="0">
                <a:latin typeface="Helvetica Neue"/>
              </a:rPr>
              <a:t> </a:t>
            </a:r>
            <a:r>
              <a:rPr lang="cs-CZ" sz="1800" dirty="0" err="1">
                <a:latin typeface="Helvetica Neue"/>
              </a:rPr>
              <a:t>were</a:t>
            </a:r>
            <a:r>
              <a:rPr lang="cs-CZ" sz="1800" dirty="0">
                <a:latin typeface="Helvetica Neue"/>
              </a:rPr>
              <a:t> performer </a:t>
            </a:r>
            <a:r>
              <a:rPr lang="cs-CZ" sz="1800" dirty="0" err="1">
                <a:latin typeface="Helvetica Neue"/>
              </a:rPr>
              <a:t>using</a:t>
            </a:r>
            <a:r>
              <a:rPr lang="cs-CZ" sz="1800" dirty="0">
                <a:latin typeface="Helvetica Neue"/>
              </a:rPr>
              <a:t> </a:t>
            </a:r>
            <a:r>
              <a:rPr lang="cs-CZ" sz="1800" dirty="0" err="1">
                <a:latin typeface="Helvetica Neue"/>
              </a:rPr>
              <a:t>photocatalysis</a:t>
            </a:r>
            <a:r>
              <a:rPr lang="cs-CZ" sz="1800" dirty="0">
                <a:latin typeface="Helvetica Neue"/>
              </a:rPr>
              <a:t> </a:t>
            </a:r>
            <a:r>
              <a:rPr lang="cs-CZ" sz="1800" dirty="0" err="1">
                <a:latin typeface="Helvetica Neue"/>
              </a:rPr>
              <a:t>with</a:t>
            </a:r>
            <a:r>
              <a:rPr lang="cs-CZ" sz="1800" dirty="0">
                <a:latin typeface="Helvetica Neue"/>
              </a:rPr>
              <a:t> H</a:t>
            </a:r>
            <a:r>
              <a:rPr lang="cs-CZ" sz="1800" baseline="-25000" dirty="0">
                <a:latin typeface="Helvetica Neue"/>
              </a:rPr>
              <a:t>2</a:t>
            </a:r>
            <a:r>
              <a:rPr lang="cs-CZ" sz="1800" dirty="0">
                <a:latin typeface="Helvetica Neue"/>
              </a:rPr>
              <a:t>O</a:t>
            </a:r>
            <a:r>
              <a:rPr lang="cs-CZ" sz="1800" baseline="-25000" dirty="0">
                <a:latin typeface="Helvetica Neue"/>
              </a:rPr>
              <a:t>2</a:t>
            </a:r>
            <a:r>
              <a:rPr lang="cs-CZ" sz="1800" dirty="0">
                <a:latin typeface="Helvetica Neue"/>
              </a:rPr>
              <a:t>, </a:t>
            </a:r>
            <a:r>
              <a:rPr lang="cs-CZ" sz="1800" dirty="0" err="1">
                <a:latin typeface="Helvetica Neue"/>
              </a:rPr>
              <a:t>without</a:t>
            </a:r>
            <a:r>
              <a:rPr lang="cs-CZ" sz="1800" dirty="0">
                <a:latin typeface="Helvetica Neue"/>
              </a:rPr>
              <a:t> H</a:t>
            </a:r>
            <a:r>
              <a:rPr lang="cs-CZ" sz="1800" baseline="-25000" dirty="0">
                <a:latin typeface="Helvetica Neue"/>
              </a:rPr>
              <a:t>2</a:t>
            </a:r>
            <a:r>
              <a:rPr lang="cs-CZ" sz="1800" dirty="0">
                <a:latin typeface="Helvetica Neue"/>
              </a:rPr>
              <a:t>O</a:t>
            </a:r>
            <a:r>
              <a:rPr lang="cs-CZ" sz="1800" baseline="-25000" dirty="0">
                <a:latin typeface="Helvetica Neue"/>
              </a:rPr>
              <a:t>2 </a:t>
            </a:r>
            <a:r>
              <a:rPr lang="cs-CZ" sz="1800" dirty="0">
                <a:latin typeface="Helvetica Neue"/>
              </a:rPr>
              <a:t>and sono-</a:t>
            </a:r>
            <a:r>
              <a:rPr lang="cs-CZ" sz="1800" dirty="0" err="1">
                <a:latin typeface="Helvetica Neue"/>
              </a:rPr>
              <a:t>photocatalysis</a:t>
            </a:r>
            <a:endParaRPr lang="cs-CZ" sz="1800" dirty="0">
              <a:latin typeface="Helvetica Neue"/>
            </a:endParaRPr>
          </a:p>
          <a:p>
            <a:r>
              <a:rPr lang="cs-CZ" sz="1800" dirty="0">
                <a:latin typeface="Helvetica Neue"/>
              </a:rPr>
              <a:t>Maximum </a:t>
            </a:r>
            <a:r>
              <a:rPr lang="cs-CZ" sz="1800" dirty="0" err="1">
                <a:latin typeface="Helvetica Neue"/>
              </a:rPr>
              <a:t>degradation</a:t>
            </a:r>
            <a:r>
              <a:rPr lang="cs-CZ" sz="1800" dirty="0">
                <a:latin typeface="Helvetica Neue"/>
              </a:rPr>
              <a:t> </a:t>
            </a:r>
            <a:r>
              <a:rPr lang="cs-CZ" sz="1800" dirty="0" err="1">
                <a:latin typeface="Helvetica Neue"/>
              </a:rPr>
              <a:t>for</a:t>
            </a:r>
            <a:r>
              <a:rPr lang="cs-CZ" sz="1800" dirty="0">
                <a:latin typeface="Helvetica Neue"/>
              </a:rPr>
              <a:t> AMX </a:t>
            </a:r>
            <a:r>
              <a:rPr lang="cs-CZ" sz="1800" dirty="0" err="1">
                <a:latin typeface="Helvetica Neue"/>
              </a:rPr>
              <a:t>was</a:t>
            </a:r>
            <a:r>
              <a:rPr lang="cs-CZ" sz="1800" dirty="0">
                <a:latin typeface="Helvetica Neue"/>
              </a:rPr>
              <a:t> </a:t>
            </a:r>
            <a:r>
              <a:rPr lang="cs-CZ" sz="1800" dirty="0" err="1">
                <a:latin typeface="Helvetica Neue"/>
              </a:rPr>
              <a:t>obtained</a:t>
            </a:r>
            <a:r>
              <a:rPr lang="cs-CZ" sz="1800" dirty="0">
                <a:latin typeface="Helvetica Neue"/>
              </a:rPr>
              <a:t> </a:t>
            </a:r>
            <a:r>
              <a:rPr lang="cs-CZ" sz="1800" dirty="0" err="1">
                <a:latin typeface="Helvetica Neue"/>
              </a:rPr>
              <a:t>using</a:t>
            </a:r>
            <a:r>
              <a:rPr lang="cs-CZ" sz="1800" dirty="0">
                <a:latin typeface="Helvetica Neue"/>
              </a:rPr>
              <a:t> </a:t>
            </a:r>
            <a:r>
              <a:rPr lang="cs-CZ" sz="1800" dirty="0" err="1">
                <a:latin typeface="Helvetica Neue"/>
              </a:rPr>
              <a:t>photocatalysis</a:t>
            </a:r>
            <a:r>
              <a:rPr lang="cs-CZ" sz="1800" dirty="0">
                <a:latin typeface="Helvetica Neue"/>
              </a:rPr>
              <a:t> </a:t>
            </a:r>
            <a:r>
              <a:rPr lang="cs-CZ" sz="1800" dirty="0" err="1">
                <a:latin typeface="Helvetica Neue"/>
              </a:rPr>
              <a:t>with</a:t>
            </a:r>
            <a:r>
              <a:rPr lang="cs-CZ" sz="1800" dirty="0">
                <a:latin typeface="Helvetica Neue"/>
              </a:rPr>
              <a:t> H</a:t>
            </a:r>
            <a:r>
              <a:rPr lang="cs-CZ" sz="1800" baseline="-25000" dirty="0">
                <a:latin typeface="Helvetica Neue"/>
              </a:rPr>
              <a:t>2</a:t>
            </a:r>
            <a:r>
              <a:rPr lang="cs-CZ" sz="1800" dirty="0">
                <a:latin typeface="Helvetica Neue"/>
              </a:rPr>
              <a:t>O</a:t>
            </a:r>
            <a:r>
              <a:rPr lang="cs-CZ" sz="1800" baseline="-25000" dirty="0">
                <a:latin typeface="Helvetica Neue"/>
              </a:rPr>
              <a:t>2 </a:t>
            </a:r>
            <a:r>
              <a:rPr lang="cs-CZ" sz="1800" dirty="0" err="1">
                <a:latin typeface="Helvetica Neue"/>
              </a:rPr>
              <a:t>at</a:t>
            </a:r>
            <a:r>
              <a:rPr lang="cs-CZ" sz="1800" dirty="0">
                <a:latin typeface="Helvetica Neue"/>
              </a:rPr>
              <a:t> AMX 30 mg/l, TiO</a:t>
            </a:r>
            <a:r>
              <a:rPr lang="cs-CZ" sz="1800" baseline="-25000" dirty="0">
                <a:latin typeface="Helvetica Neue"/>
              </a:rPr>
              <a:t>2</a:t>
            </a:r>
            <a:r>
              <a:rPr lang="cs-CZ" sz="1800" dirty="0">
                <a:latin typeface="Helvetica Neue"/>
              </a:rPr>
              <a:t> 450 mg/l, H</a:t>
            </a:r>
            <a:r>
              <a:rPr lang="cs-CZ" sz="1800" baseline="-25000" dirty="0">
                <a:latin typeface="Helvetica Neue"/>
              </a:rPr>
              <a:t>2</a:t>
            </a:r>
            <a:r>
              <a:rPr lang="cs-CZ" sz="1800" dirty="0">
                <a:latin typeface="Helvetica Neue"/>
              </a:rPr>
              <a:t>O</a:t>
            </a:r>
            <a:r>
              <a:rPr lang="cs-CZ" sz="1800" baseline="-25000" dirty="0">
                <a:latin typeface="Helvetica Neue"/>
              </a:rPr>
              <a:t>2</a:t>
            </a:r>
            <a:r>
              <a:rPr lang="cs-CZ" sz="1800" dirty="0">
                <a:latin typeface="Helvetica Neue"/>
              </a:rPr>
              <a:t> 150 mg/l and pH 7</a:t>
            </a:r>
          </a:p>
          <a:p>
            <a:r>
              <a:rPr lang="cs-CZ" sz="1800" dirty="0" err="1">
                <a:latin typeface="Helvetica Neue"/>
              </a:rPr>
              <a:t>The</a:t>
            </a:r>
            <a:r>
              <a:rPr lang="cs-CZ" sz="1800" dirty="0">
                <a:latin typeface="Helvetica Neue"/>
              </a:rPr>
              <a:t> </a:t>
            </a:r>
            <a:r>
              <a:rPr lang="cs-CZ" sz="1800" dirty="0" err="1">
                <a:latin typeface="Helvetica Neue"/>
              </a:rPr>
              <a:t>result</a:t>
            </a:r>
            <a:r>
              <a:rPr lang="cs-CZ" sz="1800" dirty="0">
                <a:latin typeface="Helvetica Neue"/>
              </a:rPr>
              <a:t> </a:t>
            </a:r>
            <a:r>
              <a:rPr lang="cs-CZ" sz="1800" dirty="0" err="1">
                <a:latin typeface="Helvetica Neue"/>
              </a:rPr>
              <a:t>revealed</a:t>
            </a:r>
            <a:r>
              <a:rPr lang="cs-CZ" sz="1800" dirty="0">
                <a:latin typeface="Helvetica Neue"/>
              </a:rPr>
              <a:t> </a:t>
            </a:r>
            <a:r>
              <a:rPr lang="cs-CZ" sz="1800" dirty="0" err="1">
                <a:latin typeface="Helvetica Neue"/>
              </a:rPr>
              <a:t>that</a:t>
            </a:r>
            <a:r>
              <a:rPr lang="cs-CZ" sz="1800" dirty="0">
                <a:latin typeface="Helvetica Neue"/>
              </a:rPr>
              <a:t> </a:t>
            </a:r>
            <a:r>
              <a:rPr lang="cs-CZ" sz="1800" dirty="0" err="1">
                <a:latin typeface="Helvetica Neue"/>
              </a:rPr>
              <a:t>there</a:t>
            </a:r>
            <a:r>
              <a:rPr lang="cs-CZ" sz="1800" dirty="0">
                <a:latin typeface="Helvetica Neue"/>
              </a:rPr>
              <a:t> </a:t>
            </a:r>
            <a:r>
              <a:rPr lang="cs-CZ" sz="1800" dirty="0" err="1">
                <a:latin typeface="Helvetica Neue"/>
              </a:rPr>
              <a:t>was</a:t>
            </a:r>
            <a:r>
              <a:rPr lang="cs-CZ" sz="1800" dirty="0">
                <a:latin typeface="Helvetica Neue"/>
              </a:rPr>
              <a:t> no </a:t>
            </a:r>
            <a:r>
              <a:rPr lang="cs-CZ" sz="1800" dirty="0" err="1">
                <a:latin typeface="Helvetica Neue"/>
              </a:rPr>
              <a:t>significant</a:t>
            </a:r>
            <a:r>
              <a:rPr lang="cs-CZ" sz="1800" dirty="0">
                <a:latin typeface="Helvetica Neue"/>
              </a:rPr>
              <a:t> </a:t>
            </a:r>
            <a:r>
              <a:rPr lang="cs-CZ" sz="1800" dirty="0" err="1">
                <a:latin typeface="Helvetica Neue"/>
              </a:rPr>
              <a:t>improvement</a:t>
            </a:r>
            <a:r>
              <a:rPr lang="cs-CZ" sz="1800" dirty="0">
                <a:latin typeface="Helvetica Neue"/>
              </a:rPr>
              <a:t> in </a:t>
            </a:r>
            <a:r>
              <a:rPr lang="cs-CZ" sz="1800" dirty="0" err="1">
                <a:latin typeface="Helvetica Neue"/>
              </a:rPr>
              <a:t>maximal</a:t>
            </a:r>
            <a:r>
              <a:rPr lang="cs-CZ" sz="1800" dirty="0">
                <a:latin typeface="Helvetica Neue"/>
              </a:rPr>
              <a:t> </a:t>
            </a:r>
            <a:r>
              <a:rPr lang="cs-CZ" sz="1800" dirty="0" err="1">
                <a:latin typeface="Helvetica Neue"/>
              </a:rPr>
              <a:t>degradation</a:t>
            </a:r>
            <a:r>
              <a:rPr lang="cs-CZ" sz="1800" dirty="0">
                <a:latin typeface="Helvetica Neue"/>
              </a:rPr>
              <a:t> </a:t>
            </a:r>
            <a:r>
              <a:rPr lang="cs-CZ" sz="1800" dirty="0" err="1">
                <a:latin typeface="Helvetica Neue"/>
              </a:rPr>
              <a:t>when</a:t>
            </a:r>
            <a:r>
              <a:rPr lang="cs-CZ" sz="1800" dirty="0">
                <a:latin typeface="Helvetica Neue"/>
              </a:rPr>
              <a:t> </a:t>
            </a:r>
            <a:r>
              <a:rPr lang="cs-CZ" sz="1800" dirty="0" err="1">
                <a:latin typeface="Helvetica Neue"/>
              </a:rPr>
              <a:t>photocatalysis</a:t>
            </a:r>
            <a:r>
              <a:rPr lang="cs-CZ" sz="1800" dirty="0">
                <a:latin typeface="Helvetica Neue"/>
              </a:rPr>
              <a:t> </a:t>
            </a:r>
            <a:r>
              <a:rPr lang="cs-CZ" sz="1800" dirty="0" err="1">
                <a:latin typeface="Helvetica Neue"/>
              </a:rPr>
              <a:t>was</a:t>
            </a:r>
            <a:r>
              <a:rPr lang="cs-CZ" sz="1800" dirty="0">
                <a:latin typeface="Helvetica Neue"/>
              </a:rPr>
              <a:t> </a:t>
            </a:r>
            <a:r>
              <a:rPr lang="cs-CZ" sz="1800" dirty="0" err="1">
                <a:latin typeface="Helvetica Neue"/>
              </a:rPr>
              <a:t>amended</a:t>
            </a:r>
            <a:r>
              <a:rPr lang="cs-CZ" sz="1800" dirty="0">
                <a:latin typeface="Helvetica Neue"/>
              </a:rPr>
              <a:t> </a:t>
            </a:r>
            <a:r>
              <a:rPr lang="cs-CZ" sz="1800" dirty="0" err="1">
                <a:latin typeface="Helvetica Neue"/>
              </a:rPr>
              <a:t>with</a:t>
            </a:r>
            <a:r>
              <a:rPr lang="cs-CZ" sz="1800" dirty="0">
                <a:latin typeface="Helvetica Neue"/>
              </a:rPr>
              <a:t> H</a:t>
            </a:r>
            <a:r>
              <a:rPr lang="cs-CZ" sz="1800" baseline="-25000" dirty="0">
                <a:latin typeface="Helvetica Neue"/>
              </a:rPr>
              <a:t>2</a:t>
            </a:r>
            <a:r>
              <a:rPr lang="cs-CZ" sz="1800" dirty="0">
                <a:latin typeface="Helvetica Neue"/>
              </a:rPr>
              <a:t>O</a:t>
            </a:r>
            <a:r>
              <a:rPr lang="cs-CZ" sz="1800" baseline="-25000" dirty="0">
                <a:latin typeface="Helvetica Neue"/>
              </a:rPr>
              <a:t>2</a:t>
            </a:r>
            <a:endParaRPr lang="cs-CZ" sz="1800" dirty="0">
              <a:latin typeface="Helvetica Neue"/>
            </a:endParaRPr>
          </a:p>
        </p:txBody>
      </p:sp>
      <p:pic>
        <p:nvPicPr>
          <p:cNvPr id="2050" name="Picture 2">
            <a:extLst>
              <a:ext uri="{FF2B5EF4-FFF2-40B4-BE49-F238E27FC236}">
                <a16:creationId xmlns:a16="http://schemas.microsoft.com/office/drawing/2014/main" id="{51EDC2A9-9E5C-4F49-9DFA-49501A88AFE7}"/>
              </a:ext>
            </a:extLst>
          </p:cNvPr>
          <p:cNvPicPr>
            <a:picLocks noGrp="1" noChangeAspect="1" noChangeArrowheads="1"/>
          </p:cNvPicPr>
          <p:nvPr>
            <p:ph idx="30"/>
          </p:nvPr>
        </p:nvPicPr>
        <p:blipFill>
          <a:blip r:embed="rId2" cstate="print">
            <a:extLst>
              <a:ext uri="{28A0092B-C50C-407E-A947-70E740481C1C}">
                <a14:useLocalDpi xmlns:a14="http://schemas.microsoft.com/office/drawing/2010/main" val="0"/>
              </a:ext>
            </a:extLst>
          </a:blip>
          <a:stretch>
            <a:fillRect/>
          </a:stretch>
        </p:blipFill>
        <p:spPr bwMode="auto">
          <a:xfrm>
            <a:off x="6252004" y="2009649"/>
            <a:ext cx="5307077" cy="311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46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9DE02B1-DF91-42EB-B819-ABF478B6BE3B}"/>
              </a:ext>
            </a:extLst>
          </p:cNvPr>
          <p:cNvSpPr>
            <a:spLocks noGrp="1"/>
          </p:cNvSpPr>
          <p:nvPr>
            <p:ph type="ftr" sz="quarter" idx="10"/>
          </p:nvPr>
        </p:nvSpPr>
        <p:spPr/>
        <p:txBody>
          <a:bodyPr/>
          <a:lstStyle/>
          <a:p>
            <a:r>
              <a:rPr lang="en-GB" dirty="0"/>
              <a:t>Verma a </a:t>
            </a:r>
            <a:r>
              <a:rPr lang="en-GB" dirty="0" err="1"/>
              <a:t>Haritash</a:t>
            </a:r>
            <a:r>
              <a:rPr lang="en-GB" dirty="0"/>
              <a:t>, „Photocatalytic degradation of Amoxicillin in pharmaceutical wastewater".</a:t>
            </a:r>
            <a:endParaRPr lang="en-GB" noProof="0" dirty="0"/>
          </a:p>
        </p:txBody>
      </p:sp>
      <p:sp>
        <p:nvSpPr>
          <p:cNvPr id="3" name="Zástupný symbol pro číslo snímku 2">
            <a:extLst>
              <a:ext uri="{FF2B5EF4-FFF2-40B4-BE49-F238E27FC236}">
                <a16:creationId xmlns:a16="http://schemas.microsoft.com/office/drawing/2014/main" id="{B9986D46-383A-461F-A7C6-42485C57F237}"/>
              </a:ext>
            </a:extLst>
          </p:cNvPr>
          <p:cNvSpPr>
            <a:spLocks noGrp="1"/>
          </p:cNvSpPr>
          <p:nvPr>
            <p:ph type="sldNum" sz="quarter" idx="11"/>
          </p:nvPr>
        </p:nvSpPr>
        <p:spPr/>
        <p:txBody>
          <a:bodyPr/>
          <a:lstStyle/>
          <a:p>
            <a:fld id="{D6D6C118-631F-4A80-9886-907009361577}" type="slidenum">
              <a:rPr lang="en-GB" altLang="cs-CZ" noProof="0" smtClean="0"/>
              <a:pPr/>
              <a:t>12</a:t>
            </a:fld>
            <a:endParaRPr lang="en-GB" altLang="cs-CZ" noProof="0" dirty="0"/>
          </a:p>
        </p:txBody>
      </p:sp>
      <p:sp>
        <p:nvSpPr>
          <p:cNvPr id="4" name="Nadpis 3">
            <a:extLst>
              <a:ext uri="{FF2B5EF4-FFF2-40B4-BE49-F238E27FC236}">
                <a16:creationId xmlns:a16="http://schemas.microsoft.com/office/drawing/2014/main" id="{09973A07-9F0A-4B48-88DB-0F53DD5BD619}"/>
              </a:ext>
            </a:extLst>
          </p:cNvPr>
          <p:cNvSpPr>
            <a:spLocks noGrp="1"/>
          </p:cNvSpPr>
          <p:nvPr>
            <p:ph type="title"/>
          </p:nvPr>
        </p:nvSpPr>
        <p:spPr/>
        <p:txBody>
          <a:bodyPr/>
          <a:lstStyle/>
          <a:p>
            <a:r>
              <a:rPr lang="cs-CZ" sz="2200" dirty="0" err="1"/>
              <a:t>Results</a:t>
            </a:r>
            <a:r>
              <a:rPr lang="cs-CZ" sz="2200" dirty="0"/>
              <a:t> </a:t>
            </a:r>
            <a:r>
              <a:rPr lang="cs-CZ" sz="2200" dirty="0" err="1"/>
              <a:t>of</a:t>
            </a:r>
            <a:r>
              <a:rPr lang="cs-CZ" sz="2200" dirty="0"/>
              <a:t> </a:t>
            </a:r>
            <a:r>
              <a:rPr lang="cs-CZ" sz="2200" dirty="0" err="1"/>
              <a:t>photocatalysis</a:t>
            </a:r>
            <a:r>
              <a:rPr lang="cs-CZ" sz="2200" dirty="0"/>
              <a:t> in </a:t>
            </a:r>
            <a:r>
              <a:rPr lang="cs-CZ" sz="2200" dirty="0" err="1"/>
              <a:t>pharmaceutical</a:t>
            </a:r>
            <a:r>
              <a:rPr lang="cs-CZ" sz="2200" dirty="0"/>
              <a:t> </a:t>
            </a:r>
            <a:r>
              <a:rPr lang="cs-CZ" sz="2200" dirty="0" err="1"/>
              <a:t>wastewater</a:t>
            </a:r>
            <a:endParaRPr lang="cs-CZ" sz="2200" dirty="0"/>
          </a:p>
        </p:txBody>
      </p:sp>
      <p:sp>
        <p:nvSpPr>
          <p:cNvPr id="5" name="Zástupný obsah 4">
            <a:extLst>
              <a:ext uri="{FF2B5EF4-FFF2-40B4-BE49-F238E27FC236}">
                <a16:creationId xmlns:a16="http://schemas.microsoft.com/office/drawing/2014/main" id="{7D1D32B4-3D99-446F-9408-FC5BEC1D4E30}"/>
              </a:ext>
            </a:extLst>
          </p:cNvPr>
          <p:cNvSpPr>
            <a:spLocks noGrp="1"/>
          </p:cNvSpPr>
          <p:nvPr>
            <p:ph idx="29"/>
          </p:nvPr>
        </p:nvSpPr>
        <p:spPr/>
        <p:txBody>
          <a:bodyPr/>
          <a:lstStyle/>
          <a:p>
            <a:r>
              <a:rPr lang="cs-CZ" sz="1800" dirty="0" err="1">
                <a:latin typeface="Helvetica Neue"/>
              </a:rPr>
              <a:t>Within</a:t>
            </a:r>
            <a:r>
              <a:rPr lang="cs-CZ" sz="1800" dirty="0">
                <a:latin typeface="Helvetica Neue"/>
              </a:rPr>
              <a:t> 10 min </a:t>
            </a:r>
            <a:r>
              <a:rPr lang="cs-CZ" sz="1800" dirty="0" err="1">
                <a:latin typeface="Helvetica Neue"/>
              </a:rPr>
              <a:t>of</a:t>
            </a:r>
            <a:r>
              <a:rPr lang="cs-CZ" sz="1800" dirty="0">
                <a:latin typeface="Helvetica Neue"/>
              </a:rPr>
              <a:t> </a:t>
            </a:r>
            <a:r>
              <a:rPr lang="cs-CZ" sz="1800" dirty="0" err="1">
                <a:latin typeface="Helvetica Neue"/>
              </a:rPr>
              <a:t>reaction</a:t>
            </a:r>
            <a:r>
              <a:rPr lang="cs-CZ" sz="1800" dirty="0">
                <a:latin typeface="Helvetica Neue"/>
              </a:rPr>
              <a:t> </a:t>
            </a:r>
            <a:r>
              <a:rPr lang="cs-CZ" sz="1800" dirty="0" err="1">
                <a:latin typeface="Helvetica Neue"/>
              </a:rPr>
              <a:t>time</a:t>
            </a:r>
            <a:r>
              <a:rPr lang="cs-CZ" sz="1800" dirty="0">
                <a:latin typeface="Helvetica Neue"/>
              </a:rPr>
              <a:t> </a:t>
            </a:r>
            <a:r>
              <a:rPr lang="cs-CZ" sz="1800" dirty="0" err="1">
                <a:latin typeface="Helvetica Neue"/>
              </a:rPr>
              <a:t>it</a:t>
            </a:r>
            <a:r>
              <a:rPr lang="cs-CZ" sz="1800" dirty="0">
                <a:latin typeface="Helvetica Neue"/>
              </a:rPr>
              <a:t> </a:t>
            </a:r>
            <a:r>
              <a:rPr lang="cs-CZ" sz="1800" dirty="0" err="1">
                <a:latin typeface="Helvetica Neue"/>
              </a:rPr>
              <a:t>was</a:t>
            </a:r>
            <a:r>
              <a:rPr lang="cs-CZ" sz="1800" dirty="0">
                <a:latin typeface="Helvetica Neue"/>
              </a:rPr>
              <a:t> </a:t>
            </a:r>
            <a:r>
              <a:rPr lang="cs-CZ" sz="1800" dirty="0" err="1">
                <a:latin typeface="Helvetica Neue"/>
              </a:rPr>
              <a:t>achieved</a:t>
            </a:r>
            <a:r>
              <a:rPr lang="cs-CZ" sz="1800" dirty="0">
                <a:latin typeface="Helvetica Neue"/>
              </a:rPr>
              <a:t> 50 % </a:t>
            </a:r>
            <a:r>
              <a:rPr lang="cs-CZ" sz="1800" dirty="0" err="1">
                <a:latin typeface="Helvetica Neue"/>
              </a:rPr>
              <a:t>of</a:t>
            </a:r>
            <a:r>
              <a:rPr lang="cs-CZ" sz="1800" dirty="0">
                <a:latin typeface="Helvetica Neue"/>
              </a:rPr>
              <a:t> </a:t>
            </a:r>
            <a:r>
              <a:rPr lang="cs-CZ" sz="1800" dirty="0" err="1">
                <a:latin typeface="Helvetica Neue"/>
              </a:rPr>
              <a:t>degradation</a:t>
            </a:r>
            <a:r>
              <a:rPr lang="cs-CZ" sz="1800" dirty="0">
                <a:latin typeface="Helvetica Neue"/>
              </a:rPr>
              <a:t> in sono-</a:t>
            </a:r>
            <a:r>
              <a:rPr lang="cs-CZ" sz="1800" dirty="0" err="1">
                <a:latin typeface="Helvetica Neue"/>
              </a:rPr>
              <a:t>catalysis</a:t>
            </a:r>
            <a:r>
              <a:rPr lang="cs-CZ" sz="1800" dirty="0">
                <a:latin typeface="Helvetica Neue"/>
              </a:rPr>
              <a:t> and </a:t>
            </a:r>
            <a:r>
              <a:rPr lang="cs-CZ" sz="1800" dirty="0" err="1">
                <a:latin typeface="Helvetica Neue"/>
              </a:rPr>
              <a:t>solar</a:t>
            </a:r>
            <a:r>
              <a:rPr lang="cs-CZ" sz="1800" dirty="0">
                <a:latin typeface="Helvetica Neue"/>
              </a:rPr>
              <a:t> sono-</a:t>
            </a:r>
            <a:r>
              <a:rPr lang="cs-CZ" sz="1800" dirty="0" err="1">
                <a:latin typeface="Helvetica Neue"/>
              </a:rPr>
              <a:t>catalysis</a:t>
            </a:r>
            <a:endParaRPr lang="cs-CZ" sz="1800" dirty="0">
              <a:latin typeface="Helvetica Neue"/>
            </a:endParaRPr>
          </a:p>
          <a:p>
            <a:r>
              <a:rPr lang="cs-CZ" sz="1800" dirty="0" err="1">
                <a:latin typeface="Helvetica Neue"/>
              </a:rPr>
              <a:t>After</a:t>
            </a:r>
            <a:r>
              <a:rPr lang="cs-CZ" sz="1800" dirty="0">
                <a:latin typeface="Helvetica Neue"/>
              </a:rPr>
              <a:t> 30 min, more </a:t>
            </a:r>
            <a:r>
              <a:rPr lang="cs-CZ" sz="1800" dirty="0" err="1">
                <a:latin typeface="Helvetica Neue"/>
              </a:rPr>
              <a:t>than</a:t>
            </a:r>
            <a:r>
              <a:rPr lang="cs-CZ" sz="1800" dirty="0">
                <a:latin typeface="Helvetica Neue"/>
              </a:rPr>
              <a:t> 80% </a:t>
            </a:r>
            <a:r>
              <a:rPr lang="cs-CZ" sz="1800" dirty="0" err="1">
                <a:latin typeface="Helvetica Neue"/>
              </a:rPr>
              <a:t>degradation</a:t>
            </a:r>
            <a:r>
              <a:rPr lang="cs-CZ" sz="1800" dirty="0">
                <a:latin typeface="Helvetica Neue"/>
              </a:rPr>
              <a:t> </a:t>
            </a:r>
            <a:r>
              <a:rPr lang="cs-CZ" sz="1800" dirty="0" err="1">
                <a:latin typeface="Helvetica Neue"/>
              </a:rPr>
              <a:t>was</a:t>
            </a:r>
            <a:r>
              <a:rPr lang="cs-CZ" sz="1800" dirty="0">
                <a:latin typeface="Helvetica Neue"/>
              </a:rPr>
              <a:t> </a:t>
            </a:r>
            <a:r>
              <a:rPr lang="cs-CZ" sz="1800" dirty="0" err="1">
                <a:latin typeface="Helvetica Neue"/>
              </a:rPr>
              <a:t>found</a:t>
            </a:r>
            <a:r>
              <a:rPr lang="cs-CZ" sz="1800" dirty="0">
                <a:latin typeface="Helvetica Neue"/>
              </a:rPr>
              <a:t> in sono-</a:t>
            </a:r>
            <a:r>
              <a:rPr lang="cs-CZ" sz="1800" dirty="0" err="1">
                <a:latin typeface="Helvetica Neue"/>
              </a:rPr>
              <a:t>catalysis</a:t>
            </a:r>
            <a:r>
              <a:rPr lang="cs-CZ" sz="1800" dirty="0">
                <a:latin typeface="Helvetica Neue"/>
              </a:rPr>
              <a:t> and </a:t>
            </a:r>
            <a:r>
              <a:rPr lang="cs-CZ" sz="1800" dirty="0" err="1">
                <a:latin typeface="Helvetica Neue"/>
              </a:rPr>
              <a:t>solar</a:t>
            </a:r>
            <a:r>
              <a:rPr lang="cs-CZ" sz="1800" dirty="0">
                <a:latin typeface="Helvetica Neue"/>
              </a:rPr>
              <a:t> sono-</a:t>
            </a:r>
            <a:r>
              <a:rPr lang="cs-CZ" sz="1800" dirty="0" err="1">
                <a:latin typeface="Helvetica Neue"/>
              </a:rPr>
              <a:t>catalysis</a:t>
            </a:r>
            <a:r>
              <a:rPr lang="cs-CZ" sz="1800" dirty="0">
                <a:latin typeface="Helvetica Neue"/>
              </a:rPr>
              <a:t> and more </a:t>
            </a:r>
            <a:r>
              <a:rPr lang="cs-CZ" sz="1800" dirty="0" err="1">
                <a:latin typeface="Helvetica Neue"/>
              </a:rPr>
              <a:t>than</a:t>
            </a:r>
            <a:r>
              <a:rPr lang="cs-CZ" sz="1800" dirty="0">
                <a:latin typeface="Helvetica Neue"/>
              </a:rPr>
              <a:t> 50% </a:t>
            </a:r>
            <a:r>
              <a:rPr lang="cs-CZ" sz="1800" dirty="0" err="1">
                <a:latin typeface="Helvetica Neue"/>
              </a:rPr>
              <a:t>degradation</a:t>
            </a:r>
            <a:r>
              <a:rPr lang="cs-CZ" sz="1800" dirty="0">
                <a:latin typeface="Helvetica Neue"/>
              </a:rPr>
              <a:t> in </a:t>
            </a:r>
            <a:r>
              <a:rPr lang="cs-CZ" sz="1800" dirty="0" err="1">
                <a:latin typeface="Helvetica Neue"/>
              </a:rPr>
              <a:t>photocatalysis</a:t>
            </a:r>
            <a:r>
              <a:rPr lang="cs-CZ" sz="1800" dirty="0">
                <a:latin typeface="Helvetica Neue"/>
              </a:rPr>
              <a:t> and </a:t>
            </a:r>
            <a:r>
              <a:rPr lang="cs-CZ" sz="1800" dirty="0" err="1">
                <a:latin typeface="Helvetica Neue"/>
              </a:rPr>
              <a:t>solar-photocatalysis</a:t>
            </a:r>
            <a:endParaRPr lang="cs-CZ" sz="1800" dirty="0">
              <a:latin typeface="Helvetica Neue"/>
            </a:endParaRPr>
          </a:p>
        </p:txBody>
      </p:sp>
      <p:pic>
        <p:nvPicPr>
          <p:cNvPr id="3074" name="Picture 2">
            <a:extLst>
              <a:ext uri="{FF2B5EF4-FFF2-40B4-BE49-F238E27FC236}">
                <a16:creationId xmlns:a16="http://schemas.microsoft.com/office/drawing/2014/main" id="{10F52B56-68E1-4FB4-B06A-72983B0B0F14}"/>
              </a:ext>
            </a:extLst>
          </p:cNvPr>
          <p:cNvPicPr>
            <a:picLocks noGrp="1" noChangeAspect="1" noChangeArrowheads="1"/>
          </p:cNvPicPr>
          <p:nvPr>
            <p:ph idx="30"/>
          </p:nvPr>
        </p:nvPicPr>
        <p:blipFill>
          <a:blip r:embed="rId2" cstate="print">
            <a:extLst>
              <a:ext uri="{28A0092B-C50C-407E-A947-70E740481C1C}">
                <a14:useLocalDpi xmlns:a14="http://schemas.microsoft.com/office/drawing/2010/main" val="0"/>
              </a:ext>
            </a:extLst>
          </a:blip>
          <a:srcRect/>
          <a:stretch>
            <a:fillRect/>
          </a:stretch>
        </p:blipFill>
        <p:spPr bwMode="auto">
          <a:xfrm>
            <a:off x="6252004" y="2131514"/>
            <a:ext cx="5399474" cy="259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C74EB20-18FC-C32F-0AFA-872414CDA10D}"/>
              </a:ext>
            </a:extLst>
          </p:cNvPr>
          <p:cNvSpPr>
            <a:spLocks noGrp="1"/>
          </p:cNvSpPr>
          <p:nvPr>
            <p:ph type="ftr" sz="quarter" idx="10"/>
          </p:nvPr>
        </p:nvSpPr>
        <p:spPr/>
        <p:txBody>
          <a:bodyPr/>
          <a:lstStyle/>
          <a:p>
            <a:r>
              <a:rPr lang="en-GB" dirty="0"/>
              <a:t>Verma, </a:t>
            </a:r>
            <a:r>
              <a:rPr lang="en-GB" dirty="0" err="1"/>
              <a:t>Kuila</a:t>
            </a:r>
            <a:r>
              <a:rPr lang="en-GB" dirty="0"/>
              <a:t>, a Jacob, „Role of Biofilms in Waste Water Treatment".</a:t>
            </a:r>
            <a:endParaRPr lang="en-GB" noProof="0" dirty="0"/>
          </a:p>
        </p:txBody>
      </p:sp>
      <p:sp>
        <p:nvSpPr>
          <p:cNvPr id="3" name="Zástupný symbol pro číslo snímku 2">
            <a:extLst>
              <a:ext uri="{FF2B5EF4-FFF2-40B4-BE49-F238E27FC236}">
                <a16:creationId xmlns:a16="http://schemas.microsoft.com/office/drawing/2014/main" id="{5635707A-8368-86D7-7303-3895F45800F2}"/>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Nadpis 3">
            <a:extLst>
              <a:ext uri="{FF2B5EF4-FFF2-40B4-BE49-F238E27FC236}">
                <a16:creationId xmlns:a16="http://schemas.microsoft.com/office/drawing/2014/main" id="{2A16C4A9-B485-BCE4-9D91-5B19BA4524AF}"/>
              </a:ext>
            </a:extLst>
          </p:cNvPr>
          <p:cNvSpPr>
            <a:spLocks noGrp="1"/>
          </p:cNvSpPr>
          <p:nvPr>
            <p:ph type="title"/>
          </p:nvPr>
        </p:nvSpPr>
        <p:spPr/>
        <p:txBody>
          <a:bodyPr/>
          <a:lstStyle/>
          <a:p>
            <a:r>
              <a:rPr lang="cs-CZ" sz="2200" dirty="0" err="1"/>
              <a:t>Microbial</a:t>
            </a:r>
            <a:r>
              <a:rPr lang="cs-CZ" sz="2200" dirty="0"/>
              <a:t> biofilm </a:t>
            </a:r>
            <a:r>
              <a:rPr lang="cs-CZ" sz="2200" dirty="0" err="1"/>
              <a:t>reactors</a:t>
            </a:r>
            <a:endParaRPr lang="en-GB" sz="2200" dirty="0"/>
          </a:p>
        </p:txBody>
      </p:sp>
      <p:sp>
        <p:nvSpPr>
          <p:cNvPr id="5" name="Zástupný obsah 4">
            <a:extLst>
              <a:ext uri="{FF2B5EF4-FFF2-40B4-BE49-F238E27FC236}">
                <a16:creationId xmlns:a16="http://schemas.microsoft.com/office/drawing/2014/main" id="{1985CCE6-7D0E-AD28-CE8F-10D3E028FD79}"/>
              </a:ext>
            </a:extLst>
          </p:cNvPr>
          <p:cNvSpPr>
            <a:spLocks noGrp="1"/>
          </p:cNvSpPr>
          <p:nvPr>
            <p:ph idx="1"/>
          </p:nvPr>
        </p:nvSpPr>
        <p:spPr/>
        <p:txBody>
          <a:bodyPr/>
          <a:lstStyle/>
          <a:p>
            <a:pPr marL="251999" lvl="0" indent="-116499" algn="l" rtl="0">
              <a:lnSpc>
                <a:spcPct val="150000"/>
              </a:lnSpc>
              <a:spcBef>
                <a:spcPts val="0"/>
              </a:spcBef>
              <a:spcAft>
                <a:spcPts val="0"/>
              </a:spcAft>
              <a:buSzPts val="1800"/>
              <a:buChar char="̶"/>
            </a:pPr>
            <a:r>
              <a:rPr lang="en-GB" sz="1800" dirty="0">
                <a:highlight>
                  <a:srgbClr val="FCFCFC"/>
                </a:highlight>
                <a:latin typeface="Helvetica Neue"/>
              </a:rPr>
              <a:t>The biological approach for wastewater treatment is not only a widely used technology, but it is also an environmentally safe and user-friendly approach over physical and chemical-based treatment methods</a:t>
            </a:r>
          </a:p>
          <a:p>
            <a:pPr marL="251999" lvl="0" indent="-116499" algn="l" rtl="0">
              <a:lnSpc>
                <a:spcPct val="150000"/>
              </a:lnSpc>
              <a:spcBef>
                <a:spcPts val="0"/>
              </a:spcBef>
              <a:spcAft>
                <a:spcPts val="0"/>
              </a:spcAft>
              <a:buSzPts val="1800"/>
              <a:buFont typeface="Calibri"/>
              <a:buChar char="̶"/>
            </a:pPr>
            <a:r>
              <a:rPr lang="en-GB" sz="1800" b="1" dirty="0">
                <a:highlight>
                  <a:srgbClr val="FCFCFC"/>
                </a:highlight>
                <a:latin typeface="Helvetica Neue"/>
              </a:rPr>
              <a:t>Biofilms</a:t>
            </a:r>
            <a:r>
              <a:rPr lang="en-GB" sz="1800" dirty="0">
                <a:highlight>
                  <a:srgbClr val="FCFCFC"/>
                </a:highlight>
                <a:latin typeface="Helvetica Neue"/>
              </a:rPr>
              <a:t>: are dynamic, structurally complex systems having characteristics of multicellular animals and multiple ecosystems – so biofilm have a different physiology than planktonic cells</a:t>
            </a:r>
          </a:p>
          <a:p>
            <a:pPr marL="251999" lvl="0" indent="-116499" algn="l" rtl="0">
              <a:lnSpc>
                <a:spcPct val="150000"/>
              </a:lnSpc>
              <a:spcBef>
                <a:spcPts val="0"/>
              </a:spcBef>
              <a:spcAft>
                <a:spcPts val="0"/>
              </a:spcAft>
              <a:buSzPts val="1800"/>
              <a:buChar char="̶"/>
            </a:pPr>
            <a:r>
              <a:rPr lang="en-GB" sz="1800" dirty="0">
                <a:highlight>
                  <a:srgbClr val="FCFCFC"/>
                </a:highlight>
                <a:latin typeface="Helvetica Neue"/>
              </a:rPr>
              <a:t>Biofilm reactors may be traced all the way back to the beginnings of modern water sanitation.</a:t>
            </a:r>
            <a:endParaRPr lang="cs-CZ" sz="1800" dirty="0">
              <a:highlight>
                <a:srgbClr val="FCFCFC"/>
              </a:highlight>
              <a:latin typeface="Helvetica Neue"/>
            </a:endParaRPr>
          </a:p>
          <a:p>
            <a:pPr marL="251999" lvl="0" indent="-116499" algn="l" rtl="0">
              <a:lnSpc>
                <a:spcPct val="150000"/>
              </a:lnSpc>
              <a:spcBef>
                <a:spcPts val="0"/>
              </a:spcBef>
              <a:spcAft>
                <a:spcPts val="0"/>
              </a:spcAft>
              <a:buSzPts val="1800"/>
              <a:buChar char="̶"/>
            </a:pPr>
            <a:r>
              <a:rPr lang="en-GB" sz="1800" dirty="0">
                <a:highlight>
                  <a:srgbClr val="FCFCFC"/>
                </a:highlight>
                <a:latin typeface="Helvetica Neue"/>
              </a:rPr>
              <a:t>Researchers used a biofilm-covered media dosed with a steady trickle flow.</a:t>
            </a:r>
          </a:p>
          <a:p>
            <a:pPr marL="251999" lvl="0" indent="-116499" algn="l" rtl="0">
              <a:lnSpc>
                <a:spcPct val="150000"/>
              </a:lnSpc>
              <a:spcBef>
                <a:spcPts val="0"/>
              </a:spcBef>
              <a:spcAft>
                <a:spcPts val="0"/>
              </a:spcAft>
              <a:buSzPts val="1800"/>
              <a:buChar char="̶"/>
            </a:pPr>
            <a:r>
              <a:rPr lang="en-GB" sz="1800" dirty="0">
                <a:highlight>
                  <a:srgbClr val="FCFCFC"/>
                </a:highlight>
                <a:latin typeface="Helvetica Neue"/>
              </a:rPr>
              <a:t>More research is still needed</a:t>
            </a:r>
            <a:endParaRPr lang="en-GB" sz="1800" dirty="0">
              <a:latin typeface="Helvetica Neue"/>
            </a:endParaRPr>
          </a:p>
          <a:p>
            <a:endParaRPr lang="en-GB" sz="1800" dirty="0">
              <a:latin typeface="Helvetica Neue"/>
            </a:endParaRPr>
          </a:p>
        </p:txBody>
      </p:sp>
    </p:spTree>
    <p:extLst>
      <p:ext uri="{BB962C8B-B14F-4D97-AF65-F5344CB8AC3E}">
        <p14:creationId xmlns:p14="http://schemas.microsoft.com/office/powerpoint/2010/main" val="1591114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FD14799-3EFF-16DE-B86E-623B7DB5C798}"/>
              </a:ext>
            </a:extLst>
          </p:cNvPr>
          <p:cNvSpPr>
            <a:spLocks noGrp="1"/>
          </p:cNvSpPr>
          <p:nvPr>
            <p:ph type="ftr" sz="quarter" idx="10"/>
          </p:nvPr>
        </p:nvSpPr>
        <p:spPr/>
        <p:txBody>
          <a:bodyPr/>
          <a:lstStyle/>
          <a:p>
            <a:r>
              <a:rPr lang="en-GB" dirty="0"/>
              <a:t>Verma, </a:t>
            </a:r>
            <a:r>
              <a:rPr lang="en-GB" dirty="0" err="1"/>
              <a:t>Kuila</a:t>
            </a:r>
            <a:r>
              <a:rPr lang="en-GB" dirty="0"/>
              <a:t>, a Jacob, „Role of Biofilms in Waste Water Treatment".</a:t>
            </a:r>
            <a:endParaRPr lang="en-GB" noProof="0" dirty="0"/>
          </a:p>
        </p:txBody>
      </p:sp>
      <p:sp>
        <p:nvSpPr>
          <p:cNvPr id="3" name="Zástupný symbol pro číslo snímku 2">
            <a:extLst>
              <a:ext uri="{FF2B5EF4-FFF2-40B4-BE49-F238E27FC236}">
                <a16:creationId xmlns:a16="http://schemas.microsoft.com/office/drawing/2014/main" id="{331E468F-99F7-BBFD-CEEF-4AD4A94275E7}"/>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4" name="Nadpis 3">
            <a:extLst>
              <a:ext uri="{FF2B5EF4-FFF2-40B4-BE49-F238E27FC236}">
                <a16:creationId xmlns:a16="http://schemas.microsoft.com/office/drawing/2014/main" id="{60C6D7FB-4365-558D-29F1-6402EFA7CF7A}"/>
              </a:ext>
            </a:extLst>
          </p:cNvPr>
          <p:cNvSpPr>
            <a:spLocks noGrp="1"/>
          </p:cNvSpPr>
          <p:nvPr>
            <p:ph type="title"/>
          </p:nvPr>
        </p:nvSpPr>
        <p:spPr/>
        <p:txBody>
          <a:bodyPr/>
          <a:lstStyle/>
          <a:p>
            <a:r>
              <a:rPr lang="cs-CZ" sz="2200" dirty="0" err="1"/>
              <a:t>How</a:t>
            </a:r>
            <a:r>
              <a:rPr lang="cs-CZ" sz="2200" dirty="0"/>
              <a:t> </a:t>
            </a:r>
            <a:r>
              <a:rPr lang="cs-CZ" sz="2200" dirty="0" err="1"/>
              <a:t>it</a:t>
            </a:r>
            <a:r>
              <a:rPr lang="cs-CZ" sz="2200" dirty="0"/>
              <a:t> </a:t>
            </a:r>
            <a:r>
              <a:rPr lang="cs-CZ" sz="2200" dirty="0" err="1"/>
              <a:t>works</a:t>
            </a:r>
            <a:endParaRPr lang="en-GB" sz="2200" dirty="0"/>
          </a:p>
        </p:txBody>
      </p:sp>
      <p:sp>
        <p:nvSpPr>
          <p:cNvPr id="5" name="Zástupný obsah 4">
            <a:extLst>
              <a:ext uri="{FF2B5EF4-FFF2-40B4-BE49-F238E27FC236}">
                <a16:creationId xmlns:a16="http://schemas.microsoft.com/office/drawing/2014/main" id="{E7192565-A059-669A-57BA-3FF4153856FE}"/>
              </a:ext>
            </a:extLst>
          </p:cNvPr>
          <p:cNvSpPr>
            <a:spLocks noGrp="1"/>
          </p:cNvSpPr>
          <p:nvPr>
            <p:ph idx="1"/>
          </p:nvPr>
        </p:nvSpPr>
        <p:spPr>
          <a:xfrm>
            <a:off x="720000" y="1399260"/>
            <a:ext cx="10753200" cy="4139998"/>
          </a:xfrm>
        </p:spPr>
        <p:txBody>
          <a:bodyPr/>
          <a:lstStyle/>
          <a:p>
            <a:pPr marL="251999" lvl="0" indent="-129199" algn="l" rtl="0">
              <a:lnSpc>
                <a:spcPct val="115000"/>
              </a:lnSpc>
              <a:spcBef>
                <a:spcPts val="0"/>
              </a:spcBef>
              <a:spcAft>
                <a:spcPts val="0"/>
              </a:spcAft>
              <a:buSzPts val="2000"/>
              <a:buChar char="̶"/>
            </a:pPr>
            <a:r>
              <a:rPr lang="cs-CZ" sz="1800" dirty="0">
                <a:highlight>
                  <a:srgbClr val="FCFCFC"/>
                </a:highlight>
                <a:latin typeface="Helvetica Neue"/>
              </a:rPr>
              <a:t>B</a:t>
            </a:r>
            <a:r>
              <a:rPr lang="en-GB" sz="1800" dirty="0" err="1">
                <a:highlight>
                  <a:srgbClr val="FCFCFC"/>
                </a:highlight>
                <a:latin typeface="Helvetica Neue"/>
              </a:rPr>
              <a:t>iofilm</a:t>
            </a:r>
            <a:r>
              <a:rPr lang="en-GB" sz="1800" dirty="0">
                <a:highlight>
                  <a:srgbClr val="FCFCFC"/>
                </a:highlight>
                <a:latin typeface="Helvetica Neue"/>
              </a:rPr>
              <a:t> system is a well-developed approach where solid medium is introduced to suspended growth reactors to create adherence sites for biofilms, hence increasing microbial concentration and pollutant breakdown rates</a:t>
            </a:r>
          </a:p>
          <a:p>
            <a:pPr marL="251999" lvl="0" indent="-116499" algn="l" rtl="0">
              <a:lnSpc>
                <a:spcPct val="115000"/>
              </a:lnSpc>
              <a:spcBef>
                <a:spcPts val="0"/>
              </a:spcBef>
              <a:spcAft>
                <a:spcPts val="0"/>
              </a:spcAft>
              <a:buSzPts val="1800"/>
              <a:buChar char="̶"/>
            </a:pPr>
            <a:r>
              <a:rPr lang="cs-CZ" sz="1800" dirty="0">
                <a:latin typeface="Helvetica Neue"/>
              </a:rPr>
              <a:t>B</a:t>
            </a:r>
            <a:r>
              <a:rPr lang="en-GB" sz="1800" dirty="0" err="1">
                <a:latin typeface="Helvetica Neue"/>
              </a:rPr>
              <a:t>iofilms</a:t>
            </a:r>
            <a:r>
              <a:rPr lang="en-GB" sz="1800" dirty="0">
                <a:latin typeface="Helvetica Neue"/>
              </a:rPr>
              <a:t> can accumulate, degrade and break down pollutants, including antibiotic residues</a:t>
            </a:r>
          </a:p>
          <a:p>
            <a:pPr marL="251999" lvl="0" indent="-116499" algn="l" rtl="0">
              <a:lnSpc>
                <a:spcPct val="115000"/>
              </a:lnSpc>
              <a:spcBef>
                <a:spcPts val="0"/>
              </a:spcBef>
              <a:spcAft>
                <a:spcPts val="0"/>
              </a:spcAft>
              <a:buSzPts val="1800"/>
              <a:buChar char="̶"/>
            </a:pPr>
            <a:r>
              <a:rPr lang="cs-CZ" sz="1800" dirty="0">
                <a:latin typeface="Helvetica Neue"/>
              </a:rPr>
              <a:t>D</a:t>
            </a:r>
            <a:r>
              <a:rPr lang="en-GB" sz="1800" dirty="0" err="1">
                <a:latin typeface="Helvetica Neue"/>
              </a:rPr>
              <a:t>egradation</a:t>
            </a:r>
            <a:r>
              <a:rPr lang="en-GB" sz="1800" dirty="0">
                <a:latin typeface="Helvetica Neue"/>
              </a:rPr>
              <a:t> and decomposition in concentrations of up to several hundred ng g</a:t>
            </a:r>
            <a:r>
              <a:rPr lang="en-GB" sz="1800" baseline="30000" dirty="0">
                <a:latin typeface="Helvetica Neue"/>
              </a:rPr>
              <a:t>-1</a:t>
            </a:r>
          </a:p>
          <a:p>
            <a:pPr marL="251999" lvl="0" indent="-116499" algn="l" rtl="0">
              <a:lnSpc>
                <a:spcPct val="115000"/>
              </a:lnSpc>
              <a:spcBef>
                <a:spcPts val="0"/>
              </a:spcBef>
              <a:spcAft>
                <a:spcPts val="0"/>
              </a:spcAft>
              <a:buSzPts val="1800"/>
              <a:buChar char="̶"/>
            </a:pPr>
            <a:r>
              <a:rPr lang="cs-CZ" sz="1800" dirty="0">
                <a:highlight>
                  <a:srgbClr val="FCFCFC"/>
                </a:highlight>
                <a:latin typeface="Helvetica Neue"/>
              </a:rPr>
              <a:t>A</a:t>
            </a:r>
            <a:r>
              <a:rPr lang="en-GB" sz="1800" dirty="0" err="1">
                <a:highlight>
                  <a:srgbClr val="FCFCFC"/>
                </a:highlight>
                <a:latin typeface="Helvetica Neue"/>
              </a:rPr>
              <a:t>fter</a:t>
            </a:r>
            <a:r>
              <a:rPr lang="en-GB" sz="1800" dirty="0">
                <a:highlight>
                  <a:srgbClr val="FCFCFC"/>
                </a:highlight>
                <a:latin typeface="Helvetica Neue"/>
              </a:rPr>
              <a:t> the pollutants have been removed, the area will be treated and </a:t>
            </a:r>
            <a:r>
              <a:rPr lang="en-GB" sz="1800" dirty="0" err="1">
                <a:highlight>
                  <a:srgbClr val="FCFCFC"/>
                </a:highlight>
                <a:latin typeface="Helvetica Neue"/>
              </a:rPr>
              <a:t>biofilter’s</a:t>
            </a:r>
            <a:r>
              <a:rPr lang="en-GB" sz="1800" dirty="0">
                <a:highlight>
                  <a:srgbClr val="FCFCFC"/>
                </a:highlight>
                <a:latin typeface="Helvetica Neue"/>
              </a:rPr>
              <a:t> water is either discharged into the environment or utilized for agriculture etc.</a:t>
            </a:r>
          </a:p>
          <a:p>
            <a:pPr marL="251999" lvl="0" indent="0" algn="l" rtl="0">
              <a:lnSpc>
                <a:spcPct val="180000"/>
              </a:lnSpc>
              <a:spcBef>
                <a:spcPts val="0"/>
              </a:spcBef>
              <a:spcAft>
                <a:spcPts val="0"/>
              </a:spcAft>
              <a:buNone/>
            </a:pPr>
            <a:endParaRPr lang="en-GB" sz="1800" dirty="0">
              <a:latin typeface="Helvetica Neue"/>
            </a:endParaRPr>
          </a:p>
          <a:p>
            <a:endParaRPr lang="en-GB" sz="1800" dirty="0">
              <a:latin typeface="Helvetica Neue"/>
            </a:endParaRPr>
          </a:p>
        </p:txBody>
      </p:sp>
      <p:pic>
        <p:nvPicPr>
          <p:cNvPr id="6" name="Google Shape;247;g1ec780751ea_0_13">
            <a:extLst>
              <a:ext uri="{FF2B5EF4-FFF2-40B4-BE49-F238E27FC236}">
                <a16:creationId xmlns:a16="http://schemas.microsoft.com/office/drawing/2014/main" id="{66C51110-CFED-CAC6-EAE8-8AC3B83725B2}"/>
              </a:ext>
            </a:extLst>
          </p:cNvPr>
          <p:cNvPicPr preferRelativeResize="0"/>
          <p:nvPr/>
        </p:nvPicPr>
        <p:blipFill rotWithShape="1">
          <a:blip r:embed="rId2">
            <a:alphaModFix/>
          </a:blip>
          <a:srcRect l="8508" t="5864" r="8349" b="6093"/>
          <a:stretch/>
        </p:blipFill>
        <p:spPr>
          <a:xfrm>
            <a:off x="5422232" y="3930317"/>
            <a:ext cx="4989094" cy="2759242"/>
          </a:xfrm>
          <a:prstGeom prst="rect">
            <a:avLst/>
          </a:prstGeom>
          <a:noFill/>
          <a:ln>
            <a:noFill/>
          </a:ln>
        </p:spPr>
      </p:pic>
      <p:pic>
        <p:nvPicPr>
          <p:cNvPr id="7" name="Obrázek 6" descr="Obsah obrázku kreslené, umění&#10;&#10;Popis byl vytvořen automaticky">
            <a:extLst>
              <a:ext uri="{FF2B5EF4-FFF2-40B4-BE49-F238E27FC236}">
                <a16:creationId xmlns:a16="http://schemas.microsoft.com/office/drawing/2014/main" id="{E599286A-C0A4-9918-ABA8-4375CE9DBE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5266" y="276401"/>
            <a:ext cx="853468" cy="1338774"/>
          </a:xfrm>
          <a:prstGeom prst="rect">
            <a:avLst/>
          </a:prstGeom>
          <a:noFill/>
        </p:spPr>
      </p:pic>
    </p:spTree>
    <p:extLst>
      <p:ext uri="{BB962C8B-B14F-4D97-AF65-F5344CB8AC3E}">
        <p14:creationId xmlns:p14="http://schemas.microsoft.com/office/powerpoint/2010/main" val="3618925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D940A47-3789-32C6-5928-1C6411F1D5F7}"/>
              </a:ext>
            </a:extLst>
          </p:cNvPr>
          <p:cNvSpPr>
            <a:spLocks noGrp="1"/>
          </p:cNvSpPr>
          <p:nvPr>
            <p:ph type="ftr" sz="quarter" idx="10"/>
          </p:nvPr>
        </p:nvSpPr>
        <p:spPr/>
        <p:txBody>
          <a:bodyPr/>
          <a:lstStyle/>
          <a:p>
            <a:r>
              <a:rPr lang="en-GB" dirty="0"/>
              <a:t>Verma, </a:t>
            </a:r>
            <a:r>
              <a:rPr lang="en-GB" dirty="0" err="1"/>
              <a:t>Kuila</a:t>
            </a:r>
            <a:r>
              <a:rPr lang="en-GB" dirty="0"/>
              <a:t>, a Jacob, „Role of Biofilms in Waste Water Treatment".</a:t>
            </a:r>
            <a:endParaRPr lang="en-GB" noProof="0" dirty="0"/>
          </a:p>
        </p:txBody>
      </p:sp>
      <p:sp>
        <p:nvSpPr>
          <p:cNvPr id="3" name="Zástupný symbol pro číslo snímku 2">
            <a:extLst>
              <a:ext uri="{FF2B5EF4-FFF2-40B4-BE49-F238E27FC236}">
                <a16:creationId xmlns:a16="http://schemas.microsoft.com/office/drawing/2014/main" id="{CDCB31D6-9A18-21F0-2535-DB226A70D085}"/>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4" name="Nadpis 3">
            <a:extLst>
              <a:ext uri="{FF2B5EF4-FFF2-40B4-BE49-F238E27FC236}">
                <a16:creationId xmlns:a16="http://schemas.microsoft.com/office/drawing/2014/main" id="{24F5EC40-68F3-D018-BD21-9E6223FEBAF2}"/>
              </a:ext>
            </a:extLst>
          </p:cNvPr>
          <p:cNvSpPr>
            <a:spLocks noGrp="1"/>
          </p:cNvSpPr>
          <p:nvPr>
            <p:ph type="title"/>
          </p:nvPr>
        </p:nvSpPr>
        <p:spPr/>
        <p:txBody>
          <a:bodyPr/>
          <a:lstStyle/>
          <a:p>
            <a:r>
              <a:rPr lang="cs-CZ" sz="2200" dirty="0" err="1"/>
              <a:t>The</a:t>
            </a:r>
            <a:r>
              <a:rPr lang="cs-CZ" sz="2200" dirty="0"/>
              <a:t> </a:t>
            </a:r>
            <a:r>
              <a:rPr lang="cs-CZ" sz="2200" dirty="0" err="1"/>
              <a:t>mechanism</a:t>
            </a:r>
            <a:r>
              <a:rPr lang="cs-CZ" sz="2200" dirty="0"/>
              <a:t> by </a:t>
            </a:r>
            <a:r>
              <a:rPr lang="cs-CZ" sz="2200" dirty="0" err="1"/>
              <a:t>which</a:t>
            </a:r>
            <a:r>
              <a:rPr lang="cs-CZ" sz="2200" dirty="0"/>
              <a:t> </a:t>
            </a:r>
            <a:r>
              <a:rPr lang="cs-CZ" sz="2200" dirty="0" err="1"/>
              <a:t>biofilms</a:t>
            </a:r>
            <a:r>
              <a:rPr lang="cs-CZ" sz="2200" dirty="0"/>
              <a:t> </a:t>
            </a:r>
            <a:r>
              <a:rPr lang="cs-CZ" sz="2200" dirty="0" err="1"/>
              <a:t>contribute</a:t>
            </a:r>
            <a:r>
              <a:rPr lang="cs-CZ" sz="2200" dirty="0"/>
              <a:t> to </a:t>
            </a:r>
            <a:r>
              <a:rPr lang="cs-CZ" sz="2200" dirty="0" err="1"/>
              <a:t>the</a:t>
            </a:r>
            <a:r>
              <a:rPr lang="cs-CZ" sz="2200" dirty="0"/>
              <a:t> </a:t>
            </a:r>
            <a:r>
              <a:rPr lang="cs-CZ" sz="2200" dirty="0" err="1"/>
              <a:t>removal</a:t>
            </a:r>
            <a:r>
              <a:rPr lang="cs-CZ" sz="2200" dirty="0"/>
              <a:t> </a:t>
            </a:r>
            <a:r>
              <a:rPr lang="cs-CZ" sz="2200" dirty="0" err="1"/>
              <a:t>of</a:t>
            </a:r>
            <a:r>
              <a:rPr lang="cs-CZ" sz="2200" dirty="0"/>
              <a:t> </a:t>
            </a:r>
            <a:r>
              <a:rPr lang="cs-CZ" sz="2200" dirty="0" err="1"/>
              <a:t>antibiotic</a:t>
            </a:r>
            <a:r>
              <a:rPr lang="cs-CZ" sz="2200" dirty="0"/>
              <a:t> </a:t>
            </a:r>
            <a:r>
              <a:rPr lang="cs-CZ" sz="2200" dirty="0" err="1"/>
              <a:t>residues</a:t>
            </a:r>
            <a:r>
              <a:rPr lang="cs-CZ" sz="2200" dirty="0"/>
              <a:t> in </a:t>
            </a:r>
            <a:r>
              <a:rPr lang="cs-CZ" sz="2200" dirty="0" err="1"/>
              <a:t>wastewater</a:t>
            </a:r>
            <a:endParaRPr lang="en-GB" sz="2200" dirty="0"/>
          </a:p>
        </p:txBody>
      </p:sp>
      <p:sp>
        <p:nvSpPr>
          <p:cNvPr id="5" name="Zástupný obsah 4">
            <a:extLst>
              <a:ext uri="{FF2B5EF4-FFF2-40B4-BE49-F238E27FC236}">
                <a16:creationId xmlns:a16="http://schemas.microsoft.com/office/drawing/2014/main" id="{8199CA4B-6069-8071-7D97-B01110C37C12}"/>
              </a:ext>
            </a:extLst>
          </p:cNvPr>
          <p:cNvSpPr>
            <a:spLocks noGrp="1"/>
          </p:cNvSpPr>
          <p:nvPr>
            <p:ph idx="1"/>
          </p:nvPr>
        </p:nvSpPr>
        <p:spPr/>
        <p:txBody>
          <a:bodyPr/>
          <a:lstStyle/>
          <a:p>
            <a:pPr marL="251999" lvl="0" indent="-129199" algn="l" rtl="0">
              <a:lnSpc>
                <a:spcPct val="100000"/>
              </a:lnSpc>
              <a:spcBef>
                <a:spcPts val="0"/>
              </a:spcBef>
              <a:spcAft>
                <a:spcPts val="0"/>
              </a:spcAft>
              <a:buSzPts val="2000"/>
              <a:buChar char="̶"/>
            </a:pPr>
            <a:r>
              <a:rPr lang="en-GB" sz="1800" b="1" dirty="0">
                <a:latin typeface="Helvetica Neue"/>
              </a:rPr>
              <a:t>Adsorption</a:t>
            </a:r>
            <a:r>
              <a:rPr lang="en-GB" sz="1800" dirty="0">
                <a:latin typeface="Helvetica Neue"/>
              </a:rPr>
              <a:t>: Biofilm matrices can adsorb and physically trap antibiotic molecules. The EPS produced by microorganisms in the biofilm can act as a sorbent, capturing antibiotics as they pass through the reactor</a:t>
            </a:r>
          </a:p>
          <a:p>
            <a:pPr marL="251999" lvl="0" indent="0" algn="l" rtl="0">
              <a:lnSpc>
                <a:spcPct val="100000"/>
              </a:lnSpc>
              <a:spcBef>
                <a:spcPts val="0"/>
              </a:spcBef>
              <a:spcAft>
                <a:spcPts val="0"/>
              </a:spcAft>
              <a:buNone/>
            </a:pPr>
            <a:endParaRPr lang="en-GB" sz="1800" dirty="0">
              <a:latin typeface="Helvetica Neue"/>
            </a:endParaRPr>
          </a:p>
          <a:p>
            <a:pPr marL="251999" lvl="0" indent="-116499" algn="l" rtl="0">
              <a:lnSpc>
                <a:spcPct val="100000"/>
              </a:lnSpc>
              <a:spcBef>
                <a:spcPts val="0"/>
              </a:spcBef>
              <a:spcAft>
                <a:spcPts val="0"/>
              </a:spcAft>
              <a:buSzPts val="1800"/>
              <a:buChar char="̶"/>
            </a:pPr>
            <a:r>
              <a:rPr lang="en-GB" sz="1800" b="1" dirty="0">
                <a:latin typeface="Helvetica Neue"/>
              </a:rPr>
              <a:t>Microbial degradation: </a:t>
            </a:r>
            <a:r>
              <a:rPr lang="en-GB" sz="1800" dirty="0">
                <a:latin typeface="Helvetica Neue"/>
              </a:rPr>
              <a:t>Within the biofilm, diverse microbial communities can thrive. Some of these microorganisms possess the ability to biodegrade or transform antibiotics into less harmful compounds. Microbial metabolism can break down complex organic molecules, including antibiotics, through enzymatic reaction</a:t>
            </a:r>
          </a:p>
          <a:p>
            <a:pPr marL="251999" lvl="0" indent="0" algn="l" rtl="0">
              <a:lnSpc>
                <a:spcPct val="100000"/>
              </a:lnSpc>
              <a:spcBef>
                <a:spcPts val="0"/>
              </a:spcBef>
              <a:spcAft>
                <a:spcPts val="0"/>
              </a:spcAft>
              <a:buNone/>
            </a:pPr>
            <a:endParaRPr lang="en-GB" sz="1800" dirty="0">
              <a:latin typeface="Helvetica Neue"/>
            </a:endParaRPr>
          </a:p>
          <a:p>
            <a:pPr marL="251999" lvl="0" indent="-116499" algn="l" rtl="0">
              <a:lnSpc>
                <a:spcPct val="100000"/>
              </a:lnSpc>
              <a:spcBef>
                <a:spcPts val="0"/>
              </a:spcBef>
              <a:spcAft>
                <a:spcPts val="0"/>
              </a:spcAft>
              <a:buSzPts val="1800"/>
              <a:buChar char="̶"/>
            </a:pPr>
            <a:r>
              <a:rPr lang="en-GB" sz="1800" b="1" dirty="0">
                <a:latin typeface="Helvetica Neue"/>
              </a:rPr>
              <a:t>Sorption to microbial biomass (accumulation):</a:t>
            </a:r>
            <a:r>
              <a:rPr lang="en-GB" sz="1800" dirty="0">
                <a:latin typeface="Helvetica Neue"/>
              </a:rPr>
              <a:t> Antibiotics can be sorbed </a:t>
            </a:r>
            <a:r>
              <a:rPr lang="cs-CZ" sz="1800" dirty="0">
                <a:latin typeface="Helvetica Neue"/>
              </a:rPr>
              <a:t>i</a:t>
            </a:r>
            <a:r>
              <a:rPr lang="en-GB" sz="1800" dirty="0" err="1">
                <a:latin typeface="Helvetica Neue"/>
              </a:rPr>
              <a:t>nto</a:t>
            </a:r>
            <a:r>
              <a:rPr lang="en-GB" sz="1800" dirty="0">
                <a:latin typeface="Helvetica Neue"/>
              </a:rPr>
              <a:t> the biomass of microorganisms within the biofilm. Microbes can act as carriers for the antibiotics, facilitating their removal from the water</a:t>
            </a:r>
          </a:p>
          <a:p>
            <a:pPr marL="251999" lvl="0" indent="0" algn="l" rtl="0">
              <a:lnSpc>
                <a:spcPct val="100000"/>
              </a:lnSpc>
              <a:spcBef>
                <a:spcPts val="0"/>
              </a:spcBef>
              <a:spcAft>
                <a:spcPts val="0"/>
              </a:spcAft>
              <a:buNone/>
            </a:pPr>
            <a:endParaRPr lang="en-GB" sz="1800" dirty="0">
              <a:latin typeface="Helvetica Neue"/>
            </a:endParaRPr>
          </a:p>
          <a:p>
            <a:pPr marL="251999" lvl="0" indent="-116499" algn="l" rtl="0">
              <a:lnSpc>
                <a:spcPct val="100000"/>
              </a:lnSpc>
              <a:spcBef>
                <a:spcPts val="0"/>
              </a:spcBef>
              <a:spcAft>
                <a:spcPts val="0"/>
              </a:spcAft>
              <a:buSzPts val="1800"/>
              <a:buChar char="̶"/>
            </a:pPr>
            <a:r>
              <a:rPr lang="en-GB" sz="1800" b="1" dirty="0">
                <a:latin typeface="Helvetica Neue"/>
              </a:rPr>
              <a:t>Biological transformation:</a:t>
            </a:r>
            <a:r>
              <a:rPr lang="en-GB" sz="1800" dirty="0">
                <a:latin typeface="Helvetica Neue"/>
              </a:rPr>
              <a:t> Certain bacteria in the biofilm may have the capability to enzymatically degrade or transform antibiotics into less toxic forms, reducing their environmental impact</a:t>
            </a:r>
          </a:p>
          <a:p>
            <a:pPr marL="251999" lvl="0" indent="0" algn="l" rtl="0">
              <a:lnSpc>
                <a:spcPct val="100000"/>
              </a:lnSpc>
              <a:spcBef>
                <a:spcPts val="0"/>
              </a:spcBef>
              <a:spcAft>
                <a:spcPts val="0"/>
              </a:spcAft>
              <a:buNone/>
            </a:pPr>
            <a:endParaRPr lang="en-GB" sz="1800" dirty="0">
              <a:latin typeface="Helvetica Neue"/>
            </a:endParaRPr>
          </a:p>
          <a:p>
            <a:pPr>
              <a:lnSpc>
                <a:spcPct val="100000"/>
              </a:lnSpc>
            </a:pPr>
            <a:endParaRPr lang="en-GB" sz="1800" dirty="0">
              <a:latin typeface="Helvetica Neue"/>
            </a:endParaRPr>
          </a:p>
        </p:txBody>
      </p:sp>
    </p:spTree>
    <p:extLst>
      <p:ext uri="{BB962C8B-B14F-4D97-AF65-F5344CB8AC3E}">
        <p14:creationId xmlns:p14="http://schemas.microsoft.com/office/powerpoint/2010/main" val="3797403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5AF776E-BA71-701E-FEAD-7484A8C651D7}"/>
              </a:ext>
            </a:extLst>
          </p:cNvPr>
          <p:cNvSpPr>
            <a:spLocks noGrp="1"/>
          </p:cNvSpPr>
          <p:nvPr>
            <p:ph type="ftr" sz="quarter" idx="10"/>
          </p:nvPr>
        </p:nvSpPr>
        <p:spPr/>
        <p:txBody>
          <a:bodyPr/>
          <a:lstStyle/>
          <a:p>
            <a:r>
              <a:rPr lang="en-GB" dirty="0"/>
              <a:t>Verma, </a:t>
            </a:r>
            <a:r>
              <a:rPr lang="en-GB" dirty="0" err="1"/>
              <a:t>Kuila</a:t>
            </a:r>
            <a:r>
              <a:rPr lang="en-GB" dirty="0"/>
              <a:t>, a Jacob, „Role of Biofilms in Waste Water Treatment".</a:t>
            </a:r>
            <a:endParaRPr lang="en-GB" noProof="0" dirty="0"/>
          </a:p>
        </p:txBody>
      </p:sp>
      <p:sp>
        <p:nvSpPr>
          <p:cNvPr id="3" name="Zástupný symbol pro číslo snímku 2">
            <a:extLst>
              <a:ext uri="{FF2B5EF4-FFF2-40B4-BE49-F238E27FC236}">
                <a16:creationId xmlns:a16="http://schemas.microsoft.com/office/drawing/2014/main" id="{DF44100A-4A1E-BECA-E238-B09E5C86D2CD}"/>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4" name="Nadpis 3">
            <a:extLst>
              <a:ext uri="{FF2B5EF4-FFF2-40B4-BE49-F238E27FC236}">
                <a16:creationId xmlns:a16="http://schemas.microsoft.com/office/drawing/2014/main" id="{644EB1B6-1B00-3BBA-E05E-8FA4AAA84F7D}"/>
              </a:ext>
            </a:extLst>
          </p:cNvPr>
          <p:cNvSpPr>
            <a:spLocks noGrp="1"/>
          </p:cNvSpPr>
          <p:nvPr>
            <p:ph type="title"/>
          </p:nvPr>
        </p:nvSpPr>
        <p:spPr/>
        <p:txBody>
          <a:bodyPr/>
          <a:lstStyle/>
          <a:p>
            <a:r>
              <a:rPr lang="cs-CZ" sz="2200" dirty="0" err="1"/>
              <a:t>Advantages</a:t>
            </a:r>
            <a:r>
              <a:rPr lang="cs-CZ" sz="2200" dirty="0"/>
              <a:t> </a:t>
            </a:r>
            <a:r>
              <a:rPr lang="cs-CZ" sz="2200" dirty="0" err="1"/>
              <a:t>of</a:t>
            </a:r>
            <a:r>
              <a:rPr lang="cs-CZ" sz="2200" dirty="0"/>
              <a:t> biofilm </a:t>
            </a:r>
            <a:r>
              <a:rPr lang="cs-CZ" sz="2200" dirty="0" err="1"/>
              <a:t>reactors</a:t>
            </a:r>
            <a:endParaRPr lang="en-GB" sz="2200" dirty="0"/>
          </a:p>
        </p:txBody>
      </p:sp>
      <p:sp>
        <p:nvSpPr>
          <p:cNvPr id="5" name="Zástupný obsah 4">
            <a:extLst>
              <a:ext uri="{FF2B5EF4-FFF2-40B4-BE49-F238E27FC236}">
                <a16:creationId xmlns:a16="http://schemas.microsoft.com/office/drawing/2014/main" id="{E4F53B36-149B-3FCA-8AA3-2697D337A71E}"/>
              </a:ext>
            </a:extLst>
          </p:cNvPr>
          <p:cNvSpPr>
            <a:spLocks noGrp="1"/>
          </p:cNvSpPr>
          <p:nvPr>
            <p:ph idx="1"/>
          </p:nvPr>
        </p:nvSpPr>
        <p:spPr>
          <a:xfrm>
            <a:off x="720000" y="1441836"/>
            <a:ext cx="10753200" cy="4139998"/>
          </a:xfrm>
        </p:spPr>
        <p:txBody>
          <a:bodyPr/>
          <a:lstStyle/>
          <a:p>
            <a:pPr marL="251999" lvl="0" indent="-116499" algn="l" rtl="0">
              <a:lnSpc>
                <a:spcPct val="115000"/>
              </a:lnSpc>
              <a:spcBef>
                <a:spcPts val="0"/>
              </a:spcBef>
              <a:spcAft>
                <a:spcPts val="0"/>
              </a:spcAft>
              <a:buSzPts val="1800"/>
              <a:buChar char="̶"/>
            </a:pPr>
            <a:r>
              <a:rPr lang="cs-CZ" sz="1800" dirty="0">
                <a:highlight>
                  <a:srgbClr val="FCFCFC"/>
                </a:highlight>
                <a:latin typeface="Helvetica Neue"/>
              </a:rPr>
              <a:t>I</a:t>
            </a:r>
            <a:r>
              <a:rPr lang="en-GB" sz="1800" dirty="0" err="1">
                <a:highlight>
                  <a:srgbClr val="FCFCFC"/>
                </a:highlight>
                <a:latin typeface="Helvetica Neue"/>
              </a:rPr>
              <a:t>ncreased</a:t>
            </a:r>
            <a:r>
              <a:rPr lang="en-GB" sz="1800" dirty="0">
                <a:highlight>
                  <a:srgbClr val="FCFCFC"/>
                </a:highlight>
                <a:latin typeface="Helvetica Neue"/>
              </a:rPr>
              <a:t> residence time of biomass</a:t>
            </a:r>
          </a:p>
          <a:p>
            <a:pPr marL="251999" lvl="0" indent="-116499" algn="l" rtl="0">
              <a:lnSpc>
                <a:spcPct val="115000"/>
              </a:lnSpc>
              <a:spcBef>
                <a:spcPts val="0"/>
              </a:spcBef>
              <a:spcAft>
                <a:spcPts val="0"/>
              </a:spcAft>
              <a:buSzPts val="1800"/>
              <a:buChar char="̶"/>
            </a:pPr>
            <a:r>
              <a:rPr lang="cs-CZ" sz="1800" dirty="0">
                <a:highlight>
                  <a:srgbClr val="FCFCFC"/>
                </a:highlight>
                <a:latin typeface="Helvetica Neue"/>
              </a:rPr>
              <a:t>E</a:t>
            </a:r>
            <a:r>
              <a:rPr lang="en-GB" sz="1800" dirty="0" err="1">
                <a:highlight>
                  <a:srgbClr val="FCFCFC"/>
                </a:highlight>
                <a:latin typeface="Helvetica Neue"/>
              </a:rPr>
              <a:t>nvironmental</a:t>
            </a:r>
            <a:r>
              <a:rPr lang="en-GB" sz="1800" dirty="0">
                <a:highlight>
                  <a:srgbClr val="FCFCFC"/>
                </a:highlight>
                <a:latin typeface="Helvetica Neue"/>
              </a:rPr>
              <a:t> resistance</a:t>
            </a:r>
          </a:p>
          <a:p>
            <a:pPr marL="251999" lvl="0" indent="-116499" algn="l" rtl="0">
              <a:lnSpc>
                <a:spcPct val="115000"/>
              </a:lnSpc>
              <a:spcBef>
                <a:spcPts val="0"/>
              </a:spcBef>
              <a:spcAft>
                <a:spcPts val="0"/>
              </a:spcAft>
              <a:buSzPts val="1800"/>
              <a:buChar char="̶"/>
            </a:pPr>
            <a:r>
              <a:rPr lang="cs-CZ" sz="1800" dirty="0">
                <a:highlight>
                  <a:srgbClr val="FCFCFC"/>
                </a:highlight>
                <a:latin typeface="Helvetica Neue"/>
              </a:rPr>
              <a:t>L</a:t>
            </a:r>
            <a:r>
              <a:rPr lang="en-GB" sz="1800" dirty="0">
                <a:highlight>
                  <a:srgbClr val="FCFCFC"/>
                </a:highlight>
                <a:latin typeface="Helvetica Neue"/>
              </a:rPr>
              <a:t>ow space requirements</a:t>
            </a:r>
          </a:p>
          <a:p>
            <a:pPr marL="251999" lvl="0" indent="-116499" algn="l" rtl="0">
              <a:lnSpc>
                <a:spcPct val="115000"/>
              </a:lnSpc>
              <a:spcBef>
                <a:spcPts val="0"/>
              </a:spcBef>
              <a:spcAft>
                <a:spcPts val="0"/>
              </a:spcAft>
              <a:buSzPts val="1800"/>
              <a:buChar char="̶"/>
            </a:pPr>
            <a:r>
              <a:rPr lang="cs-CZ" sz="1800" dirty="0">
                <a:highlight>
                  <a:srgbClr val="FCFCFC"/>
                </a:highlight>
                <a:latin typeface="Helvetica Neue"/>
              </a:rPr>
              <a:t>F</a:t>
            </a:r>
            <a:r>
              <a:rPr lang="en-GB" sz="1800" dirty="0" err="1">
                <a:highlight>
                  <a:srgbClr val="FCFCFC"/>
                </a:highlight>
                <a:latin typeface="Helvetica Neue"/>
              </a:rPr>
              <a:t>lexibility</a:t>
            </a:r>
            <a:r>
              <a:rPr lang="en-GB" sz="1800" dirty="0">
                <a:highlight>
                  <a:srgbClr val="FCFCFC"/>
                </a:highlight>
                <a:latin typeface="Helvetica Neue"/>
              </a:rPr>
              <a:t> of operation, and hydraulic retention time is reduced</a:t>
            </a:r>
          </a:p>
          <a:p>
            <a:pPr marL="251999" lvl="0" indent="-116499" algn="l" rtl="0">
              <a:lnSpc>
                <a:spcPct val="115000"/>
              </a:lnSpc>
              <a:spcBef>
                <a:spcPts val="0"/>
              </a:spcBef>
              <a:spcAft>
                <a:spcPts val="0"/>
              </a:spcAft>
              <a:buSzPts val="1800"/>
              <a:buChar char="̶"/>
            </a:pPr>
            <a:r>
              <a:rPr lang="cs-CZ" sz="1800" dirty="0">
                <a:highlight>
                  <a:srgbClr val="FCFCFC"/>
                </a:highlight>
                <a:latin typeface="Helvetica Neue"/>
              </a:rPr>
              <a:t>I</a:t>
            </a:r>
            <a:r>
              <a:rPr lang="en-GB" sz="1800" dirty="0">
                <a:highlight>
                  <a:srgbClr val="FCFCFC"/>
                </a:highlight>
                <a:latin typeface="Helvetica Neue"/>
              </a:rPr>
              <a:t>t improved capacity to digest refractory substances as well as a slower pace of microbial growth, results in less production of sludge</a:t>
            </a:r>
          </a:p>
          <a:p>
            <a:pPr marL="251999" lvl="0" indent="-116499" algn="l" rtl="0">
              <a:lnSpc>
                <a:spcPct val="115000"/>
              </a:lnSpc>
              <a:spcBef>
                <a:spcPts val="0"/>
              </a:spcBef>
              <a:spcAft>
                <a:spcPts val="0"/>
              </a:spcAft>
              <a:buSzPts val="1800"/>
              <a:buChar char="̶"/>
            </a:pPr>
            <a:r>
              <a:rPr lang="cs-CZ" sz="1800" dirty="0">
                <a:highlight>
                  <a:srgbClr val="FCFCFC"/>
                </a:highlight>
                <a:latin typeface="Helvetica Neue"/>
              </a:rPr>
              <a:t>A</a:t>
            </a:r>
            <a:r>
              <a:rPr lang="en-GB" sz="1800" dirty="0" err="1">
                <a:highlight>
                  <a:srgbClr val="FCFCFC"/>
                </a:highlight>
                <a:latin typeface="Helvetica Neue"/>
              </a:rPr>
              <a:t>vailability</a:t>
            </a:r>
            <a:r>
              <a:rPr lang="en-GB" sz="1800" dirty="0">
                <a:highlight>
                  <a:srgbClr val="FCFCFC"/>
                </a:highlight>
                <a:latin typeface="Helvetica Neue"/>
              </a:rPr>
              <a:t> - because they are found everywhere in nature and in manmade systems</a:t>
            </a:r>
          </a:p>
          <a:p>
            <a:pPr marL="251999" lvl="0" indent="-116499" algn="l" rtl="0">
              <a:lnSpc>
                <a:spcPct val="115000"/>
              </a:lnSpc>
              <a:spcBef>
                <a:spcPts val="0"/>
              </a:spcBef>
              <a:spcAft>
                <a:spcPts val="0"/>
              </a:spcAft>
              <a:buSzPts val="1800"/>
              <a:buChar char="̶"/>
            </a:pPr>
            <a:r>
              <a:rPr lang="cs-CZ" sz="1800" dirty="0">
                <a:highlight>
                  <a:srgbClr val="FCFCFC"/>
                </a:highlight>
                <a:latin typeface="Helvetica Neue"/>
              </a:rPr>
              <a:t>O</a:t>
            </a:r>
            <a:r>
              <a:rPr lang="en-GB" sz="1800" dirty="0" err="1">
                <a:highlight>
                  <a:srgbClr val="FCFCFC"/>
                </a:highlight>
                <a:latin typeface="Helvetica Neue"/>
              </a:rPr>
              <a:t>ffers</a:t>
            </a:r>
            <a:r>
              <a:rPr lang="en-GB" sz="1800" dirty="0">
                <a:highlight>
                  <a:srgbClr val="FCFCFC"/>
                </a:highlight>
                <a:latin typeface="Helvetica Neue"/>
              </a:rPr>
              <a:t> sustainable wastewater treatment</a:t>
            </a:r>
            <a:endParaRPr lang="cs-CZ" sz="1800" dirty="0">
              <a:highlight>
                <a:srgbClr val="FCFCFC"/>
              </a:highlight>
              <a:latin typeface="Helvetica Neue"/>
            </a:endParaRPr>
          </a:p>
          <a:p>
            <a:pPr marL="135500" lvl="0" indent="0" algn="l" rtl="0">
              <a:lnSpc>
                <a:spcPct val="115000"/>
              </a:lnSpc>
              <a:spcBef>
                <a:spcPts val="0"/>
              </a:spcBef>
              <a:spcAft>
                <a:spcPts val="0"/>
              </a:spcAft>
              <a:buSzPts val="1800"/>
              <a:buNone/>
            </a:pPr>
            <a:r>
              <a:rPr lang="cs-CZ" sz="2200" b="1" dirty="0">
                <a:solidFill>
                  <a:srgbClr val="0000DC"/>
                </a:solidFill>
                <a:latin typeface="+mj-lt"/>
              </a:rPr>
              <a:t>But</a:t>
            </a:r>
            <a:r>
              <a:rPr lang="cs-CZ" sz="2200" b="1" dirty="0">
                <a:solidFill>
                  <a:srgbClr val="0000DC"/>
                </a:solidFill>
              </a:rPr>
              <a:t>…</a:t>
            </a:r>
          </a:p>
          <a:p>
            <a:pPr marL="421250" indent="-285750">
              <a:lnSpc>
                <a:spcPct val="115000"/>
              </a:lnSpc>
              <a:spcAft>
                <a:spcPts val="0"/>
              </a:spcAft>
              <a:buSzPts val="1800"/>
            </a:pPr>
            <a:r>
              <a:rPr lang="cs-CZ" sz="1800" dirty="0" err="1"/>
              <a:t>Effectiveness</a:t>
            </a:r>
            <a:r>
              <a:rPr lang="cs-CZ" sz="1800" dirty="0"/>
              <a:t> </a:t>
            </a:r>
            <a:r>
              <a:rPr lang="cs-CZ" sz="1800" dirty="0" err="1"/>
              <a:t>can</a:t>
            </a:r>
            <a:r>
              <a:rPr lang="cs-CZ" sz="1800" dirty="0"/>
              <a:t> vary </a:t>
            </a:r>
            <a:r>
              <a:rPr lang="cs-CZ" sz="1800" dirty="0" err="1"/>
              <a:t>depending</a:t>
            </a:r>
            <a:r>
              <a:rPr lang="cs-CZ" sz="1800" dirty="0"/>
              <a:t> on </a:t>
            </a:r>
            <a:r>
              <a:rPr lang="cs-CZ" sz="1800" dirty="0" err="1"/>
              <a:t>factors</a:t>
            </a:r>
            <a:r>
              <a:rPr lang="cs-CZ" sz="1800" dirty="0"/>
              <a:t> such as </a:t>
            </a:r>
            <a:r>
              <a:rPr lang="cs-CZ" sz="1800" dirty="0" err="1"/>
              <a:t>the</a:t>
            </a:r>
            <a:r>
              <a:rPr lang="cs-CZ" sz="1800" dirty="0"/>
              <a:t> </a:t>
            </a:r>
            <a:r>
              <a:rPr lang="cs-CZ" sz="1800" dirty="0" err="1"/>
              <a:t>specific</a:t>
            </a:r>
            <a:r>
              <a:rPr lang="cs-CZ" sz="1800" dirty="0"/>
              <a:t> </a:t>
            </a:r>
            <a:r>
              <a:rPr lang="cs-CZ" sz="1800" dirty="0" err="1"/>
              <a:t>antibiotic</a:t>
            </a:r>
            <a:r>
              <a:rPr lang="cs-CZ" sz="1800" dirty="0"/>
              <a:t>, </a:t>
            </a:r>
            <a:r>
              <a:rPr lang="cs-CZ" sz="1800" dirty="0" err="1"/>
              <a:t>the</a:t>
            </a:r>
            <a:r>
              <a:rPr lang="cs-CZ" sz="1800" dirty="0"/>
              <a:t> </a:t>
            </a:r>
            <a:r>
              <a:rPr lang="cs-CZ" sz="1800" dirty="0" err="1"/>
              <a:t>composition</a:t>
            </a:r>
            <a:r>
              <a:rPr lang="cs-CZ" sz="1800" dirty="0"/>
              <a:t> </a:t>
            </a:r>
            <a:r>
              <a:rPr lang="cs-CZ" sz="1800" dirty="0" err="1"/>
              <a:t>of</a:t>
            </a:r>
            <a:r>
              <a:rPr lang="cs-CZ" sz="1800" dirty="0"/>
              <a:t> </a:t>
            </a:r>
            <a:r>
              <a:rPr lang="cs-CZ" sz="1800" dirty="0" err="1"/>
              <a:t>the</a:t>
            </a:r>
            <a:r>
              <a:rPr lang="cs-CZ" sz="1800" dirty="0"/>
              <a:t> biofilm, and </a:t>
            </a:r>
            <a:r>
              <a:rPr lang="cs-CZ" sz="1800" dirty="0" err="1"/>
              <a:t>the</a:t>
            </a:r>
            <a:r>
              <a:rPr lang="cs-CZ" sz="1800" dirty="0"/>
              <a:t> </a:t>
            </a:r>
            <a:r>
              <a:rPr lang="cs-CZ" sz="1800" dirty="0" err="1"/>
              <a:t>overall</a:t>
            </a:r>
            <a:r>
              <a:rPr lang="cs-CZ" sz="1800" dirty="0"/>
              <a:t> </a:t>
            </a:r>
            <a:r>
              <a:rPr lang="cs-CZ" sz="1800" dirty="0" err="1"/>
              <a:t>wastewater</a:t>
            </a:r>
            <a:r>
              <a:rPr lang="cs-CZ" sz="1800" dirty="0"/>
              <a:t> </a:t>
            </a:r>
            <a:r>
              <a:rPr lang="cs-CZ" sz="1800" dirty="0" err="1"/>
              <a:t>treatment</a:t>
            </a:r>
            <a:r>
              <a:rPr lang="cs-CZ" sz="1800" dirty="0"/>
              <a:t> </a:t>
            </a:r>
            <a:r>
              <a:rPr lang="cs-CZ" sz="1800" dirty="0" err="1"/>
              <a:t>process</a:t>
            </a:r>
            <a:r>
              <a:rPr lang="cs-CZ" sz="1800" dirty="0"/>
              <a:t>. </a:t>
            </a:r>
            <a:r>
              <a:rPr lang="cs-CZ" sz="1800" dirty="0" err="1"/>
              <a:t>Integration</a:t>
            </a:r>
            <a:r>
              <a:rPr lang="cs-CZ" sz="1800" dirty="0"/>
              <a:t> </a:t>
            </a:r>
            <a:r>
              <a:rPr lang="cs-CZ" sz="1800" dirty="0" err="1"/>
              <a:t>of</a:t>
            </a:r>
            <a:r>
              <a:rPr lang="cs-CZ" sz="1800" dirty="0"/>
              <a:t> biofilm </a:t>
            </a:r>
            <a:r>
              <a:rPr lang="cs-CZ" sz="1800" dirty="0" err="1"/>
              <a:t>reactors</a:t>
            </a:r>
            <a:r>
              <a:rPr lang="cs-CZ" sz="1800" dirty="0"/>
              <a:t> </a:t>
            </a:r>
            <a:r>
              <a:rPr lang="cs-CZ" sz="1800" dirty="0" err="1"/>
              <a:t>with</a:t>
            </a:r>
            <a:r>
              <a:rPr lang="cs-CZ" sz="1800" dirty="0"/>
              <a:t> </a:t>
            </a:r>
            <a:r>
              <a:rPr lang="cs-CZ" sz="1800" dirty="0" err="1"/>
              <a:t>other</a:t>
            </a:r>
            <a:r>
              <a:rPr lang="cs-CZ" sz="1800" dirty="0"/>
              <a:t> </a:t>
            </a:r>
            <a:r>
              <a:rPr lang="cs-CZ" sz="1800" dirty="0" err="1"/>
              <a:t>treatment</a:t>
            </a:r>
            <a:r>
              <a:rPr lang="cs-CZ" sz="1800" dirty="0"/>
              <a:t> </a:t>
            </a:r>
            <a:r>
              <a:rPr lang="cs-CZ" sz="1800" dirty="0" err="1"/>
              <a:t>technologies</a:t>
            </a:r>
            <a:r>
              <a:rPr lang="cs-CZ" sz="1800" dirty="0"/>
              <a:t>, such as </a:t>
            </a:r>
            <a:r>
              <a:rPr lang="cs-CZ" sz="1800" dirty="0" err="1"/>
              <a:t>activated</a:t>
            </a:r>
            <a:r>
              <a:rPr lang="cs-CZ" sz="1800" dirty="0"/>
              <a:t> </a:t>
            </a:r>
            <a:r>
              <a:rPr lang="cs-CZ" sz="1800" dirty="0" err="1"/>
              <a:t>sludge</a:t>
            </a:r>
            <a:r>
              <a:rPr lang="cs-CZ" sz="1800" dirty="0"/>
              <a:t> </a:t>
            </a:r>
            <a:r>
              <a:rPr lang="cs-CZ" sz="1800" dirty="0" err="1"/>
              <a:t>processes</a:t>
            </a:r>
            <a:r>
              <a:rPr lang="cs-CZ" sz="1800" dirty="0"/>
              <a:t> </a:t>
            </a:r>
            <a:r>
              <a:rPr lang="cs-CZ" sz="1800" dirty="0" err="1"/>
              <a:t>or</a:t>
            </a:r>
            <a:r>
              <a:rPr lang="cs-CZ" sz="1800" dirty="0"/>
              <a:t> </a:t>
            </a:r>
            <a:r>
              <a:rPr lang="cs-CZ" sz="1800" dirty="0" err="1"/>
              <a:t>advanced</a:t>
            </a:r>
            <a:r>
              <a:rPr lang="cs-CZ" sz="1800" dirty="0"/>
              <a:t> </a:t>
            </a:r>
            <a:r>
              <a:rPr lang="cs-CZ" sz="1800" dirty="0" err="1"/>
              <a:t>oxidation</a:t>
            </a:r>
            <a:r>
              <a:rPr lang="cs-CZ" sz="1800" dirty="0"/>
              <a:t> </a:t>
            </a:r>
            <a:r>
              <a:rPr lang="cs-CZ" sz="1800" dirty="0" err="1"/>
              <a:t>methods</a:t>
            </a:r>
            <a:r>
              <a:rPr lang="cs-CZ" sz="1800" dirty="0"/>
              <a:t>, </a:t>
            </a:r>
            <a:r>
              <a:rPr lang="cs-CZ" sz="1800" dirty="0" err="1"/>
              <a:t>may</a:t>
            </a:r>
            <a:r>
              <a:rPr lang="cs-CZ" sz="1800" dirty="0"/>
              <a:t> </a:t>
            </a:r>
            <a:r>
              <a:rPr lang="cs-CZ" sz="1800" dirty="0" err="1"/>
              <a:t>be</a:t>
            </a:r>
            <a:r>
              <a:rPr lang="cs-CZ" sz="1800" dirty="0"/>
              <a:t> </a:t>
            </a:r>
            <a:r>
              <a:rPr lang="cs-CZ" sz="1800" dirty="0" err="1"/>
              <a:t>necessary</a:t>
            </a:r>
            <a:r>
              <a:rPr lang="cs-CZ" sz="1800" dirty="0"/>
              <a:t> to </a:t>
            </a:r>
            <a:r>
              <a:rPr lang="cs-CZ" sz="1800" dirty="0" err="1"/>
              <a:t>achieve</a:t>
            </a:r>
            <a:r>
              <a:rPr lang="cs-CZ" sz="1800" dirty="0"/>
              <a:t> </a:t>
            </a:r>
            <a:r>
              <a:rPr lang="cs-CZ" sz="1800" dirty="0" err="1"/>
              <a:t>comprehensive</a:t>
            </a:r>
            <a:r>
              <a:rPr lang="cs-CZ" sz="1800" dirty="0"/>
              <a:t> </a:t>
            </a:r>
            <a:r>
              <a:rPr lang="cs-CZ" sz="1800" dirty="0" err="1"/>
              <a:t>removal</a:t>
            </a:r>
            <a:r>
              <a:rPr lang="cs-CZ" sz="1800" dirty="0"/>
              <a:t> </a:t>
            </a:r>
            <a:r>
              <a:rPr lang="cs-CZ" sz="1800" dirty="0" err="1"/>
              <a:t>of</a:t>
            </a:r>
            <a:r>
              <a:rPr lang="cs-CZ" sz="1800" dirty="0"/>
              <a:t> </a:t>
            </a:r>
            <a:r>
              <a:rPr lang="cs-CZ" sz="1800" dirty="0" err="1"/>
              <a:t>antibiotic</a:t>
            </a:r>
            <a:r>
              <a:rPr lang="cs-CZ" sz="1800" dirty="0"/>
              <a:t> </a:t>
            </a:r>
            <a:r>
              <a:rPr lang="cs-CZ" sz="1800" dirty="0" err="1"/>
              <a:t>residues</a:t>
            </a:r>
            <a:r>
              <a:rPr lang="cs-CZ" sz="1800" dirty="0"/>
              <a:t> </a:t>
            </a:r>
            <a:r>
              <a:rPr lang="cs-CZ" sz="1800" dirty="0" err="1"/>
              <a:t>from</a:t>
            </a:r>
            <a:r>
              <a:rPr lang="cs-CZ" sz="1800" dirty="0"/>
              <a:t> </a:t>
            </a:r>
            <a:r>
              <a:rPr lang="cs-CZ" sz="1800" dirty="0" err="1"/>
              <a:t>wastewater</a:t>
            </a:r>
            <a:endParaRPr lang="en-GB" sz="1800" dirty="0">
              <a:latin typeface="Helvetica Neue" panose="02000503000000020004"/>
            </a:endParaRPr>
          </a:p>
          <a:p>
            <a:endParaRPr lang="en-GB" sz="1800" dirty="0"/>
          </a:p>
        </p:txBody>
      </p:sp>
    </p:spTree>
    <p:extLst>
      <p:ext uri="{BB962C8B-B14F-4D97-AF65-F5344CB8AC3E}">
        <p14:creationId xmlns:p14="http://schemas.microsoft.com/office/powerpoint/2010/main" val="1205193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02E47B6-4FDC-AEE9-1BB1-D22BE83E281F}"/>
              </a:ext>
            </a:extLst>
          </p:cNvPr>
          <p:cNvSpPr>
            <a:spLocks noGrp="1"/>
          </p:cNvSpPr>
          <p:nvPr>
            <p:ph type="ftr" sz="quarter" idx="10"/>
          </p:nvPr>
        </p:nvSpPr>
        <p:spPr/>
        <p:txBody>
          <a:bodyPr/>
          <a:lstStyle/>
          <a:p>
            <a:r>
              <a:rPr lang="en-GB" dirty="0"/>
              <a:t>„Removal of Antibiotics from Wastewaters by Membrane Technology".</a:t>
            </a:r>
            <a:endParaRPr lang="en-GB" noProof="0" dirty="0"/>
          </a:p>
        </p:txBody>
      </p:sp>
      <p:sp>
        <p:nvSpPr>
          <p:cNvPr id="3" name="Zástupný symbol pro číslo snímku 2">
            <a:extLst>
              <a:ext uri="{FF2B5EF4-FFF2-40B4-BE49-F238E27FC236}">
                <a16:creationId xmlns:a16="http://schemas.microsoft.com/office/drawing/2014/main" id="{8C7E0AF5-F1B5-78EA-76DC-C1A7A5187E6B}"/>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4" name="Nadpis 3">
            <a:extLst>
              <a:ext uri="{FF2B5EF4-FFF2-40B4-BE49-F238E27FC236}">
                <a16:creationId xmlns:a16="http://schemas.microsoft.com/office/drawing/2014/main" id="{6FF3C156-AB65-98D9-9BB4-10C8A828E8E1}"/>
              </a:ext>
            </a:extLst>
          </p:cNvPr>
          <p:cNvSpPr>
            <a:spLocks noGrp="1"/>
          </p:cNvSpPr>
          <p:nvPr>
            <p:ph type="title"/>
          </p:nvPr>
        </p:nvSpPr>
        <p:spPr/>
        <p:txBody>
          <a:bodyPr/>
          <a:lstStyle/>
          <a:p>
            <a:r>
              <a:rPr lang="cs-CZ" sz="2200" dirty="0" err="1"/>
              <a:t>Membrane</a:t>
            </a:r>
            <a:r>
              <a:rPr lang="cs-CZ" sz="2200" dirty="0"/>
              <a:t> </a:t>
            </a:r>
            <a:r>
              <a:rPr lang="cs-CZ" sz="2200" dirty="0" err="1"/>
              <a:t>technologies</a:t>
            </a:r>
            <a:endParaRPr lang="en-GB" sz="2200" dirty="0"/>
          </a:p>
        </p:txBody>
      </p:sp>
      <p:sp>
        <p:nvSpPr>
          <p:cNvPr id="5" name="Zástupný obsah 4">
            <a:extLst>
              <a:ext uri="{FF2B5EF4-FFF2-40B4-BE49-F238E27FC236}">
                <a16:creationId xmlns:a16="http://schemas.microsoft.com/office/drawing/2014/main" id="{ED20ED42-AF25-FFD1-706E-E8C50569209C}"/>
              </a:ext>
            </a:extLst>
          </p:cNvPr>
          <p:cNvSpPr>
            <a:spLocks noGrp="1"/>
          </p:cNvSpPr>
          <p:nvPr>
            <p:ph idx="1"/>
          </p:nvPr>
        </p:nvSpPr>
        <p:spPr/>
        <p:txBody>
          <a:bodyPr/>
          <a:lstStyle/>
          <a:p>
            <a:r>
              <a:rPr lang="cs-CZ" sz="1800" dirty="0" err="1">
                <a:solidFill>
                  <a:srgbClr val="000000"/>
                </a:solidFill>
                <a:effectLst/>
                <a:latin typeface="Helvetica Neue" panose="02000503000000020004" pitchFamily="2" charset="0"/>
              </a:rPr>
              <a:t>Biological</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treatment</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is</a:t>
            </a:r>
            <a:r>
              <a:rPr lang="cs-CZ" sz="1800" dirty="0">
                <a:solidFill>
                  <a:srgbClr val="000000"/>
                </a:solidFill>
                <a:effectLst/>
                <a:latin typeface="Helvetica Neue" panose="02000503000000020004" pitchFamily="2" charset="0"/>
              </a:rPr>
              <a:t> a </a:t>
            </a:r>
            <a:r>
              <a:rPr lang="cs-CZ" sz="1800" dirty="0" err="1">
                <a:solidFill>
                  <a:srgbClr val="000000"/>
                </a:solidFill>
                <a:effectLst/>
                <a:latin typeface="Helvetica Neue" panose="02000503000000020004" pitchFamily="2" charset="0"/>
              </a:rPr>
              <a:t>potential</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solution</a:t>
            </a:r>
            <a:r>
              <a:rPr lang="cs-CZ" sz="1800" dirty="0">
                <a:solidFill>
                  <a:srgbClr val="000000"/>
                </a:solidFill>
                <a:latin typeface="Helvetica Neue" panose="02000503000000020004" pitchFamily="2" charset="0"/>
              </a:rPr>
              <a:t>,</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high</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cost</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limits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its</a:t>
            </a:r>
            <a:r>
              <a:rPr lang="cs-CZ" sz="1800" dirty="0">
                <a:solidFill>
                  <a:srgbClr val="000000"/>
                </a:solidFill>
                <a:effectLst/>
                <a:latin typeface="Helvetica Neue" panose="02000503000000020004" pitchFamily="2" charset="0"/>
              </a:rPr>
              <a:t> use in </a:t>
            </a:r>
            <a:r>
              <a:rPr lang="cs-CZ" sz="1800" dirty="0" err="1">
                <a:solidFill>
                  <a:srgbClr val="000000"/>
                </a:solidFill>
                <a:effectLst/>
                <a:latin typeface="Helvetica Neue" panose="02000503000000020004" pitchFamily="2" charset="0"/>
              </a:rPr>
              <a:t>large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plants</a:t>
            </a:r>
            <a:endParaRPr lang="cs-CZ" sz="1800" dirty="0">
              <a:solidFill>
                <a:srgbClr val="000000"/>
              </a:solidFill>
              <a:effectLst/>
              <a:latin typeface="Helvetica Neue" panose="02000503000000020004" pitchFamily="2" charset="0"/>
            </a:endParaRPr>
          </a:p>
          <a:p>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effectiveness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is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related</a:t>
            </a:r>
            <a:r>
              <a:rPr lang="cs-CZ" sz="1800" dirty="0">
                <a:solidFill>
                  <a:srgbClr val="000000"/>
                </a:solidFill>
                <a:effectLst/>
                <a:latin typeface="Helvetica Neue" panose="02000503000000020004" pitchFamily="2" charset="0"/>
              </a:rPr>
              <a:t> to </a:t>
            </a:r>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solute</a:t>
            </a:r>
            <a:r>
              <a:rPr lang="cs-CZ" sz="1800" dirty="0">
                <a:solidFill>
                  <a:srgbClr val="000000"/>
                </a:solidFill>
                <a:effectLst/>
                <a:latin typeface="Helvetica Neue" panose="02000503000000020004" pitchFamily="2" charset="0"/>
              </a:rPr>
              <a:t> and </a:t>
            </a:r>
            <a:r>
              <a:rPr lang="cs-CZ" sz="1800" dirty="0" err="1">
                <a:solidFill>
                  <a:srgbClr val="000000"/>
                </a:solidFill>
                <a:effectLst/>
                <a:latin typeface="Helvetica Neue" panose="02000503000000020004" pitchFamily="2" charset="0"/>
              </a:rPr>
              <a:t>membrane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properties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size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of</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membrane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pores</a:t>
            </a:r>
            <a:r>
              <a:rPr lang="cs-CZ" sz="1800" dirty="0">
                <a:solidFill>
                  <a:srgbClr val="000000"/>
                </a:solidFill>
                <a:effectLst/>
                <a:latin typeface="Helvetica Neue" panose="02000503000000020004" pitchFamily="2" charset="0"/>
              </a:rPr>
              <a:t>)</a:t>
            </a:r>
          </a:p>
          <a:p>
            <a:r>
              <a:rPr lang="cs-CZ" sz="1800" dirty="0" err="1">
                <a:solidFill>
                  <a:srgbClr val="000000"/>
                </a:solidFill>
                <a:latin typeface="Helvetica Neue" panose="02000503000000020004" pitchFamily="2" charset="0"/>
              </a:rPr>
              <a:t>F</a:t>
            </a:r>
            <a:r>
              <a:rPr lang="cs-CZ" sz="1800" dirty="0" err="1">
                <a:solidFill>
                  <a:srgbClr val="000000"/>
                </a:solidFill>
                <a:effectLst/>
                <a:latin typeface="Helvetica Neue" panose="02000503000000020004" pitchFamily="2" charset="0"/>
              </a:rPr>
              <a:t>abricating</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negatively</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charged</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membranes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can</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reduce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total</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cost</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of</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filtration</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process</a:t>
            </a:r>
            <a:endParaRPr lang="cs-CZ" sz="1800" dirty="0">
              <a:solidFill>
                <a:srgbClr val="000000"/>
              </a:solidFill>
              <a:latin typeface="Helvetica Neue" panose="02000503000000020004" pitchFamily="2" charset="0"/>
            </a:endParaRPr>
          </a:p>
          <a:p>
            <a:r>
              <a:rPr lang="cs-CZ" sz="1800" dirty="0">
                <a:solidFill>
                  <a:srgbClr val="000000"/>
                </a:solidFill>
                <a:effectLst/>
                <a:latin typeface="Helvetica Neue" panose="02000503000000020004" pitchFamily="2" charset="0"/>
              </a:rPr>
              <a:t>A </a:t>
            </a:r>
            <a:r>
              <a:rPr lang="cs-CZ" sz="1800" dirty="0" err="1">
                <a:solidFill>
                  <a:srgbClr val="000000"/>
                </a:solidFill>
                <a:effectLst/>
                <a:latin typeface="Helvetica Neue" panose="02000503000000020004" pitchFamily="2" charset="0"/>
              </a:rPr>
              <a:t>combination</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of</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membrane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processes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with</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advanced</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oxidation</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processes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AOPs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adsorption</a:t>
            </a:r>
            <a:r>
              <a:rPr lang="cs-CZ" sz="1800" dirty="0">
                <a:solidFill>
                  <a:srgbClr val="000000"/>
                </a:solidFill>
                <a:effectLst/>
                <a:latin typeface="Helvetica Neue" panose="02000503000000020004" pitchFamily="2" charset="0"/>
              </a:rPr>
              <a:t>, and </a:t>
            </a:r>
            <a:r>
              <a:rPr lang="cs-CZ" sz="1800" dirty="0" err="1">
                <a:solidFill>
                  <a:srgbClr val="000000"/>
                </a:solidFill>
                <a:effectLst/>
                <a:latin typeface="Helvetica Neue" panose="02000503000000020004" pitchFamily="2" charset="0"/>
              </a:rPr>
              <a:t>biological</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treatments</a:t>
            </a:r>
            <a:r>
              <a:rPr lang="cs-CZ" sz="1800" dirty="0">
                <a:solidFill>
                  <a:srgbClr val="000000"/>
                </a:solidFill>
                <a:effectLst/>
                <a:latin typeface="Helvetica Neue" panose="02000503000000020004" pitchFamily="2" charset="0"/>
              </a:rPr>
              <a:t> - </a:t>
            </a:r>
            <a:r>
              <a:rPr lang="cs-CZ" sz="1800" dirty="0" err="1">
                <a:solidFill>
                  <a:srgbClr val="000000"/>
                </a:solidFill>
                <a:effectLst/>
                <a:latin typeface="Helvetica Neue" panose="02000503000000020004" pitchFamily="2" charset="0"/>
              </a:rPr>
              <a:t>right</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solution</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for</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perfect</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removal</a:t>
            </a:r>
            <a:endParaRPr lang="cs-CZ" sz="1800" dirty="0">
              <a:solidFill>
                <a:srgbClr val="000000"/>
              </a:solidFill>
              <a:effectLst/>
              <a:latin typeface="Helvetica Neue" panose="02000503000000020004" pitchFamily="2" charset="0"/>
            </a:endParaRPr>
          </a:p>
          <a:p>
            <a:endParaRPr lang="en-GB" sz="1800" dirty="0"/>
          </a:p>
        </p:txBody>
      </p:sp>
      <p:pic>
        <p:nvPicPr>
          <p:cNvPr id="6" name="Obrázek 5" descr="Obsah obrázku snímek obrazovky, design&#10;&#10;Popis byl vytvořen automaticky">
            <a:extLst>
              <a:ext uri="{FF2B5EF4-FFF2-40B4-BE49-F238E27FC236}">
                <a16:creationId xmlns:a16="http://schemas.microsoft.com/office/drawing/2014/main" id="{260B733D-7577-E2C0-2019-7BD8F24C5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9491" y="4180479"/>
            <a:ext cx="5925057" cy="1971037"/>
          </a:xfrm>
          <a:prstGeom prst="rect">
            <a:avLst/>
          </a:prstGeom>
        </p:spPr>
      </p:pic>
    </p:spTree>
    <p:extLst>
      <p:ext uri="{BB962C8B-B14F-4D97-AF65-F5344CB8AC3E}">
        <p14:creationId xmlns:p14="http://schemas.microsoft.com/office/powerpoint/2010/main" val="852071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6257806-5EB0-8028-CFB8-30B00164ACDA}"/>
              </a:ext>
            </a:extLst>
          </p:cNvPr>
          <p:cNvSpPr>
            <a:spLocks noGrp="1"/>
          </p:cNvSpPr>
          <p:nvPr>
            <p:ph type="ftr" sz="quarter" idx="10"/>
          </p:nvPr>
        </p:nvSpPr>
        <p:spPr/>
        <p:txBody>
          <a:bodyPr/>
          <a:lstStyle/>
          <a:p>
            <a:r>
              <a:rPr lang="en-GB" dirty="0"/>
              <a:t>„Removal of Antibiotics from Wastewaters by Membrane Technology".</a:t>
            </a:r>
            <a:endParaRPr lang="en-GB" noProof="0" dirty="0"/>
          </a:p>
        </p:txBody>
      </p:sp>
      <p:sp>
        <p:nvSpPr>
          <p:cNvPr id="3" name="Zástupný symbol pro číslo snímku 2">
            <a:extLst>
              <a:ext uri="{FF2B5EF4-FFF2-40B4-BE49-F238E27FC236}">
                <a16:creationId xmlns:a16="http://schemas.microsoft.com/office/drawing/2014/main" id="{D9451B7E-6208-F417-C8A7-8916B36B0320}"/>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4" name="Nadpis 3">
            <a:extLst>
              <a:ext uri="{FF2B5EF4-FFF2-40B4-BE49-F238E27FC236}">
                <a16:creationId xmlns:a16="http://schemas.microsoft.com/office/drawing/2014/main" id="{86E2F929-9D92-F35C-6276-DAEA4AE7D97F}"/>
              </a:ext>
            </a:extLst>
          </p:cNvPr>
          <p:cNvSpPr>
            <a:spLocks noGrp="1"/>
          </p:cNvSpPr>
          <p:nvPr>
            <p:ph type="title"/>
          </p:nvPr>
        </p:nvSpPr>
        <p:spPr/>
        <p:txBody>
          <a:bodyPr/>
          <a:lstStyle/>
          <a:p>
            <a:r>
              <a:rPr lang="cs-CZ" sz="2200" dirty="0" err="1"/>
              <a:t>Types</a:t>
            </a:r>
            <a:r>
              <a:rPr lang="cs-CZ" sz="2200" dirty="0"/>
              <a:t> </a:t>
            </a:r>
            <a:r>
              <a:rPr lang="cs-CZ" sz="2200" dirty="0" err="1"/>
              <a:t>of</a:t>
            </a:r>
            <a:r>
              <a:rPr lang="cs-CZ" sz="2200" dirty="0"/>
              <a:t> </a:t>
            </a:r>
            <a:r>
              <a:rPr lang="cs-CZ" sz="2200" dirty="0" err="1"/>
              <a:t>membrane</a:t>
            </a:r>
            <a:r>
              <a:rPr lang="cs-CZ" sz="2200" dirty="0"/>
              <a:t> technologie</a:t>
            </a:r>
            <a:endParaRPr lang="en-GB" sz="2200" dirty="0"/>
          </a:p>
        </p:txBody>
      </p:sp>
      <p:sp>
        <p:nvSpPr>
          <p:cNvPr id="5" name="Zástupný obsah 4">
            <a:extLst>
              <a:ext uri="{FF2B5EF4-FFF2-40B4-BE49-F238E27FC236}">
                <a16:creationId xmlns:a16="http://schemas.microsoft.com/office/drawing/2014/main" id="{323CEFF1-DD5A-0E39-50F1-A50A8E94CFF0}"/>
              </a:ext>
            </a:extLst>
          </p:cNvPr>
          <p:cNvSpPr>
            <a:spLocks noGrp="1"/>
          </p:cNvSpPr>
          <p:nvPr>
            <p:ph idx="1"/>
          </p:nvPr>
        </p:nvSpPr>
        <p:spPr/>
        <p:txBody>
          <a:bodyPr/>
          <a:lstStyle/>
          <a:p>
            <a:r>
              <a:rPr lang="cs-CZ" sz="1800" b="1" dirty="0" err="1"/>
              <a:t>Microfiltration</a:t>
            </a:r>
            <a:r>
              <a:rPr lang="cs-CZ" sz="1800" dirty="0"/>
              <a:t> (</a:t>
            </a:r>
            <a:r>
              <a:rPr lang="cs-CZ" sz="1800" dirty="0" err="1"/>
              <a:t>pores</a:t>
            </a:r>
            <a:r>
              <a:rPr lang="cs-CZ" sz="1800" dirty="0"/>
              <a:t> 0.1-10</a:t>
            </a:r>
            <a:r>
              <a:rPr lang="cs-CZ" sz="1800" b="0" i="0" u="none" strike="noStrike" dirty="0">
                <a:solidFill>
                  <a:srgbClr val="4D5156"/>
                </a:solidFill>
                <a:effectLst/>
                <a:latin typeface="arial" panose="020B0604020202020204" pitchFamily="34" charset="0"/>
              </a:rPr>
              <a:t>µm) – </a:t>
            </a:r>
            <a:r>
              <a:rPr lang="cs-CZ" sz="1800" dirty="0" err="1"/>
              <a:t>removes</a:t>
            </a:r>
            <a:r>
              <a:rPr lang="cs-CZ" sz="1800" dirty="0"/>
              <a:t> </a:t>
            </a:r>
            <a:r>
              <a:rPr lang="cs-CZ" sz="1800" dirty="0" err="1"/>
              <a:t>bacteria</a:t>
            </a:r>
            <a:r>
              <a:rPr lang="cs-CZ" sz="1800" dirty="0"/>
              <a:t>, </a:t>
            </a:r>
            <a:r>
              <a:rPr lang="cs-CZ" sz="1800" dirty="0" err="1"/>
              <a:t>particles</a:t>
            </a:r>
            <a:r>
              <a:rPr lang="cs-CZ" sz="1800" dirty="0"/>
              <a:t>, </a:t>
            </a:r>
            <a:r>
              <a:rPr lang="cs-CZ" sz="1800" dirty="0" err="1"/>
              <a:t>microorganisms</a:t>
            </a:r>
            <a:r>
              <a:rPr lang="cs-CZ" sz="1800" dirty="0"/>
              <a:t> </a:t>
            </a:r>
            <a:r>
              <a:rPr lang="cs-CZ" sz="1800" dirty="0" err="1"/>
              <a:t>with</a:t>
            </a:r>
            <a:r>
              <a:rPr lang="cs-CZ" sz="1800" dirty="0"/>
              <a:t> </a:t>
            </a:r>
            <a:r>
              <a:rPr lang="cs-CZ" sz="1800" dirty="0" err="1"/>
              <a:t>some</a:t>
            </a:r>
            <a:r>
              <a:rPr lang="cs-CZ" sz="1800" dirty="0"/>
              <a:t> </a:t>
            </a:r>
            <a:r>
              <a:rPr lang="cs-CZ" sz="1800" dirty="0" err="1"/>
              <a:t>kinds</a:t>
            </a:r>
            <a:r>
              <a:rPr lang="cs-CZ" sz="1800" dirty="0"/>
              <a:t> </a:t>
            </a:r>
            <a:r>
              <a:rPr lang="cs-CZ" sz="1800" dirty="0" err="1"/>
              <a:t>of</a:t>
            </a:r>
            <a:r>
              <a:rPr lang="cs-CZ" sz="1800" dirty="0"/>
              <a:t> </a:t>
            </a:r>
            <a:r>
              <a:rPr lang="cs-CZ" sz="1800" dirty="0" err="1"/>
              <a:t>antibiotics</a:t>
            </a:r>
            <a:endParaRPr lang="cs-CZ" sz="1800" dirty="0"/>
          </a:p>
          <a:p>
            <a:r>
              <a:rPr lang="cs-CZ" sz="1800" b="1" dirty="0" err="1"/>
              <a:t>Ultrafiltration</a:t>
            </a:r>
            <a:r>
              <a:rPr lang="cs-CZ" sz="1800" dirty="0"/>
              <a:t> (</a:t>
            </a:r>
            <a:r>
              <a:rPr lang="cs-CZ" sz="1800" dirty="0" err="1"/>
              <a:t>pores</a:t>
            </a:r>
            <a:r>
              <a:rPr lang="cs-CZ" sz="1800" dirty="0"/>
              <a:t> 0,001 to 0,1µm) – </a:t>
            </a:r>
            <a:r>
              <a:rPr lang="cs-CZ" sz="1800" dirty="0" err="1"/>
              <a:t>removes</a:t>
            </a:r>
            <a:r>
              <a:rPr lang="cs-CZ" sz="1800" dirty="0"/>
              <a:t> </a:t>
            </a:r>
            <a:r>
              <a:rPr lang="cs-CZ" sz="1800" dirty="0" err="1"/>
              <a:t>bacteria</a:t>
            </a:r>
            <a:r>
              <a:rPr lang="cs-CZ" sz="1800" dirty="0"/>
              <a:t>, </a:t>
            </a:r>
            <a:r>
              <a:rPr lang="cs-CZ" sz="1800" dirty="0" err="1"/>
              <a:t>viruses</a:t>
            </a:r>
            <a:r>
              <a:rPr lang="cs-CZ" sz="1800" dirty="0"/>
              <a:t>, </a:t>
            </a:r>
            <a:r>
              <a:rPr lang="cs-CZ" sz="1800" dirty="0" err="1"/>
              <a:t>organic</a:t>
            </a:r>
            <a:r>
              <a:rPr lang="cs-CZ" sz="1800" dirty="0"/>
              <a:t> </a:t>
            </a:r>
            <a:r>
              <a:rPr lang="cs-CZ" sz="1800" dirty="0" err="1"/>
              <a:t>substances</a:t>
            </a:r>
            <a:r>
              <a:rPr lang="cs-CZ" sz="1800" dirty="0"/>
              <a:t> </a:t>
            </a:r>
            <a:r>
              <a:rPr lang="cs-CZ" sz="1800" dirty="0" err="1"/>
              <a:t>including</a:t>
            </a:r>
            <a:r>
              <a:rPr lang="cs-CZ" sz="1800" dirty="0"/>
              <a:t> </a:t>
            </a:r>
            <a:r>
              <a:rPr lang="cs-CZ" sz="1800" dirty="0" err="1"/>
              <a:t>antibiotics</a:t>
            </a:r>
            <a:endParaRPr lang="cs-CZ" sz="1800" dirty="0"/>
          </a:p>
          <a:p>
            <a:r>
              <a:rPr lang="cs-CZ" sz="1800" b="1" dirty="0" err="1"/>
              <a:t>Nanofiltration</a:t>
            </a:r>
            <a:r>
              <a:rPr lang="cs-CZ" sz="1800" dirty="0"/>
              <a:t> (</a:t>
            </a:r>
            <a:r>
              <a:rPr lang="cs-CZ" sz="1800" dirty="0" err="1"/>
              <a:t>nanometres</a:t>
            </a:r>
            <a:r>
              <a:rPr lang="cs-CZ" sz="1800" dirty="0"/>
              <a:t> </a:t>
            </a:r>
            <a:r>
              <a:rPr lang="cs-CZ" sz="1800" dirty="0" err="1"/>
              <a:t>pores</a:t>
            </a:r>
            <a:r>
              <a:rPr lang="cs-CZ" sz="1800" dirty="0"/>
              <a:t>) – </a:t>
            </a:r>
            <a:r>
              <a:rPr lang="cs-CZ" sz="1800" dirty="0" err="1"/>
              <a:t>removes</a:t>
            </a:r>
            <a:r>
              <a:rPr lang="cs-CZ" sz="1800" dirty="0"/>
              <a:t> </a:t>
            </a:r>
            <a:r>
              <a:rPr lang="cs-CZ" sz="1800" dirty="0" err="1"/>
              <a:t>organics</a:t>
            </a:r>
            <a:r>
              <a:rPr lang="cs-CZ" sz="1800" dirty="0"/>
              <a:t>, </a:t>
            </a:r>
            <a:r>
              <a:rPr lang="cs-CZ" sz="1800" dirty="0" err="1"/>
              <a:t>ions</a:t>
            </a:r>
            <a:r>
              <a:rPr lang="cs-CZ" sz="1800" dirty="0"/>
              <a:t> and </a:t>
            </a:r>
            <a:r>
              <a:rPr lang="cs-CZ" sz="1800" dirty="0" err="1"/>
              <a:t>some</a:t>
            </a:r>
            <a:r>
              <a:rPr lang="cs-CZ" sz="1800" dirty="0"/>
              <a:t> </a:t>
            </a:r>
            <a:r>
              <a:rPr lang="cs-CZ" sz="1800" dirty="0" err="1"/>
              <a:t>types</a:t>
            </a:r>
            <a:r>
              <a:rPr lang="cs-CZ" sz="1800" dirty="0"/>
              <a:t> </a:t>
            </a:r>
            <a:r>
              <a:rPr lang="cs-CZ" sz="1800" dirty="0" err="1"/>
              <a:t>of</a:t>
            </a:r>
            <a:r>
              <a:rPr lang="cs-CZ" sz="1800" dirty="0"/>
              <a:t> </a:t>
            </a:r>
            <a:r>
              <a:rPr lang="cs-CZ" sz="1800" dirty="0" err="1"/>
              <a:t>antibiotics</a:t>
            </a:r>
            <a:endParaRPr lang="cs-CZ" sz="1800" dirty="0"/>
          </a:p>
          <a:p>
            <a:r>
              <a:rPr lang="cs-CZ" sz="1800" b="1" dirty="0"/>
              <a:t>Reverse</a:t>
            </a:r>
            <a:r>
              <a:rPr lang="cs-CZ" sz="1800" dirty="0">
                <a:solidFill>
                  <a:schemeClr val="tx2"/>
                </a:solidFill>
              </a:rPr>
              <a:t> </a:t>
            </a:r>
            <a:r>
              <a:rPr lang="cs-CZ" sz="1800" b="1" dirty="0" err="1"/>
              <a:t>osmosis</a:t>
            </a:r>
            <a:r>
              <a:rPr lang="cs-CZ" sz="1800" dirty="0">
                <a:solidFill>
                  <a:schemeClr val="tx2"/>
                </a:solidFill>
              </a:rPr>
              <a:t> </a:t>
            </a:r>
            <a:r>
              <a:rPr lang="cs-CZ" sz="1800" dirty="0"/>
              <a:t>– </a:t>
            </a:r>
            <a:r>
              <a:rPr lang="cs-CZ" sz="1800" dirty="0" err="1"/>
              <a:t>effective</a:t>
            </a:r>
            <a:r>
              <a:rPr lang="cs-CZ" sz="1800" dirty="0"/>
              <a:t> </a:t>
            </a:r>
            <a:r>
              <a:rPr lang="cs-CZ" sz="1800" dirty="0" err="1"/>
              <a:t>for</a:t>
            </a:r>
            <a:r>
              <a:rPr lang="cs-CZ" sz="1800" dirty="0"/>
              <a:t> </a:t>
            </a:r>
            <a:r>
              <a:rPr lang="cs-CZ" sz="1800" dirty="0" err="1"/>
              <a:t>removing</a:t>
            </a:r>
            <a:r>
              <a:rPr lang="cs-CZ" sz="1800" dirty="0"/>
              <a:t> a </a:t>
            </a:r>
            <a:r>
              <a:rPr lang="cs-CZ" sz="1800" dirty="0" err="1"/>
              <a:t>wide</a:t>
            </a:r>
            <a:r>
              <a:rPr lang="cs-CZ" sz="1800" dirty="0"/>
              <a:t> </a:t>
            </a:r>
            <a:r>
              <a:rPr lang="cs-CZ" sz="1800" dirty="0" err="1"/>
              <a:t>range</a:t>
            </a:r>
            <a:r>
              <a:rPr lang="cs-CZ" sz="1800" dirty="0"/>
              <a:t> </a:t>
            </a:r>
            <a:r>
              <a:rPr lang="cs-CZ" sz="1800" dirty="0" err="1"/>
              <a:t>of</a:t>
            </a:r>
            <a:r>
              <a:rPr lang="cs-CZ" sz="1800" dirty="0"/>
              <a:t> </a:t>
            </a:r>
            <a:r>
              <a:rPr lang="cs-CZ" sz="1800" dirty="0" err="1"/>
              <a:t>contaminants</a:t>
            </a:r>
            <a:r>
              <a:rPr lang="cs-CZ" sz="1800" dirty="0"/>
              <a:t>, </a:t>
            </a:r>
            <a:r>
              <a:rPr lang="cs-CZ" sz="1800" dirty="0" err="1"/>
              <a:t>including</a:t>
            </a:r>
            <a:r>
              <a:rPr lang="cs-CZ" sz="1800" dirty="0"/>
              <a:t> </a:t>
            </a:r>
            <a:r>
              <a:rPr lang="cs-CZ" sz="1800" dirty="0" err="1"/>
              <a:t>antibiotics</a:t>
            </a:r>
            <a:r>
              <a:rPr lang="cs-CZ" sz="1800" dirty="0"/>
              <a:t>, </a:t>
            </a:r>
            <a:r>
              <a:rPr lang="cs-CZ" sz="1800" dirty="0" err="1"/>
              <a:t>removing</a:t>
            </a:r>
            <a:r>
              <a:rPr lang="cs-CZ" sz="1800" dirty="0"/>
              <a:t> </a:t>
            </a:r>
            <a:r>
              <a:rPr lang="cs-CZ" sz="1800" dirty="0" err="1"/>
              <a:t>molecules</a:t>
            </a:r>
            <a:r>
              <a:rPr lang="cs-CZ" sz="1800" dirty="0"/>
              <a:t> </a:t>
            </a:r>
            <a:r>
              <a:rPr lang="cs-CZ" sz="1800" dirty="0" err="1"/>
              <a:t>with</a:t>
            </a:r>
            <a:r>
              <a:rPr lang="cs-CZ" sz="1800" dirty="0"/>
              <a:t> </a:t>
            </a:r>
            <a:r>
              <a:rPr lang="cs-CZ" sz="1800" dirty="0" err="1"/>
              <a:t>high</a:t>
            </a:r>
            <a:r>
              <a:rPr lang="cs-CZ" sz="1800" dirty="0"/>
              <a:t> </a:t>
            </a:r>
            <a:r>
              <a:rPr lang="cs-CZ" sz="1800" dirty="0" err="1"/>
              <a:t>molecular</a:t>
            </a:r>
            <a:r>
              <a:rPr lang="cs-CZ" sz="1800" dirty="0"/>
              <a:t> </a:t>
            </a:r>
            <a:r>
              <a:rPr lang="cs-CZ" sz="1800" dirty="0" err="1"/>
              <a:t>weight</a:t>
            </a:r>
            <a:endParaRPr lang="cs-CZ" sz="1800" dirty="0"/>
          </a:p>
          <a:p>
            <a:endParaRPr lang="en-GB" sz="1800" dirty="0"/>
          </a:p>
        </p:txBody>
      </p:sp>
    </p:spTree>
    <p:extLst>
      <p:ext uri="{BB962C8B-B14F-4D97-AF65-F5344CB8AC3E}">
        <p14:creationId xmlns:p14="http://schemas.microsoft.com/office/powerpoint/2010/main" val="3433469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1AB90EF-B518-46E9-94EC-16CD1343B756}"/>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endParaRPr lang="en-GB" noProof="0" dirty="0"/>
          </a:p>
        </p:txBody>
      </p:sp>
      <p:sp>
        <p:nvSpPr>
          <p:cNvPr id="3" name="Zástupný symbol pro číslo snímku 2">
            <a:extLst>
              <a:ext uri="{FF2B5EF4-FFF2-40B4-BE49-F238E27FC236}">
                <a16:creationId xmlns:a16="http://schemas.microsoft.com/office/drawing/2014/main" id="{1476F6C3-1DD8-3711-F2DB-4CFA43550EEC}"/>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D6D6C118-631F-4A80-9886-907009361577}" type="slidenum">
              <a:rPr lang="en-GB" altLang="cs-CZ" noProof="0" smtClean="0"/>
              <a:pPr>
                <a:spcAft>
                  <a:spcPts val="600"/>
                </a:spcAft>
              </a:pPr>
              <a:t>19</a:t>
            </a:fld>
            <a:endParaRPr lang="en-GB" altLang="cs-CZ" noProof="0"/>
          </a:p>
        </p:txBody>
      </p:sp>
      <p:pic>
        <p:nvPicPr>
          <p:cNvPr id="4" name="Zástupný obsah 6" descr="Obsah obrázku text, snímek obrazovky&#10;&#10;Popis byl vytvořen automaticky">
            <a:extLst>
              <a:ext uri="{FF2B5EF4-FFF2-40B4-BE49-F238E27FC236}">
                <a16:creationId xmlns:a16="http://schemas.microsoft.com/office/drawing/2014/main" id="{91EA95A4-312F-1166-7A3A-602D30715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192085"/>
            <a:ext cx="10753200" cy="4139980"/>
          </a:xfrm>
          <a:prstGeom prst="rect">
            <a:avLst/>
          </a:prstGeom>
          <a:noFill/>
        </p:spPr>
      </p:pic>
    </p:spTree>
    <p:extLst>
      <p:ext uri="{BB962C8B-B14F-4D97-AF65-F5344CB8AC3E}">
        <p14:creationId xmlns:p14="http://schemas.microsoft.com/office/powerpoint/2010/main" val="1428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D709C99-8198-4520-AC1E-819EA7D61FAD}"/>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5781B88E-D823-44A6-A376-DF3AEC30B2C6}"/>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Nadpis 3">
            <a:extLst>
              <a:ext uri="{FF2B5EF4-FFF2-40B4-BE49-F238E27FC236}">
                <a16:creationId xmlns:a16="http://schemas.microsoft.com/office/drawing/2014/main" id="{462A5519-260D-4077-887F-3AACAC638442}"/>
              </a:ext>
            </a:extLst>
          </p:cNvPr>
          <p:cNvSpPr>
            <a:spLocks noGrp="1"/>
          </p:cNvSpPr>
          <p:nvPr>
            <p:ph type="title"/>
          </p:nvPr>
        </p:nvSpPr>
        <p:spPr/>
        <p:txBody>
          <a:bodyPr/>
          <a:lstStyle/>
          <a:p>
            <a:r>
              <a:rPr lang="cs-CZ" sz="2200" dirty="0" err="1"/>
              <a:t>Introduction</a:t>
            </a:r>
            <a:r>
              <a:rPr lang="cs-CZ" sz="2200" dirty="0"/>
              <a:t> </a:t>
            </a:r>
          </a:p>
        </p:txBody>
      </p:sp>
      <p:sp>
        <p:nvSpPr>
          <p:cNvPr id="5" name="Zástupný obsah 4">
            <a:extLst>
              <a:ext uri="{FF2B5EF4-FFF2-40B4-BE49-F238E27FC236}">
                <a16:creationId xmlns:a16="http://schemas.microsoft.com/office/drawing/2014/main" id="{3A51DEBC-E2B8-4C0F-B31F-FDF1D3472A6A}"/>
              </a:ext>
            </a:extLst>
          </p:cNvPr>
          <p:cNvSpPr>
            <a:spLocks noGrp="1"/>
          </p:cNvSpPr>
          <p:nvPr>
            <p:ph idx="1"/>
          </p:nvPr>
        </p:nvSpPr>
        <p:spPr>
          <a:xfrm>
            <a:off x="720000" y="1441835"/>
            <a:ext cx="10753200" cy="4139998"/>
          </a:xfrm>
        </p:spPr>
        <p:txBody>
          <a:bodyPr/>
          <a:lstStyle/>
          <a:p>
            <a:r>
              <a:rPr lang="cs-CZ" sz="1800" dirty="0" err="1">
                <a:latin typeface="Helvetica Neue"/>
              </a:rPr>
              <a:t>Water</a:t>
            </a:r>
            <a:r>
              <a:rPr lang="cs-CZ" sz="1800" dirty="0">
                <a:latin typeface="Helvetica Neue"/>
              </a:rPr>
              <a:t> </a:t>
            </a:r>
            <a:r>
              <a:rPr lang="cs-CZ" sz="1800" dirty="0" err="1">
                <a:latin typeface="Helvetica Neue"/>
              </a:rPr>
              <a:t>is</a:t>
            </a:r>
            <a:r>
              <a:rPr lang="cs-CZ" sz="1800" dirty="0">
                <a:latin typeface="Helvetica Neue"/>
              </a:rPr>
              <a:t> </a:t>
            </a:r>
            <a:r>
              <a:rPr lang="cs-CZ" sz="1800" dirty="0" err="1">
                <a:latin typeface="Helvetica Neue"/>
              </a:rPr>
              <a:t>necessary</a:t>
            </a:r>
            <a:r>
              <a:rPr lang="cs-CZ" sz="1800" dirty="0">
                <a:latin typeface="Helvetica Neue"/>
              </a:rPr>
              <a:t> </a:t>
            </a:r>
            <a:r>
              <a:rPr lang="cs-CZ" sz="1800" dirty="0" err="1">
                <a:latin typeface="Helvetica Neue"/>
              </a:rPr>
              <a:t>for</a:t>
            </a:r>
            <a:r>
              <a:rPr lang="cs-CZ" sz="1800" dirty="0">
                <a:latin typeface="Helvetica Neue"/>
              </a:rPr>
              <a:t> </a:t>
            </a:r>
            <a:r>
              <a:rPr lang="cs-CZ" sz="1800" dirty="0" err="1">
                <a:latin typeface="Helvetica Neue"/>
              </a:rPr>
              <a:t>all</a:t>
            </a:r>
            <a:r>
              <a:rPr lang="cs-CZ" sz="1800" dirty="0">
                <a:latin typeface="Helvetica Neue"/>
              </a:rPr>
              <a:t> </a:t>
            </a:r>
            <a:r>
              <a:rPr lang="cs-CZ" sz="1800" dirty="0" err="1">
                <a:latin typeface="Helvetica Neue"/>
              </a:rPr>
              <a:t>known</a:t>
            </a:r>
            <a:r>
              <a:rPr lang="cs-CZ" sz="1800" dirty="0">
                <a:latin typeface="Helvetica Neue"/>
              </a:rPr>
              <a:t> </a:t>
            </a:r>
            <a:r>
              <a:rPr lang="cs-CZ" sz="1800" dirty="0" err="1">
                <a:latin typeface="Helvetica Neue"/>
              </a:rPr>
              <a:t>life</a:t>
            </a:r>
            <a:r>
              <a:rPr lang="cs-CZ" sz="1800" dirty="0">
                <a:latin typeface="Helvetica Neue"/>
              </a:rPr>
              <a:t> </a:t>
            </a:r>
            <a:r>
              <a:rPr lang="cs-CZ" sz="1800" dirty="0" err="1">
                <a:latin typeface="Helvetica Neue"/>
              </a:rPr>
              <a:t>forms</a:t>
            </a:r>
            <a:endParaRPr lang="cs-CZ" sz="1800" dirty="0">
              <a:latin typeface="Helvetica Neue"/>
            </a:endParaRPr>
          </a:p>
          <a:p>
            <a:r>
              <a:rPr lang="cs-CZ" sz="1800" dirty="0" err="1">
                <a:latin typeface="Helvetica Neue"/>
              </a:rPr>
              <a:t>Water</a:t>
            </a:r>
            <a:r>
              <a:rPr lang="cs-CZ" sz="1800" dirty="0">
                <a:latin typeface="Helvetica Neue"/>
              </a:rPr>
              <a:t> </a:t>
            </a:r>
            <a:r>
              <a:rPr lang="cs-CZ" sz="1800" dirty="0" err="1">
                <a:latin typeface="Helvetica Neue"/>
              </a:rPr>
              <a:t>pollution</a:t>
            </a:r>
            <a:r>
              <a:rPr lang="cs-CZ" sz="1800" dirty="0">
                <a:latin typeface="Helvetica Neue"/>
              </a:rPr>
              <a:t> and </a:t>
            </a:r>
            <a:r>
              <a:rPr lang="cs-CZ" sz="1800" dirty="0" err="1">
                <a:latin typeface="Helvetica Neue"/>
              </a:rPr>
              <a:t>enviromental</a:t>
            </a:r>
            <a:r>
              <a:rPr lang="cs-CZ" sz="1800" dirty="0">
                <a:latin typeface="Helvetica Neue"/>
              </a:rPr>
              <a:t> </a:t>
            </a:r>
            <a:r>
              <a:rPr lang="cs-CZ" sz="1800" dirty="0" err="1">
                <a:latin typeface="Helvetica Neue"/>
              </a:rPr>
              <a:t>degradation</a:t>
            </a:r>
            <a:r>
              <a:rPr lang="cs-CZ" sz="1800" dirty="0">
                <a:latin typeface="Helvetica Neue"/>
              </a:rPr>
              <a:t> are on </a:t>
            </a:r>
            <a:r>
              <a:rPr lang="cs-CZ" sz="1800" dirty="0" err="1">
                <a:latin typeface="Helvetica Neue"/>
              </a:rPr>
              <a:t>the</a:t>
            </a:r>
            <a:r>
              <a:rPr lang="cs-CZ" sz="1800" dirty="0">
                <a:latin typeface="Helvetica Neue"/>
              </a:rPr>
              <a:t> </a:t>
            </a:r>
            <a:r>
              <a:rPr lang="cs-CZ" sz="1800" dirty="0" err="1">
                <a:latin typeface="Helvetica Neue"/>
              </a:rPr>
              <a:t>rise</a:t>
            </a:r>
            <a:endParaRPr lang="cs-CZ" sz="1800" dirty="0">
              <a:latin typeface="Helvetica Neue"/>
            </a:endParaRPr>
          </a:p>
          <a:p>
            <a:r>
              <a:rPr lang="cs-CZ" sz="1800" dirty="0">
                <a:latin typeface="Helvetica Neue"/>
              </a:rPr>
              <a:t>As </a:t>
            </a:r>
            <a:r>
              <a:rPr lang="cs-CZ" sz="1800" dirty="0" err="1">
                <a:latin typeface="Helvetica Neue"/>
              </a:rPr>
              <a:t>result</a:t>
            </a:r>
            <a:r>
              <a:rPr lang="cs-CZ" sz="1800" dirty="0">
                <a:latin typeface="Helvetica Neue"/>
              </a:rPr>
              <a:t> </a:t>
            </a:r>
            <a:r>
              <a:rPr lang="cs-CZ" sz="1800" dirty="0" err="1">
                <a:latin typeface="Helvetica Neue"/>
              </a:rPr>
              <a:t>of</a:t>
            </a:r>
            <a:r>
              <a:rPr lang="cs-CZ" sz="1800" dirty="0">
                <a:latin typeface="Helvetica Neue"/>
              </a:rPr>
              <a:t> </a:t>
            </a:r>
            <a:r>
              <a:rPr lang="cs-CZ" sz="1800" dirty="0" err="1">
                <a:latin typeface="Helvetica Neue"/>
              </a:rPr>
              <a:t>globalization</a:t>
            </a:r>
            <a:r>
              <a:rPr lang="cs-CZ" sz="1800" dirty="0">
                <a:latin typeface="Helvetica Neue"/>
              </a:rPr>
              <a:t>, </a:t>
            </a:r>
            <a:r>
              <a:rPr lang="cs-CZ" sz="1800" dirty="0" err="1">
                <a:latin typeface="Helvetica Neue"/>
              </a:rPr>
              <a:t>industrialization</a:t>
            </a:r>
            <a:r>
              <a:rPr lang="cs-CZ" sz="1800" dirty="0">
                <a:latin typeface="Helvetica Neue"/>
              </a:rPr>
              <a:t>, </a:t>
            </a:r>
            <a:r>
              <a:rPr lang="cs-CZ" sz="1800" dirty="0" err="1">
                <a:latin typeface="Helvetica Neue"/>
              </a:rPr>
              <a:t>population</a:t>
            </a:r>
            <a:r>
              <a:rPr lang="cs-CZ" sz="1800" dirty="0">
                <a:latin typeface="Helvetica Neue"/>
              </a:rPr>
              <a:t> </a:t>
            </a:r>
            <a:r>
              <a:rPr lang="cs-CZ" sz="1800" dirty="0" err="1">
                <a:latin typeface="Helvetica Neue"/>
              </a:rPr>
              <a:t>increase</a:t>
            </a:r>
            <a:r>
              <a:rPr lang="cs-CZ" sz="1800" dirty="0">
                <a:latin typeface="Helvetica Neue"/>
              </a:rPr>
              <a:t> and </a:t>
            </a:r>
            <a:r>
              <a:rPr lang="cs-CZ" sz="1800" dirty="0" err="1">
                <a:latin typeface="Helvetica Neue"/>
              </a:rPr>
              <a:t>urbanization</a:t>
            </a:r>
            <a:r>
              <a:rPr lang="cs-CZ" sz="1800" dirty="0">
                <a:latin typeface="Helvetica Neue"/>
              </a:rPr>
              <a:t>, </a:t>
            </a:r>
            <a:r>
              <a:rPr lang="cs-CZ" sz="1800" dirty="0" err="1">
                <a:latin typeface="Helvetica Neue"/>
              </a:rPr>
              <a:t>water</a:t>
            </a:r>
            <a:r>
              <a:rPr lang="cs-CZ" sz="1800" dirty="0">
                <a:latin typeface="Helvetica Neue"/>
              </a:rPr>
              <a:t> </a:t>
            </a:r>
            <a:r>
              <a:rPr lang="cs-CZ" sz="1800" dirty="0" err="1">
                <a:latin typeface="Helvetica Neue"/>
              </a:rPr>
              <a:t>contamination</a:t>
            </a:r>
            <a:r>
              <a:rPr lang="cs-CZ" sz="1800" dirty="0">
                <a:latin typeface="Helvetica Neue"/>
              </a:rPr>
              <a:t> has </a:t>
            </a:r>
            <a:r>
              <a:rPr lang="cs-CZ" sz="1800" dirty="0" err="1">
                <a:latin typeface="Helvetica Neue"/>
              </a:rPr>
              <a:t>become</a:t>
            </a:r>
            <a:r>
              <a:rPr lang="cs-CZ" sz="1800" dirty="0">
                <a:latin typeface="Helvetica Neue"/>
              </a:rPr>
              <a:t> major </a:t>
            </a:r>
            <a:r>
              <a:rPr lang="cs-CZ" sz="1800" dirty="0" err="1">
                <a:latin typeface="Helvetica Neue"/>
              </a:rPr>
              <a:t>issue</a:t>
            </a:r>
            <a:endParaRPr lang="cs-CZ" sz="1800" dirty="0">
              <a:latin typeface="Helvetica Neue"/>
            </a:endParaRPr>
          </a:p>
          <a:p>
            <a:r>
              <a:rPr lang="cs-CZ" sz="1800" dirty="0" err="1">
                <a:latin typeface="Helvetica Neue"/>
              </a:rPr>
              <a:t>The</a:t>
            </a:r>
            <a:r>
              <a:rPr lang="cs-CZ" sz="1800" dirty="0">
                <a:latin typeface="Helvetica Neue"/>
              </a:rPr>
              <a:t> use </a:t>
            </a:r>
            <a:r>
              <a:rPr lang="cs-CZ" sz="1800" dirty="0" err="1">
                <a:latin typeface="Helvetica Neue"/>
              </a:rPr>
              <a:t>of</a:t>
            </a:r>
            <a:r>
              <a:rPr lang="cs-CZ" sz="1800" dirty="0">
                <a:latin typeface="Helvetica Neue"/>
              </a:rPr>
              <a:t> </a:t>
            </a:r>
            <a:r>
              <a:rPr lang="cs-CZ" sz="1800" dirty="0" err="1">
                <a:latin typeface="Helvetica Neue"/>
              </a:rPr>
              <a:t>reclaimed</a:t>
            </a:r>
            <a:r>
              <a:rPr lang="cs-CZ" sz="1800" dirty="0">
                <a:latin typeface="Helvetica Neue"/>
              </a:rPr>
              <a:t> </a:t>
            </a:r>
            <a:r>
              <a:rPr lang="cs-CZ" sz="1800" dirty="0" err="1">
                <a:latin typeface="Helvetica Neue"/>
              </a:rPr>
              <a:t>wastewater</a:t>
            </a:r>
            <a:r>
              <a:rPr lang="cs-CZ" sz="1800" dirty="0">
                <a:latin typeface="Helvetica Neue"/>
              </a:rPr>
              <a:t> </a:t>
            </a:r>
            <a:r>
              <a:rPr lang="cs-CZ" sz="1800" dirty="0" err="1">
                <a:latin typeface="Helvetica Neue"/>
              </a:rPr>
              <a:t>for</a:t>
            </a:r>
            <a:r>
              <a:rPr lang="cs-CZ" sz="1800" dirty="0">
                <a:latin typeface="Helvetica Neue"/>
              </a:rPr>
              <a:t> </a:t>
            </a:r>
            <a:r>
              <a:rPr lang="cs-CZ" sz="1800" dirty="0" err="1">
                <a:latin typeface="Helvetica Neue"/>
              </a:rPr>
              <a:t>irrigation</a:t>
            </a:r>
            <a:r>
              <a:rPr lang="cs-CZ" sz="1800" dirty="0">
                <a:latin typeface="Helvetica Neue"/>
              </a:rPr>
              <a:t> has </a:t>
            </a:r>
            <a:r>
              <a:rPr lang="cs-CZ" sz="1800" dirty="0" err="1">
                <a:latin typeface="Helvetica Neue"/>
              </a:rPr>
              <a:t>become</a:t>
            </a:r>
            <a:r>
              <a:rPr lang="cs-CZ" sz="1800" dirty="0">
                <a:latin typeface="Helvetica Neue"/>
              </a:rPr>
              <a:t> </a:t>
            </a:r>
            <a:r>
              <a:rPr lang="cs-CZ" sz="1800" dirty="0" err="1">
                <a:latin typeface="Helvetica Neue"/>
              </a:rPr>
              <a:t>an</a:t>
            </a:r>
            <a:r>
              <a:rPr lang="cs-CZ" sz="1800" dirty="0">
                <a:latin typeface="Helvetica Neue"/>
              </a:rPr>
              <a:t> </a:t>
            </a:r>
            <a:r>
              <a:rPr lang="cs-CZ" sz="1800" dirty="0" err="1">
                <a:latin typeface="Helvetica Neue"/>
              </a:rPr>
              <a:t>attractive</a:t>
            </a:r>
            <a:r>
              <a:rPr lang="cs-CZ" sz="1800" dirty="0">
                <a:latin typeface="Helvetica Neue"/>
              </a:rPr>
              <a:t> </a:t>
            </a:r>
            <a:r>
              <a:rPr lang="cs-CZ" sz="1800" dirty="0" err="1">
                <a:latin typeface="Helvetica Neue"/>
              </a:rPr>
              <a:t>alternative</a:t>
            </a:r>
            <a:r>
              <a:rPr lang="cs-CZ" sz="1800" dirty="0">
                <a:latin typeface="Helvetica Neue"/>
              </a:rPr>
              <a:t> </a:t>
            </a:r>
            <a:r>
              <a:rPr lang="cs-CZ" sz="1800" dirty="0" err="1">
                <a:latin typeface="Helvetica Neue"/>
              </a:rPr>
              <a:t>water</a:t>
            </a:r>
            <a:r>
              <a:rPr lang="cs-CZ" sz="1800" dirty="0">
                <a:latin typeface="Helvetica Neue"/>
              </a:rPr>
              <a:t> </a:t>
            </a:r>
            <a:r>
              <a:rPr lang="cs-CZ" sz="1800" dirty="0" err="1">
                <a:latin typeface="Helvetica Neue"/>
              </a:rPr>
              <a:t>resource</a:t>
            </a:r>
            <a:endParaRPr lang="cs-CZ" sz="1800" dirty="0">
              <a:latin typeface="Helvetica Neue"/>
            </a:endParaRPr>
          </a:p>
        </p:txBody>
      </p:sp>
      <p:pic>
        <p:nvPicPr>
          <p:cNvPr id="4098" name="Picture 2" descr="Process waste water reuse">
            <a:extLst>
              <a:ext uri="{FF2B5EF4-FFF2-40B4-BE49-F238E27FC236}">
                <a16:creationId xmlns:a16="http://schemas.microsoft.com/office/drawing/2014/main" id="{AC84293E-FE9B-45A8-BF65-58A357B12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238" y="3798341"/>
            <a:ext cx="3247524" cy="292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875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7AEBCD2-E54C-FB32-C197-6A84EEBF0F01}"/>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en-GB" dirty="0"/>
              <a:t>„Removal of Antibiotics from Wastewaters by Membrane Technology".</a:t>
            </a:r>
            <a:endParaRPr lang="en-GB" noProof="0" dirty="0"/>
          </a:p>
        </p:txBody>
      </p:sp>
      <p:sp>
        <p:nvSpPr>
          <p:cNvPr id="3" name="Zástupný symbol pro číslo snímku 2">
            <a:extLst>
              <a:ext uri="{FF2B5EF4-FFF2-40B4-BE49-F238E27FC236}">
                <a16:creationId xmlns:a16="http://schemas.microsoft.com/office/drawing/2014/main" id="{8202F57A-70F9-14C1-BADA-122DB59C532B}"/>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en-GB" altLang="cs-CZ" noProof="0" smtClean="0"/>
              <a:pPr>
                <a:spcAft>
                  <a:spcPts val="600"/>
                </a:spcAft>
              </a:pPr>
              <a:t>20</a:t>
            </a:fld>
            <a:endParaRPr lang="en-GB" altLang="cs-CZ" noProof="0"/>
          </a:p>
        </p:txBody>
      </p:sp>
      <p:sp>
        <p:nvSpPr>
          <p:cNvPr id="4" name="Nadpis 3">
            <a:extLst>
              <a:ext uri="{FF2B5EF4-FFF2-40B4-BE49-F238E27FC236}">
                <a16:creationId xmlns:a16="http://schemas.microsoft.com/office/drawing/2014/main" id="{392EA501-C624-C559-A6A3-515ECE9408B3}"/>
              </a:ext>
            </a:extLst>
          </p:cNvPr>
          <p:cNvSpPr>
            <a:spLocks noGrp="1"/>
          </p:cNvSpPr>
          <p:nvPr>
            <p:ph type="title"/>
          </p:nvPr>
        </p:nvSpPr>
        <p:spPr>
          <a:xfrm>
            <a:off x="720000" y="720000"/>
            <a:ext cx="10753200" cy="451576"/>
          </a:xfrm>
        </p:spPr>
        <p:txBody>
          <a:bodyPr anchor="t">
            <a:normAutofit/>
          </a:bodyPr>
          <a:lstStyle/>
          <a:p>
            <a:r>
              <a:rPr lang="cs-CZ" sz="2200" dirty="0" err="1"/>
              <a:t>How</a:t>
            </a:r>
            <a:r>
              <a:rPr lang="cs-CZ" sz="2200" dirty="0"/>
              <a:t> </a:t>
            </a:r>
            <a:r>
              <a:rPr lang="cs-CZ" sz="2200" dirty="0" err="1"/>
              <a:t>it</a:t>
            </a:r>
            <a:r>
              <a:rPr lang="cs-CZ" sz="2200" dirty="0"/>
              <a:t> </a:t>
            </a:r>
            <a:r>
              <a:rPr lang="cs-CZ" sz="2200" dirty="0" err="1"/>
              <a:t>works</a:t>
            </a:r>
            <a:endParaRPr lang="en-GB" sz="2200" dirty="0"/>
          </a:p>
        </p:txBody>
      </p:sp>
      <p:sp>
        <p:nvSpPr>
          <p:cNvPr id="5" name="Zástupný obsah 4">
            <a:extLst>
              <a:ext uri="{FF2B5EF4-FFF2-40B4-BE49-F238E27FC236}">
                <a16:creationId xmlns:a16="http://schemas.microsoft.com/office/drawing/2014/main" id="{335D58B4-94CB-336A-6E74-C7DC523CC212}"/>
              </a:ext>
            </a:extLst>
          </p:cNvPr>
          <p:cNvSpPr>
            <a:spLocks noGrp="1"/>
          </p:cNvSpPr>
          <p:nvPr>
            <p:ph idx="29"/>
          </p:nvPr>
        </p:nvSpPr>
        <p:spPr>
          <a:xfrm>
            <a:off x="720000" y="1701505"/>
            <a:ext cx="8391916" cy="4139998"/>
          </a:xfrm>
        </p:spPr>
        <p:txBody>
          <a:bodyPr>
            <a:noAutofit/>
          </a:bodyPr>
          <a:lstStyle/>
          <a:p>
            <a:pPr>
              <a:spcAft>
                <a:spcPts val="600"/>
              </a:spcAft>
            </a:pPr>
            <a:r>
              <a:rPr lang="cs-CZ" sz="1800" dirty="0">
                <a:effectLst/>
              </a:rPr>
              <a:t>An </a:t>
            </a:r>
            <a:r>
              <a:rPr lang="cs-CZ" sz="1800" dirty="0" err="1">
                <a:effectLst/>
              </a:rPr>
              <a:t>original</a:t>
            </a:r>
            <a:r>
              <a:rPr lang="cs-CZ" sz="1800" dirty="0">
                <a:effectLst/>
              </a:rPr>
              <a:t> </a:t>
            </a:r>
            <a:r>
              <a:rPr lang="cs-CZ" sz="1800" dirty="0" err="1">
                <a:effectLst/>
              </a:rPr>
              <a:t>fact</a:t>
            </a:r>
            <a:r>
              <a:rPr lang="cs-CZ" sz="1800" dirty="0">
                <a:effectLst/>
              </a:rPr>
              <a:t> </a:t>
            </a:r>
            <a:r>
              <a:rPr lang="cs-CZ" sz="1800" dirty="0" err="1">
                <a:effectLst/>
              </a:rPr>
              <a:t>about</a:t>
            </a:r>
            <a:r>
              <a:rPr lang="cs-CZ" sz="1800" dirty="0">
                <a:effectLst/>
              </a:rPr>
              <a:t> </a:t>
            </a:r>
            <a:r>
              <a:rPr lang="cs-CZ" sz="1800" dirty="0" err="1">
                <a:effectLst/>
              </a:rPr>
              <a:t>membrane</a:t>
            </a:r>
            <a:r>
              <a:rPr lang="cs-CZ" sz="1800" dirty="0">
                <a:effectLst/>
              </a:rPr>
              <a:t> </a:t>
            </a:r>
            <a:r>
              <a:rPr lang="cs-CZ" sz="1800" dirty="0" err="1">
                <a:effectLst/>
              </a:rPr>
              <a:t>is</a:t>
            </a:r>
            <a:r>
              <a:rPr lang="cs-CZ" sz="1800" dirty="0">
                <a:effectLst/>
              </a:rPr>
              <a:t> </a:t>
            </a:r>
            <a:r>
              <a:rPr lang="cs-CZ" sz="1800" dirty="0" err="1">
                <a:effectLst/>
              </a:rPr>
              <a:t>the</a:t>
            </a:r>
            <a:r>
              <a:rPr lang="cs-CZ" sz="1800" dirty="0">
                <a:effectLst/>
              </a:rPr>
              <a:t> </a:t>
            </a:r>
            <a:r>
              <a:rPr lang="cs-CZ" sz="1800" dirty="0" err="1">
                <a:effectLst/>
              </a:rPr>
              <a:t>division</a:t>
            </a:r>
            <a:r>
              <a:rPr lang="cs-CZ" sz="1800" dirty="0">
                <a:effectLst/>
              </a:rPr>
              <a:t> </a:t>
            </a:r>
            <a:r>
              <a:rPr lang="cs-CZ" sz="1800" dirty="0" err="1">
                <a:effectLst/>
              </a:rPr>
              <a:t>of</a:t>
            </a:r>
            <a:r>
              <a:rPr lang="cs-CZ" sz="1800" dirty="0">
                <a:effectLst/>
              </a:rPr>
              <a:t> </a:t>
            </a:r>
            <a:r>
              <a:rPr lang="cs-CZ" sz="1800" dirty="0" err="1">
                <a:effectLst/>
              </a:rPr>
              <a:t>the</a:t>
            </a:r>
            <a:r>
              <a:rPr lang="cs-CZ" sz="1800" dirty="0">
                <a:effectLst/>
              </a:rPr>
              <a:t> </a:t>
            </a:r>
            <a:r>
              <a:rPr lang="cs-CZ" sz="1800" dirty="0" err="1">
                <a:effectLst/>
              </a:rPr>
              <a:t>feed</a:t>
            </a:r>
            <a:r>
              <a:rPr lang="cs-CZ" sz="1800" dirty="0">
                <a:effectLst/>
              </a:rPr>
              <a:t> </a:t>
            </a:r>
            <a:r>
              <a:rPr lang="cs-CZ" sz="1800" dirty="0" err="1">
                <a:effectLst/>
              </a:rPr>
              <a:t>into</a:t>
            </a:r>
            <a:r>
              <a:rPr lang="cs-CZ" sz="1800" dirty="0">
                <a:effectLst/>
              </a:rPr>
              <a:t> </a:t>
            </a:r>
            <a:r>
              <a:rPr lang="cs-CZ" sz="1800" dirty="0" err="1">
                <a:effectLst/>
              </a:rPr>
              <a:t>two</a:t>
            </a:r>
            <a:r>
              <a:rPr lang="cs-CZ" sz="1800" dirty="0">
                <a:effectLst/>
              </a:rPr>
              <a:t> </a:t>
            </a:r>
            <a:r>
              <a:rPr lang="cs-CZ" sz="1800" dirty="0" err="1">
                <a:effectLst/>
              </a:rPr>
              <a:t>streams</a:t>
            </a:r>
            <a:r>
              <a:rPr lang="cs-CZ" sz="1800" dirty="0">
                <a:effectLst/>
              </a:rPr>
              <a:t>, </a:t>
            </a:r>
            <a:r>
              <a:rPr lang="cs-CZ" sz="1800" dirty="0" err="1">
                <a:effectLst/>
              </a:rPr>
              <a:t>which</a:t>
            </a:r>
            <a:r>
              <a:rPr lang="cs-CZ" sz="1800" dirty="0">
                <a:effectLst/>
              </a:rPr>
              <a:t> are </a:t>
            </a:r>
            <a:r>
              <a:rPr lang="cs-CZ" sz="1800" dirty="0" err="1">
                <a:effectLst/>
              </a:rPr>
              <a:t>permeate</a:t>
            </a:r>
            <a:r>
              <a:rPr lang="cs-CZ" sz="1800" dirty="0">
                <a:effectLst/>
              </a:rPr>
              <a:t> and </a:t>
            </a:r>
            <a:r>
              <a:rPr lang="cs-CZ" sz="1800" dirty="0" err="1">
                <a:effectLst/>
              </a:rPr>
              <a:t>retentate</a:t>
            </a:r>
            <a:r>
              <a:rPr lang="cs-CZ" sz="1800" dirty="0">
                <a:effectLst/>
              </a:rPr>
              <a:t> </a:t>
            </a:r>
            <a:r>
              <a:rPr lang="cs-CZ" sz="1800" dirty="0" err="1">
                <a:effectLst/>
              </a:rPr>
              <a:t>where</a:t>
            </a:r>
            <a:r>
              <a:rPr lang="cs-CZ" sz="1800" dirty="0">
                <a:effectLst/>
              </a:rPr>
              <a:t> </a:t>
            </a:r>
            <a:r>
              <a:rPr lang="cs-CZ" sz="1800" dirty="0" err="1">
                <a:effectLst/>
              </a:rPr>
              <a:t>both</a:t>
            </a:r>
            <a:r>
              <a:rPr lang="cs-CZ" sz="1800" dirty="0">
                <a:effectLst/>
              </a:rPr>
              <a:t> </a:t>
            </a:r>
            <a:r>
              <a:rPr lang="cs-CZ" sz="1800" dirty="0" err="1">
                <a:effectLst/>
              </a:rPr>
              <a:t>streams</a:t>
            </a:r>
            <a:r>
              <a:rPr lang="cs-CZ" sz="1800" dirty="0">
                <a:effectLst/>
              </a:rPr>
              <a:t> </a:t>
            </a:r>
            <a:r>
              <a:rPr lang="cs-CZ" sz="1800" dirty="0" err="1">
                <a:effectLst/>
              </a:rPr>
              <a:t>may</a:t>
            </a:r>
            <a:r>
              <a:rPr lang="cs-CZ" sz="1800" dirty="0">
                <a:effectLst/>
              </a:rPr>
              <a:t> </a:t>
            </a:r>
            <a:r>
              <a:rPr lang="cs-CZ" sz="1800" dirty="0" err="1">
                <a:effectLst/>
              </a:rPr>
              <a:t>be</a:t>
            </a:r>
            <a:r>
              <a:rPr lang="cs-CZ" sz="1800" dirty="0">
                <a:effectLst/>
              </a:rPr>
              <a:t> </a:t>
            </a:r>
            <a:r>
              <a:rPr lang="cs-CZ" sz="1800" dirty="0" err="1">
                <a:effectLst/>
              </a:rPr>
              <a:t>important</a:t>
            </a:r>
            <a:endParaRPr lang="cs-CZ" sz="1800" dirty="0">
              <a:effectLst/>
            </a:endParaRPr>
          </a:p>
          <a:p>
            <a:pPr>
              <a:spcAft>
                <a:spcPts val="600"/>
              </a:spcAft>
            </a:pPr>
            <a:r>
              <a:rPr lang="cs-CZ" sz="1800" dirty="0"/>
              <a:t>In </a:t>
            </a:r>
            <a:r>
              <a:rPr lang="cs-CZ" sz="1800" dirty="0" err="1"/>
              <a:t>water</a:t>
            </a:r>
            <a:r>
              <a:rPr lang="cs-CZ" sz="1800" dirty="0"/>
              <a:t> </a:t>
            </a:r>
            <a:r>
              <a:rPr lang="cs-CZ" sz="1800" dirty="0" err="1"/>
              <a:t>treatment</a:t>
            </a:r>
            <a:r>
              <a:rPr lang="cs-CZ" sz="1800" dirty="0"/>
              <a:t> </a:t>
            </a:r>
            <a:r>
              <a:rPr lang="cs-CZ" sz="1800" dirty="0" err="1"/>
              <a:t>permeate</a:t>
            </a:r>
            <a:r>
              <a:rPr lang="cs-CZ" sz="1800" dirty="0"/>
              <a:t> </a:t>
            </a:r>
            <a:r>
              <a:rPr lang="cs-CZ" sz="1800" dirty="0" err="1"/>
              <a:t>is</a:t>
            </a:r>
            <a:r>
              <a:rPr lang="cs-CZ" sz="1800" dirty="0"/>
              <a:t> </a:t>
            </a:r>
            <a:r>
              <a:rPr lang="cs-CZ" sz="1800" dirty="0" err="1"/>
              <a:t>the</a:t>
            </a:r>
            <a:r>
              <a:rPr lang="cs-CZ" sz="1800" dirty="0"/>
              <a:t> </a:t>
            </a:r>
            <a:r>
              <a:rPr lang="cs-CZ" sz="1800" dirty="0" err="1"/>
              <a:t>main</a:t>
            </a:r>
            <a:r>
              <a:rPr lang="cs-CZ" sz="1800" dirty="0"/>
              <a:t> </a:t>
            </a:r>
            <a:r>
              <a:rPr lang="cs-CZ" sz="1800" dirty="0" err="1"/>
              <a:t>product</a:t>
            </a:r>
            <a:r>
              <a:rPr lang="cs-CZ" sz="1800" dirty="0"/>
              <a:t> </a:t>
            </a:r>
            <a:r>
              <a:rPr lang="cs-CZ" sz="1800" dirty="0" err="1"/>
              <a:t>of</a:t>
            </a:r>
            <a:r>
              <a:rPr lang="cs-CZ" sz="1800" dirty="0"/>
              <a:t> </a:t>
            </a:r>
            <a:r>
              <a:rPr lang="cs-CZ" sz="1800" dirty="0" err="1"/>
              <a:t>process</a:t>
            </a:r>
            <a:endParaRPr lang="cs-CZ" sz="1800" dirty="0"/>
          </a:p>
          <a:p>
            <a:pPr>
              <a:spcAft>
                <a:spcPts val="600"/>
              </a:spcAft>
            </a:pPr>
            <a:r>
              <a:rPr lang="cs-CZ" sz="1800" dirty="0" err="1">
                <a:effectLst/>
              </a:rPr>
              <a:t>Membrane</a:t>
            </a:r>
            <a:r>
              <a:rPr lang="cs-CZ" sz="1800" dirty="0">
                <a:effectLst/>
              </a:rPr>
              <a:t> </a:t>
            </a:r>
            <a:r>
              <a:rPr lang="cs-CZ" sz="1800" dirty="0" err="1">
                <a:effectLst/>
              </a:rPr>
              <a:t>is</a:t>
            </a:r>
            <a:r>
              <a:rPr lang="cs-CZ" sz="1800" dirty="0">
                <a:effectLst/>
              </a:rPr>
              <a:t> </a:t>
            </a:r>
            <a:r>
              <a:rPr lang="cs-CZ" sz="1800" dirty="0" err="1">
                <a:effectLst/>
              </a:rPr>
              <a:t>able</a:t>
            </a:r>
            <a:r>
              <a:rPr lang="cs-CZ" sz="1800" dirty="0">
                <a:effectLst/>
              </a:rPr>
              <a:t> to transfer </a:t>
            </a:r>
            <a:r>
              <a:rPr lang="cs-CZ" sz="1800" dirty="0" err="1">
                <a:effectLst/>
              </a:rPr>
              <a:t>one</a:t>
            </a:r>
            <a:r>
              <a:rPr lang="cs-CZ" sz="1800" dirty="0">
                <a:effectLst/>
              </a:rPr>
              <a:t> </a:t>
            </a:r>
            <a:r>
              <a:rPr lang="cs-CZ" sz="1800" dirty="0" err="1">
                <a:effectLst/>
              </a:rPr>
              <a:t>component</a:t>
            </a:r>
            <a:r>
              <a:rPr lang="cs-CZ" sz="1800" dirty="0">
                <a:effectLst/>
              </a:rPr>
              <a:t> </a:t>
            </a:r>
            <a:r>
              <a:rPr lang="cs-CZ" sz="1800" dirty="0" err="1">
                <a:effectLst/>
              </a:rPr>
              <a:t>of</a:t>
            </a:r>
            <a:r>
              <a:rPr lang="cs-CZ" sz="1800" dirty="0">
                <a:effectLst/>
              </a:rPr>
              <a:t> </a:t>
            </a:r>
            <a:r>
              <a:rPr lang="cs-CZ" sz="1800" dirty="0" err="1">
                <a:effectLst/>
              </a:rPr>
              <a:t>the</a:t>
            </a:r>
            <a:r>
              <a:rPr lang="cs-CZ" sz="1800" dirty="0">
                <a:effectLst/>
              </a:rPr>
              <a:t> </a:t>
            </a:r>
            <a:r>
              <a:rPr lang="cs-CZ" sz="1800" dirty="0" err="1">
                <a:effectLst/>
              </a:rPr>
              <a:t>feed</a:t>
            </a:r>
            <a:r>
              <a:rPr lang="cs-CZ" sz="1800" dirty="0">
                <a:effectLst/>
              </a:rPr>
              <a:t> stream </a:t>
            </a:r>
            <a:r>
              <a:rPr lang="cs-CZ" sz="1800" dirty="0" err="1">
                <a:effectLst/>
              </a:rPr>
              <a:t>easier</a:t>
            </a:r>
            <a:r>
              <a:rPr lang="cs-CZ" sz="1800" dirty="0">
                <a:effectLst/>
              </a:rPr>
              <a:t> </a:t>
            </a:r>
            <a:r>
              <a:rPr lang="cs-CZ" sz="1800" dirty="0" err="1">
                <a:effectLst/>
              </a:rPr>
              <a:t>than</a:t>
            </a:r>
            <a:r>
              <a:rPr lang="cs-CZ" sz="1800" dirty="0">
                <a:effectLst/>
              </a:rPr>
              <a:t> </a:t>
            </a:r>
            <a:r>
              <a:rPr lang="cs-CZ" sz="1800" dirty="0" err="1">
                <a:effectLst/>
              </a:rPr>
              <a:t>others</a:t>
            </a:r>
            <a:r>
              <a:rPr lang="cs-CZ" sz="1800" dirty="0">
                <a:effectLst/>
              </a:rPr>
              <a:t> </a:t>
            </a:r>
            <a:r>
              <a:rPr lang="cs-CZ" sz="1800" dirty="0" err="1">
                <a:effectLst/>
              </a:rPr>
              <a:t>because</a:t>
            </a:r>
            <a:r>
              <a:rPr lang="cs-CZ" sz="1800" dirty="0">
                <a:effectLst/>
              </a:rPr>
              <a:t> </a:t>
            </a:r>
            <a:r>
              <a:rPr lang="cs-CZ" sz="1800" dirty="0" err="1">
                <a:effectLst/>
              </a:rPr>
              <a:t>of</a:t>
            </a:r>
            <a:r>
              <a:rPr lang="cs-CZ" sz="1800" dirty="0">
                <a:effectLst/>
              </a:rPr>
              <a:t> </a:t>
            </a:r>
            <a:r>
              <a:rPr lang="cs-CZ" sz="1800" dirty="0" err="1">
                <a:effectLst/>
              </a:rPr>
              <a:t>the</a:t>
            </a:r>
            <a:r>
              <a:rPr lang="cs-CZ" sz="1800" dirty="0">
                <a:effectLst/>
              </a:rPr>
              <a:t> </a:t>
            </a:r>
            <a:r>
              <a:rPr lang="cs-CZ" sz="1800" dirty="0" err="1">
                <a:effectLst/>
              </a:rPr>
              <a:t>special</a:t>
            </a:r>
            <a:r>
              <a:rPr lang="cs-CZ" sz="1800" dirty="0">
                <a:effectLst/>
              </a:rPr>
              <a:t> </a:t>
            </a:r>
            <a:r>
              <a:rPr lang="cs-CZ" sz="1800" dirty="0" err="1">
                <a:effectLst/>
              </a:rPr>
              <a:t>properties</a:t>
            </a:r>
            <a:r>
              <a:rPr lang="cs-CZ" sz="1800" dirty="0">
                <a:effectLst/>
              </a:rPr>
              <a:t> and </a:t>
            </a:r>
            <a:r>
              <a:rPr lang="cs-CZ" sz="1800" dirty="0" err="1">
                <a:effectLst/>
              </a:rPr>
              <a:t>different</a:t>
            </a:r>
            <a:r>
              <a:rPr lang="cs-CZ" sz="1800" dirty="0">
                <a:effectLst/>
              </a:rPr>
              <a:t> </a:t>
            </a:r>
            <a:r>
              <a:rPr lang="cs-CZ" sz="1800" dirty="0" err="1">
                <a:effectLst/>
              </a:rPr>
              <a:t>relationships</a:t>
            </a:r>
            <a:r>
              <a:rPr lang="cs-CZ" sz="1800" dirty="0">
                <a:effectLst/>
              </a:rPr>
              <a:t> </a:t>
            </a:r>
            <a:r>
              <a:rPr lang="cs-CZ" sz="1800" dirty="0" err="1">
                <a:effectLst/>
              </a:rPr>
              <a:t>between</a:t>
            </a:r>
            <a:r>
              <a:rPr lang="cs-CZ" sz="1800" dirty="0">
                <a:effectLst/>
              </a:rPr>
              <a:t> </a:t>
            </a:r>
            <a:r>
              <a:rPr lang="cs-CZ" sz="1800" dirty="0" err="1">
                <a:effectLst/>
              </a:rPr>
              <a:t>the</a:t>
            </a:r>
            <a:r>
              <a:rPr lang="cs-CZ" sz="1800" dirty="0">
                <a:effectLst/>
              </a:rPr>
              <a:t> </a:t>
            </a:r>
            <a:r>
              <a:rPr lang="cs-CZ" sz="1800" dirty="0" err="1">
                <a:effectLst/>
              </a:rPr>
              <a:t>membrane</a:t>
            </a:r>
            <a:r>
              <a:rPr lang="cs-CZ" sz="1800" dirty="0">
                <a:effectLst/>
              </a:rPr>
              <a:t> and </a:t>
            </a:r>
            <a:r>
              <a:rPr lang="cs-CZ" sz="1800" dirty="0" err="1">
                <a:effectLst/>
              </a:rPr>
              <a:t>permeating</a:t>
            </a:r>
            <a:r>
              <a:rPr lang="cs-CZ" sz="1800" dirty="0">
                <a:effectLst/>
              </a:rPr>
              <a:t> </a:t>
            </a:r>
            <a:r>
              <a:rPr lang="cs-CZ" sz="1800" dirty="0" err="1">
                <a:effectLst/>
              </a:rPr>
              <a:t>components</a:t>
            </a:r>
            <a:r>
              <a:rPr lang="cs-CZ" sz="1800" dirty="0">
                <a:effectLst/>
              </a:rPr>
              <a:t> </a:t>
            </a:r>
          </a:p>
          <a:p>
            <a:pPr>
              <a:spcAft>
                <a:spcPts val="600"/>
              </a:spcAft>
            </a:pPr>
            <a:endParaRPr lang="cs-CZ" sz="1800" dirty="0"/>
          </a:p>
          <a:p>
            <a:pPr>
              <a:spcAft>
                <a:spcPts val="600"/>
              </a:spcAft>
            </a:pPr>
            <a:endParaRPr lang="en-GB" sz="1800" dirty="0">
              <a:latin typeface="Helvetica Neue" panose="02000503000000020004"/>
            </a:endParaRPr>
          </a:p>
        </p:txBody>
      </p:sp>
      <p:pic>
        <p:nvPicPr>
          <p:cNvPr id="6" name="Obrázek 5" descr="Obsah obrázku kreslené, umění&#10;&#10;Popis byl vytvořen automaticky">
            <a:extLst>
              <a:ext uri="{FF2B5EF4-FFF2-40B4-BE49-F238E27FC236}">
                <a16:creationId xmlns:a16="http://schemas.microsoft.com/office/drawing/2014/main" id="{6E92A165-9133-56C9-CF85-C41278AEF2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5130" y="276188"/>
            <a:ext cx="853740" cy="1339200"/>
          </a:xfrm>
          <a:prstGeom prst="rect">
            <a:avLst/>
          </a:prstGeom>
          <a:noFill/>
        </p:spPr>
      </p:pic>
    </p:spTree>
    <p:extLst>
      <p:ext uri="{BB962C8B-B14F-4D97-AF65-F5344CB8AC3E}">
        <p14:creationId xmlns:p14="http://schemas.microsoft.com/office/powerpoint/2010/main" val="1246102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73FBAE8-6CEF-1FB2-800B-75048D0BADF2}"/>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198E30B9-A0AE-FF67-EE1E-15BCD1C19C69}"/>
              </a:ext>
            </a:extLst>
          </p:cNvPr>
          <p:cNvSpPr>
            <a:spLocks noGrp="1"/>
          </p:cNvSpPr>
          <p:nvPr>
            <p:ph type="sldNum" sz="quarter" idx="11"/>
          </p:nvPr>
        </p:nvSpPr>
        <p:spPr/>
        <p:txBody>
          <a:bodyPr/>
          <a:lstStyle/>
          <a:p>
            <a:fld id="{0970407D-EE58-4A0B-824B-1D3AE42DD9CF}" type="slidenum">
              <a:rPr lang="en-GB" altLang="cs-CZ" noProof="0" smtClean="0"/>
              <a:pPr/>
              <a:t>21</a:t>
            </a:fld>
            <a:endParaRPr lang="en-GB" altLang="cs-CZ" noProof="0" dirty="0"/>
          </a:p>
        </p:txBody>
      </p:sp>
      <p:sp>
        <p:nvSpPr>
          <p:cNvPr id="4" name="Nadpis 3">
            <a:extLst>
              <a:ext uri="{FF2B5EF4-FFF2-40B4-BE49-F238E27FC236}">
                <a16:creationId xmlns:a16="http://schemas.microsoft.com/office/drawing/2014/main" id="{40054A76-962B-EFE6-06B0-BE5DA532ADEF}"/>
              </a:ext>
            </a:extLst>
          </p:cNvPr>
          <p:cNvSpPr>
            <a:spLocks noGrp="1"/>
          </p:cNvSpPr>
          <p:nvPr>
            <p:ph type="title"/>
          </p:nvPr>
        </p:nvSpPr>
        <p:spPr/>
        <p:txBody>
          <a:bodyPr/>
          <a:lstStyle/>
          <a:p>
            <a:r>
              <a:rPr lang="cs-CZ" sz="2200" dirty="0" err="1"/>
              <a:t>Experient</a:t>
            </a:r>
            <a:r>
              <a:rPr lang="cs-CZ" dirty="0"/>
              <a:t> </a:t>
            </a:r>
            <a:endParaRPr lang="en-GB" dirty="0"/>
          </a:p>
        </p:txBody>
      </p:sp>
      <p:sp>
        <p:nvSpPr>
          <p:cNvPr id="5" name="Zástupný obsah 4">
            <a:extLst>
              <a:ext uri="{FF2B5EF4-FFF2-40B4-BE49-F238E27FC236}">
                <a16:creationId xmlns:a16="http://schemas.microsoft.com/office/drawing/2014/main" id="{EF50809C-4375-26F7-34E0-0EA9885C1D9A}"/>
              </a:ext>
            </a:extLst>
          </p:cNvPr>
          <p:cNvSpPr>
            <a:spLocks noGrp="1"/>
          </p:cNvSpPr>
          <p:nvPr>
            <p:ph idx="1"/>
          </p:nvPr>
        </p:nvSpPr>
        <p:spPr/>
        <p:txBody>
          <a:bodyPr/>
          <a:lstStyle/>
          <a:p>
            <a:r>
              <a:rPr lang="cs-CZ" sz="1800" dirty="0" err="1">
                <a:solidFill>
                  <a:srgbClr val="000000"/>
                </a:solidFill>
                <a:effectLst/>
                <a:latin typeface="Helvetica Neue" panose="02000503000000020004" pitchFamily="2" charset="0"/>
              </a:rPr>
              <a:t>One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of</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main</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sources</a:t>
            </a:r>
            <a:r>
              <a:rPr lang="cs-CZ" sz="1800" dirty="0">
                <a:solidFill>
                  <a:srgbClr val="000000"/>
                </a:solidFill>
                <a:effectLst/>
                <a:latin typeface="Helvetica Neue" panose="02000503000000020004" pitchFamily="2" charset="0"/>
              </a:rPr>
              <a:t> </a:t>
            </a:r>
          </a:p>
          <a:p>
            <a:pPr marL="72000" indent="0">
              <a:buNone/>
            </a:pPr>
            <a:r>
              <a:rPr lang="cs-CZ" sz="1800" dirty="0" err="1">
                <a:solidFill>
                  <a:srgbClr val="000000"/>
                </a:solidFill>
                <a:effectLst/>
                <a:latin typeface="Helvetica Neue" panose="02000503000000020004" pitchFamily="2" charset="0"/>
              </a:rPr>
              <a:t>of</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ARGs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is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swine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wastewater</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treatment</a:t>
            </a:r>
            <a:r>
              <a:rPr lang="cs-CZ" sz="1800" dirty="0">
                <a:solidFill>
                  <a:srgbClr val="000000"/>
                </a:solidFill>
                <a:effectLst/>
                <a:latin typeface="Helvetica Neue" panose="02000503000000020004" pitchFamily="2" charset="0"/>
              </a:rPr>
              <a:t> plant</a:t>
            </a:r>
          </a:p>
          <a:p>
            <a:r>
              <a:rPr lang="cs-CZ" sz="1800" dirty="0" err="1">
                <a:solidFill>
                  <a:srgbClr val="000000"/>
                </a:solidFill>
                <a:latin typeface="Helvetica Neue" panose="02000503000000020004" pitchFamily="2" charset="0"/>
              </a:rPr>
              <a:t>Increases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efficiency</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of</a:t>
            </a:r>
            <a:r>
              <a:rPr lang="cs-CZ" sz="1800" dirty="0">
                <a:solidFill>
                  <a:srgbClr val="000000"/>
                </a:solidFill>
                <a:effectLst/>
                <a:latin typeface="Helvetica Neue" panose="02000503000000020004" pitchFamily="2" charset="0"/>
              </a:rPr>
              <a:t> NF and RO in </a:t>
            </a:r>
            <a:r>
              <a:rPr lang="cs-CZ" sz="1800" dirty="0" err="1">
                <a:solidFill>
                  <a:srgbClr val="000000"/>
                </a:solidFill>
                <a:effectLst/>
                <a:latin typeface="Helvetica Neue" panose="02000503000000020004" pitchFamily="2" charset="0"/>
              </a:rPr>
              <a:t>ARGs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elimination</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from</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swine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wastewater</a:t>
            </a:r>
            <a:endParaRPr lang="cs-CZ" sz="1800" dirty="0">
              <a:solidFill>
                <a:srgbClr val="000000"/>
              </a:solidFill>
              <a:effectLst/>
              <a:latin typeface="Helvetica Neue" panose="02000503000000020004" pitchFamily="2" charset="0"/>
            </a:endParaRPr>
          </a:p>
          <a:p>
            <a:r>
              <a:rPr lang="cs-CZ" sz="1800" dirty="0" err="1">
                <a:solidFill>
                  <a:srgbClr val="000000"/>
                </a:solidFill>
                <a:effectLst/>
                <a:latin typeface="Helvetica Neue" panose="02000503000000020004" pitchFamily="2" charset="0"/>
              </a:rPr>
              <a:t>Conventional</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biological</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treatment</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did</a:t>
            </a:r>
            <a:r>
              <a:rPr lang="cs-CZ" sz="1800" dirty="0">
                <a:solidFill>
                  <a:srgbClr val="000000"/>
                </a:solidFill>
                <a:effectLst/>
                <a:latin typeface="Helvetica Neue" panose="02000503000000020004" pitchFamily="2" charset="0"/>
              </a:rPr>
              <a:t> not </a:t>
            </a:r>
            <a:r>
              <a:rPr lang="cs-CZ" sz="1800" dirty="0" err="1">
                <a:solidFill>
                  <a:srgbClr val="000000"/>
                </a:solidFill>
                <a:effectLst/>
                <a:latin typeface="Helvetica Neue" panose="02000503000000020004" pitchFamily="2" charset="0"/>
              </a:rPr>
              <a:t>reduce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high</a:t>
            </a:r>
            <a:r>
              <a:rPr lang="cs-CZ" sz="1800" dirty="0">
                <a:solidFill>
                  <a:srgbClr val="000000"/>
                </a:solidFill>
                <a:effectLst/>
                <a:latin typeface="Helvetica Neue" panose="02000503000000020004" pitchFamily="2" charset="0"/>
              </a:rPr>
              <a:t> abundance </a:t>
            </a:r>
            <a:r>
              <a:rPr lang="cs-CZ" sz="1800" dirty="0" err="1">
                <a:solidFill>
                  <a:srgbClr val="000000"/>
                </a:solidFill>
                <a:effectLst/>
                <a:latin typeface="Helvetica Neue" panose="02000503000000020004" pitchFamily="2" charset="0"/>
              </a:rPr>
              <a:t>of</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ARGs</a:t>
            </a:r>
            <a:r>
              <a:rPr lang="cs-CZ" sz="1800" dirty="0">
                <a:solidFill>
                  <a:srgbClr val="000000"/>
                </a:solidFill>
                <a:effectLst/>
                <a:latin typeface="Helvetica Neue" panose="02000503000000020004" pitchFamily="2" charset="0"/>
              </a:rPr>
              <a:t> in </a:t>
            </a:r>
            <a:r>
              <a:rPr lang="cs-CZ" sz="1800" dirty="0" err="1">
                <a:solidFill>
                  <a:srgbClr val="000000"/>
                </a:solidFill>
                <a:effectLst/>
                <a:latin typeface="Helvetica Neue" panose="02000503000000020004" pitchFamily="2" charset="0"/>
              </a:rPr>
              <a:t>raw</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wastewater</a:t>
            </a:r>
            <a:endParaRPr lang="cs-CZ" sz="1800" dirty="0">
              <a:solidFill>
                <a:srgbClr val="000000"/>
              </a:solidFill>
              <a:effectLst/>
              <a:latin typeface="Helvetica Neue" panose="02000503000000020004" pitchFamily="2" charset="0"/>
            </a:endParaRPr>
          </a:p>
          <a:p>
            <a:r>
              <a:rPr lang="cs-CZ" sz="1800" dirty="0">
                <a:solidFill>
                  <a:srgbClr val="000000"/>
                </a:solidFill>
                <a:effectLst/>
                <a:latin typeface="Helvetica Neue" panose="02000503000000020004" pitchFamily="2" charset="0"/>
              </a:rPr>
              <a:t>NF and RO </a:t>
            </a:r>
            <a:r>
              <a:rPr lang="cs-CZ" sz="1800" dirty="0" err="1">
                <a:solidFill>
                  <a:srgbClr val="000000"/>
                </a:solidFill>
                <a:effectLst/>
                <a:latin typeface="Helvetica Neue" panose="02000503000000020004" pitchFamily="2" charset="0"/>
              </a:rPr>
              <a:t>were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effective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processes</a:t>
            </a:r>
            <a:r>
              <a:rPr lang="cs-CZ" sz="1800" dirty="0">
                <a:solidFill>
                  <a:srgbClr val="000000"/>
                </a:solidFill>
                <a:effectLst/>
                <a:latin typeface="Helvetica Neue" panose="02000503000000020004" pitchFamily="2" charset="0"/>
              </a:rPr>
              <a:t> to </a:t>
            </a:r>
            <a:r>
              <a:rPr lang="cs-CZ" sz="1800" dirty="0" err="1">
                <a:solidFill>
                  <a:srgbClr val="000000"/>
                </a:solidFill>
                <a:effectLst/>
                <a:latin typeface="Helvetica Neue" panose="02000503000000020004" pitchFamily="2" charset="0"/>
              </a:rPr>
              <a:t>remove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ARGs</a:t>
            </a:r>
            <a:endParaRPr lang="cs-CZ" sz="1800" dirty="0">
              <a:solidFill>
                <a:srgbClr val="000000"/>
              </a:solidFill>
              <a:effectLst/>
              <a:latin typeface="Helvetica Neue" panose="02000503000000020004" pitchFamily="2" charset="0"/>
            </a:endParaRPr>
          </a:p>
          <a:p>
            <a:r>
              <a:rPr lang="cs-CZ" sz="1800" dirty="0" err="1">
                <a:solidFill>
                  <a:srgbClr val="000000"/>
                </a:solidFill>
                <a:latin typeface="Helvetica Neue" panose="02000503000000020004" pitchFamily="2" charset="0"/>
              </a:rPr>
              <a:t>A</a:t>
            </a:r>
            <a:r>
              <a:rPr lang="cs-CZ" sz="1800" dirty="0" err="1">
                <a:solidFill>
                  <a:srgbClr val="000000"/>
                </a:solidFill>
                <a:effectLst/>
                <a:latin typeface="Helvetica Neue" panose="02000503000000020004" pitchFamily="2" charset="0"/>
              </a:rPr>
              <a:t>dvanced</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membrane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technologies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could</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remove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different</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kinds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of</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ARGs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efficiently</a:t>
            </a:r>
            <a:endParaRPr lang="cs-CZ" sz="1800" dirty="0">
              <a:solidFill>
                <a:srgbClr val="000000"/>
              </a:solidFill>
              <a:effectLst/>
              <a:latin typeface="Helvetica Neue" panose="02000503000000020004" pitchFamily="2" charset="0"/>
            </a:endParaRPr>
          </a:p>
          <a:p>
            <a:endParaRPr lang="en-GB" sz="1800" dirty="0">
              <a:latin typeface="Helvetica Neue" panose="02000503000000020004"/>
            </a:endParaRPr>
          </a:p>
        </p:txBody>
      </p:sp>
      <p:pic>
        <p:nvPicPr>
          <p:cNvPr id="6" name="Obrázek 5" descr="Obsah obrázku snímek obrazovky, diagram, kreslené, design&#10;&#10;Popis byl vytvořen automaticky">
            <a:extLst>
              <a:ext uri="{FF2B5EF4-FFF2-40B4-BE49-F238E27FC236}">
                <a16:creationId xmlns:a16="http://schemas.microsoft.com/office/drawing/2014/main" id="{D14B125F-EB92-E539-CA74-CCAE89EB3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0161" y="242635"/>
            <a:ext cx="4793895" cy="2106734"/>
          </a:xfrm>
          <a:prstGeom prst="rect">
            <a:avLst/>
          </a:prstGeom>
        </p:spPr>
      </p:pic>
    </p:spTree>
    <p:extLst>
      <p:ext uri="{BB962C8B-B14F-4D97-AF65-F5344CB8AC3E}">
        <p14:creationId xmlns:p14="http://schemas.microsoft.com/office/powerpoint/2010/main" val="1191306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8387ED3-519C-5AA2-5F45-E25F0632836F}"/>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B9884290-15A1-E23E-F32E-9F38B4C36E79}"/>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dirty="0"/>
          </a:p>
        </p:txBody>
      </p:sp>
      <p:sp>
        <p:nvSpPr>
          <p:cNvPr id="4" name="Nadpis 3">
            <a:extLst>
              <a:ext uri="{FF2B5EF4-FFF2-40B4-BE49-F238E27FC236}">
                <a16:creationId xmlns:a16="http://schemas.microsoft.com/office/drawing/2014/main" id="{B8B4F168-FB1F-8472-306D-C3F4FCD9FA50}"/>
              </a:ext>
            </a:extLst>
          </p:cNvPr>
          <p:cNvSpPr>
            <a:spLocks noGrp="1"/>
          </p:cNvSpPr>
          <p:nvPr>
            <p:ph type="title"/>
          </p:nvPr>
        </p:nvSpPr>
        <p:spPr/>
        <p:txBody>
          <a:bodyPr/>
          <a:lstStyle/>
          <a:p>
            <a:r>
              <a:rPr lang="cs-CZ" sz="2200" dirty="0" err="1"/>
              <a:t>Promising</a:t>
            </a:r>
            <a:r>
              <a:rPr lang="cs-CZ" sz="2200" dirty="0"/>
              <a:t> </a:t>
            </a:r>
            <a:r>
              <a:rPr lang="cs-CZ" sz="2200" dirty="0" err="1"/>
              <a:t>methods</a:t>
            </a:r>
            <a:r>
              <a:rPr lang="cs-CZ" sz="2200" dirty="0"/>
              <a:t> </a:t>
            </a:r>
            <a:r>
              <a:rPr lang="cs-CZ" sz="2200" dirty="0" err="1"/>
              <a:t>for</a:t>
            </a:r>
            <a:r>
              <a:rPr lang="cs-CZ" sz="2200" dirty="0"/>
              <a:t> </a:t>
            </a:r>
            <a:r>
              <a:rPr lang="cs-CZ" sz="2200" dirty="0" err="1"/>
              <a:t>the</a:t>
            </a:r>
            <a:r>
              <a:rPr lang="cs-CZ" sz="2200" dirty="0"/>
              <a:t> </a:t>
            </a:r>
            <a:r>
              <a:rPr lang="cs-CZ" sz="2200" dirty="0" err="1"/>
              <a:t>future</a:t>
            </a:r>
            <a:endParaRPr lang="en-GB" sz="2200" dirty="0"/>
          </a:p>
        </p:txBody>
      </p:sp>
      <p:sp>
        <p:nvSpPr>
          <p:cNvPr id="5" name="Zástupný obsah 4">
            <a:extLst>
              <a:ext uri="{FF2B5EF4-FFF2-40B4-BE49-F238E27FC236}">
                <a16:creationId xmlns:a16="http://schemas.microsoft.com/office/drawing/2014/main" id="{DAE7CA4F-6D2A-438F-2338-07FA8ACAEA0A}"/>
              </a:ext>
            </a:extLst>
          </p:cNvPr>
          <p:cNvSpPr>
            <a:spLocks noGrp="1"/>
          </p:cNvSpPr>
          <p:nvPr>
            <p:ph idx="1"/>
          </p:nvPr>
        </p:nvSpPr>
        <p:spPr/>
        <p:txBody>
          <a:bodyPr/>
          <a:lstStyle/>
          <a:p>
            <a:r>
              <a:rPr lang="cs-CZ" sz="1800" dirty="0">
                <a:latin typeface="Helvetica Neue"/>
              </a:rPr>
              <a:t>A </a:t>
            </a:r>
            <a:r>
              <a:rPr lang="cs-CZ" sz="1800" dirty="0" err="1">
                <a:latin typeface="Helvetica Neue"/>
              </a:rPr>
              <a:t>combination</a:t>
            </a:r>
            <a:r>
              <a:rPr lang="cs-CZ" sz="1800" dirty="0">
                <a:latin typeface="Helvetica Neue"/>
              </a:rPr>
              <a:t> </a:t>
            </a:r>
            <a:r>
              <a:rPr lang="cs-CZ" sz="1800" dirty="0" err="1">
                <a:latin typeface="Helvetica Neue"/>
              </a:rPr>
              <a:t>of</a:t>
            </a:r>
            <a:r>
              <a:rPr lang="cs-CZ" sz="1800" dirty="0">
                <a:latin typeface="Helvetica Neue"/>
              </a:rPr>
              <a:t> </a:t>
            </a:r>
            <a:r>
              <a:rPr lang="cs-CZ" sz="1800" dirty="0" err="1">
                <a:latin typeface="Helvetica Neue"/>
              </a:rPr>
              <a:t>different</a:t>
            </a:r>
            <a:r>
              <a:rPr lang="cs-CZ" sz="1800" dirty="0">
                <a:latin typeface="Helvetica Neue"/>
              </a:rPr>
              <a:t> </a:t>
            </a:r>
            <a:r>
              <a:rPr lang="cs-CZ" sz="1800" dirty="0" err="1">
                <a:latin typeface="Helvetica Neue"/>
              </a:rPr>
              <a:t>technologies</a:t>
            </a:r>
            <a:r>
              <a:rPr lang="cs-CZ" sz="1800" dirty="0">
                <a:latin typeface="Helvetica Neue"/>
              </a:rPr>
              <a:t> </a:t>
            </a:r>
            <a:r>
              <a:rPr lang="cs-CZ" sz="1800" dirty="0" err="1">
                <a:latin typeface="Helvetica Neue"/>
              </a:rPr>
              <a:t>can</a:t>
            </a:r>
            <a:r>
              <a:rPr lang="cs-CZ" sz="1800" dirty="0">
                <a:latin typeface="Helvetica Neue"/>
              </a:rPr>
              <a:t> </a:t>
            </a:r>
            <a:r>
              <a:rPr lang="cs-CZ" sz="1800" dirty="0" err="1">
                <a:latin typeface="Helvetica Neue"/>
              </a:rPr>
              <a:t>provide</a:t>
            </a:r>
            <a:r>
              <a:rPr lang="cs-CZ" sz="1800" dirty="0">
                <a:latin typeface="Helvetica Neue"/>
              </a:rPr>
              <a:t> a more </a:t>
            </a:r>
            <a:r>
              <a:rPr lang="cs-CZ" sz="1800" dirty="0" err="1">
                <a:latin typeface="Helvetica Neue"/>
              </a:rPr>
              <a:t>efficient</a:t>
            </a:r>
            <a:r>
              <a:rPr lang="cs-CZ" sz="1800" dirty="0">
                <a:latin typeface="Helvetica Neue"/>
              </a:rPr>
              <a:t> </a:t>
            </a:r>
            <a:r>
              <a:rPr lang="cs-CZ" sz="1800" dirty="0" err="1">
                <a:latin typeface="Helvetica Neue"/>
              </a:rPr>
              <a:t>approach</a:t>
            </a:r>
            <a:endParaRPr lang="cs-CZ" sz="1800" dirty="0">
              <a:latin typeface="Helvetica Neue"/>
            </a:endParaRPr>
          </a:p>
          <a:p>
            <a:r>
              <a:rPr lang="cs-CZ" sz="1800" dirty="0" err="1">
                <a:latin typeface="Helvetica Neue"/>
              </a:rPr>
              <a:t>Removal</a:t>
            </a:r>
            <a:r>
              <a:rPr lang="cs-CZ" sz="1800" dirty="0">
                <a:latin typeface="Helvetica Neue"/>
              </a:rPr>
              <a:t> </a:t>
            </a:r>
            <a:r>
              <a:rPr lang="cs-CZ" sz="1800" dirty="0" err="1">
                <a:latin typeface="Helvetica Neue"/>
              </a:rPr>
              <a:t>of</a:t>
            </a:r>
            <a:r>
              <a:rPr lang="cs-CZ" sz="1800" dirty="0">
                <a:latin typeface="Helvetica Neue"/>
              </a:rPr>
              <a:t> </a:t>
            </a:r>
            <a:r>
              <a:rPr lang="cs-CZ" sz="1800" dirty="0" err="1">
                <a:latin typeface="Helvetica Neue"/>
              </a:rPr>
              <a:t>antibiotics</a:t>
            </a:r>
            <a:r>
              <a:rPr lang="cs-CZ" sz="1800" dirty="0">
                <a:latin typeface="Helvetica Neue"/>
              </a:rPr>
              <a:t> and </a:t>
            </a:r>
            <a:r>
              <a:rPr lang="cs-CZ" sz="1800" dirty="0" err="1">
                <a:latin typeface="Helvetica Neue"/>
              </a:rPr>
              <a:t>relative</a:t>
            </a:r>
            <a:r>
              <a:rPr lang="cs-CZ" sz="1800" dirty="0">
                <a:latin typeface="Helvetica Neue"/>
              </a:rPr>
              <a:t> </a:t>
            </a:r>
            <a:r>
              <a:rPr lang="cs-CZ" sz="1800" dirty="0" err="1">
                <a:latin typeface="Helvetica Neue"/>
              </a:rPr>
              <a:t>toxic</a:t>
            </a:r>
            <a:r>
              <a:rPr lang="cs-CZ" sz="1800" dirty="0">
                <a:latin typeface="Helvetica Neue"/>
              </a:rPr>
              <a:t> </a:t>
            </a:r>
            <a:r>
              <a:rPr lang="cs-CZ" sz="1800" dirty="0" err="1">
                <a:latin typeface="Helvetica Neue"/>
              </a:rPr>
              <a:t>compounds</a:t>
            </a:r>
            <a:r>
              <a:rPr lang="cs-CZ" sz="1800" dirty="0">
                <a:latin typeface="Helvetica Neue"/>
              </a:rPr>
              <a:t> </a:t>
            </a:r>
            <a:r>
              <a:rPr lang="cs-CZ" sz="1800" dirty="0" err="1">
                <a:latin typeface="Helvetica Neue"/>
              </a:rPr>
              <a:t>can</a:t>
            </a:r>
            <a:r>
              <a:rPr lang="cs-CZ" sz="1800" dirty="0">
                <a:latin typeface="Helvetica Neue"/>
              </a:rPr>
              <a:t> </a:t>
            </a:r>
            <a:r>
              <a:rPr lang="cs-CZ" sz="1800" dirty="0" err="1">
                <a:latin typeface="Helvetica Neue"/>
              </a:rPr>
              <a:t>be</a:t>
            </a:r>
            <a:r>
              <a:rPr lang="cs-CZ" sz="1800" dirty="0">
                <a:latin typeface="Helvetica Neue"/>
              </a:rPr>
              <a:t> </a:t>
            </a:r>
            <a:r>
              <a:rPr lang="cs-CZ" sz="1800" dirty="0" err="1">
                <a:latin typeface="Helvetica Neue"/>
              </a:rPr>
              <a:t>used</a:t>
            </a:r>
            <a:r>
              <a:rPr lang="cs-CZ" sz="1800" dirty="0">
                <a:latin typeface="Helvetica Neue"/>
              </a:rPr>
              <a:t> as </a:t>
            </a:r>
            <a:r>
              <a:rPr lang="cs-CZ" sz="1800" dirty="0" err="1">
                <a:latin typeface="Helvetica Neue"/>
              </a:rPr>
              <a:t>energy</a:t>
            </a:r>
            <a:r>
              <a:rPr lang="cs-CZ" sz="1800" dirty="0">
                <a:latin typeface="Helvetica Neue"/>
              </a:rPr>
              <a:t> </a:t>
            </a:r>
            <a:r>
              <a:rPr lang="cs-CZ" sz="1800" dirty="0" err="1">
                <a:latin typeface="Helvetica Neue"/>
              </a:rPr>
              <a:t>generation</a:t>
            </a:r>
            <a:r>
              <a:rPr lang="cs-CZ" sz="1800" dirty="0">
                <a:latin typeface="Helvetica Neue"/>
              </a:rPr>
              <a:t> </a:t>
            </a:r>
            <a:r>
              <a:rPr lang="cs-CZ" sz="1800" dirty="0" err="1">
                <a:latin typeface="Helvetica Neue"/>
              </a:rPr>
              <a:t>plants</a:t>
            </a:r>
            <a:r>
              <a:rPr lang="cs-CZ" sz="1800" dirty="0">
                <a:latin typeface="Helvetica Neue"/>
              </a:rPr>
              <a:t> to </a:t>
            </a:r>
            <a:r>
              <a:rPr lang="cs-CZ" sz="1800" dirty="0" err="1">
                <a:latin typeface="Helvetica Neue"/>
              </a:rPr>
              <a:t>reduce</a:t>
            </a:r>
            <a:r>
              <a:rPr lang="cs-CZ" sz="1800" dirty="0">
                <a:latin typeface="Helvetica Neue"/>
              </a:rPr>
              <a:t> WWTP </a:t>
            </a:r>
            <a:r>
              <a:rPr lang="cs-CZ" sz="1800" dirty="0" err="1">
                <a:latin typeface="Helvetica Neue"/>
              </a:rPr>
              <a:t>costs</a:t>
            </a:r>
            <a:r>
              <a:rPr lang="cs-CZ" sz="1800" dirty="0">
                <a:latin typeface="Helvetica Neue"/>
              </a:rPr>
              <a:t> in </a:t>
            </a:r>
            <a:r>
              <a:rPr lang="cs-CZ" sz="1800" dirty="0" err="1">
                <a:latin typeface="Helvetica Neue"/>
              </a:rPr>
              <a:t>future</a:t>
            </a:r>
            <a:endParaRPr lang="cs-CZ" sz="1800" dirty="0">
              <a:latin typeface="Helvetica Neue"/>
            </a:endParaRPr>
          </a:p>
          <a:p>
            <a:r>
              <a:rPr lang="cs-CZ" sz="1800" dirty="0">
                <a:latin typeface="Helvetica Neue"/>
              </a:rPr>
              <a:t>Development </a:t>
            </a:r>
            <a:r>
              <a:rPr lang="cs-CZ" sz="1800" dirty="0" err="1">
                <a:latin typeface="Helvetica Neue"/>
              </a:rPr>
              <a:t>of</a:t>
            </a:r>
            <a:r>
              <a:rPr lang="cs-CZ" sz="1800" dirty="0">
                <a:latin typeface="Helvetica Neue"/>
              </a:rPr>
              <a:t> </a:t>
            </a:r>
            <a:r>
              <a:rPr lang="cs-CZ" sz="1800" dirty="0" err="1">
                <a:latin typeface="Helvetica Neue"/>
              </a:rPr>
              <a:t>advanced</a:t>
            </a:r>
            <a:r>
              <a:rPr lang="cs-CZ" sz="1800" dirty="0">
                <a:latin typeface="Helvetica Neue"/>
              </a:rPr>
              <a:t> </a:t>
            </a:r>
            <a:r>
              <a:rPr lang="cs-CZ" sz="1800" dirty="0" err="1">
                <a:latin typeface="Helvetica Neue"/>
              </a:rPr>
              <a:t>oxidation</a:t>
            </a:r>
            <a:r>
              <a:rPr lang="cs-CZ" sz="1800" dirty="0">
                <a:latin typeface="Helvetica Neue"/>
              </a:rPr>
              <a:t> </a:t>
            </a:r>
            <a:r>
              <a:rPr lang="cs-CZ" sz="1800" dirty="0" err="1">
                <a:latin typeface="Helvetica Neue"/>
              </a:rPr>
              <a:t>processes</a:t>
            </a:r>
            <a:r>
              <a:rPr lang="cs-CZ" sz="1800" dirty="0">
                <a:latin typeface="Helvetica Neue"/>
              </a:rPr>
              <a:t> - </a:t>
            </a:r>
            <a:r>
              <a:rPr lang="cs-CZ" sz="1800" dirty="0" err="1">
                <a:latin typeface="Helvetica Neue"/>
              </a:rPr>
              <a:t>photo-oxidation</a:t>
            </a:r>
            <a:r>
              <a:rPr lang="cs-CZ" sz="1800" dirty="0">
                <a:latin typeface="Helvetica Neue"/>
              </a:rPr>
              <a:t>, </a:t>
            </a:r>
            <a:r>
              <a:rPr lang="cs-CZ" sz="1800" dirty="0" err="1">
                <a:latin typeface="Helvetica Neue"/>
              </a:rPr>
              <a:t>Fenton</a:t>
            </a:r>
            <a:r>
              <a:rPr lang="cs-CZ" sz="1800" dirty="0">
                <a:latin typeface="Helvetica Neue"/>
              </a:rPr>
              <a:t> </a:t>
            </a:r>
            <a:r>
              <a:rPr lang="cs-CZ" sz="1800" dirty="0" err="1">
                <a:latin typeface="Helvetica Neue"/>
              </a:rPr>
              <a:t>reactions</a:t>
            </a:r>
            <a:r>
              <a:rPr lang="cs-CZ" sz="1800" dirty="0">
                <a:latin typeface="Helvetica Neue"/>
              </a:rPr>
              <a:t> (</a:t>
            </a:r>
            <a:r>
              <a:rPr lang="cs-CZ" sz="1800" dirty="0" err="1">
                <a:latin typeface="Helvetica Neue"/>
              </a:rPr>
              <a:t>catalytic</a:t>
            </a:r>
            <a:r>
              <a:rPr lang="cs-CZ" sz="1800" dirty="0">
                <a:latin typeface="Helvetica Neue"/>
              </a:rPr>
              <a:t> </a:t>
            </a:r>
            <a:r>
              <a:rPr lang="cs-CZ" sz="1800" dirty="0" err="1">
                <a:latin typeface="Helvetica Neue"/>
              </a:rPr>
              <a:t>oxidation</a:t>
            </a:r>
            <a:r>
              <a:rPr lang="cs-CZ" sz="1800" dirty="0">
                <a:latin typeface="Helvetica Neue"/>
              </a:rPr>
              <a:t> </a:t>
            </a:r>
            <a:r>
              <a:rPr lang="cs-CZ" sz="1800" dirty="0" err="1">
                <a:latin typeface="Helvetica Neue"/>
              </a:rPr>
              <a:t>of</a:t>
            </a:r>
            <a:r>
              <a:rPr lang="cs-CZ" sz="1800" dirty="0">
                <a:latin typeface="Helvetica Neue"/>
              </a:rPr>
              <a:t> hydrogen peroxide) </a:t>
            </a:r>
            <a:r>
              <a:rPr lang="cs-CZ" sz="1800" dirty="0" err="1">
                <a:latin typeface="Helvetica Neue"/>
              </a:rPr>
              <a:t>ozonation</a:t>
            </a:r>
            <a:r>
              <a:rPr lang="cs-CZ" sz="1800" dirty="0">
                <a:latin typeface="Helvetica Neue"/>
              </a:rPr>
              <a:t> - </a:t>
            </a:r>
            <a:r>
              <a:rPr lang="cs-CZ" sz="1800" dirty="0" err="1">
                <a:latin typeface="Helvetica Neue"/>
              </a:rPr>
              <a:t>using</a:t>
            </a:r>
            <a:r>
              <a:rPr lang="cs-CZ" sz="1800" dirty="0">
                <a:latin typeface="Helvetica Neue"/>
              </a:rPr>
              <a:t> </a:t>
            </a:r>
            <a:r>
              <a:rPr lang="cs-CZ" sz="1800" dirty="0" err="1">
                <a:latin typeface="Helvetica Neue"/>
              </a:rPr>
              <a:t>oxidation</a:t>
            </a:r>
            <a:r>
              <a:rPr lang="cs-CZ" sz="1800" dirty="0">
                <a:latin typeface="Helvetica Neue"/>
              </a:rPr>
              <a:t> </a:t>
            </a:r>
            <a:r>
              <a:rPr lang="cs-CZ" sz="1800" dirty="0" err="1">
                <a:latin typeface="Helvetica Neue"/>
              </a:rPr>
              <a:t>processes</a:t>
            </a:r>
            <a:r>
              <a:rPr lang="cs-CZ" sz="1800" dirty="0">
                <a:latin typeface="Helvetica Neue"/>
              </a:rPr>
              <a:t> to </a:t>
            </a:r>
            <a:r>
              <a:rPr lang="cs-CZ" sz="1800" dirty="0" err="1">
                <a:latin typeface="Helvetica Neue"/>
              </a:rPr>
              <a:t>break</a:t>
            </a:r>
            <a:r>
              <a:rPr lang="cs-CZ" sz="1800" dirty="0">
                <a:latin typeface="Helvetica Neue"/>
              </a:rPr>
              <a:t> </a:t>
            </a:r>
            <a:r>
              <a:rPr lang="cs-CZ" sz="1800" dirty="0" err="1">
                <a:latin typeface="Helvetica Neue"/>
              </a:rPr>
              <a:t>down</a:t>
            </a:r>
            <a:r>
              <a:rPr lang="cs-CZ" sz="1800" dirty="0">
                <a:latin typeface="Helvetica Neue"/>
              </a:rPr>
              <a:t> </a:t>
            </a:r>
            <a:r>
              <a:rPr lang="cs-CZ" sz="1800" dirty="0" err="1">
                <a:latin typeface="Helvetica Neue"/>
              </a:rPr>
              <a:t>organic</a:t>
            </a:r>
            <a:r>
              <a:rPr lang="cs-CZ" sz="1800" dirty="0">
                <a:latin typeface="Helvetica Neue"/>
              </a:rPr>
              <a:t> </a:t>
            </a:r>
            <a:r>
              <a:rPr lang="cs-CZ" sz="1800" dirty="0" err="1">
                <a:latin typeface="Helvetica Neue"/>
              </a:rPr>
              <a:t>substances</a:t>
            </a:r>
            <a:r>
              <a:rPr lang="cs-CZ" sz="1800" dirty="0">
                <a:latin typeface="Helvetica Neue"/>
              </a:rPr>
              <a:t>, </a:t>
            </a:r>
            <a:r>
              <a:rPr lang="cs-CZ" sz="1800" dirty="0" err="1">
                <a:latin typeface="Helvetica Neue"/>
              </a:rPr>
              <a:t>including</a:t>
            </a:r>
            <a:r>
              <a:rPr lang="cs-CZ" sz="1800" dirty="0">
                <a:latin typeface="Helvetica Neue"/>
              </a:rPr>
              <a:t> </a:t>
            </a:r>
            <a:r>
              <a:rPr lang="cs-CZ" sz="1800" dirty="0" err="1">
                <a:latin typeface="Helvetica Neue"/>
              </a:rPr>
              <a:t>antibiotics</a:t>
            </a:r>
            <a:r>
              <a:rPr lang="cs-CZ" sz="1800" dirty="0">
                <a:latin typeface="Helvetica Neue"/>
              </a:rPr>
              <a:t>.</a:t>
            </a:r>
          </a:p>
          <a:p>
            <a:endParaRPr lang="en-GB" sz="1800" dirty="0">
              <a:latin typeface="Helvetica Neue"/>
            </a:endParaRPr>
          </a:p>
        </p:txBody>
      </p:sp>
      <p:pic>
        <p:nvPicPr>
          <p:cNvPr id="6" name="Obrázek 5" descr="Obsah obrázku osoba, Tanec, hráč&#10;&#10;Popis byl vytvořen automaticky">
            <a:extLst>
              <a:ext uri="{FF2B5EF4-FFF2-40B4-BE49-F238E27FC236}">
                <a16:creationId xmlns:a16="http://schemas.microsoft.com/office/drawing/2014/main" id="{41727D5B-0D4D-4226-D7A6-DEE3894D5F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3789" y="4102283"/>
            <a:ext cx="3712421" cy="2377717"/>
          </a:xfrm>
          <a:prstGeom prst="rect">
            <a:avLst/>
          </a:prstGeom>
        </p:spPr>
      </p:pic>
    </p:spTree>
    <p:extLst>
      <p:ext uri="{BB962C8B-B14F-4D97-AF65-F5344CB8AC3E}">
        <p14:creationId xmlns:p14="http://schemas.microsoft.com/office/powerpoint/2010/main" val="1862886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86744E1-2C15-7962-78A7-D5375F67C485}"/>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endParaRPr lang="en-GB" noProof="0" dirty="0"/>
          </a:p>
        </p:txBody>
      </p:sp>
      <p:sp>
        <p:nvSpPr>
          <p:cNvPr id="3" name="Zástupný symbol pro číslo snímku 2">
            <a:extLst>
              <a:ext uri="{FF2B5EF4-FFF2-40B4-BE49-F238E27FC236}">
                <a16:creationId xmlns:a16="http://schemas.microsoft.com/office/drawing/2014/main" id="{1D0A7D9D-04C1-36E9-D46E-532CF4625DF6}"/>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D6D6C118-631F-4A80-9886-907009361577}" type="slidenum">
              <a:rPr lang="en-GB" altLang="cs-CZ" noProof="0" smtClean="0"/>
              <a:pPr>
                <a:spcAft>
                  <a:spcPts val="600"/>
                </a:spcAft>
              </a:pPr>
              <a:t>23</a:t>
            </a:fld>
            <a:endParaRPr lang="en-GB" altLang="cs-CZ" noProof="0"/>
          </a:p>
        </p:txBody>
      </p:sp>
      <p:sp>
        <p:nvSpPr>
          <p:cNvPr id="12" name="Title 3">
            <a:extLst>
              <a:ext uri="{FF2B5EF4-FFF2-40B4-BE49-F238E27FC236}">
                <a16:creationId xmlns:a16="http://schemas.microsoft.com/office/drawing/2014/main" id="{75E9D275-DBB8-6443-36DC-2802DF5EEA82}"/>
              </a:ext>
            </a:extLst>
          </p:cNvPr>
          <p:cNvSpPr>
            <a:spLocks noGrp="1"/>
          </p:cNvSpPr>
          <p:nvPr>
            <p:ph type="title"/>
          </p:nvPr>
        </p:nvSpPr>
        <p:spPr>
          <a:xfrm>
            <a:off x="720000" y="720000"/>
            <a:ext cx="10753200" cy="451576"/>
          </a:xfrm>
        </p:spPr>
        <p:txBody>
          <a:bodyPr/>
          <a:lstStyle/>
          <a:p>
            <a:endParaRPr lang="en-US"/>
          </a:p>
        </p:txBody>
      </p:sp>
      <p:sp>
        <p:nvSpPr>
          <p:cNvPr id="6" name="Zástupný obsah 5">
            <a:extLst>
              <a:ext uri="{FF2B5EF4-FFF2-40B4-BE49-F238E27FC236}">
                <a16:creationId xmlns:a16="http://schemas.microsoft.com/office/drawing/2014/main" id="{AD7EC3CC-A48D-9B3C-8F27-E50561C2731D}"/>
              </a:ext>
            </a:extLst>
          </p:cNvPr>
          <p:cNvSpPr>
            <a:spLocks noGrp="1"/>
          </p:cNvSpPr>
          <p:nvPr>
            <p:ph idx="29"/>
          </p:nvPr>
        </p:nvSpPr>
        <p:spPr>
          <a:xfrm>
            <a:off x="720000" y="1701505"/>
            <a:ext cx="5219998" cy="4139998"/>
          </a:xfrm>
        </p:spPr>
        <p:txBody>
          <a:bodyPr>
            <a:normAutofit/>
          </a:bodyPr>
          <a:lstStyle/>
          <a:p>
            <a:pPr>
              <a:spcAft>
                <a:spcPts val="600"/>
              </a:spcAft>
            </a:pPr>
            <a:r>
              <a:rPr lang="cs-CZ" sz="1800" dirty="0" err="1">
                <a:effectLst/>
              </a:rPr>
              <a:t>Techniques</a:t>
            </a:r>
            <a:r>
              <a:rPr lang="cs-CZ" sz="1800" dirty="0">
                <a:effectLst/>
              </a:rPr>
              <a:t> </a:t>
            </a:r>
            <a:r>
              <a:rPr lang="cs-CZ" sz="1800" dirty="0" err="1">
                <a:effectLst/>
              </a:rPr>
              <a:t>for</a:t>
            </a:r>
            <a:r>
              <a:rPr lang="cs-CZ" sz="1800" dirty="0">
                <a:effectLst/>
              </a:rPr>
              <a:t> </a:t>
            </a:r>
            <a:r>
              <a:rPr lang="cs-CZ" sz="1800" dirty="0" err="1">
                <a:effectLst/>
              </a:rPr>
              <a:t>the</a:t>
            </a:r>
            <a:r>
              <a:rPr lang="cs-CZ" sz="1800" dirty="0">
                <a:effectLst/>
              </a:rPr>
              <a:t> </a:t>
            </a:r>
            <a:r>
              <a:rPr lang="cs-CZ" sz="1800" dirty="0" err="1">
                <a:effectLst/>
              </a:rPr>
              <a:t>removal</a:t>
            </a:r>
            <a:r>
              <a:rPr lang="cs-CZ" sz="1800" dirty="0">
                <a:effectLst/>
              </a:rPr>
              <a:t> </a:t>
            </a:r>
            <a:r>
              <a:rPr lang="cs-CZ" sz="1800" dirty="0" err="1">
                <a:effectLst/>
              </a:rPr>
              <a:t>of</a:t>
            </a:r>
            <a:r>
              <a:rPr lang="cs-CZ" sz="1800" dirty="0">
                <a:effectLst/>
              </a:rPr>
              <a:t> </a:t>
            </a:r>
            <a:r>
              <a:rPr lang="cs-CZ" sz="1800" dirty="0" err="1">
                <a:effectLst/>
              </a:rPr>
              <a:t>antimicrobial</a:t>
            </a:r>
            <a:r>
              <a:rPr lang="cs-CZ" sz="1800" dirty="0">
                <a:effectLst/>
              </a:rPr>
              <a:t> </a:t>
            </a:r>
            <a:r>
              <a:rPr lang="cs-CZ" sz="1800" dirty="0" err="1">
                <a:effectLst/>
              </a:rPr>
              <a:t>resistance</a:t>
            </a:r>
            <a:r>
              <a:rPr lang="cs-CZ" sz="1800" dirty="0">
                <a:effectLst/>
              </a:rPr>
              <a:t> </a:t>
            </a:r>
            <a:r>
              <a:rPr lang="cs-CZ" sz="1800" dirty="0" err="1">
                <a:effectLst/>
              </a:rPr>
              <a:t>uses</a:t>
            </a:r>
            <a:r>
              <a:rPr lang="cs-CZ" sz="1800" dirty="0">
                <a:effectLst/>
              </a:rPr>
              <a:t> </a:t>
            </a:r>
            <a:r>
              <a:rPr lang="cs-CZ" sz="1800" dirty="0" err="1">
                <a:effectLst/>
              </a:rPr>
              <a:t>advanced</a:t>
            </a:r>
            <a:r>
              <a:rPr lang="cs-CZ" sz="1800" dirty="0">
                <a:effectLst/>
              </a:rPr>
              <a:t> </a:t>
            </a:r>
            <a:r>
              <a:rPr lang="cs-CZ" sz="1800" dirty="0" err="1">
                <a:effectLst/>
              </a:rPr>
              <a:t>technologies</a:t>
            </a:r>
            <a:r>
              <a:rPr lang="cs-CZ" sz="1800" dirty="0">
                <a:effectLst/>
              </a:rPr>
              <a:t> - </a:t>
            </a:r>
            <a:r>
              <a:rPr lang="cs-CZ" sz="1800" dirty="0" err="1">
                <a:effectLst/>
              </a:rPr>
              <a:t>anaerobic</a:t>
            </a:r>
            <a:r>
              <a:rPr lang="cs-CZ" sz="1800" dirty="0">
                <a:effectLst/>
              </a:rPr>
              <a:t> </a:t>
            </a:r>
            <a:r>
              <a:rPr lang="cs-CZ" sz="1800" dirty="0" err="1">
                <a:effectLst/>
              </a:rPr>
              <a:t>or</a:t>
            </a:r>
            <a:r>
              <a:rPr lang="cs-CZ" sz="1800" dirty="0">
                <a:effectLst/>
              </a:rPr>
              <a:t> aerobic </a:t>
            </a:r>
            <a:r>
              <a:rPr lang="cs-CZ" sz="1800" dirty="0" err="1">
                <a:effectLst/>
              </a:rPr>
              <a:t>treatment</a:t>
            </a:r>
            <a:r>
              <a:rPr lang="cs-CZ" sz="1800" dirty="0">
                <a:effectLst/>
              </a:rPr>
              <a:t> </a:t>
            </a:r>
            <a:r>
              <a:rPr lang="cs-CZ" sz="1800" dirty="0" err="1">
                <a:effectLst/>
              </a:rPr>
              <a:t>reactors</a:t>
            </a:r>
            <a:r>
              <a:rPr lang="cs-CZ" sz="1800" dirty="0">
                <a:effectLst/>
              </a:rPr>
              <a:t>, </a:t>
            </a:r>
            <a:r>
              <a:rPr lang="cs-CZ" sz="1800" dirty="0" err="1">
                <a:effectLst/>
              </a:rPr>
              <a:t>constructed</a:t>
            </a:r>
            <a:r>
              <a:rPr lang="cs-CZ" sz="1800" dirty="0">
                <a:effectLst/>
              </a:rPr>
              <a:t> </a:t>
            </a:r>
            <a:r>
              <a:rPr lang="cs-CZ" sz="1800" dirty="0" err="1">
                <a:effectLst/>
              </a:rPr>
              <a:t>wetlands</a:t>
            </a:r>
            <a:r>
              <a:rPr lang="cs-CZ" sz="1800" dirty="0">
                <a:effectLst/>
              </a:rPr>
              <a:t>, </a:t>
            </a:r>
            <a:r>
              <a:rPr lang="cs-CZ" sz="1800" dirty="0" err="1">
                <a:effectLst/>
              </a:rPr>
              <a:t>chemical</a:t>
            </a:r>
            <a:r>
              <a:rPr lang="cs-CZ" sz="1800" dirty="0">
                <a:effectLst/>
              </a:rPr>
              <a:t> </a:t>
            </a:r>
            <a:r>
              <a:rPr lang="cs-CZ" sz="1800" dirty="0" err="1">
                <a:effectLst/>
              </a:rPr>
              <a:t>disinfection</a:t>
            </a:r>
            <a:r>
              <a:rPr lang="cs-CZ" sz="1800" dirty="0">
                <a:effectLst/>
              </a:rPr>
              <a:t>, </a:t>
            </a:r>
            <a:r>
              <a:rPr lang="cs-CZ" sz="1800" dirty="0" err="1">
                <a:effectLst/>
              </a:rPr>
              <a:t>coagulation</a:t>
            </a:r>
            <a:r>
              <a:rPr lang="cs-CZ" sz="1800" dirty="0">
                <a:effectLst/>
              </a:rPr>
              <a:t>, </a:t>
            </a:r>
            <a:r>
              <a:rPr lang="cs-CZ" sz="1800" dirty="0" err="1">
                <a:effectLst/>
              </a:rPr>
              <a:t>biochar</a:t>
            </a:r>
            <a:r>
              <a:rPr lang="cs-CZ" sz="1800" dirty="0">
                <a:effectLst/>
              </a:rPr>
              <a:t>, and more </a:t>
            </a:r>
            <a:r>
              <a:rPr lang="cs-CZ" sz="1800" dirty="0" err="1">
                <a:effectLst/>
              </a:rPr>
              <a:t>recently</a:t>
            </a:r>
            <a:r>
              <a:rPr lang="cs-CZ" sz="1800" dirty="0">
                <a:effectLst/>
              </a:rPr>
              <a:t>, </a:t>
            </a:r>
            <a:r>
              <a:rPr lang="cs-CZ" sz="1800" dirty="0" err="1">
                <a:effectLst/>
              </a:rPr>
              <a:t>nanotechnology</a:t>
            </a:r>
            <a:endParaRPr lang="cs-CZ" sz="1800" dirty="0">
              <a:effectLst/>
            </a:endParaRPr>
          </a:p>
          <a:p>
            <a:pPr>
              <a:spcAft>
                <a:spcPts val="600"/>
              </a:spcAft>
            </a:pPr>
            <a:endParaRPr lang="en-GB" sz="1800" dirty="0">
              <a:latin typeface="Helvetica Neue" panose="02000503000000020004"/>
            </a:endParaRPr>
          </a:p>
        </p:txBody>
      </p:sp>
      <p:pic>
        <p:nvPicPr>
          <p:cNvPr id="7" name="Obrázek 6" descr="Obsah obrázku voda, osoba, tekutina, kapalina&#10;&#10;Popis byl vytvořen automaticky">
            <a:extLst>
              <a:ext uri="{FF2B5EF4-FFF2-40B4-BE49-F238E27FC236}">
                <a16:creationId xmlns:a16="http://schemas.microsoft.com/office/drawing/2014/main" id="{88040889-2692-6863-C958-3B8C32B90C9A}"/>
              </a:ext>
            </a:extLst>
          </p:cNvPr>
          <p:cNvPicPr>
            <a:picLocks noChangeAspect="1"/>
          </p:cNvPicPr>
          <p:nvPr/>
        </p:nvPicPr>
        <p:blipFill rotWithShape="1">
          <a:blip r:embed="rId2">
            <a:extLst>
              <a:ext uri="{28A0092B-C50C-407E-A947-70E740481C1C}">
                <a14:useLocalDpi xmlns:a14="http://schemas.microsoft.com/office/drawing/2010/main" val="0"/>
              </a:ext>
            </a:extLst>
          </a:blip>
          <a:srcRect r="11741" b="2"/>
          <a:stretch/>
        </p:blipFill>
        <p:spPr>
          <a:xfrm>
            <a:off x="6516821" y="1701505"/>
            <a:ext cx="4246357" cy="3367800"/>
          </a:xfrm>
          <a:prstGeom prst="rect">
            <a:avLst/>
          </a:prstGeom>
          <a:noFill/>
        </p:spPr>
      </p:pic>
    </p:spTree>
    <p:extLst>
      <p:ext uri="{BB962C8B-B14F-4D97-AF65-F5344CB8AC3E}">
        <p14:creationId xmlns:p14="http://schemas.microsoft.com/office/powerpoint/2010/main" val="2533510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C44F1E6-0CBB-FB8D-2E66-F076B173723D}"/>
              </a:ext>
            </a:extLst>
          </p:cNvPr>
          <p:cNvSpPr>
            <a:spLocks noGrp="1"/>
          </p:cNvSpPr>
          <p:nvPr>
            <p:ph type="ftr" sz="quarter" idx="10"/>
          </p:nvPr>
        </p:nvSpPr>
        <p:spPr/>
        <p:txBody>
          <a:bodyPr/>
          <a:lstStyle/>
          <a:p>
            <a:r>
              <a:rPr lang="en-GB" dirty="0"/>
              <a:t>Saraswat, „Application of Nano-Biotechnology in Wastewater Treatment".</a:t>
            </a:r>
            <a:endParaRPr lang="en-GB" noProof="0" dirty="0"/>
          </a:p>
        </p:txBody>
      </p:sp>
      <p:sp>
        <p:nvSpPr>
          <p:cNvPr id="3" name="Zástupný symbol pro číslo snímku 2">
            <a:extLst>
              <a:ext uri="{FF2B5EF4-FFF2-40B4-BE49-F238E27FC236}">
                <a16:creationId xmlns:a16="http://schemas.microsoft.com/office/drawing/2014/main" id="{3ED2D6D9-0FF6-7093-E791-F2E6DC8D8B53}"/>
              </a:ext>
            </a:extLst>
          </p:cNvPr>
          <p:cNvSpPr>
            <a:spLocks noGrp="1"/>
          </p:cNvSpPr>
          <p:nvPr>
            <p:ph type="sldNum" sz="quarter" idx="11"/>
          </p:nvPr>
        </p:nvSpPr>
        <p:spPr/>
        <p:txBody>
          <a:bodyPr/>
          <a:lstStyle/>
          <a:p>
            <a:fld id="{0970407D-EE58-4A0B-824B-1D3AE42DD9CF}" type="slidenum">
              <a:rPr lang="en-GB" altLang="cs-CZ" noProof="0" smtClean="0"/>
              <a:pPr/>
              <a:t>24</a:t>
            </a:fld>
            <a:endParaRPr lang="en-GB" altLang="cs-CZ" noProof="0" dirty="0"/>
          </a:p>
        </p:txBody>
      </p:sp>
      <p:sp>
        <p:nvSpPr>
          <p:cNvPr id="4" name="Nadpis 3">
            <a:extLst>
              <a:ext uri="{FF2B5EF4-FFF2-40B4-BE49-F238E27FC236}">
                <a16:creationId xmlns:a16="http://schemas.microsoft.com/office/drawing/2014/main" id="{8D9562D8-F012-7D11-EB41-03BFF6BB7151}"/>
              </a:ext>
            </a:extLst>
          </p:cNvPr>
          <p:cNvSpPr>
            <a:spLocks noGrp="1"/>
          </p:cNvSpPr>
          <p:nvPr>
            <p:ph type="title"/>
          </p:nvPr>
        </p:nvSpPr>
        <p:spPr/>
        <p:txBody>
          <a:bodyPr/>
          <a:lstStyle/>
          <a:p>
            <a:r>
              <a:rPr lang="cs-CZ" sz="2200" dirty="0" err="1"/>
              <a:t>Nanotechnology</a:t>
            </a:r>
            <a:r>
              <a:rPr lang="cs-CZ" sz="2200" dirty="0"/>
              <a:t> </a:t>
            </a:r>
            <a:endParaRPr lang="en-GB" sz="2200" dirty="0"/>
          </a:p>
        </p:txBody>
      </p:sp>
      <p:sp>
        <p:nvSpPr>
          <p:cNvPr id="5" name="Zástupný obsah 4">
            <a:extLst>
              <a:ext uri="{FF2B5EF4-FFF2-40B4-BE49-F238E27FC236}">
                <a16:creationId xmlns:a16="http://schemas.microsoft.com/office/drawing/2014/main" id="{5092F150-8521-9A87-2031-B1242B812B0F}"/>
              </a:ext>
            </a:extLst>
          </p:cNvPr>
          <p:cNvSpPr>
            <a:spLocks noGrp="1"/>
          </p:cNvSpPr>
          <p:nvPr>
            <p:ph idx="1"/>
          </p:nvPr>
        </p:nvSpPr>
        <p:spPr/>
        <p:txBody>
          <a:bodyPr/>
          <a:lstStyle/>
          <a:p>
            <a:r>
              <a:rPr lang="cs-CZ" sz="1800" dirty="0">
                <a:solidFill>
                  <a:srgbClr val="000000"/>
                </a:solidFill>
                <a:latin typeface="Helvetica Neue" panose="02000503000000020004" pitchFamily="2" charset="0"/>
              </a:rPr>
              <a:t>M</a:t>
            </a:r>
            <a:r>
              <a:rPr lang="cs-CZ" sz="1800" dirty="0">
                <a:solidFill>
                  <a:srgbClr val="000000"/>
                </a:solidFill>
                <a:effectLst/>
                <a:latin typeface="Helvetica Neue" panose="02000503000000020004" pitchFamily="2" charset="0"/>
              </a:rPr>
              <a:t>etal oxide </a:t>
            </a:r>
            <a:r>
              <a:rPr lang="cs-CZ" sz="1800" dirty="0" err="1">
                <a:solidFill>
                  <a:srgbClr val="000000"/>
                </a:solidFill>
                <a:effectLst/>
                <a:latin typeface="Helvetica Neue" panose="02000503000000020004" pitchFamily="2" charset="0"/>
              </a:rPr>
              <a:t>nanomaterials</a:t>
            </a:r>
            <a:r>
              <a:rPr lang="cs-CZ" sz="1800" dirty="0">
                <a:solidFill>
                  <a:srgbClr val="000000"/>
                </a:solidFill>
                <a:effectLst/>
                <a:latin typeface="Helvetica Neue" panose="02000503000000020004" pitchFamily="2" charset="0"/>
              </a:rPr>
              <a:t> such as TiO2 are </a:t>
            </a:r>
            <a:r>
              <a:rPr lang="cs-CZ" sz="1800" dirty="0" err="1">
                <a:solidFill>
                  <a:srgbClr val="000000"/>
                </a:solidFill>
                <a:effectLst/>
                <a:latin typeface="Helvetica Neue" panose="02000503000000020004" pitchFamily="2" charset="0"/>
              </a:rPr>
              <a:t>among</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promising</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nanocatalysts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that</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were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tested</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successfully</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for</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their</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antimicrobial</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activity</a:t>
            </a:r>
            <a:r>
              <a:rPr lang="cs-CZ" sz="1800" dirty="0">
                <a:solidFill>
                  <a:srgbClr val="000000"/>
                </a:solidFill>
                <a:effectLst/>
                <a:latin typeface="Helvetica Neue" panose="02000503000000020004" pitchFamily="2" charset="0"/>
              </a:rPr>
              <a:t>.</a:t>
            </a:r>
          </a:p>
          <a:p>
            <a:r>
              <a:rPr lang="cs-CZ" sz="1800" dirty="0" err="1">
                <a:solidFill>
                  <a:srgbClr val="000000"/>
                </a:solidFill>
                <a:latin typeface="Helvetica Neue" panose="02000503000000020004" pitchFamily="2" charset="0"/>
              </a:rPr>
              <a:t>N</a:t>
            </a:r>
            <a:r>
              <a:rPr lang="cs-CZ" sz="1800" dirty="0" err="1">
                <a:solidFill>
                  <a:srgbClr val="000000"/>
                </a:solidFill>
                <a:effectLst/>
                <a:latin typeface="Helvetica Neue" panose="02000503000000020004" pitchFamily="2" charset="0"/>
              </a:rPr>
              <a:t>anoparticles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act</a:t>
            </a:r>
            <a:r>
              <a:rPr lang="cs-CZ" sz="1800" dirty="0">
                <a:solidFill>
                  <a:srgbClr val="000000"/>
                </a:solidFill>
                <a:effectLst/>
                <a:latin typeface="Helvetica Neue" panose="02000503000000020004" pitchFamily="2" charset="0"/>
              </a:rPr>
              <a:t> as </a:t>
            </a:r>
            <a:r>
              <a:rPr lang="cs-CZ" sz="1800" dirty="0" err="1">
                <a:solidFill>
                  <a:srgbClr val="000000"/>
                </a:solidFill>
                <a:effectLst/>
                <a:latin typeface="Helvetica Neue" panose="02000503000000020004" pitchFamily="2" charset="0"/>
              </a:rPr>
              <a:t>delivery</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systems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for</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established</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antimicrobials</a:t>
            </a:r>
            <a:r>
              <a:rPr lang="cs-CZ" sz="1800" dirty="0">
                <a:solidFill>
                  <a:srgbClr val="000000"/>
                </a:solidFill>
                <a:effectLst/>
                <a:latin typeface="Helvetica Neue" panose="02000503000000020004" pitchFamily="2" charset="0"/>
              </a:rPr>
              <a:t> by </a:t>
            </a:r>
            <a:r>
              <a:rPr lang="cs-CZ" sz="1800" dirty="0" err="1">
                <a:solidFill>
                  <a:srgbClr val="000000"/>
                </a:solidFill>
                <a:effectLst/>
                <a:latin typeface="Helvetica Neue" panose="02000503000000020004" pitchFamily="2" charset="0"/>
              </a:rPr>
              <a:t>transporting</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them</a:t>
            </a:r>
            <a:r>
              <a:rPr lang="cs-CZ" sz="1800" dirty="0">
                <a:solidFill>
                  <a:srgbClr val="000000"/>
                </a:solidFill>
                <a:effectLst/>
                <a:latin typeface="Helvetica Neue" panose="02000503000000020004" pitchFamily="2" charset="0"/>
              </a:rPr>
              <a:t> to </a:t>
            </a:r>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target</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sites</a:t>
            </a:r>
            <a:endParaRPr lang="cs-CZ" sz="1800" dirty="0">
              <a:solidFill>
                <a:srgbClr val="000000"/>
              </a:solidFill>
              <a:effectLst/>
              <a:latin typeface="Helvetica Neue" panose="02000503000000020004" pitchFamily="2" charset="0"/>
            </a:endParaRPr>
          </a:p>
          <a:p>
            <a:r>
              <a:rPr lang="cs-CZ" sz="1800" dirty="0" err="1">
                <a:solidFill>
                  <a:srgbClr val="000000"/>
                </a:solidFill>
                <a:effectLst/>
                <a:latin typeface="Helvetica Neue" panose="02000503000000020004" pitchFamily="2" charset="0"/>
              </a:rPr>
              <a:t>Examples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of</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this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include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silica</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nanocarriers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liposomes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polymeric</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nanocarriers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micellar</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nanocarriers</a:t>
            </a:r>
            <a:r>
              <a:rPr lang="cs-CZ" sz="1800" dirty="0">
                <a:solidFill>
                  <a:srgbClr val="000000"/>
                </a:solidFill>
                <a:effectLst/>
                <a:latin typeface="Helvetica Neue" panose="02000503000000020004" pitchFamily="2" charset="0"/>
              </a:rPr>
              <a:t> and many more</a:t>
            </a:r>
          </a:p>
          <a:p>
            <a:r>
              <a:rPr lang="cs-CZ" sz="1800" dirty="0">
                <a:solidFill>
                  <a:srgbClr val="000000"/>
                </a:solidFill>
                <a:effectLst/>
                <a:latin typeface="Helvetica Neue" panose="02000503000000020004" pitchFamily="2" charset="0"/>
              </a:rPr>
              <a:t>Silver-</a:t>
            </a:r>
            <a:r>
              <a:rPr lang="cs-CZ" sz="1800" dirty="0" err="1">
                <a:solidFill>
                  <a:srgbClr val="000000"/>
                </a:solidFill>
                <a:effectLst/>
                <a:latin typeface="Helvetica Neue" panose="02000503000000020004" pitchFamily="2" charset="0"/>
              </a:rPr>
              <a:t>based</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nanomaterials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Titanium</a:t>
            </a:r>
            <a:r>
              <a:rPr lang="cs-CZ" sz="1800" dirty="0">
                <a:solidFill>
                  <a:srgbClr val="000000"/>
                </a:solidFill>
                <a:effectLst/>
                <a:latin typeface="Helvetica Neue" panose="02000503000000020004" pitchFamily="2" charset="0"/>
              </a:rPr>
              <a:t> dioxide </a:t>
            </a:r>
            <a:r>
              <a:rPr lang="cs-CZ" sz="1800" dirty="0" err="1">
                <a:solidFill>
                  <a:srgbClr val="000000"/>
                </a:solidFill>
                <a:effectLst/>
                <a:latin typeface="Helvetica Neue" panose="02000503000000020004" pitchFamily="2" charset="0"/>
              </a:rPr>
              <a:t>based</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nanomaterials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Carbon</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based</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nanomaterials</a:t>
            </a:r>
            <a:endParaRPr lang="cs-CZ" sz="1800" dirty="0">
              <a:solidFill>
                <a:srgbClr val="000000"/>
              </a:solidFill>
              <a:effectLst/>
              <a:latin typeface="Helvetica Neue" panose="02000503000000020004" pitchFamily="2" charset="0"/>
            </a:endParaRPr>
          </a:p>
          <a:p>
            <a:endParaRPr lang="cs-CZ" sz="1800" dirty="0"/>
          </a:p>
          <a:p>
            <a:endParaRPr lang="en-GB" sz="1800" dirty="0">
              <a:latin typeface="Helvetica Neue" panose="02000503000000020004"/>
            </a:endParaRPr>
          </a:p>
        </p:txBody>
      </p:sp>
    </p:spTree>
    <p:extLst>
      <p:ext uri="{BB962C8B-B14F-4D97-AF65-F5344CB8AC3E}">
        <p14:creationId xmlns:p14="http://schemas.microsoft.com/office/powerpoint/2010/main" val="2600781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03A25CC-5C4B-015B-363C-90B723089E3F}"/>
              </a:ext>
            </a:extLst>
          </p:cNvPr>
          <p:cNvSpPr>
            <a:spLocks noGrp="1"/>
          </p:cNvSpPr>
          <p:nvPr>
            <p:ph type="ftr" sz="quarter" idx="10"/>
          </p:nvPr>
        </p:nvSpPr>
        <p:spPr/>
        <p:txBody>
          <a:bodyPr/>
          <a:lstStyle/>
          <a:p>
            <a:r>
              <a:rPr lang="en-GB" dirty="0"/>
              <a:t>Bora a Dutta, „Applications of Nanotechnology in Wastewater Treatment—A Review".</a:t>
            </a:r>
            <a:endParaRPr lang="en-GB" noProof="0" dirty="0"/>
          </a:p>
        </p:txBody>
      </p:sp>
      <p:sp>
        <p:nvSpPr>
          <p:cNvPr id="3" name="Zástupný symbol pro číslo snímku 2">
            <a:extLst>
              <a:ext uri="{FF2B5EF4-FFF2-40B4-BE49-F238E27FC236}">
                <a16:creationId xmlns:a16="http://schemas.microsoft.com/office/drawing/2014/main" id="{0679D70F-2043-F9F9-800D-33B48B4D6C2B}"/>
              </a:ext>
            </a:extLst>
          </p:cNvPr>
          <p:cNvSpPr>
            <a:spLocks noGrp="1"/>
          </p:cNvSpPr>
          <p:nvPr>
            <p:ph type="sldNum" sz="quarter" idx="11"/>
          </p:nvPr>
        </p:nvSpPr>
        <p:spPr/>
        <p:txBody>
          <a:bodyPr/>
          <a:lstStyle/>
          <a:p>
            <a:fld id="{0970407D-EE58-4A0B-824B-1D3AE42DD9CF}" type="slidenum">
              <a:rPr lang="en-GB" altLang="cs-CZ" noProof="0" smtClean="0"/>
              <a:pPr/>
              <a:t>25</a:t>
            </a:fld>
            <a:endParaRPr lang="en-GB" altLang="cs-CZ" noProof="0" dirty="0"/>
          </a:p>
        </p:txBody>
      </p:sp>
      <p:sp>
        <p:nvSpPr>
          <p:cNvPr id="4" name="Nadpis 3">
            <a:extLst>
              <a:ext uri="{FF2B5EF4-FFF2-40B4-BE49-F238E27FC236}">
                <a16:creationId xmlns:a16="http://schemas.microsoft.com/office/drawing/2014/main" id="{E87AF603-869A-9473-4997-3C687E806BA1}"/>
              </a:ext>
            </a:extLst>
          </p:cNvPr>
          <p:cNvSpPr>
            <a:spLocks noGrp="1"/>
          </p:cNvSpPr>
          <p:nvPr>
            <p:ph type="title"/>
          </p:nvPr>
        </p:nvSpPr>
        <p:spPr/>
        <p:txBody>
          <a:bodyPr/>
          <a:lstStyle/>
          <a:p>
            <a:endParaRPr lang="en-GB"/>
          </a:p>
        </p:txBody>
      </p:sp>
      <p:sp>
        <p:nvSpPr>
          <p:cNvPr id="5" name="Zástupný obsah 4">
            <a:extLst>
              <a:ext uri="{FF2B5EF4-FFF2-40B4-BE49-F238E27FC236}">
                <a16:creationId xmlns:a16="http://schemas.microsoft.com/office/drawing/2014/main" id="{A785BE91-BD1E-BE00-07EB-E84C1E2D04FB}"/>
              </a:ext>
            </a:extLst>
          </p:cNvPr>
          <p:cNvSpPr>
            <a:spLocks noGrp="1"/>
          </p:cNvSpPr>
          <p:nvPr>
            <p:ph idx="1"/>
          </p:nvPr>
        </p:nvSpPr>
        <p:spPr/>
        <p:txBody>
          <a:bodyPr/>
          <a:lstStyle/>
          <a:p>
            <a:r>
              <a:rPr lang="cs-CZ" sz="1800" dirty="0" err="1">
                <a:solidFill>
                  <a:srgbClr val="000000"/>
                </a:solidFill>
                <a:latin typeface="Helvetica Neue" panose="02000503000000020004" pitchFamily="2" charset="0"/>
              </a:rPr>
              <a:t>M</a:t>
            </a:r>
            <a:r>
              <a:rPr lang="cs-CZ" sz="1800" dirty="0" err="1">
                <a:solidFill>
                  <a:srgbClr val="000000"/>
                </a:solidFill>
                <a:effectLst/>
                <a:latin typeface="Helvetica Neue" panose="02000503000000020004" pitchFamily="2" charset="0"/>
              </a:rPr>
              <a:t>aterials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only</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kill</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cell </a:t>
            </a:r>
            <a:r>
              <a:rPr lang="cs-CZ" sz="1800" dirty="0" err="1">
                <a:solidFill>
                  <a:srgbClr val="000000"/>
                </a:solidFill>
                <a:effectLst/>
                <a:latin typeface="Helvetica Neue" panose="02000503000000020004" pitchFamily="2" charset="0"/>
              </a:rPr>
              <a:t>wall</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of</a:t>
            </a:r>
            <a:r>
              <a:rPr lang="cs-CZ" sz="1800" dirty="0">
                <a:solidFill>
                  <a:srgbClr val="000000"/>
                </a:solidFill>
                <a:effectLst/>
                <a:latin typeface="Helvetica Neue" panose="02000503000000020004" pitchFamily="2" charset="0"/>
              </a:rPr>
              <a:t> these </a:t>
            </a:r>
            <a:r>
              <a:rPr lang="cs-CZ" sz="1800" dirty="0" err="1">
                <a:solidFill>
                  <a:srgbClr val="000000"/>
                </a:solidFill>
                <a:effectLst/>
                <a:latin typeface="Helvetica Neue" panose="02000503000000020004" pitchFamily="2" charset="0"/>
              </a:rPr>
              <a:t>resistance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organisms</a:t>
            </a:r>
            <a:r>
              <a:rPr lang="cs-CZ" sz="1800" dirty="0">
                <a:solidFill>
                  <a:srgbClr val="000000"/>
                </a:solidFill>
                <a:effectLst/>
                <a:latin typeface="Helvetica Neue" panose="02000503000000020004" pitchFamily="2" charset="0"/>
              </a:rPr>
              <a:t> and </a:t>
            </a:r>
            <a:r>
              <a:rPr lang="cs-CZ" sz="1800" dirty="0" err="1">
                <a:solidFill>
                  <a:srgbClr val="000000"/>
                </a:solidFill>
                <a:effectLst/>
                <a:latin typeface="Helvetica Neue" panose="02000503000000020004" pitchFamily="2" charset="0"/>
              </a:rPr>
              <a:t>failed</a:t>
            </a:r>
            <a:r>
              <a:rPr lang="cs-CZ" sz="1800" dirty="0">
                <a:solidFill>
                  <a:srgbClr val="000000"/>
                </a:solidFill>
                <a:effectLst/>
                <a:latin typeface="Helvetica Neue" panose="02000503000000020004" pitchFamily="2" charset="0"/>
              </a:rPr>
              <a:t> to </a:t>
            </a:r>
            <a:r>
              <a:rPr lang="cs-CZ" sz="1800" dirty="0" err="1">
                <a:solidFill>
                  <a:srgbClr val="000000"/>
                </a:solidFill>
                <a:effectLst/>
                <a:latin typeface="Helvetica Neue" panose="02000503000000020004" pitchFamily="2" charset="0"/>
              </a:rPr>
              <a:t>penetrate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into</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nucleus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of</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cell (</a:t>
            </a:r>
            <a:r>
              <a:rPr lang="cs-CZ" sz="1800" dirty="0" err="1">
                <a:solidFill>
                  <a:srgbClr val="000000"/>
                </a:solidFill>
                <a:effectLst/>
                <a:latin typeface="Helvetica Neue" panose="02000503000000020004" pitchFamily="2" charset="0"/>
              </a:rPr>
              <a:t>does</a:t>
            </a:r>
            <a:r>
              <a:rPr lang="cs-CZ" sz="1800" dirty="0">
                <a:solidFill>
                  <a:srgbClr val="000000"/>
                </a:solidFill>
                <a:effectLst/>
                <a:latin typeface="Helvetica Neue" panose="02000503000000020004" pitchFamily="2" charset="0"/>
              </a:rPr>
              <a:t> not </a:t>
            </a:r>
            <a:r>
              <a:rPr lang="cs-CZ" sz="1800" dirty="0" err="1">
                <a:solidFill>
                  <a:srgbClr val="000000"/>
                </a:solidFill>
                <a:effectLst/>
                <a:latin typeface="Helvetica Neue" panose="02000503000000020004" pitchFamily="2" charset="0"/>
              </a:rPr>
              <a:t>destroy</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nucleic</a:t>
            </a:r>
            <a:r>
              <a:rPr lang="cs-CZ" sz="1800" dirty="0">
                <a:solidFill>
                  <a:srgbClr val="000000"/>
                </a:solidFill>
                <a:effectLst/>
                <a:latin typeface="Helvetica Neue" panose="02000503000000020004" pitchFamily="2" charset="0"/>
              </a:rPr>
              <a:t> acid)</a:t>
            </a:r>
          </a:p>
          <a:p>
            <a:r>
              <a:rPr lang="cs-CZ" sz="1800" dirty="0" err="1">
                <a:solidFill>
                  <a:srgbClr val="000000"/>
                </a:solidFill>
                <a:latin typeface="Helvetica Neue" panose="02000503000000020004" pitchFamily="2" charset="0"/>
              </a:rPr>
              <a:t>S</a:t>
            </a:r>
            <a:r>
              <a:rPr lang="cs-CZ" sz="1800" dirty="0" err="1">
                <a:solidFill>
                  <a:srgbClr val="000000"/>
                </a:solidFill>
                <a:effectLst/>
                <a:latin typeface="Helvetica Neue" panose="02000503000000020004" pitchFamily="2" charset="0"/>
              </a:rPr>
              <a:t>urface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of</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nucleic</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acids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is</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negatively</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charged</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the</a:t>
            </a:r>
            <a:r>
              <a:rPr lang="cs-CZ" sz="1800" dirty="0">
                <a:solidFill>
                  <a:srgbClr val="000000"/>
                </a:solidFill>
                <a:effectLst/>
                <a:latin typeface="Helvetica Neue" panose="02000503000000020004" pitchFamily="2" charset="0"/>
              </a:rPr>
              <a:t> development </a:t>
            </a:r>
            <a:r>
              <a:rPr lang="cs-CZ" sz="1800" dirty="0" err="1">
                <a:solidFill>
                  <a:srgbClr val="000000"/>
                </a:solidFill>
                <a:effectLst/>
                <a:latin typeface="Helvetica Neue" panose="02000503000000020004" pitchFamily="2" charset="0"/>
              </a:rPr>
              <a:t>of</a:t>
            </a:r>
            <a:r>
              <a:rPr lang="cs-CZ" sz="1800" dirty="0">
                <a:solidFill>
                  <a:srgbClr val="000000"/>
                </a:solidFill>
                <a:effectLst/>
                <a:latin typeface="Helvetica Neue" panose="02000503000000020004" pitchFamily="2" charset="0"/>
              </a:rPr>
              <a:t> a </a:t>
            </a:r>
            <a:r>
              <a:rPr lang="cs-CZ" sz="1800" dirty="0" err="1">
                <a:solidFill>
                  <a:srgbClr val="000000"/>
                </a:solidFill>
                <a:effectLst/>
                <a:latin typeface="Helvetica Neue" panose="02000503000000020004" pitchFamily="2" charset="0"/>
              </a:rPr>
              <a:t>nanoparticle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with</a:t>
            </a:r>
            <a:r>
              <a:rPr lang="cs-CZ" sz="1800" dirty="0">
                <a:solidFill>
                  <a:srgbClr val="000000"/>
                </a:solidFill>
                <a:effectLst/>
                <a:latin typeface="Helvetica Neue" panose="02000503000000020004" pitchFamily="2" charset="0"/>
              </a:rPr>
              <a:t> a positive </a:t>
            </a:r>
            <a:r>
              <a:rPr lang="cs-CZ" sz="1800" dirty="0" err="1">
                <a:solidFill>
                  <a:srgbClr val="000000"/>
                </a:solidFill>
                <a:effectLst/>
                <a:latin typeface="Helvetica Neue" panose="02000503000000020004" pitchFamily="2" charset="0"/>
              </a:rPr>
              <a:t>surface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charge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will</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effectively</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remove</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this</a:t>
            </a:r>
            <a:r>
              <a:rPr lang="cs-CZ" sz="1800" dirty="0">
                <a:solidFill>
                  <a:srgbClr val="000000"/>
                </a:solidFill>
                <a:effectLst/>
                <a:latin typeface="Helvetica Neue" panose="02000503000000020004" pitchFamily="2" charset="0"/>
              </a:rPr>
              <a:t> substance </a:t>
            </a:r>
            <a:r>
              <a:rPr lang="cs-CZ" sz="1800" dirty="0" err="1">
                <a:solidFill>
                  <a:srgbClr val="000000"/>
                </a:solidFill>
                <a:effectLst/>
                <a:latin typeface="Helvetica Neue" panose="02000503000000020004" pitchFamily="2" charset="0"/>
              </a:rPr>
              <a:t>from</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wastewater</a:t>
            </a:r>
            <a:r>
              <a:rPr lang="cs-CZ" sz="1800" dirty="0">
                <a:solidFill>
                  <a:srgbClr val="000000"/>
                </a:solidFill>
                <a:effectLst/>
                <a:latin typeface="Helvetica Neue" panose="02000503000000020004" pitchFamily="2" charset="0"/>
              </a:rPr>
              <a:t> by </a:t>
            </a:r>
            <a:r>
              <a:rPr lang="cs-CZ" sz="1800" dirty="0" err="1">
                <a:solidFill>
                  <a:srgbClr val="000000"/>
                </a:solidFill>
                <a:effectLst/>
                <a:latin typeface="Helvetica Neue" panose="02000503000000020004" pitchFamily="2" charset="0"/>
              </a:rPr>
              <a:t>electrostatic</a:t>
            </a:r>
            <a:r>
              <a:rPr lang="cs-CZ" sz="1800" dirty="0">
                <a:solidFill>
                  <a:srgbClr val="000000"/>
                </a:solidFill>
                <a:effectLst/>
                <a:latin typeface="Helvetica Neue" panose="02000503000000020004" pitchFamily="2" charset="0"/>
              </a:rPr>
              <a:t> </a:t>
            </a:r>
            <a:r>
              <a:rPr lang="cs-CZ" sz="1800" dirty="0" err="1">
                <a:solidFill>
                  <a:srgbClr val="000000"/>
                </a:solidFill>
                <a:effectLst/>
                <a:latin typeface="Helvetica Neue" panose="02000503000000020004" pitchFamily="2" charset="0"/>
              </a:rPr>
              <a:t>interaction</a:t>
            </a:r>
            <a:endParaRPr lang="cs-CZ" sz="1800" dirty="0">
              <a:solidFill>
                <a:srgbClr val="000000"/>
              </a:solidFill>
              <a:effectLst/>
              <a:latin typeface="Helvetica Neue" panose="02000503000000020004" pitchFamily="2" charset="0"/>
            </a:endParaRPr>
          </a:p>
          <a:p>
            <a:endParaRPr lang="cs-CZ" sz="1800" dirty="0"/>
          </a:p>
          <a:p>
            <a:endParaRPr lang="en-GB" sz="1800" dirty="0">
              <a:latin typeface="Helvetica Neue" panose="02000503000000020004"/>
            </a:endParaRPr>
          </a:p>
        </p:txBody>
      </p:sp>
      <p:pic>
        <p:nvPicPr>
          <p:cNvPr id="6" name="Obrázek 5" descr="Obsah obrázku nealkoholický nápoj, snímek obrazovky, kreslené, umění&#10;&#10;Popis byl vytvořen automaticky">
            <a:extLst>
              <a:ext uri="{FF2B5EF4-FFF2-40B4-BE49-F238E27FC236}">
                <a16:creationId xmlns:a16="http://schemas.microsoft.com/office/drawing/2014/main" id="{09E2484D-A2F8-C782-A4BA-E99E92393B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78" t="1329" r="3331" b="3001"/>
          <a:stretch/>
        </p:blipFill>
        <p:spPr>
          <a:xfrm>
            <a:off x="6487181" y="4072750"/>
            <a:ext cx="3774830" cy="1957250"/>
          </a:xfrm>
          <a:prstGeom prst="rect">
            <a:avLst/>
          </a:prstGeom>
        </p:spPr>
      </p:pic>
    </p:spTree>
    <p:extLst>
      <p:ext uri="{BB962C8B-B14F-4D97-AF65-F5344CB8AC3E}">
        <p14:creationId xmlns:p14="http://schemas.microsoft.com/office/powerpoint/2010/main" val="3979214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A795352-C574-4DA7-8156-BB85069B68A1}"/>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CE67A962-BB55-4866-A6EB-B52E5045D537}"/>
              </a:ext>
            </a:extLst>
          </p:cNvPr>
          <p:cNvSpPr>
            <a:spLocks noGrp="1"/>
          </p:cNvSpPr>
          <p:nvPr>
            <p:ph type="sldNum" sz="quarter" idx="11"/>
          </p:nvPr>
        </p:nvSpPr>
        <p:spPr/>
        <p:txBody>
          <a:bodyPr/>
          <a:lstStyle/>
          <a:p>
            <a:fld id="{0970407D-EE58-4A0B-824B-1D3AE42DD9CF}" type="slidenum">
              <a:rPr lang="en-GB" altLang="cs-CZ" noProof="0" smtClean="0"/>
              <a:pPr/>
              <a:t>26</a:t>
            </a:fld>
            <a:endParaRPr lang="en-GB" altLang="cs-CZ" noProof="0" dirty="0"/>
          </a:p>
        </p:txBody>
      </p:sp>
      <p:sp>
        <p:nvSpPr>
          <p:cNvPr id="7" name="Nadpis 6">
            <a:extLst>
              <a:ext uri="{FF2B5EF4-FFF2-40B4-BE49-F238E27FC236}">
                <a16:creationId xmlns:a16="http://schemas.microsoft.com/office/drawing/2014/main" id="{46444D69-5BE7-4EB8-A16F-EEA5605FAB3E}"/>
              </a:ext>
            </a:extLst>
          </p:cNvPr>
          <p:cNvSpPr>
            <a:spLocks noGrp="1"/>
          </p:cNvSpPr>
          <p:nvPr>
            <p:ph type="title"/>
          </p:nvPr>
        </p:nvSpPr>
        <p:spPr/>
        <p:txBody>
          <a:bodyPr/>
          <a:lstStyle/>
          <a:p>
            <a:r>
              <a:rPr lang="cs-CZ" sz="2200" dirty="0" err="1"/>
              <a:t>Conclusion</a:t>
            </a:r>
            <a:r>
              <a:rPr lang="cs-CZ" dirty="0"/>
              <a:t>  </a:t>
            </a:r>
          </a:p>
        </p:txBody>
      </p:sp>
      <p:sp>
        <p:nvSpPr>
          <p:cNvPr id="8" name="Zástupný obsah 7">
            <a:extLst>
              <a:ext uri="{FF2B5EF4-FFF2-40B4-BE49-F238E27FC236}">
                <a16:creationId xmlns:a16="http://schemas.microsoft.com/office/drawing/2014/main" id="{2FC9DBB3-1D21-49F5-BA78-277A1ADDF605}"/>
              </a:ext>
            </a:extLst>
          </p:cNvPr>
          <p:cNvSpPr>
            <a:spLocks noGrp="1"/>
          </p:cNvSpPr>
          <p:nvPr>
            <p:ph idx="1"/>
          </p:nvPr>
        </p:nvSpPr>
        <p:spPr/>
        <p:txBody>
          <a:bodyPr/>
          <a:lstStyle/>
          <a:p>
            <a:r>
              <a:rPr lang="cs-CZ" sz="1800" dirty="0" err="1"/>
              <a:t>Photocatalysis</a:t>
            </a:r>
            <a:r>
              <a:rPr lang="cs-CZ" sz="1800" dirty="0"/>
              <a:t> </a:t>
            </a:r>
            <a:r>
              <a:rPr lang="cs-CZ" sz="1800" dirty="0" err="1"/>
              <a:t>with</a:t>
            </a:r>
            <a:r>
              <a:rPr lang="cs-CZ" sz="1800" dirty="0"/>
              <a:t> TiO</a:t>
            </a:r>
            <a:r>
              <a:rPr lang="cs-CZ" sz="1800" baseline="-25000" dirty="0"/>
              <a:t>2 </a:t>
            </a:r>
            <a:r>
              <a:rPr lang="cs-CZ" sz="1800" dirty="0" err="1"/>
              <a:t>is</a:t>
            </a:r>
            <a:r>
              <a:rPr lang="cs-CZ" sz="1800" dirty="0"/>
              <a:t> a </a:t>
            </a:r>
            <a:r>
              <a:rPr lang="cs-CZ" sz="1800" dirty="0" err="1"/>
              <a:t>potential</a:t>
            </a:r>
            <a:r>
              <a:rPr lang="cs-CZ" sz="1800" dirty="0"/>
              <a:t> and </a:t>
            </a:r>
            <a:r>
              <a:rPr lang="cs-CZ" sz="1800" dirty="0" err="1"/>
              <a:t>effective</a:t>
            </a:r>
            <a:r>
              <a:rPr lang="cs-CZ" sz="1800" dirty="0"/>
              <a:t> </a:t>
            </a:r>
            <a:r>
              <a:rPr lang="cs-CZ" sz="1800" dirty="0" err="1"/>
              <a:t>method</a:t>
            </a:r>
            <a:r>
              <a:rPr lang="cs-CZ" sz="1800" dirty="0"/>
              <a:t> </a:t>
            </a:r>
            <a:r>
              <a:rPr lang="cs-CZ" sz="1800" dirty="0" err="1"/>
              <a:t>for</a:t>
            </a:r>
            <a:r>
              <a:rPr lang="cs-CZ" sz="1800" dirty="0"/>
              <a:t> </a:t>
            </a:r>
            <a:r>
              <a:rPr lang="cs-CZ" sz="1800" dirty="0" err="1"/>
              <a:t>degradation</a:t>
            </a:r>
            <a:r>
              <a:rPr lang="cs-CZ" sz="1800" dirty="0"/>
              <a:t> </a:t>
            </a:r>
            <a:r>
              <a:rPr lang="cs-CZ" sz="1800" dirty="0" err="1"/>
              <a:t>of</a:t>
            </a:r>
            <a:r>
              <a:rPr lang="cs-CZ" sz="1800" dirty="0"/>
              <a:t> AMX in </a:t>
            </a:r>
            <a:r>
              <a:rPr lang="cs-CZ" sz="1800" dirty="0" err="1"/>
              <a:t>pharmaceutical</a:t>
            </a:r>
            <a:r>
              <a:rPr lang="cs-CZ" sz="1800" dirty="0"/>
              <a:t> </a:t>
            </a:r>
            <a:r>
              <a:rPr lang="cs-CZ" sz="1800" dirty="0" err="1"/>
              <a:t>wastewater</a:t>
            </a:r>
            <a:endParaRPr lang="cs-CZ" sz="1800" dirty="0"/>
          </a:p>
          <a:p>
            <a:r>
              <a:rPr lang="cs-CZ" sz="1800" dirty="0" err="1"/>
              <a:t>Since</a:t>
            </a:r>
            <a:r>
              <a:rPr lang="cs-CZ" sz="1800" dirty="0"/>
              <a:t> </a:t>
            </a:r>
            <a:r>
              <a:rPr lang="cs-CZ" sz="1800" dirty="0" err="1"/>
              <a:t>solar-photocatalysis</a:t>
            </a:r>
            <a:r>
              <a:rPr lang="cs-CZ" sz="1800" dirty="0"/>
              <a:t> </a:t>
            </a:r>
            <a:r>
              <a:rPr lang="cs-CZ" sz="1800" dirty="0" err="1"/>
              <a:t>produced</a:t>
            </a:r>
            <a:r>
              <a:rPr lang="cs-CZ" sz="1800" dirty="0"/>
              <a:t> </a:t>
            </a:r>
            <a:r>
              <a:rPr lang="cs-CZ" sz="1800" dirty="0" err="1"/>
              <a:t>promising</a:t>
            </a:r>
            <a:r>
              <a:rPr lang="cs-CZ" sz="1800" dirty="0"/>
              <a:t> </a:t>
            </a:r>
            <a:r>
              <a:rPr lang="cs-CZ" sz="1800" dirty="0" err="1"/>
              <a:t>results</a:t>
            </a:r>
            <a:r>
              <a:rPr lang="cs-CZ" sz="1800" dirty="0"/>
              <a:t>, </a:t>
            </a:r>
            <a:r>
              <a:rPr lang="cs-CZ" sz="1800" dirty="0" err="1"/>
              <a:t>it</a:t>
            </a:r>
            <a:r>
              <a:rPr lang="cs-CZ" sz="1800" dirty="0"/>
              <a:t> </a:t>
            </a:r>
            <a:r>
              <a:rPr lang="cs-CZ" sz="1800" dirty="0" err="1"/>
              <a:t>may</a:t>
            </a:r>
            <a:r>
              <a:rPr lang="cs-CZ" sz="1800" dirty="0"/>
              <a:t> </a:t>
            </a:r>
            <a:r>
              <a:rPr lang="cs-CZ" sz="1800" dirty="0" err="1"/>
              <a:t>be</a:t>
            </a:r>
            <a:r>
              <a:rPr lang="cs-CZ" sz="1800" dirty="0"/>
              <a:t> </a:t>
            </a:r>
            <a:r>
              <a:rPr lang="cs-CZ" sz="1800" dirty="0" err="1"/>
              <a:t>regarded</a:t>
            </a:r>
            <a:r>
              <a:rPr lang="cs-CZ" sz="1800" dirty="0"/>
              <a:t> as </a:t>
            </a:r>
            <a:r>
              <a:rPr lang="cs-CZ" sz="1800" dirty="0" err="1"/>
              <a:t>sustainable</a:t>
            </a:r>
            <a:r>
              <a:rPr lang="cs-CZ" sz="1800" dirty="0"/>
              <a:t>, low-cost, </a:t>
            </a:r>
            <a:r>
              <a:rPr lang="cs-CZ" sz="1800" dirty="0" err="1"/>
              <a:t>viable</a:t>
            </a:r>
            <a:r>
              <a:rPr lang="cs-CZ" sz="1800" dirty="0"/>
              <a:t>, and </a:t>
            </a:r>
            <a:r>
              <a:rPr lang="cs-CZ" sz="1800" dirty="0" err="1"/>
              <a:t>efficient</a:t>
            </a:r>
            <a:r>
              <a:rPr lang="cs-CZ" sz="1800" dirty="0"/>
              <a:t> green technology </a:t>
            </a:r>
            <a:r>
              <a:rPr lang="cs-CZ" sz="1800" dirty="0" err="1"/>
              <a:t>for</a:t>
            </a:r>
            <a:r>
              <a:rPr lang="cs-CZ" sz="1800" dirty="0"/>
              <a:t> </a:t>
            </a:r>
            <a:r>
              <a:rPr lang="cs-CZ" sz="1800" dirty="0" err="1"/>
              <a:t>the</a:t>
            </a:r>
            <a:r>
              <a:rPr lang="cs-CZ" sz="1800" dirty="0"/>
              <a:t> </a:t>
            </a:r>
            <a:r>
              <a:rPr lang="cs-CZ" sz="1800" dirty="0" err="1"/>
              <a:t>treatment</a:t>
            </a:r>
            <a:r>
              <a:rPr lang="cs-CZ" sz="1800" dirty="0"/>
              <a:t> </a:t>
            </a:r>
            <a:r>
              <a:rPr lang="cs-CZ" sz="1800" dirty="0" err="1"/>
              <a:t>of</a:t>
            </a:r>
            <a:r>
              <a:rPr lang="cs-CZ" sz="1800" dirty="0"/>
              <a:t> </a:t>
            </a:r>
            <a:r>
              <a:rPr lang="cs-CZ" sz="1800" dirty="0" err="1"/>
              <a:t>residual</a:t>
            </a:r>
            <a:r>
              <a:rPr lang="cs-CZ" sz="1800" dirty="0"/>
              <a:t> ATB in </a:t>
            </a:r>
            <a:r>
              <a:rPr lang="cs-CZ" sz="1800" dirty="0" err="1"/>
              <a:t>wastewater</a:t>
            </a:r>
            <a:endParaRPr lang="cs-CZ" sz="1800" dirty="0"/>
          </a:p>
          <a:p>
            <a:r>
              <a:rPr lang="cs-CZ" sz="1800" dirty="0" err="1"/>
              <a:t>Microbial</a:t>
            </a:r>
            <a:r>
              <a:rPr lang="cs-CZ" sz="1800" dirty="0"/>
              <a:t> biofilm </a:t>
            </a:r>
            <a:r>
              <a:rPr lang="cs-CZ" sz="1800" dirty="0" err="1"/>
              <a:t>reactors</a:t>
            </a:r>
            <a:r>
              <a:rPr lang="cs-CZ" sz="1800" dirty="0"/>
              <a:t> are a </a:t>
            </a:r>
            <a:r>
              <a:rPr lang="cs-CZ" sz="1800" dirty="0" err="1"/>
              <a:t>sustainable</a:t>
            </a:r>
            <a:r>
              <a:rPr lang="cs-CZ" sz="1800" dirty="0"/>
              <a:t> and </a:t>
            </a:r>
            <a:r>
              <a:rPr lang="cs-CZ" sz="1800" dirty="0" err="1"/>
              <a:t>efficient</a:t>
            </a:r>
            <a:r>
              <a:rPr lang="cs-CZ" sz="1800" dirty="0"/>
              <a:t> </a:t>
            </a:r>
            <a:r>
              <a:rPr lang="cs-CZ" sz="1800" dirty="0" err="1"/>
              <a:t>solution</a:t>
            </a:r>
            <a:r>
              <a:rPr lang="cs-CZ" sz="1800" dirty="0"/>
              <a:t>, </a:t>
            </a:r>
            <a:r>
              <a:rPr lang="cs-CZ" sz="1800" dirty="0" err="1"/>
              <a:t>especially</a:t>
            </a:r>
            <a:r>
              <a:rPr lang="cs-CZ" sz="1800" dirty="0"/>
              <a:t> in </a:t>
            </a:r>
            <a:r>
              <a:rPr lang="cs-CZ" sz="1800" dirty="0" err="1"/>
              <a:t>combination</a:t>
            </a:r>
            <a:r>
              <a:rPr lang="cs-CZ" sz="1800" dirty="0"/>
              <a:t> </a:t>
            </a:r>
            <a:r>
              <a:rPr lang="cs-CZ" sz="1800" dirty="0" err="1"/>
              <a:t>with</a:t>
            </a:r>
            <a:r>
              <a:rPr lang="cs-CZ" sz="1800" dirty="0"/>
              <a:t> </a:t>
            </a:r>
            <a:r>
              <a:rPr lang="cs-CZ" sz="1800" dirty="0" err="1"/>
              <a:t>other</a:t>
            </a:r>
            <a:r>
              <a:rPr lang="cs-CZ" sz="1800" dirty="0"/>
              <a:t> </a:t>
            </a:r>
            <a:r>
              <a:rPr lang="cs-CZ" sz="1800" dirty="0" err="1"/>
              <a:t>methods</a:t>
            </a:r>
            <a:endParaRPr lang="cs-CZ" sz="1800" dirty="0"/>
          </a:p>
          <a:p>
            <a:r>
              <a:rPr lang="cs-CZ" sz="1800" dirty="0" err="1"/>
              <a:t>Nanotechnology</a:t>
            </a:r>
            <a:r>
              <a:rPr lang="cs-CZ" sz="1800" dirty="0"/>
              <a:t> </a:t>
            </a:r>
            <a:r>
              <a:rPr lang="cs-CZ" sz="1800" dirty="0" err="1"/>
              <a:t>holds</a:t>
            </a:r>
            <a:r>
              <a:rPr lang="cs-CZ" sz="1800" dirty="0"/>
              <a:t> </a:t>
            </a:r>
            <a:r>
              <a:rPr lang="cs-CZ" sz="1800" dirty="0" err="1"/>
              <a:t>great</a:t>
            </a:r>
            <a:r>
              <a:rPr lang="cs-CZ" sz="1800" dirty="0"/>
              <a:t> </a:t>
            </a:r>
            <a:r>
              <a:rPr lang="cs-CZ" sz="1800" dirty="0" err="1"/>
              <a:t>promise</a:t>
            </a:r>
            <a:r>
              <a:rPr lang="cs-CZ" sz="1800" dirty="0"/>
              <a:t> </a:t>
            </a:r>
            <a:r>
              <a:rPr lang="cs-CZ" sz="1800" dirty="0" err="1"/>
              <a:t>for</a:t>
            </a:r>
            <a:r>
              <a:rPr lang="cs-CZ" sz="1800" dirty="0"/>
              <a:t> </a:t>
            </a:r>
            <a:r>
              <a:rPr lang="cs-CZ" sz="1800" dirty="0" err="1"/>
              <a:t>the</a:t>
            </a:r>
            <a:r>
              <a:rPr lang="cs-CZ" sz="1800" dirty="0"/>
              <a:t> </a:t>
            </a:r>
            <a:r>
              <a:rPr lang="cs-CZ" sz="1800" dirty="0" err="1"/>
              <a:t>future</a:t>
            </a:r>
            <a:r>
              <a:rPr lang="cs-CZ" sz="1800" dirty="0"/>
              <a:t> </a:t>
            </a:r>
            <a:r>
              <a:rPr lang="cs-CZ" sz="1800" dirty="0" err="1"/>
              <a:t>due</a:t>
            </a:r>
            <a:r>
              <a:rPr lang="cs-CZ" sz="1800" dirty="0"/>
              <a:t> to </a:t>
            </a:r>
            <a:r>
              <a:rPr lang="cs-CZ" sz="1800" dirty="0" err="1"/>
              <a:t>its</a:t>
            </a:r>
            <a:r>
              <a:rPr lang="cs-CZ" sz="1800" dirty="0"/>
              <a:t> </a:t>
            </a:r>
            <a:r>
              <a:rPr lang="cs-CZ" sz="1800" dirty="0" err="1"/>
              <a:t>ability</a:t>
            </a:r>
            <a:r>
              <a:rPr lang="cs-CZ" sz="1800" dirty="0"/>
              <a:t> to </a:t>
            </a:r>
            <a:r>
              <a:rPr lang="cs-CZ" sz="1800" dirty="0" err="1"/>
              <a:t>disrupt</a:t>
            </a:r>
            <a:r>
              <a:rPr lang="cs-CZ" sz="1800" dirty="0"/>
              <a:t> cell </a:t>
            </a:r>
            <a:r>
              <a:rPr lang="cs-CZ" sz="1800" dirty="0" err="1"/>
              <a:t>wall</a:t>
            </a:r>
            <a:r>
              <a:rPr lang="cs-CZ" sz="1800" dirty="0"/>
              <a:t> </a:t>
            </a:r>
            <a:r>
              <a:rPr lang="cs-CZ" sz="1800" dirty="0" err="1"/>
              <a:t>of</a:t>
            </a:r>
            <a:r>
              <a:rPr lang="cs-CZ" sz="1800" dirty="0"/>
              <a:t> </a:t>
            </a:r>
            <a:r>
              <a:rPr lang="cs-CZ" sz="1800" dirty="0" err="1"/>
              <a:t>resistant</a:t>
            </a:r>
            <a:r>
              <a:rPr lang="cs-CZ" sz="1800" dirty="0"/>
              <a:t> </a:t>
            </a:r>
            <a:r>
              <a:rPr lang="cs-CZ" sz="1800" dirty="0" err="1"/>
              <a:t>pathogenic</a:t>
            </a:r>
            <a:r>
              <a:rPr lang="cs-CZ" sz="1800" dirty="0"/>
              <a:t> </a:t>
            </a:r>
            <a:r>
              <a:rPr lang="cs-CZ" sz="1800" dirty="0" err="1"/>
              <a:t>microorganisms</a:t>
            </a:r>
            <a:endParaRPr lang="cs-CZ" sz="1800" dirty="0"/>
          </a:p>
        </p:txBody>
      </p:sp>
    </p:spTree>
    <p:extLst>
      <p:ext uri="{BB962C8B-B14F-4D97-AF65-F5344CB8AC3E}">
        <p14:creationId xmlns:p14="http://schemas.microsoft.com/office/powerpoint/2010/main" val="630889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BF8E99D-9F15-B3A1-AC32-EA3CB6E2BF95}"/>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A1FA2147-34AC-7E94-5E94-94E3A4DDF22A}"/>
              </a:ext>
            </a:extLst>
          </p:cNvPr>
          <p:cNvSpPr>
            <a:spLocks noGrp="1"/>
          </p:cNvSpPr>
          <p:nvPr>
            <p:ph type="sldNum" sz="quarter" idx="11"/>
          </p:nvPr>
        </p:nvSpPr>
        <p:spPr/>
        <p:txBody>
          <a:bodyPr/>
          <a:lstStyle/>
          <a:p>
            <a:fld id="{D6D6C118-631F-4A80-9886-907009361577}" type="slidenum">
              <a:rPr lang="en-GB" altLang="cs-CZ" noProof="0" smtClean="0"/>
              <a:pPr/>
              <a:t>27</a:t>
            </a:fld>
            <a:endParaRPr lang="en-GB" altLang="cs-CZ" noProof="0" dirty="0"/>
          </a:p>
        </p:txBody>
      </p:sp>
      <p:sp>
        <p:nvSpPr>
          <p:cNvPr id="4" name="Nadpis 3">
            <a:extLst>
              <a:ext uri="{FF2B5EF4-FFF2-40B4-BE49-F238E27FC236}">
                <a16:creationId xmlns:a16="http://schemas.microsoft.com/office/drawing/2014/main" id="{4F6FE8C3-0B1D-144E-AB60-D15F703FA91D}"/>
              </a:ext>
            </a:extLst>
          </p:cNvPr>
          <p:cNvSpPr>
            <a:spLocks noGrp="1"/>
          </p:cNvSpPr>
          <p:nvPr>
            <p:ph type="title"/>
          </p:nvPr>
        </p:nvSpPr>
        <p:spPr>
          <a:xfrm>
            <a:off x="720000" y="2977424"/>
            <a:ext cx="10753200" cy="451576"/>
          </a:xfrm>
        </p:spPr>
        <p:txBody>
          <a:bodyPr/>
          <a:lstStyle/>
          <a:p>
            <a:pPr algn="ctr"/>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endParaRPr lang="en-GB" dirty="0"/>
          </a:p>
        </p:txBody>
      </p:sp>
    </p:spTree>
    <p:extLst>
      <p:ext uri="{BB962C8B-B14F-4D97-AF65-F5344CB8AC3E}">
        <p14:creationId xmlns:p14="http://schemas.microsoft.com/office/powerpoint/2010/main" val="1380724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C8037F4-8A4F-ADBB-39B8-65EAAA132C5F}"/>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3FB47594-1215-07DB-B1A5-66A54611F675}"/>
              </a:ext>
            </a:extLst>
          </p:cNvPr>
          <p:cNvSpPr>
            <a:spLocks noGrp="1"/>
          </p:cNvSpPr>
          <p:nvPr>
            <p:ph type="sldNum" sz="quarter" idx="11"/>
          </p:nvPr>
        </p:nvSpPr>
        <p:spPr/>
        <p:txBody>
          <a:bodyPr/>
          <a:lstStyle/>
          <a:p>
            <a:fld id="{0970407D-EE58-4A0B-824B-1D3AE42DD9CF}" type="slidenum">
              <a:rPr lang="en-GB" altLang="cs-CZ" noProof="0" smtClean="0"/>
              <a:pPr/>
              <a:t>28</a:t>
            </a:fld>
            <a:endParaRPr lang="en-GB" altLang="cs-CZ" noProof="0" dirty="0"/>
          </a:p>
        </p:txBody>
      </p:sp>
      <p:sp>
        <p:nvSpPr>
          <p:cNvPr id="4" name="Nadpis 3">
            <a:extLst>
              <a:ext uri="{FF2B5EF4-FFF2-40B4-BE49-F238E27FC236}">
                <a16:creationId xmlns:a16="http://schemas.microsoft.com/office/drawing/2014/main" id="{877471AA-04FE-6180-0129-4ECB213E708A}"/>
              </a:ext>
            </a:extLst>
          </p:cNvPr>
          <p:cNvSpPr>
            <a:spLocks noGrp="1"/>
          </p:cNvSpPr>
          <p:nvPr>
            <p:ph type="title"/>
          </p:nvPr>
        </p:nvSpPr>
        <p:spPr/>
        <p:txBody>
          <a:bodyPr/>
          <a:lstStyle/>
          <a:p>
            <a:r>
              <a:rPr lang="cs-CZ" sz="2200" dirty="0" err="1"/>
              <a:t>Questions</a:t>
            </a:r>
            <a:r>
              <a:rPr lang="cs-CZ" dirty="0"/>
              <a:t> </a:t>
            </a:r>
            <a:endParaRPr lang="en-GB" dirty="0"/>
          </a:p>
        </p:txBody>
      </p:sp>
      <p:sp>
        <p:nvSpPr>
          <p:cNvPr id="5" name="Zástupný obsah 4">
            <a:extLst>
              <a:ext uri="{FF2B5EF4-FFF2-40B4-BE49-F238E27FC236}">
                <a16:creationId xmlns:a16="http://schemas.microsoft.com/office/drawing/2014/main" id="{D4C113D9-50DD-5675-6B21-13F15FBB636C}"/>
              </a:ext>
            </a:extLst>
          </p:cNvPr>
          <p:cNvSpPr>
            <a:spLocks noGrp="1"/>
          </p:cNvSpPr>
          <p:nvPr>
            <p:ph idx="1"/>
          </p:nvPr>
        </p:nvSpPr>
        <p:spPr/>
        <p:txBody>
          <a:bodyPr/>
          <a:lstStyle/>
          <a:p>
            <a:r>
              <a:rPr lang="cs-CZ" sz="1800" dirty="0" err="1"/>
              <a:t>What</a:t>
            </a:r>
            <a:r>
              <a:rPr lang="cs-CZ" sz="1800" dirty="0"/>
              <a:t> </a:t>
            </a:r>
            <a:r>
              <a:rPr lang="cs-CZ" sz="1800" dirty="0" err="1"/>
              <a:t>can</a:t>
            </a:r>
            <a:r>
              <a:rPr lang="cs-CZ" sz="1800" dirty="0"/>
              <a:t> </a:t>
            </a:r>
            <a:r>
              <a:rPr lang="cs-CZ" sz="1800" dirty="0" err="1"/>
              <a:t>antibiotic</a:t>
            </a:r>
            <a:r>
              <a:rPr lang="cs-CZ" sz="1800" dirty="0"/>
              <a:t> </a:t>
            </a:r>
            <a:r>
              <a:rPr lang="cs-CZ" sz="1800" dirty="0" err="1"/>
              <a:t>residues</a:t>
            </a:r>
            <a:r>
              <a:rPr lang="cs-CZ" sz="1800" dirty="0"/>
              <a:t> in </a:t>
            </a:r>
            <a:r>
              <a:rPr lang="cs-CZ" sz="1800" dirty="0" err="1"/>
              <a:t>the</a:t>
            </a:r>
            <a:r>
              <a:rPr lang="cs-CZ" sz="1800" dirty="0"/>
              <a:t> environment cause?</a:t>
            </a:r>
          </a:p>
          <a:p>
            <a:pPr lvl="1"/>
            <a:r>
              <a:rPr lang="cs-CZ" sz="1800" dirty="0" err="1"/>
              <a:t>Increase</a:t>
            </a:r>
            <a:r>
              <a:rPr lang="cs-CZ" sz="1800" dirty="0"/>
              <a:t> </a:t>
            </a:r>
            <a:r>
              <a:rPr lang="cs-CZ" sz="1800" dirty="0" err="1"/>
              <a:t>the</a:t>
            </a:r>
            <a:r>
              <a:rPr lang="cs-CZ" sz="1800" dirty="0"/>
              <a:t> biodiversity </a:t>
            </a:r>
            <a:r>
              <a:rPr lang="cs-CZ" sz="1800" dirty="0" err="1"/>
              <a:t>of</a:t>
            </a:r>
            <a:r>
              <a:rPr lang="cs-CZ" sz="1800" dirty="0"/>
              <a:t> </a:t>
            </a:r>
            <a:r>
              <a:rPr lang="cs-CZ" sz="1800" dirty="0" err="1"/>
              <a:t>mikroorganisms</a:t>
            </a:r>
            <a:endParaRPr lang="cs-CZ" sz="1800" dirty="0"/>
          </a:p>
          <a:p>
            <a:pPr lvl="1"/>
            <a:r>
              <a:rPr lang="cs-CZ" sz="1800" dirty="0"/>
              <a:t>They are </a:t>
            </a:r>
            <a:r>
              <a:rPr lang="cs-CZ" sz="1800" dirty="0" err="1"/>
              <a:t>toxic</a:t>
            </a:r>
            <a:r>
              <a:rPr lang="cs-CZ" sz="1800" dirty="0"/>
              <a:t> </a:t>
            </a:r>
            <a:r>
              <a:rPr lang="cs-CZ" sz="1800" dirty="0" err="1"/>
              <a:t>for</a:t>
            </a:r>
            <a:r>
              <a:rPr lang="cs-CZ" sz="1800" dirty="0"/>
              <a:t> </a:t>
            </a:r>
            <a:r>
              <a:rPr lang="cs-CZ" sz="1800" dirty="0" err="1"/>
              <a:t>humans</a:t>
            </a:r>
            <a:endParaRPr lang="cs-CZ" sz="1800" dirty="0"/>
          </a:p>
          <a:p>
            <a:pPr lvl="1"/>
            <a:r>
              <a:rPr lang="cs-CZ" sz="1800" dirty="0"/>
              <a:t>They </a:t>
            </a:r>
            <a:r>
              <a:rPr lang="cs-CZ" sz="1800" dirty="0" err="1"/>
              <a:t>contribute</a:t>
            </a:r>
            <a:r>
              <a:rPr lang="cs-CZ" sz="1800" dirty="0"/>
              <a:t> to </a:t>
            </a:r>
            <a:r>
              <a:rPr lang="cs-CZ" sz="1800" dirty="0" err="1"/>
              <a:t>the</a:t>
            </a:r>
            <a:r>
              <a:rPr lang="cs-CZ" sz="1800" dirty="0"/>
              <a:t> </a:t>
            </a:r>
            <a:r>
              <a:rPr lang="cs-CZ" sz="1800" dirty="0" err="1"/>
              <a:t>spred</a:t>
            </a:r>
            <a:r>
              <a:rPr lang="cs-CZ" sz="1800" dirty="0"/>
              <a:t> </a:t>
            </a:r>
            <a:r>
              <a:rPr lang="cs-CZ" sz="1800" dirty="0" err="1"/>
              <a:t>of</a:t>
            </a:r>
            <a:r>
              <a:rPr lang="cs-CZ" sz="1800" dirty="0"/>
              <a:t> </a:t>
            </a:r>
            <a:r>
              <a:rPr lang="cs-CZ" sz="1800" dirty="0" err="1"/>
              <a:t>antibiotic</a:t>
            </a:r>
            <a:r>
              <a:rPr lang="cs-CZ" sz="1800" dirty="0"/>
              <a:t> resistence</a:t>
            </a:r>
            <a:endParaRPr lang="cs-CZ" sz="1800" dirty="0">
              <a:latin typeface="Helvetica Neue" panose="02000503000000020004"/>
            </a:endParaRPr>
          </a:p>
          <a:p>
            <a:pPr lvl="1"/>
            <a:endParaRPr lang="cs-CZ" sz="1800" dirty="0">
              <a:latin typeface="Helvetica Neue" panose="02000503000000020004"/>
            </a:endParaRPr>
          </a:p>
          <a:p>
            <a:pPr lvl="1"/>
            <a:r>
              <a:rPr lang="cs-CZ" sz="1800" dirty="0" err="1">
                <a:latin typeface="Helvetica Neue" panose="02000503000000020004"/>
              </a:rPr>
              <a:t>Answer</a:t>
            </a:r>
            <a:r>
              <a:rPr lang="cs-CZ" sz="1800" b="1" dirty="0">
                <a:latin typeface="Helvetica Neue" panose="02000503000000020004"/>
              </a:rPr>
              <a:t>: </a:t>
            </a:r>
            <a:r>
              <a:rPr lang="cs-CZ" sz="1800" b="1" dirty="0"/>
              <a:t>They </a:t>
            </a:r>
            <a:r>
              <a:rPr lang="cs-CZ" sz="1800" b="1" dirty="0" err="1"/>
              <a:t>contribute</a:t>
            </a:r>
            <a:r>
              <a:rPr lang="cs-CZ" sz="1800" b="1" dirty="0"/>
              <a:t> to </a:t>
            </a:r>
            <a:r>
              <a:rPr lang="cs-CZ" sz="1800" b="1" dirty="0" err="1"/>
              <a:t>the</a:t>
            </a:r>
            <a:r>
              <a:rPr lang="cs-CZ" sz="1800" b="1" dirty="0"/>
              <a:t> </a:t>
            </a:r>
            <a:r>
              <a:rPr lang="cs-CZ" sz="1800" b="1" dirty="0" err="1"/>
              <a:t>spred</a:t>
            </a:r>
            <a:r>
              <a:rPr lang="cs-CZ" sz="1800" b="1" dirty="0"/>
              <a:t> </a:t>
            </a:r>
            <a:r>
              <a:rPr lang="cs-CZ" sz="1800" b="1" dirty="0" err="1"/>
              <a:t>of</a:t>
            </a:r>
            <a:r>
              <a:rPr lang="cs-CZ" sz="1800" b="1" dirty="0"/>
              <a:t> </a:t>
            </a:r>
            <a:r>
              <a:rPr lang="cs-CZ" sz="1800" b="1" dirty="0" err="1"/>
              <a:t>antibiotic</a:t>
            </a:r>
            <a:r>
              <a:rPr lang="cs-CZ" sz="1800" b="1" dirty="0"/>
              <a:t> resistence</a:t>
            </a:r>
            <a:endParaRPr lang="cs-CZ" sz="1800" b="1" dirty="0">
              <a:latin typeface="Helvetica Neue" panose="02000503000000020004"/>
            </a:endParaRPr>
          </a:p>
          <a:p>
            <a:pPr lvl="1"/>
            <a:endParaRPr lang="cs-CZ" sz="1800" dirty="0"/>
          </a:p>
        </p:txBody>
      </p:sp>
    </p:spTree>
    <p:extLst>
      <p:ext uri="{BB962C8B-B14F-4D97-AF65-F5344CB8AC3E}">
        <p14:creationId xmlns:p14="http://schemas.microsoft.com/office/powerpoint/2010/main" val="352835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0FDA5D4-8F1B-9CEE-9124-D38AB9D3ACAF}"/>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04EB6875-B69F-0F96-4365-CB74592F51E5}"/>
              </a:ext>
            </a:extLst>
          </p:cNvPr>
          <p:cNvSpPr>
            <a:spLocks noGrp="1"/>
          </p:cNvSpPr>
          <p:nvPr>
            <p:ph type="sldNum" sz="quarter" idx="11"/>
          </p:nvPr>
        </p:nvSpPr>
        <p:spPr/>
        <p:txBody>
          <a:bodyPr/>
          <a:lstStyle/>
          <a:p>
            <a:fld id="{0970407D-EE58-4A0B-824B-1D3AE42DD9CF}" type="slidenum">
              <a:rPr lang="en-GB" altLang="cs-CZ" noProof="0" smtClean="0"/>
              <a:pPr/>
              <a:t>29</a:t>
            </a:fld>
            <a:endParaRPr lang="en-GB" altLang="cs-CZ" noProof="0" dirty="0"/>
          </a:p>
        </p:txBody>
      </p:sp>
      <p:sp>
        <p:nvSpPr>
          <p:cNvPr id="4" name="Nadpis 3">
            <a:extLst>
              <a:ext uri="{FF2B5EF4-FFF2-40B4-BE49-F238E27FC236}">
                <a16:creationId xmlns:a16="http://schemas.microsoft.com/office/drawing/2014/main" id="{25C2BDF1-778A-B8DB-62D0-E2748DF115E3}"/>
              </a:ext>
            </a:extLst>
          </p:cNvPr>
          <p:cNvSpPr>
            <a:spLocks noGrp="1"/>
          </p:cNvSpPr>
          <p:nvPr>
            <p:ph type="title"/>
          </p:nvPr>
        </p:nvSpPr>
        <p:spPr/>
        <p:txBody>
          <a:bodyPr/>
          <a:lstStyle/>
          <a:p>
            <a:r>
              <a:rPr lang="cs-CZ" sz="2200" dirty="0" err="1"/>
              <a:t>Questions</a:t>
            </a:r>
            <a:r>
              <a:rPr lang="cs-CZ" dirty="0"/>
              <a:t> </a:t>
            </a:r>
            <a:endParaRPr lang="en-GB" dirty="0"/>
          </a:p>
        </p:txBody>
      </p:sp>
      <p:sp>
        <p:nvSpPr>
          <p:cNvPr id="5" name="Zástupný obsah 4">
            <a:extLst>
              <a:ext uri="{FF2B5EF4-FFF2-40B4-BE49-F238E27FC236}">
                <a16:creationId xmlns:a16="http://schemas.microsoft.com/office/drawing/2014/main" id="{CE647AD6-6094-EDF1-C58B-88B9597C3068}"/>
              </a:ext>
            </a:extLst>
          </p:cNvPr>
          <p:cNvSpPr>
            <a:spLocks noGrp="1"/>
          </p:cNvSpPr>
          <p:nvPr>
            <p:ph idx="1"/>
          </p:nvPr>
        </p:nvSpPr>
        <p:spPr/>
        <p:txBody>
          <a:bodyPr/>
          <a:lstStyle/>
          <a:p>
            <a:r>
              <a:rPr lang="cs-CZ" sz="1800" dirty="0" err="1"/>
              <a:t>What</a:t>
            </a:r>
            <a:r>
              <a:rPr lang="cs-CZ" sz="1800" dirty="0"/>
              <a:t> are </a:t>
            </a:r>
            <a:r>
              <a:rPr lang="cs-CZ" sz="1800" dirty="0" err="1"/>
              <a:t>the</a:t>
            </a:r>
            <a:r>
              <a:rPr lang="cs-CZ" sz="1800" dirty="0"/>
              <a:t> </a:t>
            </a:r>
            <a:r>
              <a:rPr lang="cs-CZ" sz="1800" dirty="0" err="1"/>
              <a:t>mechanism</a:t>
            </a:r>
            <a:r>
              <a:rPr lang="cs-CZ" sz="1800" dirty="0"/>
              <a:t> by </a:t>
            </a:r>
            <a:r>
              <a:rPr lang="cs-CZ" sz="1800" dirty="0" err="1"/>
              <a:t>which</a:t>
            </a:r>
            <a:r>
              <a:rPr lang="cs-CZ" sz="1800" dirty="0"/>
              <a:t> </a:t>
            </a:r>
            <a:r>
              <a:rPr lang="cs-CZ" sz="1800" dirty="0" err="1"/>
              <a:t>biofilms</a:t>
            </a:r>
            <a:r>
              <a:rPr lang="cs-CZ" sz="1800" dirty="0"/>
              <a:t> </a:t>
            </a:r>
            <a:r>
              <a:rPr lang="cs-CZ" sz="1800" dirty="0" err="1"/>
              <a:t>help</a:t>
            </a:r>
            <a:r>
              <a:rPr lang="cs-CZ" sz="1800" dirty="0"/>
              <a:t> in </a:t>
            </a:r>
            <a:r>
              <a:rPr lang="cs-CZ" sz="1800" dirty="0" err="1"/>
              <a:t>wastewater</a:t>
            </a:r>
            <a:r>
              <a:rPr lang="cs-CZ" sz="1800" dirty="0"/>
              <a:t> </a:t>
            </a:r>
            <a:r>
              <a:rPr lang="cs-CZ" sz="1800" dirty="0" err="1"/>
              <a:t>treatment</a:t>
            </a:r>
            <a:r>
              <a:rPr lang="cs-CZ" sz="1800" dirty="0"/>
              <a:t>?</a:t>
            </a:r>
          </a:p>
          <a:p>
            <a:pPr lvl="1"/>
            <a:r>
              <a:rPr lang="cs-CZ" sz="1800" dirty="0" err="1">
                <a:latin typeface="Helvetica Neue" panose="02000503000000020004"/>
              </a:rPr>
              <a:t>Completely</a:t>
            </a:r>
            <a:r>
              <a:rPr lang="cs-CZ" sz="1800" dirty="0">
                <a:latin typeface="Helvetica Neue" panose="02000503000000020004"/>
              </a:rPr>
              <a:t> </a:t>
            </a:r>
            <a:r>
              <a:rPr lang="cs-CZ" sz="1800" dirty="0" err="1">
                <a:latin typeface="Helvetica Neue" panose="02000503000000020004"/>
              </a:rPr>
              <a:t>decompose</a:t>
            </a:r>
            <a:r>
              <a:rPr lang="cs-CZ" sz="1800" dirty="0">
                <a:latin typeface="Helvetica Neue" panose="02000503000000020004"/>
              </a:rPr>
              <a:t> </a:t>
            </a:r>
            <a:r>
              <a:rPr lang="cs-CZ" sz="1800" dirty="0" err="1">
                <a:latin typeface="Helvetica Neue" panose="02000503000000020004"/>
              </a:rPr>
              <a:t>antibiotics</a:t>
            </a:r>
            <a:endParaRPr lang="cs-CZ" sz="1800" dirty="0">
              <a:latin typeface="Helvetica Neue" panose="02000503000000020004"/>
            </a:endParaRPr>
          </a:p>
          <a:p>
            <a:pPr lvl="1"/>
            <a:r>
              <a:rPr lang="cs-CZ" sz="1800" dirty="0">
                <a:latin typeface="Helvetica Neue" panose="02000503000000020004"/>
              </a:rPr>
              <a:t>They </a:t>
            </a:r>
            <a:r>
              <a:rPr lang="cs-CZ" sz="1800" dirty="0" err="1">
                <a:latin typeface="Helvetica Neue" panose="02000503000000020004"/>
              </a:rPr>
              <a:t>leach</a:t>
            </a:r>
            <a:r>
              <a:rPr lang="cs-CZ" sz="1800" dirty="0">
                <a:latin typeface="Helvetica Neue" panose="02000503000000020004"/>
              </a:rPr>
              <a:t> </a:t>
            </a:r>
            <a:r>
              <a:rPr lang="cs-CZ" sz="1800" dirty="0" err="1">
                <a:latin typeface="Helvetica Neue" panose="02000503000000020004"/>
              </a:rPr>
              <a:t>antibiotics</a:t>
            </a:r>
            <a:r>
              <a:rPr lang="cs-CZ" sz="1800" dirty="0">
                <a:latin typeface="Helvetica Neue" panose="02000503000000020004"/>
              </a:rPr>
              <a:t> </a:t>
            </a:r>
            <a:r>
              <a:rPr lang="cs-CZ" sz="1800" dirty="0" err="1">
                <a:latin typeface="Helvetica Neue" panose="02000503000000020004"/>
              </a:rPr>
              <a:t>from</a:t>
            </a:r>
            <a:r>
              <a:rPr lang="cs-CZ" sz="1800" dirty="0">
                <a:latin typeface="Helvetica Neue" panose="02000503000000020004"/>
              </a:rPr>
              <a:t> </a:t>
            </a:r>
            <a:r>
              <a:rPr lang="cs-CZ" sz="1800" dirty="0" err="1">
                <a:latin typeface="Helvetica Neue" panose="02000503000000020004"/>
              </a:rPr>
              <a:t>the</a:t>
            </a:r>
            <a:r>
              <a:rPr lang="cs-CZ" sz="1800" dirty="0">
                <a:latin typeface="Helvetica Neue" panose="02000503000000020004"/>
              </a:rPr>
              <a:t> </a:t>
            </a:r>
            <a:r>
              <a:rPr lang="cs-CZ" sz="1800" dirty="0" err="1">
                <a:latin typeface="Helvetica Neue" panose="02000503000000020004"/>
              </a:rPr>
              <a:t>water</a:t>
            </a:r>
            <a:endParaRPr lang="cs-CZ" sz="1800" dirty="0">
              <a:latin typeface="Helvetica Neue" panose="02000503000000020004"/>
            </a:endParaRPr>
          </a:p>
          <a:p>
            <a:pPr lvl="1"/>
            <a:r>
              <a:rPr lang="cs-CZ" sz="1800" dirty="0">
                <a:latin typeface="Helvetica Neue" panose="02000503000000020004"/>
              </a:rPr>
              <a:t>They </a:t>
            </a:r>
            <a:r>
              <a:rPr lang="cs-CZ" sz="1800" dirty="0" err="1">
                <a:latin typeface="Helvetica Neue" panose="02000503000000020004"/>
              </a:rPr>
              <a:t>don´t</a:t>
            </a:r>
            <a:r>
              <a:rPr lang="cs-CZ" sz="1800" dirty="0">
                <a:latin typeface="Helvetica Neue" panose="02000503000000020004"/>
              </a:rPr>
              <a:t> </a:t>
            </a:r>
            <a:r>
              <a:rPr lang="cs-CZ" sz="1800" dirty="0" err="1">
                <a:latin typeface="Helvetica Neue" panose="02000503000000020004"/>
              </a:rPr>
              <a:t>help</a:t>
            </a:r>
            <a:r>
              <a:rPr lang="cs-CZ" sz="1800" dirty="0">
                <a:latin typeface="Helvetica Neue" panose="02000503000000020004"/>
              </a:rPr>
              <a:t> in any </a:t>
            </a:r>
            <a:r>
              <a:rPr lang="cs-CZ" sz="1800" dirty="0" err="1">
                <a:latin typeface="Helvetica Neue" panose="02000503000000020004"/>
              </a:rPr>
              <a:t>way</a:t>
            </a:r>
            <a:endParaRPr lang="cs-CZ" sz="1800" dirty="0">
              <a:latin typeface="Helvetica Neue" panose="02000503000000020004"/>
            </a:endParaRPr>
          </a:p>
          <a:p>
            <a:pPr lvl="1"/>
            <a:endParaRPr lang="cs-CZ" sz="1800" dirty="0">
              <a:latin typeface="Helvetica Neue" panose="02000503000000020004"/>
            </a:endParaRPr>
          </a:p>
          <a:p>
            <a:pPr lvl="1"/>
            <a:r>
              <a:rPr lang="cs-CZ" sz="1800" dirty="0" err="1">
                <a:latin typeface="Helvetica Neue" panose="02000503000000020004"/>
              </a:rPr>
              <a:t>Answer</a:t>
            </a:r>
            <a:r>
              <a:rPr lang="cs-CZ" sz="1800" dirty="0">
                <a:latin typeface="Helvetica Neue" panose="02000503000000020004"/>
              </a:rPr>
              <a:t>: </a:t>
            </a:r>
            <a:r>
              <a:rPr lang="cs-CZ" sz="1800" b="1" dirty="0">
                <a:latin typeface="Helvetica Neue" panose="02000503000000020004"/>
              </a:rPr>
              <a:t>They </a:t>
            </a:r>
            <a:r>
              <a:rPr lang="cs-CZ" sz="1800" b="1" dirty="0" err="1">
                <a:latin typeface="Helvetica Neue" panose="02000503000000020004"/>
              </a:rPr>
              <a:t>leach</a:t>
            </a:r>
            <a:r>
              <a:rPr lang="cs-CZ" sz="1800" b="1" dirty="0">
                <a:latin typeface="Helvetica Neue" panose="02000503000000020004"/>
              </a:rPr>
              <a:t> </a:t>
            </a:r>
            <a:r>
              <a:rPr lang="cs-CZ" sz="1800" b="1" dirty="0" err="1">
                <a:latin typeface="Helvetica Neue" panose="02000503000000020004"/>
              </a:rPr>
              <a:t>antibiotics</a:t>
            </a:r>
            <a:r>
              <a:rPr lang="cs-CZ" sz="1800" b="1" dirty="0">
                <a:latin typeface="Helvetica Neue" panose="02000503000000020004"/>
              </a:rPr>
              <a:t> </a:t>
            </a:r>
            <a:r>
              <a:rPr lang="cs-CZ" sz="1800" b="1" dirty="0" err="1">
                <a:latin typeface="Helvetica Neue" panose="02000503000000020004"/>
              </a:rPr>
              <a:t>from</a:t>
            </a:r>
            <a:r>
              <a:rPr lang="cs-CZ" sz="1800" b="1" dirty="0">
                <a:latin typeface="Helvetica Neue" panose="02000503000000020004"/>
              </a:rPr>
              <a:t> </a:t>
            </a:r>
            <a:r>
              <a:rPr lang="cs-CZ" sz="1800" b="1" dirty="0" err="1">
                <a:latin typeface="Helvetica Neue" panose="02000503000000020004"/>
              </a:rPr>
              <a:t>wastewater</a:t>
            </a:r>
            <a:endParaRPr lang="en-GB" sz="1800" dirty="0">
              <a:latin typeface="Helvetica Neue" panose="02000503000000020004"/>
            </a:endParaRPr>
          </a:p>
        </p:txBody>
      </p:sp>
    </p:spTree>
    <p:extLst>
      <p:ext uri="{BB962C8B-B14F-4D97-AF65-F5344CB8AC3E}">
        <p14:creationId xmlns:p14="http://schemas.microsoft.com/office/powerpoint/2010/main" val="350523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A03A630-1404-4294-A8A4-0CF76C192510}"/>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AA9F06BE-3E05-41A3-BD40-30FA27F9DEB4}"/>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4" name="Nadpis 3">
            <a:extLst>
              <a:ext uri="{FF2B5EF4-FFF2-40B4-BE49-F238E27FC236}">
                <a16:creationId xmlns:a16="http://schemas.microsoft.com/office/drawing/2014/main" id="{90BBB547-5E72-472C-BE79-7A2FDE4E9338}"/>
              </a:ext>
            </a:extLst>
          </p:cNvPr>
          <p:cNvSpPr>
            <a:spLocks noGrp="1"/>
          </p:cNvSpPr>
          <p:nvPr>
            <p:ph type="title"/>
          </p:nvPr>
        </p:nvSpPr>
        <p:spPr/>
        <p:txBody>
          <a:bodyPr/>
          <a:lstStyle/>
          <a:p>
            <a:r>
              <a:rPr lang="cs-CZ" sz="2200" dirty="0" err="1"/>
              <a:t>Introduction</a:t>
            </a:r>
            <a:r>
              <a:rPr lang="cs-CZ" dirty="0"/>
              <a:t> </a:t>
            </a:r>
          </a:p>
        </p:txBody>
      </p:sp>
      <p:sp>
        <p:nvSpPr>
          <p:cNvPr id="5" name="Zástupný obsah 4">
            <a:extLst>
              <a:ext uri="{FF2B5EF4-FFF2-40B4-BE49-F238E27FC236}">
                <a16:creationId xmlns:a16="http://schemas.microsoft.com/office/drawing/2014/main" id="{0A2A74FB-E478-4C7E-8CB2-74AAB93689E7}"/>
              </a:ext>
            </a:extLst>
          </p:cNvPr>
          <p:cNvSpPr>
            <a:spLocks noGrp="1"/>
          </p:cNvSpPr>
          <p:nvPr>
            <p:ph idx="1"/>
          </p:nvPr>
        </p:nvSpPr>
        <p:spPr/>
        <p:txBody>
          <a:bodyPr/>
          <a:lstStyle/>
          <a:p>
            <a:pPr marL="251999" lvl="0" indent="-116499" algn="l" rtl="0">
              <a:lnSpc>
                <a:spcPct val="150000"/>
              </a:lnSpc>
              <a:spcBef>
                <a:spcPts val="0"/>
              </a:spcBef>
              <a:spcAft>
                <a:spcPts val="0"/>
              </a:spcAft>
              <a:buSzPts val="1800"/>
              <a:buChar char="̶"/>
            </a:pPr>
            <a:r>
              <a:rPr lang="en-GB" sz="1600" dirty="0">
                <a:solidFill>
                  <a:srgbClr val="1F1F1F"/>
                </a:solidFill>
                <a:latin typeface="Helvetica Neue"/>
              </a:rPr>
              <a:t>However, there are several potential environmental- and health-related risks associated with this practice</a:t>
            </a:r>
          </a:p>
          <a:p>
            <a:pPr marL="251999" lvl="0" indent="-116499" algn="l" rtl="0">
              <a:lnSpc>
                <a:spcPct val="150000"/>
              </a:lnSpc>
              <a:spcBef>
                <a:spcPts val="0"/>
              </a:spcBef>
              <a:spcAft>
                <a:spcPts val="0"/>
              </a:spcAft>
              <a:buSzPts val="1800"/>
              <a:buChar char="̶"/>
            </a:pPr>
            <a:r>
              <a:rPr lang="en-GB" sz="1600" dirty="0">
                <a:latin typeface="Helvetica Neue"/>
              </a:rPr>
              <a:t>One significant issue associated with wastewater treatment is the presence of antibiotic residues. Antibiotics are commonly used in healthcare, agriculture, and livestock farming</a:t>
            </a:r>
          </a:p>
          <a:p>
            <a:pPr marL="251999" lvl="0" indent="-116499" algn="l" rtl="0">
              <a:lnSpc>
                <a:spcPct val="150000"/>
              </a:lnSpc>
              <a:spcBef>
                <a:spcPts val="0"/>
              </a:spcBef>
              <a:spcAft>
                <a:spcPts val="0"/>
              </a:spcAft>
              <a:buSzPts val="1800"/>
              <a:buChar char="̶"/>
            </a:pPr>
            <a:r>
              <a:rPr lang="en-GB" sz="1600" dirty="0">
                <a:latin typeface="Helvetica Neue"/>
              </a:rPr>
              <a:t>When these antibiotics enter wastewater through various sources like hospitals, pharmaceutical manufacturing, or agricultural runoff, they can persist through the treatment process and end up in the treated effluent</a:t>
            </a:r>
          </a:p>
          <a:p>
            <a:pPr marL="251999" lvl="0" indent="-116499" algn="l" rtl="0">
              <a:lnSpc>
                <a:spcPct val="150000"/>
              </a:lnSpc>
              <a:spcBef>
                <a:spcPts val="0"/>
              </a:spcBef>
              <a:spcAft>
                <a:spcPts val="0"/>
              </a:spcAft>
              <a:buSzPts val="1800"/>
              <a:buChar char="̶"/>
            </a:pPr>
            <a:r>
              <a:rPr lang="en-GB" sz="1600" dirty="0">
                <a:latin typeface="Helvetica Neue"/>
              </a:rPr>
              <a:t>The presence of antibiotic residues in wastewater is concerning due to its potential environmental and public health impacts. Antibiotics in treated wastewater can contribute to the development of antibiotic-resistant bacteria in the environment</a:t>
            </a:r>
          </a:p>
          <a:p>
            <a:pPr marL="251999" lvl="0" indent="-116499" algn="l" rtl="0">
              <a:lnSpc>
                <a:spcPct val="150000"/>
              </a:lnSpc>
              <a:spcBef>
                <a:spcPts val="0"/>
              </a:spcBef>
              <a:spcAft>
                <a:spcPts val="0"/>
              </a:spcAft>
              <a:buSzPts val="1800"/>
              <a:buChar char="̶"/>
            </a:pPr>
            <a:r>
              <a:rPr lang="en-GB" sz="1600" dirty="0">
                <a:latin typeface="Helvetica Neue"/>
              </a:rPr>
              <a:t>Addressing antibiotic residue problems in wastewater treatment requires improved treatment processes, proper disposal of expired or unused medications</a:t>
            </a:r>
          </a:p>
          <a:p>
            <a:endParaRPr lang="cs-CZ" sz="1600" dirty="0">
              <a:latin typeface="Helvetica Neue"/>
            </a:endParaRPr>
          </a:p>
        </p:txBody>
      </p:sp>
    </p:spTree>
    <p:extLst>
      <p:ext uri="{BB962C8B-B14F-4D97-AF65-F5344CB8AC3E}">
        <p14:creationId xmlns:p14="http://schemas.microsoft.com/office/powerpoint/2010/main" val="4102541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BE71679-7F78-FFF0-05B4-0081ACE328CF}"/>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9C2ACC1F-40DF-B5B9-C02D-5E31663478A2}"/>
              </a:ext>
            </a:extLst>
          </p:cNvPr>
          <p:cNvSpPr>
            <a:spLocks noGrp="1"/>
          </p:cNvSpPr>
          <p:nvPr>
            <p:ph type="sldNum" sz="quarter" idx="11"/>
          </p:nvPr>
        </p:nvSpPr>
        <p:spPr/>
        <p:txBody>
          <a:bodyPr/>
          <a:lstStyle/>
          <a:p>
            <a:fld id="{0970407D-EE58-4A0B-824B-1D3AE42DD9CF}" type="slidenum">
              <a:rPr lang="en-GB" altLang="cs-CZ" noProof="0" smtClean="0"/>
              <a:pPr/>
              <a:t>30</a:t>
            </a:fld>
            <a:endParaRPr lang="en-GB" altLang="cs-CZ" noProof="0" dirty="0"/>
          </a:p>
        </p:txBody>
      </p:sp>
      <p:sp>
        <p:nvSpPr>
          <p:cNvPr id="4" name="Nadpis 3">
            <a:extLst>
              <a:ext uri="{FF2B5EF4-FFF2-40B4-BE49-F238E27FC236}">
                <a16:creationId xmlns:a16="http://schemas.microsoft.com/office/drawing/2014/main" id="{6857CDC9-608F-8295-B449-234E71340EFF}"/>
              </a:ext>
            </a:extLst>
          </p:cNvPr>
          <p:cNvSpPr>
            <a:spLocks noGrp="1"/>
          </p:cNvSpPr>
          <p:nvPr>
            <p:ph type="title"/>
          </p:nvPr>
        </p:nvSpPr>
        <p:spPr/>
        <p:txBody>
          <a:bodyPr/>
          <a:lstStyle/>
          <a:p>
            <a:r>
              <a:rPr lang="cs-CZ" sz="2200" dirty="0" err="1"/>
              <a:t>Questions</a:t>
            </a:r>
            <a:endParaRPr lang="en-GB" sz="2200" dirty="0"/>
          </a:p>
        </p:txBody>
      </p:sp>
      <p:sp>
        <p:nvSpPr>
          <p:cNvPr id="5" name="Zástupný obsah 4">
            <a:extLst>
              <a:ext uri="{FF2B5EF4-FFF2-40B4-BE49-F238E27FC236}">
                <a16:creationId xmlns:a16="http://schemas.microsoft.com/office/drawing/2014/main" id="{D478B8FB-F120-7869-2E54-75A83756B92D}"/>
              </a:ext>
            </a:extLst>
          </p:cNvPr>
          <p:cNvSpPr>
            <a:spLocks noGrp="1"/>
          </p:cNvSpPr>
          <p:nvPr>
            <p:ph idx="1"/>
          </p:nvPr>
        </p:nvSpPr>
        <p:spPr/>
        <p:txBody>
          <a:bodyPr/>
          <a:lstStyle/>
          <a:p>
            <a:r>
              <a:rPr lang="cs-CZ" sz="1800" dirty="0" err="1"/>
              <a:t>Why</a:t>
            </a:r>
            <a:r>
              <a:rPr lang="cs-CZ" sz="1800" dirty="0"/>
              <a:t> </a:t>
            </a:r>
            <a:r>
              <a:rPr lang="cs-CZ" sz="1800" dirty="0" err="1"/>
              <a:t>is</a:t>
            </a:r>
            <a:r>
              <a:rPr lang="cs-CZ" sz="1800" dirty="0"/>
              <a:t> </a:t>
            </a:r>
            <a:r>
              <a:rPr lang="cs-CZ" sz="1800" dirty="0" err="1"/>
              <a:t>the</a:t>
            </a:r>
            <a:r>
              <a:rPr lang="cs-CZ" sz="1800" dirty="0"/>
              <a:t> use TiO</a:t>
            </a:r>
            <a:r>
              <a:rPr lang="cs-CZ" sz="1800" baseline="-25000" dirty="0"/>
              <a:t>2</a:t>
            </a:r>
            <a:r>
              <a:rPr lang="cs-CZ" sz="1800" dirty="0"/>
              <a:t> </a:t>
            </a:r>
            <a:r>
              <a:rPr lang="cs-CZ" sz="1800" dirty="0" err="1"/>
              <a:t>suitable</a:t>
            </a:r>
            <a:r>
              <a:rPr lang="cs-CZ" sz="1800" dirty="0"/>
              <a:t> </a:t>
            </a:r>
            <a:r>
              <a:rPr lang="cs-CZ" sz="1800" dirty="0" err="1"/>
              <a:t>for</a:t>
            </a:r>
            <a:r>
              <a:rPr lang="cs-CZ" sz="1800" dirty="0"/>
              <a:t> </a:t>
            </a:r>
            <a:r>
              <a:rPr lang="cs-CZ" sz="1800" dirty="0" err="1"/>
              <a:t>photocatalysis</a:t>
            </a:r>
            <a:r>
              <a:rPr lang="cs-CZ" sz="1800" dirty="0"/>
              <a:t> </a:t>
            </a:r>
            <a:r>
              <a:rPr lang="cs-CZ" sz="1800" dirty="0" err="1"/>
              <a:t>degradation</a:t>
            </a:r>
            <a:r>
              <a:rPr lang="cs-CZ" sz="1800" dirty="0"/>
              <a:t>? </a:t>
            </a:r>
          </a:p>
          <a:p>
            <a:pPr lvl="1"/>
            <a:r>
              <a:rPr lang="cs-CZ" sz="1800" dirty="0" err="1"/>
              <a:t>Easy</a:t>
            </a:r>
            <a:r>
              <a:rPr lang="cs-CZ" sz="1800" dirty="0"/>
              <a:t> and </a:t>
            </a:r>
            <a:r>
              <a:rPr lang="cs-CZ" sz="1800" dirty="0" err="1"/>
              <a:t>quick</a:t>
            </a:r>
            <a:endParaRPr lang="cs-CZ" sz="1800" dirty="0"/>
          </a:p>
          <a:p>
            <a:pPr lvl="1"/>
            <a:r>
              <a:rPr lang="en-US" sz="1800" dirty="0">
                <a:latin typeface="Helvetica Neue" panose="02000503000000020004"/>
              </a:rPr>
              <a:t>Nontoxicity</a:t>
            </a:r>
            <a:r>
              <a:rPr lang="cs-CZ" sz="1800" dirty="0">
                <a:latin typeface="Helvetica Neue" panose="02000503000000020004"/>
              </a:rPr>
              <a:t>, </a:t>
            </a:r>
            <a:r>
              <a:rPr lang="cs-CZ" sz="1800" dirty="0" err="1">
                <a:latin typeface="Helvetica Neue" panose="02000503000000020004"/>
              </a:rPr>
              <a:t>low</a:t>
            </a:r>
            <a:r>
              <a:rPr lang="cs-CZ" sz="1800" dirty="0">
                <a:latin typeface="Helvetica Neue" panose="02000503000000020004"/>
              </a:rPr>
              <a:t> </a:t>
            </a:r>
            <a:r>
              <a:rPr lang="cs-CZ" sz="1800" dirty="0" err="1">
                <a:latin typeface="Helvetica Neue" panose="02000503000000020004"/>
              </a:rPr>
              <a:t>prize</a:t>
            </a:r>
            <a:endParaRPr lang="cs-CZ" sz="1800" dirty="0">
              <a:latin typeface="Helvetica Neue" panose="02000503000000020004"/>
            </a:endParaRPr>
          </a:p>
          <a:p>
            <a:pPr lvl="1"/>
            <a:r>
              <a:rPr lang="cs-CZ" sz="1800" dirty="0" err="1">
                <a:latin typeface="Helvetica Neue" panose="02000503000000020004"/>
              </a:rPr>
              <a:t>Scientists</a:t>
            </a:r>
            <a:r>
              <a:rPr lang="cs-CZ" sz="1800" dirty="0">
                <a:latin typeface="Helvetica Neue" panose="02000503000000020004"/>
              </a:rPr>
              <a:t> are </a:t>
            </a:r>
            <a:r>
              <a:rPr lang="cs-CZ" sz="1800" dirty="0" err="1">
                <a:latin typeface="Helvetica Neue" panose="02000503000000020004"/>
              </a:rPr>
              <a:t>lazy</a:t>
            </a:r>
            <a:endParaRPr lang="cs-CZ" sz="1800" dirty="0">
              <a:latin typeface="Helvetica Neue" panose="02000503000000020004"/>
            </a:endParaRPr>
          </a:p>
          <a:p>
            <a:pPr lvl="1"/>
            <a:endParaRPr lang="cs-CZ" sz="2000" dirty="0">
              <a:latin typeface="Helvetica Neue" panose="02000503000000020004"/>
            </a:endParaRPr>
          </a:p>
          <a:p>
            <a:pPr lvl="1"/>
            <a:r>
              <a:rPr lang="cs-CZ" dirty="0" err="1">
                <a:latin typeface="Helvetica Neue" panose="02000503000000020004"/>
              </a:rPr>
              <a:t>Answer</a:t>
            </a:r>
            <a:r>
              <a:rPr lang="cs-CZ" dirty="0">
                <a:latin typeface="Helvetica Neue" panose="02000503000000020004"/>
              </a:rPr>
              <a:t>: </a:t>
            </a:r>
            <a:r>
              <a:rPr lang="cs-CZ" b="1" dirty="0" err="1">
                <a:latin typeface="Helvetica Neue" panose="02000503000000020004"/>
              </a:rPr>
              <a:t>Nontoxicity</a:t>
            </a:r>
            <a:r>
              <a:rPr lang="cs-CZ" b="1" dirty="0">
                <a:latin typeface="Helvetica Neue" panose="02000503000000020004"/>
              </a:rPr>
              <a:t>, </a:t>
            </a:r>
            <a:r>
              <a:rPr lang="cs-CZ" b="1" dirty="0" err="1">
                <a:latin typeface="Helvetica Neue" panose="02000503000000020004"/>
              </a:rPr>
              <a:t>low</a:t>
            </a:r>
            <a:r>
              <a:rPr lang="cs-CZ" b="1" dirty="0">
                <a:latin typeface="Helvetica Neue" panose="02000503000000020004"/>
              </a:rPr>
              <a:t> </a:t>
            </a:r>
            <a:r>
              <a:rPr lang="cs-CZ" b="1" dirty="0" err="1">
                <a:latin typeface="Helvetica Neue" panose="02000503000000020004"/>
              </a:rPr>
              <a:t>prize</a:t>
            </a:r>
            <a:endParaRPr lang="cs-CZ" sz="2000" dirty="0">
              <a:latin typeface="Helvetica Neue" panose="02000503000000020004"/>
            </a:endParaRPr>
          </a:p>
          <a:p>
            <a:pPr lvl="1"/>
            <a:endParaRPr lang="cs-CZ" sz="2000" b="1" dirty="0">
              <a:latin typeface="Helvetica Neue" panose="02000503000000020004"/>
            </a:endParaRPr>
          </a:p>
          <a:p>
            <a:pPr lvl="1"/>
            <a:endParaRPr lang="en-GB" dirty="0">
              <a:latin typeface="Helvetica Neue" panose="02000503000000020004"/>
            </a:endParaRPr>
          </a:p>
        </p:txBody>
      </p:sp>
    </p:spTree>
    <p:extLst>
      <p:ext uri="{BB962C8B-B14F-4D97-AF65-F5344CB8AC3E}">
        <p14:creationId xmlns:p14="http://schemas.microsoft.com/office/powerpoint/2010/main" val="108159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1BCAA97-C4F1-23E9-2585-5D095F8E410C}"/>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F4688AD3-30E4-D473-DD55-5F3238E8F2E2}"/>
              </a:ext>
            </a:extLst>
          </p:cNvPr>
          <p:cNvSpPr>
            <a:spLocks noGrp="1"/>
          </p:cNvSpPr>
          <p:nvPr>
            <p:ph type="sldNum" sz="quarter" idx="11"/>
          </p:nvPr>
        </p:nvSpPr>
        <p:spPr/>
        <p:txBody>
          <a:bodyPr/>
          <a:lstStyle/>
          <a:p>
            <a:fld id="{0970407D-EE58-4A0B-824B-1D3AE42DD9CF}" type="slidenum">
              <a:rPr lang="en-GB" altLang="cs-CZ" noProof="0" smtClean="0"/>
              <a:pPr/>
              <a:t>31</a:t>
            </a:fld>
            <a:endParaRPr lang="en-GB" altLang="cs-CZ" noProof="0" dirty="0"/>
          </a:p>
        </p:txBody>
      </p:sp>
      <p:sp>
        <p:nvSpPr>
          <p:cNvPr id="4" name="Nadpis 3">
            <a:extLst>
              <a:ext uri="{FF2B5EF4-FFF2-40B4-BE49-F238E27FC236}">
                <a16:creationId xmlns:a16="http://schemas.microsoft.com/office/drawing/2014/main" id="{6B594D6C-9DC5-5F6E-2580-1359C2F0ECDE}"/>
              </a:ext>
            </a:extLst>
          </p:cNvPr>
          <p:cNvSpPr>
            <a:spLocks noGrp="1"/>
          </p:cNvSpPr>
          <p:nvPr>
            <p:ph type="title"/>
          </p:nvPr>
        </p:nvSpPr>
        <p:spPr/>
        <p:txBody>
          <a:bodyPr/>
          <a:lstStyle/>
          <a:p>
            <a:r>
              <a:rPr lang="cs-CZ" sz="2200" dirty="0" err="1"/>
              <a:t>Questions</a:t>
            </a:r>
            <a:r>
              <a:rPr lang="cs-CZ" dirty="0"/>
              <a:t> </a:t>
            </a:r>
            <a:endParaRPr lang="en-GB" dirty="0"/>
          </a:p>
        </p:txBody>
      </p:sp>
      <p:sp>
        <p:nvSpPr>
          <p:cNvPr id="5" name="Zástupný obsah 4">
            <a:extLst>
              <a:ext uri="{FF2B5EF4-FFF2-40B4-BE49-F238E27FC236}">
                <a16:creationId xmlns:a16="http://schemas.microsoft.com/office/drawing/2014/main" id="{69D73C77-B573-30FF-B9CA-AEB6C013D600}"/>
              </a:ext>
            </a:extLst>
          </p:cNvPr>
          <p:cNvSpPr>
            <a:spLocks noGrp="1"/>
          </p:cNvSpPr>
          <p:nvPr>
            <p:ph idx="1"/>
          </p:nvPr>
        </p:nvSpPr>
        <p:spPr/>
        <p:txBody>
          <a:bodyPr/>
          <a:lstStyle/>
          <a:p>
            <a:r>
              <a:rPr lang="cs-CZ" sz="1800" dirty="0" err="1"/>
              <a:t>Which</a:t>
            </a:r>
            <a:r>
              <a:rPr lang="cs-CZ" sz="1800" dirty="0"/>
              <a:t> </a:t>
            </a:r>
            <a:r>
              <a:rPr lang="cs-CZ" sz="1800" dirty="0" err="1"/>
              <a:t>method</a:t>
            </a:r>
            <a:r>
              <a:rPr lang="cs-CZ" sz="1800" dirty="0"/>
              <a:t> </a:t>
            </a:r>
            <a:r>
              <a:rPr lang="cs-CZ" sz="1800" dirty="0" err="1"/>
              <a:t>seems</a:t>
            </a:r>
            <a:r>
              <a:rPr lang="cs-CZ" sz="1800" dirty="0"/>
              <a:t> </a:t>
            </a:r>
            <a:r>
              <a:rPr lang="cs-CZ" sz="1800" dirty="0" err="1"/>
              <a:t>applicable</a:t>
            </a:r>
            <a:r>
              <a:rPr lang="cs-CZ" sz="1800" dirty="0"/>
              <a:t> </a:t>
            </a:r>
            <a:r>
              <a:rPr lang="cs-CZ" sz="1800" dirty="0" err="1"/>
              <a:t>for</a:t>
            </a:r>
            <a:r>
              <a:rPr lang="cs-CZ" sz="1800" dirty="0"/>
              <a:t> </a:t>
            </a:r>
            <a:r>
              <a:rPr lang="cs-CZ" sz="1800" dirty="0" err="1"/>
              <a:t>the</a:t>
            </a:r>
            <a:r>
              <a:rPr lang="cs-CZ" sz="1800" dirty="0"/>
              <a:t> </a:t>
            </a:r>
            <a:r>
              <a:rPr lang="cs-CZ" sz="1800" dirty="0" err="1"/>
              <a:t>treatment</a:t>
            </a:r>
            <a:r>
              <a:rPr lang="cs-CZ" sz="1800" dirty="0"/>
              <a:t> </a:t>
            </a:r>
            <a:r>
              <a:rPr lang="cs-CZ" sz="1800" dirty="0" err="1"/>
              <a:t>of</a:t>
            </a:r>
            <a:r>
              <a:rPr lang="cs-CZ" sz="1800" dirty="0"/>
              <a:t> </a:t>
            </a:r>
            <a:r>
              <a:rPr lang="cs-CZ" sz="1800" dirty="0" err="1"/>
              <a:t>pharmaceutical</a:t>
            </a:r>
            <a:r>
              <a:rPr lang="cs-CZ" sz="1800" dirty="0"/>
              <a:t> </a:t>
            </a:r>
            <a:r>
              <a:rPr lang="cs-CZ" sz="1800" dirty="0" err="1"/>
              <a:t>wastewater</a:t>
            </a:r>
            <a:r>
              <a:rPr lang="cs-CZ" sz="1800" dirty="0"/>
              <a:t>?</a:t>
            </a:r>
          </a:p>
          <a:p>
            <a:pPr lvl="1"/>
            <a:r>
              <a:rPr lang="cs-CZ" sz="1800" dirty="0"/>
              <a:t>Solar-</a:t>
            </a:r>
            <a:r>
              <a:rPr lang="cs-CZ" sz="1800" dirty="0" err="1"/>
              <a:t>photocatalysis</a:t>
            </a:r>
            <a:endParaRPr lang="cs-CZ" sz="1800" dirty="0"/>
          </a:p>
          <a:p>
            <a:pPr lvl="1"/>
            <a:r>
              <a:rPr lang="cs-CZ" sz="1800" dirty="0" err="1"/>
              <a:t>Photodegradation</a:t>
            </a:r>
            <a:r>
              <a:rPr lang="cs-CZ" sz="1800" dirty="0"/>
              <a:t> </a:t>
            </a:r>
          </a:p>
          <a:p>
            <a:pPr lvl="1"/>
            <a:r>
              <a:rPr lang="cs-CZ" sz="1800" dirty="0" err="1"/>
              <a:t>Osmosis</a:t>
            </a:r>
            <a:r>
              <a:rPr lang="cs-CZ" sz="1800" dirty="0"/>
              <a:t> </a:t>
            </a:r>
          </a:p>
          <a:p>
            <a:pPr lvl="1"/>
            <a:r>
              <a:rPr lang="cs-CZ" sz="1800" dirty="0"/>
              <a:t>Reverse </a:t>
            </a:r>
            <a:r>
              <a:rPr lang="cs-CZ" sz="1800" dirty="0" err="1"/>
              <a:t>osmosis</a:t>
            </a:r>
            <a:endParaRPr lang="cs-CZ" sz="1800" dirty="0"/>
          </a:p>
          <a:p>
            <a:pPr lvl="1"/>
            <a:endParaRPr lang="cs-CZ" sz="1800" dirty="0"/>
          </a:p>
          <a:p>
            <a:pPr lvl="1"/>
            <a:r>
              <a:rPr lang="cs-CZ" sz="1800" dirty="0" err="1"/>
              <a:t>Answer</a:t>
            </a:r>
            <a:r>
              <a:rPr lang="cs-CZ" sz="1800" dirty="0"/>
              <a:t>: </a:t>
            </a:r>
            <a:r>
              <a:rPr lang="cs-CZ" sz="1800" b="1" dirty="0"/>
              <a:t>Solar-</a:t>
            </a:r>
            <a:r>
              <a:rPr lang="cs-CZ" sz="1800" b="1" dirty="0" err="1"/>
              <a:t>photocatalysis</a:t>
            </a:r>
            <a:endParaRPr lang="cs-CZ" sz="1800" dirty="0"/>
          </a:p>
          <a:p>
            <a:pPr marL="72000" indent="0">
              <a:buNone/>
            </a:pPr>
            <a:endParaRPr lang="cs-CZ" sz="1800" dirty="0"/>
          </a:p>
          <a:p>
            <a:endParaRPr lang="en-GB" sz="1800" dirty="0">
              <a:latin typeface="Helvetica Neue" panose="02000503000000020004"/>
            </a:endParaRPr>
          </a:p>
        </p:txBody>
      </p:sp>
    </p:spTree>
    <p:extLst>
      <p:ext uri="{BB962C8B-B14F-4D97-AF65-F5344CB8AC3E}">
        <p14:creationId xmlns:p14="http://schemas.microsoft.com/office/powerpoint/2010/main" val="317066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2158322-8F4E-FD41-225A-B55A3CD10050}"/>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B464AA08-549F-2933-33FA-F4C5E2BD0815}"/>
              </a:ext>
            </a:extLst>
          </p:cNvPr>
          <p:cNvSpPr>
            <a:spLocks noGrp="1"/>
          </p:cNvSpPr>
          <p:nvPr>
            <p:ph type="sldNum" sz="quarter" idx="11"/>
          </p:nvPr>
        </p:nvSpPr>
        <p:spPr/>
        <p:txBody>
          <a:bodyPr/>
          <a:lstStyle/>
          <a:p>
            <a:fld id="{0970407D-EE58-4A0B-824B-1D3AE42DD9CF}" type="slidenum">
              <a:rPr lang="en-GB" altLang="cs-CZ" noProof="0" smtClean="0"/>
              <a:pPr/>
              <a:t>32</a:t>
            </a:fld>
            <a:endParaRPr lang="en-GB" altLang="cs-CZ" noProof="0" dirty="0"/>
          </a:p>
        </p:txBody>
      </p:sp>
      <p:sp>
        <p:nvSpPr>
          <p:cNvPr id="4" name="Nadpis 3">
            <a:extLst>
              <a:ext uri="{FF2B5EF4-FFF2-40B4-BE49-F238E27FC236}">
                <a16:creationId xmlns:a16="http://schemas.microsoft.com/office/drawing/2014/main" id="{58D255BD-8DF8-DEC6-97D4-04E7BDCFDEB0}"/>
              </a:ext>
            </a:extLst>
          </p:cNvPr>
          <p:cNvSpPr>
            <a:spLocks noGrp="1"/>
          </p:cNvSpPr>
          <p:nvPr>
            <p:ph type="title"/>
          </p:nvPr>
        </p:nvSpPr>
        <p:spPr/>
        <p:txBody>
          <a:bodyPr/>
          <a:lstStyle/>
          <a:p>
            <a:r>
              <a:rPr lang="cs-CZ" sz="2200" dirty="0" err="1"/>
              <a:t>Questions</a:t>
            </a:r>
            <a:r>
              <a:rPr lang="cs-CZ" dirty="0"/>
              <a:t> </a:t>
            </a:r>
            <a:endParaRPr lang="en-GB" dirty="0"/>
          </a:p>
        </p:txBody>
      </p:sp>
      <p:sp>
        <p:nvSpPr>
          <p:cNvPr id="5" name="Zástupný obsah 4">
            <a:extLst>
              <a:ext uri="{FF2B5EF4-FFF2-40B4-BE49-F238E27FC236}">
                <a16:creationId xmlns:a16="http://schemas.microsoft.com/office/drawing/2014/main" id="{E46160F3-986E-D216-57BC-E71CA681F06C}"/>
              </a:ext>
            </a:extLst>
          </p:cNvPr>
          <p:cNvSpPr>
            <a:spLocks noGrp="1"/>
          </p:cNvSpPr>
          <p:nvPr>
            <p:ph idx="1"/>
          </p:nvPr>
        </p:nvSpPr>
        <p:spPr/>
        <p:txBody>
          <a:bodyPr/>
          <a:lstStyle/>
          <a:p>
            <a:r>
              <a:rPr lang="cs-CZ" sz="1800" dirty="0" err="1"/>
              <a:t>How</a:t>
            </a:r>
            <a:r>
              <a:rPr lang="cs-CZ" sz="1800" dirty="0"/>
              <a:t> </a:t>
            </a:r>
            <a:r>
              <a:rPr lang="cs-CZ" sz="1800" dirty="0" err="1"/>
              <a:t>does</a:t>
            </a:r>
            <a:r>
              <a:rPr lang="cs-CZ" sz="1800" dirty="0"/>
              <a:t> </a:t>
            </a:r>
            <a:r>
              <a:rPr lang="cs-CZ" sz="1800" dirty="0" err="1"/>
              <a:t>nanotechnology</a:t>
            </a:r>
            <a:r>
              <a:rPr lang="cs-CZ" sz="1800" dirty="0"/>
              <a:t> </a:t>
            </a:r>
            <a:r>
              <a:rPr lang="cs-CZ" sz="1800" dirty="0" err="1"/>
              <a:t>kill</a:t>
            </a:r>
            <a:r>
              <a:rPr lang="cs-CZ" sz="1800" dirty="0"/>
              <a:t> </a:t>
            </a:r>
            <a:r>
              <a:rPr lang="cs-CZ" sz="1800" dirty="0" err="1"/>
              <a:t>microorganims</a:t>
            </a:r>
            <a:r>
              <a:rPr lang="cs-CZ" sz="1800" dirty="0"/>
              <a:t>?</a:t>
            </a:r>
          </a:p>
          <a:p>
            <a:pPr lvl="1"/>
            <a:r>
              <a:rPr lang="cs-CZ" sz="1800" dirty="0">
                <a:latin typeface="Helvetica Neue" panose="02000503000000020004"/>
              </a:rPr>
              <a:t>They </a:t>
            </a:r>
            <a:r>
              <a:rPr lang="cs-CZ" sz="1800" dirty="0" err="1">
                <a:latin typeface="Helvetica Neue" panose="02000503000000020004"/>
              </a:rPr>
              <a:t>don´t</a:t>
            </a:r>
            <a:r>
              <a:rPr lang="cs-CZ" sz="1800" dirty="0">
                <a:latin typeface="Helvetica Neue" panose="02000503000000020004"/>
              </a:rPr>
              <a:t> </a:t>
            </a:r>
            <a:r>
              <a:rPr lang="cs-CZ" sz="1800" dirty="0" err="1">
                <a:latin typeface="Helvetica Neue" panose="02000503000000020004"/>
              </a:rPr>
              <a:t>kill</a:t>
            </a:r>
            <a:r>
              <a:rPr lang="cs-CZ" sz="1800" dirty="0">
                <a:latin typeface="Helvetica Neue" panose="02000503000000020004"/>
              </a:rPr>
              <a:t> </a:t>
            </a:r>
            <a:r>
              <a:rPr lang="cs-CZ" sz="1800" dirty="0" err="1">
                <a:latin typeface="Helvetica Neue" panose="02000503000000020004"/>
              </a:rPr>
              <a:t>them</a:t>
            </a:r>
            <a:r>
              <a:rPr lang="cs-CZ" sz="1800" dirty="0">
                <a:latin typeface="Helvetica Neue" panose="02000503000000020004"/>
              </a:rPr>
              <a:t> and </a:t>
            </a:r>
            <a:r>
              <a:rPr lang="cs-CZ" sz="1800" dirty="0" err="1">
                <a:latin typeface="Helvetica Neue" panose="02000503000000020004"/>
              </a:rPr>
              <a:t>they</a:t>
            </a:r>
            <a:r>
              <a:rPr lang="cs-CZ" sz="1800" dirty="0">
                <a:latin typeface="Helvetica Neue" panose="02000503000000020004"/>
              </a:rPr>
              <a:t> are </a:t>
            </a:r>
            <a:r>
              <a:rPr lang="cs-CZ" sz="1800" dirty="0" err="1">
                <a:latin typeface="Helvetica Neue" panose="02000503000000020004"/>
              </a:rPr>
              <a:t>beneficial</a:t>
            </a:r>
            <a:r>
              <a:rPr lang="cs-CZ" sz="1800" dirty="0">
                <a:latin typeface="Helvetica Neue" panose="02000503000000020004"/>
              </a:rPr>
              <a:t> </a:t>
            </a:r>
            <a:r>
              <a:rPr lang="cs-CZ" sz="1800" dirty="0" err="1">
                <a:latin typeface="Helvetica Neue" panose="02000503000000020004"/>
              </a:rPr>
              <a:t>for</a:t>
            </a:r>
            <a:r>
              <a:rPr lang="cs-CZ" sz="1800" dirty="0">
                <a:latin typeface="Helvetica Neue" panose="02000503000000020004"/>
              </a:rPr>
              <a:t> </a:t>
            </a:r>
            <a:r>
              <a:rPr lang="cs-CZ" sz="1800" dirty="0" err="1">
                <a:latin typeface="Helvetica Neue" panose="02000503000000020004"/>
              </a:rPr>
              <a:t>microorganisms</a:t>
            </a:r>
            <a:endParaRPr lang="cs-CZ" sz="1800" dirty="0">
              <a:latin typeface="Helvetica Neue" panose="02000503000000020004"/>
            </a:endParaRPr>
          </a:p>
          <a:p>
            <a:pPr lvl="1"/>
            <a:r>
              <a:rPr lang="cs-CZ" sz="1800" dirty="0">
                <a:latin typeface="Helvetica Neue" panose="02000503000000020004"/>
              </a:rPr>
              <a:t>They </a:t>
            </a:r>
            <a:r>
              <a:rPr lang="cs-CZ" sz="1800" dirty="0" err="1">
                <a:latin typeface="Helvetica Neue" panose="02000503000000020004"/>
              </a:rPr>
              <a:t>disrupt</a:t>
            </a:r>
            <a:r>
              <a:rPr lang="cs-CZ" sz="1800" dirty="0">
                <a:latin typeface="Helvetica Neue" panose="02000503000000020004"/>
              </a:rPr>
              <a:t> </a:t>
            </a:r>
            <a:r>
              <a:rPr lang="cs-CZ" sz="1800" dirty="0" err="1">
                <a:latin typeface="Helvetica Neue" panose="02000503000000020004"/>
              </a:rPr>
              <a:t>the</a:t>
            </a:r>
            <a:r>
              <a:rPr lang="cs-CZ" sz="1800" dirty="0">
                <a:latin typeface="Helvetica Neue" panose="02000503000000020004"/>
              </a:rPr>
              <a:t> cell </a:t>
            </a:r>
            <a:r>
              <a:rPr lang="cs-CZ" sz="1800" dirty="0" err="1">
                <a:latin typeface="Helvetica Neue" panose="02000503000000020004"/>
              </a:rPr>
              <a:t>wall</a:t>
            </a:r>
            <a:endParaRPr lang="cs-CZ" sz="1800" dirty="0">
              <a:latin typeface="Helvetica Neue" panose="02000503000000020004"/>
            </a:endParaRPr>
          </a:p>
          <a:p>
            <a:pPr lvl="1"/>
            <a:r>
              <a:rPr lang="cs-CZ" sz="1800" dirty="0">
                <a:latin typeface="Helvetica Neue" panose="02000503000000020004"/>
              </a:rPr>
              <a:t>They </a:t>
            </a:r>
            <a:r>
              <a:rPr lang="cs-CZ" sz="1800" dirty="0" err="1">
                <a:latin typeface="Helvetica Neue" panose="02000503000000020004"/>
              </a:rPr>
              <a:t>interfere</a:t>
            </a:r>
            <a:r>
              <a:rPr lang="cs-CZ" sz="1800" dirty="0">
                <a:latin typeface="Helvetica Neue" panose="02000503000000020004"/>
              </a:rPr>
              <a:t> </a:t>
            </a:r>
            <a:r>
              <a:rPr lang="cs-CZ" sz="1800" dirty="0" err="1">
                <a:latin typeface="Helvetica Neue" panose="02000503000000020004"/>
              </a:rPr>
              <a:t>with</a:t>
            </a:r>
            <a:r>
              <a:rPr lang="cs-CZ" sz="1800" dirty="0">
                <a:latin typeface="Helvetica Neue" panose="02000503000000020004"/>
              </a:rPr>
              <a:t> </a:t>
            </a:r>
            <a:r>
              <a:rPr lang="cs-CZ" sz="1800" dirty="0" err="1">
                <a:latin typeface="Helvetica Neue" panose="02000503000000020004"/>
              </a:rPr>
              <a:t>nucleic</a:t>
            </a:r>
            <a:r>
              <a:rPr lang="cs-CZ" sz="1800" dirty="0">
                <a:latin typeface="Helvetica Neue" panose="02000503000000020004"/>
              </a:rPr>
              <a:t> acid</a:t>
            </a:r>
          </a:p>
          <a:p>
            <a:pPr lvl="1"/>
            <a:endParaRPr lang="cs-CZ" sz="1800" dirty="0">
              <a:latin typeface="Helvetica Neue" panose="02000503000000020004"/>
            </a:endParaRPr>
          </a:p>
          <a:p>
            <a:pPr lvl="1"/>
            <a:r>
              <a:rPr lang="cs-CZ" sz="1800" dirty="0" err="1">
                <a:latin typeface="Helvetica Neue" panose="02000503000000020004"/>
              </a:rPr>
              <a:t>Answer</a:t>
            </a:r>
            <a:r>
              <a:rPr lang="cs-CZ" sz="1800" dirty="0">
                <a:latin typeface="Helvetica Neue" panose="02000503000000020004"/>
              </a:rPr>
              <a:t>: </a:t>
            </a:r>
            <a:r>
              <a:rPr lang="cs-CZ" sz="1800" b="1" dirty="0">
                <a:latin typeface="Helvetica Neue" panose="02000503000000020004"/>
              </a:rPr>
              <a:t>They </a:t>
            </a:r>
            <a:r>
              <a:rPr lang="cs-CZ" sz="1800" b="1" dirty="0" err="1">
                <a:latin typeface="Helvetica Neue" panose="02000503000000020004"/>
              </a:rPr>
              <a:t>disrupt</a:t>
            </a:r>
            <a:r>
              <a:rPr lang="cs-CZ" sz="1800" b="1" dirty="0">
                <a:latin typeface="Helvetica Neue" panose="02000503000000020004"/>
              </a:rPr>
              <a:t> </a:t>
            </a:r>
            <a:r>
              <a:rPr lang="cs-CZ" sz="1800" b="1" dirty="0" err="1">
                <a:latin typeface="Helvetica Neue" panose="02000503000000020004"/>
              </a:rPr>
              <a:t>the</a:t>
            </a:r>
            <a:r>
              <a:rPr lang="cs-CZ" sz="1800" b="1" dirty="0">
                <a:latin typeface="Helvetica Neue" panose="02000503000000020004"/>
              </a:rPr>
              <a:t> cell </a:t>
            </a:r>
            <a:r>
              <a:rPr lang="cs-CZ" sz="1800" b="1" dirty="0" err="1">
                <a:latin typeface="Helvetica Neue" panose="02000503000000020004"/>
              </a:rPr>
              <a:t>wall</a:t>
            </a:r>
            <a:endParaRPr lang="en-GB" sz="1800" dirty="0">
              <a:latin typeface="Helvetica Neue" panose="02000503000000020004"/>
            </a:endParaRPr>
          </a:p>
        </p:txBody>
      </p:sp>
    </p:spTree>
    <p:extLst>
      <p:ext uri="{BB962C8B-B14F-4D97-AF65-F5344CB8AC3E}">
        <p14:creationId xmlns:p14="http://schemas.microsoft.com/office/powerpoint/2010/main" val="126503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208D4DB-1C68-53BB-2565-BD428F8BCCB1}"/>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C47106A9-70A8-4865-6E32-3078DB93BA94}"/>
              </a:ext>
            </a:extLst>
          </p:cNvPr>
          <p:cNvSpPr>
            <a:spLocks noGrp="1"/>
          </p:cNvSpPr>
          <p:nvPr>
            <p:ph type="sldNum" sz="quarter" idx="11"/>
          </p:nvPr>
        </p:nvSpPr>
        <p:spPr/>
        <p:txBody>
          <a:bodyPr/>
          <a:lstStyle/>
          <a:p>
            <a:fld id="{0970407D-EE58-4A0B-824B-1D3AE42DD9CF}" type="slidenum">
              <a:rPr lang="en-GB" altLang="cs-CZ" noProof="0" smtClean="0"/>
              <a:pPr/>
              <a:t>33</a:t>
            </a:fld>
            <a:endParaRPr lang="en-GB" altLang="cs-CZ" noProof="0" dirty="0"/>
          </a:p>
        </p:txBody>
      </p:sp>
      <p:sp>
        <p:nvSpPr>
          <p:cNvPr id="4" name="Nadpis 3">
            <a:extLst>
              <a:ext uri="{FF2B5EF4-FFF2-40B4-BE49-F238E27FC236}">
                <a16:creationId xmlns:a16="http://schemas.microsoft.com/office/drawing/2014/main" id="{AD57D013-36A1-BF07-F0FF-9E63E772AF1A}"/>
              </a:ext>
            </a:extLst>
          </p:cNvPr>
          <p:cNvSpPr>
            <a:spLocks noGrp="1"/>
          </p:cNvSpPr>
          <p:nvPr>
            <p:ph type="title"/>
          </p:nvPr>
        </p:nvSpPr>
        <p:spPr/>
        <p:txBody>
          <a:bodyPr/>
          <a:lstStyle/>
          <a:p>
            <a:r>
              <a:rPr lang="cs-CZ" sz="2200" dirty="0" err="1"/>
              <a:t>Questions</a:t>
            </a:r>
            <a:r>
              <a:rPr lang="cs-CZ" dirty="0"/>
              <a:t> </a:t>
            </a:r>
            <a:endParaRPr lang="en-GB" dirty="0"/>
          </a:p>
        </p:txBody>
      </p:sp>
      <p:sp>
        <p:nvSpPr>
          <p:cNvPr id="5" name="Zástupný obsah 4">
            <a:extLst>
              <a:ext uri="{FF2B5EF4-FFF2-40B4-BE49-F238E27FC236}">
                <a16:creationId xmlns:a16="http://schemas.microsoft.com/office/drawing/2014/main" id="{4AEB941A-68CB-C52C-1608-7895D53B7E47}"/>
              </a:ext>
            </a:extLst>
          </p:cNvPr>
          <p:cNvSpPr>
            <a:spLocks noGrp="1"/>
          </p:cNvSpPr>
          <p:nvPr>
            <p:ph idx="1"/>
          </p:nvPr>
        </p:nvSpPr>
        <p:spPr/>
        <p:txBody>
          <a:bodyPr/>
          <a:lstStyle/>
          <a:p>
            <a:r>
              <a:rPr lang="cs-CZ" sz="1800" dirty="0" err="1"/>
              <a:t>What</a:t>
            </a:r>
            <a:r>
              <a:rPr lang="cs-CZ" sz="1800" dirty="0"/>
              <a:t> are </a:t>
            </a:r>
            <a:r>
              <a:rPr lang="cs-CZ" sz="1800" dirty="0" err="1"/>
              <a:t>the</a:t>
            </a:r>
            <a:r>
              <a:rPr lang="cs-CZ" sz="1800" dirty="0"/>
              <a:t> </a:t>
            </a:r>
            <a:r>
              <a:rPr lang="cs-CZ" sz="1800" dirty="0" err="1"/>
              <a:t>advantages</a:t>
            </a:r>
            <a:r>
              <a:rPr lang="cs-CZ" sz="1800" dirty="0"/>
              <a:t> </a:t>
            </a:r>
            <a:r>
              <a:rPr lang="cs-CZ" sz="1800" dirty="0" err="1"/>
              <a:t>of</a:t>
            </a:r>
            <a:r>
              <a:rPr lang="cs-CZ" sz="1800" dirty="0"/>
              <a:t> biofilm </a:t>
            </a:r>
            <a:r>
              <a:rPr lang="cs-CZ" sz="1800" dirty="0" err="1"/>
              <a:t>reactors</a:t>
            </a:r>
            <a:r>
              <a:rPr lang="cs-CZ" sz="1800" dirty="0"/>
              <a:t>?</a:t>
            </a:r>
          </a:p>
          <a:p>
            <a:pPr lvl="1"/>
            <a:r>
              <a:rPr lang="cs-CZ" sz="1800" dirty="0" err="1"/>
              <a:t>Allow</a:t>
            </a:r>
            <a:r>
              <a:rPr lang="cs-CZ" sz="1800" dirty="0"/>
              <a:t> </a:t>
            </a:r>
            <a:r>
              <a:rPr lang="cs-CZ" sz="1800" dirty="0" err="1"/>
              <a:t>complete</a:t>
            </a:r>
            <a:r>
              <a:rPr lang="cs-CZ" sz="1800" dirty="0"/>
              <a:t> </a:t>
            </a:r>
            <a:r>
              <a:rPr lang="cs-CZ" sz="1800" dirty="0" err="1"/>
              <a:t>elimination</a:t>
            </a:r>
            <a:r>
              <a:rPr lang="cs-CZ" sz="1800" dirty="0"/>
              <a:t> </a:t>
            </a:r>
            <a:r>
              <a:rPr lang="cs-CZ" sz="1800" dirty="0" err="1"/>
              <a:t>of</a:t>
            </a:r>
            <a:r>
              <a:rPr lang="cs-CZ" sz="1800" dirty="0"/>
              <a:t> </a:t>
            </a:r>
            <a:r>
              <a:rPr lang="cs-CZ" sz="1800" dirty="0" err="1"/>
              <a:t>antibiotic</a:t>
            </a:r>
            <a:r>
              <a:rPr lang="cs-CZ" sz="1800" dirty="0"/>
              <a:t> </a:t>
            </a:r>
            <a:r>
              <a:rPr lang="cs-CZ" sz="1800" dirty="0" err="1"/>
              <a:t>residues</a:t>
            </a:r>
            <a:endParaRPr lang="cs-CZ" sz="1800" dirty="0"/>
          </a:p>
          <a:p>
            <a:pPr lvl="1"/>
            <a:r>
              <a:rPr lang="cs-CZ" sz="1800" dirty="0"/>
              <a:t>They </a:t>
            </a:r>
            <a:r>
              <a:rPr lang="cs-CZ" sz="1800" dirty="0" err="1"/>
              <a:t>have</a:t>
            </a:r>
            <a:r>
              <a:rPr lang="cs-CZ" sz="1800" dirty="0"/>
              <a:t> no </a:t>
            </a:r>
            <a:r>
              <a:rPr lang="cs-CZ" sz="1800" dirty="0" err="1"/>
              <a:t>side</a:t>
            </a:r>
            <a:r>
              <a:rPr lang="cs-CZ" sz="1800" dirty="0"/>
              <a:t> </a:t>
            </a:r>
            <a:r>
              <a:rPr lang="cs-CZ" sz="1800" dirty="0" err="1"/>
              <a:t>risks</a:t>
            </a:r>
            <a:endParaRPr lang="cs-CZ" sz="1800" dirty="0"/>
          </a:p>
          <a:p>
            <a:pPr lvl="1"/>
            <a:r>
              <a:rPr lang="cs-CZ" sz="1800" dirty="0"/>
              <a:t>They are </a:t>
            </a:r>
            <a:r>
              <a:rPr lang="cs-CZ" sz="1800" dirty="0" err="1"/>
              <a:t>affordable</a:t>
            </a:r>
            <a:r>
              <a:rPr lang="cs-CZ" sz="1800" dirty="0"/>
              <a:t> and </a:t>
            </a:r>
            <a:r>
              <a:rPr lang="cs-CZ" sz="1800" dirty="0" err="1"/>
              <a:t>sustainable</a:t>
            </a:r>
            <a:endParaRPr lang="cs-CZ" sz="1800" dirty="0"/>
          </a:p>
          <a:p>
            <a:pPr lvl="1"/>
            <a:endParaRPr lang="cs-CZ" sz="1800" b="1" dirty="0">
              <a:latin typeface="Helvetica Neue" panose="02000503000000020004"/>
            </a:endParaRPr>
          </a:p>
          <a:p>
            <a:pPr lvl="1"/>
            <a:r>
              <a:rPr lang="cs-CZ" sz="1800" dirty="0" err="1">
                <a:latin typeface="Helvetica Neue" panose="02000503000000020004"/>
              </a:rPr>
              <a:t>Answer</a:t>
            </a:r>
            <a:r>
              <a:rPr lang="cs-CZ" sz="1800" dirty="0">
                <a:latin typeface="Helvetica Neue" panose="02000503000000020004"/>
              </a:rPr>
              <a:t>: </a:t>
            </a:r>
            <a:r>
              <a:rPr lang="cs-CZ" sz="1800" b="1" dirty="0">
                <a:latin typeface="Helvetica Neue" panose="02000503000000020004"/>
              </a:rPr>
              <a:t>They are </a:t>
            </a:r>
            <a:r>
              <a:rPr lang="cs-CZ" sz="1800" b="1" dirty="0" err="1">
                <a:latin typeface="Helvetica Neue" panose="02000503000000020004"/>
              </a:rPr>
              <a:t>affordable</a:t>
            </a:r>
            <a:r>
              <a:rPr lang="cs-CZ" sz="1800" b="1" dirty="0">
                <a:latin typeface="Helvetica Neue" panose="02000503000000020004"/>
              </a:rPr>
              <a:t> and </a:t>
            </a:r>
            <a:r>
              <a:rPr lang="cs-CZ" sz="1800" b="1" dirty="0" err="1">
                <a:latin typeface="Helvetica Neue" panose="02000503000000020004"/>
              </a:rPr>
              <a:t>sustainable</a:t>
            </a:r>
            <a:endParaRPr lang="en-GB" sz="1800" dirty="0">
              <a:latin typeface="Helvetica Neue" panose="02000503000000020004"/>
            </a:endParaRPr>
          </a:p>
        </p:txBody>
      </p:sp>
    </p:spTree>
    <p:extLst>
      <p:ext uri="{BB962C8B-B14F-4D97-AF65-F5344CB8AC3E}">
        <p14:creationId xmlns:p14="http://schemas.microsoft.com/office/powerpoint/2010/main" val="173686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1A79D45-F78E-ABAA-46E0-53FC52E72BB7}"/>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59C309FA-95C2-7767-8FCC-EB71C70708B6}"/>
              </a:ext>
            </a:extLst>
          </p:cNvPr>
          <p:cNvSpPr>
            <a:spLocks noGrp="1"/>
          </p:cNvSpPr>
          <p:nvPr>
            <p:ph type="sldNum" sz="quarter" idx="11"/>
          </p:nvPr>
        </p:nvSpPr>
        <p:spPr/>
        <p:txBody>
          <a:bodyPr/>
          <a:lstStyle/>
          <a:p>
            <a:fld id="{0970407D-EE58-4A0B-824B-1D3AE42DD9CF}" type="slidenum">
              <a:rPr lang="en-GB" altLang="cs-CZ" noProof="0" smtClean="0"/>
              <a:pPr/>
              <a:t>34</a:t>
            </a:fld>
            <a:endParaRPr lang="en-GB" altLang="cs-CZ" noProof="0" dirty="0"/>
          </a:p>
        </p:txBody>
      </p:sp>
      <p:sp>
        <p:nvSpPr>
          <p:cNvPr id="4" name="Nadpis 3">
            <a:extLst>
              <a:ext uri="{FF2B5EF4-FFF2-40B4-BE49-F238E27FC236}">
                <a16:creationId xmlns:a16="http://schemas.microsoft.com/office/drawing/2014/main" id="{436F8674-5D97-BC4D-5F1F-81E817904C62}"/>
              </a:ext>
            </a:extLst>
          </p:cNvPr>
          <p:cNvSpPr>
            <a:spLocks noGrp="1"/>
          </p:cNvSpPr>
          <p:nvPr>
            <p:ph type="title"/>
          </p:nvPr>
        </p:nvSpPr>
        <p:spPr/>
        <p:txBody>
          <a:bodyPr/>
          <a:lstStyle/>
          <a:p>
            <a:r>
              <a:rPr lang="cs-CZ" sz="2200" dirty="0" err="1"/>
              <a:t>Questions</a:t>
            </a:r>
            <a:r>
              <a:rPr lang="cs-CZ" dirty="0"/>
              <a:t> </a:t>
            </a:r>
            <a:endParaRPr lang="en-GB" dirty="0"/>
          </a:p>
        </p:txBody>
      </p:sp>
      <p:sp>
        <p:nvSpPr>
          <p:cNvPr id="5" name="Zástupný obsah 4">
            <a:extLst>
              <a:ext uri="{FF2B5EF4-FFF2-40B4-BE49-F238E27FC236}">
                <a16:creationId xmlns:a16="http://schemas.microsoft.com/office/drawing/2014/main" id="{701E18AA-1DC0-0D8C-80A1-537D38107E7C}"/>
              </a:ext>
            </a:extLst>
          </p:cNvPr>
          <p:cNvSpPr>
            <a:spLocks noGrp="1"/>
          </p:cNvSpPr>
          <p:nvPr>
            <p:ph idx="1"/>
          </p:nvPr>
        </p:nvSpPr>
        <p:spPr/>
        <p:txBody>
          <a:bodyPr/>
          <a:lstStyle/>
          <a:p>
            <a:r>
              <a:rPr lang="cs-CZ" sz="1800" dirty="0" err="1"/>
              <a:t>Can</a:t>
            </a:r>
            <a:r>
              <a:rPr lang="cs-CZ" sz="1800" dirty="0"/>
              <a:t> </a:t>
            </a:r>
            <a:r>
              <a:rPr lang="cs-CZ" sz="1800" dirty="0" err="1"/>
              <a:t>organs</a:t>
            </a:r>
            <a:r>
              <a:rPr lang="cs-CZ" sz="1800" dirty="0"/>
              <a:t> </a:t>
            </a:r>
            <a:r>
              <a:rPr lang="cs-CZ" sz="1800" dirty="0" err="1"/>
              <a:t>other</a:t>
            </a:r>
            <a:r>
              <a:rPr lang="cs-CZ" sz="1800" dirty="0"/>
              <a:t> </a:t>
            </a:r>
            <a:r>
              <a:rPr lang="cs-CZ" sz="1800" dirty="0" err="1"/>
              <a:t>than</a:t>
            </a:r>
            <a:r>
              <a:rPr lang="cs-CZ" sz="1800" dirty="0"/>
              <a:t> </a:t>
            </a:r>
            <a:r>
              <a:rPr lang="cs-CZ" sz="1800" dirty="0" err="1"/>
              <a:t>the</a:t>
            </a:r>
            <a:r>
              <a:rPr lang="cs-CZ" sz="1800" dirty="0"/>
              <a:t> liver </a:t>
            </a:r>
            <a:r>
              <a:rPr lang="cs-CZ" sz="1800" dirty="0" err="1"/>
              <a:t>metabolise</a:t>
            </a:r>
            <a:r>
              <a:rPr lang="cs-CZ" sz="1800" dirty="0"/>
              <a:t> </a:t>
            </a:r>
            <a:r>
              <a:rPr lang="cs-CZ" sz="1800" dirty="0" err="1"/>
              <a:t>drugs</a:t>
            </a:r>
            <a:r>
              <a:rPr lang="cs-CZ" sz="1800" dirty="0"/>
              <a:t>?</a:t>
            </a:r>
          </a:p>
          <a:p>
            <a:pPr lvl="1"/>
            <a:r>
              <a:rPr lang="cs-CZ" sz="1800" dirty="0" err="1">
                <a:latin typeface="Helvetica Neue" panose="02000503000000020004"/>
              </a:rPr>
              <a:t>Only</a:t>
            </a:r>
            <a:r>
              <a:rPr lang="cs-CZ" sz="1800" dirty="0">
                <a:latin typeface="Helvetica Neue" panose="02000503000000020004"/>
              </a:rPr>
              <a:t> liver and brain</a:t>
            </a:r>
          </a:p>
          <a:p>
            <a:pPr lvl="1"/>
            <a:r>
              <a:rPr lang="cs-CZ" sz="1800" dirty="0" err="1">
                <a:latin typeface="Helvetica Neue" panose="02000503000000020004"/>
              </a:rPr>
              <a:t>Only</a:t>
            </a:r>
            <a:r>
              <a:rPr lang="cs-CZ" sz="1800" dirty="0">
                <a:latin typeface="Helvetica Neue" panose="02000503000000020004"/>
              </a:rPr>
              <a:t> liver</a:t>
            </a:r>
          </a:p>
          <a:p>
            <a:pPr lvl="1"/>
            <a:r>
              <a:rPr lang="cs-CZ" sz="1800" dirty="0">
                <a:latin typeface="Helvetica Neue" panose="02000503000000020004"/>
              </a:rPr>
              <a:t>Any </a:t>
            </a:r>
            <a:r>
              <a:rPr lang="cs-CZ" sz="1800" dirty="0" err="1">
                <a:latin typeface="Helvetica Neue"/>
              </a:rPr>
              <a:t>biological</a:t>
            </a:r>
            <a:r>
              <a:rPr lang="cs-CZ" sz="1800" dirty="0">
                <a:latin typeface="Helvetica Neue"/>
              </a:rPr>
              <a:t> </a:t>
            </a:r>
            <a:r>
              <a:rPr lang="cs-CZ" sz="1800" dirty="0" err="1">
                <a:latin typeface="Helvetica Neue"/>
              </a:rPr>
              <a:t>tissue</a:t>
            </a:r>
            <a:r>
              <a:rPr lang="cs-CZ" sz="1800" dirty="0">
                <a:latin typeface="Helvetica Neue"/>
              </a:rPr>
              <a:t> </a:t>
            </a:r>
            <a:r>
              <a:rPr lang="cs-CZ" sz="1800" dirty="0" err="1">
                <a:latin typeface="Helvetica Neue"/>
              </a:rPr>
              <a:t>can</a:t>
            </a:r>
            <a:r>
              <a:rPr lang="cs-CZ" sz="1800" dirty="0">
                <a:latin typeface="Helvetica Neue"/>
              </a:rPr>
              <a:t> </a:t>
            </a:r>
            <a:r>
              <a:rPr lang="cs-CZ" sz="1800" dirty="0" err="1">
                <a:latin typeface="Helvetica Neue"/>
              </a:rPr>
              <a:t>metabolised</a:t>
            </a:r>
            <a:r>
              <a:rPr lang="cs-CZ" sz="1800" dirty="0">
                <a:latin typeface="Helvetica Neue"/>
              </a:rPr>
              <a:t> </a:t>
            </a:r>
            <a:r>
              <a:rPr lang="cs-CZ" sz="1800" dirty="0" err="1">
                <a:latin typeface="Helvetica Neue"/>
              </a:rPr>
              <a:t>drugs</a:t>
            </a:r>
            <a:r>
              <a:rPr lang="cs-CZ" sz="1800" dirty="0">
                <a:latin typeface="Helvetica Neue"/>
              </a:rPr>
              <a:t>, but liver </a:t>
            </a:r>
            <a:r>
              <a:rPr lang="cs-CZ" sz="1800" dirty="0" err="1">
                <a:latin typeface="Helvetica Neue"/>
              </a:rPr>
              <a:t>is</a:t>
            </a:r>
            <a:r>
              <a:rPr lang="cs-CZ" sz="1800" dirty="0">
                <a:latin typeface="Helvetica Neue"/>
              </a:rPr>
              <a:t> major</a:t>
            </a:r>
          </a:p>
          <a:p>
            <a:pPr lvl="1"/>
            <a:endParaRPr lang="cs-CZ" sz="1800" b="1" dirty="0">
              <a:latin typeface="Helvetica Neue"/>
            </a:endParaRPr>
          </a:p>
          <a:p>
            <a:pPr lvl="1"/>
            <a:r>
              <a:rPr lang="cs-CZ" sz="1800" dirty="0" err="1">
                <a:latin typeface="Helvetica Neue"/>
              </a:rPr>
              <a:t>Answer</a:t>
            </a:r>
            <a:r>
              <a:rPr lang="cs-CZ" sz="1800" dirty="0">
                <a:latin typeface="Helvetica Neue"/>
              </a:rPr>
              <a:t>: </a:t>
            </a:r>
            <a:r>
              <a:rPr lang="cs-CZ" sz="1800" b="1" dirty="0">
                <a:latin typeface="Helvetica Neue"/>
              </a:rPr>
              <a:t>Any </a:t>
            </a:r>
            <a:r>
              <a:rPr lang="cs-CZ" sz="1800" b="1" dirty="0" err="1">
                <a:latin typeface="Helvetica Neue"/>
              </a:rPr>
              <a:t>biological</a:t>
            </a:r>
            <a:r>
              <a:rPr lang="cs-CZ" sz="1800" b="1" dirty="0">
                <a:latin typeface="Helvetica Neue"/>
              </a:rPr>
              <a:t> </a:t>
            </a:r>
            <a:r>
              <a:rPr lang="cs-CZ" sz="1800" b="1" dirty="0" err="1">
                <a:latin typeface="Helvetica Neue"/>
              </a:rPr>
              <a:t>tissue</a:t>
            </a:r>
            <a:r>
              <a:rPr lang="cs-CZ" sz="1800" b="1" dirty="0">
                <a:latin typeface="Helvetica Neue"/>
              </a:rPr>
              <a:t> </a:t>
            </a:r>
            <a:r>
              <a:rPr lang="cs-CZ" sz="1800" b="1" dirty="0" err="1">
                <a:latin typeface="Helvetica Neue"/>
              </a:rPr>
              <a:t>can</a:t>
            </a:r>
            <a:r>
              <a:rPr lang="cs-CZ" sz="1800" b="1" dirty="0">
                <a:latin typeface="Helvetica Neue"/>
              </a:rPr>
              <a:t> </a:t>
            </a:r>
            <a:r>
              <a:rPr lang="cs-CZ" sz="1800" b="1" dirty="0" err="1">
                <a:latin typeface="Helvetica Neue"/>
              </a:rPr>
              <a:t>metabolised</a:t>
            </a:r>
            <a:r>
              <a:rPr lang="cs-CZ" sz="1800" b="1" dirty="0">
                <a:latin typeface="Helvetica Neue"/>
              </a:rPr>
              <a:t> </a:t>
            </a:r>
            <a:r>
              <a:rPr lang="cs-CZ" sz="1800" b="1" dirty="0" err="1">
                <a:latin typeface="Helvetica Neue"/>
              </a:rPr>
              <a:t>drugs</a:t>
            </a:r>
            <a:r>
              <a:rPr lang="cs-CZ" sz="1800" b="1" dirty="0">
                <a:latin typeface="Helvetica Neue"/>
              </a:rPr>
              <a:t>, but liver </a:t>
            </a:r>
            <a:r>
              <a:rPr lang="cs-CZ" sz="1800" b="1" dirty="0" err="1">
                <a:latin typeface="Helvetica Neue"/>
              </a:rPr>
              <a:t>is</a:t>
            </a:r>
            <a:r>
              <a:rPr lang="cs-CZ" sz="1800" b="1" dirty="0">
                <a:latin typeface="Helvetica Neue"/>
              </a:rPr>
              <a:t> major</a:t>
            </a:r>
          </a:p>
          <a:p>
            <a:pPr lvl="1"/>
            <a:endParaRPr lang="en-GB" sz="1800" dirty="0">
              <a:latin typeface="Helvetica Neue" panose="02000503000000020004"/>
            </a:endParaRPr>
          </a:p>
        </p:txBody>
      </p:sp>
    </p:spTree>
    <p:extLst>
      <p:ext uri="{BB962C8B-B14F-4D97-AF65-F5344CB8AC3E}">
        <p14:creationId xmlns:p14="http://schemas.microsoft.com/office/powerpoint/2010/main" val="2299675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1E23D9D-131C-D5E7-96F6-45A1E71BB969}"/>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FB3104A6-5866-87A6-9686-C973B4934C77}"/>
              </a:ext>
            </a:extLst>
          </p:cNvPr>
          <p:cNvSpPr>
            <a:spLocks noGrp="1"/>
          </p:cNvSpPr>
          <p:nvPr>
            <p:ph type="sldNum" sz="quarter" idx="11"/>
          </p:nvPr>
        </p:nvSpPr>
        <p:spPr/>
        <p:txBody>
          <a:bodyPr/>
          <a:lstStyle/>
          <a:p>
            <a:fld id="{0970407D-EE58-4A0B-824B-1D3AE42DD9CF}" type="slidenum">
              <a:rPr lang="en-GB" altLang="cs-CZ" noProof="0" smtClean="0"/>
              <a:pPr/>
              <a:t>35</a:t>
            </a:fld>
            <a:endParaRPr lang="en-GB" altLang="cs-CZ" noProof="0" dirty="0"/>
          </a:p>
        </p:txBody>
      </p:sp>
      <p:sp>
        <p:nvSpPr>
          <p:cNvPr id="4" name="Nadpis 3">
            <a:extLst>
              <a:ext uri="{FF2B5EF4-FFF2-40B4-BE49-F238E27FC236}">
                <a16:creationId xmlns:a16="http://schemas.microsoft.com/office/drawing/2014/main" id="{2B2D1E52-4D41-BF93-B92C-DD460B4368FF}"/>
              </a:ext>
            </a:extLst>
          </p:cNvPr>
          <p:cNvSpPr>
            <a:spLocks noGrp="1"/>
          </p:cNvSpPr>
          <p:nvPr>
            <p:ph type="title"/>
          </p:nvPr>
        </p:nvSpPr>
        <p:spPr/>
        <p:txBody>
          <a:bodyPr/>
          <a:lstStyle/>
          <a:p>
            <a:r>
              <a:rPr lang="cs-CZ" sz="2200" dirty="0" err="1"/>
              <a:t>Questions</a:t>
            </a:r>
            <a:r>
              <a:rPr lang="cs-CZ" dirty="0"/>
              <a:t> </a:t>
            </a:r>
            <a:endParaRPr lang="en-GB" dirty="0"/>
          </a:p>
        </p:txBody>
      </p:sp>
      <p:sp>
        <p:nvSpPr>
          <p:cNvPr id="5" name="Zástupný obsah 4">
            <a:extLst>
              <a:ext uri="{FF2B5EF4-FFF2-40B4-BE49-F238E27FC236}">
                <a16:creationId xmlns:a16="http://schemas.microsoft.com/office/drawing/2014/main" id="{A6E96DB9-448A-68C6-D42B-1ADCB8E554F1}"/>
              </a:ext>
            </a:extLst>
          </p:cNvPr>
          <p:cNvSpPr>
            <a:spLocks noGrp="1"/>
          </p:cNvSpPr>
          <p:nvPr>
            <p:ph idx="1"/>
          </p:nvPr>
        </p:nvSpPr>
        <p:spPr/>
        <p:txBody>
          <a:bodyPr/>
          <a:lstStyle/>
          <a:p>
            <a:r>
              <a:rPr lang="cs-CZ" sz="1800" dirty="0"/>
              <a:t>Do </a:t>
            </a:r>
            <a:r>
              <a:rPr lang="cs-CZ" sz="1800" dirty="0" err="1"/>
              <a:t>current</a:t>
            </a:r>
            <a:r>
              <a:rPr lang="cs-CZ" sz="1800" dirty="0"/>
              <a:t> </a:t>
            </a:r>
            <a:r>
              <a:rPr lang="cs-CZ" sz="1800" dirty="0" err="1"/>
              <a:t>methods</a:t>
            </a:r>
            <a:r>
              <a:rPr lang="cs-CZ" sz="1800" dirty="0"/>
              <a:t> </a:t>
            </a:r>
            <a:r>
              <a:rPr lang="cs-CZ" sz="1800" dirty="0" err="1"/>
              <a:t>allow</a:t>
            </a:r>
            <a:r>
              <a:rPr lang="cs-CZ" sz="1800" dirty="0"/>
              <a:t> </a:t>
            </a:r>
            <a:r>
              <a:rPr lang="cs-CZ" sz="1800" dirty="0" err="1"/>
              <a:t>complete</a:t>
            </a:r>
            <a:r>
              <a:rPr lang="cs-CZ" sz="1800" dirty="0"/>
              <a:t> </a:t>
            </a:r>
            <a:r>
              <a:rPr lang="cs-CZ" sz="1800" dirty="0" err="1"/>
              <a:t>degradation</a:t>
            </a:r>
            <a:r>
              <a:rPr lang="cs-CZ" sz="1800" dirty="0"/>
              <a:t> </a:t>
            </a:r>
            <a:r>
              <a:rPr lang="cs-CZ" sz="1800" dirty="0" err="1"/>
              <a:t>of</a:t>
            </a:r>
            <a:r>
              <a:rPr lang="cs-CZ" sz="1800" dirty="0"/>
              <a:t> </a:t>
            </a:r>
            <a:r>
              <a:rPr lang="cs-CZ" sz="1800" dirty="0" err="1"/>
              <a:t>antibiotics</a:t>
            </a:r>
            <a:r>
              <a:rPr lang="cs-CZ" sz="1800" dirty="0"/>
              <a:t> </a:t>
            </a:r>
            <a:r>
              <a:rPr lang="cs-CZ" sz="1800" dirty="0" err="1"/>
              <a:t>from</a:t>
            </a:r>
            <a:r>
              <a:rPr lang="cs-CZ" sz="1800" dirty="0"/>
              <a:t> </a:t>
            </a:r>
            <a:r>
              <a:rPr lang="cs-CZ" sz="1800" dirty="0" err="1"/>
              <a:t>wastewater</a:t>
            </a:r>
            <a:r>
              <a:rPr lang="cs-CZ" sz="1800" dirty="0"/>
              <a:t>?</a:t>
            </a:r>
          </a:p>
          <a:p>
            <a:pPr lvl="1"/>
            <a:r>
              <a:rPr lang="cs-CZ" sz="1800" dirty="0" err="1"/>
              <a:t>Yes</a:t>
            </a:r>
            <a:endParaRPr lang="cs-CZ" sz="1800" dirty="0"/>
          </a:p>
          <a:p>
            <a:pPr lvl="1"/>
            <a:r>
              <a:rPr lang="cs-CZ" sz="1800" dirty="0"/>
              <a:t>No, </a:t>
            </a:r>
            <a:r>
              <a:rPr lang="cs-CZ" sz="1800" dirty="0" err="1"/>
              <a:t>only</a:t>
            </a:r>
            <a:r>
              <a:rPr lang="cs-CZ" sz="1800" dirty="0"/>
              <a:t> </a:t>
            </a:r>
            <a:r>
              <a:rPr lang="cs-CZ" sz="1800" dirty="0" err="1"/>
              <a:t>experimentally</a:t>
            </a:r>
            <a:endParaRPr lang="cs-CZ" sz="1800" dirty="0"/>
          </a:p>
          <a:p>
            <a:pPr lvl="1"/>
            <a:r>
              <a:rPr lang="cs-CZ" sz="1800" dirty="0"/>
              <a:t>No, </a:t>
            </a:r>
            <a:r>
              <a:rPr lang="cs-CZ" sz="1800" dirty="0" err="1"/>
              <a:t>there</a:t>
            </a:r>
            <a:r>
              <a:rPr lang="cs-CZ" sz="1800" dirty="0"/>
              <a:t> are no </a:t>
            </a:r>
            <a:r>
              <a:rPr lang="cs-CZ" sz="1800" dirty="0" err="1"/>
              <a:t>methods</a:t>
            </a:r>
            <a:r>
              <a:rPr lang="cs-CZ" sz="1800" dirty="0"/>
              <a:t> to </a:t>
            </a:r>
            <a:r>
              <a:rPr lang="cs-CZ" sz="1800" dirty="0" err="1"/>
              <a:t>degrade</a:t>
            </a:r>
            <a:r>
              <a:rPr lang="cs-CZ" sz="1800" dirty="0"/>
              <a:t> </a:t>
            </a:r>
            <a:r>
              <a:rPr lang="cs-CZ" sz="1800" dirty="0" err="1"/>
              <a:t>antibiotics</a:t>
            </a:r>
            <a:endParaRPr lang="cs-CZ" sz="1800" dirty="0"/>
          </a:p>
          <a:p>
            <a:pPr lvl="1"/>
            <a:endParaRPr lang="cs-CZ" sz="1800" dirty="0"/>
          </a:p>
          <a:p>
            <a:pPr lvl="1"/>
            <a:r>
              <a:rPr lang="cs-CZ" sz="1800" dirty="0" err="1"/>
              <a:t>Answer</a:t>
            </a:r>
            <a:r>
              <a:rPr lang="cs-CZ" sz="1800" dirty="0"/>
              <a:t>: </a:t>
            </a:r>
            <a:r>
              <a:rPr lang="cs-CZ" sz="1800" b="1" dirty="0"/>
              <a:t>No, </a:t>
            </a:r>
            <a:r>
              <a:rPr lang="cs-CZ" sz="1800" b="1" dirty="0" err="1"/>
              <a:t>only</a:t>
            </a:r>
            <a:r>
              <a:rPr lang="cs-CZ" sz="1800" b="1" dirty="0"/>
              <a:t> </a:t>
            </a:r>
            <a:r>
              <a:rPr lang="cs-CZ" sz="1800" b="1" dirty="0" err="1"/>
              <a:t>experimentally</a:t>
            </a:r>
            <a:endParaRPr lang="cs-CZ" sz="1800" dirty="0"/>
          </a:p>
          <a:p>
            <a:pPr lvl="1"/>
            <a:endParaRPr lang="en-GB" dirty="0"/>
          </a:p>
        </p:txBody>
      </p:sp>
    </p:spTree>
    <p:extLst>
      <p:ext uri="{BB962C8B-B14F-4D97-AF65-F5344CB8AC3E}">
        <p14:creationId xmlns:p14="http://schemas.microsoft.com/office/powerpoint/2010/main" val="205628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23D8A0B-A9B4-851F-208C-730F86633602}"/>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AAE56D86-C47E-00B8-573F-CF4BB5ABD8DB}"/>
              </a:ext>
            </a:extLst>
          </p:cNvPr>
          <p:cNvSpPr>
            <a:spLocks noGrp="1"/>
          </p:cNvSpPr>
          <p:nvPr>
            <p:ph type="sldNum" sz="quarter" idx="11"/>
          </p:nvPr>
        </p:nvSpPr>
        <p:spPr/>
        <p:txBody>
          <a:bodyPr/>
          <a:lstStyle/>
          <a:p>
            <a:fld id="{0970407D-EE58-4A0B-824B-1D3AE42DD9CF}" type="slidenum">
              <a:rPr lang="en-GB" altLang="cs-CZ" noProof="0" smtClean="0"/>
              <a:pPr/>
              <a:t>36</a:t>
            </a:fld>
            <a:endParaRPr lang="en-GB" altLang="cs-CZ" noProof="0" dirty="0"/>
          </a:p>
        </p:txBody>
      </p:sp>
      <p:sp>
        <p:nvSpPr>
          <p:cNvPr id="4" name="Nadpis 3">
            <a:extLst>
              <a:ext uri="{FF2B5EF4-FFF2-40B4-BE49-F238E27FC236}">
                <a16:creationId xmlns:a16="http://schemas.microsoft.com/office/drawing/2014/main" id="{BBAF1973-F3C3-18CC-79BF-CD5899E0C856}"/>
              </a:ext>
            </a:extLst>
          </p:cNvPr>
          <p:cNvSpPr>
            <a:spLocks noGrp="1"/>
          </p:cNvSpPr>
          <p:nvPr>
            <p:ph type="title"/>
          </p:nvPr>
        </p:nvSpPr>
        <p:spPr/>
        <p:txBody>
          <a:bodyPr/>
          <a:lstStyle/>
          <a:p>
            <a:r>
              <a:rPr lang="cs-CZ" sz="2200" dirty="0" err="1"/>
              <a:t>Questions</a:t>
            </a:r>
            <a:r>
              <a:rPr lang="cs-CZ" dirty="0"/>
              <a:t> </a:t>
            </a:r>
            <a:endParaRPr lang="en-GB" dirty="0"/>
          </a:p>
        </p:txBody>
      </p:sp>
      <p:sp>
        <p:nvSpPr>
          <p:cNvPr id="5" name="Zástupný obsah 4">
            <a:extLst>
              <a:ext uri="{FF2B5EF4-FFF2-40B4-BE49-F238E27FC236}">
                <a16:creationId xmlns:a16="http://schemas.microsoft.com/office/drawing/2014/main" id="{F334F876-75A5-648F-FB8C-1A27B83F43E9}"/>
              </a:ext>
            </a:extLst>
          </p:cNvPr>
          <p:cNvSpPr>
            <a:spLocks noGrp="1"/>
          </p:cNvSpPr>
          <p:nvPr>
            <p:ph idx="1"/>
          </p:nvPr>
        </p:nvSpPr>
        <p:spPr/>
        <p:txBody>
          <a:bodyPr/>
          <a:lstStyle/>
          <a:p>
            <a:r>
              <a:rPr lang="cs-CZ" sz="1800" dirty="0" err="1"/>
              <a:t>Would</a:t>
            </a:r>
            <a:r>
              <a:rPr lang="cs-CZ" sz="1800" dirty="0"/>
              <a:t> </a:t>
            </a:r>
            <a:r>
              <a:rPr lang="cs-CZ" sz="1800" dirty="0" err="1"/>
              <a:t>it</a:t>
            </a:r>
            <a:r>
              <a:rPr lang="cs-CZ" sz="1800" dirty="0"/>
              <a:t> </a:t>
            </a:r>
            <a:r>
              <a:rPr lang="cs-CZ" sz="1800" dirty="0" err="1"/>
              <a:t>be</a:t>
            </a:r>
            <a:r>
              <a:rPr lang="cs-CZ" sz="1800" dirty="0"/>
              <a:t> </a:t>
            </a:r>
            <a:r>
              <a:rPr lang="cs-CZ" sz="1800" dirty="0" err="1"/>
              <a:t>appropriate</a:t>
            </a:r>
            <a:r>
              <a:rPr lang="cs-CZ" sz="1800" dirty="0"/>
              <a:t> to </a:t>
            </a:r>
            <a:r>
              <a:rPr lang="cs-CZ" sz="1800" dirty="0" err="1"/>
              <a:t>combine</a:t>
            </a:r>
            <a:r>
              <a:rPr lang="cs-CZ" sz="1800" dirty="0"/>
              <a:t> </a:t>
            </a:r>
            <a:r>
              <a:rPr lang="cs-CZ" sz="1800" dirty="0" err="1"/>
              <a:t>methods</a:t>
            </a:r>
            <a:r>
              <a:rPr lang="cs-CZ" sz="1800" dirty="0"/>
              <a:t> </a:t>
            </a:r>
            <a:r>
              <a:rPr lang="cs-CZ" sz="1800" dirty="0" err="1"/>
              <a:t>for</a:t>
            </a:r>
            <a:r>
              <a:rPr lang="cs-CZ" sz="1800" dirty="0"/>
              <a:t> </a:t>
            </a:r>
            <a:r>
              <a:rPr lang="cs-CZ" sz="1800" dirty="0" err="1"/>
              <a:t>wastewater</a:t>
            </a:r>
            <a:r>
              <a:rPr lang="cs-CZ" sz="1800" dirty="0"/>
              <a:t> </a:t>
            </a:r>
            <a:r>
              <a:rPr lang="cs-CZ" sz="1800" dirty="0" err="1"/>
              <a:t>treatment</a:t>
            </a:r>
            <a:r>
              <a:rPr lang="cs-CZ" sz="1800" dirty="0"/>
              <a:t> in </a:t>
            </a:r>
            <a:r>
              <a:rPr lang="cs-CZ" sz="1800" dirty="0" err="1"/>
              <a:t>the</a:t>
            </a:r>
            <a:r>
              <a:rPr lang="cs-CZ" sz="1800" dirty="0"/>
              <a:t> </a:t>
            </a:r>
            <a:r>
              <a:rPr lang="cs-CZ" sz="1800" dirty="0" err="1"/>
              <a:t>future</a:t>
            </a:r>
            <a:r>
              <a:rPr lang="cs-CZ" sz="1800" dirty="0"/>
              <a:t> </a:t>
            </a:r>
            <a:r>
              <a:rPr lang="cs-CZ" sz="1800" dirty="0" err="1"/>
              <a:t>or</a:t>
            </a:r>
            <a:r>
              <a:rPr lang="cs-CZ" sz="1800" dirty="0"/>
              <a:t> </a:t>
            </a:r>
            <a:r>
              <a:rPr lang="cs-CZ" sz="1800" dirty="0" err="1"/>
              <a:t>would</a:t>
            </a:r>
            <a:r>
              <a:rPr lang="cs-CZ" sz="1800" dirty="0"/>
              <a:t> </a:t>
            </a:r>
            <a:r>
              <a:rPr lang="cs-CZ" sz="1800" dirty="0" err="1"/>
              <a:t>it</a:t>
            </a:r>
            <a:r>
              <a:rPr lang="cs-CZ" sz="1800" dirty="0"/>
              <a:t> </a:t>
            </a:r>
            <a:r>
              <a:rPr lang="cs-CZ" sz="1800" dirty="0" err="1"/>
              <a:t>be</a:t>
            </a:r>
            <a:r>
              <a:rPr lang="cs-CZ" sz="1800" dirty="0"/>
              <a:t> </a:t>
            </a:r>
            <a:r>
              <a:rPr lang="cs-CZ" sz="1800" dirty="0" err="1"/>
              <a:t>better</a:t>
            </a:r>
            <a:r>
              <a:rPr lang="cs-CZ" sz="1800" dirty="0"/>
              <a:t> to </a:t>
            </a:r>
            <a:r>
              <a:rPr lang="cs-CZ" sz="1800" dirty="0" err="1"/>
              <a:t>focus</a:t>
            </a:r>
            <a:r>
              <a:rPr lang="cs-CZ" sz="1800" dirty="0"/>
              <a:t> on </a:t>
            </a:r>
            <a:r>
              <a:rPr lang="cs-CZ" sz="1800" dirty="0" err="1"/>
              <a:t>one</a:t>
            </a:r>
            <a:r>
              <a:rPr lang="cs-CZ" sz="1800" dirty="0"/>
              <a:t> </a:t>
            </a:r>
            <a:r>
              <a:rPr lang="cs-CZ" sz="1800" dirty="0" err="1"/>
              <a:t>particular</a:t>
            </a:r>
            <a:r>
              <a:rPr lang="cs-CZ" sz="1800" dirty="0"/>
              <a:t> </a:t>
            </a:r>
            <a:r>
              <a:rPr lang="cs-CZ" sz="1800" dirty="0" err="1"/>
              <a:t>method</a:t>
            </a:r>
            <a:r>
              <a:rPr lang="cs-CZ" sz="1800" dirty="0"/>
              <a:t>?</a:t>
            </a:r>
          </a:p>
          <a:p>
            <a:pPr lvl="1"/>
            <a:r>
              <a:rPr lang="cs-CZ" sz="1800" dirty="0" err="1"/>
              <a:t>Multiple</a:t>
            </a:r>
            <a:r>
              <a:rPr lang="cs-CZ" sz="1800" dirty="0"/>
              <a:t> </a:t>
            </a:r>
            <a:r>
              <a:rPr lang="cs-CZ" sz="1800" dirty="0" err="1"/>
              <a:t>methods</a:t>
            </a:r>
            <a:r>
              <a:rPr lang="cs-CZ" sz="1800" dirty="0"/>
              <a:t> </a:t>
            </a:r>
            <a:r>
              <a:rPr lang="cs-CZ" sz="1800" dirty="0" err="1"/>
              <a:t>will</a:t>
            </a:r>
            <a:r>
              <a:rPr lang="cs-CZ" sz="1800" dirty="0"/>
              <a:t> make </a:t>
            </a:r>
            <a:r>
              <a:rPr lang="cs-CZ" sz="1800" dirty="0" err="1"/>
              <a:t>wastewater</a:t>
            </a:r>
            <a:r>
              <a:rPr lang="cs-CZ" sz="1800" dirty="0"/>
              <a:t> </a:t>
            </a:r>
            <a:r>
              <a:rPr lang="cs-CZ" sz="1800" dirty="0" err="1"/>
              <a:t>treatment</a:t>
            </a:r>
            <a:r>
              <a:rPr lang="cs-CZ" sz="1800" dirty="0"/>
              <a:t> </a:t>
            </a:r>
            <a:r>
              <a:rPr lang="cs-CZ" sz="1800" dirty="0" err="1"/>
              <a:t>ineffective</a:t>
            </a:r>
            <a:endParaRPr lang="cs-CZ" sz="1800" dirty="0"/>
          </a:p>
          <a:p>
            <a:pPr lvl="1"/>
            <a:r>
              <a:rPr lang="cs-CZ" sz="1800" dirty="0"/>
              <a:t>It </a:t>
            </a:r>
            <a:r>
              <a:rPr lang="cs-CZ" sz="1800" dirty="0" err="1"/>
              <a:t>doesn´t</a:t>
            </a:r>
            <a:r>
              <a:rPr lang="cs-CZ" sz="1800" dirty="0"/>
              <a:t> </a:t>
            </a:r>
            <a:r>
              <a:rPr lang="cs-CZ" sz="1800" dirty="0" err="1"/>
              <a:t>matter</a:t>
            </a:r>
            <a:r>
              <a:rPr lang="cs-CZ" sz="1800" dirty="0"/>
              <a:t>, </a:t>
            </a:r>
            <a:r>
              <a:rPr lang="cs-CZ" sz="1800" dirty="0" err="1"/>
              <a:t>because</a:t>
            </a:r>
            <a:r>
              <a:rPr lang="cs-CZ" sz="1800" dirty="0"/>
              <a:t> </a:t>
            </a:r>
            <a:r>
              <a:rPr lang="cs-CZ" sz="1800" dirty="0" err="1"/>
              <a:t>wastewater</a:t>
            </a:r>
            <a:r>
              <a:rPr lang="cs-CZ" sz="1800" dirty="0"/>
              <a:t> </a:t>
            </a:r>
            <a:r>
              <a:rPr lang="cs-CZ" sz="1800" dirty="0" err="1"/>
              <a:t>treatent</a:t>
            </a:r>
            <a:r>
              <a:rPr lang="cs-CZ" sz="1800" dirty="0"/>
              <a:t> </a:t>
            </a:r>
            <a:r>
              <a:rPr lang="cs-CZ" sz="1800" dirty="0" err="1"/>
              <a:t>is</a:t>
            </a:r>
            <a:r>
              <a:rPr lang="cs-CZ" sz="1800" dirty="0"/>
              <a:t> </a:t>
            </a:r>
            <a:r>
              <a:rPr lang="cs-CZ" sz="1800" dirty="0" err="1"/>
              <a:t>worthless</a:t>
            </a:r>
            <a:endParaRPr lang="cs-CZ" sz="1800" dirty="0"/>
          </a:p>
          <a:p>
            <a:pPr lvl="1"/>
            <a:r>
              <a:rPr lang="cs-CZ" sz="1800" dirty="0" err="1"/>
              <a:t>Combining</a:t>
            </a:r>
            <a:r>
              <a:rPr lang="cs-CZ" sz="1800" dirty="0"/>
              <a:t> </a:t>
            </a:r>
            <a:r>
              <a:rPr lang="cs-CZ" sz="1800" dirty="0" err="1"/>
              <a:t>methods</a:t>
            </a:r>
            <a:r>
              <a:rPr lang="cs-CZ" sz="1800" dirty="0"/>
              <a:t> </a:t>
            </a:r>
            <a:r>
              <a:rPr lang="cs-CZ" sz="1800" dirty="0" err="1"/>
              <a:t>is</a:t>
            </a:r>
            <a:r>
              <a:rPr lang="cs-CZ" sz="1800" dirty="0"/>
              <a:t> </a:t>
            </a:r>
            <a:r>
              <a:rPr lang="cs-CZ" sz="1800" dirty="0" err="1"/>
              <a:t>the</a:t>
            </a:r>
            <a:r>
              <a:rPr lang="cs-CZ" sz="1800" dirty="0"/>
              <a:t> hope </a:t>
            </a:r>
            <a:r>
              <a:rPr lang="cs-CZ" sz="1800" dirty="0" err="1"/>
              <a:t>for</a:t>
            </a:r>
            <a:r>
              <a:rPr lang="cs-CZ" sz="1800" dirty="0"/>
              <a:t> </a:t>
            </a:r>
            <a:r>
              <a:rPr lang="cs-CZ" sz="1800" dirty="0" err="1"/>
              <a:t>the</a:t>
            </a:r>
            <a:r>
              <a:rPr lang="cs-CZ" sz="1800" dirty="0"/>
              <a:t> </a:t>
            </a:r>
            <a:r>
              <a:rPr lang="cs-CZ" sz="1800" dirty="0" err="1"/>
              <a:t>future</a:t>
            </a:r>
            <a:endParaRPr lang="cs-CZ" sz="1800" dirty="0"/>
          </a:p>
          <a:p>
            <a:pPr lvl="1"/>
            <a:endParaRPr lang="cs-CZ" sz="1800" b="1" dirty="0">
              <a:latin typeface="Helvetica Neue" panose="02000503000000020004"/>
            </a:endParaRPr>
          </a:p>
          <a:p>
            <a:pPr lvl="1"/>
            <a:r>
              <a:rPr lang="cs-CZ" sz="1800" dirty="0" err="1">
                <a:latin typeface="Helvetica Neue" panose="02000503000000020004"/>
              </a:rPr>
              <a:t>Answer</a:t>
            </a:r>
            <a:r>
              <a:rPr lang="cs-CZ" sz="1800" dirty="0">
                <a:latin typeface="Helvetica Neue" panose="02000503000000020004"/>
              </a:rPr>
              <a:t>: </a:t>
            </a:r>
            <a:r>
              <a:rPr lang="cs-CZ" sz="1800" b="1" dirty="0" err="1"/>
              <a:t>Combining</a:t>
            </a:r>
            <a:r>
              <a:rPr lang="cs-CZ" sz="1800" b="1" dirty="0"/>
              <a:t> </a:t>
            </a:r>
            <a:r>
              <a:rPr lang="cs-CZ" sz="1800" b="1" dirty="0" err="1"/>
              <a:t>methods</a:t>
            </a:r>
            <a:r>
              <a:rPr lang="cs-CZ" sz="1800" b="1" dirty="0"/>
              <a:t> </a:t>
            </a:r>
            <a:r>
              <a:rPr lang="cs-CZ" sz="1800" b="1" dirty="0" err="1"/>
              <a:t>is</a:t>
            </a:r>
            <a:r>
              <a:rPr lang="cs-CZ" sz="1800" b="1" dirty="0"/>
              <a:t> </a:t>
            </a:r>
            <a:r>
              <a:rPr lang="cs-CZ" sz="1800" b="1" dirty="0" err="1"/>
              <a:t>the</a:t>
            </a:r>
            <a:r>
              <a:rPr lang="cs-CZ" sz="1800" b="1" dirty="0"/>
              <a:t> hope </a:t>
            </a:r>
            <a:r>
              <a:rPr lang="cs-CZ" sz="1800" b="1" dirty="0" err="1"/>
              <a:t>for</a:t>
            </a:r>
            <a:r>
              <a:rPr lang="cs-CZ" sz="1800" b="1" dirty="0"/>
              <a:t> </a:t>
            </a:r>
            <a:r>
              <a:rPr lang="cs-CZ" sz="1800" b="1" dirty="0" err="1"/>
              <a:t>the</a:t>
            </a:r>
            <a:r>
              <a:rPr lang="cs-CZ" sz="1800" b="1" dirty="0"/>
              <a:t> </a:t>
            </a:r>
            <a:r>
              <a:rPr lang="cs-CZ" sz="1800" b="1" dirty="0" err="1"/>
              <a:t>future</a:t>
            </a:r>
            <a:endParaRPr lang="cs-CZ" sz="1800" b="1" dirty="0"/>
          </a:p>
          <a:p>
            <a:pPr lvl="1"/>
            <a:endParaRPr lang="en-GB" sz="1800" dirty="0">
              <a:latin typeface="Helvetica Neue" panose="02000503000000020004"/>
            </a:endParaRPr>
          </a:p>
        </p:txBody>
      </p:sp>
    </p:spTree>
    <p:extLst>
      <p:ext uri="{BB962C8B-B14F-4D97-AF65-F5344CB8AC3E}">
        <p14:creationId xmlns:p14="http://schemas.microsoft.com/office/powerpoint/2010/main" val="20477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7C5A778-CC68-46E9-A609-C5E75D78E463}"/>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6E8AA609-8826-40DA-A6C0-392ABC63DED2}"/>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Nadpis 3">
            <a:extLst>
              <a:ext uri="{FF2B5EF4-FFF2-40B4-BE49-F238E27FC236}">
                <a16:creationId xmlns:a16="http://schemas.microsoft.com/office/drawing/2014/main" id="{6292533B-679D-4B24-90E4-3BB494974517}"/>
              </a:ext>
            </a:extLst>
          </p:cNvPr>
          <p:cNvSpPr>
            <a:spLocks noGrp="1"/>
          </p:cNvSpPr>
          <p:nvPr>
            <p:ph type="title"/>
          </p:nvPr>
        </p:nvSpPr>
        <p:spPr/>
        <p:txBody>
          <a:bodyPr/>
          <a:lstStyle/>
          <a:p>
            <a:r>
              <a:rPr lang="cs-CZ" sz="2200" dirty="0" err="1"/>
              <a:t>What</a:t>
            </a:r>
            <a:r>
              <a:rPr lang="cs-CZ" sz="2200" dirty="0"/>
              <a:t> </a:t>
            </a:r>
            <a:r>
              <a:rPr lang="cs-CZ" sz="2200" dirty="0" err="1"/>
              <a:t>can</a:t>
            </a:r>
            <a:r>
              <a:rPr lang="cs-CZ" sz="2200" dirty="0"/>
              <a:t> </a:t>
            </a:r>
            <a:r>
              <a:rPr lang="cs-CZ" sz="2200" dirty="0" err="1"/>
              <a:t>antibiotic</a:t>
            </a:r>
            <a:r>
              <a:rPr lang="cs-CZ" sz="2200" dirty="0"/>
              <a:t> </a:t>
            </a:r>
            <a:r>
              <a:rPr lang="cs-CZ" sz="2200" dirty="0" err="1"/>
              <a:t>residues</a:t>
            </a:r>
            <a:r>
              <a:rPr lang="cs-CZ" sz="2200" dirty="0"/>
              <a:t> in </a:t>
            </a:r>
            <a:r>
              <a:rPr lang="cs-CZ" sz="2200" dirty="0" err="1"/>
              <a:t>nature</a:t>
            </a:r>
            <a:r>
              <a:rPr lang="cs-CZ" sz="2200" dirty="0"/>
              <a:t> cause? </a:t>
            </a:r>
          </a:p>
        </p:txBody>
      </p:sp>
      <p:sp>
        <p:nvSpPr>
          <p:cNvPr id="5" name="Zástupný obsah 4">
            <a:extLst>
              <a:ext uri="{FF2B5EF4-FFF2-40B4-BE49-F238E27FC236}">
                <a16:creationId xmlns:a16="http://schemas.microsoft.com/office/drawing/2014/main" id="{6318ADAE-AC5E-42E7-ABF1-8221397B4EDB}"/>
              </a:ext>
            </a:extLst>
          </p:cNvPr>
          <p:cNvSpPr>
            <a:spLocks noGrp="1"/>
          </p:cNvSpPr>
          <p:nvPr>
            <p:ph idx="1"/>
          </p:nvPr>
        </p:nvSpPr>
        <p:spPr>
          <a:xfrm>
            <a:off x="720000" y="1692002"/>
            <a:ext cx="8135242" cy="3858566"/>
          </a:xfrm>
        </p:spPr>
        <p:txBody>
          <a:bodyPr/>
          <a:lstStyle/>
          <a:p>
            <a:pPr marL="251999" lvl="0" indent="-141899" algn="l" rtl="0">
              <a:lnSpc>
                <a:spcPct val="150000"/>
              </a:lnSpc>
              <a:spcBef>
                <a:spcPts val="0"/>
              </a:spcBef>
              <a:spcAft>
                <a:spcPts val="0"/>
              </a:spcAft>
              <a:buSzPts val="1800"/>
              <a:buChar char="̶"/>
            </a:pPr>
            <a:r>
              <a:rPr lang="en-GB" sz="1600" b="1" dirty="0">
                <a:latin typeface="Helvetica Neue"/>
              </a:rPr>
              <a:t>Antibiotic resistant development</a:t>
            </a:r>
          </a:p>
          <a:p>
            <a:pPr marL="251999" lvl="0" indent="-141899" algn="l" rtl="0">
              <a:lnSpc>
                <a:spcPct val="150000"/>
              </a:lnSpc>
              <a:spcBef>
                <a:spcPts val="0"/>
              </a:spcBef>
              <a:spcAft>
                <a:spcPts val="0"/>
              </a:spcAft>
              <a:buSzPts val="1800"/>
              <a:buChar char="̶"/>
            </a:pPr>
            <a:r>
              <a:rPr lang="en-GB" sz="1600" b="1" dirty="0">
                <a:latin typeface="Helvetica Neue"/>
              </a:rPr>
              <a:t>Ecotoxicity</a:t>
            </a:r>
            <a:r>
              <a:rPr lang="en-GB" sz="1600" dirty="0">
                <a:latin typeface="Helvetica Neue"/>
              </a:rPr>
              <a:t> (residues in water bodies can be toxic to organisms. Even at low concentrations, antibiotics may negatively impact the growth, development, and survival of aquatic organisms)</a:t>
            </a:r>
          </a:p>
          <a:p>
            <a:pPr marL="251999" lvl="0" indent="-141899" algn="l" rtl="0">
              <a:lnSpc>
                <a:spcPct val="150000"/>
              </a:lnSpc>
              <a:spcBef>
                <a:spcPts val="0"/>
              </a:spcBef>
              <a:spcAft>
                <a:spcPts val="0"/>
              </a:spcAft>
              <a:buClr>
                <a:schemeClr val="dk1"/>
              </a:buClr>
              <a:buSzPts val="1800"/>
              <a:buChar char="̶"/>
            </a:pPr>
            <a:r>
              <a:rPr lang="en-GB" sz="1600" b="1" dirty="0">
                <a:latin typeface="Helvetica Neue"/>
              </a:rPr>
              <a:t>Disruption of microbial communities</a:t>
            </a:r>
            <a:r>
              <a:rPr lang="en-GB" sz="1600" dirty="0">
                <a:latin typeface="Helvetica Neue"/>
              </a:rPr>
              <a:t> (This can affect nutrient cycling, decomposition processes, and other essential ecosystem functions, leading to imbalances in the ecosystem)</a:t>
            </a:r>
          </a:p>
          <a:p>
            <a:pPr marL="251999" lvl="0" indent="-116499" algn="l" rtl="0">
              <a:lnSpc>
                <a:spcPct val="150000"/>
              </a:lnSpc>
              <a:spcBef>
                <a:spcPts val="0"/>
              </a:spcBef>
              <a:spcAft>
                <a:spcPts val="0"/>
              </a:spcAft>
              <a:buSzPts val="1800"/>
              <a:buChar char="̶"/>
            </a:pPr>
            <a:r>
              <a:rPr lang="en-GB" sz="1600" b="1" dirty="0">
                <a:latin typeface="Helvetica Neue"/>
              </a:rPr>
              <a:t>Persistence</a:t>
            </a:r>
            <a:r>
              <a:rPr lang="en-GB" sz="1600" dirty="0">
                <a:latin typeface="Helvetica Neue"/>
              </a:rPr>
              <a:t> in the environment (some antibiotics are persistent in the environment, meaning they do not easily break down = accumulation)</a:t>
            </a:r>
          </a:p>
          <a:p>
            <a:pPr marL="251999" lvl="0" indent="-116499" algn="l" rtl="0">
              <a:lnSpc>
                <a:spcPct val="150000"/>
              </a:lnSpc>
              <a:spcBef>
                <a:spcPts val="0"/>
              </a:spcBef>
              <a:spcAft>
                <a:spcPts val="0"/>
              </a:spcAft>
              <a:buSzPts val="1800"/>
              <a:buChar char="̶"/>
            </a:pPr>
            <a:r>
              <a:rPr lang="en-GB" sz="1600" b="1" dirty="0">
                <a:latin typeface="Helvetica Neue"/>
              </a:rPr>
              <a:t>Transfer through food chains</a:t>
            </a:r>
            <a:r>
              <a:rPr lang="en-GB" sz="1600" dirty="0">
                <a:latin typeface="Helvetica Neue"/>
              </a:rPr>
              <a:t> (residues can enter the food chain, which potentially leads to unintended exposure)</a:t>
            </a:r>
          </a:p>
          <a:p>
            <a:pPr marL="251999" lvl="0" indent="0" algn="l" rtl="0">
              <a:lnSpc>
                <a:spcPct val="150000"/>
              </a:lnSpc>
              <a:spcBef>
                <a:spcPts val="0"/>
              </a:spcBef>
              <a:spcAft>
                <a:spcPts val="0"/>
              </a:spcAft>
              <a:buNone/>
            </a:pPr>
            <a:endParaRPr lang="en-GB" sz="1600" dirty="0">
              <a:latin typeface="Helvetica Neue"/>
            </a:endParaRPr>
          </a:p>
          <a:p>
            <a:endParaRPr lang="cs-CZ" sz="1600" dirty="0">
              <a:latin typeface="Helvetica Neue"/>
            </a:endParaRPr>
          </a:p>
        </p:txBody>
      </p:sp>
      <p:pic>
        <p:nvPicPr>
          <p:cNvPr id="6" name="Google Shape;156;g2a3033db884_0_1" descr="Frontiers | A Review of the Distribution of Antibiotics in Water in  Different Regions of China and Current Antibiotic Degradation Pathways">
            <a:extLst>
              <a:ext uri="{FF2B5EF4-FFF2-40B4-BE49-F238E27FC236}">
                <a16:creationId xmlns:a16="http://schemas.microsoft.com/office/drawing/2014/main" id="{F0547760-DDEC-1BBF-0634-C540ED81D5C2}"/>
              </a:ext>
            </a:extLst>
          </p:cNvPr>
          <p:cNvPicPr preferRelativeResize="0"/>
          <p:nvPr/>
        </p:nvPicPr>
        <p:blipFill rotWithShape="1">
          <a:blip r:embed="rId2">
            <a:alphaModFix/>
          </a:blip>
          <a:srcRect/>
          <a:stretch/>
        </p:blipFill>
        <p:spPr>
          <a:xfrm>
            <a:off x="8855242" y="2526070"/>
            <a:ext cx="3155153" cy="2471336"/>
          </a:xfrm>
          <a:prstGeom prst="rect">
            <a:avLst/>
          </a:prstGeom>
          <a:noFill/>
          <a:ln>
            <a:noFill/>
          </a:ln>
        </p:spPr>
      </p:pic>
    </p:spTree>
    <p:extLst>
      <p:ext uri="{BB962C8B-B14F-4D97-AF65-F5344CB8AC3E}">
        <p14:creationId xmlns:p14="http://schemas.microsoft.com/office/powerpoint/2010/main" val="4002779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E7ADF9E-5BCB-4BD0-A226-D9B35EAD215C}"/>
              </a:ext>
            </a:extLst>
          </p:cNvPr>
          <p:cNvSpPr>
            <a:spLocks noGrp="1"/>
          </p:cNvSpPr>
          <p:nvPr>
            <p:ph type="ftr" sz="quarter" idx="10"/>
          </p:nvPr>
        </p:nvSpPr>
        <p:spPr/>
        <p:txBody>
          <a:bodyPr/>
          <a:lstStyle/>
          <a:p>
            <a:r>
              <a:rPr lang="en-GB" noProof="0" dirty="0"/>
              <a:t>https://www.sciencedirect.com/science/article/abs/pii/B978012397043500013X</a:t>
            </a:r>
          </a:p>
        </p:txBody>
      </p:sp>
      <p:sp>
        <p:nvSpPr>
          <p:cNvPr id="3" name="Zástupný symbol pro číslo snímku 2">
            <a:extLst>
              <a:ext uri="{FF2B5EF4-FFF2-40B4-BE49-F238E27FC236}">
                <a16:creationId xmlns:a16="http://schemas.microsoft.com/office/drawing/2014/main" id="{E7EE58BC-2888-4BEA-8B4D-E12EDE00CDB3}"/>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Nadpis 3">
            <a:extLst>
              <a:ext uri="{FF2B5EF4-FFF2-40B4-BE49-F238E27FC236}">
                <a16:creationId xmlns:a16="http://schemas.microsoft.com/office/drawing/2014/main" id="{1257B301-5C75-44B3-8057-F7CB315E2585}"/>
              </a:ext>
            </a:extLst>
          </p:cNvPr>
          <p:cNvSpPr>
            <a:spLocks noGrp="1"/>
          </p:cNvSpPr>
          <p:nvPr>
            <p:ph type="title"/>
          </p:nvPr>
        </p:nvSpPr>
        <p:spPr/>
        <p:txBody>
          <a:bodyPr/>
          <a:lstStyle/>
          <a:p>
            <a:r>
              <a:rPr lang="cs-CZ" sz="2200" dirty="0" err="1"/>
              <a:t>Antibiotics</a:t>
            </a:r>
            <a:r>
              <a:rPr lang="cs-CZ" sz="2200" dirty="0"/>
              <a:t> </a:t>
            </a:r>
            <a:r>
              <a:rPr lang="cs-CZ" sz="2200" dirty="0" err="1"/>
              <a:t>metabolism</a:t>
            </a:r>
            <a:endParaRPr lang="cs-CZ" sz="2200" dirty="0"/>
          </a:p>
        </p:txBody>
      </p:sp>
      <p:sp>
        <p:nvSpPr>
          <p:cNvPr id="5" name="Zástupný obsah 4">
            <a:extLst>
              <a:ext uri="{FF2B5EF4-FFF2-40B4-BE49-F238E27FC236}">
                <a16:creationId xmlns:a16="http://schemas.microsoft.com/office/drawing/2014/main" id="{25BC1FA5-0E7C-4DAD-B662-92067854154C}"/>
              </a:ext>
            </a:extLst>
          </p:cNvPr>
          <p:cNvSpPr>
            <a:spLocks noGrp="1"/>
          </p:cNvSpPr>
          <p:nvPr>
            <p:ph idx="1"/>
          </p:nvPr>
        </p:nvSpPr>
        <p:spPr/>
        <p:txBody>
          <a:bodyPr/>
          <a:lstStyle/>
          <a:p>
            <a:r>
              <a:rPr lang="cs-CZ" sz="1800" dirty="0" err="1">
                <a:latin typeface="Helvetica Neue"/>
              </a:rPr>
              <a:t>After</a:t>
            </a:r>
            <a:r>
              <a:rPr lang="cs-CZ" sz="1800" dirty="0">
                <a:latin typeface="Helvetica Neue"/>
              </a:rPr>
              <a:t> </a:t>
            </a:r>
            <a:r>
              <a:rPr lang="cs-CZ" sz="1800" dirty="0" err="1">
                <a:latin typeface="Helvetica Neue"/>
              </a:rPr>
              <a:t>distribution</a:t>
            </a:r>
            <a:r>
              <a:rPr lang="cs-CZ" sz="1800" dirty="0">
                <a:latin typeface="Helvetica Neue"/>
              </a:rPr>
              <a:t> in </a:t>
            </a:r>
            <a:r>
              <a:rPr lang="cs-CZ" sz="1800" dirty="0" err="1">
                <a:latin typeface="Helvetica Neue"/>
              </a:rPr>
              <a:t>the</a:t>
            </a:r>
            <a:r>
              <a:rPr lang="cs-CZ" sz="1800" dirty="0">
                <a:latin typeface="Helvetica Neue"/>
              </a:rPr>
              <a:t> </a:t>
            </a:r>
            <a:r>
              <a:rPr lang="cs-CZ" sz="1800" dirty="0" err="1">
                <a:latin typeface="Helvetica Neue"/>
              </a:rPr>
              <a:t>tissues</a:t>
            </a:r>
            <a:r>
              <a:rPr lang="cs-CZ" sz="1800" dirty="0">
                <a:latin typeface="Helvetica Neue"/>
              </a:rPr>
              <a:t> and body </a:t>
            </a:r>
            <a:r>
              <a:rPr lang="cs-CZ" sz="1800" dirty="0" err="1">
                <a:latin typeface="Helvetica Neue"/>
              </a:rPr>
              <a:t>fluids</a:t>
            </a:r>
            <a:r>
              <a:rPr lang="cs-CZ" sz="1800" dirty="0">
                <a:latin typeface="Helvetica Neue"/>
              </a:rPr>
              <a:t>, </a:t>
            </a:r>
            <a:r>
              <a:rPr lang="cs-CZ" sz="1800" dirty="0" err="1">
                <a:latin typeface="Helvetica Neue"/>
              </a:rPr>
              <a:t>metabolising</a:t>
            </a:r>
            <a:r>
              <a:rPr lang="cs-CZ" sz="1800" dirty="0">
                <a:latin typeface="Helvetica Neue"/>
              </a:rPr>
              <a:t> </a:t>
            </a:r>
            <a:r>
              <a:rPr lang="cs-CZ" sz="1800" dirty="0" err="1">
                <a:latin typeface="Helvetica Neue"/>
              </a:rPr>
              <a:t>enzymes</a:t>
            </a:r>
            <a:r>
              <a:rPr lang="cs-CZ" sz="1800" dirty="0">
                <a:latin typeface="Helvetica Neue"/>
              </a:rPr>
              <a:t> in </a:t>
            </a:r>
            <a:r>
              <a:rPr lang="cs-CZ" sz="1800" dirty="0" err="1">
                <a:latin typeface="Helvetica Neue"/>
              </a:rPr>
              <a:t>the</a:t>
            </a:r>
            <a:r>
              <a:rPr lang="cs-CZ" sz="1800" dirty="0">
                <a:latin typeface="Helvetica Neue"/>
              </a:rPr>
              <a:t> body </a:t>
            </a:r>
            <a:r>
              <a:rPr lang="cs-CZ" sz="1800" dirty="0" err="1">
                <a:latin typeface="Helvetica Neue"/>
              </a:rPr>
              <a:t>may</a:t>
            </a:r>
            <a:r>
              <a:rPr lang="cs-CZ" sz="1800" dirty="0">
                <a:latin typeface="Helvetica Neue"/>
              </a:rPr>
              <a:t> </a:t>
            </a:r>
            <a:r>
              <a:rPr lang="cs-CZ" sz="1800" dirty="0" err="1">
                <a:latin typeface="Helvetica Neue"/>
              </a:rPr>
              <a:t>degrade</a:t>
            </a:r>
            <a:r>
              <a:rPr lang="cs-CZ" sz="1800" dirty="0">
                <a:latin typeface="Helvetica Neue"/>
              </a:rPr>
              <a:t> </a:t>
            </a:r>
            <a:r>
              <a:rPr lang="cs-CZ" sz="1800" dirty="0" err="1">
                <a:latin typeface="Helvetica Neue"/>
              </a:rPr>
              <a:t>the</a:t>
            </a:r>
            <a:r>
              <a:rPr lang="cs-CZ" sz="1800" dirty="0">
                <a:latin typeface="Helvetica Neue"/>
              </a:rPr>
              <a:t> ATB</a:t>
            </a:r>
          </a:p>
          <a:p>
            <a:r>
              <a:rPr lang="cs-CZ" sz="1800" dirty="0" err="1">
                <a:latin typeface="Helvetica Neue"/>
              </a:rPr>
              <a:t>The</a:t>
            </a:r>
            <a:r>
              <a:rPr lang="cs-CZ" sz="1800" dirty="0">
                <a:latin typeface="Helvetica Neue"/>
              </a:rPr>
              <a:t> liver </a:t>
            </a:r>
            <a:r>
              <a:rPr lang="cs-CZ" sz="1800" dirty="0" err="1">
                <a:latin typeface="Helvetica Neue"/>
              </a:rPr>
              <a:t>is</a:t>
            </a:r>
            <a:r>
              <a:rPr lang="cs-CZ" sz="1800" dirty="0">
                <a:latin typeface="Helvetica Neue"/>
              </a:rPr>
              <a:t> </a:t>
            </a:r>
            <a:r>
              <a:rPr lang="cs-CZ" sz="1800" dirty="0" err="1">
                <a:latin typeface="Helvetica Neue"/>
              </a:rPr>
              <a:t>the</a:t>
            </a:r>
            <a:r>
              <a:rPr lang="cs-CZ" sz="1800" dirty="0">
                <a:latin typeface="Helvetica Neue"/>
              </a:rPr>
              <a:t> </a:t>
            </a:r>
            <a:r>
              <a:rPr lang="cs-CZ" sz="1800" dirty="0" err="1">
                <a:latin typeface="Helvetica Neue"/>
              </a:rPr>
              <a:t>principal</a:t>
            </a:r>
            <a:r>
              <a:rPr lang="cs-CZ" sz="1800" dirty="0">
                <a:latin typeface="Helvetica Neue"/>
              </a:rPr>
              <a:t> organ </a:t>
            </a:r>
            <a:r>
              <a:rPr lang="cs-CZ" sz="1800" dirty="0" err="1">
                <a:latin typeface="Helvetica Neue"/>
              </a:rPr>
              <a:t>of</a:t>
            </a:r>
            <a:r>
              <a:rPr lang="cs-CZ" sz="1800" dirty="0">
                <a:latin typeface="Helvetica Neue"/>
              </a:rPr>
              <a:t> </a:t>
            </a:r>
            <a:r>
              <a:rPr lang="cs-CZ" sz="1800" dirty="0" err="1">
                <a:latin typeface="Helvetica Neue"/>
              </a:rPr>
              <a:t>metabolism</a:t>
            </a:r>
            <a:r>
              <a:rPr lang="cs-CZ" sz="1800" dirty="0">
                <a:latin typeface="Helvetica Neue"/>
              </a:rPr>
              <a:t>, </a:t>
            </a:r>
            <a:r>
              <a:rPr lang="cs-CZ" sz="1800" dirty="0" err="1">
                <a:latin typeface="Helvetica Neue"/>
              </a:rPr>
              <a:t>although</a:t>
            </a:r>
            <a:r>
              <a:rPr lang="cs-CZ" sz="1800" dirty="0">
                <a:latin typeface="Helvetica Neue"/>
              </a:rPr>
              <a:t> any </a:t>
            </a:r>
            <a:r>
              <a:rPr lang="cs-CZ" sz="1800" dirty="0" err="1">
                <a:latin typeface="Helvetica Neue"/>
              </a:rPr>
              <a:t>biological</a:t>
            </a:r>
            <a:r>
              <a:rPr lang="cs-CZ" sz="1800" dirty="0">
                <a:latin typeface="Helvetica Neue"/>
              </a:rPr>
              <a:t> </a:t>
            </a:r>
            <a:r>
              <a:rPr lang="cs-CZ" sz="1800" dirty="0" err="1">
                <a:latin typeface="Helvetica Neue"/>
              </a:rPr>
              <a:t>tissue</a:t>
            </a:r>
            <a:r>
              <a:rPr lang="cs-CZ" sz="1800" dirty="0">
                <a:latin typeface="Helvetica Neue"/>
              </a:rPr>
              <a:t> </a:t>
            </a:r>
            <a:r>
              <a:rPr lang="cs-CZ" sz="1800" dirty="0" err="1">
                <a:latin typeface="Helvetica Neue"/>
              </a:rPr>
              <a:t>can</a:t>
            </a:r>
            <a:r>
              <a:rPr lang="cs-CZ" sz="1800" dirty="0">
                <a:latin typeface="Helvetica Neue"/>
              </a:rPr>
              <a:t> </a:t>
            </a:r>
            <a:r>
              <a:rPr lang="cs-CZ" sz="1800" dirty="0" err="1">
                <a:latin typeface="Helvetica Neue"/>
              </a:rPr>
              <a:t>metabolised</a:t>
            </a:r>
            <a:r>
              <a:rPr lang="cs-CZ" sz="1800" dirty="0">
                <a:latin typeface="Helvetica Neue"/>
              </a:rPr>
              <a:t> </a:t>
            </a:r>
            <a:r>
              <a:rPr lang="cs-CZ" sz="1800" dirty="0" err="1">
                <a:latin typeface="Helvetica Neue"/>
              </a:rPr>
              <a:t>drugs</a:t>
            </a:r>
            <a:endParaRPr lang="cs-CZ" sz="1800" dirty="0">
              <a:latin typeface="Helvetica Neue"/>
            </a:endParaRPr>
          </a:p>
          <a:p>
            <a:r>
              <a:rPr lang="cs-CZ" sz="1800" dirty="0">
                <a:latin typeface="Helvetica Neue"/>
              </a:rPr>
              <a:t>By </a:t>
            </a:r>
            <a:r>
              <a:rPr lang="cs-CZ" sz="1800" dirty="0" err="1">
                <a:latin typeface="Helvetica Neue"/>
              </a:rPr>
              <a:t>metabolic</a:t>
            </a:r>
            <a:r>
              <a:rPr lang="cs-CZ" sz="1800" dirty="0">
                <a:latin typeface="Helvetica Neue"/>
              </a:rPr>
              <a:t> </a:t>
            </a:r>
            <a:r>
              <a:rPr lang="cs-CZ" sz="1800" dirty="0" err="1">
                <a:latin typeface="Helvetica Neue"/>
              </a:rPr>
              <a:t>processes</a:t>
            </a:r>
            <a:r>
              <a:rPr lang="cs-CZ" sz="1800" dirty="0">
                <a:latin typeface="Helvetica Neue"/>
              </a:rPr>
              <a:t>, the </a:t>
            </a:r>
            <a:r>
              <a:rPr lang="cs-CZ" sz="1800" dirty="0" err="1">
                <a:latin typeface="Helvetica Neue"/>
              </a:rPr>
              <a:t>drug</a:t>
            </a:r>
            <a:r>
              <a:rPr lang="cs-CZ" sz="1800" dirty="0">
                <a:latin typeface="Helvetica Neue"/>
              </a:rPr>
              <a:t> is </a:t>
            </a:r>
            <a:r>
              <a:rPr lang="cs-CZ" sz="1800" dirty="0" err="1">
                <a:latin typeface="Helvetica Neue"/>
              </a:rPr>
              <a:t>inactivated</a:t>
            </a:r>
            <a:r>
              <a:rPr lang="cs-CZ" sz="1800" dirty="0">
                <a:latin typeface="Helvetica Neue"/>
              </a:rPr>
              <a:t> and </a:t>
            </a:r>
            <a:r>
              <a:rPr lang="cs-CZ" sz="1800" dirty="0" err="1">
                <a:latin typeface="Helvetica Neue"/>
              </a:rPr>
              <a:t>converted</a:t>
            </a:r>
            <a:r>
              <a:rPr lang="cs-CZ" sz="1800" dirty="0">
                <a:latin typeface="Helvetica Neue"/>
              </a:rPr>
              <a:t> </a:t>
            </a:r>
            <a:r>
              <a:rPr lang="cs-CZ" sz="1800" dirty="0" err="1">
                <a:latin typeface="Helvetica Neue"/>
              </a:rPr>
              <a:t>into</a:t>
            </a:r>
            <a:r>
              <a:rPr lang="cs-CZ" sz="1800" dirty="0">
                <a:latin typeface="Helvetica Neue"/>
              </a:rPr>
              <a:t> more </a:t>
            </a:r>
            <a:r>
              <a:rPr lang="cs-CZ" sz="1800" dirty="0" err="1">
                <a:latin typeface="Helvetica Neue"/>
              </a:rPr>
              <a:t>readily</a:t>
            </a:r>
            <a:r>
              <a:rPr lang="cs-CZ" sz="1800" dirty="0">
                <a:latin typeface="Helvetica Neue"/>
              </a:rPr>
              <a:t> </a:t>
            </a:r>
            <a:r>
              <a:rPr lang="cs-CZ" sz="1800" dirty="0" err="1">
                <a:latin typeface="Helvetica Neue"/>
              </a:rPr>
              <a:t>excreted</a:t>
            </a:r>
            <a:r>
              <a:rPr lang="cs-CZ" sz="1800" dirty="0">
                <a:latin typeface="Helvetica Neue"/>
              </a:rPr>
              <a:t> substance</a:t>
            </a:r>
          </a:p>
          <a:p>
            <a:r>
              <a:rPr lang="cs-CZ" sz="1800" dirty="0">
                <a:latin typeface="Helvetica Neue"/>
              </a:rPr>
              <a:t>Not </a:t>
            </a:r>
            <a:r>
              <a:rPr lang="cs-CZ" sz="1800" dirty="0" err="1">
                <a:latin typeface="Helvetica Neue"/>
              </a:rPr>
              <a:t>all</a:t>
            </a:r>
            <a:r>
              <a:rPr lang="cs-CZ" sz="1800" dirty="0">
                <a:latin typeface="Helvetica Neue"/>
              </a:rPr>
              <a:t> ATB are </a:t>
            </a:r>
            <a:r>
              <a:rPr lang="cs-CZ" sz="1800" dirty="0" err="1">
                <a:latin typeface="Helvetica Neue"/>
              </a:rPr>
              <a:t>converted</a:t>
            </a:r>
            <a:r>
              <a:rPr lang="cs-CZ" sz="1800" dirty="0">
                <a:latin typeface="Helvetica Neue"/>
              </a:rPr>
              <a:t> to </a:t>
            </a:r>
            <a:r>
              <a:rPr lang="cs-CZ" sz="1800" dirty="0" err="1">
                <a:latin typeface="Helvetica Neue"/>
              </a:rPr>
              <a:t>metabolites</a:t>
            </a:r>
            <a:r>
              <a:rPr lang="cs-CZ" sz="1800" dirty="0">
                <a:latin typeface="Helvetica Neue"/>
              </a:rPr>
              <a:t> and, on </a:t>
            </a:r>
            <a:r>
              <a:rPr lang="cs-CZ" sz="1800" dirty="0" err="1">
                <a:latin typeface="Helvetica Neue"/>
              </a:rPr>
              <a:t>occasion</a:t>
            </a:r>
            <a:r>
              <a:rPr lang="cs-CZ" sz="1800" dirty="0">
                <a:latin typeface="Helvetica Neue"/>
              </a:rPr>
              <a:t>, </a:t>
            </a:r>
            <a:r>
              <a:rPr lang="cs-CZ" sz="1800" dirty="0" err="1">
                <a:latin typeface="Helvetica Neue"/>
              </a:rPr>
              <a:t>the</a:t>
            </a:r>
            <a:r>
              <a:rPr lang="cs-CZ" sz="1800" dirty="0">
                <a:latin typeface="Helvetica Neue"/>
              </a:rPr>
              <a:t> </a:t>
            </a:r>
            <a:r>
              <a:rPr lang="cs-CZ" sz="1800" dirty="0" err="1">
                <a:latin typeface="Helvetica Neue"/>
              </a:rPr>
              <a:t>metabolites</a:t>
            </a:r>
            <a:r>
              <a:rPr lang="cs-CZ" sz="1800" dirty="0">
                <a:latin typeface="Helvetica Neue"/>
              </a:rPr>
              <a:t> </a:t>
            </a:r>
            <a:r>
              <a:rPr lang="cs-CZ" sz="1800" dirty="0" err="1">
                <a:latin typeface="Helvetica Neue"/>
              </a:rPr>
              <a:t>may</a:t>
            </a:r>
            <a:r>
              <a:rPr lang="cs-CZ" sz="1800" dirty="0">
                <a:latin typeface="Helvetica Neue"/>
              </a:rPr>
              <a:t> </a:t>
            </a:r>
            <a:r>
              <a:rPr lang="cs-CZ" sz="1800" dirty="0" err="1">
                <a:latin typeface="Helvetica Neue"/>
              </a:rPr>
              <a:t>retain</a:t>
            </a:r>
            <a:r>
              <a:rPr lang="cs-CZ" sz="1800" dirty="0">
                <a:latin typeface="Helvetica Neue"/>
              </a:rPr>
              <a:t> </a:t>
            </a:r>
            <a:r>
              <a:rPr lang="cs-CZ" sz="1800" dirty="0" err="1">
                <a:latin typeface="Helvetica Neue"/>
              </a:rPr>
              <a:t>activity</a:t>
            </a:r>
            <a:endParaRPr lang="cs-CZ" sz="1800" dirty="0">
              <a:latin typeface="Helvetica Neue"/>
            </a:endParaRPr>
          </a:p>
          <a:p>
            <a:endParaRPr lang="cs-CZ" sz="1800" dirty="0">
              <a:latin typeface="Helvetica Neue"/>
            </a:endParaRPr>
          </a:p>
        </p:txBody>
      </p:sp>
    </p:spTree>
    <p:extLst>
      <p:ext uri="{BB962C8B-B14F-4D97-AF65-F5344CB8AC3E}">
        <p14:creationId xmlns:p14="http://schemas.microsoft.com/office/powerpoint/2010/main" val="888182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48E53B5-0D9C-4627-9832-74F004F534F9}"/>
              </a:ext>
            </a:extLst>
          </p:cNvPr>
          <p:cNvSpPr>
            <a:spLocks noGrp="1"/>
          </p:cNvSpPr>
          <p:nvPr>
            <p:ph type="ftr" sz="quarter" idx="10"/>
          </p:nvPr>
        </p:nvSpPr>
        <p:spPr/>
        <p:txBody>
          <a:bodyPr/>
          <a:lstStyle/>
          <a:p>
            <a:r>
              <a:rPr lang="en-GB" noProof="0" dirty="0"/>
              <a:t>https://www.sciencedirect.com/science/article/abs/pii/B978012397043500013X</a:t>
            </a:r>
          </a:p>
        </p:txBody>
      </p:sp>
      <p:sp>
        <p:nvSpPr>
          <p:cNvPr id="3" name="Zástupný symbol pro číslo snímku 2">
            <a:extLst>
              <a:ext uri="{FF2B5EF4-FFF2-40B4-BE49-F238E27FC236}">
                <a16:creationId xmlns:a16="http://schemas.microsoft.com/office/drawing/2014/main" id="{75AEEF2D-8D4C-4B0D-B9CF-E46E718A3493}"/>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Nadpis 3">
            <a:extLst>
              <a:ext uri="{FF2B5EF4-FFF2-40B4-BE49-F238E27FC236}">
                <a16:creationId xmlns:a16="http://schemas.microsoft.com/office/drawing/2014/main" id="{415286D7-E696-4714-9B1E-48C6D176CCFB}"/>
              </a:ext>
            </a:extLst>
          </p:cNvPr>
          <p:cNvSpPr>
            <a:spLocks noGrp="1"/>
          </p:cNvSpPr>
          <p:nvPr>
            <p:ph type="title"/>
          </p:nvPr>
        </p:nvSpPr>
        <p:spPr/>
        <p:txBody>
          <a:bodyPr/>
          <a:lstStyle/>
          <a:p>
            <a:r>
              <a:rPr lang="cs-CZ" sz="2200" dirty="0" err="1"/>
              <a:t>Antibiotics</a:t>
            </a:r>
            <a:r>
              <a:rPr lang="cs-CZ" sz="2200" dirty="0"/>
              <a:t> </a:t>
            </a:r>
            <a:r>
              <a:rPr lang="cs-CZ" sz="2200" dirty="0" err="1"/>
              <a:t>metabolism</a:t>
            </a:r>
            <a:endParaRPr lang="cs-CZ" sz="2200" dirty="0"/>
          </a:p>
        </p:txBody>
      </p:sp>
      <p:sp>
        <p:nvSpPr>
          <p:cNvPr id="5" name="Zástupný obsah 4">
            <a:extLst>
              <a:ext uri="{FF2B5EF4-FFF2-40B4-BE49-F238E27FC236}">
                <a16:creationId xmlns:a16="http://schemas.microsoft.com/office/drawing/2014/main" id="{8A748339-A7C9-4AF8-982C-6DA32DC6E6D5}"/>
              </a:ext>
            </a:extLst>
          </p:cNvPr>
          <p:cNvSpPr>
            <a:spLocks noGrp="1"/>
          </p:cNvSpPr>
          <p:nvPr>
            <p:ph idx="1"/>
          </p:nvPr>
        </p:nvSpPr>
        <p:spPr/>
        <p:txBody>
          <a:bodyPr/>
          <a:lstStyle/>
          <a:p>
            <a:r>
              <a:rPr lang="cs-CZ" sz="1800" dirty="0" err="1">
                <a:latin typeface="Helvetica Neue"/>
              </a:rPr>
              <a:t>Unchanged</a:t>
            </a:r>
            <a:r>
              <a:rPr lang="cs-CZ" sz="1800" dirty="0">
                <a:latin typeface="Helvetica Neue"/>
              </a:rPr>
              <a:t> ATB and ATB </a:t>
            </a:r>
            <a:r>
              <a:rPr lang="cs-CZ" sz="1800" dirty="0" err="1">
                <a:latin typeface="Helvetica Neue"/>
              </a:rPr>
              <a:t>metabolites</a:t>
            </a:r>
            <a:r>
              <a:rPr lang="cs-CZ" sz="1800" dirty="0">
                <a:latin typeface="Helvetica Neue"/>
              </a:rPr>
              <a:t> are </a:t>
            </a:r>
            <a:r>
              <a:rPr lang="cs-CZ" sz="1800" dirty="0" err="1">
                <a:latin typeface="Helvetica Neue"/>
              </a:rPr>
              <a:t>removed</a:t>
            </a:r>
            <a:r>
              <a:rPr lang="cs-CZ" sz="1800" dirty="0">
                <a:latin typeface="Helvetica Neue"/>
              </a:rPr>
              <a:t> </a:t>
            </a:r>
            <a:r>
              <a:rPr lang="cs-CZ" sz="1800" dirty="0" err="1">
                <a:latin typeface="Helvetica Neue"/>
              </a:rPr>
              <a:t>from</a:t>
            </a:r>
            <a:r>
              <a:rPr lang="cs-CZ" sz="1800" dirty="0">
                <a:latin typeface="Helvetica Neue"/>
              </a:rPr>
              <a:t> </a:t>
            </a:r>
            <a:r>
              <a:rPr lang="cs-CZ" sz="1800" dirty="0" err="1">
                <a:latin typeface="Helvetica Neue"/>
              </a:rPr>
              <a:t>the</a:t>
            </a:r>
            <a:r>
              <a:rPr lang="cs-CZ" sz="1800" dirty="0">
                <a:latin typeface="Helvetica Neue"/>
              </a:rPr>
              <a:t> body by </a:t>
            </a:r>
            <a:r>
              <a:rPr lang="cs-CZ" sz="1800" dirty="0" err="1">
                <a:latin typeface="Helvetica Neue"/>
              </a:rPr>
              <a:t>excretion</a:t>
            </a:r>
            <a:r>
              <a:rPr lang="cs-CZ" sz="1800" dirty="0">
                <a:latin typeface="Helvetica Neue"/>
              </a:rPr>
              <a:t> </a:t>
            </a:r>
            <a:r>
              <a:rPr lang="cs-CZ" sz="1800" dirty="0" err="1">
                <a:latin typeface="Helvetica Neue"/>
              </a:rPr>
              <a:t>pathways</a:t>
            </a:r>
            <a:endParaRPr lang="cs-CZ" sz="1800" dirty="0">
              <a:latin typeface="Helvetica Neue"/>
            </a:endParaRPr>
          </a:p>
          <a:p>
            <a:r>
              <a:rPr lang="cs-CZ" sz="1800" dirty="0" err="1">
                <a:latin typeface="Helvetica Neue"/>
              </a:rPr>
              <a:t>Excresion</a:t>
            </a:r>
            <a:r>
              <a:rPr lang="cs-CZ" sz="1800" dirty="0">
                <a:latin typeface="Helvetica Neue"/>
              </a:rPr>
              <a:t> as urine </a:t>
            </a:r>
            <a:r>
              <a:rPr lang="cs-CZ" sz="1800" dirty="0" err="1">
                <a:latin typeface="Helvetica Neue"/>
              </a:rPr>
              <a:t>from</a:t>
            </a:r>
            <a:r>
              <a:rPr lang="cs-CZ" sz="1800" dirty="0">
                <a:latin typeface="Helvetica Neue"/>
              </a:rPr>
              <a:t> </a:t>
            </a:r>
            <a:r>
              <a:rPr lang="cs-CZ" sz="1800" dirty="0" err="1">
                <a:latin typeface="Helvetica Neue"/>
              </a:rPr>
              <a:t>the</a:t>
            </a:r>
            <a:r>
              <a:rPr lang="cs-CZ" sz="1800" dirty="0">
                <a:latin typeface="Helvetica Neue"/>
              </a:rPr>
              <a:t> </a:t>
            </a:r>
            <a:r>
              <a:rPr lang="cs-CZ" sz="1800" dirty="0" err="1">
                <a:latin typeface="Helvetica Neue"/>
              </a:rPr>
              <a:t>kidneys</a:t>
            </a:r>
            <a:r>
              <a:rPr lang="cs-CZ" sz="1800" dirty="0">
                <a:latin typeface="Helvetica Neue"/>
              </a:rPr>
              <a:t> are </a:t>
            </a:r>
            <a:r>
              <a:rPr lang="cs-CZ" sz="1800" dirty="0" err="1">
                <a:latin typeface="Helvetica Neue"/>
              </a:rPr>
              <a:t>the</a:t>
            </a:r>
            <a:r>
              <a:rPr lang="cs-CZ" sz="1800" dirty="0">
                <a:latin typeface="Helvetica Neue"/>
              </a:rPr>
              <a:t> major </a:t>
            </a:r>
            <a:r>
              <a:rPr lang="cs-CZ" sz="1800" dirty="0" err="1">
                <a:latin typeface="Helvetica Neue"/>
              </a:rPr>
              <a:t>route</a:t>
            </a:r>
            <a:r>
              <a:rPr lang="cs-CZ" sz="1800" dirty="0">
                <a:latin typeface="Helvetica Neue"/>
              </a:rPr>
              <a:t> </a:t>
            </a:r>
            <a:r>
              <a:rPr lang="cs-CZ" sz="1800" dirty="0" err="1">
                <a:latin typeface="Helvetica Neue"/>
              </a:rPr>
              <a:t>of</a:t>
            </a:r>
            <a:r>
              <a:rPr lang="cs-CZ" sz="1800" dirty="0">
                <a:latin typeface="Helvetica Neue"/>
              </a:rPr>
              <a:t> </a:t>
            </a:r>
            <a:r>
              <a:rPr lang="cs-CZ" sz="1800" dirty="0" err="1">
                <a:latin typeface="Helvetica Neue"/>
              </a:rPr>
              <a:t>drug</a:t>
            </a:r>
            <a:r>
              <a:rPr lang="cs-CZ" sz="1800" dirty="0">
                <a:latin typeface="Helvetica Neue"/>
              </a:rPr>
              <a:t> </a:t>
            </a:r>
            <a:r>
              <a:rPr lang="cs-CZ" sz="1800" dirty="0" err="1">
                <a:latin typeface="Helvetica Neue"/>
              </a:rPr>
              <a:t>elimination</a:t>
            </a:r>
            <a:endParaRPr lang="cs-CZ" sz="1800" dirty="0">
              <a:latin typeface="Helvetica Neue"/>
            </a:endParaRPr>
          </a:p>
          <a:p>
            <a:r>
              <a:rPr lang="cs-CZ" sz="1800" dirty="0" err="1">
                <a:latin typeface="Helvetica Neue"/>
              </a:rPr>
              <a:t>Excresion</a:t>
            </a:r>
            <a:r>
              <a:rPr lang="cs-CZ" sz="1800" dirty="0">
                <a:latin typeface="Helvetica Neue"/>
              </a:rPr>
              <a:t> </a:t>
            </a:r>
            <a:r>
              <a:rPr lang="cs-CZ" sz="1800" dirty="0" err="1">
                <a:latin typeface="Helvetica Neue"/>
              </a:rPr>
              <a:t>into</a:t>
            </a:r>
            <a:r>
              <a:rPr lang="cs-CZ" sz="1800" dirty="0">
                <a:latin typeface="Helvetica Neue"/>
              </a:rPr>
              <a:t> </a:t>
            </a:r>
            <a:r>
              <a:rPr lang="cs-CZ" sz="1800" dirty="0" err="1">
                <a:latin typeface="Helvetica Neue"/>
              </a:rPr>
              <a:t>the</a:t>
            </a:r>
            <a:r>
              <a:rPr lang="cs-CZ" sz="1800" dirty="0">
                <a:latin typeface="Helvetica Neue"/>
              </a:rPr>
              <a:t> </a:t>
            </a:r>
            <a:r>
              <a:rPr lang="cs-CZ" sz="1800" dirty="0" err="1">
                <a:latin typeface="Helvetica Neue"/>
              </a:rPr>
              <a:t>bile</a:t>
            </a:r>
            <a:r>
              <a:rPr lang="cs-CZ" sz="1800" dirty="0">
                <a:latin typeface="Helvetica Neue"/>
              </a:rPr>
              <a:t> </a:t>
            </a:r>
            <a:r>
              <a:rPr lang="cs-CZ" sz="1800" dirty="0" err="1">
                <a:latin typeface="Helvetica Neue"/>
              </a:rPr>
              <a:t>from</a:t>
            </a:r>
            <a:r>
              <a:rPr lang="cs-CZ" sz="1800" dirty="0">
                <a:latin typeface="Helvetica Neue"/>
              </a:rPr>
              <a:t> </a:t>
            </a:r>
            <a:r>
              <a:rPr lang="cs-CZ" sz="1800" dirty="0" err="1">
                <a:latin typeface="Helvetica Neue"/>
              </a:rPr>
              <a:t>the</a:t>
            </a:r>
            <a:r>
              <a:rPr lang="cs-CZ" sz="1800" dirty="0">
                <a:latin typeface="Helvetica Neue"/>
              </a:rPr>
              <a:t> liver </a:t>
            </a:r>
            <a:r>
              <a:rPr lang="cs-CZ" sz="1800" dirty="0" err="1">
                <a:latin typeface="Helvetica Neue"/>
              </a:rPr>
              <a:t>is</a:t>
            </a:r>
            <a:r>
              <a:rPr lang="cs-CZ" sz="1800" dirty="0">
                <a:latin typeface="Helvetica Neue"/>
              </a:rPr>
              <a:t> </a:t>
            </a:r>
            <a:r>
              <a:rPr lang="cs-CZ" sz="1800" dirty="0" err="1">
                <a:latin typeface="Helvetica Neue"/>
              </a:rPr>
              <a:t>another</a:t>
            </a:r>
            <a:endParaRPr lang="cs-CZ" sz="1800" dirty="0">
              <a:latin typeface="Helvetica Neue"/>
            </a:endParaRPr>
          </a:p>
          <a:p>
            <a:endParaRPr lang="cs-CZ" sz="1800" dirty="0">
              <a:latin typeface="Helvetica Neue"/>
            </a:endParaRPr>
          </a:p>
        </p:txBody>
      </p:sp>
      <p:pic>
        <p:nvPicPr>
          <p:cNvPr id="6146" name="Picture 2" descr="The concept of antibiotics' metabolism in the liver. | Download Scientific  Diagram">
            <a:extLst>
              <a:ext uri="{FF2B5EF4-FFF2-40B4-BE49-F238E27FC236}">
                <a16:creationId xmlns:a16="http://schemas.microsoft.com/office/drawing/2014/main" id="{0FEFA7C8-3EA6-4E46-BBDD-582BA31BF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694" y="3429001"/>
            <a:ext cx="5482501" cy="270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14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AADF25D-F681-4B49-AA04-D5022FC3CF1A}"/>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endParaRPr lang="en-GB" noProof="0" dirty="0"/>
          </a:p>
        </p:txBody>
      </p:sp>
      <p:sp>
        <p:nvSpPr>
          <p:cNvPr id="3" name="Zástupný symbol pro číslo snímku 2">
            <a:extLst>
              <a:ext uri="{FF2B5EF4-FFF2-40B4-BE49-F238E27FC236}">
                <a16:creationId xmlns:a16="http://schemas.microsoft.com/office/drawing/2014/main" id="{5A7E17DD-D21A-4E69-9ADE-B622E6AE8432}"/>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en-GB" altLang="cs-CZ" noProof="0" smtClean="0"/>
              <a:pPr>
                <a:spcAft>
                  <a:spcPts val="600"/>
                </a:spcAft>
              </a:pPr>
              <a:t>7</a:t>
            </a:fld>
            <a:endParaRPr lang="en-GB" altLang="cs-CZ" noProof="0"/>
          </a:p>
        </p:txBody>
      </p:sp>
      <p:sp>
        <p:nvSpPr>
          <p:cNvPr id="4" name="Nadpis 3">
            <a:extLst>
              <a:ext uri="{FF2B5EF4-FFF2-40B4-BE49-F238E27FC236}">
                <a16:creationId xmlns:a16="http://schemas.microsoft.com/office/drawing/2014/main" id="{D517A2BF-496B-495E-BBDA-21FF22D88AF0}"/>
              </a:ext>
            </a:extLst>
          </p:cNvPr>
          <p:cNvSpPr>
            <a:spLocks noGrp="1"/>
          </p:cNvSpPr>
          <p:nvPr>
            <p:ph type="title"/>
          </p:nvPr>
        </p:nvSpPr>
        <p:spPr>
          <a:xfrm>
            <a:off x="720000" y="720000"/>
            <a:ext cx="10753200" cy="451576"/>
          </a:xfrm>
        </p:spPr>
        <p:txBody>
          <a:bodyPr anchor="t">
            <a:normAutofit/>
          </a:bodyPr>
          <a:lstStyle/>
          <a:p>
            <a:r>
              <a:rPr lang="cs-CZ" sz="2200" dirty="0" err="1"/>
              <a:t>Issues</a:t>
            </a:r>
            <a:r>
              <a:rPr lang="cs-CZ" sz="2200" dirty="0"/>
              <a:t> </a:t>
            </a:r>
            <a:r>
              <a:rPr lang="cs-CZ" sz="2200" dirty="0" err="1"/>
              <a:t>of</a:t>
            </a:r>
            <a:r>
              <a:rPr lang="cs-CZ" sz="2200" dirty="0"/>
              <a:t> ATB </a:t>
            </a:r>
            <a:r>
              <a:rPr lang="cs-CZ" sz="2200" dirty="0" err="1"/>
              <a:t>removal</a:t>
            </a:r>
            <a:r>
              <a:rPr lang="cs-CZ" sz="2200" dirty="0"/>
              <a:t> </a:t>
            </a:r>
            <a:r>
              <a:rPr lang="cs-CZ" sz="2200" dirty="0" err="1"/>
              <a:t>from</a:t>
            </a:r>
            <a:r>
              <a:rPr lang="cs-CZ" sz="2200" dirty="0"/>
              <a:t> </a:t>
            </a:r>
            <a:r>
              <a:rPr lang="cs-CZ" sz="2200" dirty="0" err="1"/>
              <a:t>water</a:t>
            </a:r>
            <a:r>
              <a:rPr lang="cs-CZ" sz="2200" dirty="0"/>
              <a:t> – </a:t>
            </a:r>
            <a:r>
              <a:rPr lang="cs-CZ" sz="2200" dirty="0" err="1"/>
              <a:t>avaible</a:t>
            </a:r>
            <a:r>
              <a:rPr lang="cs-CZ" sz="2200" dirty="0"/>
              <a:t> </a:t>
            </a:r>
            <a:r>
              <a:rPr lang="cs-CZ" sz="2200" dirty="0" err="1"/>
              <a:t>methods</a:t>
            </a:r>
            <a:endParaRPr lang="cs-CZ" sz="2200" dirty="0"/>
          </a:p>
        </p:txBody>
      </p:sp>
      <p:sp>
        <p:nvSpPr>
          <p:cNvPr id="6" name="Zástupný obsah 5">
            <a:extLst>
              <a:ext uri="{FF2B5EF4-FFF2-40B4-BE49-F238E27FC236}">
                <a16:creationId xmlns:a16="http://schemas.microsoft.com/office/drawing/2014/main" id="{3171E885-6B3C-DDD2-DC5F-BB5A07924346}"/>
              </a:ext>
            </a:extLst>
          </p:cNvPr>
          <p:cNvSpPr>
            <a:spLocks noGrp="1"/>
          </p:cNvSpPr>
          <p:nvPr>
            <p:ph idx="29"/>
          </p:nvPr>
        </p:nvSpPr>
        <p:spPr>
          <a:xfrm>
            <a:off x="720000" y="1701505"/>
            <a:ext cx="5219998" cy="4139998"/>
          </a:xfrm>
        </p:spPr>
        <p:txBody>
          <a:bodyPr>
            <a:normAutofit/>
          </a:bodyPr>
          <a:lstStyle/>
          <a:p>
            <a:pPr marL="251999" lvl="0" indent="-116499" rtl="0">
              <a:spcBef>
                <a:spcPts val="1200"/>
              </a:spcBef>
              <a:spcAft>
                <a:spcPts val="0"/>
              </a:spcAft>
              <a:buSzPts val="1800"/>
              <a:buChar char="̶"/>
            </a:pPr>
            <a:r>
              <a:rPr lang="en-GB" sz="1800" dirty="0">
                <a:latin typeface="Helvetica Neue"/>
              </a:rPr>
              <a:t>Various technologies based on physical, chemical and biological techniques, such as flocculation and coagulation, membrane filtration, advanced oxidation process and bioremediation method, have been used for wastewater treatment.</a:t>
            </a:r>
          </a:p>
          <a:p>
            <a:pPr marL="251999" lvl="0" indent="-116499" rtl="0">
              <a:spcBef>
                <a:spcPts val="0"/>
              </a:spcBef>
              <a:spcAft>
                <a:spcPts val="0"/>
              </a:spcAft>
              <a:buSzPts val="1800"/>
              <a:buChar char="̶"/>
            </a:pPr>
            <a:r>
              <a:rPr lang="en-GB" sz="1800" dirty="0">
                <a:latin typeface="Helvetica Neue"/>
              </a:rPr>
              <a:t>Unfortunately, the currently available methods do not allow cleaning from all antibiotic residues</a:t>
            </a:r>
          </a:p>
          <a:p>
            <a:endParaRPr lang="en-GB" sz="1800" dirty="0">
              <a:latin typeface="Helvetica Neue"/>
            </a:endParaRPr>
          </a:p>
        </p:txBody>
      </p:sp>
      <p:pic>
        <p:nvPicPr>
          <p:cNvPr id="8" name="Google Shape;182;p7" descr="Obsah obrázku text, snímek obrazovky, diagram, grafický design&#10;&#10;Popis byl vytvořen automaticky">
            <a:extLst>
              <a:ext uri="{FF2B5EF4-FFF2-40B4-BE49-F238E27FC236}">
                <a16:creationId xmlns:a16="http://schemas.microsoft.com/office/drawing/2014/main" id="{2B6C150E-1B65-2441-0C1A-26E8C7401551}"/>
              </a:ext>
            </a:extLst>
          </p:cNvPr>
          <p:cNvPicPr preferRelativeResize="0">
            <a:picLocks noGrp="1"/>
          </p:cNvPicPr>
          <p:nvPr>
            <p:ph idx="30"/>
          </p:nvPr>
        </p:nvPicPr>
        <p:blipFill>
          <a:blip r:embed="rId2"/>
          <a:stretch>
            <a:fillRect/>
          </a:stretch>
        </p:blipFill>
        <p:spPr>
          <a:xfrm>
            <a:off x="6251280" y="1464240"/>
            <a:ext cx="5635920" cy="4297388"/>
          </a:xfrm>
          <a:prstGeom prst="rect">
            <a:avLst/>
          </a:prstGeom>
          <a:noFill/>
          <a:ln>
            <a:noFill/>
          </a:ln>
        </p:spPr>
      </p:pic>
    </p:spTree>
    <p:extLst>
      <p:ext uri="{BB962C8B-B14F-4D97-AF65-F5344CB8AC3E}">
        <p14:creationId xmlns:p14="http://schemas.microsoft.com/office/powerpoint/2010/main" val="245378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0696B49-8178-4B85-BA05-CB1B962292BA}"/>
              </a:ext>
            </a:extLst>
          </p:cNvPr>
          <p:cNvSpPr>
            <a:spLocks noGrp="1"/>
          </p:cNvSpPr>
          <p:nvPr>
            <p:ph type="ftr" sz="quarter" idx="10"/>
          </p:nvPr>
        </p:nvSpPr>
        <p:spPr/>
        <p:txBody>
          <a:bodyPr/>
          <a:lstStyle/>
          <a:p>
            <a:r>
              <a:rPr lang="en-GB" dirty="0"/>
              <a:t>Verma a </a:t>
            </a:r>
            <a:r>
              <a:rPr lang="en-GB" dirty="0" err="1"/>
              <a:t>Haritash</a:t>
            </a:r>
            <a:r>
              <a:rPr lang="en-GB" dirty="0"/>
              <a:t>, „Photocatalytic degradation of Amoxicillin in pharmaceutical wastewater".</a:t>
            </a:r>
            <a:endParaRPr lang="en-GB" dirty="0">
              <a:effectLst/>
            </a:endParaRPr>
          </a:p>
        </p:txBody>
      </p:sp>
      <p:sp>
        <p:nvSpPr>
          <p:cNvPr id="3" name="Zástupný symbol pro číslo snímku 2">
            <a:extLst>
              <a:ext uri="{FF2B5EF4-FFF2-40B4-BE49-F238E27FC236}">
                <a16:creationId xmlns:a16="http://schemas.microsoft.com/office/drawing/2014/main" id="{6BBF3348-86E6-4E23-84A6-8647B1594013}"/>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Nadpis 3">
            <a:extLst>
              <a:ext uri="{FF2B5EF4-FFF2-40B4-BE49-F238E27FC236}">
                <a16:creationId xmlns:a16="http://schemas.microsoft.com/office/drawing/2014/main" id="{D4336531-04CF-4F62-A164-F9730B96CFBD}"/>
              </a:ext>
            </a:extLst>
          </p:cNvPr>
          <p:cNvSpPr>
            <a:spLocks noGrp="1"/>
          </p:cNvSpPr>
          <p:nvPr>
            <p:ph type="title"/>
          </p:nvPr>
        </p:nvSpPr>
        <p:spPr/>
        <p:txBody>
          <a:bodyPr/>
          <a:lstStyle/>
          <a:p>
            <a:r>
              <a:rPr lang="cs-CZ" sz="2200" dirty="0" err="1"/>
              <a:t>Photocatalytic</a:t>
            </a:r>
            <a:r>
              <a:rPr lang="cs-CZ" sz="2200" dirty="0"/>
              <a:t> </a:t>
            </a:r>
            <a:r>
              <a:rPr lang="cs-CZ" sz="2200" dirty="0" err="1"/>
              <a:t>degradation</a:t>
            </a:r>
            <a:endParaRPr lang="cs-CZ" sz="2200" dirty="0"/>
          </a:p>
        </p:txBody>
      </p:sp>
      <p:sp>
        <p:nvSpPr>
          <p:cNvPr id="5" name="Zástupný obsah 4">
            <a:extLst>
              <a:ext uri="{FF2B5EF4-FFF2-40B4-BE49-F238E27FC236}">
                <a16:creationId xmlns:a16="http://schemas.microsoft.com/office/drawing/2014/main" id="{7B1DB672-8A6A-4A40-8C7F-446AE73F951E}"/>
              </a:ext>
            </a:extLst>
          </p:cNvPr>
          <p:cNvSpPr>
            <a:spLocks noGrp="1"/>
          </p:cNvSpPr>
          <p:nvPr>
            <p:ph idx="1"/>
          </p:nvPr>
        </p:nvSpPr>
        <p:spPr>
          <a:xfrm>
            <a:off x="666000" y="1629789"/>
            <a:ext cx="10753200" cy="4139998"/>
          </a:xfrm>
        </p:spPr>
        <p:txBody>
          <a:bodyPr/>
          <a:lstStyle/>
          <a:p>
            <a:r>
              <a:rPr lang="cs-CZ" sz="1800" dirty="0" err="1">
                <a:latin typeface="Helvetica Neue"/>
              </a:rPr>
              <a:t>Water</a:t>
            </a:r>
            <a:r>
              <a:rPr lang="cs-CZ" sz="1800" dirty="0">
                <a:latin typeface="Helvetica Neue"/>
              </a:rPr>
              <a:t> </a:t>
            </a:r>
            <a:r>
              <a:rPr lang="cs-CZ" sz="1800" dirty="0" err="1">
                <a:latin typeface="Helvetica Neue"/>
              </a:rPr>
              <a:t>is</a:t>
            </a:r>
            <a:r>
              <a:rPr lang="cs-CZ" sz="1800" dirty="0">
                <a:latin typeface="Helvetica Neue"/>
              </a:rPr>
              <a:t> </a:t>
            </a:r>
            <a:r>
              <a:rPr lang="cs-CZ" sz="1800" dirty="0" err="1">
                <a:latin typeface="Helvetica Neue"/>
              </a:rPr>
              <a:t>one</a:t>
            </a:r>
            <a:r>
              <a:rPr lang="cs-CZ" sz="1800" dirty="0">
                <a:latin typeface="Helvetica Neue"/>
              </a:rPr>
              <a:t> </a:t>
            </a:r>
            <a:r>
              <a:rPr lang="cs-CZ" sz="1800" dirty="0" err="1">
                <a:latin typeface="Helvetica Neue"/>
              </a:rPr>
              <a:t>of</a:t>
            </a:r>
            <a:r>
              <a:rPr lang="cs-CZ" sz="1800" dirty="0">
                <a:latin typeface="Helvetica Neue"/>
              </a:rPr>
              <a:t> </a:t>
            </a:r>
            <a:r>
              <a:rPr lang="cs-CZ" sz="1800" dirty="0" err="1">
                <a:latin typeface="Helvetica Neue"/>
              </a:rPr>
              <a:t>the</a:t>
            </a:r>
            <a:r>
              <a:rPr lang="cs-CZ" sz="1800" dirty="0">
                <a:latin typeface="Helvetica Neue"/>
              </a:rPr>
              <a:t> most </a:t>
            </a:r>
            <a:r>
              <a:rPr lang="cs-CZ" sz="1800" dirty="0" err="1">
                <a:latin typeface="Helvetica Neue"/>
              </a:rPr>
              <a:t>important</a:t>
            </a:r>
            <a:r>
              <a:rPr lang="cs-CZ" sz="1800" dirty="0">
                <a:latin typeface="Helvetica Neue"/>
              </a:rPr>
              <a:t> </a:t>
            </a:r>
            <a:r>
              <a:rPr lang="cs-CZ" sz="1800" dirty="0" err="1">
                <a:latin typeface="Helvetica Neue"/>
              </a:rPr>
              <a:t>components</a:t>
            </a:r>
            <a:r>
              <a:rPr lang="cs-CZ" sz="1800" dirty="0">
                <a:latin typeface="Helvetica Neue"/>
              </a:rPr>
              <a:t> </a:t>
            </a:r>
            <a:r>
              <a:rPr lang="cs-CZ" sz="1800" dirty="0" err="1">
                <a:latin typeface="Helvetica Neue"/>
              </a:rPr>
              <a:t>of</a:t>
            </a:r>
            <a:r>
              <a:rPr lang="cs-CZ" sz="1800" dirty="0">
                <a:latin typeface="Helvetica Neue"/>
              </a:rPr>
              <a:t> </a:t>
            </a:r>
            <a:r>
              <a:rPr lang="cs-CZ" sz="1800" dirty="0" err="1">
                <a:latin typeface="Helvetica Neue"/>
              </a:rPr>
              <a:t>life</a:t>
            </a:r>
            <a:endParaRPr lang="cs-CZ" sz="1800" dirty="0">
              <a:latin typeface="Helvetica Neue"/>
            </a:endParaRPr>
          </a:p>
          <a:p>
            <a:r>
              <a:rPr lang="cs-CZ" sz="1800" dirty="0">
                <a:latin typeface="Helvetica Neue"/>
              </a:rPr>
              <a:t>In past </a:t>
            </a:r>
            <a:r>
              <a:rPr lang="cs-CZ" sz="1800" dirty="0" err="1">
                <a:latin typeface="Helvetica Neue"/>
              </a:rPr>
              <a:t>few</a:t>
            </a:r>
            <a:r>
              <a:rPr lang="cs-CZ" sz="1800" dirty="0">
                <a:latin typeface="Helvetica Neue"/>
              </a:rPr>
              <a:t> </a:t>
            </a:r>
            <a:r>
              <a:rPr lang="cs-CZ" sz="1800" dirty="0" err="1">
                <a:latin typeface="Helvetica Neue"/>
              </a:rPr>
              <a:t>years</a:t>
            </a:r>
            <a:r>
              <a:rPr lang="cs-CZ" sz="1800" dirty="0">
                <a:latin typeface="Helvetica Neue"/>
              </a:rPr>
              <a:t>, </a:t>
            </a:r>
            <a:r>
              <a:rPr lang="cs-CZ" sz="1800" dirty="0" err="1">
                <a:latin typeface="Helvetica Neue"/>
              </a:rPr>
              <a:t>the</a:t>
            </a:r>
            <a:r>
              <a:rPr lang="cs-CZ" sz="1800" dirty="0">
                <a:latin typeface="Helvetica Neue"/>
              </a:rPr>
              <a:t> </a:t>
            </a:r>
            <a:r>
              <a:rPr lang="cs-CZ" sz="1800" dirty="0" err="1">
                <a:latin typeface="Helvetica Neue"/>
              </a:rPr>
              <a:t>concern</a:t>
            </a:r>
            <a:r>
              <a:rPr lang="cs-CZ" sz="1800" dirty="0">
                <a:latin typeface="Helvetica Neue"/>
              </a:rPr>
              <a:t> </a:t>
            </a:r>
            <a:r>
              <a:rPr lang="cs-CZ" sz="1800" dirty="0" err="1">
                <a:latin typeface="Helvetica Neue"/>
              </a:rPr>
              <a:t>towards</a:t>
            </a:r>
            <a:r>
              <a:rPr lang="cs-CZ" sz="1800" dirty="0">
                <a:latin typeface="Helvetica Neue"/>
              </a:rPr>
              <a:t> </a:t>
            </a:r>
            <a:r>
              <a:rPr lang="cs-CZ" sz="1800" dirty="0" err="1">
                <a:latin typeface="Helvetica Neue"/>
              </a:rPr>
              <a:t>contaminants</a:t>
            </a:r>
            <a:r>
              <a:rPr lang="cs-CZ" sz="1800" dirty="0">
                <a:latin typeface="Helvetica Neue"/>
              </a:rPr>
              <a:t> </a:t>
            </a:r>
            <a:r>
              <a:rPr lang="cs-CZ" sz="1800" dirty="0" err="1">
                <a:latin typeface="Helvetica Neue"/>
              </a:rPr>
              <a:t>like</a:t>
            </a:r>
            <a:r>
              <a:rPr lang="cs-CZ" sz="1800" dirty="0">
                <a:latin typeface="Helvetica Neue"/>
              </a:rPr>
              <a:t> </a:t>
            </a:r>
            <a:r>
              <a:rPr lang="cs-CZ" sz="1800" dirty="0" err="1">
                <a:latin typeface="Helvetica Neue"/>
              </a:rPr>
              <a:t>pharmaceutical</a:t>
            </a:r>
            <a:r>
              <a:rPr lang="cs-CZ" sz="1800" dirty="0">
                <a:latin typeface="Helvetica Neue"/>
              </a:rPr>
              <a:t> </a:t>
            </a:r>
            <a:r>
              <a:rPr lang="cs-CZ" sz="1800" dirty="0" err="1">
                <a:latin typeface="Helvetica Neue"/>
              </a:rPr>
              <a:t>compounds</a:t>
            </a:r>
            <a:r>
              <a:rPr lang="cs-CZ" sz="1800" dirty="0">
                <a:latin typeface="Helvetica Neue"/>
              </a:rPr>
              <a:t> (</a:t>
            </a:r>
            <a:r>
              <a:rPr lang="cs-CZ" sz="1800" dirty="0" err="1">
                <a:latin typeface="Helvetica Neue"/>
              </a:rPr>
              <a:t>PCs</a:t>
            </a:r>
            <a:r>
              <a:rPr lang="cs-CZ" sz="1800" dirty="0">
                <a:latin typeface="Helvetica Neue"/>
              </a:rPr>
              <a:t>) has </a:t>
            </a:r>
            <a:r>
              <a:rPr lang="cs-CZ" sz="1800" dirty="0" err="1">
                <a:latin typeface="Helvetica Neue"/>
              </a:rPr>
              <a:t>increased</a:t>
            </a:r>
            <a:r>
              <a:rPr lang="cs-CZ" sz="1800" dirty="0">
                <a:latin typeface="Helvetica Neue"/>
              </a:rPr>
              <a:t> </a:t>
            </a:r>
            <a:r>
              <a:rPr lang="cs-CZ" sz="1800" dirty="0" err="1">
                <a:latin typeface="Helvetica Neue"/>
              </a:rPr>
              <a:t>due</a:t>
            </a:r>
            <a:r>
              <a:rPr lang="cs-CZ" sz="1800" dirty="0">
                <a:latin typeface="Helvetica Neue"/>
              </a:rPr>
              <a:t> to </a:t>
            </a:r>
            <a:r>
              <a:rPr lang="cs-CZ" sz="1800" dirty="0" err="1">
                <a:latin typeface="Helvetica Neue"/>
              </a:rPr>
              <a:t>their</a:t>
            </a:r>
            <a:r>
              <a:rPr lang="cs-CZ" sz="1800" dirty="0">
                <a:latin typeface="Helvetica Neue"/>
              </a:rPr>
              <a:t> </a:t>
            </a:r>
            <a:r>
              <a:rPr lang="cs-CZ" sz="1800" dirty="0" err="1">
                <a:latin typeface="Helvetica Neue"/>
              </a:rPr>
              <a:t>impacts</a:t>
            </a:r>
            <a:r>
              <a:rPr lang="cs-CZ" sz="1800" dirty="0">
                <a:latin typeface="Helvetica Neue"/>
              </a:rPr>
              <a:t> on </a:t>
            </a:r>
            <a:r>
              <a:rPr lang="cs-CZ" sz="1800" dirty="0" err="1">
                <a:latin typeface="Helvetica Neue"/>
              </a:rPr>
              <a:t>the</a:t>
            </a:r>
            <a:r>
              <a:rPr lang="cs-CZ" sz="1800" dirty="0">
                <a:latin typeface="Helvetica Neue"/>
              </a:rPr>
              <a:t> </a:t>
            </a:r>
            <a:r>
              <a:rPr lang="cs-CZ" sz="1800" dirty="0" err="1">
                <a:latin typeface="Helvetica Neue"/>
              </a:rPr>
              <a:t>ecosystem</a:t>
            </a:r>
            <a:endParaRPr lang="cs-CZ" sz="1800" dirty="0">
              <a:latin typeface="Helvetica Neue"/>
            </a:endParaRPr>
          </a:p>
          <a:p>
            <a:r>
              <a:rPr lang="cs-CZ" sz="1800" dirty="0">
                <a:latin typeface="Helvetica Neue"/>
              </a:rPr>
              <a:t>Amoxicilin (AMX) </a:t>
            </a:r>
            <a:r>
              <a:rPr lang="cs-CZ" sz="1800" dirty="0" err="1">
                <a:latin typeface="Helvetica Neue"/>
              </a:rPr>
              <a:t>is</a:t>
            </a:r>
            <a:r>
              <a:rPr lang="cs-CZ" sz="1800" dirty="0">
                <a:latin typeface="Helvetica Neue"/>
              </a:rPr>
              <a:t> </a:t>
            </a:r>
            <a:r>
              <a:rPr lang="cs-CZ" sz="1800" dirty="0" err="1">
                <a:latin typeface="Helvetica Neue"/>
              </a:rPr>
              <a:t>primarily</a:t>
            </a:r>
            <a:r>
              <a:rPr lang="cs-CZ" sz="1800" dirty="0">
                <a:latin typeface="Helvetica Neue"/>
              </a:rPr>
              <a:t> </a:t>
            </a:r>
            <a:r>
              <a:rPr lang="cs-CZ" sz="1800" dirty="0" err="1">
                <a:latin typeface="Helvetica Neue"/>
              </a:rPr>
              <a:t>used</a:t>
            </a:r>
            <a:r>
              <a:rPr lang="cs-CZ" sz="1800" dirty="0">
                <a:latin typeface="Helvetica Neue"/>
              </a:rPr>
              <a:t> as </a:t>
            </a:r>
            <a:r>
              <a:rPr lang="cs-CZ" sz="1800" dirty="0" err="1">
                <a:latin typeface="Helvetica Neue"/>
              </a:rPr>
              <a:t>semi-synthetic</a:t>
            </a:r>
            <a:r>
              <a:rPr lang="cs-CZ" sz="1800" dirty="0">
                <a:latin typeface="Helvetica Neue"/>
              </a:rPr>
              <a:t> </a:t>
            </a:r>
            <a:r>
              <a:rPr lang="cs-CZ" sz="1800" dirty="0" err="1">
                <a:latin typeface="Helvetica Neue"/>
              </a:rPr>
              <a:t>penicillin</a:t>
            </a:r>
            <a:r>
              <a:rPr lang="cs-CZ" sz="1800" dirty="0">
                <a:latin typeface="Helvetica Neue"/>
              </a:rPr>
              <a:t> </a:t>
            </a:r>
            <a:r>
              <a:rPr lang="cs-CZ" sz="1800" dirty="0" err="1">
                <a:latin typeface="Helvetica Neue"/>
              </a:rPr>
              <a:t>which</a:t>
            </a:r>
            <a:r>
              <a:rPr lang="cs-CZ" sz="1800" dirty="0">
                <a:latin typeface="Helvetica Neue"/>
              </a:rPr>
              <a:t> </a:t>
            </a:r>
            <a:r>
              <a:rPr lang="cs-CZ" sz="1800" dirty="0" err="1">
                <a:latin typeface="Helvetica Neue"/>
              </a:rPr>
              <a:t>belongs</a:t>
            </a:r>
            <a:r>
              <a:rPr lang="cs-CZ" sz="1800" dirty="0">
                <a:latin typeface="Helvetica Neue"/>
              </a:rPr>
              <a:t> to </a:t>
            </a:r>
            <a:r>
              <a:rPr lang="cs-CZ" sz="1800" dirty="0" err="1">
                <a:latin typeface="Helvetica Neue"/>
              </a:rPr>
              <a:t>the</a:t>
            </a:r>
            <a:r>
              <a:rPr lang="cs-CZ" sz="1800" dirty="0">
                <a:latin typeface="Helvetica Neue"/>
              </a:rPr>
              <a:t> </a:t>
            </a:r>
            <a:r>
              <a:rPr lang="el-GR" sz="1800" dirty="0">
                <a:latin typeface="Helvetica Neue"/>
              </a:rPr>
              <a:t>β</a:t>
            </a:r>
            <a:r>
              <a:rPr lang="cs-CZ" sz="1800" dirty="0">
                <a:latin typeface="Helvetica Neue"/>
              </a:rPr>
              <a:t>-</a:t>
            </a:r>
            <a:r>
              <a:rPr lang="cs-CZ" sz="1800" dirty="0" err="1">
                <a:latin typeface="Helvetica Neue"/>
              </a:rPr>
              <a:t>lactam</a:t>
            </a:r>
            <a:r>
              <a:rPr lang="cs-CZ" sz="1800" dirty="0">
                <a:latin typeface="Helvetica Neue"/>
              </a:rPr>
              <a:t> </a:t>
            </a:r>
            <a:r>
              <a:rPr lang="cs-CZ" sz="1800" dirty="0" err="1">
                <a:latin typeface="Helvetica Neue"/>
              </a:rPr>
              <a:t>group</a:t>
            </a:r>
            <a:r>
              <a:rPr lang="cs-CZ" sz="1800" dirty="0">
                <a:latin typeface="Helvetica Neue"/>
              </a:rPr>
              <a:t> </a:t>
            </a:r>
            <a:r>
              <a:rPr lang="cs-CZ" sz="1800" dirty="0" err="1">
                <a:latin typeface="Helvetica Neue"/>
              </a:rPr>
              <a:t>of</a:t>
            </a:r>
            <a:r>
              <a:rPr lang="cs-CZ" sz="1800" dirty="0">
                <a:latin typeface="Helvetica Neue"/>
              </a:rPr>
              <a:t> </a:t>
            </a:r>
            <a:r>
              <a:rPr lang="cs-CZ" sz="1800" dirty="0" err="1">
                <a:latin typeface="Helvetica Neue"/>
              </a:rPr>
              <a:t>antibiotics</a:t>
            </a:r>
            <a:endParaRPr lang="cs-CZ" sz="1800" dirty="0">
              <a:latin typeface="Helvetica Neue"/>
            </a:endParaRPr>
          </a:p>
          <a:p>
            <a:r>
              <a:rPr lang="cs-CZ" sz="1800" dirty="0">
                <a:latin typeface="Helvetica Neue"/>
              </a:rPr>
              <a:t>AMX </a:t>
            </a:r>
            <a:r>
              <a:rPr lang="cs-CZ" sz="1800" dirty="0" err="1">
                <a:latin typeface="Helvetica Neue"/>
              </a:rPr>
              <a:t>is</a:t>
            </a:r>
            <a:r>
              <a:rPr lang="cs-CZ" sz="1800" dirty="0">
                <a:latin typeface="Helvetica Neue"/>
              </a:rPr>
              <a:t> </a:t>
            </a:r>
            <a:r>
              <a:rPr lang="cs-CZ" sz="1800" dirty="0" err="1">
                <a:latin typeface="Helvetica Neue"/>
              </a:rPr>
              <a:t>responsible</a:t>
            </a:r>
            <a:r>
              <a:rPr lang="cs-CZ" sz="1800" dirty="0">
                <a:latin typeface="Helvetica Neue"/>
              </a:rPr>
              <a:t> </a:t>
            </a:r>
            <a:r>
              <a:rPr lang="cs-CZ" sz="1800" dirty="0" err="1">
                <a:latin typeface="Helvetica Neue"/>
              </a:rPr>
              <a:t>for</a:t>
            </a:r>
            <a:r>
              <a:rPr lang="cs-CZ" sz="1800" dirty="0">
                <a:latin typeface="Helvetica Neue"/>
              </a:rPr>
              <a:t> </a:t>
            </a:r>
            <a:r>
              <a:rPr lang="cs-CZ" sz="1800" dirty="0" err="1">
                <a:latin typeface="Helvetica Neue"/>
              </a:rPr>
              <a:t>obstruction</a:t>
            </a:r>
            <a:r>
              <a:rPr lang="cs-CZ" sz="1800" dirty="0">
                <a:latin typeface="Helvetica Neue"/>
              </a:rPr>
              <a:t> </a:t>
            </a:r>
            <a:r>
              <a:rPr lang="cs-CZ" sz="1800" dirty="0" err="1">
                <a:latin typeface="Helvetica Neue"/>
              </a:rPr>
              <a:t>of</a:t>
            </a:r>
            <a:r>
              <a:rPr lang="cs-CZ" sz="1800" dirty="0">
                <a:latin typeface="Helvetica Neue"/>
              </a:rPr>
              <a:t> </a:t>
            </a:r>
            <a:r>
              <a:rPr lang="cs-CZ" sz="1800" dirty="0" err="1">
                <a:latin typeface="Helvetica Neue"/>
              </a:rPr>
              <a:t>bacterial</a:t>
            </a:r>
            <a:r>
              <a:rPr lang="cs-CZ" sz="1800" dirty="0">
                <a:latin typeface="Helvetica Neue"/>
              </a:rPr>
              <a:t> cell </a:t>
            </a:r>
            <a:r>
              <a:rPr lang="cs-CZ" sz="1800" dirty="0" err="1">
                <a:latin typeface="Helvetica Neue"/>
              </a:rPr>
              <a:t>wall</a:t>
            </a:r>
            <a:r>
              <a:rPr lang="cs-CZ" sz="1800" dirty="0">
                <a:latin typeface="Helvetica Neue"/>
              </a:rPr>
              <a:t> </a:t>
            </a:r>
            <a:r>
              <a:rPr lang="cs-CZ" sz="1800" dirty="0" err="1">
                <a:latin typeface="Helvetica Neue"/>
              </a:rPr>
              <a:t>synthesis</a:t>
            </a:r>
            <a:endParaRPr lang="cs-CZ" sz="1800" dirty="0">
              <a:latin typeface="Helvetica Neue"/>
            </a:endParaRPr>
          </a:p>
          <a:p>
            <a:r>
              <a:rPr lang="cs-CZ" sz="1800" dirty="0" err="1">
                <a:latin typeface="Helvetica Neue"/>
              </a:rPr>
              <a:t>Advanced</a:t>
            </a:r>
            <a:r>
              <a:rPr lang="cs-CZ" sz="1800" dirty="0">
                <a:latin typeface="Helvetica Neue"/>
              </a:rPr>
              <a:t> </a:t>
            </a:r>
            <a:r>
              <a:rPr lang="cs-CZ" sz="1800" dirty="0" err="1">
                <a:latin typeface="Helvetica Neue"/>
              </a:rPr>
              <a:t>Oxidation</a:t>
            </a:r>
            <a:r>
              <a:rPr lang="cs-CZ" sz="1800" dirty="0">
                <a:latin typeface="Helvetica Neue"/>
              </a:rPr>
              <a:t> </a:t>
            </a:r>
            <a:r>
              <a:rPr lang="cs-CZ" sz="1800" dirty="0" err="1">
                <a:latin typeface="Helvetica Neue"/>
              </a:rPr>
              <a:t>Processes</a:t>
            </a:r>
            <a:r>
              <a:rPr lang="cs-CZ" sz="1800" dirty="0">
                <a:latin typeface="Helvetica Neue"/>
              </a:rPr>
              <a:t> (</a:t>
            </a:r>
            <a:r>
              <a:rPr lang="cs-CZ" sz="1800" dirty="0" err="1">
                <a:latin typeface="Helvetica Neue"/>
              </a:rPr>
              <a:t>AOPs</a:t>
            </a:r>
            <a:r>
              <a:rPr lang="cs-CZ" sz="1800" dirty="0">
                <a:latin typeface="Helvetica Neue"/>
              </a:rPr>
              <a:t>) are </a:t>
            </a:r>
            <a:r>
              <a:rPr lang="cs-CZ" sz="1800" dirty="0" err="1">
                <a:latin typeface="Helvetica Neue"/>
              </a:rPr>
              <a:t>reported</a:t>
            </a:r>
            <a:r>
              <a:rPr lang="cs-CZ" sz="1800" dirty="0">
                <a:latin typeface="Helvetica Neue"/>
              </a:rPr>
              <a:t> as </a:t>
            </a:r>
            <a:r>
              <a:rPr lang="cs-CZ" sz="1800" dirty="0" err="1">
                <a:latin typeface="Helvetica Neue"/>
              </a:rPr>
              <a:t>the</a:t>
            </a:r>
            <a:r>
              <a:rPr lang="cs-CZ" sz="1800" dirty="0">
                <a:latin typeface="Helvetica Neue"/>
              </a:rPr>
              <a:t> most </a:t>
            </a:r>
            <a:r>
              <a:rPr lang="cs-CZ" sz="1800" dirty="0" err="1">
                <a:latin typeface="Helvetica Neue"/>
              </a:rPr>
              <a:t>effective</a:t>
            </a:r>
            <a:r>
              <a:rPr lang="cs-CZ" sz="1800" dirty="0">
                <a:latin typeface="Helvetica Neue"/>
              </a:rPr>
              <a:t> </a:t>
            </a:r>
            <a:r>
              <a:rPr lang="cs-CZ" sz="1800" dirty="0" err="1">
                <a:latin typeface="Helvetica Neue"/>
              </a:rPr>
              <a:t>technique</a:t>
            </a:r>
            <a:r>
              <a:rPr lang="cs-CZ" sz="1800" dirty="0">
                <a:latin typeface="Helvetica Neue"/>
              </a:rPr>
              <a:t> to </a:t>
            </a:r>
            <a:r>
              <a:rPr lang="cs-CZ" sz="1800" dirty="0" err="1">
                <a:latin typeface="Helvetica Neue"/>
              </a:rPr>
              <a:t>treat</a:t>
            </a:r>
            <a:r>
              <a:rPr lang="cs-CZ" sz="1800" dirty="0">
                <a:latin typeface="Helvetica Neue"/>
              </a:rPr>
              <a:t> </a:t>
            </a:r>
            <a:r>
              <a:rPr lang="cs-CZ" sz="1800" dirty="0" err="1">
                <a:latin typeface="Helvetica Neue"/>
              </a:rPr>
              <a:t>recalcitrant</a:t>
            </a:r>
            <a:r>
              <a:rPr lang="cs-CZ" sz="1800" dirty="0">
                <a:latin typeface="Helvetica Neue"/>
              </a:rPr>
              <a:t> </a:t>
            </a:r>
            <a:r>
              <a:rPr lang="cs-CZ" sz="1800" dirty="0" err="1">
                <a:latin typeface="Helvetica Neue"/>
              </a:rPr>
              <a:t>compounds</a:t>
            </a:r>
            <a:r>
              <a:rPr lang="cs-CZ" sz="1800" dirty="0">
                <a:latin typeface="Helvetica Neue"/>
              </a:rPr>
              <a:t> </a:t>
            </a:r>
            <a:r>
              <a:rPr lang="cs-CZ" sz="1800" dirty="0" err="1">
                <a:latin typeface="Helvetica Neue"/>
              </a:rPr>
              <a:t>like</a:t>
            </a:r>
            <a:r>
              <a:rPr lang="cs-CZ" sz="1800" dirty="0">
                <a:latin typeface="Helvetica Neue"/>
              </a:rPr>
              <a:t> </a:t>
            </a:r>
            <a:r>
              <a:rPr lang="cs-CZ" sz="1800" dirty="0" err="1">
                <a:latin typeface="Helvetica Neue"/>
              </a:rPr>
              <a:t>PCs</a:t>
            </a:r>
            <a:endParaRPr lang="cs-CZ" sz="1800" dirty="0">
              <a:latin typeface="Helvetica Neue"/>
            </a:endParaRPr>
          </a:p>
          <a:p>
            <a:endParaRPr lang="cs-CZ" sz="1800" dirty="0">
              <a:latin typeface="Helvetica Neue"/>
            </a:endParaRPr>
          </a:p>
        </p:txBody>
      </p:sp>
    </p:spTree>
    <p:extLst>
      <p:ext uri="{BB962C8B-B14F-4D97-AF65-F5344CB8AC3E}">
        <p14:creationId xmlns:p14="http://schemas.microsoft.com/office/powerpoint/2010/main" val="424083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D61EFF6-B5E4-4C56-A003-AB7B52414457}"/>
              </a:ext>
            </a:extLst>
          </p:cNvPr>
          <p:cNvSpPr>
            <a:spLocks noGrp="1"/>
          </p:cNvSpPr>
          <p:nvPr>
            <p:ph type="ftr" sz="quarter" idx="10"/>
          </p:nvPr>
        </p:nvSpPr>
        <p:spPr/>
        <p:txBody>
          <a:bodyPr/>
          <a:lstStyle/>
          <a:p>
            <a:r>
              <a:rPr lang="en-GB" dirty="0"/>
              <a:t>Verma a </a:t>
            </a:r>
            <a:r>
              <a:rPr lang="en-GB" dirty="0" err="1"/>
              <a:t>Haritash</a:t>
            </a:r>
            <a:r>
              <a:rPr lang="en-GB" dirty="0"/>
              <a:t>, „Photocatalytic degradation of Amoxicillin in pharmaceutical wastewater".</a:t>
            </a:r>
            <a:endParaRPr lang="en-GB" noProof="0" dirty="0"/>
          </a:p>
        </p:txBody>
      </p:sp>
      <p:sp>
        <p:nvSpPr>
          <p:cNvPr id="3" name="Zástupný symbol pro číslo snímku 2">
            <a:extLst>
              <a:ext uri="{FF2B5EF4-FFF2-40B4-BE49-F238E27FC236}">
                <a16:creationId xmlns:a16="http://schemas.microsoft.com/office/drawing/2014/main" id="{D98F94D1-E540-451F-9F28-DF766B80BA08}"/>
              </a:ext>
            </a:extLst>
          </p:cNvPr>
          <p:cNvSpPr>
            <a:spLocks noGrp="1"/>
          </p:cNvSpPr>
          <p:nvPr>
            <p:ph type="sldNum" sz="quarter" idx="11"/>
          </p:nvPr>
        </p:nvSpPr>
        <p:spPr/>
        <p:txBody>
          <a:bodyPr/>
          <a:lstStyle/>
          <a:p>
            <a:fld id="{D6D6C118-631F-4A80-9886-907009361577}" type="slidenum">
              <a:rPr lang="en-GB" altLang="cs-CZ" noProof="0" smtClean="0"/>
              <a:pPr/>
              <a:t>9</a:t>
            </a:fld>
            <a:endParaRPr lang="en-GB" altLang="cs-CZ" noProof="0" dirty="0"/>
          </a:p>
        </p:txBody>
      </p:sp>
      <p:sp>
        <p:nvSpPr>
          <p:cNvPr id="5" name="Nadpis 4">
            <a:extLst>
              <a:ext uri="{FF2B5EF4-FFF2-40B4-BE49-F238E27FC236}">
                <a16:creationId xmlns:a16="http://schemas.microsoft.com/office/drawing/2014/main" id="{A2B4A305-AFBC-4063-AD88-628DA08F3A87}"/>
              </a:ext>
            </a:extLst>
          </p:cNvPr>
          <p:cNvSpPr>
            <a:spLocks noGrp="1"/>
          </p:cNvSpPr>
          <p:nvPr>
            <p:ph type="title"/>
          </p:nvPr>
        </p:nvSpPr>
        <p:spPr/>
        <p:txBody>
          <a:bodyPr/>
          <a:lstStyle/>
          <a:p>
            <a:r>
              <a:rPr lang="cs-CZ" sz="2200" dirty="0" err="1"/>
              <a:t>Photocatalytic</a:t>
            </a:r>
            <a:r>
              <a:rPr lang="cs-CZ" sz="2200" dirty="0"/>
              <a:t> </a:t>
            </a:r>
            <a:r>
              <a:rPr lang="cs-CZ" sz="2200" dirty="0" err="1"/>
              <a:t>degradation</a:t>
            </a:r>
            <a:endParaRPr lang="cs-CZ" sz="2200" dirty="0"/>
          </a:p>
        </p:txBody>
      </p:sp>
      <p:sp>
        <p:nvSpPr>
          <p:cNvPr id="6" name="Zástupný obsah 5">
            <a:extLst>
              <a:ext uri="{FF2B5EF4-FFF2-40B4-BE49-F238E27FC236}">
                <a16:creationId xmlns:a16="http://schemas.microsoft.com/office/drawing/2014/main" id="{A719918D-582C-4A72-82A3-03102F7B7441}"/>
              </a:ext>
            </a:extLst>
          </p:cNvPr>
          <p:cNvSpPr>
            <a:spLocks noGrp="1"/>
          </p:cNvSpPr>
          <p:nvPr>
            <p:ph idx="1"/>
          </p:nvPr>
        </p:nvSpPr>
        <p:spPr/>
        <p:txBody>
          <a:bodyPr/>
          <a:lstStyle/>
          <a:p>
            <a:r>
              <a:rPr lang="en-US" sz="1800" dirty="0" err="1">
                <a:latin typeface="Helvetica Neue"/>
              </a:rPr>
              <a:t>Ptohocatalysis</a:t>
            </a:r>
            <a:r>
              <a:rPr lang="en-US" sz="1800" dirty="0">
                <a:latin typeface="Helvetica Neue"/>
              </a:rPr>
              <a:t> is based on the degradation of highly oxidizing hydroxyl radicals (•OH)</a:t>
            </a:r>
          </a:p>
          <a:p>
            <a:r>
              <a:rPr lang="en-US" sz="1800" dirty="0">
                <a:latin typeface="Helvetica Neue"/>
              </a:rPr>
              <a:t>•OH are strong oxidizing agents which transform pollutants to non-toxic end products like CO</a:t>
            </a:r>
            <a:r>
              <a:rPr lang="en-US" sz="1800" baseline="-25000" dirty="0">
                <a:latin typeface="Helvetica Neue"/>
              </a:rPr>
              <a:t>2</a:t>
            </a:r>
            <a:r>
              <a:rPr lang="en-US" sz="1800" dirty="0">
                <a:latin typeface="Helvetica Neue"/>
              </a:rPr>
              <a:t> and H</a:t>
            </a:r>
            <a:r>
              <a:rPr lang="en-US" sz="1800" baseline="-25000" dirty="0">
                <a:latin typeface="Helvetica Neue"/>
              </a:rPr>
              <a:t>2</a:t>
            </a:r>
            <a:r>
              <a:rPr lang="en-US" sz="1800" dirty="0">
                <a:latin typeface="Helvetica Neue"/>
              </a:rPr>
              <a:t>O</a:t>
            </a:r>
          </a:p>
          <a:p>
            <a:r>
              <a:rPr lang="en-US" sz="1800" dirty="0">
                <a:latin typeface="Helvetica Neue"/>
              </a:rPr>
              <a:t>Heterogenous photocatalysis is found to be the most efficient method to degrade complex pollutants like ATB</a:t>
            </a:r>
          </a:p>
          <a:p>
            <a:r>
              <a:rPr lang="en-US" sz="1800" dirty="0">
                <a:latin typeface="Helvetica Neue"/>
              </a:rPr>
              <a:t>Photocatalysis initiates when semiconductor photocatalyst is exposed to light  (IR, VIS, UV)</a:t>
            </a:r>
          </a:p>
          <a:p>
            <a:r>
              <a:rPr lang="en-US" sz="1800" dirty="0">
                <a:latin typeface="Helvetica Neue"/>
              </a:rPr>
              <a:t>Various photocatalysts have been used </a:t>
            </a:r>
          </a:p>
          <a:p>
            <a:r>
              <a:rPr lang="en-US" sz="1800" dirty="0">
                <a:latin typeface="Helvetica Neue"/>
              </a:rPr>
              <a:t>TiO</a:t>
            </a:r>
            <a:r>
              <a:rPr lang="en-US" sz="1800" baseline="-25000" dirty="0">
                <a:latin typeface="Helvetica Neue"/>
              </a:rPr>
              <a:t>2</a:t>
            </a:r>
            <a:r>
              <a:rPr lang="en-US" sz="1800" dirty="0">
                <a:latin typeface="Helvetica Neue"/>
              </a:rPr>
              <a:t>  is most effective as it represents nontoxicity, photo</a:t>
            </a:r>
            <a:r>
              <a:rPr lang="cs-CZ" sz="1800" dirty="0">
                <a:latin typeface="Helvetica Neue"/>
              </a:rPr>
              <a:t>-</a:t>
            </a:r>
            <a:r>
              <a:rPr lang="en-US" sz="1800" dirty="0">
                <a:latin typeface="Helvetica Neue"/>
              </a:rPr>
              <a:t>reactivity, high photostability</a:t>
            </a:r>
            <a:r>
              <a:rPr lang="cs-CZ" sz="1800" dirty="0">
                <a:latin typeface="Helvetica Neue"/>
              </a:rPr>
              <a:t>, </a:t>
            </a:r>
            <a:r>
              <a:rPr lang="cs-CZ" sz="1800" dirty="0" err="1">
                <a:latin typeface="Helvetica Neue"/>
              </a:rPr>
              <a:t>chemical</a:t>
            </a:r>
            <a:r>
              <a:rPr lang="cs-CZ" sz="1800" dirty="0">
                <a:latin typeface="Helvetica Neue"/>
              </a:rPr>
              <a:t> and </a:t>
            </a:r>
            <a:r>
              <a:rPr lang="cs-CZ" sz="1800" dirty="0" err="1">
                <a:latin typeface="Helvetica Neue"/>
              </a:rPr>
              <a:t>biological</a:t>
            </a:r>
            <a:r>
              <a:rPr lang="cs-CZ" sz="1800" dirty="0">
                <a:latin typeface="Helvetica Neue"/>
              </a:rPr>
              <a:t> </a:t>
            </a:r>
            <a:r>
              <a:rPr lang="cs-CZ" sz="1800" dirty="0" err="1">
                <a:latin typeface="Helvetica Neue"/>
              </a:rPr>
              <a:t>inertness</a:t>
            </a:r>
            <a:r>
              <a:rPr lang="cs-CZ" sz="1800" dirty="0">
                <a:latin typeface="Helvetica Neue"/>
              </a:rPr>
              <a:t> and </a:t>
            </a:r>
            <a:r>
              <a:rPr lang="cs-CZ" sz="1800" dirty="0" err="1">
                <a:latin typeface="Helvetica Neue"/>
              </a:rPr>
              <a:t>low</a:t>
            </a:r>
            <a:r>
              <a:rPr lang="cs-CZ" sz="1800" dirty="0">
                <a:latin typeface="Helvetica Neue"/>
              </a:rPr>
              <a:t> </a:t>
            </a:r>
            <a:r>
              <a:rPr lang="cs-CZ" sz="1800" dirty="0" err="1">
                <a:latin typeface="Helvetica Neue"/>
              </a:rPr>
              <a:t>prize</a:t>
            </a:r>
            <a:endParaRPr lang="en-US" sz="1800" dirty="0">
              <a:latin typeface="Helvetica Neue"/>
            </a:endParaRPr>
          </a:p>
        </p:txBody>
      </p:sp>
    </p:spTree>
    <p:extLst>
      <p:ext uri="{BB962C8B-B14F-4D97-AF65-F5344CB8AC3E}">
        <p14:creationId xmlns:p14="http://schemas.microsoft.com/office/powerpoint/2010/main" val="1552505699"/>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sci-prezentace-16-9-en-v10.potx" id="{6DC4F755-0C59-43DC-9B78-199E85A08B0A}" vid="{C504AE12-3C24-4EDE-B051-5211F7A70BF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muni-sci-prezentace-16-9-en-v10</Template>
  <TotalTime>430</TotalTime>
  <Words>2466</Words>
  <Application>Microsoft Office PowerPoint</Application>
  <PresentationFormat>Širokoúhlá obrazovka</PresentationFormat>
  <Paragraphs>240</Paragraphs>
  <Slides>36</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36</vt:i4>
      </vt:variant>
    </vt:vector>
  </HeadingPairs>
  <TitlesOfParts>
    <vt:vector size="43" baseType="lpstr">
      <vt:lpstr>Arial</vt:lpstr>
      <vt:lpstr>Arial</vt:lpstr>
      <vt:lpstr>Calibri</vt:lpstr>
      <vt:lpstr>Helvetica Neue</vt:lpstr>
      <vt:lpstr>Tahoma</vt:lpstr>
      <vt:lpstr>Wingdings</vt:lpstr>
      <vt:lpstr>Presentation_MU_EN</vt:lpstr>
      <vt:lpstr>Wastewater remediation issues</vt:lpstr>
      <vt:lpstr>Introduction </vt:lpstr>
      <vt:lpstr>Introduction </vt:lpstr>
      <vt:lpstr>What can antibiotic residues in nature cause? </vt:lpstr>
      <vt:lpstr>Antibiotics metabolism</vt:lpstr>
      <vt:lpstr>Antibiotics metabolism</vt:lpstr>
      <vt:lpstr>Issues of ATB removal from water – avaible methods</vt:lpstr>
      <vt:lpstr>Photocatalytic degradation</vt:lpstr>
      <vt:lpstr>Photocatalytic degradation</vt:lpstr>
      <vt:lpstr>Experimental procedure of photocatalysis</vt:lpstr>
      <vt:lpstr>Results of photocatalysis</vt:lpstr>
      <vt:lpstr>Results of photocatalysis in pharmaceutical wastewater</vt:lpstr>
      <vt:lpstr>Microbial biofilm reactors</vt:lpstr>
      <vt:lpstr>How it works</vt:lpstr>
      <vt:lpstr>The mechanism by which biofilms contribute to the removal of antibiotic residues in wastewater</vt:lpstr>
      <vt:lpstr>Advantages of biofilm reactors</vt:lpstr>
      <vt:lpstr>Membrane technologies</vt:lpstr>
      <vt:lpstr>Types of membrane technologie</vt:lpstr>
      <vt:lpstr>Prezentace aplikace PowerPoint</vt:lpstr>
      <vt:lpstr>How it works</vt:lpstr>
      <vt:lpstr>Experient </vt:lpstr>
      <vt:lpstr>Promising methods for the future</vt:lpstr>
      <vt:lpstr>Prezentace aplikace PowerPoint</vt:lpstr>
      <vt:lpstr>Nanotechnology </vt:lpstr>
      <vt:lpstr>Prezentace aplikace PowerPoint</vt:lpstr>
      <vt:lpstr>Conclusion  </vt:lpstr>
      <vt:lpstr>Thank you for your attention!</vt:lpstr>
      <vt:lpstr>Questions </vt:lpstr>
      <vt:lpstr>Questions </vt:lpstr>
      <vt:lpstr>Questions</vt:lpstr>
      <vt:lpstr>Questions </vt:lpstr>
      <vt:lpstr>Questions </vt:lpstr>
      <vt:lpstr>Questions </vt:lpstr>
      <vt:lpstr>Questions </vt:lpstr>
      <vt:lpstr>Questions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Wastewater remediation issues</dc:title>
  <dc:creator>Bára Babánková</dc:creator>
  <cp:lastModifiedBy>Tereza Lichnovská</cp:lastModifiedBy>
  <cp:revision>39</cp:revision>
  <cp:lastPrinted>1601-01-01T00:00:00Z</cp:lastPrinted>
  <dcterms:created xsi:type="dcterms:W3CDTF">2023-12-05T08:23:08Z</dcterms:created>
  <dcterms:modified xsi:type="dcterms:W3CDTF">2023-12-07T11:13:45Z</dcterms:modified>
</cp:coreProperties>
</file>