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4"/>
  </p:notesMasterIdLst>
  <p:handoutMasterIdLst>
    <p:handoutMasterId r:id="rId25"/>
  </p:handoutMasterIdLst>
  <p:sldIdLst>
    <p:sldId id="256" r:id="rId2"/>
    <p:sldId id="257" r:id="rId3"/>
    <p:sldId id="258" r:id="rId4"/>
    <p:sldId id="266" r:id="rId5"/>
    <p:sldId id="267" r:id="rId6"/>
    <p:sldId id="268" r:id="rId7"/>
    <p:sldId id="275" r:id="rId8"/>
    <p:sldId id="269" r:id="rId9"/>
    <p:sldId id="270" r:id="rId10"/>
    <p:sldId id="271" r:id="rId11"/>
    <p:sldId id="276" r:id="rId12"/>
    <p:sldId id="259" r:id="rId13"/>
    <p:sldId id="260" r:id="rId14"/>
    <p:sldId id="261" r:id="rId15"/>
    <p:sldId id="262" r:id="rId16"/>
    <p:sldId id="263" r:id="rId17"/>
    <p:sldId id="264" r:id="rId18"/>
    <p:sldId id="265" r:id="rId19"/>
    <p:sldId id="272" r:id="rId20"/>
    <p:sldId id="273" r:id="rId21"/>
    <p:sldId id="274" r:id="rId22"/>
    <p:sldId id="277"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87" autoAdjust="0"/>
    <p:restoredTop sz="96270" autoAdjust="0"/>
  </p:normalViewPr>
  <p:slideViewPr>
    <p:cSldViewPr snapToGrid="0">
      <p:cViewPr varScale="1">
        <p:scale>
          <a:sx n="79" d="100"/>
          <a:sy n="79" d="100"/>
        </p:scale>
        <p:origin x="1627" y="72"/>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á snímka">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en-GB" noProof="0" dirty="0"/>
              <a:t>Click here to insert title</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marL="0" marR="0" indent="0" algn="l" defTabSz="914400" rtl="0" eaLnBrk="1" fontAlgn="base" latinLnBrk="0" hangingPunct="1">
              <a:lnSpc>
                <a:spcPts val="1350"/>
              </a:lnSpc>
              <a:spcBef>
                <a:spcPts val="0"/>
              </a:spcBef>
              <a:spcAft>
                <a:spcPct val="0"/>
              </a:spcAft>
              <a:buClr>
                <a:schemeClr val="tx2"/>
              </a:buClr>
              <a:buSzPct val="100000"/>
              <a:buFontTx/>
              <a:buNone/>
              <a:tabLst/>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en-GB" noProof="0" dirty="0"/>
              <a:t>Click here to insert text</a:t>
            </a:r>
          </a:p>
        </p:txBody>
      </p:sp>
      <p:pic>
        <p:nvPicPr>
          <p:cNvPr id="16" name="Grafický objekt 2">
            <a:extLst>
              <a:ext uri="{FF2B5EF4-FFF2-40B4-BE49-F238E27FC236}">
                <a16:creationId xmlns:a16="http://schemas.microsoft.com/office/drawing/2014/main" id="{D64AD5B1-C32F-A84B-B08E-71122517DF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Grafický objekt 2">
            <a:extLst>
              <a:ext uri="{FF2B5EF4-FFF2-40B4-BE49-F238E27FC236}">
                <a16:creationId xmlns:a16="http://schemas.microsoft.com/office/drawing/2014/main" id="{640AB289-8C5D-424D-B939-16D29422D5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en-GB" noProof="0" dirty="0"/>
              <a:t>Click here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en-GB" noProof="0" dirty="0"/>
              <a:t>Define footer – presentation title / department</a:t>
            </a:r>
          </a:p>
        </p:txBody>
      </p:sp>
      <p:pic>
        <p:nvPicPr>
          <p:cNvPr id="8" name="Grafický objekt 5">
            <a:extLst>
              <a:ext uri="{FF2B5EF4-FFF2-40B4-BE49-F238E27FC236}">
                <a16:creationId xmlns:a16="http://schemas.microsoft.com/office/drawing/2014/main" id="{2F727EEF-9E2C-4243-81C5-5B5F71076F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10" name="Grafický objekt 5">
            <a:extLst>
              <a:ext uri="{FF2B5EF4-FFF2-40B4-BE49-F238E27FC236}">
                <a16:creationId xmlns:a16="http://schemas.microsoft.com/office/drawing/2014/main" id="{B97DDF03-F475-7446-A192-0626351072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en-GB" noProof="0" dirty="0"/>
              <a:t>Click here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r>
              <a:rPr lang="en-GB" noProof="0" dirty="0"/>
              <a:t>Define footer – presentation title / department</a:t>
            </a:r>
          </a:p>
        </p:txBody>
      </p:sp>
      <p:pic>
        <p:nvPicPr>
          <p:cNvPr id="9" name="Grafický objekt 5">
            <a:extLst>
              <a:ext uri="{FF2B5EF4-FFF2-40B4-BE49-F238E27FC236}">
                <a16:creationId xmlns:a16="http://schemas.microsoft.com/office/drawing/2014/main" id="{58BA43ED-7717-784D-8A34-7F105AD4AA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en-GB" noProof="0" dirty="0"/>
              <a:t>Click here to insert image</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pic>
        <p:nvPicPr>
          <p:cNvPr id="5" name="Grafický objekt 2">
            <a:extLst>
              <a:ext uri="{FF2B5EF4-FFF2-40B4-BE49-F238E27FC236}">
                <a16:creationId xmlns:a16="http://schemas.microsoft.com/office/drawing/2014/main" id="{4397D438-0A7B-5A41-8932-CCBA698B0C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1"/>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4" name="Obrázek 5">
            <a:extLst>
              <a:ext uri="{FF2B5EF4-FFF2-40B4-BE49-F238E27FC236}">
                <a16:creationId xmlns:a16="http://schemas.microsoft.com/office/drawing/2014/main" id="{E4B3D8F6-6DC4-8342-B35E-2D6CEE4ECB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05600" y="2012703"/>
            <a:ext cx="4132799" cy="283259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82626" y="2731338"/>
            <a:ext cx="5378748"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Grafický objekt 2">
            <a:extLst>
              <a:ext uri="{FF2B5EF4-FFF2-40B4-BE49-F238E27FC236}">
                <a16:creationId xmlns:a16="http://schemas.microsoft.com/office/drawing/2014/main" id="{DAF35092-ADE9-7648-B3A8-9EFD19FCB4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Grafický objekt 2">
            <a:extLst>
              <a:ext uri="{FF2B5EF4-FFF2-40B4-BE49-F238E27FC236}">
                <a16:creationId xmlns:a16="http://schemas.microsoft.com/office/drawing/2014/main" id="{3C02C0B5-C8FE-6844-9F53-6F7540CCED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Grafický objekt 2">
            <a:extLst>
              <a:ext uri="{FF2B5EF4-FFF2-40B4-BE49-F238E27FC236}">
                <a16:creationId xmlns:a16="http://schemas.microsoft.com/office/drawing/2014/main" id="{E022E907-82DB-E543-BC61-4D60F548CB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Grafický objekt 2">
            <a:extLst>
              <a:ext uri="{FF2B5EF4-FFF2-40B4-BE49-F238E27FC236}">
                <a16:creationId xmlns:a16="http://schemas.microsoft.com/office/drawing/2014/main" id="{C0BCE6D8-6FFF-6A46-AD62-25D0B8B12C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en-GB" noProof="0" dirty="0"/>
              <a:t>Click here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pic>
        <p:nvPicPr>
          <p:cNvPr id="10" name="Grafický objekt 2">
            <a:extLst>
              <a:ext uri="{FF2B5EF4-FFF2-40B4-BE49-F238E27FC236}">
                <a16:creationId xmlns:a16="http://schemas.microsoft.com/office/drawing/2014/main" id="{D6BA4549-845A-7744-B07C-11391C3555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22" name="Grafický objekt 2">
            <a:extLst>
              <a:ext uri="{FF2B5EF4-FFF2-40B4-BE49-F238E27FC236}">
                <a16:creationId xmlns:a16="http://schemas.microsoft.com/office/drawing/2014/main" id="{798B6337-B7FD-3C48-8397-20CD22EE5A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pic>
        <p:nvPicPr>
          <p:cNvPr id="7" name="Grafický objekt 2">
            <a:extLst>
              <a:ext uri="{FF2B5EF4-FFF2-40B4-BE49-F238E27FC236}">
                <a16:creationId xmlns:a16="http://schemas.microsoft.com/office/drawing/2014/main" id="{0C2D1555-1080-F644-BBD1-F45C7CF12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8" name="Grafický objekt 2">
            <a:extLst>
              <a:ext uri="{FF2B5EF4-FFF2-40B4-BE49-F238E27FC236}">
                <a16:creationId xmlns:a16="http://schemas.microsoft.com/office/drawing/2014/main" id="{9C42801D-FC24-2D49-84C9-3D94E00FFD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en-GB" noProof="0" dirty="0"/>
              <a:t>Click here to insert heading</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372530-64B8-5D43-8517-E94647492704}"/>
              </a:ext>
            </a:extLst>
          </p:cNvPr>
          <p:cNvSpPr>
            <a:spLocks noGrp="1"/>
          </p:cNvSpPr>
          <p:nvPr>
            <p:ph type="title"/>
          </p:nvPr>
        </p:nvSpPr>
        <p:spPr>
          <a:xfrm>
            <a:off x="298877" y="2232498"/>
            <a:ext cx="8521200" cy="1449421"/>
          </a:xfrm>
        </p:spPr>
        <p:txBody>
          <a:bodyPr/>
          <a:lstStyle/>
          <a:p>
            <a:r>
              <a:rPr lang="en-US" sz="44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Killing tumor-associated bacteria with a liposomal antibiotic generates neoantigens that induce anti-tumor immune responses</a:t>
            </a:r>
            <a:endParaRPr lang="en-GB" sz="4400" dirty="0"/>
          </a:p>
        </p:txBody>
      </p:sp>
      <p:sp>
        <p:nvSpPr>
          <p:cNvPr id="3" name="Podnadpis 2">
            <a:extLst>
              <a:ext uri="{FF2B5EF4-FFF2-40B4-BE49-F238E27FC236}">
                <a16:creationId xmlns:a16="http://schemas.microsoft.com/office/drawing/2014/main" id="{27D72D84-5A84-6E4E-A582-2F3CF5FFA13C}"/>
              </a:ext>
            </a:extLst>
          </p:cNvPr>
          <p:cNvSpPr>
            <a:spLocks noGrp="1"/>
          </p:cNvSpPr>
          <p:nvPr>
            <p:ph type="subTitle" idx="1"/>
          </p:nvPr>
        </p:nvSpPr>
        <p:spPr>
          <a:xfrm>
            <a:off x="298877" y="4379050"/>
            <a:ext cx="8521200" cy="747427"/>
          </a:xfrm>
        </p:spPr>
        <p:txBody>
          <a:bodyPr/>
          <a:lstStyle/>
          <a:p>
            <a:r>
              <a:rPr lang="sk-SK" sz="1050" i="0" dirty="0" err="1">
                <a:latin typeface="Calibri" panose="020F0502020204030204" pitchFamily="34" charset="0"/>
                <a:ea typeface="Calibri" panose="020F0502020204030204" pitchFamily="34" charset="0"/>
                <a:cs typeface="Calibri" panose="020F0502020204030204" pitchFamily="34" charset="0"/>
              </a:rPr>
              <a:t>Menglin</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Wang</a:t>
            </a:r>
            <a:r>
              <a:rPr lang="sk-SK" sz="1050" i="0" dirty="0">
                <a:latin typeface="Calibri" panose="020F0502020204030204" pitchFamily="34" charset="0"/>
                <a:ea typeface="Calibri" panose="020F0502020204030204" pitchFamily="34" charset="0"/>
                <a:cs typeface="Calibri" panose="020F0502020204030204" pitchFamily="34" charset="0"/>
              </a:rPr>
              <a:t> , </a:t>
            </a:r>
            <a:r>
              <a:rPr lang="sk-SK" sz="1050" i="0" dirty="0" err="1">
                <a:latin typeface="Calibri" panose="020F0502020204030204" pitchFamily="34" charset="0"/>
                <a:ea typeface="Calibri" panose="020F0502020204030204" pitchFamily="34" charset="0"/>
                <a:cs typeface="Calibri" panose="020F0502020204030204" pitchFamily="34" charset="0"/>
              </a:rPr>
              <a:t>Benoit</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Rousseau</a:t>
            </a:r>
            <a:r>
              <a:rPr lang="sk-SK" sz="1050" i="0" dirty="0">
                <a:latin typeface="Calibri" panose="020F0502020204030204" pitchFamily="34" charset="0"/>
                <a:ea typeface="Calibri" panose="020F0502020204030204" pitchFamily="34" charset="0"/>
                <a:cs typeface="Calibri" panose="020F0502020204030204" pitchFamily="34" charset="0"/>
              </a:rPr>
              <a:t> , </a:t>
            </a:r>
            <a:r>
              <a:rPr lang="sk-SK" sz="1050" i="0" dirty="0" err="1">
                <a:latin typeface="Calibri" panose="020F0502020204030204" pitchFamily="34" charset="0"/>
                <a:ea typeface="Calibri" panose="020F0502020204030204" pitchFamily="34" charset="0"/>
                <a:cs typeface="Calibri" panose="020F0502020204030204" pitchFamily="34" charset="0"/>
              </a:rPr>
              <a:t>Kunyu</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Qiu</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Guannan</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Huang</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Yu</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Zhang</a:t>
            </a:r>
            <a:r>
              <a:rPr lang="sk-SK" sz="1050" i="0" dirty="0">
                <a:latin typeface="Calibri" panose="020F0502020204030204" pitchFamily="34" charset="0"/>
                <a:ea typeface="Calibri" panose="020F0502020204030204" pitchFamily="34" charset="0"/>
                <a:cs typeface="Calibri" panose="020F0502020204030204" pitchFamily="34" charset="0"/>
              </a:rPr>
              <a:t> , </a:t>
            </a:r>
            <a:r>
              <a:rPr lang="sk-SK" sz="1050" i="0" dirty="0" err="1">
                <a:latin typeface="Calibri" panose="020F0502020204030204" pitchFamily="34" charset="0"/>
                <a:ea typeface="Calibri" panose="020F0502020204030204" pitchFamily="34" charset="0"/>
                <a:cs typeface="Calibri" panose="020F0502020204030204" pitchFamily="34" charset="0"/>
              </a:rPr>
              <a:t>Hang</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Su</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Christine</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Le</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Bihan-Benjamin</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Ines</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Khati</a:t>
            </a:r>
            <a:r>
              <a:rPr lang="sk-SK" sz="1050" i="0" dirty="0">
                <a:latin typeface="Calibri" panose="020F0502020204030204" pitchFamily="34" charset="0"/>
                <a:ea typeface="Calibri" panose="020F0502020204030204" pitchFamily="34" charset="0"/>
                <a:cs typeface="Calibri" panose="020F0502020204030204" pitchFamily="34" charset="0"/>
              </a:rPr>
              <a:t>, Oliver </a:t>
            </a:r>
            <a:r>
              <a:rPr lang="sk-SK" sz="1050" i="0" dirty="0" err="1">
                <a:latin typeface="Calibri" panose="020F0502020204030204" pitchFamily="34" charset="0"/>
                <a:ea typeface="Calibri" panose="020F0502020204030204" pitchFamily="34" charset="0"/>
                <a:cs typeface="Calibri" panose="020F0502020204030204" pitchFamily="34" charset="0"/>
              </a:rPr>
              <a:t>Artz</a:t>
            </a:r>
            <a:r>
              <a:rPr lang="sk-SK" sz="1050" i="0" dirty="0">
                <a:latin typeface="Calibri" panose="020F0502020204030204" pitchFamily="34" charset="0"/>
                <a:ea typeface="Calibri" panose="020F0502020204030204" pitchFamily="34" charset="0"/>
                <a:cs typeface="Calibri" panose="020F0502020204030204" pitchFamily="34" charset="0"/>
              </a:rPr>
              <a:t>  , Michael B. </a:t>
            </a:r>
            <a:r>
              <a:rPr lang="sk-SK" sz="1050" i="0" dirty="0" err="1">
                <a:latin typeface="Calibri" panose="020F0502020204030204" pitchFamily="34" charset="0"/>
                <a:ea typeface="Calibri" panose="020F0502020204030204" pitchFamily="34" charset="0"/>
                <a:cs typeface="Calibri" panose="020F0502020204030204" pitchFamily="34" charset="0"/>
              </a:rPr>
              <a:t>Foote</a:t>
            </a:r>
            <a:r>
              <a:rPr lang="sk-SK" sz="1050" i="0" dirty="0">
                <a:latin typeface="Calibri" panose="020F0502020204030204" pitchFamily="34" charset="0"/>
                <a:ea typeface="Calibri" panose="020F0502020204030204" pitchFamily="34" charset="0"/>
                <a:cs typeface="Calibri" panose="020F0502020204030204" pitchFamily="34" charset="0"/>
              </a:rPr>
              <a:t>  , </a:t>
            </a:r>
            <a:r>
              <a:rPr lang="sk-SK" sz="1050" i="0" dirty="0" err="1">
                <a:latin typeface="Calibri" panose="020F0502020204030204" pitchFamily="34" charset="0"/>
                <a:ea typeface="Calibri" panose="020F0502020204030204" pitchFamily="34" charset="0"/>
                <a:cs typeface="Calibri" panose="020F0502020204030204" pitchFamily="34" charset="0"/>
              </a:rPr>
              <a:t>Yung-Yi</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Cheng</a:t>
            </a:r>
            <a:r>
              <a:rPr lang="sk-SK" sz="1050" i="0" dirty="0">
                <a:latin typeface="Calibri" panose="020F0502020204030204" pitchFamily="34" charset="0"/>
                <a:ea typeface="Calibri" panose="020F0502020204030204" pitchFamily="34" charset="0"/>
                <a:cs typeface="Calibri" panose="020F0502020204030204" pitchFamily="34" charset="0"/>
              </a:rPr>
              <a:t>  , </a:t>
            </a:r>
            <a:r>
              <a:rPr lang="sk-SK" sz="1050" i="0" dirty="0" err="1">
                <a:latin typeface="Calibri" panose="020F0502020204030204" pitchFamily="34" charset="0"/>
                <a:ea typeface="Calibri" panose="020F0502020204030204" pitchFamily="34" charset="0"/>
                <a:cs typeface="Calibri" panose="020F0502020204030204" pitchFamily="34" charset="0"/>
              </a:rPr>
              <a:t>Kuo-Hsiung</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Lee</a:t>
            </a:r>
            <a:r>
              <a:rPr lang="sk-SK" sz="1050" i="0" dirty="0">
                <a:latin typeface="Calibri" panose="020F0502020204030204" pitchFamily="34" charset="0"/>
                <a:ea typeface="Calibri" panose="020F0502020204030204" pitchFamily="34" charset="0"/>
                <a:cs typeface="Calibri" panose="020F0502020204030204" pitchFamily="34" charset="0"/>
              </a:rPr>
              <a:t>, Michael Z. </a:t>
            </a:r>
            <a:r>
              <a:rPr lang="sk-SK" sz="1050" i="0" dirty="0" err="1">
                <a:latin typeface="Calibri" panose="020F0502020204030204" pitchFamily="34" charset="0"/>
                <a:ea typeface="Calibri" panose="020F0502020204030204" pitchFamily="34" charset="0"/>
                <a:cs typeface="Calibri" panose="020F0502020204030204" pitchFamily="34" charset="0"/>
              </a:rPr>
              <a:t>Miao</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Yue</a:t>
            </a:r>
            <a:r>
              <a:rPr lang="sk-SK" sz="1050" i="0" dirty="0">
                <a:latin typeface="Calibri" panose="020F0502020204030204" pitchFamily="34" charset="0"/>
                <a:ea typeface="Calibri" panose="020F0502020204030204" pitchFamily="34" charset="0"/>
                <a:cs typeface="Calibri" panose="020F0502020204030204" pitchFamily="34" charset="0"/>
              </a:rPr>
              <a:t> Sun, </a:t>
            </a:r>
            <a:r>
              <a:rPr lang="sk-SK" sz="1050" i="0" dirty="0" err="1">
                <a:latin typeface="Calibri" panose="020F0502020204030204" pitchFamily="34" charset="0"/>
                <a:ea typeface="Calibri" panose="020F0502020204030204" pitchFamily="34" charset="0"/>
                <a:cs typeface="Calibri" panose="020F0502020204030204" pitchFamily="34" charset="0"/>
              </a:rPr>
              <a:t>Philippe</a:t>
            </a:r>
            <a:r>
              <a:rPr lang="sk-SK" sz="1050" i="0" dirty="0">
                <a:latin typeface="Calibri" panose="020F0502020204030204" pitchFamily="34" charset="0"/>
                <a:ea typeface="Calibri" panose="020F0502020204030204" pitchFamily="34" charset="0"/>
                <a:cs typeface="Calibri" panose="020F0502020204030204" pitchFamily="34" charset="0"/>
              </a:rPr>
              <a:t>-Jean </a:t>
            </a:r>
            <a:r>
              <a:rPr lang="sk-SK" sz="1050" i="0" dirty="0" err="1">
                <a:latin typeface="Calibri" panose="020F0502020204030204" pitchFamily="34" charset="0"/>
                <a:ea typeface="Calibri" panose="020F0502020204030204" pitchFamily="34" charset="0"/>
                <a:cs typeface="Calibri" panose="020F0502020204030204" pitchFamily="34" charset="0"/>
              </a:rPr>
              <a:t>Bousquet</a:t>
            </a:r>
            <a:r>
              <a:rPr lang="sk-SK" sz="1050" i="0" dirty="0">
                <a:latin typeface="Calibri" panose="020F0502020204030204" pitchFamily="34" charset="0"/>
                <a:ea typeface="Calibri" panose="020F0502020204030204" pitchFamily="34" charset="0"/>
                <a:cs typeface="Calibri" panose="020F0502020204030204" pitchFamily="34" charset="0"/>
              </a:rPr>
              <a:t> , </a:t>
            </a:r>
            <a:r>
              <a:rPr lang="sk-SK" sz="1050" i="0" dirty="0" err="1">
                <a:latin typeface="Calibri" panose="020F0502020204030204" pitchFamily="34" charset="0"/>
                <a:ea typeface="Calibri" panose="020F0502020204030204" pitchFamily="34" charset="0"/>
                <a:cs typeface="Calibri" panose="020F0502020204030204" pitchFamily="34" charset="0"/>
              </a:rPr>
              <a:t>Marc</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Hilmi</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Elise</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Dumas</a:t>
            </a:r>
            <a:r>
              <a:rPr lang="sk-SK" sz="1050" i="0" dirty="0">
                <a:latin typeface="Calibri" panose="020F0502020204030204" pitchFamily="34" charset="0"/>
                <a:ea typeface="Calibri" panose="020F0502020204030204" pitchFamily="34" charset="0"/>
                <a:cs typeface="Calibri" panose="020F0502020204030204" pitchFamily="34" charset="0"/>
              </a:rPr>
              <a:t>, Anne-</a:t>
            </a:r>
            <a:r>
              <a:rPr lang="sk-SK" sz="1050" i="0" dirty="0" err="1">
                <a:latin typeface="Calibri" panose="020F0502020204030204" pitchFamily="34" charset="0"/>
                <a:ea typeface="Calibri" panose="020F0502020204030204" pitchFamily="34" charset="0"/>
                <a:cs typeface="Calibri" panose="020F0502020204030204" pitchFamily="34" charset="0"/>
              </a:rPr>
              <a:t>Sophie</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Hamy</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Fabien</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Reyal</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Lin</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Lin</a:t>
            </a:r>
            <a:r>
              <a:rPr lang="sk-SK" sz="1050" i="0" dirty="0">
                <a:latin typeface="Calibri" panose="020F0502020204030204" pitchFamily="34" charset="0"/>
                <a:ea typeface="Calibri" panose="020F0502020204030204" pitchFamily="34" charset="0"/>
                <a:cs typeface="Calibri" panose="020F0502020204030204" pitchFamily="34" charset="0"/>
              </a:rPr>
              <a:t>, Paul M. </a:t>
            </a:r>
            <a:r>
              <a:rPr lang="sk-SK" sz="1050" i="0" dirty="0" err="1">
                <a:latin typeface="Calibri" panose="020F0502020204030204" pitchFamily="34" charset="0"/>
                <a:ea typeface="Calibri" panose="020F0502020204030204" pitchFamily="34" charset="0"/>
                <a:cs typeface="Calibri" panose="020F0502020204030204" pitchFamily="34" charset="0"/>
              </a:rPr>
              <a:t>Armistead</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Wantong</a:t>
            </a:r>
            <a:r>
              <a:rPr lang="sk-SK" sz="1050" i="0" dirty="0">
                <a:latin typeface="Calibri" panose="020F0502020204030204" pitchFamily="34" charset="0"/>
                <a:ea typeface="Calibri" panose="020F0502020204030204" pitchFamily="34" charset="0"/>
                <a:cs typeface="Calibri" panose="020F0502020204030204" pitchFamily="34" charset="0"/>
              </a:rPr>
              <a:t> Song, </a:t>
            </a:r>
            <a:r>
              <a:rPr lang="sk-SK" sz="1050" i="0" dirty="0" err="1">
                <a:latin typeface="Calibri" panose="020F0502020204030204" pitchFamily="34" charset="0"/>
                <a:ea typeface="Calibri" panose="020F0502020204030204" pitchFamily="34" charset="0"/>
                <a:cs typeface="Calibri" panose="020F0502020204030204" pitchFamily="34" charset="0"/>
              </a:rPr>
              <a:t>Ava</a:t>
            </a:r>
            <a:r>
              <a:rPr lang="sk-SK" sz="1050" i="0" dirty="0">
                <a:latin typeface="Calibri" panose="020F0502020204030204" pitchFamily="34" charset="0"/>
                <a:ea typeface="Calibri" panose="020F0502020204030204" pitchFamily="34" charset="0"/>
                <a:cs typeface="Calibri" panose="020F0502020204030204" pitchFamily="34" charset="0"/>
              </a:rPr>
              <a:t> Vargason1 , </a:t>
            </a:r>
            <a:r>
              <a:rPr lang="sk-SK" sz="1050" i="0" dirty="0" err="1">
                <a:latin typeface="Calibri" panose="020F0502020204030204" pitchFamily="34" charset="0"/>
                <a:ea typeface="Calibri" panose="020F0502020204030204" pitchFamily="34" charset="0"/>
                <a:cs typeface="Calibri" panose="020F0502020204030204" pitchFamily="34" charset="0"/>
              </a:rPr>
              <a:t>Janelle</a:t>
            </a:r>
            <a:r>
              <a:rPr lang="sk-SK" sz="1050" i="0" dirty="0">
                <a:latin typeface="Calibri" panose="020F0502020204030204" pitchFamily="34" charset="0"/>
                <a:ea typeface="Calibri" panose="020F0502020204030204" pitchFamily="34" charset="0"/>
                <a:cs typeface="Calibri" panose="020F0502020204030204" pitchFamily="34" charset="0"/>
              </a:rPr>
              <a:t> C. Arthur, </a:t>
            </a:r>
            <a:r>
              <a:rPr lang="sk-SK" sz="1050" i="0" dirty="0" err="1">
                <a:latin typeface="Calibri" panose="020F0502020204030204" pitchFamily="34" charset="0"/>
                <a:ea typeface="Calibri" panose="020F0502020204030204" pitchFamily="34" charset="0"/>
                <a:cs typeface="Calibri" panose="020F0502020204030204" pitchFamily="34" charset="0"/>
              </a:rPr>
              <a:t>Yun</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Liu</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Jianfeng</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Guo</a:t>
            </a:r>
            <a:r>
              <a:rPr lang="sk-SK" sz="1050" i="0" dirty="0">
                <a:latin typeface="Calibri" panose="020F0502020204030204" pitchFamily="34" charset="0"/>
                <a:ea typeface="Calibri" panose="020F0502020204030204" pitchFamily="34" charset="0"/>
                <a:cs typeface="Calibri" panose="020F0502020204030204" pitchFamily="34" charset="0"/>
              </a:rPr>
              <a:t> , </a:t>
            </a:r>
            <a:r>
              <a:rPr lang="sk-SK" sz="1050" i="0" dirty="0" err="1">
                <a:latin typeface="Calibri" panose="020F0502020204030204" pitchFamily="34" charset="0"/>
                <a:ea typeface="Calibri" panose="020F0502020204030204" pitchFamily="34" charset="0"/>
                <a:cs typeface="Calibri" panose="020F0502020204030204" pitchFamily="34" charset="0"/>
              </a:rPr>
              <a:t>Xuefei</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Zhou</a:t>
            </a:r>
            <a:r>
              <a:rPr lang="sk-SK" sz="1050" i="0" dirty="0">
                <a:latin typeface="Calibri" panose="020F0502020204030204" pitchFamily="34" charset="0"/>
                <a:ea typeface="Calibri" panose="020F0502020204030204" pitchFamily="34" charset="0"/>
                <a:cs typeface="Calibri" panose="020F0502020204030204" pitchFamily="34" charset="0"/>
              </a:rPr>
              <a:t>, Juliane </a:t>
            </a:r>
            <a:r>
              <a:rPr lang="sk-SK" sz="1050" i="0" dirty="0" err="1">
                <a:latin typeface="Calibri" panose="020F0502020204030204" pitchFamily="34" charset="0"/>
                <a:ea typeface="Calibri" panose="020F0502020204030204" pitchFamily="34" charset="0"/>
                <a:cs typeface="Calibri" panose="020F0502020204030204" pitchFamily="34" charset="0"/>
              </a:rPr>
              <a:t>Nguyen</a:t>
            </a:r>
            <a:r>
              <a:rPr lang="sk-SK" sz="1050" i="0" dirty="0">
                <a:latin typeface="Calibri" panose="020F0502020204030204" pitchFamily="34" charset="0"/>
                <a:ea typeface="Calibri" panose="020F0502020204030204" pitchFamily="34" charset="0"/>
                <a:cs typeface="Calibri" panose="020F0502020204030204" pitchFamily="34" charset="0"/>
              </a:rPr>
              <a:t> , </a:t>
            </a:r>
            <a:r>
              <a:rPr lang="sk-SK" sz="1050" i="0" dirty="0" err="1">
                <a:latin typeface="Calibri" panose="020F0502020204030204" pitchFamily="34" charset="0"/>
                <a:ea typeface="Calibri" panose="020F0502020204030204" pitchFamily="34" charset="0"/>
                <a:cs typeface="Calibri" panose="020F0502020204030204" pitchFamily="34" charset="0"/>
              </a:rPr>
              <a:t>Yongqun</a:t>
            </a:r>
            <a:r>
              <a:rPr lang="sk-SK" sz="1050" i="0" dirty="0">
                <a:latin typeface="Calibri" panose="020F0502020204030204" pitchFamily="34" charset="0"/>
                <a:ea typeface="Calibri" panose="020F0502020204030204" pitchFamily="34" charset="0"/>
                <a:cs typeface="Calibri" panose="020F0502020204030204" pitchFamily="34" charset="0"/>
              </a:rPr>
              <a:t> He, </a:t>
            </a:r>
            <a:r>
              <a:rPr lang="sk-SK" sz="1050" i="0" dirty="0" err="1">
                <a:latin typeface="Calibri" panose="020F0502020204030204" pitchFamily="34" charset="0"/>
                <a:ea typeface="Calibri" panose="020F0502020204030204" pitchFamily="34" charset="0"/>
                <a:cs typeface="Calibri" panose="020F0502020204030204" pitchFamily="34" charset="0"/>
              </a:rPr>
              <a:t>Jenny</a:t>
            </a:r>
            <a:r>
              <a:rPr lang="sk-SK" sz="1050" i="0" dirty="0">
                <a:latin typeface="Calibri" panose="020F0502020204030204" pitchFamily="34" charset="0"/>
                <a:ea typeface="Calibri" panose="020F0502020204030204" pitchFamily="34" charset="0"/>
                <a:cs typeface="Calibri" panose="020F0502020204030204" pitchFamily="34" charset="0"/>
              </a:rPr>
              <a:t> P.-Y. </a:t>
            </a:r>
            <a:r>
              <a:rPr lang="sk-SK" sz="1050" i="0" dirty="0" err="1">
                <a:latin typeface="Calibri" panose="020F0502020204030204" pitchFamily="34" charset="0"/>
                <a:ea typeface="Calibri" panose="020F0502020204030204" pitchFamily="34" charset="0"/>
                <a:cs typeface="Calibri" panose="020F0502020204030204" pitchFamily="34" charset="0"/>
              </a:rPr>
              <a:t>Ting</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Aaron</a:t>
            </a:r>
            <a:r>
              <a:rPr lang="sk-SK" sz="1050" i="0" dirty="0">
                <a:latin typeface="Calibri" panose="020F0502020204030204" pitchFamily="34" charset="0"/>
                <a:ea typeface="Calibri" panose="020F0502020204030204" pitchFamily="34" charset="0"/>
                <a:cs typeface="Calibri" panose="020F0502020204030204" pitchFamily="34" charset="0"/>
              </a:rPr>
              <a:t> C. Anselmo1 &amp; </a:t>
            </a:r>
            <a:r>
              <a:rPr lang="sk-SK" sz="1050" i="0" dirty="0" err="1">
                <a:latin typeface="Calibri" panose="020F0502020204030204" pitchFamily="34" charset="0"/>
                <a:ea typeface="Calibri" panose="020F0502020204030204" pitchFamily="34" charset="0"/>
                <a:cs typeface="Calibri" panose="020F0502020204030204" pitchFamily="34" charset="0"/>
              </a:rPr>
              <a:t>Leaf</a:t>
            </a:r>
            <a:r>
              <a:rPr lang="sk-SK" sz="1050" i="0" dirty="0">
                <a:latin typeface="Calibri" panose="020F0502020204030204" pitchFamily="34" charset="0"/>
                <a:ea typeface="Calibri" panose="020F0502020204030204" pitchFamily="34" charset="0"/>
                <a:cs typeface="Calibri" panose="020F0502020204030204" pitchFamily="34" charset="0"/>
              </a:rPr>
              <a:t> </a:t>
            </a:r>
            <a:r>
              <a:rPr lang="sk-SK" sz="1050" i="0" dirty="0" err="1">
                <a:latin typeface="Calibri" panose="020F0502020204030204" pitchFamily="34" charset="0"/>
                <a:ea typeface="Calibri" panose="020F0502020204030204" pitchFamily="34" charset="0"/>
                <a:cs typeface="Calibri" panose="020F0502020204030204" pitchFamily="34" charset="0"/>
              </a:rPr>
              <a:t>Huang</a:t>
            </a:r>
            <a:r>
              <a:rPr lang="sk-SK" sz="1050" i="0" dirty="0">
                <a:latin typeface="Calibri" panose="020F0502020204030204" pitchFamily="34" charset="0"/>
                <a:ea typeface="Calibri" panose="020F0502020204030204" pitchFamily="34" charset="0"/>
                <a:cs typeface="Calibri" panose="020F0502020204030204" pitchFamily="34" charset="0"/>
              </a:rPr>
              <a:t> </a:t>
            </a:r>
          </a:p>
          <a:p>
            <a:endParaRPr lang="en-GB" dirty="0"/>
          </a:p>
        </p:txBody>
      </p:sp>
    </p:spTree>
    <p:extLst>
      <p:ext uri="{BB962C8B-B14F-4D97-AF65-F5344CB8AC3E}">
        <p14:creationId xmlns:p14="http://schemas.microsoft.com/office/powerpoint/2010/main" val="39259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9037289-C14A-AE3E-3A4A-A028BF33A1C6}"/>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5" name="Zástupný obsah 4">
            <a:extLst>
              <a:ext uri="{FF2B5EF4-FFF2-40B4-BE49-F238E27FC236}">
                <a16:creationId xmlns:a16="http://schemas.microsoft.com/office/drawing/2014/main" id="{72719C75-F443-06B3-9471-7FF472CA333A}"/>
              </a:ext>
            </a:extLst>
          </p:cNvPr>
          <p:cNvSpPr>
            <a:spLocks noGrp="1"/>
          </p:cNvSpPr>
          <p:nvPr>
            <p:ph idx="1"/>
          </p:nvPr>
        </p:nvSpPr>
        <p:spPr>
          <a:xfrm>
            <a:off x="540000" y="593387"/>
            <a:ext cx="8064900" cy="5238613"/>
          </a:xfrm>
        </p:spPr>
        <p:txBody>
          <a:bodyPr/>
          <a:lstStyle/>
          <a:p>
            <a:pPr>
              <a:buFont typeface="Arial" panose="020B0604020202020204" pitchFamily="34" charset="0"/>
              <a:buChar char="•"/>
            </a:pPr>
            <a:r>
              <a:rPr lang="cs-CZ" dirty="0"/>
              <a:t> </a:t>
            </a:r>
            <a:r>
              <a:rPr lang="cs-CZ" dirty="0" err="1"/>
              <a:t>liposomes</a:t>
            </a:r>
            <a:r>
              <a:rPr lang="cs-CZ" dirty="0"/>
              <a:t> – </a:t>
            </a:r>
            <a:r>
              <a:rPr lang="cs-CZ" dirty="0" err="1"/>
              <a:t>localized</a:t>
            </a:r>
            <a:r>
              <a:rPr lang="cs-CZ" dirty="0"/>
              <a:t> in tumor and liver – </a:t>
            </a:r>
            <a:r>
              <a:rPr lang="cs-CZ" dirty="0" err="1"/>
              <a:t>DiD</a:t>
            </a:r>
            <a:r>
              <a:rPr lang="cs-CZ" dirty="0"/>
              <a:t> fluorescence</a:t>
            </a:r>
          </a:p>
          <a:p>
            <a:pPr>
              <a:buFont typeface="Arial" panose="020B0604020202020204" pitchFamily="34" charset="0"/>
              <a:buChar char="•"/>
            </a:pPr>
            <a:r>
              <a:rPr lang="cs-CZ" dirty="0"/>
              <a:t> </a:t>
            </a:r>
            <a:r>
              <a:rPr lang="cs-CZ" dirty="0" err="1"/>
              <a:t>mice</a:t>
            </a:r>
            <a:r>
              <a:rPr lang="cs-CZ" dirty="0"/>
              <a:t> </a:t>
            </a:r>
            <a:r>
              <a:rPr lang="cs-CZ" dirty="0" err="1"/>
              <a:t>were</a:t>
            </a:r>
            <a:r>
              <a:rPr lang="cs-CZ" dirty="0"/>
              <a:t> </a:t>
            </a:r>
            <a:r>
              <a:rPr lang="cs-CZ" dirty="0" err="1"/>
              <a:t>injected</a:t>
            </a:r>
            <a:r>
              <a:rPr lang="cs-CZ" dirty="0"/>
              <a:t> </a:t>
            </a:r>
            <a:r>
              <a:rPr lang="cs-CZ" dirty="0" err="1"/>
              <a:t>with</a:t>
            </a:r>
            <a:r>
              <a:rPr lang="cs-CZ" dirty="0"/>
              <a:t> free </a:t>
            </a:r>
            <a:r>
              <a:rPr lang="cs-CZ" dirty="0" err="1"/>
              <a:t>drugs</a:t>
            </a:r>
            <a:r>
              <a:rPr lang="cs-CZ" dirty="0"/>
              <a:t> and </a:t>
            </a:r>
            <a:r>
              <a:rPr lang="cs-CZ" dirty="0" err="1"/>
              <a:t>liposomes</a:t>
            </a:r>
            <a:r>
              <a:rPr lang="cs-CZ" dirty="0"/>
              <a:t> – </a:t>
            </a:r>
            <a:r>
              <a:rPr lang="cs-CZ" dirty="0" err="1"/>
              <a:t>tinidazol</a:t>
            </a:r>
            <a:r>
              <a:rPr lang="cs-CZ" dirty="0"/>
              <a:t>    </a:t>
            </a:r>
            <a:r>
              <a:rPr lang="cs-CZ" dirty="0" err="1"/>
              <a:t>encapsulated</a:t>
            </a:r>
            <a:r>
              <a:rPr lang="cs-CZ" dirty="0"/>
              <a:t> in </a:t>
            </a:r>
            <a:r>
              <a:rPr lang="cs-CZ" dirty="0" err="1"/>
              <a:t>liposomes</a:t>
            </a:r>
            <a:r>
              <a:rPr lang="cs-CZ" dirty="0"/>
              <a:t> </a:t>
            </a:r>
            <a:r>
              <a:rPr lang="cs-CZ" dirty="0" err="1"/>
              <a:t>mainly</a:t>
            </a:r>
            <a:r>
              <a:rPr lang="cs-CZ" dirty="0"/>
              <a:t> </a:t>
            </a:r>
            <a:r>
              <a:rPr lang="cs-CZ" dirty="0" err="1"/>
              <a:t>accumulated</a:t>
            </a:r>
            <a:r>
              <a:rPr lang="cs-CZ" dirty="0"/>
              <a:t> in </a:t>
            </a:r>
            <a:r>
              <a:rPr lang="cs-CZ" dirty="0" err="1"/>
              <a:t>the</a:t>
            </a:r>
            <a:r>
              <a:rPr lang="cs-CZ" dirty="0"/>
              <a:t> tumor 24h </a:t>
            </a:r>
            <a:r>
              <a:rPr lang="cs-CZ" dirty="0" err="1"/>
              <a:t>after</a:t>
            </a:r>
            <a:r>
              <a:rPr lang="cs-CZ" dirty="0"/>
              <a:t> </a:t>
            </a:r>
            <a:r>
              <a:rPr lang="cs-CZ" dirty="0" err="1"/>
              <a:t>injection</a:t>
            </a:r>
            <a:r>
              <a:rPr lang="cs-CZ" dirty="0"/>
              <a:t> – </a:t>
            </a:r>
            <a:r>
              <a:rPr lang="cs-CZ" dirty="0" err="1"/>
              <a:t>succes</a:t>
            </a:r>
            <a:r>
              <a:rPr lang="cs-CZ" dirty="0"/>
              <a:t> </a:t>
            </a:r>
            <a:r>
              <a:rPr lang="cs-CZ" dirty="0" err="1"/>
              <a:t>of</a:t>
            </a:r>
            <a:r>
              <a:rPr lang="cs-CZ" dirty="0"/>
              <a:t> tumor </a:t>
            </a:r>
            <a:r>
              <a:rPr lang="cs-CZ" dirty="0" err="1"/>
              <a:t>targetting</a:t>
            </a:r>
            <a:endParaRPr lang="cs-CZ" dirty="0"/>
          </a:p>
          <a:p>
            <a:pPr>
              <a:buFont typeface="Arial" panose="020B0604020202020204" pitchFamily="34" charset="0"/>
              <a:buChar char="•"/>
            </a:pPr>
            <a:r>
              <a:rPr lang="cs-CZ" dirty="0"/>
              <a:t> toxicity </a:t>
            </a:r>
            <a:r>
              <a:rPr lang="cs-CZ" dirty="0" err="1"/>
              <a:t>biomarkers</a:t>
            </a:r>
            <a:r>
              <a:rPr lang="cs-CZ" dirty="0"/>
              <a:t> </a:t>
            </a:r>
            <a:r>
              <a:rPr lang="cs-CZ" dirty="0" err="1"/>
              <a:t>were</a:t>
            </a:r>
            <a:r>
              <a:rPr lang="cs-CZ" dirty="0"/>
              <a:t> </a:t>
            </a:r>
            <a:r>
              <a:rPr lang="cs-CZ" dirty="0" err="1"/>
              <a:t>assessed</a:t>
            </a:r>
            <a:r>
              <a:rPr lang="cs-CZ" dirty="0"/>
              <a:t> – no </a:t>
            </a:r>
            <a:r>
              <a:rPr lang="cs-CZ" dirty="0" err="1"/>
              <a:t>obvious</a:t>
            </a:r>
            <a:r>
              <a:rPr lang="cs-CZ" dirty="0"/>
              <a:t> </a:t>
            </a:r>
            <a:r>
              <a:rPr lang="cs-CZ" dirty="0" err="1"/>
              <a:t>alternations</a:t>
            </a:r>
            <a:r>
              <a:rPr lang="cs-CZ" dirty="0"/>
              <a:t> in </a:t>
            </a:r>
            <a:r>
              <a:rPr lang="cs-CZ" dirty="0" err="1"/>
              <a:t>serum</a:t>
            </a:r>
            <a:r>
              <a:rPr lang="cs-CZ" dirty="0"/>
              <a:t> </a:t>
            </a:r>
            <a:r>
              <a:rPr lang="cs-CZ" dirty="0" err="1"/>
              <a:t>biomarkers</a:t>
            </a:r>
            <a:r>
              <a:rPr lang="cs-CZ" dirty="0"/>
              <a:t> </a:t>
            </a:r>
            <a:r>
              <a:rPr lang="cs-CZ" dirty="0" err="1"/>
              <a:t>were</a:t>
            </a:r>
            <a:r>
              <a:rPr lang="cs-CZ" dirty="0"/>
              <a:t> </a:t>
            </a:r>
            <a:r>
              <a:rPr lang="cs-CZ" dirty="0" err="1"/>
              <a:t>observed</a:t>
            </a:r>
            <a:r>
              <a:rPr lang="cs-CZ" dirty="0"/>
              <a:t> </a:t>
            </a:r>
            <a:r>
              <a:rPr lang="cs-CZ" dirty="0" err="1"/>
              <a:t>compared</a:t>
            </a:r>
            <a:r>
              <a:rPr lang="cs-CZ" dirty="0"/>
              <a:t> to </a:t>
            </a:r>
            <a:r>
              <a:rPr lang="cs-CZ" dirty="0" err="1"/>
              <a:t>the</a:t>
            </a:r>
            <a:r>
              <a:rPr lang="cs-CZ" dirty="0"/>
              <a:t> </a:t>
            </a:r>
            <a:r>
              <a:rPr lang="cs-CZ" dirty="0" err="1"/>
              <a:t>untreated</a:t>
            </a:r>
            <a:r>
              <a:rPr lang="cs-CZ" dirty="0"/>
              <a:t> </a:t>
            </a:r>
            <a:r>
              <a:rPr lang="cs-CZ" dirty="0" err="1"/>
              <a:t>mice</a:t>
            </a:r>
            <a:endParaRPr lang="cs-CZ" dirty="0"/>
          </a:p>
        </p:txBody>
      </p:sp>
      <p:pic>
        <p:nvPicPr>
          <p:cNvPr id="4" name="Obrázek 3">
            <a:extLst>
              <a:ext uri="{FF2B5EF4-FFF2-40B4-BE49-F238E27FC236}">
                <a16:creationId xmlns:a16="http://schemas.microsoft.com/office/drawing/2014/main" id="{E5E3890D-712A-B6DE-4196-7A36F5B0A812}"/>
              </a:ext>
            </a:extLst>
          </p:cNvPr>
          <p:cNvPicPr>
            <a:picLocks noChangeAspect="1"/>
          </p:cNvPicPr>
          <p:nvPr/>
        </p:nvPicPr>
        <p:blipFill>
          <a:blip r:embed="rId2"/>
          <a:stretch>
            <a:fillRect/>
          </a:stretch>
        </p:blipFill>
        <p:spPr>
          <a:xfrm>
            <a:off x="2668950" y="2923432"/>
            <a:ext cx="3274649" cy="3260986"/>
          </a:xfrm>
          <a:prstGeom prst="rect">
            <a:avLst/>
          </a:prstGeom>
        </p:spPr>
      </p:pic>
      <p:sp>
        <p:nvSpPr>
          <p:cNvPr id="7" name="TextovéPole 6">
            <a:extLst>
              <a:ext uri="{FF2B5EF4-FFF2-40B4-BE49-F238E27FC236}">
                <a16:creationId xmlns:a16="http://schemas.microsoft.com/office/drawing/2014/main" id="{59203847-077F-1847-8CD5-191EA0577972}"/>
              </a:ext>
            </a:extLst>
          </p:cNvPr>
          <p:cNvSpPr txBox="1"/>
          <p:nvPr/>
        </p:nvSpPr>
        <p:spPr>
          <a:xfrm>
            <a:off x="2149812" y="6310723"/>
            <a:ext cx="5009745" cy="338554"/>
          </a:xfrm>
          <a:prstGeom prst="rect">
            <a:avLst/>
          </a:prstGeom>
          <a:noFill/>
        </p:spPr>
        <p:txBody>
          <a:bodyPr wrap="square">
            <a:spAutoFit/>
          </a:bodyPr>
          <a:lstStyle/>
          <a:p>
            <a:r>
              <a:rPr lang="en-US" sz="1600" dirty="0">
                <a:solidFill>
                  <a:schemeClr val="tx2"/>
                </a:solidFill>
              </a:rPr>
              <a:t>Loading kinetics of </a:t>
            </a:r>
            <a:r>
              <a:rPr lang="en-US" sz="1600" dirty="0" err="1">
                <a:solidFill>
                  <a:schemeClr val="tx2"/>
                </a:solidFill>
              </a:rPr>
              <a:t>LipoAgTNZ</a:t>
            </a:r>
            <a:r>
              <a:rPr lang="en-US" sz="1600" dirty="0">
                <a:solidFill>
                  <a:schemeClr val="tx2"/>
                </a:solidFill>
              </a:rPr>
              <a:t>. n = 3 experiments.</a:t>
            </a:r>
            <a:endParaRPr lang="cs-CZ" sz="1600" dirty="0">
              <a:solidFill>
                <a:schemeClr val="tx2"/>
              </a:solidFill>
            </a:endParaRPr>
          </a:p>
        </p:txBody>
      </p:sp>
    </p:spTree>
    <p:extLst>
      <p:ext uri="{BB962C8B-B14F-4D97-AF65-F5344CB8AC3E}">
        <p14:creationId xmlns:p14="http://schemas.microsoft.com/office/powerpoint/2010/main" val="354897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85B3-C257-6C4E-FC5E-58071C679AD2}"/>
              </a:ext>
            </a:extLst>
          </p:cNvPr>
          <p:cNvSpPr>
            <a:spLocks noGrp="1"/>
          </p:cNvSpPr>
          <p:nvPr>
            <p:ph type="sldNum" sz="quarter" idx="11"/>
          </p:nvPr>
        </p:nvSpPr>
        <p:spPr/>
        <p:txBody>
          <a:bodyPr/>
          <a:lstStyle/>
          <a:p>
            <a:fld id="{D6D6C118-631F-4A80-9886-907009361577}" type="slidenum">
              <a:rPr lang="en-GB" altLang="cs-CZ" noProof="0" smtClean="0"/>
              <a:pPr/>
              <a:t>11</a:t>
            </a:fld>
            <a:endParaRPr lang="en-GB" altLang="cs-CZ" noProof="0" dirty="0"/>
          </a:p>
        </p:txBody>
      </p:sp>
      <p:sp>
        <p:nvSpPr>
          <p:cNvPr id="5" name="TextovéPole 4">
            <a:extLst>
              <a:ext uri="{FF2B5EF4-FFF2-40B4-BE49-F238E27FC236}">
                <a16:creationId xmlns:a16="http://schemas.microsoft.com/office/drawing/2014/main" id="{5C6619DF-9F13-E94D-5B0C-A5598C862799}"/>
              </a:ext>
            </a:extLst>
          </p:cNvPr>
          <p:cNvSpPr txBox="1"/>
          <p:nvPr/>
        </p:nvSpPr>
        <p:spPr>
          <a:xfrm>
            <a:off x="80131" y="4412525"/>
            <a:ext cx="4426085" cy="1077218"/>
          </a:xfrm>
          <a:prstGeom prst="rect">
            <a:avLst/>
          </a:prstGeom>
          <a:noFill/>
        </p:spPr>
        <p:txBody>
          <a:bodyPr wrap="square">
            <a:spAutoFit/>
          </a:bodyPr>
          <a:lstStyle/>
          <a:p>
            <a:r>
              <a:rPr lang="cs-CZ" sz="1600" dirty="0" err="1">
                <a:solidFill>
                  <a:schemeClr val="tx2"/>
                </a:solidFill>
              </a:rPr>
              <a:t>Intracellular</a:t>
            </a:r>
            <a:r>
              <a:rPr lang="cs-CZ" sz="1600" dirty="0">
                <a:solidFill>
                  <a:schemeClr val="tx2"/>
                </a:solidFill>
              </a:rPr>
              <a:t> F. </a:t>
            </a:r>
            <a:r>
              <a:rPr lang="cs-CZ" sz="1600" dirty="0" err="1">
                <a:solidFill>
                  <a:schemeClr val="tx2"/>
                </a:solidFill>
              </a:rPr>
              <a:t>nucleatum</a:t>
            </a:r>
            <a:r>
              <a:rPr lang="cs-CZ" sz="1600" dirty="0">
                <a:solidFill>
                  <a:schemeClr val="tx2"/>
                </a:solidFill>
              </a:rPr>
              <a:t> </a:t>
            </a:r>
            <a:r>
              <a:rPr lang="cs-CZ" sz="1600" dirty="0" err="1">
                <a:solidFill>
                  <a:schemeClr val="tx2"/>
                </a:solidFill>
              </a:rPr>
              <a:t>killing</a:t>
            </a:r>
            <a:r>
              <a:rPr lang="cs-CZ" sz="1600" dirty="0">
                <a:solidFill>
                  <a:schemeClr val="tx2"/>
                </a:solidFill>
              </a:rPr>
              <a:t> by free </a:t>
            </a:r>
            <a:r>
              <a:rPr lang="cs-CZ" sz="1600" dirty="0" err="1">
                <a:solidFill>
                  <a:schemeClr val="tx2"/>
                </a:solidFill>
              </a:rPr>
              <a:t>AgTNZ</a:t>
            </a:r>
            <a:r>
              <a:rPr lang="cs-CZ" sz="1600" dirty="0">
                <a:solidFill>
                  <a:schemeClr val="tx2"/>
                </a:solidFill>
              </a:rPr>
              <a:t> and </a:t>
            </a:r>
            <a:r>
              <a:rPr lang="cs-CZ" sz="1600" dirty="0" err="1">
                <a:solidFill>
                  <a:schemeClr val="tx2"/>
                </a:solidFill>
              </a:rPr>
              <a:t>LipoAgTNZ</a:t>
            </a:r>
            <a:r>
              <a:rPr lang="cs-CZ" sz="1600" dirty="0">
                <a:solidFill>
                  <a:schemeClr val="tx2"/>
                </a:solidFill>
              </a:rPr>
              <a:t> </a:t>
            </a:r>
            <a:r>
              <a:rPr lang="cs-CZ" sz="1600" dirty="0" err="1">
                <a:solidFill>
                  <a:schemeClr val="tx2"/>
                </a:solidFill>
              </a:rPr>
              <a:t>under</a:t>
            </a:r>
            <a:r>
              <a:rPr lang="cs-CZ" sz="1600" dirty="0">
                <a:solidFill>
                  <a:schemeClr val="tx2"/>
                </a:solidFill>
              </a:rPr>
              <a:t> </a:t>
            </a:r>
            <a:r>
              <a:rPr lang="cs-CZ" sz="1600" dirty="0" err="1">
                <a:solidFill>
                  <a:schemeClr val="tx2"/>
                </a:solidFill>
              </a:rPr>
              <a:t>normoxia</a:t>
            </a:r>
            <a:r>
              <a:rPr lang="cs-CZ" sz="1600" dirty="0">
                <a:solidFill>
                  <a:schemeClr val="tx2"/>
                </a:solidFill>
              </a:rPr>
              <a:t> and </a:t>
            </a:r>
            <a:r>
              <a:rPr lang="cs-CZ" sz="1600" dirty="0" err="1">
                <a:solidFill>
                  <a:schemeClr val="tx2"/>
                </a:solidFill>
              </a:rPr>
              <a:t>hypoxia</a:t>
            </a:r>
            <a:r>
              <a:rPr lang="cs-CZ" sz="1600" dirty="0">
                <a:solidFill>
                  <a:schemeClr val="tx2"/>
                </a:solidFill>
              </a:rPr>
              <a:t>. n = 3 </a:t>
            </a:r>
            <a:r>
              <a:rPr lang="cs-CZ" sz="1600" dirty="0" err="1">
                <a:solidFill>
                  <a:schemeClr val="tx2"/>
                </a:solidFill>
              </a:rPr>
              <a:t>experiments</a:t>
            </a:r>
            <a:r>
              <a:rPr lang="cs-CZ" sz="1600" dirty="0">
                <a:solidFill>
                  <a:schemeClr val="tx2"/>
                </a:solidFill>
              </a:rPr>
              <a:t>. Data are </a:t>
            </a:r>
            <a:r>
              <a:rPr lang="cs-CZ" sz="1600" dirty="0" err="1">
                <a:solidFill>
                  <a:schemeClr val="tx2"/>
                </a:solidFill>
              </a:rPr>
              <a:t>the</a:t>
            </a:r>
            <a:r>
              <a:rPr lang="cs-CZ" sz="1600" dirty="0">
                <a:solidFill>
                  <a:schemeClr val="tx2"/>
                </a:solidFill>
              </a:rPr>
              <a:t> </a:t>
            </a:r>
            <a:r>
              <a:rPr lang="cs-CZ" sz="1600" dirty="0" err="1">
                <a:solidFill>
                  <a:schemeClr val="tx2"/>
                </a:solidFill>
              </a:rPr>
              <a:t>mean</a:t>
            </a:r>
            <a:r>
              <a:rPr lang="cs-CZ" sz="1600" dirty="0">
                <a:solidFill>
                  <a:schemeClr val="tx2"/>
                </a:solidFill>
              </a:rPr>
              <a:t> ± </a:t>
            </a:r>
            <a:r>
              <a:rPr lang="cs-CZ" sz="1600" dirty="0" err="1">
                <a:solidFill>
                  <a:schemeClr val="tx2"/>
                </a:solidFill>
              </a:rPr>
              <a:t>s.d</a:t>
            </a:r>
            <a:r>
              <a:rPr lang="cs-CZ" sz="1600" dirty="0">
                <a:solidFill>
                  <a:schemeClr val="tx2"/>
                </a:solidFill>
              </a:rPr>
              <a:t>. ****P &lt; 0.0001</a:t>
            </a:r>
            <a:endParaRPr lang="cs-CZ" dirty="0">
              <a:solidFill>
                <a:schemeClr val="tx2"/>
              </a:solidFill>
            </a:endParaRPr>
          </a:p>
        </p:txBody>
      </p:sp>
      <p:pic>
        <p:nvPicPr>
          <p:cNvPr id="7" name="Obrázek 6">
            <a:extLst>
              <a:ext uri="{FF2B5EF4-FFF2-40B4-BE49-F238E27FC236}">
                <a16:creationId xmlns:a16="http://schemas.microsoft.com/office/drawing/2014/main" id="{54B24429-8FD6-CD47-FD42-FD2CFC4C714E}"/>
              </a:ext>
            </a:extLst>
          </p:cNvPr>
          <p:cNvPicPr>
            <a:picLocks noChangeAspect="1"/>
          </p:cNvPicPr>
          <p:nvPr/>
        </p:nvPicPr>
        <p:blipFill>
          <a:blip r:embed="rId2"/>
          <a:stretch>
            <a:fillRect/>
          </a:stretch>
        </p:blipFill>
        <p:spPr>
          <a:xfrm>
            <a:off x="0" y="607340"/>
            <a:ext cx="4586349" cy="3546339"/>
          </a:xfrm>
          <a:prstGeom prst="rect">
            <a:avLst/>
          </a:prstGeom>
        </p:spPr>
      </p:pic>
      <p:pic>
        <p:nvPicPr>
          <p:cNvPr id="9" name="Obrázek 8">
            <a:extLst>
              <a:ext uri="{FF2B5EF4-FFF2-40B4-BE49-F238E27FC236}">
                <a16:creationId xmlns:a16="http://schemas.microsoft.com/office/drawing/2014/main" id="{1EF77A45-E557-15D7-6FFB-F575D7852D7C}"/>
              </a:ext>
            </a:extLst>
          </p:cNvPr>
          <p:cNvPicPr>
            <a:picLocks noChangeAspect="1"/>
          </p:cNvPicPr>
          <p:nvPr/>
        </p:nvPicPr>
        <p:blipFill>
          <a:blip r:embed="rId3"/>
          <a:stretch>
            <a:fillRect/>
          </a:stretch>
        </p:blipFill>
        <p:spPr>
          <a:xfrm>
            <a:off x="4896849" y="571260"/>
            <a:ext cx="4159228" cy="3546339"/>
          </a:xfrm>
          <a:prstGeom prst="rect">
            <a:avLst/>
          </a:prstGeom>
        </p:spPr>
      </p:pic>
      <p:sp>
        <p:nvSpPr>
          <p:cNvPr id="11" name="TextovéPole 10">
            <a:extLst>
              <a:ext uri="{FF2B5EF4-FFF2-40B4-BE49-F238E27FC236}">
                <a16:creationId xmlns:a16="http://schemas.microsoft.com/office/drawing/2014/main" id="{119484A1-4E5A-ECC2-B76D-3813A93C432A}"/>
              </a:ext>
            </a:extLst>
          </p:cNvPr>
          <p:cNvSpPr txBox="1"/>
          <p:nvPr/>
        </p:nvSpPr>
        <p:spPr>
          <a:xfrm>
            <a:off x="4782447" y="4379510"/>
            <a:ext cx="4159228" cy="1077218"/>
          </a:xfrm>
          <a:prstGeom prst="rect">
            <a:avLst/>
          </a:prstGeom>
          <a:noFill/>
        </p:spPr>
        <p:txBody>
          <a:bodyPr wrap="square">
            <a:spAutoFit/>
          </a:bodyPr>
          <a:lstStyle/>
          <a:p>
            <a:r>
              <a:rPr lang="en-US" sz="1600" dirty="0">
                <a:solidFill>
                  <a:schemeClr val="tx2"/>
                </a:solidFill>
              </a:rPr>
              <a:t>In vitro cell uptake of liposomes and free drug at 1 h, 2 h and 4 h. n = 3 experiments. Data are the mean ± </a:t>
            </a:r>
            <a:r>
              <a:rPr lang="en-US" sz="1600" dirty="0" err="1">
                <a:solidFill>
                  <a:schemeClr val="tx2"/>
                </a:solidFill>
              </a:rPr>
              <a:t>s.d.</a:t>
            </a:r>
            <a:r>
              <a:rPr lang="en-US" sz="1600" dirty="0">
                <a:solidFill>
                  <a:schemeClr val="tx2"/>
                </a:solidFill>
              </a:rPr>
              <a:t> *P &lt; 0.05; ****P &lt; 0.0001. </a:t>
            </a:r>
            <a:endParaRPr lang="cs-CZ" sz="1600" dirty="0">
              <a:solidFill>
                <a:schemeClr val="tx2"/>
              </a:solidFill>
            </a:endParaRPr>
          </a:p>
        </p:txBody>
      </p:sp>
      <p:sp>
        <p:nvSpPr>
          <p:cNvPr id="13" name="TextovéPole 12">
            <a:extLst>
              <a:ext uri="{FF2B5EF4-FFF2-40B4-BE49-F238E27FC236}">
                <a16:creationId xmlns:a16="http://schemas.microsoft.com/office/drawing/2014/main" id="{31688DD5-5F70-781D-1565-4A82B69D385B}"/>
              </a:ext>
            </a:extLst>
          </p:cNvPr>
          <p:cNvSpPr txBox="1"/>
          <p:nvPr/>
        </p:nvSpPr>
        <p:spPr>
          <a:xfrm>
            <a:off x="80131" y="5489743"/>
            <a:ext cx="4572000" cy="584775"/>
          </a:xfrm>
          <a:prstGeom prst="rect">
            <a:avLst/>
          </a:prstGeom>
          <a:noFill/>
        </p:spPr>
        <p:txBody>
          <a:bodyPr wrap="square">
            <a:spAutoFit/>
          </a:bodyPr>
          <a:lstStyle/>
          <a:p>
            <a:pPr marL="285750" indent="-285750">
              <a:buFont typeface="Arial" panose="020B0604020202020204" pitchFamily="34" charset="0"/>
              <a:buChar char="•"/>
            </a:pPr>
            <a:r>
              <a:rPr lang="en-US" sz="1600" dirty="0"/>
              <a:t>Both </a:t>
            </a:r>
            <a:r>
              <a:rPr lang="en-US" sz="1600" dirty="0" err="1"/>
              <a:t>LipoAgTNZ</a:t>
            </a:r>
            <a:r>
              <a:rPr lang="en-US" sz="1600" dirty="0"/>
              <a:t> and free </a:t>
            </a:r>
            <a:r>
              <a:rPr lang="en-US" sz="1600" dirty="0" err="1"/>
              <a:t>AgTNZ</a:t>
            </a:r>
            <a:r>
              <a:rPr lang="en-US" sz="1600" dirty="0"/>
              <a:t> showed higher antimicrobial efficacy in hypoxia.</a:t>
            </a:r>
            <a:endParaRPr lang="cs-CZ" sz="1600" dirty="0"/>
          </a:p>
        </p:txBody>
      </p:sp>
    </p:spTree>
    <p:extLst>
      <p:ext uri="{BB962C8B-B14F-4D97-AF65-F5344CB8AC3E}">
        <p14:creationId xmlns:p14="http://schemas.microsoft.com/office/powerpoint/2010/main" val="191030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97DC88CA-DBF8-8F88-9CD1-9D700C0CD4B8}"/>
              </a:ext>
            </a:extLst>
          </p:cNvPr>
          <p:cNvSpPr>
            <a:spLocks noGrp="1"/>
          </p:cNvSpPr>
          <p:nvPr>
            <p:ph type="ftr" sz="quarter" idx="10"/>
          </p:nvPr>
        </p:nvSpPr>
        <p:spPr>
          <a:xfrm>
            <a:off x="2469730" y="5977379"/>
            <a:ext cx="5940000" cy="252000"/>
          </a:xfrm>
        </p:spPr>
        <p:txBody>
          <a:bodyPr/>
          <a:lstStyle/>
          <a:p>
            <a:r>
              <a:rPr lang="en-US" sz="1600" dirty="0"/>
              <a:t>CFU of F. </a:t>
            </a:r>
            <a:r>
              <a:rPr lang="en-US" sz="1600" dirty="0" err="1"/>
              <a:t>nucleatum</a:t>
            </a:r>
            <a:r>
              <a:rPr lang="en-US" sz="1600" dirty="0"/>
              <a:t> in the tumors at day 24</a:t>
            </a:r>
            <a:endParaRPr lang="en-GB" sz="1600" noProof="0" dirty="0"/>
          </a:p>
        </p:txBody>
      </p:sp>
      <p:sp>
        <p:nvSpPr>
          <p:cNvPr id="3" name="Zástupný objekt pre číslo snímky 2">
            <a:extLst>
              <a:ext uri="{FF2B5EF4-FFF2-40B4-BE49-F238E27FC236}">
                <a16:creationId xmlns:a16="http://schemas.microsoft.com/office/drawing/2014/main" id="{78C97543-30ED-339F-6673-F4A8B8782F42}"/>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5" name="Zástupný objekt pre obsah 4">
            <a:extLst>
              <a:ext uri="{FF2B5EF4-FFF2-40B4-BE49-F238E27FC236}">
                <a16:creationId xmlns:a16="http://schemas.microsoft.com/office/drawing/2014/main" id="{5F5D8614-579F-3B45-9992-3D73B07FCD62}"/>
              </a:ext>
            </a:extLst>
          </p:cNvPr>
          <p:cNvSpPr>
            <a:spLocks noGrp="1"/>
          </p:cNvSpPr>
          <p:nvPr>
            <p:ph idx="1"/>
          </p:nvPr>
        </p:nvSpPr>
        <p:spPr>
          <a:xfrm>
            <a:off x="539550" y="428349"/>
            <a:ext cx="8064900" cy="4704342"/>
          </a:xfrm>
        </p:spPr>
        <p:txBody>
          <a:bodyPr/>
          <a:lstStyle/>
          <a:p>
            <a:pPr marL="54000" indent="0" algn="ctr">
              <a:buNone/>
            </a:pPr>
            <a:r>
              <a:rPr lang="sk-SK" sz="2800" b="1" dirty="0" err="1">
                <a:latin typeface="Calibri" panose="020F0502020204030204" pitchFamily="34" charset="0"/>
                <a:ea typeface="Calibri" panose="020F0502020204030204" pitchFamily="34" charset="0"/>
                <a:cs typeface="Calibri" panose="020F0502020204030204" pitchFamily="34" charset="0"/>
              </a:rPr>
              <a:t>Killing</a:t>
            </a:r>
            <a:r>
              <a:rPr lang="sk-SK" sz="2800" b="1" dirty="0">
                <a:latin typeface="Calibri" panose="020F0502020204030204" pitchFamily="34" charset="0"/>
                <a:ea typeface="Calibri" panose="020F0502020204030204" pitchFamily="34" charset="0"/>
                <a:cs typeface="Calibri" panose="020F0502020204030204" pitchFamily="34" charset="0"/>
              </a:rPr>
              <a:t> </a:t>
            </a:r>
            <a:r>
              <a:rPr lang="sk-SK" sz="2800" b="1" dirty="0" err="1">
                <a:latin typeface="Calibri" panose="020F0502020204030204" pitchFamily="34" charset="0"/>
                <a:ea typeface="Calibri" panose="020F0502020204030204" pitchFamily="34" charset="0"/>
                <a:cs typeface="Calibri" panose="020F0502020204030204" pitchFamily="34" charset="0"/>
              </a:rPr>
              <a:t>intracellular</a:t>
            </a:r>
            <a:r>
              <a:rPr lang="sk-SK" sz="2800" b="1" dirty="0">
                <a:latin typeface="Calibri" panose="020F0502020204030204" pitchFamily="34" charset="0"/>
                <a:ea typeface="Calibri" panose="020F0502020204030204" pitchFamily="34" charset="0"/>
                <a:cs typeface="Calibri" panose="020F0502020204030204" pitchFamily="34" charset="0"/>
              </a:rPr>
              <a:t> </a:t>
            </a:r>
            <a:r>
              <a:rPr lang="sk-SK" sz="2800" b="1" dirty="0" err="1">
                <a:latin typeface="Calibri" panose="020F0502020204030204" pitchFamily="34" charset="0"/>
                <a:ea typeface="Calibri" panose="020F0502020204030204" pitchFamily="34" charset="0"/>
                <a:cs typeface="Calibri" panose="020F0502020204030204" pitchFamily="34" charset="0"/>
              </a:rPr>
              <a:t>bacteria</a:t>
            </a:r>
            <a:r>
              <a:rPr lang="sk-SK" sz="2800" b="1" dirty="0">
                <a:latin typeface="Calibri" panose="020F0502020204030204" pitchFamily="34" charset="0"/>
                <a:ea typeface="Calibri" panose="020F0502020204030204" pitchFamily="34" charset="0"/>
                <a:cs typeface="Calibri" panose="020F0502020204030204" pitchFamily="34" charset="0"/>
              </a:rPr>
              <a:t> </a:t>
            </a:r>
            <a:r>
              <a:rPr lang="sk-SK" sz="2800" b="1" dirty="0" err="1">
                <a:latin typeface="Calibri" panose="020F0502020204030204" pitchFamily="34" charset="0"/>
                <a:ea typeface="Calibri" panose="020F0502020204030204" pitchFamily="34" charset="0"/>
                <a:cs typeface="Calibri" panose="020F0502020204030204" pitchFamily="34" charset="0"/>
              </a:rPr>
              <a:t>improved</a:t>
            </a:r>
            <a:r>
              <a:rPr lang="sk-SK" sz="2800" b="1" dirty="0">
                <a:latin typeface="Calibri" panose="020F0502020204030204" pitchFamily="34" charset="0"/>
                <a:ea typeface="Calibri" panose="020F0502020204030204" pitchFamily="34" charset="0"/>
                <a:cs typeface="Calibri" panose="020F0502020204030204" pitchFamily="34" charset="0"/>
              </a:rPr>
              <a:t> </a:t>
            </a:r>
            <a:r>
              <a:rPr lang="sk-SK" sz="2800" b="1" dirty="0" err="1">
                <a:latin typeface="Calibri" panose="020F0502020204030204" pitchFamily="34" charset="0"/>
                <a:ea typeface="Calibri" panose="020F0502020204030204" pitchFamily="34" charset="0"/>
                <a:cs typeface="Calibri" panose="020F0502020204030204" pitchFamily="34" charset="0"/>
              </a:rPr>
              <a:t>immune</a:t>
            </a:r>
            <a:r>
              <a:rPr lang="sk-SK" sz="2800" b="1" dirty="0">
                <a:latin typeface="Calibri" panose="020F0502020204030204" pitchFamily="34" charset="0"/>
                <a:ea typeface="Calibri" panose="020F0502020204030204" pitchFamily="34" charset="0"/>
                <a:cs typeface="Calibri" panose="020F0502020204030204" pitchFamily="34" charset="0"/>
              </a:rPr>
              <a:t> </a:t>
            </a:r>
            <a:r>
              <a:rPr lang="sk-SK" sz="2800" b="1" dirty="0" err="1">
                <a:latin typeface="Calibri" panose="020F0502020204030204" pitchFamily="34" charset="0"/>
                <a:ea typeface="Calibri" panose="020F0502020204030204" pitchFamily="34" charset="0"/>
                <a:cs typeface="Calibri" panose="020F0502020204030204" pitchFamily="34" charset="0"/>
              </a:rPr>
              <a:t>surveillance</a:t>
            </a:r>
            <a:endParaRPr lang="sk-SK" sz="2800" b="1" dirty="0">
              <a:latin typeface="Calibri" panose="020F0502020204030204" pitchFamily="34" charset="0"/>
              <a:ea typeface="Calibri" panose="020F0502020204030204" pitchFamily="34" charset="0"/>
              <a:cs typeface="Calibri" panose="020F0502020204030204" pitchFamily="34" charset="0"/>
            </a:endParaRPr>
          </a:p>
          <a:p>
            <a:pPr marL="54000" indent="0" algn="ctr">
              <a:buNone/>
            </a:pPr>
            <a:endParaRPr lang="sk-SK" b="1"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sk-SK" b="1" dirty="0">
                <a:latin typeface="Calibri" panose="020F0502020204030204" pitchFamily="34" charset="0"/>
                <a:ea typeface="Calibri" panose="020F0502020204030204" pitchFamily="34" charset="0"/>
                <a:cs typeface="Calibri" panose="020F0502020204030204" pitchFamily="34" charset="0"/>
              </a:rPr>
              <a:t> </a:t>
            </a:r>
            <a:r>
              <a:rPr lang="en-US" dirty="0"/>
              <a:t>CRC mouse model was used to test the therapeutic efficacy of the antibiotic liposomes</a:t>
            </a:r>
            <a:r>
              <a:rPr lang="sk-SK" dirty="0"/>
              <a:t> </a:t>
            </a:r>
            <a:r>
              <a:rPr lang="en-US" dirty="0"/>
              <a:t> </a:t>
            </a:r>
            <a:r>
              <a:rPr lang="sk-SK" dirty="0"/>
              <a:t>(</a:t>
            </a:r>
            <a:r>
              <a:rPr lang="en-US" dirty="0"/>
              <a:t>infected with F. </a:t>
            </a:r>
            <a:r>
              <a:rPr lang="en-US" dirty="0" err="1"/>
              <a:t>nucleatum</a:t>
            </a:r>
            <a:r>
              <a:rPr lang="en-US" dirty="0"/>
              <a:t> or E. coli </a:t>
            </a:r>
            <a:r>
              <a:rPr lang="en-US" dirty="0" err="1"/>
              <a:t>Nissle</a:t>
            </a:r>
            <a:r>
              <a:rPr lang="sk-SK" dirty="0"/>
              <a:t>)</a:t>
            </a:r>
          </a:p>
          <a:p>
            <a:pPr>
              <a:buFont typeface="Arial" panose="020B0604020202020204" pitchFamily="34" charset="0"/>
              <a:buChar char="•"/>
            </a:pPr>
            <a:r>
              <a:rPr lang="sk-SK" b="1" dirty="0">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The primary organs of the mice given </a:t>
            </a:r>
            <a:r>
              <a:rPr lang="en-US" b="1" dirty="0" err="1">
                <a:latin typeface="Calibri" panose="020F0502020204030204" pitchFamily="34" charset="0"/>
                <a:ea typeface="Calibri" panose="020F0502020204030204" pitchFamily="34" charset="0"/>
                <a:cs typeface="Calibri" panose="020F0502020204030204" pitchFamily="34" charset="0"/>
              </a:rPr>
              <a:t>LipoAgTNZ</a:t>
            </a:r>
            <a:r>
              <a:rPr lang="en-US" b="1" dirty="0">
                <a:latin typeface="Calibri" panose="020F0502020204030204" pitchFamily="34" charset="0"/>
                <a:ea typeface="Calibri" panose="020F0502020204030204" pitchFamily="34" charset="0"/>
                <a:cs typeface="Calibri" panose="020F0502020204030204" pitchFamily="34" charset="0"/>
              </a:rPr>
              <a:t> treatment did not show any signs of bacterial colonization</a:t>
            </a:r>
            <a:endParaRPr lang="sk-SK" b="1" dirty="0">
              <a:latin typeface="Calibri" panose="020F0502020204030204" pitchFamily="34" charset="0"/>
              <a:ea typeface="Calibri" panose="020F0502020204030204" pitchFamily="34" charset="0"/>
              <a:cs typeface="Calibri" panose="020F0502020204030204" pitchFamily="34" charset="0"/>
            </a:endParaRPr>
          </a:p>
        </p:txBody>
      </p:sp>
      <p:pic>
        <p:nvPicPr>
          <p:cNvPr id="7" name="Obrázok 6">
            <a:extLst>
              <a:ext uri="{FF2B5EF4-FFF2-40B4-BE49-F238E27FC236}">
                <a16:creationId xmlns:a16="http://schemas.microsoft.com/office/drawing/2014/main" id="{7329D511-437F-6928-5728-C616B2E8C514}"/>
              </a:ext>
            </a:extLst>
          </p:cNvPr>
          <p:cNvPicPr>
            <a:picLocks noChangeAspect="1"/>
          </p:cNvPicPr>
          <p:nvPr/>
        </p:nvPicPr>
        <p:blipFill>
          <a:blip r:embed="rId2"/>
          <a:stretch>
            <a:fillRect/>
          </a:stretch>
        </p:blipFill>
        <p:spPr>
          <a:xfrm>
            <a:off x="3387150" y="3230906"/>
            <a:ext cx="2369700" cy="2694617"/>
          </a:xfrm>
          <a:prstGeom prst="rect">
            <a:avLst/>
          </a:prstGeom>
        </p:spPr>
      </p:pic>
    </p:spTree>
    <p:extLst>
      <p:ext uri="{BB962C8B-B14F-4D97-AF65-F5344CB8AC3E}">
        <p14:creationId xmlns:p14="http://schemas.microsoft.com/office/powerpoint/2010/main" val="71049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3D2AE9E9-AC21-1C0E-04C7-4CE336C9B007}"/>
              </a:ext>
            </a:extLst>
          </p:cNvPr>
          <p:cNvSpPr>
            <a:spLocks noGrp="1"/>
          </p:cNvSpPr>
          <p:nvPr>
            <p:ph type="ftr" sz="quarter" idx="10"/>
          </p:nvPr>
        </p:nvSpPr>
        <p:spPr>
          <a:xfrm>
            <a:off x="877456" y="4499338"/>
            <a:ext cx="7727444" cy="451576"/>
          </a:xfrm>
        </p:spPr>
        <p:txBody>
          <a:bodyPr/>
          <a:lstStyle/>
          <a:p>
            <a:r>
              <a:rPr lang="en-US" sz="1600" dirty="0"/>
              <a:t>FISH assays visualizing F. </a:t>
            </a:r>
            <a:r>
              <a:rPr lang="en-US" sz="1600" dirty="0" err="1"/>
              <a:t>nucleatum</a:t>
            </a:r>
            <a:r>
              <a:rPr lang="en-US" sz="1600" dirty="0"/>
              <a:t> 16S RNA; TUNEL staining showing apoptosis</a:t>
            </a:r>
            <a:endParaRPr lang="en-GB" sz="1600" noProof="0" dirty="0"/>
          </a:p>
        </p:txBody>
      </p:sp>
      <p:sp>
        <p:nvSpPr>
          <p:cNvPr id="3" name="Zástupný objekt pre číslo snímky 2">
            <a:extLst>
              <a:ext uri="{FF2B5EF4-FFF2-40B4-BE49-F238E27FC236}">
                <a16:creationId xmlns:a16="http://schemas.microsoft.com/office/drawing/2014/main" id="{100AE254-107F-6C1C-273D-960FDE2DF853}"/>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Nadpis 3">
            <a:extLst>
              <a:ext uri="{FF2B5EF4-FFF2-40B4-BE49-F238E27FC236}">
                <a16:creationId xmlns:a16="http://schemas.microsoft.com/office/drawing/2014/main" id="{182C27D3-B190-5131-EE16-03F0F44B50F8}"/>
              </a:ext>
            </a:extLst>
          </p:cNvPr>
          <p:cNvSpPr>
            <a:spLocks noGrp="1"/>
          </p:cNvSpPr>
          <p:nvPr>
            <p:ph type="title"/>
          </p:nvPr>
        </p:nvSpPr>
        <p:spPr/>
        <p:txBody>
          <a:bodyPr/>
          <a:lstStyle/>
          <a:p>
            <a:endParaRPr lang="sk-SK"/>
          </a:p>
        </p:txBody>
      </p:sp>
      <p:pic>
        <p:nvPicPr>
          <p:cNvPr id="7" name="Zástupný objekt pre obsah 6">
            <a:extLst>
              <a:ext uri="{FF2B5EF4-FFF2-40B4-BE49-F238E27FC236}">
                <a16:creationId xmlns:a16="http://schemas.microsoft.com/office/drawing/2014/main" id="{8378D870-D993-CA0E-7A62-4DFCFDD3B550}"/>
              </a:ext>
            </a:extLst>
          </p:cNvPr>
          <p:cNvPicPr>
            <a:picLocks noGrp="1" noChangeAspect="1"/>
          </p:cNvPicPr>
          <p:nvPr>
            <p:ph idx="1"/>
          </p:nvPr>
        </p:nvPicPr>
        <p:blipFill>
          <a:blip r:embed="rId2"/>
          <a:stretch>
            <a:fillRect/>
          </a:stretch>
        </p:blipFill>
        <p:spPr>
          <a:xfrm>
            <a:off x="1712416" y="259443"/>
            <a:ext cx="5719167" cy="4140200"/>
          </a:xfrm>
        </p:spPr>
      </p:pic>
      <p:sp>
        <p:nvSpPr>
          <p:cNvPr id="8" name="BlokTextu 7">
            <a:extLst>
              <a:ext uri="{FF2B5EF4-FFF2-40B4-BE49-F238E27FC236}">
                <a16:creationId xmlns:a16="http://schemas.microsoft.com/office/drawing/2014/main" id="{2D663A1F-C933-E626-3D2A-178DD5CCF4E6}"/>
              </a:ext>
            </a:extLst>
          </p:cNvPr>
          <p:cNvSpPr txBox="1"/>
          <p:nvPr/>
        </p:nvSpPr>
        <p:spPr>
          <a:xfrm>
            <a:off x="593272" y="5050790"/>
            <a:ext cx="8196943" cy="1323439"/>
          </a:xfrm>
          <a:prstGeom prst="rect">
            <a:avLst/>
          </a:prstGeom>
          <a:noFill/>
        </p:spPr>
        <p:txBody>
          <a:bodyPr wrap="square" rtlCol="0">
            <a:spAutoFit/>
          </a:bodyPr>
          <a:lstStyle/>
          <a:p>
            <a:pPr marL="285750" indent="-285750" algn="l">
              <a:buFont typeface="Arial" panose="020B0604020202020204" pitchFamily="34" charset="0"/>
              <a:buChar char="•"/>
            </a:pPr>
            <a:r>
              <a:rPr lang="sk-SK" sz="2000" b="1" dirty="0">
                <a:effectLst/>
                <a:latin typeface="Calibri" panose="020F0502020204030204" pitchFamily="34" charset="0"/>
                <a:ea typeface="Calibri" panose="020F0502020204030204" pitchFamily="34" charset="0"/>
              </a:rPr>
              <a:t>FISH</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signals</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revealed</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that</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LipoAgTNZ</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effectively</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reduced</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the</a:t>
            </a:r>
            <a:r>
              <a:rPr lang="sk-SK" sz="2000" dirty="0">
                <a:effectLst/>
                <a:latin typeface="Calibri" panose="020F0502020204030204" pitchFamily="34" charset="0"/>
                <a:ea typeface="Calibri" panose="020F0502020204030204" pitchFamily="34" charset="0"/>
              </a:rPr>
              <a:t> F. </a:t>
            </a:r>
            <a:r>
              <a:rPr lang="sk-SK" sz="2000" dirty="0" err="1">
                <a:effectLst/>
                <a:latin typeface="Calibri" panose="020F0502020204030204" pitchFamily="34" charset="0"/>
                <a:ea typeface="Calibri" panose="020F0502020204030204" pitchFamily="34" charset="0"/>
              </a:rPr>
              <a:t>nucleatum</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burden</a:t>
            </a:r>
            <a:r>
              <a:rPr lang="sk-SK" sz="2000" dirty="0">
                <a:effectLst/>
                <a:latin typeface="Calibri" panose="020F0502020204030204" pitchFamily="34" charset="0"/>
                <a:ea typeface="Calibri" panose="020F0502020204030204" pitchFamily="34" charset="0"/>
              </a:rPr>
              <a:t> in CRC </a:t>
            </a:r>
            <a:r>
              <a:rPr lang="sk-SK" sz="2000" dirty="0" err="1">
                <a:effectLst/>
                <a:latin typeface="Calibri" panose="020F0502020204030204" pitchFamily="34" charset="0"/>
                <a:ea typeface="Calibri" panose="020F0502020204030204" pitchFamily="34" charset="0"/>
              </a:rPr>
              <a:t>tumors</a:t>
            </a:r>
            <a:r>
              <a:rPr lang="sk-SK" sz="2000" dirty="0">
                <a:effectLst/>
                <a:latin typeface="Calibri" panose="020F0502020204030204" pitchFamily="34" charset="0"/>
                <a:ea typeface="Calibri" panose="020F0502020204030204" pitchFamily="34" charset="0"/>
              </a:rPr>
              <a:t>.</a:t>
            </a:r>
          </a:p>
          <a:p>
            <a:pPr marL="285750" indent="-285750" algn="l">
              <a:buFont typeface="Arial" panose="020B0604020202020204" pitchFamily="34" charset="0"/>
              <a:buChar char="•"/>
            </a:pPr>
            <a:r>
              <a:rPr lang="sk-SK" sz="2000" b="1" dirty="0">
                <a:effectLst/>
                <a:latin typeface="Calibri" panose="020F0502020204030204" pitchFamily="34" charset="0"/>
                <a:ea typeface="Calibri" panose="020F0502020204030204" pitchFamily="34" charset="0"/>
              </a:rPr>
              <a:t>TUNEL </a:t>
            </a:r>
            <a:r>
              <a:rPr lang="sk-SK" sz="2000" dirty="0" err="1">
                <a:effectLst/>
                <a:latin typeface="Calibri" panose="020F0502020204030204" pitchFamily="34" charset="0"/>
                <a:ea typeface="Calibri" panose="020F0502020204030204" pitchFamily="34" charset="0"/>
              </a:rPr>
              <a:t>assay</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was</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performed</a:t>
            </a:r>
            <a:r>
              <a:rPr lang="sk-SK" sz="2000" dirty="0">
                <a:effectLst/>
                <a:latin typeface="Calibri" panose="020F0502020204030204" pitchFamily="34" charset="0"/>
                <a:ea typeface="Calibri" panose="020F0502020204030204" pitchFamily="34" charset="0"/>
              </a:rPr>
              <a:t> and </a:t>
            </a:r>
            <a:r>
              <a:rPr lang="sk-SK" sz="2000" dirty="0" err="1">
                <a:effectLst/>
                <a:latin typeface="Calibri" panose="020F0502020204030204" pitchFamily="34" charset="0"/>
                <a:ea typeface="Calibri" panose="020F0502020204030204" pitchFamily="34" charset="0"/>
              </a:rPr>
              <a:t>showed</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increased</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apoptotic</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cells</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after</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treatment</a:t>
            </a:r>
            <a:endParaRPr lang="sk-SK" sz="2000" dirty="0">
              <a:latin typeface="+mn-lt"/>
            </a:endParaRPr>
          </a:p>
        </p:txBody>
      </p:sp>
      <p:sp>
        <p:nvSpPr>
          <p:cNvPr id="9" name="BlokTextu 8">
            <a:extLst>
              <a:ext uri="{FF2B5EF4-FFF2-40B4-BE49-F238E27FC236}">
                <a16:creationId xmlns:a16="http://schemas.microsoft.com/office/drawing/2014/main" id="{DF519F22-AC1D-5857-E2E9-09687D0E6D9F}"/>
              </a:ext>
            </a:extLst>
          </p:cNvPr>
          <p:cNvSpPr txBox="1"/>
          <p:nvPr/>
        </p:nvSpPr>
        <p:spPr>
          <a:xfrm>
            <a:off x="1779814" y="440871"/>
            <a:ext cx="266700" cy="523220"/>
          </a:xfrm>
          <a:prstGeom prst="rect">
            <a:avLst/>
          </a:prstGeom>
          <a:solidFill>
            <a:schemeClr val="bg1"/>
          </a:solidFill>
        </p:spPr>
        <p:txBody>
          <a:bodyPr wrap="square" rtlCol="0">
            <a:spAutoFit/>
          </a:bodyPr>
          <a:lstStyle/>
          <a:p>
            <a:pPr algn="l"/>
            <a:endParaRPr lang="sk-SK" sz="2800" dirty="0" err="1">
              <a:latin typeface="+mn-lt"/>
            </a:endParaRPr>
          </a:p>
        </p:txBody>
      </p:sp>
    </p:spTree>
    <p:extLst>
      <p:ext uri="{BB962C8B-B14F-4D97-AF65-F5344CB8AC3E}">
        <p14:creationId xmlns:p14="http://schemas.microsoft.com/office/powerpoint/2010/main" val="366390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4816DD93-2922-7A86-65E1-99CB8F789886}"/>
              </a:ext>
            </a:extLst>
          </p:cNvPr>
          <p:cNvSpPr>
            <a:spLocks noGrp="1"/>
          </p:cNvSpPr>
          <p:nvPr>
            <p:ph type="ftr" sz="quarter" idx="10"/>
          </p:nvPr>
        </p:nvSpPr>
        <p:spPr>
          <a:xfrm>
            <a:off x="540000" y="4771361"/>
            <a:ext cx="3773142" cy="931401"/>
          </a:xfrm>
        </p:spPr>
        <p:txBody>
          <a:bodyPr/>
          <a:lstStyle/>
          <a:p>
            <a:pPr algn="ctr"/>
            <a:r>
              <a:rPr lang="en-US" sz="1600" dirty="0"/>
              <a:t>Alpha diversity measuring the microbiome diversity of each sample</a:t>
            </a:r>
            <a:endParaRPr lang="en-GB" sz="1600" noProof="0" dirty="0"/>
          </a:p>
        </p:txBody>
      </p:sp>
      <p:sp>
        <p:nvSpPr>
          <p:cNvPr id="3" name="Zástupný objekt pre číslo snímky 2">
            <a:extLst>
              <a:ext uri="{FF2B5EF4-FFF2-40B4-BE49-F238E27FC236}">
                <a16:creationId xmlns:a16="http://schemas.microsoft.com/office/drawing/2014/main" id="{802467E7-6941-614E-4759-825DA28CF15E}"/>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Nadpis 3">
            <a:extLst>
              <a:ext uri="{FF2B5EF4-FFF2-40B4-BE49-F238E27FC236}">
                <a16:creationId xmlns:a16="http://schemas.microsoft.com/office/drawing/2014/main" id="{D9EB0DDE-0B7E-82C4-3C43-8605CA23A2DB}"/>
              </a:ext>
            </a:extLst>
          </p:cNvPr>
          <p:cNvSpPr>
            <a:spLocks noGrp="1"/>
          </p:cNvSpPr>
          <p:nvPr>
            <p:ph type="title"/>
          </p:nvPr>
        </p:nvSpPr>
        <p:spPr>
          <a:xfrm>
            <a:off x="499500" y="123664"/>
            <a:ext cx="8064900" cy="451576"/>
          </a:xfrm>
        </p:spPr>
        <p:txBody>
          <a:bodyPr/>
          <a:lstStyle/>
          <a:p>
            <a:endParaRPr lang="sk-SK" dirty="0"/>
          </a:p>
        </p:txBody>
      </p:sp>
      <p:pic>
        <p:nvPicPr>
          <p:cNvPr id="7" name="Zástupný objekt pre obsah 6">
            <a:extLst>
              <a:ext uri="{FF2B5EF4-FFF2-40B4-BE49-F238E27FC236}">
                <a16:creationId xmlns:a16="http://schemas.microsoft.com/office/drawing/2014/main" id="{291D1970-CA7D-335F-D153-DFBB83F0CF1F}"/>
              </a:ext>
            </a:extLst>
          </p:cNvPr>
          <p:cNvPicPr>
            <a:picLocks noGrp="1" noChangeAspect="1"/>
          </p:cNvPicPr>
          <p:nvPr>
            <p:ph idx="1"/>
          </p:nvPr>
        </p:nvPicPr>
        <p:blipFill>
          <a:blip r:embed="rId2"/>
          <a:stretch>
            <a:fillRect/>
          </a:stretch>
        </p:blipFill>
        <p:spPr>
          <a:xfrm>
            <a:off x="499500" y="1396028"/>
            <a:ext cx="3610001" cy="3286149"/>
          </a:xfrm>
        </p:spPr>
      </p:pic>
      <p:sp>
        <p:nvSpPr>
          <p:cNvPr id="8" name="BlokTextu 7">
            <a:extLst>
              <a:ext uri="{FF2B5EF4-FFF2-40B4-BE49-F238E27FC236}">
                <a16:creationId xmlns:a16="http://schemas.microsoft.com/office/drawing/2014/main" id="{6E25A1F9-312A-80B1-C6E6-8E15D6ABFF72}"/>
              </a:ext>
            </a:extLst>
          </p:cNvPr>
          <p:cNvSpPr txBox="1"/>
          <p:nvPr/>
        </p:nvSpPr>
        <p:spPr>
          <a:xfrm>
            <a:off x="4778685" y="1396028"/>
            <a:ext cx="3679657" cy="3785652"/>
          </a:xfrm>
          <a:prstGeom prst="rect">
            <a:avLst/>
          </a:prstGeom>
          <a:noFill/>
          <a:ln w="19050">
            <a:solidFill>
              <a:schemeClr val="accent3">
                <a:lumMod val="75000"/>
              </a:schemeClr>
            </a:solidFill>
          </a:ln>
        </p:spPr>
        <p:txBody>
          <a:bodyPr wrap="square" rtlCol="0">
            <a:spAutoFit/>
          </a:bodyPr>
          <a:lstStyle/>
          <a:p>
            <a:pPr marL="457200" indent="-457200" algn="l">
              <a:buFont typeface="Arial" panose="020B0604020202020204" pitchFamily="34" charset="0"/>
              <a:buChar char="•"/>
            </a:pPr>
            <a:r>
              <a:rPr lang="sk-SK" sz="2000" b="1" dirty="0" err="1">
                <a:latin typeface="Calibri" panose="020F0502020204030204" pitchFamily="34" charset="0"/>
                <a:ea typeface="Calibri" panose="020F0502020204030204" pitchFamily="34" charset="0"/>
                <a:cs typeface="Calibri" panose="020F0502020204030204" pitchFamily="34" charset="0"/>
              </a:rPr>
              <a:t>Determination</a:t>
            </a:r>
            <a:r>
              <a:rPr lang="sk-SK" sz="2000" b="1" dirty="0">
                <a:latin typeface="Calibri" panose="020F0502020204030204" pitchFamily="34" charset="0"/>
                <a:ea typeface="Calibri" panose="020F0502020204030204" pitchFamily="34" charset="0"/>
                <a:cs typeface="Calibri" panose="020F0502020204030204" pitchFamily="34" charset="0"/>
              </a:rPr>
              <a:t> of </a:t>
            </a:r>
            <a:r>
              <a:rPr lang="sk-SK" sz="2000" b="1" dirty="0" err="1">
                <a:latin typeface="Calibri" panose="020F0502020204030204" pitchFamily="34" charset="0"/>
                <a:ea typeface="Calibri" panose="020F0502020204030204" pitchFamily="34" charset="0"/>
                <a:cs typeface="Calibri" panose="020F0502020204030204" pitchFamily="34" charset="0"/>
              </a:rPr>
              <a:t>gut</a:t>
            </a:r>
            <a:r>
              <a:rPr lang="sk-SK" sz="2000" b="1" dirty="0">
                <a:latin typeface="Calibri" panose="020F0502020204030204" pitchFamily="34" charset="0"/>
                <a:ea typeface="Calibri" panose="020F0502020204030204" pitchFamily="34" charset="0"/>
                <a:cs typeface="Calibri" panose="020F0502020204030204" pitchFamily="34" charset="0"/>
              </a:rPr>
              <a:t> </a:t>
            </a:r>
            <a:r>
              <a:rPr lang="sk-SK" sz="2000" b="1" dirty="0" err="1">
                <a:latin typeface="Calibri" panose="020F0502020204030204" pitchFamily="34" charset="0"/>
                <a:ea typeface="Calibri" panose="020F0502020204030204" pitchFamily="34" charset="0"/>
                <a:cs typeface="Calibri" panose="020F0502020204030204" pitchFamily="34" charset="0"/>
              </a:rPr>
              <a:t>microbiota</a:t>
            </a:r>
            <a:r>
              <a:rPr lang="sk-SK"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high-throughput gene sequencing analysis of 16S rRNA in fecal bacterial DNA</a:t>
            </a:r>
            <a:endParaRPr lang="sk-SK"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sk-SK"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bacterial</a:t>
            </a:r>
            <a:r>
              <a:rPr lang="sk-SK"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k-SK"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communities</a:t>
            </a:r>
            <a:r>
              <a:rPr lang="sk-SK"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a:t>
            </a:r>
            <a:r>
              <a:rPr lang="sk-SK"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survivors</a:t>
            </a:r>
            <a:r>
              <a:rPr lang="sk-SK"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sk-SK"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controls</a:t>
            </a:r>
            <a:r>
              <a:rPr lang="sk-SK"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k-SK"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were</a:t>
            </a:r>
            <a:r>
              <a:rPr lang="sk-SK"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k-SK"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similar</a:t>
            </a:r>
            <a:endParaRPr lang="sk-SK"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sk-SK" sz="2000" b="1" dirty="0">
                <a:solidFill>
                  <a:srgbClr val="000000"/>
                </a:solidFill>
                <a:latin typeface="Calibri" panose="020F0502020204030204" pitchFamily="34" charset="0"/>
                <a:ea typeface="Calibri" panose="020F0502020204030204" pitchFamily="34" charset="0"/>
                <a:cs typeface="Calibri" panose="020F0502020204030204" pitchFamily="34" charset="0"/>
              </a:rPr>
              <a:t>Idea</a:t>
            </a:r>
            <a:r>
              <a:rPr lang="sk-SK"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sk-SK" sz="2000" dirty="0" err="1">
                <a:effectLst/>
                <a:latin typeface="Calibri" panose="020F0502020204030204" pitchFamily="34" charset="0"/>
                <a:ea typeface="Calibri" panose="020F0502020204030204" pitchFamily="34" charset="0"/>
                <a:cs typeface="Calibri" panose="020F0502020204030204" pitchFamily="34" charset="0"/>
              </a:rPr>
              <a:t>specific</a:t>
            </a:r>
            <a:r>
              <a:rPr lang="sk-SK" sz="2000" dirty="0">
                <a:effectLst/>
                <a:latin typeface="Calibri" panose="020F0502020204030204" pitchFamily="34" charset="0"/>
                <a:ea typeface="Calibri" panose="020F0502020204030204" pitchFamily="34" charset="0"/>
                <a:cs typeface="Calibri" panose="020F0502020204030204" pitchFamily="34" charset="0"/>
              </a:rPr>
              <a:t> </a:t>
            </a:r>
            <a:r>
              <a:rPr lang="sk-SK" sz="2000" dirty="0" err="1">
                <a:effectLst/>
                <a:latin typeface="Calibri" panose="020F0502020204030204" pitchFamily="34" charset="0"/>
                <a:ea typeface="Calibri" panose="020F0502020204030204" pitchFamily="34" charset="0"/>
                <a:cs typeface="Calibri" panose="020F0502020204030204" pitchFamily="34" charset="0"/>
              </a:rPr>
              <a:t>gut</a:t>
            </a:r>
            <a:r>
              <a:rPr lang="sk-SK" sz="2000" dirty="0">
                <a:effectLst/>
                <a:latin typeface="Calibri" panose="020F0502020204030204" pitchFamily="34" charset="0"/>
                <a:ea typeface="Calibri" panose="020F0502020204030204" pitchFamily="34" charset="0"/>
                <a:cs typeface="Calibri" panose="020F0502020204030204" pitchFamily="34" charset="0"/>
              </a:rPr>
              <a:t> </a:t>
            </a:r>
            <a:r>
              <a:rPr lang="sk-SK" sz="2000" dirty="0" err="1">
                <a:effectLst/>
                <a:latin typeface="Calibri" panose="020F0502020204030204" pitchFamily="34" charset="0"/>
                <a:ea typeface="Calibri" panose="020F0502020204030204" pitchFamily="34" charset="0"/>
                <a:cs typeface="Calibri" panose="020F0502020204030204" pitchFamily="34" charset="0"/>
              </a:rPr>
              <a:t>microbiota</a:t>
            </a:r>
            <a:r>
              <a:rPr lang="sk-SK" sz="2000" dirty="0">
                <a:effectLst/>
                <a:latin typeface="Calibri" panose="020F0502020204030204" pitchFamily="34" charset="0"/>
                <a:ea typeface="Calibri" panose="020F0502020204030204" pitchFamily="34" charset="0"/>
                <a:cs typeface="Calibri" panose="020F0502020204030204" pitchFamily="34" charset="0"/>
              </a:rPr>
              <a:t> </a:t>
            </a:r>
            <a:r>
              <a:rPr lang="sk-SK" sz="2000" dirty="0" err="1">
                <a:effectLst/>
                <a:latin typeface="Calibri" panose="020F0502020204030204" pitchFamily="34" charset="0"/>
                <a:ea typeface="Calibri" panose="020F0502020204030204" pitchFamily="34" charset="0"/>
                <a:cs typeface="Calibri" panose="020F0502020204030204" pitchFamily="34" charset="0"/>
              </a:rPr>
              <a:t>homeostasis</a:t>
            </a:r>
            <a:r>
              <a:rPr lang="sk-SK" sz="2000" dirty="0">
                <a:effectLst/>
                <a:latin typeface="Calibri" panose="020F0502020204030204" pitchFamily="34" charset="0"/>
                <a:ea typeface="Calibri" panose="020F0502020204030204" pitchFamily="34" charset="0"/>
                <a:cs typeface="Calibri" panose="020F0502020204030204" pitchFamily="34" charset="0"/>
              </a:rPr>
              <a:t> </a:t>
            </a:r>
            <a:r>
              <a:rPr lang="sk-SK" sz="2000" dirty="0" err="1">
                <a:effectLst/>
                <a:latin typeface="Calibri" panose="020F0502020204030204" pitchFamily="34" charset="0"/>
                <a:ea typeface="Calibri" panose="020F0502020204030204" pitchFamily="34" charset="0"/>
                <a:cs typeface="Calibri" panose="020F0502020204030204" pitchFamily="34" charset="0"/>
              </a:rPr>
              <a:t>was</a:t>
            </a:r>
            <a:r>
              <a:rPr lang="sk-SK" sz="2000" dirty="0">
                <a:effectLst/>
                <a:latin typeface="Calibri" panose="020F0502020204030204" pitchFamily="34" charset="0"/>
                <a:ea typeface="Calibri" panose="020F0502020204030204" pitchFamily="34" charset="0"/>
                <a:cs typeface="Calibri" panose="020F0502020204030204" pitchFamily="34" charset="0"/>
              </a:rPr>
              <a:t> </a:t>
            </a:r>
            <a:r>
              <a:rPr lang="sk-SK" sz="2000" dirty="0" err="1">
                <a:effectLst/>
                <a:latin typeface="Calibri" panose="020F0502020204030204" pitchFamily="34" charset="0"/>
                <a:ea typeface="Calibri" panose="020F0502020204030204" pitchFamily="34" charset="0"/>
                <a:cs typeface="Calibri" panose="020F0502020204030204" pitchFamily="34" charset="0"/>
              </a:rPr>
              <a:t>protected</a:t>
            </a:r>
            <a:r>
              <a:rPr lang="sk-SK" sz="2000" dirty="0">
                <a:effectLst/>
                <a:latin typeface="Calibri" panose="020F0502020204030204" pitchFamily="34" charset="0"/>
                <a:ea typeface="Calibri" panose="020F0502020204030204" pitchFamily="34" charset="0"/>
                <a:cs typeface="Calibri" panose="020F0502020204030204" pitchFamily="34" charset="0"/>
              </a:rPr>
              <a:t> by </a:t>
            </a:r>
            <a:r>
              <a:rPr lang="sk-SK" sz="2000" dirty="0" err="1">
                <a:effectLst/>
                <a:latin typeface="Calibri" panose="020F0502020204030204" pitchFamily="34" charset="0"/>
                <a:ea typeface="Calibri" panose="020F0502020204030204" pitchFamily="34" charset="0"/>
                <a:cs typeface="Calibri" panose="020F0502020204030204" pitchFamily="34" charset="0"/>
              </a:rPr>
              <a:t>using</a:t>
            </a:r>
            <a:r>
              <a:rPr lang="sk-SK" sz="2000" dirty="0">
                <a:effectLst/>
                <a:latin typeface="Calibri" panose="020F0502020204030204" pitchFamily="34" charset="0"/>
                <a:ea typeface="Calibri" panose="020F0502020204030204" pitchFamily="34" charset="0"/>
                <a:cs typeface="Calibri" panose="020F0502020204030204" pitchFamily="34" charset="0"/>
              </a:rPr>
              <a:t> </a:t>
            </a:r>
            <a:r>
              <a:rPr lang="sk-SK" sz="2000" dirty="0" err="1">
                <a:effectLst/>
                <a:latin typeface="Calibri" panose="020F0502020204030204" pitchFamily="34" charset="0"/>
                <a:ea typeface="Calibri" panose="020F0502020204030204" pitchFamily="34" charset="0"/>
                <a:cs typeface="Calibri" panose="020F0502020204030204" pitchFamily="34" charset="0"/>
              </a:rPr>
              <a:t>LipoAgTNZ</a:t>
            </a:r>
            <a:r>
              <a:rPr lang="sk-SK" sz="2000" dirty="0">
                <a:effectLst/>
                <a:latin typeface="Calibri" panose="020F0502020204030204" pitchFamily="34" charset="0"/>
                <a:ea typeface="Calibri" panose="020F0502020204030204" pitchFamily="34" charset="0"/>
                <a:cs typeface="Calibri" panose="020F0502020204030204" pitchFamily="34" charset="0"/>
              </a:rPr>
              <a:t> </a:t>
            </a:r>
            <a:r>
              <a:rPr lang="sk-SK" sz="2000" dirty="0" err="1">
                <a:effectLst/>
                <a:latin typeface="Calibri" panose="020F0502020204030204" pitchFamily="34" charset="0"/>
                <a:ea typeface="Calibri" panose="020F0502020204030204" pitchFamily="34" charset="0"/>
                <a:cs typeface="Calibri" panose="020F0502020204030204" pitchFamily="34" charset="0"/>
              </a:rPr>
              <a:t>treatment</a:t>
            </a:r>
            <a:endParaRPr lang="sk-SK"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606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DA14DEDB-6AA5-E731-C334-78CC6F0F0977}"/>
              </a:ext>
            </a:extLst>
          </p:cNvPr>
          <p:cNvSpPr>
            <a:spLocks noGrp="1"/>
          </p:cNvSpPr>
          <p:nvPr>
            <p:ph type="ftr" sz="quarter" idx="10"/>
          </p:nvPr>
        </p:nvSpPr>
        <p:spPr>
          <a:xfrm>
            <a:off x="388859" y="4517998"/>
            <a:ext cx="4299600" cy="1323505"/>
          </a:xfrm>
        </p:spPr>
        <p:txBody>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Scheme of F. </a:t>
            </a:r>
            <a:r>
              <a:rPr lang="en-US" sz="1600" b="1" dirty="0" err="1">
                <a:latin typeface="Calibri" panose="020F0502020204030204" pitchFamily="34" charset="0"/>
                <a:ea typeface="Calibri" panose="020F0502020204030204" pitchFamily="34" charset="0"/>
                <a:cs typeface="Calibri" panose="020F0502020204030204" pitchFamily="34" charset="0"/>
              </a:rPr>
              <a:t>nucleatum</a:t>
            </a:r>
            <a:r>
              <a:rPr lang="en-US" sz="1600" b="1" dirty="0">
                <a:latin typeface="Calibri" panose="020F0502020204030204" pitchFamily="34" charset="0"/>
                <a:ea typeface="Calibri" panose="020F0502020204030204" pitchFamily="34" charset="0"/>
                <a:cs typeface="Calibri" panose="020F0502020204030204" pitchFamily="34" charset="0"/>
              </a:rPr>
              <a:t>-infected liver metastasis model.</a:t>
            </a:r>
            <a:r>
              <a:rPr lang="en-US" sz="1200" b="1" dirty="0">
                <a:latin typeface="Calibri" panose="020F0502020204030204" pitchFamily="34" charset="0"/>
                <a:ea typeface="Calibri" panose="020F0502020204030204" pitchFamily="34" charset="0"/>
                <a:cs typeface="Calibri" panose="020F0502020204030204" pitchFamily="34" charset="0"/>
              </a:rPr>
              <a:t> </a:t>
            </a:r>
            <a:endParaRPr lang="sk-SK" sz="1200" b="1" dirty="0">
              <a:latin typeface="Calibri" panose="020F0502020204030204" pitchFamily="34" charset="0"/>
              <a:ea typeface="Calibri" panose="020F0502020204030204" pitchFamily="34" charset="0"/>
              <a:cs typeface="Calibri" panose="020F0502020204030204" pitchFamily="34" charset="0"/>
            </a:endParaRPr>
          </a:p>
          <a:p>
            <a:pPr algn="ctr"/>
            <a:r>
              <a:rPr lang="en-US" sz="1200" dirty="0">
                <a:latin typeface="Calibri" panose="020F0502020204030204" pitchFamily="34" charset="0"/>
                <a:ea typeface="Calibri" panose="020F0502020204030204" pitchFamily="34" charset="0"/>
                <a:cs typeface="Calibri" panose="020F0502020204030204" pitchFamily="34" charset="0"/>
              </a:rPr>
              <a:t>The CT26FL3(Luc/RFP) cells were pre-infected with F. </a:t>
            </a:r>
            <a:r>
              <a:rPr lang="en-US" sz="1200" dirty="0" err="1">
                <a:latin typeface="Calibri" panose="020F0502020204030204" pitchFamily="34" charset="0"/>
                <a:ea typeface="Calibri" panose="020F0502020204030204" pitchFamily="34" charset="0"/>
                <a:cs typeface="Calibri" panose="020F0502020204030204" pitchFamily="34" charset="0"/>
              </a:rPr>
              <a:t>nucleatum</a:t>
            </a:r>
            <a:r>
              <a:rPr lang="en-US" sz="1200" dirty="0">
                <a:latin typeface="Calibri" panose="020F0502020204030204" pitchFamily="34" charset="0"/>
                <a:ea typeface="Calibri" panose="020F0502020204030204" pitchFamily="34" charset="0"/>
                <a:cs typeface="Calibri" panose="020F0502020204030204" pitchFamily="34" charset="0"/>
              </a:rPr>
              <a:t> and inoculated into the liver by hemi-splenic injection, followed by three doses of </a:t>
            </a:r>
            <a:r>
              <a:rPr lang="en-US" sz="1200" dirty="0" err="1">
                <a:latin typeface="Calibri" panose="020F0502020204030204" pitchFamily="34" charset="0"/>
                <a:ea typeface="Calibri" panose="020F0502020204030204" pitchFamily="34" charset="0"/>
                <a:cs typeface="Calibri" panose="020F0502020204030204" pitchFamily="34" charset="0"/>
              </a:rPr>
              <a:t>LipoAgTNZ</a:t>
            </a:r>
            <a:r>
              <a:rPr lang="en-US" sz="1200" dirty="0">
                <a:latin typeface="Calibri" panose="020F0502020204030204" pitchFamily="34" charset="0"/>
                <a:ea typeface="Calibri" panose="020F0502020204030204" pitchFamily="34" charset="0"/>
                <a:cs typeface="Calibri" panose="020F0502020204030204" pitchFamily="34" charset="0"/>
              </a:rPr>
              <a:t> treatment</a:t>
            </a:r>
            <a:endParaRPr lang="en-GB" sz="12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3" name="Zástupný objekt pre číslo snímky 2">
            <a:extLst>
              <a:ext uri="{FF2B5EF4-FFF2-40B4-BE49-F238E27FC236}">
                <a16:creationId xmlns:a16="http://schemas.microsoft.com/office/drawing/2014/main" id="{38937636-93F5-F6A3-0920-61CF159B6B0C}"/>
              </a:ext>
            </a:extLst>
          </p:cNvPr>
          <p:cNvSpPr>
            <a:spLocks noGrp="1"/>
          </p:cNvSpPr>
          <p:nvPr>
            <p:ph type="sldNum" sz="quarter" idx="11"/>
          </p:nvPr>
        </p:nvSpPr>
        <p:spPr/>
        <p:txBody>
          <a:bodyPr/>
          <a:lstStyle/>
          <a:p>
            <a:fld id="{D6D6C118-631F-4A80-9886-907009361577}" type="slidenum">
              <a:rPr lang="en-GB" altLang="cs-CZ" noProof="0" smtClean="0"/>
              <a:pPr/>
              <a:t>15</a:t>
            </a:fld>
            <a:endParaRPr lang="en-GB" altLang="cs-CZ" noProof="0" dirty="0"/>
          </a:p>
        </p:txBody>
      </p:sp>
      <p:sp>
        <p:nvSpPr>
          <p:cNvPr id="4" name="Zástupný text 3">
            <a:extLst>
              <a:ext uri="{FF2B5EF4-FFF2-40B4-BE49-F238E27FC236}">
                <a16:creationId xmlns:a16="http://schemas.microsoft.com/office/drawing/2014/main" id="{0D150B76-0BD3-5DB6-0B2E-5227E61CC6F4}"/>
              </a:ext>
            </a:extLst>
          </p:cNvPr>
          <p:cNvSpPr>
            <a:spLocks noGrp="1"/>
          </p:cNvSpPr>
          <p:nvPr>
            <p:ph type="body" sz="quarter" idx="26"/>
          </p:nvPr>
        </p:nvSpPr>
        <p:spPr>
          <a:xfrm>
            <a:off x="499500" y="709098"/>
            <a:ext cx="3915000" cy="271576"/>
          </a:xfrm>
        </p:spPr>
        <p:txBody>
          <a:bodyPr/>
          <a:lstStyle/>
          <a:p>
            <a:endParaRPr lang="sk-SK" dirty="0"/>
          </a:p>
        </p:txBody>
      </p:sp>
      <p:sp>
        <p:nvSpPr>
          <p:cNvPr id="5" name="Nadpis 4">
            <a:extLst>
              <a:ext uri="{FF2B5EF4-FFF2-40B4-BE49-F238E27FC236}">
                <a16:creationId xmlns:a16="http://schemas.microsoft.com/office/drawing/2014/main" id="{FCDEF617-99E1-F305-5D3D-7F0E87599849}"/>
              </a:ext>
            </a:extLst>
          </p:cNvPr>
          <p:cNvSpPr>
            <a:spLocks noGrp="1"/>
          </p:cNvSpPr>
          <p:nvPr>
            <p:ph type="title"/>
          </p:nvPr>
        </p:nvSpPr>
        <p:spPr>
          <a:xfrm>
            <a:off x="499500" y="219257"/>
            <a:ext cx="8064900" cy="451576"/>
          </a:xfrm>
        </p:spPr>
        <p:txBody>
          <a:bodyPr/>
          <a:lstStyle/>
          <a:p>
            <a:endParaRPr lang="sk-SK" dirty="0"/>
          </a:p>
        </p:txBody>
      </p:sp>
      <p:sp>
        <p:nvSpPr>
          <p:cNvPr id="6" name="Zástupný text 5">
            <a:extLst>
              <a:ext uri="{FF2B5EF4-FFF2-40B4-BE49-F238E27FC236}">
                <a16:creationId xmlns:a16="http://schemas.microsoft.com/office/drawing/2014/main" id="{EF47D8D6-83FB-230F-84EE-81EDB3822586}"/>
              </a:ext>
            </a:extLst>
          </p:cNvPr>
          <p:cNvSpPr>
            <a:spLocks noGrp="1"/>
          </p:cNvSpPr>
          <p:nvPr>
            <p:ph type="body" sz="quarter" idx="27"/>
          </p:nvPr>
        </p:nvSpPr>
        <p:spPr>
          <a:xfrm>
            <a:off x="4729502" y="445045"/>
            <a:ext cx="3915000" cy="271576"/>
          </a:xfrm>
        </p:spPr>
        <p:txBody>
          <a:bodyPr/>
          <a:lstStyle/>
          <a:p>
            <a:endParaRPr lang="sk-SK" dirty="0"/>
          </a:p>
        </p:txBody>
      </p:sp>
      <p:pic>
        <p:nvPicPr>
          <p:cNvPr id="10" name="Zástupný objekt pre obsah 9">
            <a:extLst>
              <a:ext uri="{FF2B5EF4-FFF2-40B4-BE49-F238E27FC236}">
                <a16:creationId xmlns:a16="http://schemas.microsoft.com/office/drawing/2014/main" id="{A5B8EC8F-193C-EDC2-160D-6EB0E4EDBA52}"/>
              </a:ext>
            </a:extLst>
          </p:cNvPr>
          <p:cNvPicPr>
            <a:picLocks noGrp="1" noChangeAspect="1"/>
          </p:cNvPicPr>
          <p:nvPr>
            <p:ph idx="29"/>
          </p:nvPr>
        </p:nvPicPr>
        <p:blipFill>
          <a:blip r:embed="rId2"/>
          <a:stretch>
            <a:fillRect/>
          </a:stretch>
        </p:blipFill>
        <p:spPr>
          <a:xfrm>
            <a:off x="499725" y="1229936"/>
            <a:ext cx="3914775" cy="3070069"/>
          </a:xfrm>
        </p:spPr>
      </p:pic>
      <p:sp>
        <p:nvSpPr>
          <p:cNvPr id="8" name="Zástupný objekt pre obsah 7">
            <a:extLst>
              <a:ext uri="{FF2B5EF4-FFF2-40B4-BE49-F238E27FC236}">
                <a16:creationId xmlns:a16="http://schemas.microsoft.com/office/drawing/2014/main" id="{42CF54A1-0290-3335-E6B8-278BB04CF606}"/>
              </a:ext>
            </a:extLst>
          </p:cNvPr>
          <p:cNvSpPr>
            <a:spLocks noGrp="1"/>
          </p:cNvSpPr>
          <p:nvPr>
            <p:ph idx="30"/>
          </p:nvPr>
        </p:nvSpPr>
        <p:spPr>
          <a:xfrm>
            <a:off x="4729502" y="1774371"/>
            <a:ext cx="3914999" cy="2416629"/>
          </a:xfrm>
          <a:ln w="19050">
            <a:solidFill>
              <a:schemeClr val="accent3">
                <a:lumMod val="75000"/>
              </a:schemeClr>
            </a:solidFill>
          </a:ln>
        </p:spPr>
        <p:txBody>
          <a:bodyPr/>
          <a:lstStyle/>
          <a:p>
            <a:pPr>
              <a:buFont typeface="Arial" panose="020B0604020202020204" pitchFamily="34" charset="0"/>
              <a:buChar char="•"/>
            </a:pPr>
            <a:r>
              <a:rPr lang="sk-SK" sz="2000" b="1" dirty="0" err="1">
                <a:latin typeface="Calibri" panose="020F0502020204030204" pitchFamily="34" charset="0"/>
                <a:ea typeface="Calibri" panose="020F0502020204030204" pitchFamily="34" charset="0"/>
                <a:cs typeface="Calibri" panose="020F0502020204030204" pitchFamily="34" charset="0"/>
              </a:rPr>
              <a:t>Liver</a:t>
            </a:r>
            <a:r>
              <a:rPr lang="sk-SK" sz="2000" b="1" dirty="0">
                <a:latin typeface="Calibri" panose="020F0502020204030204" pitchFamily="34" charset="0"/>
                <a:ea typeface="Calibri" panose="020F0502020204030204" pitchFamily="34" charset="0"/>
                <a:cs typeface="Calibri" panose="020F0502020204030204" pitchFamily="34" charset="0"/>
              </a:rPr>
              <a:t> </a:t>
            </a:r>
            <a:r>
              <a:rPr lang="sk-SK" sz="2000" b="1" dirty="0" err="1">
                <a:latin typeface="Calibri" panose="020F0502020204030204" pitchFamily="34" charset="0"/>
                <a:ea typeface="Calibri" panose="020F0502020204030204" pitchFamily="34" charset="0"/>
                <a:cs typeface="Calibri" panose="020F0502020204030204" pitchFamily="34" charset="0"/>
              </a:rPr>
              <a:t>metastasis</a:t>
            </a:r>
            <a:r>
              <a:rPr lang="sk-SK"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most common distant metastasis in </a:t>
            </a:r>
            <a:r>
              <a:rPr lang="sk-SK" sz="2000" dirty="0" err="1">
                <a:latin typeface="Calibri" panose="020F0502020204030204" pitchFamily="34" charset="0"/>
                <a:ea typeface="Calibri" panose="020F0502020204030204" pitchFamily="34" charset="0"/>
                <a:cs typeface="Calibri" panose="020F0502020204030204" pitchFamily="34" charset="0"/>
              </a:rPr>
              <a:t>colorectal</a:t>
            </a:r>
            <a:r>
              <a:rPr lang="sk-SK" sz="2000" dirty="0">
                <a:latin typeface="Calibri" panose="020F0502020204030204" pitchFamily="34" charset="0"/>
                <a:ea typeface="Calibri" panose="020F0502020204030204" pitchFamily="34" charset="0"/>
                <a:cs typeface="Calibri" panose="020F0502020204030204" pitchFamily="34" charset="0"/>
              </a:rPr>
              <a:t> </a:t>
            </a:r>
            <a:r>
              <a:rPr lang="sk-SK" sz="2000" dirty="0" err="1">
                <a:latin typeface="Calibri" panose="020F0502020204030204" pitchFamily="34" charset="0"/>
                <a:ea typeface="Calibri" panose="020F0502020204030204" pitchFamily="34" charset="0"/>
                <a:cs typeface="Calibri" panose="020F0502020204030204" pitchFamily="34" charset="0"/>
              </a:rPr>
              <a:t>cancer</a:t>
            </a:r>
            <a:r>
              <a:rPr lang="en-US" sz="2000" dirty="0">
                <a:latin typeface="Calibri" panose="020F0502020204030204" pitchFamily="34" charset="0"/>
                <a:ea typeface="Calibri" panose="020F0502020204030204" pitchFamily="34" charset="0"/>
                <a:cs typeface="Calibri" panose="020F0502020204030204" pitchFamily="34" charset="0"/>
              </a:rPr>
              <a:t>,70% of patients</a:t>
            </a:r>
            <a:endParaRPr lang="sk-SK" sz="2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sk-SK" sz="2000" b="1" dirty="0" err="1">
                <a:effectLst/>
                <a:latin typeface="Calibri" panose="020F0502020204030204" pitchFamily="34" charset="0"/>
                <a:ea typeface="Calibri" panose="020F0502020204030204" pitchFamily="34" charset="0"/>
                <a:cs typeface="Calibri" panose="020F0502020204030204" pitchFamily="34" charset="0"/>
              </a:rPr>
              <a:t>LipoAgTNZ</a:t>
            </a:r>
            <a:r>
              <a:rPr lang="sk-SK" sz="2000" b="1" dirty="0">
                <a:effectLst/>
                <a:latin typeface="Calibri" panose="020F0502020204030204" pitchFamily="34" charset="0"/>
                <a:ea typeface="Calibri" panose="020F0502020204030204" pitchFamily="34" charset="0"/>
                <a:cs typeface="Calibri" panose="020F0502020204030204" pitchFamily="34" charset="0"/>
              </a:rPr>
              <a:t> </a:t>
            </a:r>
            <a:r>
              <a:rPr lang="sk-SK" sz="2000" b="1" dirty="0" err="1">
                <a:effectLst/>
                <a:latin typeface="Calibri" panose="020F0502020204030204" pitchFamily="34" charset="0"/>
                <a:ea typeface="Calibri" panose="020F0502020204030204" pitchFamily="34" charset="0"/>
                <a:cs typeface="Calibri" panose="020F0502020204030204" pitchFamily="34" charset="0"/>
              </a:rPr>
              <a:t>liposomes</a:t>
            </a:r>
            <a:r>
              <a:rPr lang="sk-SK" sz="2000" dirty="0">
                <a:latin typeface="Calibri" panose="020F0502020204030204" pitchFamily="34" charset="0"/>
                <a:ea typeface="Calibri" panose="020F0502020204030204" pitchFamily="34" charset="0"/>
                <a:cs typeface="Calibri" panose="020F0502020204030204" pitchFamily="34" charset="0"/>
              </a:rPr>
              <a:t>: </a:t>
            </a:r>
            <a:r>
              <a:rPr lang="sk-SK" sz="2000" dirty="0" err="1">
                <a:effectLst/>
                <a:latin typeface="Calibri" panose="020F0502020204030204" pitchFamily="34" charset="0"/>
                <a:ea typeface="Calibri" panose="020F0502020204030204" pitchFamily="34" charset="0"/>
                <a:cs typeface="Calibri" panose="020F0502020204030204" pitchFamily="34" charset="0"/>
              </a:rPr>
              <a:t>effective</a:t>
            </a:r>
            <a:r>
              <a:rPr lang="sk-SK" sz="2000" dirty="0">
                <a:effectLst/>
                <a:latin typeface="Calibri" panose="020F0502020204030204" pitchFamily="34" charset="0"/>
                <a:ea typeface="Calibri" panose="020F0502020204030204" pitchFamily="34" charset="0"/>
                <a:cs typeface="Calibri" panose="020F0502020204030204" pitchFamily="34" charset="0"/>
              </a:rPr>
              <a:t> </a:t>
            </a:r>
            <a:r>
              <a:rPr lang="sk-SK" sz="2000" dirty="0" err="1">
                <a:effectLst/>
                <a:latin typeface="Calibri" panose="020F0502020204030204" pitchFamily="34" charset="0"/>
                <a:ea typeface="Calibri" panose="020F0502020204030204" pitchFamily="34" charset="0"/>
                <a:cs typeface="Calibri" panose="020F0502020204030204" pitchFamily="34" charset="0"/>
              </a:rPr>
              <a:t>destruction</a:t>
            </a:r>
            <a:r>
              <a:rPr lang="sk-SK" sz="2000" dirty="0">
                <a:effectLst/>
                <a:latin typeface="Calibri" panose="020F0502020204030204" pitchFamily="34" charset="0"/>
                <a:ea typeface="Calibri" panose="020F0502020204030204" pitchFamily="34" charset="0"/>
                <a:cs typeface="Calibri" panose="020F0502020204030204" pitchFamily="34" charset="0"/>
              </a:rPr>
              <a:t> of </a:t>
            </a:r>
            <a:r>
              <a:rPr lang="sk-SK" sz="2000" dirty="0" err="1">
                <a:effectLst/>
                <a:latin typeface="Calibri" panose="020F0502020204030204" pitchFamily="34" charset="0"/>
                <a:ea typeface="Calibri" panose="020F0502020204030204" pitchFamily="34" charset="0"/>
                <a:cs typeface="Calibri" panose="020F0502020204030204" pitchFamily="34" charset="0"/>
              </a:rPr>
              <a:t>bacteria</a:t>
            </a:r>
            <a:r>
              <a:rPr lang="sk-SK" sz="2000" dirty="0">
                <a:effectLst/>
                <a:latin typeface="Calibri" panose="020F0502020204030204" pitchFamily="34" charset="0"/>
                <a:ea typeface="Calibri" panose="020F0502020204030204" pitchFamily="34" charset="0"/>
                <a:cs typeface="Calibri" panose="020F0502020204030204" pitchFamily="34" charset="0"/>
              </a:rPr>
              <a:t> in </a:t>
            </a:r>
            <a:r>
              <a:rPr lang="sk-SK" sz="2000" dirty="0" err="1">
                <a:effectLst/>
                <a:latin typeface="Calibri" panose="020F0502020204030204" pitchFamily="34" charset="0"/>
                <a:ea typeface="Calibri" panose="020F0502020204030204" pitchFamily="34" charset="0"/>
                <a:cs typeface="Calibri" panose="020F0502020204030204" pitchFamily="34" charset="0"/>
              </a:rPr>
              <a:t>liver</a:t>
            </a:r>
            <a:r>
              <a:rPr lang="sk-SK" sz="2000" dirty="0">
                <a:effectLst/>
                <a:latin typeface="Calibri" panose="020F0502020204030204" pitchFamily="34" charset="0"/>
                <a:ea typeface="Calibri" panose="020F0502020204030204" pitchFamily="34" charset="0"/>
                <a:cs typeface="Calibri" panose="020F0502020204030204" pitchFamily="34" charset="0"/>
              </a:rPr>
              <a:t> </a:t>
            </a:r>
            <a:r>
              <a:rPr lang="sk-SK" sz="2000" dirty="0" err="1">
                <a:effectLst/>
                <a:latin typeface="Calibri" panose="020F0502020204030204" pitchFamily="34" charset="0"/>
                <a:ea typeface="Calibri" panose="020F0502020204030204" pitchFamily="34" charset="0"/>
                <a:cs typeface="Calibri" panose="020F0502020204030204" pitchFamily="34" charset="0"/>
              </a:rPr>
              <a:t>metastases</a:t>
            </a:r>
            <a:r>
              <a:rPr lang="sk-SK" sz="2000" dirty="0">
                <a:effectLst/>
                <a:latin typeface="Calibri" panose="020F0502020204030204" pitchFamily="34" charset="0"/>
                <a:ea typeface="Calibri" panose="020F0502020204030204" pitchFamily="34" charset="0"/>
                <a:cs typeface="Calibri" panose="020F0502020204030204" pitchFamily="34" charset="0"/>
              </a:rPr>
              <a:t> and </a:t>
            </a:r>
            <a:r>
              <a:rPr lang="sk-SK" sz="2000" dirty="0" err="1">
                <a:effectLst/>
                <a:latin typeface="Calibri" panose="020F0502020204030204" pitchFamily="34" charset="0"/>
                <a:ea typeface="Calibri" panose="020F0502020204030204" pitchFamily="34" charset="0"/>
                <a:cs typeface="Calibri" panose="020F0502020204030204" pitchFamily="34" charset="0"/>
              </a:rPr>
              <a:t>production</a:t>
            </a:r>
            <a:r>
              <a:rPr lang="sk-SK" sz="2000" dirty="0">
                <a:effectLst/>
                <a:latin typeface="Calibri" panose="020F0502020204030204" pitchFamily="34" charset="0"/>
                <a:ea typeface="Calibri" panose="020F0502020204030204" pitchFamily="34" charset="0"/>
                <a:cs typeface="Calibri" panose="020F0502020204030204" pitchFamily="34" charset="0"/>
              </a:rPr>
              <a:t> of </a:t>
            </a:r>
            <a:r>
              <a:rPr lang="sk-SK" sz="2000" dirty="0" err="1">
                <a:effectLst/>
                <a:latin typeface="Calibri" panose="020F0502020204030204" pitchFamily="34" charset="0"/>
                <a:ea typeface="Calibri" panose="020F0502020204030204" pitchFamily="34" charset="0"/>
                <a:cs typeface="Calibri" panose="020F0502020204030204" pitchFamily="34" charset="0"/>
              </a:rPr>
              <a:t>anti</a:t>
            </a:r>
            <a:r>
              <a:rPr lang="sk-SK" sz="2000" dirty="0">
                <a:effectLst/>
                <a:latin typeface="Calibri" panose="020F0502020204030204" pitchFamily="34" charset="0"/>
                <a:ea typeface="Calibri" panose="020F0502020204030204" pitchFamily="34" charset="0"/>
                <a:cs typeface="Calibri" panose="020F0502020204030204" pitchFamily="34" charset="0"/>
              </a:rPr>
              <a:t>-tumor </a:t>
            </a:r>
            <a:r>
              <a:rPr lang="sk-SK" sz="2000" dirty="0" err="1">
                <a:effectLst/>
                <a:latin typeface="Calibri" panose="020F0502020204030204" pitchFamily="34" charset="0"/>
                <a:ea typeface="Calibri" panose="020F0502020204030204" pitchFamily="34" charset="0"/>
                <a:cs typeface="Calibri" panose="020F0502020204030204" pitchFamily="34" charset="0"/>
              </a:rPr>
              <a:t>effects</a:t>
            </a:r>
            <a:r>
              <a:rPr lang="sk-SK" sz="2000" dirty="0">
                <a:effectLst/>
                <a:latin typeface="Calibri" panose="020F0502020204030204" pitchFamily="34" charset="0"/>
                <a:ea typeface="Calibri" panose="020F0502020204030204" pitchFamily="34" charset="0"/>
                <a:cs typeface="Calibri" panose="020F0502020204030204" pitchFamily="34" charset="0"/>
              </a:rPr>
              <a:t> </a:t>
            </a:r>
            <a:endParaRPr lang="sk-SK"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8902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CBB4CF3B-4CF9-D23C-67E7-7A170E706FA2}"/>
              </a:ext>
            </a:extLst>
          </p:cNvPr>
          <p:cNvSpPr>
            <a:spLocks noGrp="1"/>
          </p:cNvSpPr>
          <p:nvPr>
            <p:ph type="ftr" sz="quarter" idx="10"/>
          </p:nvPr>
        </p:nvSpPr>
        <p:spPr>
          <a:xfrm>
            <a:off x="1830139" y="5559019"/>
            <a:ext cx="5940000" cy="834473"/>
          </a:xfrm>
        </p:spPr>
        <p:txBody>
          <a:bodyPr/>
          <a:lstStyle/>
          <a:p>
            <a:pPr algn="ctr"/>
            <a:r>
              <a:rPr lang="en-US" sz="1600" b="1" dirty="0"/>
              <a:t>Illustration of the T cell adoptive transfer study</a:t>
            </a:r>
            <a:r>
              <a:rPr lang="sk-SK" sz="1600" dirty="0"/>
              <a:t>. </a:t>
            </a:r>
          </a:p>
          <a:p>
            <a:pPr algn="ctr"/>
            <a:r>
              <a:rPr lang="en-US" sz="1200" dirty="0"/>
              <a:t>Mice with orthotopic CRC tumors with or without F. </a:t>
            </a:r>
            <a:r>
              <a:rPr lang="en-US" sz="1200" dirty="0" err="1"/>
              <a:t>nucleatum</a:t>
            </a:r>
            <a:r>
              <a:rPr lang="en-US" sz="1200" dirty="0"/>
              <a:t> infection received T cells from either naive mice or long-term survivor mice from </a:t>
            </a:r>
            <a:r>
              <a:rPr lang="en-US" sz="1200" dirty="0" err="1"/>
              <a:t>LipoAgTNZ</a:t>
            </a:r>
            <a:r>
              <a:rPr lang="en-US" sz="1200" dirty="0"/>
              <a:t> treatment</a:t>
            </a:r>
            <a:r>
              <a:rPr lang="sk-SK" sz="1200" dirty="0"/>
              <a:t>.</a:t>
            </a:r>
            <a:endParaRPr lang="en-GB" sz="1200" noProof="0" dirty="0"/>
          </a:p>
        </p:txBody>
      </p:sp>
      <p:sp>
        <p:nvSpPr>
          <p:cNvPr id="3" name="Zástupný objekt pre číslo snímky 2">
            <a:extLst>
              <a:ext uri="{FF2B5EF4-FFF2-40B4-BE49-F238E27FC236}">
                <a16:creationId xmlns:a16="http://schemas.microsoft.com/office/drawing/2014/main" id="{76045EF1-CEC9-39E4-0093-55BDF1A61170}"/>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Nadpis 3">
            <a:extLst>
              <a:ext uri="{FF2B5EF4-FFF2-40B4-BE49-F238E27FC236}">
                <a16:creationId xmlns:a16="http://schemas.microsoft.com/office/drawing/2014/main" id="{61DA529D-2467-5B81-CDCE-6797D10F2639}"/>
              </a:ext>
            </a:extLst>
          </p:cNvPr>
          <p:cNvSpPr>
            <a:spLocks noGrp="1"/>
          </p:cNvSpPr>
          <p:nvPr>
            <p:ph type="title"/>
          </p:nvPr>
        </p:nvSpPr>
        <p:spPr>
          <a:xfrm flipV="1">
            <a:off x="405000" y="-38100"/>
            <a:ext cx="8064900" cy="104958"/>
          </a:xfrm>
        </p:spPr>
        <p:txBody>
          <a:bodyPr/>
          <a:lstStyle/>
          <a:p>
            <a:endParaRPr lang="sk-SK" dirty="0"/>
          </a:p>
        </p:txBody>
      </p:sp>
      <p:sp>
        <p:nvSpPr>
          <p:cNvPr id="5" name="Zástupný objekt pre obsah 4">
            <a:extLst>
              <a:ext uri="{FF2B5EF4-FFF2-40B4-BE49-F238E27FC236}">
                <a16:creationId xmlns:a16="http://schemas.microsoft.com/office/drawing/2014/main" id="{71CE50D9-DF09-ACE3-F4CF-B41369ABA3FD}"/>
              </a:ext>
            </a:extLst>
          </p:cNvPr>
          <p:cNvSpPr>
            <a:spLocks noGrp="1"/>
          </p:cNvSpPr>
          <p:nvPr>
            <p:ph idx="1"/>
          </p:nvPr>
        </p:nvSpPr>
        <p:spPr>
          <a:xfrm>
            <a:off x="499500" y="377999"/>
            <a:ext cx="8064900" cy="5598257"/>
          </a:xfrm>
        </p:spPr>
        <p:txBody>
          <a:bodyPr/>
          <a:lstStyle/>
          <a:p>
            <a:pPr marL="54000" indent="0" algn="ctr">
              <a:buNone/>
            </a:pPr>
            <a:r>
              <a:rPr lang="sk-SK" sz="2800" b="1" dirty="0">
                <a:effectLst/>
                <a:latin typeface="Calibri" panose="020F0502020204030204" pitchFamily="34" charset="0"/>
                <a:ea typeface="Calibri" panose="020F0502020204030204" pitchFamily="34" charset="0"/>
              </a:rPr>
              <a:t>T </a:t>
            </a:r>
            <a:r>
              <a:rPr lang="sk-SK" sz="2800" b="1" dirty="0" err="1">
                <a:effectLst/>
                <a:latin typeface="Calibri" panose="020F0502020204030204" pitchFamily="34" charset="0"/>
                <a:ea typeface="Calibri" panose="020F0502020204030204" pitchFamily="34" charset="0"/>
              </a:rPr>
              <a:t>cells</a:t>
            </a:r>
            <a:r>
              <a:rPr lang="sk-SK" sz="2800" b="1" dirty="0">
                <a:effectLst/>
                <a:latin typeface="Calibri" panose="020F0502020204030204" pitchFamily="34" charset="0"/>
                <a:ea typeface="Calibri" panose="020F0502020204030204" pitchFamily="34" charset="0"/>
              </a:rPr>
              <a:t> </a:t>
            </a:r>
            <a:r>
              <a:rPr lang="sk-SK" sz="2800" b="1" dirty="0" err="1">
                <a:effectLst/>
                <a:latin typeface="Calibri" panose="020F0502020204030204" pitchFamily="34" charset="0"/>
                <a:ea typeface="Calibri" panose="020F0502020204030204" pitchFamily="34" charset="0"/>
              </a:rPr>
              <a:t>from</a:t>
            </a:r>
            <a:r>
              <a:rPr lang="sk-SK" sz="2800" b="1" dirty="0">
                <a:effectLst/>
                <a:latin typeface="Calibri" panose="020F0502020204030204" pitchFamily="34" charset="0"/>
                <a:ea typeface="Calibri" panose="020F0502020204030204" pitchFamily="34" charset="0"/>
              </a:rPr>
              <a:t> </a:t>
            </a:r>
            <a:r>
              <a:rPr lang="sk-SK" sz="2800" b="1" dirty="0" err="1">
                <a:effectLst/>
                <a:latin typeface="Calibri" panose="020F0502020204030204" pitchFamily="34" charset="0"/>
                <a:ea typeface="Calibri" panose="020F0502020204030204" pitchFamily="34" charset="0"/>
              </a:rPr>
              <a:t>long</a:t>
            </a:r>
            <a:r>
              <a:rPr lang="sk-SK" sz="2800" b="1" dirty="0">
                <a:effectLst/>
                <a:latin typeface="Calibri" panose="020F0502020204030204" pitchFamily="34" charset="0"/>
                <a:ea typeface="Calibri" panose="020F0502020204030204" pitchFamily="34" charset="0"/>
              </a:rPr>
              <a:t>-term </a:t>
            </a:r>
            <a:r>
              <a:rPr lang="sk-SK" sz="2800" b="1" dirty="0" err="1">
                <a:effectLst/>
                <a:latin typeface="Calibri" panose="020F0502020204030204" pitchFamily="34" charset="0"/>
                <a:ea typeface="Calibri" panose="020F0502020204030204" pitchFamily="34" charset="0"/>
              </a:rPr>
              <a:t>survivors</a:t>
            </a:r>
            <a:r>
              <a:rPr lang="sk-SK" sz="2800" b="1" dirty="0">
                <a:effectLst/>
                <a:latin typeface="Calibri" panose="020F0502020204030204" pitchFamily="34" charset="0"/>
                <a:ea typeface="Calibri" panose="020F0502020204030204" pitchFamily="34" charset="0"/>
              </a:rPr>
              <a:t> </a:t>
            </a:r>
            <a:r>
              <a:rPr lang="sk-SK" sz="2800" b="1" dirty="0" err="1">
                <a:effectLst/>
                <a:latin typeface="Calibri" panose="020F0502020204030204" pitchFamily="34" charset="0"/>
                <a:ea typeface="Calibri" panose="020F0502020204030204" pitchFamily="34" charset="0"/>
              </a:rPr>
              <a:t>showed</a:t>
            </a:r>
            <a:r>
              <a:rPr lang="sk-SK" sz="2800" b="1" dirty="0">
                <a:effectLst/>
                <a:latin typeface="Calibri" panose="020F0502020204030204" pitchFamily="34" charset="0"/>
                <a:ea typeface="Calibri" panose="020F0502020204030204" pitchFamily="34" charset="0"/>
              </a:rPr>
              <a:t> </a:t>
            </a:r>
            <a:r>
              <a:rPr lang="sk-SK" sz="2800" b="1" dirty="0" err="1">
                <a:effectLst/>
                <a:latin typeface="Calibri" panose="020F0502020204030204" pitchFamily="34" charset="0"/>
                <a:ea typeface="Calibri" panose="020F0502020204030204" pitchFamily="34" charset="0"/>
              </a:rPr>
              <a:t>specificity</a:t>
            </a:r>
            <a:r>
              <a:rPr lang="sk-SK" sz="2800" b="1" dirty="0">
                <a:effectLst/>
                <a:latin typeface="Calibri" panose="020F0502020204030204" pitchFamily="34" charset="0"/>
                <a:ea typeface="Calibri" panose="020F0502020204030204" pitchFamily="34" charset="0"/>
              </a:rPr>
              <a:t> to </a:t>
            </a:r>
            <a:r>
              <a:rPr lang="sk-SK" sz="2800" b="1" dirty="0" err="1">
                <a:effectLst/>
                <a:latin typeface="Calibri" panose="020F0502020204030204" pitchFamily="34" charset="0"/>
                <a:ea typeface="Calibri" panose="020F0502020204030204" pitchFamily="34" charset="0"/>
              </a:rPr>
              <a:t>both</a:t>
            </a:r>
            <a:r>
              <a:rPr lang="sk-SK" sz="2800" b="1" dirty="0">
                <a:effectLst/>
                <a:latin typeface="Calibri" panose="020F0502020204030204" pitchFamily="34" charset="0"/>
                <a:ea typeface="Calibri" panose="020F0502020204030204" pitchFamily="34" charset="0"/>
              </a:rPr>
              <a:t> </a:t>
            </a:r>
            <a:r>
              <a:rPr lang="sk-SK" sz="2800" b="1" dirty="0" err="1">
                <a:effectLst/>
                <a:latin typeface="Calibri" panose="020F0502020204030204" pitchFamily="34" charset="0"/>
                <a:ea typeface="Calibri" panose="020F0502020204030204" pitchFamily="34" charset="0"/>
              </a:rPr>
              <a:t>infected</a:t>
            </a:r>
            <a:r>
              <a:rPr lang="sk-SK" sz="2800" b="1" dirty="0">
                <a:effectLst/>
                <a:latin typeface="Calibri" panose="020F0502020204030204" pitchFamily="34" charset="0"/>
                <a:ea typeface="Calibri" panose="020F0502020204030204" pitchFamily="34" charset="0"/>
              </a:rPr>
              <a:t> and </a:t>
            </a:r>
            <a:r>
              <a:rPr lang="sk-SK" sz="2800" b="1" dirty="0" err="1">
                <a:effectLst/>
                <a:latin typeface="Calibri" panose="020F0502020204030204" pitchFamily="34" charset="0"/>
                <a:ea typeface="Calibri" panose="020F0502020204030204" pitchFamily="34" charset="0"/>
              </a:rPr>
              <a:t>unifected</a:t>
            </a:r>
            <a:r>
              <a:rPr lang="sk-SK" sz="2800" b="1" dirty="0">
                <a:effectLst/>
                <a:latin typeface="Calibri" panose="020F0502020204030204" pitchFamily="34" charset="0"/>
                <a:ea typeface="Calibri" panose="020F0502020204030204" pitchFamily="34" charset="0"/>
              </a:rPr>
              <a:t> </a:t>
            </a:r>
            <a:r>
              <a:rPr lang="sk-SK" sz="2800" b="1" dirty="0" err="1">
                <a:effectLst/>
                <a:latin typeface="Calibri" panose="020F0502020204030204" pitchFamily="34" charset="0"/>
                <a:ea typeface="Calibri" panose="020F0502020204030204" pitchFamily="34" charset="0"/>
              </a:rPr>
              <a:t>tumors</a:t>
            </a:r>
            <a:r>
              <a:rPr lang="sk-SK" sz="2800" dirty="0">
                <a:effectLst/>
                <a:latin typeface="Calibri" panose="020F0502020204030204" pitchFamily="34" charset="0"/>
                <a:ea typeface="Calibri" panose="020F0502020204030204" pitchFamily="34" charset="0"/>
              </a:rPr>
              <a:t> </a:t>
            </a:r>
          </a:p>
          <a:p>
            <a:pPr marL="54000" indent="0" algn="ctr">
              <a:buNone/>
            </a:pPr>
            <a:endParaRPr lang="sk-SK" dirty="0">
              <a:effectLst/>
              <a:latin typeface="Calibri" panose="020F0502020204030204" pitchFamily="34" charset="0"/>
              <a:ea typeface="Calibri" panose="020F0502020204030204" pitchFamily="34" charset="0"/>
            </a:endParaRPr>
          </a:p>
          <a:p>
            <a:pPr>
              <a:buFont typeface="Arial" panose="020B0604020202020204" pitchFamily="34" charset="0"/>
              <a:buChar char="•"/>
            </a:pPr>
            <a:r>
              <a:rPr lang="sk-SK" sz="2000" dirty="0" err="1">
                <a:latin typeface="Calibri" panose="020F0502020204030204" pitchFamily="34" charset="0"/>
                <a:ea typeface="Calibri" panose="020F0502020204030204" pitchFamily="34" charset="0"/>
              </a:rPr>
              <a:t>Comparison</a:t>
            </a:r>
            <a:r>
              <a:rPr lang="sk-SK" sz="2000" dirty="0">
                <a:latin typeface="Calibri" panose="020F0502020204030204" pitchFamily="34" charset="0"/>
                <a:ea typeface="Calibri" panose="020F0502020204030204" pitchFamily="34" charset="0"/>
              </a:rPr>
              <a:t> of T </a:t>
            </a:r>
            <a:r>
              <a:rPr lang="sk-SK" sz="2000" dirty="0" err="1">
                <a:latin typeface="Calibri" panose="020F0502020204030204" pitchFamily="34" charset="0"/>
                <a:ea typeface="Calibri" panose="020F0502020204030204" pitchFamily="34" charset="0"/>
              </a:rPr>
              <a:t>cells</a:t>
            </a:r>
            <a:r>
              <a:rPr lang="sk-SK" sz="2000" dirty="0">
                <a:latin typeface="Calibri" panose="020F0502020204030204" pitchFamily="34" charset="0"/>
                <a:ea typeface="Calibri" panose="020F0502020204030204" pitchFamily="34" charset="0"/>
              </a:rPr>
              <a:t> </a:t>
            </a:r>
            <a:r>
              <a:rPr lang="sk-SK" sz="2000" dirty="0" err="1">
                <a:latin typeface="Calibri" panose="020F0502020204030204" pitchFamily="34" charset="0"/>
                <a:ea typeface="Calibri" panose="020F0502020204030204" pitchFamily="34" charset="0"/>
              </a:rPr>
              <a:t>from</a:t>
            </a:r>
            <a:r>
              <a:rPr lang="sk-SK" sz="2000" dirty="0">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survivor</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mice</a:t>
            </a:r>
            <a:r>
              <a:rPr lang="sk-SK" sz="2000" dirty="0">
                <a:effectLst/>
                <a:latin typeface="Calibri" panose="020F0502020204030204" pitchFamily="34" charset="0"/>
                <a:ea typeface="Calibri" panose="020F0502020204030204" pitchFamily="34" charset="0"/>
              </a:rPr>
              <a:t> to </a:t>
            </a:r>
            <a:r>
              <a:rPr lang="sk-SK" sz="2000" dirty="0" err="1">
                <a:effectLst/>
                <a:latin typeface="Calibri" panose="020F0502020204030204" pitchFamily="34" charset="0"/>
                <a:ea typeface="Calibri" panose="020F0502020204030204" pitchFamily="34" charset="0"/>
              </a:rPr>
              <a:t>age-matched</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naive</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uninfected</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mice</a:t>
            </a:r>
            <a:r>
              <a:rPr lang="sk-SK" sz="2000" dirty="0">
                <a:effectLst/>
                <a:latin typeface="Calibri" panose="020F0502020204030204" pitchFamily="34" charset="0"/>
                <a:ea typeface="Calibri" panose="020F0502020204030204" pitchFamily="34" charset="0"/>
              </a:rPr>
              <a:t> - to study T </a:t>
            </a:r>
            <a:r>
              <a:rPr lang="sk-SK" sz="2000" dirty="0" err="1">
                <a:effectLst/>
                <a:latin typeface="Calibri" panose="020F0502020204030204" pitchFamily="34" charset="0"/>
                <a:ea typeface="Calibri" panose="020F0502020204030204" pitchFamily="34" charset="0"/>
              </a:rPr>
              <a:t>cell</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specificity</a:t>
            </a:r>
            <a:r>
              <a:rPr lang="sk-SK" sz="2000" dirty="0">
                <a:effectLst/>
                <a:latin typeface="Calibri" panose="020F0502020204030204" pitchFamily="34" charset="0"/>
                <a:ea typeface="Calibri" panose="020F0502020204030204" pitchFamily="34" charset="0"/>
              </a:rPr>
              <a:t> to </a:t>
            </a:r>
            <a:r>
              <a:rPr lang="sk-SK" sz="2000" dirty="0" err="1">
                <a:effectLst/>
                <a:latin typeface="Calibri" panose="020F0502020204030204" pitchFamily="34" charset="0"/>
                <a:ea typeface="Calibri" panose="020F0502020204030204" pitchFamily="34" charset="0"/>
              </a:rPr>
              <a:t>bacterial</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infection</a:t>
            </a:r>
            <a:endParaRPr lang="sk-SK" sz="2000" dirty="0">
              <a:latin typeface="Calibri" panose="020F0502020204030204" pitchFamily="34" charset="0"/>
              <a:ea typeface="Calibri" panose="020F0502020204030204" pitchFamily="34" charset="0"/>
            </a:endParaRPr>
          </a:p>
          <a:p>
            <a:pPr>
              <a:buFont typeface="Arial" panose="020B0604020202020204" pitchFamily="34" charset="0"/>
              <a:buChar char="•"/>
            </a:pPr>
            <a:r>
              <a:rPr lang="sk-SK" sz="2000" dirty="0" err="1">
                <a:effectLst/>
                <a:latin typeface="Calibri" panose="020F0502020204030204" pitchFamily="34" charset="0"/>
                <a:ea typeface="Calibri" panose="020F0502020204030204" pitchFamily="34" charset="0"/>
              </a:rPr>
              <a:t>The</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data</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again</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suggest</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that</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survivor</a:t>
            </a:r>
            <a:r>
              <a:rPr lang="sk-SK" sz="2000" dirty="0">
                <a:effectLst/>
                <a:latin typeface="Calibri" panose="020F0502020204030204" pitchFamily="34" charset="0"/>
                <a:ea typeface="Calibri" panose="020F0502020204030204" pitchFamily="34" charset="0"/>
              </a:rPr>
              <a:t> T </a:t>
            </a:r>
            <a:r>
              <a:rPr lang="sk-SK" sz="2000" dirty="0" err="1">
                <a:effectLst/>
                <a:latin typeface="Calibri" panose="020F0502020204030204" pitchFamily="34" charset="0"/>
                <a:ea typeface="Calibri" panose="020F0502020204030204" pitchFamily="34" charset="0"/>
              </a:rPr>
              <a:t>cells</a:t>
            </a:r>
            <a:r>
              <a:rPr lang="sk-SK" sz="2000" dirty="0">
                <a:effectLst/>
                <a:latin typeface="Calibri" panose="020F0502020204030204" pitchFamily="34" charset="0"/>
                <a:ea typeface="Calibri" panose="020F0502020204030204" pitchFamily="34" charset="0"/>
              </a:rPr>
              <a:t> </a:t>
            </a:r>
            <a:r>
              <a:rPr lang="sk-SK" sz="2000" b="1" dirty="0" err="1">
                <a:effectLst/>
                <a:latin typeface="Calibri" panose="020F0502020204030204" pitchFamily="34" charset="0"/>
                <a:ea typeface="Calibri" panose="020F0502020204030204" pitchFamily="34" charset="0"/>
              </a:rPr>
              <a:t>recognized</a:t>
            </a:r>
            <a:r>
              <a:rPr lang="sk-SK" sz="2000" b="1" dirty="0">
                <a:effectLst/>
                <a:latin typeface="Calibri" panose="020F0502020204030204" pitchFamily="34" charset="0"/>
                <a:ea typeface="Calibri" panose="020F0502020204030204" pitchFamily="34" charset="0"/>
              </a:rPr>
              <a:t> </a:t>
            </a:r>
            <a:r>
              <a:rPr lang="sk-SK" sz="2000" b="1" dirty="0" err="1">
                <a:effectLst/>
                <a:latin typeface="Calibri" panose="020F0502020204030204" pitchFamily="34" charset="0"/>
                <a:ea typeface="Calibri" panose="020F0502020204030204" pitchFamily="34" charset="0"/>
              </a:rPr>
              <a:t>both</a:t>
            </a:r>
            <a:r>
              <a:rPr lang="sk-SK" sz="2000" b="1"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infected</a:t>
            </a:r>
            <a:r>
              <a:rPr lang="sk-SK" sz="2000" dirty="0">
                <a:effectLst/>
                <a:latin typeface="Calibri" panose="020F0502020204030204" pitchFamily="34" charset="0"/>
                <a:ea typeface="Calibri" panose="020F0502020204030204" pitchFamily="34" charset="0"/>
              </a:rPr>
              <a:t> and </a:t>
            </a:r>
            <a:r>
              <a:rPr lang="sk-SK" sz="2000" dirty="0" err="1">
                <a:effectLst/>
                <a:latin typeface="Calibri" panose="020F0502020204030204" pitchFamily="34" charset="0"/>
                <a:ea typeface="Calibri" panose="020F0502020204030204" pitchFamily="34" charset="0"/>
              </a:rPr>
              <a:t>uninfected</a:t>
            </a:r>
            <a:r>
              <a:rPr lang="sk-SK" sz="2000" dirty="0">
                <a:effectLst/>
                <a:latin typeface="Calibri" panose="020F0502020204030204" pitchFamily="34" charset="0"/>
                <a:ea typeface="Calibri" panose="020F0502020204030204" pitchFamily="34" charset="0"/>
              </a:rPr>
              <a:t> tumor </a:t>
            </a:r>
            <a:r>
              <a:rPr lang="sk-SK" sz="2000" dirty="0" err="1">
                <a:effectLst/>
                <a:latin typeface="Calibri" panose="020F0502020204030204" pitchFamily="34" charset="0"/>
                <a:ea typeface="Calibri" panose="020F0502020204030204" pitchFamily="34" charset="0"/>
              </a:rPr>
              <a:t>cells</a:t>
            </a:r>
            <a:r>
              <a:rPr lang="sk-SK" sz="2000" dirty="0">
                <a:effectLst/>
                <a:latin typeface="Calibri" panose="020F0502020204030204" pitchFamily="34" charset="0"/>
                <a:ea typeface="Calibri" panose="020F0502020204030204" pitchFamily="34" charset="0"/>
              </a:rPr>
              <a:t> in </a:t>
            </a:r>
            <a:r>
              <a:rPr lang="sk-SK" sz="2000" dirty="0" err="1">
                <a:effectLst/>
                <a:latin typeface="Calibri" panose="020F0502020204030204" pitchFamily="34" charset="0"/>
                <a:ea typeface="Calibri" panose="020F0502020204030204" pitchFamily="34" charset="0"/>
              </a:rPr>
              <a:t>vivo</a:t>
            </a:r>
            <a:r>
              <a:rPr lang="sk-SK" sz="2000" dirty="0">
                <a:effectLst/>
                <a:latin typeface="Calibri" panose="020F0502020204030204" pitchFamily="34" charset="0"/>
                <a:ea typeface="Calibri" panose="020F0502020204030204" pitchFamily="34" charset="0"/>
              </a:rPr>
              <a:t> in </a:t>
            </a:r>
            <a:r>
              <a:rPr lang="sk-SK" sz="2000" dirty="0" err="1">
                <a:effectLst/>
                <a:latin typeface="Calibri" panose="020F0502020204030204" pitchFamily="34" charset="0"/>
                <a:ea typeface="Calibri" panose="020F0502020204030204" pitchFamily="34" charset="0"/>
              </a:rPr>
              <a:t>the</a:t>
            </a:r>
            <a:r>
              <a:rPr lang="sk-SK" sz="2000" dirty="0">
                <a:effectLst/>
                <a:latin typeface="Calibri" panose="020F0502020204030204" pitchFamily="34" charset="0"/>
                <a:ea typeface="Calibri" panose="020F0502020204030204" pitchFamily="34" charset="0"/>
              </a:rPr>
              <a:t> recipient </a:t>
            </a:r>
            <a:r>
              <a:rPr lang="sk-SK" sz="2000" dirty="0" err="1">
                <a:effectLst/>
                <a:latin typeface="Calibri" panose="020F0502020204030204" pitchFamily="34" charset="0"/>
                <a:ea typeface="Calibri" panose="020F0502020204030204" pitchFamily="34" charset="0"/>
              </a:rPr>
              <a:t>mice</a:t>
            </a:r>
            <a:endParaRPr lang="sk-SK" sz="2000" dirty="0">
              <a:effectLst/>
              <a:latin typeface="Calibri" panose="020F0502020204030204" pitchFamily="34" charset="0"/>
              <a:ea typeface="Calibri" panose="020F0502020204030204" pitchFamily="34" charset="0"/>
            </a:endParaRPr>
          </a:p>
          <a:p>
            <a:pPr>
              <a:buFont typeface="Arial" panose="020B0604020202020204" pitchFamily="34" charset="0"/>
              <a:buChar char="•"/>
            </a:pPr>
            <a:endParaRPr lang="sk-SK" sz="2000" dirty="0"/>
          </a:p>
        </p:txBody>
      </p:sp>
      <p:pic>
        <p:nvPicPr>
          <p:cNvPr id="7" name="Obrázok 6">
            <a:extLst>
              <a:ext uri="{FF2B5EF4-FFF2-40B4-BE49-F238E27FC236}">
                <a16:creationId xmlns:a16="http://schemas.microsoft.com/office/drawing/2014/main" id="{E234E2EF-F643-FA9F-0DFF-10ACD9381620}"/>
              </a:ext>
            </a:extLst>
          </p:cNvPr>
          <p:cNvPicPr>
            <a:picLocks noChangeAspect="1"/>
          </p:cNvPicPr>
          <p:nvPr/>
        </p:nvPicPr>
        <p:blipFill>
          <a:blip r:embed="rId2"/>
          <a:stretch>
            <a:fillRect/>
          </a:stretch>
        </p:blipFill>
        <p:spPr>
          <a:xfrm>
            <a:off x="1830139" y="3047991"/>
            <a:ext cx="5657891" cy="2438418"/>
          </a:xfrm>
          <a:prstGeom prst="rect">
            <a:avLst/>
          </a:prstGeom>
        </p:spPr>
      </p:pic>
    </p:spTree>
    <p:extLst>
      <p:ext uri="{BB962C8B-B14F-4D97-AF65-F5344CB8AC3E}">
        <p14:creationId xmlns:p14="http://schemas.microsoft.com/office/powerpoint/2010/main" val="1828298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0D2DD9D3-B28F-F384-8E17-0989454745F3}"/>
              </a:ext>
            </a:extLst>
          </p:cNvPr>
          <p:cNvSpPr>
            <a:spLocks noGrp="1"/>
          </p:cNvSpPr>
          <p:nvPr>
            <p:ph type="ftr" sz="quarter" idx="10"/>
          </p:nvPr>
        </p:nvSpPr>
        <p:spPr>
          <a:xfrm>
            <a:off x="917727" y="6089999"/>
            <a:ext cx="7107214" cy="476529"/>
          </a:xfrm>
        </p:spPr>
        <p:txBody>
          <a:bodyPr/>
          <a:lstStyle/>
          <a:p>
            <a:pPr algn="ctr"/>
            <a:r>
              <a:rPr lang="en-US" sz="1600" dirty="0"/>
              <a:t>Information on the selected peptides predicted by the </a:t>
            </a:r>
            <a:r>
              <a:rPr lang="sk-SK" sz="1600" dirty="0" err="1"/>
              <a:t>Immune</a:t>
            </a:r>
            <a:r>
              <a:rPr lang="sk-SK" sz="1600" dirty="0"/>
              <a:t> </a:t>
            </a:r>
            <a:r>
              <a:rPr lang="sk-SK" sz="1600" dirty="0" err="1"/>
              <a:t>Epitope</a:t>
            </a:r>
            <a:r>
              <a:rPr lang="sk-SK" sz="1600" dirty="0"/>
              <a:t> </a:t>
            </a:r>
            <a:r>
              <a:rPr lang="sk-SK" sz="1600" dirty="0" err="1"/>
              <a:t>Database</a:t>
            </a:r>
            <a:r>
              <a:rPr lang="sk-SK" sz="1600" dirty="0"/>
              <a:t> (</a:t>
            </a:r>
            <a:r>
              <a:rPr lang="en-US" sz="1600" dirty="0"/>
              <a:t>IEDB</a:t>
            </a:r>
            <a:r>
              <a:rPr lang="sk-SK" sz="1600" dirty="0"/>
              <a:t>)</a:t>
            </a:r>
            <a:r>
              <a:rPr lang="en-US" sz="1600" dirty="0"/>
              <a:t> database</a:t>
            </a:r>
            <a:endParaRPr lang="en-GB" sz="1600" noProof="0" dirty="0"/>
          </a:p>
        </p:txBody>
      </p:sp>
      <p:sp>
        <p:nvSpPr>
          <p:cNvPr id="3" name="Zástupný objekt pre číslo snímky 2">
            <a:extLst>
              <a:ext uri="{FF2B5EF4-FFF2-40B4-BE49-F238E27FC236}">
                <a16:creationId xmlns:a16="http://schemas.microsoft.com/office/drawing/2014/main" id="{83239BAA-6069-950B-329A-8CC3CB988909}"/>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5" name="Zástupný objekt pre obsah 4">
            <a:extLst>
              <a:ext uri="{FF2B5EF4-FFF2-40B4-BE49-F238E27FC236}">
                <a16:creationId xmlns:a16="http://schemas.microsoft.com/office/drawing/2014/main" id="{01C9B973-4FAD-3C84-7B06-B918E8AFF282}"/>
              </a:ext>
            </a:extLst>
          </p:cNvPr>
          <p:cNvSpPr>
            <a:spLocks noGrp="1"/>
          </p:cNvSpPr>
          <p:nvPr>
            <p:ph idx="1"/>
          </p:nvPr>
        </p:nvSpPr>
        <p:spPr>
          <a:xfrm>
            <a:off x="438884" y="212966"/>
            <a:ext cx="8064900" cy="5521757"/>
          </a:xfrm>
        </p:spPr>
        <p:txBody>
          <a:bodyPr/>
          <a:lstStyle/>
          <a:p>
            <a:pPr marL="54000" indent="0" algn="ctr">
              <a:buNone/>
            </a:pPr>
            <a:r>
              <a:rPr lang="sk-SK" sz="2800" b="1" kern="100" dirty="0" err="1">
                <a:effectLst/>
                <a:latin typeface="Calibri" panose="020F0502020204030204" pitchFamily="34" charset="0"/>
                <a:ea typeface="Calibri" panose="020F0502020204030204" pitchFamily="34" charset="0"/>
                <a:cs typeface="Calibri" panose="020F0502020204030204" pitchFamily="34" charset="0"/>
              </a:rPr>
              <a:t>Host</a:t>
            </a:r>
            <a:r>
              <a:rPr lang="sk-SK" sz="2800" b="1" kern="100" dirty="0">
                <a:effectLst/>
                <a:latin typeface="Calibri" panose="020F0502020204030204" pitchFamily="34" charset="0"/>
                <a:ea typeface="Calibri" panose="020F0502020204030204" pitchFamily="34" charset="0"/>
                <a:cs typeface="Calibri" panose="020F0502020204030204" pitchFamily="34" charset="0"/>
              </a:rPr>
              <a:t> T </a:t>
            </a:r>
            <a:r>
              <a:rPr lang="sk-SK" sz="2800" b="1" kern="100" dirty="0" err="1">
                <a:effectLst/>
                <a:latin typeface="Calibri" panose="020F0502020204030204" pitchFamily="34" charset="0"/>
                <a:ea typeface="Calibri" panose="020F0502020204030204" pitchFamily="34" charset="0"/>
                <a:cs typeface="Calibri" panose="020F0502020204030204" pitchFamily="34" charset="0"/>
              </a:rPr>
              <a:t>cells</a:t>
            </a:r>
            <a:r>
              <a:rPr lang="sk-SK" sz="2800" b="1" kern="100" dirty="0">
                <a:effectLst/>
                <a:latin typeface="Calibri" panose="020F0502020204030204" pitchFamily="34" charset="0"/>
                <a:ea typeface="Calibri" panose="020F0502020204030204" pitchFamily="34" charset="0"/>
                <a:cs typeface="Calibri" panose="020F0502020204030204" pitchFamily="34" charset="0"/>
              </a:rPr>
              <a:t> </a:t>
            </a:r>
            <a:r>
              <a:rPr lang="sk-SK" sz="2800" b="1" kern="100" dirty="0" err="1">
                <a:effectLst/>
                <a:latin typeface="Calibri" panose="020F0502020204030204" pitchFamily="34" charset="0"/>
                <a:ea typeface="Calibri" panose="020F0502020204030204" pitchFamily="34" charset="0"/>
                <a:cs typeface="Calibri" panose="020F0502020204030204" pitchFamily="34" charset="0"/>
              </a:rPr>
              <a:t>specifically</a:t>
            </a:r>
            <a:r>
              <a:rPr lang="sk-SK" sz="2800" b="1" kern="100" dirty="0">
                <a:effectLst/>
                <a:latin typeface="Calibri" panose="020F0502020204030204" pitchFamily="34" charset="0"/>
                <a:ea typeface="Calibri" panose="020F0502020204030204" pitchFamily="34" charset="0"/>
                <a:cs typeface="Calibri" panose="020F0502020204030204" pitchFamily="34" charset="0"/>
              </a:rPr>
              <a:t> </a:t>
            </a:r>
            <a:r>
              <a:rPr lang="sk-SK" sz="2800" b="1" kern="100" dirty="0" err="1">
                <a:effectLst/>
                <a:latin typeface="Calibri" panose="020F0502020204030204" pitchFamily="34" charset="0"/>
                <a:ea typeface="Calibri" panose="020F0502020204030204" pitchFamily="34" charset="0"/>
                <a:cs typeface="Calibri" panose="020F0502020204030204" pitchFamily="34" charset="0"/>
              </a:rPr>
              <a:t>targeted</a:t>
            </a:r>
            <a:r>
              <a:rPr lang="sk-SK" sz="2800" b="1" kern="100" dirty="0">
                <a:effectLst/>
                <a:latin typeface="Calibri" panose="020F0502020204030204" pitchFamily="34" charset="0"/>
                <a:ea typeface="Calibri" panose="020F0502020204030204" pitchFamily="34" charset="0"/>
                <a:cs typeface="Calibri" panose="020F0502020204030204" pitchFamily="34" charset="0"/>
              </a:rPr>
              <a:t> </a:t>
            </a:r>
            <a:r>
              <a:rPr lang="sk-SK" sz="2800" b="1" kern="100" dirty="0" err="1">
                <a:effectLst/>
                <a:latin typeface="Calibri" panose="020F0502020204030204" pitchFamily="34" charset="0"/>
                <a:ea typeface="Calibri" panose="020F0502020204030204" pitchFamily="34" charset="0"/>
                <a:cs typeface="Calibri" panose="020F0502020204030204" pitchFamily="34" charset="0"/>
              </a:rPr>
              <a:t>bacterial</a:t>
            </a:r>
            <a:r>
              <a:rPr lang="sk-SK" sz="2800" b="1" kern="100" dirty="0">
                <a:effectLst/>
                <a:latin typeface="Calibri" panose="020F0502020204030204" pitchFamily="34" charset="0"/>
                <a:ea typeface="Calibri" panose="020F0502020204030204" pitchFamily="34" charset="0"/>
                <a:cs typeface="Calibri" panose="020F0502020204030204" pitchFamily="34" charset="0"/>
              </a:rPr>
              <a:t> </a:t>
            </a:r>
            <a:r>
              <a:rPr lang="sk-SK" sz="2800" b="1" kern="100" dirty="0" err="1">
                <a:effectLst/>
                <a:latin typeface="Calibri" panose="020F0502020204030204" pitchFamily="34" charset="0"/>
                <a:ea typeface="Calibri" panose="020F0502020204030204" pitchFamily="34" charset="0"/>
                <a:cs typeface="Calibri" panose="020F0502020204030204" pitchFamily="34" charset="0"/>
              </a:rPr>
              <a:t>epitopes</a:t>
            </a:r>
            <a:r>
              <a:rPr lang="sk-SK" sz="2800" b="1" kern="100" dirty="0">
                <a:effectLst/>
                <a:latin typeface="Calibri" panose="020F0502020204030204" pitchFamily="34" charset="0"/>
                <a:ea typeface="Calibri" panose="020F0502020204030204" pitchFamily="34" charset="0"/>
                <a:cs typeface="Calibri" panose="020F0502020204030204" pitchFamily="34" charset="0"/>
              </a:rPr>
              <a:t> </a:t>
            </a:r>
            <a:r>
              <a:rPr lang="sk-SK" sz="2800" b="1" kern="100" dirty="0" err="1">
                <a:effectLst/>
                <a:latin typeface="Calibri" panose="020F0502020204030204" pitchFamily="34" charset="0"/>
                <a:ea typeface="Calibri" panose="020F0502020204030204" pitchFamily="34" charset="0"/>
                <a:cs typeface="Calibri" panose="020F0502020204030204" pitchFamily="34" charset="0"/>
              </a:rPr>
              <a:t>after</a:t>
            </a:r>
            <a:r>
              <a:rPr lang="sk-SK" sz="2800" b="1" kern="100" dirty="0">
                <a:effectLst/>
                <a:latin typeface="Calibri" panose="020F0502020204030204" pitchFamily="34" charset="0"/>
                <a:ea typeface="Calibri" panose="020F0502020204030204" pitchFamily="34" charset="0"/>
                <a:cs typeface="Calibri" panose="020F0502020204030204" pitchFamily="34" charset="0"/>
              </a:rPr>
              <a:t> </a:t>
            </a:r>
            <a:r>
              <a:rPr lang="sk-SK" sz="2800" b="1" kern="100" dirty="0" err="1">
                <a:effectLst/>
                <a:latin typeface="Calibri" panose="020F0502020204030204" pitchFamily="34" charset="0"/>
                <a:ea typeface="Calibri" panose="020F0502020204030204" pitchFamily="34" charset="0"/>
                <a:cs typeface="Calibri" panose="020F0502020204030204" pitchFamily="34" charset="0"/>
              </a:rPr>
              <a:t>antibiotic</a:t>
            </a:r>
            <a:r>
              <a:rPr lang="sk-SK" sz="2800" b="1" kern="100" dirty="0">
                <a:effectLst/>
                <a:latin typeface="Calibri" panose="020F0502020204030204" pitchFamily="34" charset="0"/>
                <a:ea typeface="Calibri" panose="020F0502020204030204" pitchFamily="34" charset="0"/>
                <a:cs typeface="Calibri" panose="020F0502020204030204" pitchFamily="34" charset="0"/>
              </a:rPr>
              <a:t> </a:t>
            </a:r>
            <a:r>
              <a:rPr lang="sk-SK" sz="2800" b="1" kern="100" dirty="0" err="1">
                <a:effectLst/>
                <a:latin typeface="Calibri" panose="020F0502020204030204" pitchFamily="34" charset="0"/>
                <a:ea typeface="Calibri" panose="020F0502020204030204" pitchFamily="34" charset="0"/>
                <a:cs typeface="Calibri" panose="020F0502020204030204" pitchFamily="34" charset="0"/>
              </a:rPr>
              <a:t>treatment</a:t>
            </a:r>
            <a:endParaRPr lang="sk-SK" sz="2800" b="1" kern="100" dirty="0">
              <a:effectLst/>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sk-SK" sz="2000" kern="100" dirty="0" err="1">
                <a:latin typeface="Calibri" panose="020F0502020204030204" pitchFamily="34" charset="0"/>
                <a:ea typeface="Calibri" panose="020F0502020204030204" pitchFamily="34" charset="0"/>
                <a:cs typeface="Calibri" panose="020F0502020204030204" pitchFamily="34" charset="0"/>
              </a:rPr>
              <a:t>Prediction</a:t>
            </a:r>
            <a:r>
              <a:rPr lang="sk-SK" sz="2000" kern="100" dirty="0">
                <a:latin typeface="Calibri" panose="020F0502020204030204" pitchFamily="34" charset="0"/>
                <a:ea typeface="Calibri" panose="020F0502020204030204" pitchFamily="34" charset="0"/>
                <a:cs typeface="Calibri" panose="020F0502020204030204" pitchFamily="34" charset="0"/>
              </a:rPr>
              <a:t> of </a:t>
            </a:r>
            <a:r>
              <a:rPr lang="sk-SK" sz="2000" kern="100" dirty="0" err="1">
                <a:latin typeface="Calibri" panose="020F0502020204030204" pitchFamily="34" charset="0"/>
                <a:ea typeface="Calibri" panose="020F0502020204030204" pitchFamily="34" charset="0"/>
                <a:cs typeface="Calibri" panose="020F0502020204030204" pitchFamily="34" charset="0"/>
              </a:rPr>
              <a:t>binding</a:t>
            </a:r>
            <a:r>
              <a:rPr lang="sk-SK" sz="2000" kern="100" dirty="0">
                <a:latin typeface="Calibri" panose="020F0502020204030204" pitchFamily="34" charset="0"/>
                <a:ea typeface="Calibri" panose="020F0502020204030204" pitchFamily="34" charset="0"/>
                <a:cs typeface="Calibri" panose="020F0502020204030204" pitchFamily="34" charset="0"/>
              </a:rPr>
              <a:t> </a:t>
            </a:r>
            <a:r>
              <a:rPr lang="sk-SK" sz="2000" kern="100" dirty="0" err="1">
                <a:latin typeface="Calibri" panose="020F0502020204030204" pitchFamily="34" charset="0"/>
                <a:ea typeface="Calibri" panose="020F0502020204030204" pitchFamily="34" charset="0"/>
                <a:cs typeface="Calibri" panose="020F0502020204030204" pitchFamily="34" charset="0"/>
              </a:rPr>
              <a:t>peptides</a:t>
            </a:r>
            <a:r>
              <a:rPr lang="sk-SK" sz="2000" kern="100" dirty="0">
                <a:latin typeface="Calibri" panose="020F0502020204030204" pitchFamily="34" charset="0"/>
                <a:ea typeface="Calibri" panose="020F0502020204030204" pitchFamily="34" charset="0"/>
                <a:cs typeface="Calibri" panose="020F0502020204030204" pitchFamily="34" charset="0"/>
              </a:rPr>
              <a:t> (</a:t>
            </a:r>
            <a:r>
              <a:rPr lang="sk-SK" sz="2000" dirty="0">
                <a:effectLst/>
                <a:latin typeface="Calibri" panose="020F0502020204030204" pitchFamily="34" charset="0"/>
                <a:ea typeface="Calibri" panose="020F0502020204030204" pitchFamily="34" charset="0"/>
              </a:rPr>
              <a:t>MHC-I H-2Kd, H-2Dd, and H2Ld ) to </a:t>
            </a:r>
            <a:r>
              <a:rPr lang="sk-SK" sz="2000" dirty="0" err="1">
                <a:effectLst/>
                <a:latin typeface="Calibri" panose="020F0502020204030204" pitchFamily="34" charset="0"/>
                <a:ea typeface="Calibri" panose="020F0502020204030204" pitchFamily="34" charset="0"/>
              </a:rPr>
              <a:t>estimated</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the</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potential</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neoepitopes</a:t>
            </a:r>
            <a:endParaRPr lang="sk-SK" sz="2000" dirty="0">
              <a:effectLst/>
              <a:latin typeface="Calibri" panose="020F0502020204030204" pitchFamily="34" charset="0"/>
              <a:ea typeface="Calibri" panose="020F0502020204030204" pitchFamily="34" charset="0"/>
            </a:endParaRPr>
          </a:p>
          <a:p>
            <a:pPr>
              <a:buFont typeface="Arial" panose="020B0604020202020204" pitchFamily="34" charset="0"/>
              <a:buChar char="•"/>
            </a:pPr>
            <a:r>
              <a:rPr lang="sk-SK" sz="2000" dirty="0" err="1">
                <a:effectLst/>
                <a:latin typeface="Calibri" panose="020F0502020204030204" pitchFamily="34" charset="0"/>
                <a:ea typeface="Calibri" panose="020F0502020204030204" pitchFamily="34" charset="0"/>
              </a:rPr>
              <a:t>selection</a:t>
            </a:r>
            <a:r>
              <a:rPr lang="sk-SK" sz="2000" dirty="0">
                <a:effectLst/>
                <a:latin typeface="Calibri" panose="020F0502020204030204" pitchFamily="34" charset="0"/>
                <a:ea typeface="Calibri" panose="020F0502020204030204" pitchFamily="34" charset="0"/>
              </a:rPr>
              <a:t> of </a:t>
            </a:r>
            <a:r>
              <a:rPr lang="sk-SK" sz="2000" dirty="0" err="1">
                <a:effectLst/>
                <a:latin typeface="Calibri" panose="020F0502020204030204" pitchFamily="34" charset="0"/>
                <a:ea typeface="Calibri" panose="020F0502020204030204" pitchFamily="34" charset="0"/>
              </a:rPr>
              <a:t>the</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epitopes</a:t>
            </a:r>
            <a:r>
              <a:rPr lang="sk-SK" sz="2000" dirty="0">
                <a:latin typeface="Calibri" panose="020F0502020204030204" pitchFamily="34" charset="0"/>
                <a:ea typeface="Calibri" panose="020F0502020204030204" pitchFamily="34" charset="0"/>
              </a:rPr>
              <a:t> - </a:t>
            </a:r>
            <a:r>
              <a:rPr lang="sk-SK" sz="2000" dirty="0" err="1">
                <a:effectLst/>
                <a:latin typeface="Calibri" panose="020F0502020204030204" pitchFamily="34" charset="0"/>
                <a:ea typeface="Calibri" panose="020F0502020204030204" pitchFamily="34" charset="0"/>
              </a:rPr>
              <a:t>the</a:t>
            </a:r>
            <a:r>
              <a:rPr lang="sk-SK" sz="2000" dirty="0">
                <a:effectLst/>
                <a:latin typeface="Calibri" panose="020F0502020204030204" pitchFamily="34" charset="0"/>
                <a:ea typeface="Calibri" panose="020F0502020204030204" pitchFamily="34" charset="0"/>
              </a:rPr>
              <a:t> most </a:t>
            </a:r>
            <a:r>
              <a:rPr lang="sk-SK" sz="2000" dirty="0" err="1">
                <a:effectLst/>
                <a:latin typeface="Calibri" panose="020F0502020204030204" pitchFamily="34" charset="0"/>
                <a:ea typeface="Calibri" panose="020F0502020204030204" pitchFamily="34" charset="0"/>
              </a:rPr>
              <a:t>abundant</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cytoplasmic</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proteins</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were</a:t>
            </a:r>
            <a:r>
              <a:rPr lang="sk-SK" sz="2000" dirty="0">
                <a:effectLst/>
                <a:latin typeface="Calibri" panose="020F0502020204030204" pitchFamily="34" charset="0"/>
                <a:ea typeface="Calibri" panose="020F0502020204030204" pitchFamily="34" charset="0"/>
              </a:rPr>
              <a:t> chosen</a:t>
            </a:r>
            <a:endParaRPr lang="sk-SK" sz="2000" dirty="0">
              <a:latin typeface="Calibri" panose="020F0502020204030204" pitchFamily="34" charset="0"/>
              <a:ea typeface="Calibri" panose="020F0502020204030204" pitchFamily="34" charset="0"/>
            </a:endParaRPr>
          </a:p>
          <a:p>
            <a:pPr>
              <a:buFont typeface="Arial" panose="020B0604020202020204" pitchFamily="34" charset="0"/>
              <a:buChar char="•"/>
            </a:pPr>
            <a:r>
              <a:rPr lang="sk-SK" sz="2000" dirty="0" err="1">
                <a:effectLst/>
                <a:latin typeface="Calibri" panose="020F0502020204030204" pitchFamily="34" charset="0"/>
                <a:ea typeface="Calibri" panose="020F0502020204030204" pitchFamily="34" charset="0"/>
              </a:rPr>
              <a:t>peptides</a:t>
            </a:r>
            <a:r>
              <a:rPr lang="sk-SK" sz="2000" dirty="0">
                <a:effectLst/>
                <a:latin typeface="Calibri" panose="020F0502020204030204" pitchFamily="34" charset="0"/>
                <a:ea typeface="Calibri" panose="020F0502020204030204" pitchFamily="34" charset="0"/>
              </a:rPr>
              <a:t> 1 </a:t>
            </a:r>
            <a:r>
              <a:rPr lang="sk-SK" sz="2000" dirty="0" err="1">
                <a:effectLst/>
                <a:latin typeface="Calibri" panose="020F0502020204030204" pitchFamily="34" charset="0"/>
                <a:ea typeface="Calibri" panose="020F0502020204030204" pitchFamily="34" charset="0"/>
              </a:rPr>
              <a:t>through</a:t>
            </a:r>
            <a:r>
              <a:rPr lang="sk-SK" sz="2000" dirty="0">
                <a:effectLst/>
                <a:latin typeface="Calibri" panose="020F0502020204030204" pitchFamily="34" charset="0"/>
                <a:ea typeface="Calibri" panose="020F0502020204030204" pitchFamily="34" charset="0"/>
              </a:rPr>
              <a:t> 5 - </a:t>
            </a:r>
            <a:r>
              <a:rPr lang="sk-SK" sz="2000" dirty="0" err="1">
                <a:effectLst/>
                <a:latin typeface="Calibri" panose="020F0502020204030204" pitchFamily="34" charset="0"/>
                <a:ea typeface="Calibri" panose="020F0502020204030204" pitchFamily="34" charset="0"/>
              </a:rPr>
              <a:t>neoantigens</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derived</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from</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bacteria</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that</a:t>
            </a:r>
            <a:r>
              <a:rPr lang="sk-SK" sz="2000" dirty="0">
                <a:effectLst/>
                <a:latin typeface="Calibri" panose="020F0502020204030204" pitchFamily="34" charset="0"/>
                <a:ea typeface="Calibri" panose="020F0502020204030204" pitchFamily="34" charset="0"/>
              </a:rPr>
              <a:t> do </a:t>
            </a:r>
            <a:r>
              <a:rPr lang="sk-SK" sz="2000" dirty="0" err="1">
                <a:effectLst/>
                <a:latin typeface="Calibri" panose="020F0502020204030204" pitchFamily="34" charset="0"/>
                <a:ea typeface="Calibri" panose="020F0502020204030204" pitchFamily="34" charset="0"/>
              </a:rPr>
              <a:t>not</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share</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any</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sequence</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similarities</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with</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mice</a:t>
            </a:r>
            <a:endParaRPr lang="sk-SK" sz="2000" dirty="0">
              <a:effectLst/>
              <a:latin typeface="Calibri" panose="020F0502020204030204" pitchFamily="34" charset="0"/>
              <a:ea typeface="Calibri" panose="020F0502020204030204" pitchFamily="34" charset="0"/>
            </a:endParaRPr>
          </a:p>
          <a:p>
            <a:pPr>
              <a:buFont typeface="Arial" panose="020B0604020202020204" pitchFamily="34" charset="0"/>
              <a:buChar char="•"/>
            </a:pPr>
            <a:r>
              <a:rPr lang="sk-SK" sz="2000" dirty="0" err="1">
                <a:latin typeface="Calibri" panose="020F0502020204030204" pitchFamily="34" charset="0"/>
                <a:ea typeface="Calibri" panose="020F0502020204030204" pitchFamily="34" charset="0"/>
              </a:rPr>
              <a:t>t</a:t>
            </a:r>
            <a:r>
              <a:rPr lang="sk-SK" sz="2000" dirty="0" err="1">
                <a:effectLst/>
                <a:latin typeface="Calibri" panose="020F0502020204030204" pitchFamily="34" charset="0"/>
                <a:ea typeface="Calibri" panose="020F0502020204030204" pitchFamily="34" charset="0"/>
              </a:rPr>
              <a:t>he</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homologous</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epitopes</a:t>
            </a:r>
            <a:r>
              <a:rPr lang="sk-SK" sz="2000" dirty="0">
                <a:effectLst/>
                <a:latin typeface="Calibri" panose="020F0502020204030204" pitchFamily="34" charset="0"/>
                <a:ea typeface="Calibri" panose="020F0502020204030204" pitchFamily="34" charset="0"/>
              </a:rPr>
              <a:t> </a:t>
            </a:r>
            <a:r>
              <a:rPr lang="sk-SK" sz="2000" dirty="0" err="1">
                <a:effectLst/>
                <a:latin typeface="Calibri" panose="020F0502020204030204" pitchFamily="34" charset="0"/>
                <a:ea typeface="Calibri" panose="020F0502020204030204" pitchFamily="34" charset="0"/>
              </a:rPr>
              <a:t>peptides</a:t>
            </a:r>
            <a:r>
              <a:rPr lang="sk-SK" sz="2000" dirty="0">
                <a:effectLst/>
                <a:latin typeface="Calibri" panose="020F0502020204030204" pitchFamily="34" charset="0"/>
                <a:ea typeface="Calibri" panose="020F0502020204030204" pitchFamily="34" charset="0"/>
              </a:rPr>
              <a:t> 6–8 are </a:t>
            </a:r>
            <a:r>
              <a:rPr lang="sk-SK" sz="2000" dirty="0" err="1">
                <a:effectLst/>
                <a:latin typeface="Calibri" panose="020F0502020204030204" pitchFamily="34" charset="0"/>
                <a:ea typeface="Calibri" panose="020F0502020204030204" pitchFamily="34" charset="0"/>
              </a:rPr>
              <a:t>shared</a:t>
            </a:r>
            <a:r>
              <a:rPr lang="sk-SK" sz="2000" dirty="0">
                <a:effectLst/>
                <a:latin typeface="Calibri" panose="020F0502020204030204" pitchFamily="34" charset="0"/>
                <a:ea typeface="Calibri" panose="020F0502020204030204" pitchFamily="34" charset="0"/>
              </a:rPr>
              <a:t> by </a:t>
            </a:r>
            <a:r>
              <a:rPr lang="sk-SK" sz="2000" dirty="0" err="1">
                <a:effectLst/>
                <a:latin typeface="Calibri" panose="020F0502020204030204" pitchFamily="34" charset="0"/>
                <a:ea typeface="Calibri" panose="020F0502020204030204" pitchFamily="34" charset="0"/>
              </a:rPr>
              <a:t>mice</a:t>
            </a:r>
            <a:r>
              <a:rPr lang="sk-SK" sz="2000" dirty="0">
                <a:effectLst/>
                <a:latin typeface="Calibri" panose="020F0502020204030204" pitchFamily="34" charset="0"/>
                <a:ea typeface="Calibri" panose="020F0502020204030204" pitchFamily="34" charset="0"/>
              </a:rPr>
              <a:t> and </a:t>
            </a:r>
            <a:r>
              <a:rPr lang="sk-SK" sz="2000" dirty="0" err="1">
                <a:effectLst/>
                <a:latin typeface="Calibri" panose="020F0502020204030204" pitchFamily="34" charset="0"/>
                <a:ea typeface="Calibri" panose="020F0502020204030204" pitchFamily="34" charset="0"/>
              </a:rPr>
              <a:t>bacteria</a:t>
            </a:r>
            <a:endParaRPr lang="sk-S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54000" indent="0">
              <a:buNone/>
            </a:pPr>
            <a:endParaRPr lang="sk-SK" dirty="0"/>
          </a:p>
        </p:txBody>
      </p:sp>
      <p:pic>
        <p:nvPicPr>
          <p:cNvPr id="9" name="Obrázok 8">
            <a:extLst>
              <a:ext uri="{FF2B5EF4-FFF2-40B4-BE49-F238E27FC236}">
                <a16:creationId xmlns:a16="http://schemas.microsoft.com/office/drawing/2014/main" id="{E4C677EB-739D-C761-E468-B1F0F90FEDCA}"/>
              </a:ext>
            </a:extLst>
          </p:cNvPr>
          <p:cNvPicPr>
            <a:picLocks noChangeAspect="1"/>
          </p:cNvPicPr>
          <p:nvPr/>
        </p:nvPicPr>
        <p:blipFill>
          <a:blip r:embed="rId2"/>
          <a:stretch>
            <a:fillRect/>
          </a:stretch>
        </p:blipFill>
        <p:spPr>
          <a:xfrm>
            <a:off x="794657" y="3413734"/>
            <a:ext cx="7353354" cy="2657494"/>
          </a:xfrm>
          <a:prstGeom prst="rect">
            <a:avLst/>
          </a:prstGeom>
        </p:spPr>
      </p:pic>
    </p:spTree>
    <p:extLst>
      <p:ext uri="{BB962C8B-B14F-4D97-AF65-F5344CB8AC3E}">
        <p14:creationId xmlns:p14="http://schemas.microsoft.com/office/powerpoint/2010/main" val="208642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86C10A21-2CCB-A315-96A4-D9E3733DC7DB}"/>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4" name="Nadpis 3">
            <a:extLst>
              <a:ext uri="{FF2B5EF4-FFF2-40B4-BE49-F238E27FC236}">
                <a16:creationId xmlns:a16="http://schemas.microsoft.com/office/drawing/2014/main" id="{C44BE336-C3D3-5D78-69B4-26A37E4D428D}"/>
              </a:ext>
            </a:extLst>
          </p:cNvPr>
          <p:cNvSpPr>
            <a:spLocks noGrp="1"/>
          </p:cNvSpPr>
          <p:nvPr>
            <p:ph type="title"/>
          </p:nvPr>
        </p:nvSpPr>
        <p:spPr/>
        <p:txBody>
          <a:bodyPr/>
          <a:lstStyle/>
          <a:p>
            <a:endParaRPr lang="sk-SK"/>
          </a:p>
        </p:txBody>
      </p:sp>
      <p:sp>
        <p:nvSpPr>
          <p:cNvPr id="5" name="Zástupný objekt pre obsah 4">
            <a:extLst>
              <a:ext uri="{FF2B5EF4-FFF2-40B4-BE49-F238E27FC236}">
                <a16:creationId xmlns:a16="http://schemas.microsoft.com/office/drawing/2014/main" id="{F4951A13-2992-6535-1E40-AD3E530E6170}"/>
              </a:ext>
            </a:extLst>
          </p:cNvPr>
          <p:cNvSpPr>
            <a:spLocks noGrp="1"/>
          </p:cNvSpPr>
          <p:nvPr>
            <p:ph idx="1"/>
          </p:nvPr>
        </p:nvSpPr>
        <p:spPr>
          <a:xfrm>
            <a:off x="540000" y="1282714"/>
            <a:ext cx="8064900" cy="5454000"/>
          </a:xfrm>
        </p:spPr>
        <p:txBody>
          <a:bodyPr/>
          <a:lstStyle/>
          <a:p>
            <a:pP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 cells from survivors established long-term anti-tumor efficacy compared to T cells from naive mice</a:t>
            </a:r>
            <a:endParaRPr lang="cs-CZ" sz="2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cs-CZ" sz="2000" dirty="0" err="1">
                <a:effectLst/>
                <a:latin typeface="Calibri" panose="020F0502020204030204" pitchFamily="34" charset="0"/>
                <a:ea typeface="Calibri" panose="020F0502020204030204" pitchFamily="34" charset="0"/>
                <a:cs typeface="Calibri" panose="020F0502020204030204" pitchFamily="34" charset="0"/>
              </a:rPr>
              <a:t>While</a:t>
            </a:r>
            <a:r>
              <a:rPr lang="cs-CZ" sz="2000" dirty="0">
                <a:effectLst/>
                <a:latin typeface="Calibri" panose="020F0502020204030204" pitchFamily="34" charset="0"/>
                <a:ea typeface="Calibri" panose="020F0502020204030204" pitchFamily="34" charset="0"/>
                <a:cs typeface="Calibri" panose="020F0502020204030204" pitchFamily="34" charset="0"/>
              </a:rPr>
              <a:t> </a:t>
            </a:r>
            <a:r>
              <a:rPr lang="cs-CZ" sz="2000" b="1" dirty="0">
                <a:effectLst/>
                <a:latin typeface="Calibri" panose="020F0502020204030204" pitchFamily="34" charset="0"/>
                <a:ea typeface="Calibri" panose="020F0502020204030204" pitchFamily="34" charset="0"/>
                <a:cs typeface="Calibri" panose="020F0502020204030204" pitchFamily="34" charset="0"/>
              </a:rPr>
              <a:t>CD4+ T </a:t>
            </a:r>
            <a:r>
              <a:rPr lang="cs-CZ" sz="2000" b="1" dirty="0" err="1">
                <a:effectLst/>
                <a:latin typeface="Calibri" panose="020F0502020204030204" pitchFamily="34" charset="0"/>
                <a:ea typeface="Calibri" panose="020F0502020204030204" pitchFamily="34" charset="0"/>
                <a:cs typeface="Calibri" panose="020F0502020204030204" pitchFamily="34" charset="0"/>
              </a:rPr>
              <a:t>cells</a:t>
            </a:r>
            <a:r>
              <a:rPr lang="cs-CZ" sz="2000" dirty="0">
                <a:effectLst/>
                <a:latin typeface="Calibri" panose="020F0502020204030204" pitchFamily="34" charset="0"/>
                <a:ea typeface="Calibri" panose="020F0502020204030204" pitchFamily="34" charset="0"/>
                <a:cs typeface="Calibri" panose="020F0502020204030204" pitchFamily="34" charset="0"/>
              </a:rPr>
              <a:t> in response to </a:t>
            </a:r>
            <a:r>
              <a:rPr lang="cs-CZ" sz="2000" dirty="0" err="1">
                <a:effectLst/>
                <a:latin typeface="Calibri" panose="020F0502020204030204" pitchFamily="34" charset="0"/>
                <a:ea typeface="Calibri" panose="020F0502020204030204" pitchFamily="34" charset="0"/>
                <a:cs typeface="Calibri" panose="020F0502020204030204" pitchFamily="34" charset="0"/>
              </a:rPr>
              <a:t>class</a:t>
            </a:r>
            <a:r>
              <a:rPr lang="cs-CZ" sz="2000" dirty="0">
                <a:effectLst/>
                <a:latin typeface="Calibri" panose="020F0502020204030204" pitchFamily="34" charset="0"/>
                <a:ea typeface="Calibri" panose="020F0502020204030204" pitchFamily="34" charset="0"/>
                <a:cs typeface="Calibri" panose="020F0502020204030204" pitchFamily="34" charset="0"/>
              </a:rPr>
              <a:t> II MHC </a:t>
            </a:r>
            <a:r>
              <a:rPr lang="cs-CZ" sz="2000" dirty="0" err="1">
                <a:effectLst/>
                <a:latin typeface="Calibri" panose="020F0502020204030204" pitchFamily="34" charset="0"/>
                <a:ea typeface="Calibri" panose="020F0502020204030204" pitchFamily="34" charset="0"/>
                <a:cs typeface="Calibri" panose="020F0502020204030204" pitchFamily="34" charset="0"/>
              </a:rPr>
              <a:t>antigens</a:t>
            </a:r>
            <a:r>
              <a:rPr lang="cs-CZ" sz="2000" dirty="0">
                <a:effectLst/>
                <a:latin typeface="Calibri" panose="020F0502020204030204" pitchFamily="34" charset="0"/>
                <a:ea typeface="Calibri" panose="020F0502020204030204" pitchFamily="34" charset="0"/>
                <a:cs typeface="Calibri" panose="020F0502020204030204" pitchFamily="34" charset="0"/>
              </a:rPr>
              <a:t> </a:t>
            </a:r>
            <a:r>
              <a:rPr lang="cs-CZ" sz="2000" dirty="0" err="1">
                <a:effectLst/>
                <a:latin typeface="Calibri" panose="020F0502020204030204" pitchFamily="34" charset="0"/>
                <a:ea typeface="Calibri" panose="020F0502020204030204" pitchFamily="34" charset="0"/>
                <a:cs typeface="Calibri" panose="020F0502020204030204" pitchFamily="34" charset="0"/>
              </a:rPr>
              <a:t>have</a:t>
            </a:r>
            <a:r>
              <a:rPr lang="cs-CZ" sz="2000" dirty="0">
                <a:effectLst/>
                <a:latin typeface="Calibri" panose="020F0502020204030204" pitchFamily="34" charset="0"/>
                <a:ea typeface="Calibri" panose="020F0502020204030204" pitchFamily="34" charset="0"/>
                <a:cs typeface="Calibri" panose="020F0502020204030204" pitchFamily="34" charset="0"/>
              </a:rPr>
              <a:t> </a:t>
            </a:r>
            <a:r>
              <a:rPr lang="cs-CZ" sz="2000" dirty="0" err="1">
                <a:effectLst/>
                <a:latin typeface="Calibri" panose="020F0502020204030204" pitchFamily="34" charset="0"/>
                <a:ea typeface="Calibri" panose="020F0502020204030204" pitchFamily="34" charset="0"/>
                <a:cs typeface="Calibri" panose="020F0502020204030204" pitchFamily="34" charset="0"/>
              </a:rPr>
              <a:t>been</a:t>
            </a:r>
            <a:r>
              <a:rPr lang="cs-CZ" sz="2000" dirty="0">
                <a:effectLst/>
                <a:latin typeface="Calibri" panose="020F0502020204030204" pitchFamily="34" charset="0"/>
                <a:ea typeface="Calibri" panose="020F0502020204030204" pitchFamily="34" charset="0"/>
                <a:cs typeface="Calibri" panose="020F0502020204030204" pitchFamily="34" charset="0"/>
              </a:rPr>
              <a:t> </a:t>
            </a:r>
            <a:r>
              <a:rPr lang="cs-CZ" sz="2000" dirty="0" err="1">
                <a:effectLst/>
                <a:latin typeface="Calibri" panose="020F0502020204030204" pitchFamily="34" charset="0"/>
                <a:ea typeface="Calibri" panose="020F0502020204030204" pitchFamily="34" charset="0"/>
                <a:cs typeface="Calibri" panose="020F0502020204030204" pitchFamily="34" charset="0"/>
              </a:rPr>
              <a:t>sho</a:t>
            </a:r>
            <a:r>
              <a:rPr lang="cs-CZ" sz="2000" dirty="0" err="1">
                <a:latin typeface="Calibri" panose="020F0502020204030204" pitchFamily="34" charset="0"/>
                <a:ea typeface="Calibri" panose="020F0502020204030204" pitchFamily="34" charset="0"/>
                <a:cs typeface="Calibri" panose="020F0502020204030204" pitchFamily="34" charset="0"/>
              </a:rPr>
              <a:t>wn</a:t>
            </a:r>
            <a:r>
              <a:rPr lang="cs-CZ" sz="2000" dirty="0">
                <a:latin typeface="Calibri" panose="020F0502020204030204" pitchFamily="34" charset="0"/>
                <a:ea typeface="Calibri" panose="020F0502020204030204" pitchFamily="34" charset="0"/>
                <a:cs typeface="Calibri" panose="020F0502020204030204" pitchFamily="34" charset="0"/>
              </a:rPr>
              <a:t> to </a:t>
            </a:r>
            <a:r>
              <a:rPr lang="cs-CZ" sz="2000" dirty="0" err="1">
                <a:latin typeface="Calibri" panose="020F0502020204030204" pitchFamily="34" charset="0"/>
                <a:ea typeface="Calibri" panose="020F0502020204030204" pitchFamily="34" charset="0"/>
                <a:cs typeface="Calibri" panose="020F0502020204030204" pitchFamily="34" charset="0"/>
              </a:rPr>
              <a:t>produce</a:t>
            </a:r>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dirty="0" err="1">
                <a:latin typeface="Calibri" panose="020F0502020204030204" pitchFamily="34" charset="0"/>
                <a:ea typeface="Calibri" panose="020F0502020204030204" pitchFamily="34" charset="0"/>
                <a:cs typeface="Calibri" panose="020F0502020204030204" pitchFamily="34" charset="0"/>
              </a:rPr>
              <a:t>either</a:t>
            </a:r>
            <a:r>
              <a:rPr lang="cs-CZ" sz="2000" dirty="0">
                <a:latin typeface="Calibri" panose="020F0502020204030204" pitchFamily="34" charset="0"/>
                <a:ea typeface="Calibri" panose="020F0502020204030204" pitchFamily="34" charset="0"/>
                <a:cs typeface="Calibri" panose="020F0502020204030204" pitchFamily="34" charset="0"/>
              </a:rPr>
              <a:t> cytotoxicity </a:t>
            </a:r>
            <a:r>
              <a:rPr lang="cs-CZ" sz="2000" dirty="0" err="1">
                <a:latin typeface="Calibri" panose="020F0502020204030204" pitchFamily="34" charset="0"/>
                <a:ea typeface="Calibri" panose="020F0502020204030204" pitchFamily="34" charset="0"/>
                <a:cs typeface="Calibri" panose="020F0502020204030204" pitchFamily="34" charset="0"/>
              </a:rPr>
              <a:t>or</a:t>
            </a:r>
            <a:r>
              <a:rPr lang="cs-CZ" sz="2000" dirty="0">
                <a:latin typeface="Calibri" panose="020F0502020204030204" pitchFamily="34" charset="0"/>
                <a:ea typeface="Calibri" panose="020F0502020204030204" pitchFamily="34" charset="0"/>
                <a:cs typeface="Calibri" panose="020F0502020204030204" pitchFamily="34" charset="0"/>
              </a:rPr>
              <a:t> tolerance, </a:t>
            </a:r>
            <a:r>
              <a:rPr lang="cs-CZ" sz="2000" dirty="0" err="1">
                <a:latin typeface="Calibri" panose="020F0502020204030204" pitchFamily="34" charset="0"/>
                <a:ea typeface="Calibri" panose="020F0502020204030204" pitchFamily="34" charset="0"/>
                <a:cs typeface="Calibri" panose="020F0502020204030204" pitchFamily="34" charset="0"/>
              </a:rPr>
              <a:t>they</a:t>
            </a:r>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dirty="0" err="1">
                <a:latin typeface="Calibri" panose="020F0502020204030204" pitchFamily="34" charset="0"/>
                <a:ea typeface="Calibri" panose="020F0502020204030204" pitchFamily="34" charset="0"/>
                <a:cs typeface="Calibri" panose="020F0502020204030204" pitchFamily="34" charset="0"/>
              </a:rPr>
              <a:t>primarily</a:t>
            </a:r>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dirty="0" err="1">
                <a:latin typeface="Calibri" panose="020F0502020204030204" pitchFamily="34" charset="0"/>
                <a:ea typeface="Calibri" panose="020F0502020204030204" pitchFamily="34" charset="0"/>
                <a:cs typeface="Calibri" panose="020F0502020204030204" pitchFamily="34" charset="0"/>
              </a:rPr>
              <a:t>examined</a:t>
            </a:r>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dirty="0" err="1">
                <a:latin typeface="Calibri" panose="020F0502020204030204" pitchFamily="34" charset="0"/>
                <a:ea typeface="Calibri" panose="020F0502020204030204" pitchFamily="34" charset="0"/>
                <a:cs typeface="Calibri" panose="020F0502020204030204" pitchFamily="34" charset="0"/>
              </a:rPr>
              <a:t>bacteria-induced</a:t>
            </a:r>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b="1" dirty="0">
                <a:latin typeface="Calibri" panose="020F0502020204030204" pitchFamily="34" charset="0"/>
                <a:ea typeface="Calibri" panose="020F0502020204030204" pitchFamily="34" charset="0"/>
                <a:cs typeface="Calibri" panose="020F0502020204030204" pitchFamily="34" charset="0"/>
              </a:rPr>
              <a:t>CD8+ T </a:t>
            </a:r>
            <a:r>
              <a:rPr lang="cs-CZ" sz="2000" b="1" dirty="0" err="1">
                <a:latin typeface="Calibri" panose="020F0502020204030204" pitchFamily="34" charset="0"/>
                <a:ea typeface="Calibri" panose="020F0502020204030204" pitchFamily="34" charset="0"/>
                <a:cs typeface="Calibri" panose="020F0502020204030204" pitchFamily="34" charset="0"/>
              </a:rPr>
              <a:t>cells</a:t>
            </a:r>
            <a:r>
              <a:rPr lang="cs-CZ" sz="2000" b="1" dirty="0">
                <a:latin typeface="Calibri" panose="020F0502020204030204" pitchFamily="34" charset="0"/>
                <a:ea typeface="Calibri" panose="020F0502020204030204" pitchFamily="34" charset="0"/>
                <a:cs typeface="Calibri" panose="020F0502020204030204" pitchFamily="34" charset="0"/>
              </a:rPr>
              <a:t> </a:t>
            </a:r>
            <a:r>
              <a:rPr lang="cs-CZ" sz="2000" dirty="0">
                <a:latin typeface="Calibri" panose="020F0502020204030204" pitchFamily="34" charset="0"/>
                <a:ea typeface="Calibri" panose="020F0502020204030204" pitchFamily="34" charset="0"/>
                <a:cs typeface="Calibri" panose="020F0502020204030204" pitchFamily="34" charset="0"/>
              </a:rPr>
              <a:t>in response to </a:t>
            </a:r>
            <a:r>
              <a:rPr lang="cs-CZ" sz="2000" dirty="0" err="1">
                <a:latin typeface="Calibri" panose="020F0502020204030204" pitchFamily="34" charset="0"/>
                <a:ea typeface="Calibri" panose="020F0502020204030204" pitchFamily="34" charset="0"/>
                <a:cs typeface="Calibri" panose="020F0502020204030204" pitchFamily="34" charset="0"/>
              </a:rPr>
              <a:t>class</a:t>
            </a:r>
            <a:r>
              <a:rPr lang="cs-CZ" sz="2000" dirty="0">
                <a:latin typeface="Calibri" panose="020F0502020204030204" pitchFamily="34" charset="0"/>
                <a:ea typeface="Calibri" panose="020F0502020204030204" pitchFamily="34" charset="0"/>
                <a:cs typeface="Calibri" panose="020F0502020204030204" pitchFamily="34" charset="0"/>
              </a:rPr>
              <a:t> I MHC </a:t>
            </a:r>
            <a:r>
              <a:rPr lang="cs-CZ" sz="2000" dirty="0" err="1">
                <a:latin typeface="Calibri" panose="020F0502020204030204" pitchFamily="34" charset="0"/>
                <a:ea typeface="Calibri" panose="020F0502020204030204" pitchFamily="34" charset="0"/>
                <a:cs typeface="Calibri" panose="020F0502020204030204" pitchFamily="34" charset="0"/>
              </a:rPr>
              <a:t>antigens</a:t>
            </a:r>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dirty="0" err="1">
                <a:latin typeface="Calibri" panose="020F0502020204030204" pitchFamily="34" charset="0"/>
                <a:ea typeface="Calibri" panose="020F0502020204030204" pitchFamily="34" charset="0"/>
                <a:cs typeface="Calibri" panose="020F0502020204030204" pitchFamily="34" charset="0"/>
              </a:rPr>
              <a:t>which</a:t>
            </a:r>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dirty="0" err="1">
                <a:latin typeface="Calibri" panose="020F0502020204030204" pitchFamily="34" charset="0"/>
                <a:ea typeface="Calibri" panose="020F0502020204030204" pitchFamily="34" charset="0"/>
                <a:cs typeface="Calibri" panose="020F0502020204030204" pitchFamily="34" charset="0"/>
              </a:rPr>
              <a:t>is</a:t>
            </a:r>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dirty="0" err="1">
                <a:latin typeface="Calibri" panose="020F0502020204030204" pitchFamily="34" charset="0"/>
                <a:ea typeface="Calibri" panose="020F0502020204030204" pitchFamily="34" charset="0"/>
                <a:cs typeface="Calibri" panose="020F0502020204030204" pitchFamily="34" charset="0"/>
              </a:rPr>
              <a:t>the</a:t>
            </a:r>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dirty="0" err="1">
                <a:latin typeface="Calibri" panose="020F0502020204030204" pitchFamily="34" charset="0"/>
                <a:ea typeface="Calibri" panose="020F0502020204030204" pitchFamily="34" charset="0"/>
                <a:cs typeface="Calibri" panose="020F0502020204030204" pitchFamily="34" charset="0"/>
              </a:rPr>
              <a:t>cytotoxic</a:t>
            </a:r>
            <a:r>
              <a:rPr lang="cs-CZ" sz="2000" dirty="0">
                <a:latin typeface="Calibri" panose="020F0502020204030204" pitchFamily="34" charset="0"/>
                <a:ea typeface="Calibri" panose="020F0502020204030204" pitchFamily="34" charset="0"/>
                <a:cs typeface="Calibri" panose="020F0502020204030204" pitchFamily="34" charset="0"/>
              </a:rPr>
              <a:t> T cell </a:t>
            </a:r>
            <a:r>
              <a:rPr lang="cs-CZ" sz="2000" dirty="0" err="1">
                <a:latin typeface="Calibri" panose="020F0502020204030204" pitchFamily="34" charset="0"/>
                <a:ea typeface="Calibri" panose="020F0502020204030204" pitchFamily="34" charset="0"/>
                <a:cs typeface="Calibri" panose="020F0502020204030204" pitchFamily="34" charset="0"/>
              </a:rPr>
              <a:t>phenotype</a:t>
            </a:r>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dirty="0" err="1">
                <a:latin typeface="Calibri" panose="020F0502020204030204" pitchFamily="34" charset="0"/>
                <a:ea typeface="Calibri" panose="020F0502020204030204" pitchFamily="34" charset="0"/>
                <a:cs typeface="Calibri" panose="020F0502020204030204" pitchFamily="34" charset="0"/>
              </a:rPr>
              <a:t>for</a:t>
            </a:r>
            <a:r>
              <a:rPr lang="cs-CZ" sz="2000" dirty="0">
                <a:latin typeface="Calibri" panose="020F0502020204030204" pitchFamily="34" charset="0"/>
                <a:ea typeface="Calibri" panose="020F0502020204030204" pitchFamily="34" charset="0"/>
                <a:cs typeface="Calibri" panose="020F0502020204030204" pitchFamily="34" charset="0"/>
              </a:rPr>
              <a:t> anti-tumor </a:t>
            </a:r>
            <a:r>
              <a:rPr lang="cs-CZ" sz="2000" dirty="0" err="1">
                <a:latin typeface="Calibri" panose="020F0502020204030204" pitchFamily="34" charset="0"/>
                <a:ea typeface="Calibri" panose="020F0502020204030204" pitchFamily="34" charset="0"/>
                <a:cs typeface="Calibri" panose="020F0502020204030204" pitchFamily="34" charset="0"/>
              </a:rPr>
              <a:t>efficacy</a:t>
            </a:r>
            <a:endParaRPr lang="sk-SK"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045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FA6CCC1-AB8A-2200-27B3-AC5C836BBE9F}"/>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Nadpis 3">
            <a:extLst>
              <a:ext uri="{FF2B5EF4-FFF2-40B4-BE49-F238E27FC236}">
                <a16:creationId xmlns:a16="http://schemas.microsoft.com/office/drawing/2014/main" id="{5114BF9D-CEC3-91C0-C65B-2B0AD827762B}"/>
              </a:ext>
            </a:extLst>
          </p:cNvPr>
          <p:cNvSpPr>
            <a:spLocks noGrp="1"/>
          </p:cNvSpPr>
          <p:nvPr>
            <p:ph type="title"/>
          </p:nvPr>
        </p:nvSpPr>
        <p:spPr>
          <a:xfrm>
            <a:off x="405000" y="378000"/>
            <a:ext cx="8064900" cy="451576"/>
          </a:xfrm>
        </p:spPr>
        <p:txBody>
          <a:bodyPr/>
          <a:lstStyle/>
          <a:p>
            <a:r>
              <a:rPr lang="cs-CZ" sz="3600" dirty="0" err="1"/>
              <a:t>Conclusion</a:t>
            </a:r>
            <a:endParaRPr lang="cs-CZ" sz="3600" dirty="0"/>
          </a:p>
        </p:txBody>
      </p:sp>
      <p:sp>
        <p:nvSpPr>
          <p:cNvPr id="5" name="Zástupný obsah 4">
            <a:extLst>
              <a:ext uri="{FF2B5EF4-FFF2-40B4-BE49-F238E27FC236}">
                <a16:creationId xmlns:a16="http://schemas.microsoft.com/office/drawing/2014/main" id="{97222916-1B40-92FF-8868-9B07CD6489B0}"/>
              </a:ext>
            </a:extLst>
          </p:cNvPr>
          <p:cNvSpPr>
            <a:spLocks noGrp="1"/>
          </p:cNvSpPr>
          <p:nvPr>
            <p:ph idx="1"/>
          </p:nvPr>
        </p:nvSpPr>
        <p:spPr>
          <a:xfrm>
            <a:off x="499500" y="758757"/>
            <a:ext cx="8064900" cy="4883286"/>
          </a:xfrm>
        </p:spPr>
        <p:txBody>
          <a:bodyPr/>
          <a:lstStyle/>
          <a:p>
            <a:pPr marL="54000" indent="0">
              <a:buNone/>
            </a:pPr>
            <a:endParaRPr lang="cs-CZ" b="1" dirty="0"/>
          </a:p>
          <a:p>
            <a:pPr>
              <a:buFont typeface="Arial" panose="020B0604020202020204" pitchFamily="34" charset="0"/>
              <a:buChar char="•"/>
            </a:pPr>
            <a:r>
              <a:rPr lang="cs-CZ" b="1" dirty="0" err="1"/>
              <a:t>Killing</a:t>
            </a:r>
            <a:r>
              <a:rPr lang="cs-CZ" b="1" dirty="0"/>
              <a:t> </a:t>
            </a:r>
            <a:r>
              <a:rPr lang="cs-CZ" b="1" dirty="0" err="1"/>
              <a:t>of</a:t>
            </a:r>
            <a:r>
              <a:rPr lang="cs-CZ" b="1" dirty="0"/>
              <a:t> tumor-</a:t>
            </a:r>
            <a:r>
              <a:rPr lang="cs-CZ" b="1" dirty="0" err="1"/>
              <a:t>associated</a:t>
            </a:r>
            <a:r>
              <a:rPr lang="cs-CZ" b="1" dirty="0"/>
              <a:t> </a:t>
            </a:r>
            <a:r>
              <a:rPr lang="cs-CZ" b="1" dirty="0" err="1"/>
              <a:t>bacteria</a:t>
            </a:r>
            <a:r>
              <a:rPr lang="cs-CZ" b="1" dirty="0"/>
              <a:t> </a:t>
            </a:r>
            <a:r>
              <a:rPr lang="cs-CZ" b="1" dirty="0" err="1"/>
              <a:t>may</a:t>
            </a:r>
            <a:r>
              <a:rPr lang="cs-CZ" b="1" dirty="0"/>
              <a:t> </a:t>
            </a:r>
            <a:r>
              <a:rPr lang="cs-CZ" b="1" dirty="0" err="1"/>
              <a:t>contribute</a:t>
            </a:r>
            <a:r>
              <a:rPr lang="cs-CZ" b="1" dirty="0"/>
              <a:t> a </a:t>
            </a:r>
            <a:r>
              <a:rPr lang="cs-CZ" b="1" dirty="0" err="1"/>
              <a:t>new</a:t>
            </a:r>
            <a:r>
              <a:rPr lang="cs-CZ" b="1" dirty="0"/>
              <a:t> source </a:t>
            </a:r>
            <a:r>
              <a:rPr lang="cs-CZ" b="1" dirty="0" err="1"/>
              <a:t>of</a:t>
            </a:r>
            <a:r>
              <a:rPr lang="cs-CZ" b="1" dirty="0"/>
              <a:t> </a:t>
            </a:r>
            <a:r>
              <a:rPr lang="cs-CZ" b="1" dirty="0" err="1"/>
              <a:t>neoantigens</a:t>
            </a:r>
            <a:r>
              <a:rPr lang="cs-CZ" b="1" dirty="0"/>
              <a:t> to </a:t>
            </a:r>
            <a:r>
              <a:rPr lang="cs-CZ" b="1" dirty="0" err="1"/>
              <a:t>facilitate</a:t>
            </a:r>
            <a:r>
              <a:rPr lang="cs-CZ" b="1" dirty="0"/>
              <a:t> </a:t>
            </a:r>
            <a:r>
              <a:rPr lang="cs-CZ" b="1" dirty="0" err="1"/>
              <a:t>homologous</a:t>
            </a:r>
            <a:r>
              <a:rPr lang="cs-CZ" b="1" dirty="0"/>
              <a:t> and </a:t>
            </a:r>
            <a:r>
              <a:rPr lang="cs-CZ" b="1" dirty="0" err="1"/>
              <a:t>neoepitope-mediated</a:t>
            </a:r>
            <a:r>
              <a:rPr lang="cs-CZ" b="1" dirty="0"/>
              <a:t> </a:t>
            </a:r>
            <a:r>
              <a:rPr lang="cs-CZ" b="1" dirty="0" err="1"/>
              <a:t>cellular</a:t>
            </a:r>
            <a:r>
              <a:rPr lang="cs-CZ" b="1" dirty="0"/>
              <a:t> </a:t>
            </a:r>
            <a:r>
              <a:rPr lang="cs-CZ" b="1" dirty="0" err="1"/>
              <a:t>immunity</a:t>
            </a:r>
            <a:r>
              <a:rPr lang="cs-CZ" b="1" dirty="0"/>
              <a:t> </a:t>
            </a:r>
            <a:r>
              <a:rPr lang="cs-CZ" b="1" dirty="0" err="1"/>
              <a:t>against</a:t>
            </a:r>
            <a:r>
              <a:rPr lang="cs-CZ" b="1" dirty="0"/>
              <a:t> CRC</a:t>
            </a:r>
          </a:p>
          <a:p>
            <a:pPr>
              <a:buFont typeface="Arial" panose="020B0604020202020204" pitchFamily="34" charset="0"/>
              <a:buChar char="•"/>
            </a:pPr>
            <a:r>
              <a:rPr lang="cs-CZ" dirty="0" err="1"/>
              <a:t>Antibiotics</a:t>
            </a:r>
            <a:r>
              <a:rPr lang="cs-CZ" dirty="0"/>
              <a:t> </a:t>
            </a:r>
            <a:r>
              <a:rPr lang="cs-CZ" dirty="0" err="1"/>
              <a:t>targeting</a:t>
            </a:r>
            <a:r>
              <a:rPr lang="cs-CZ" dirty="0"/>
              <a:t> </a:t>
            </a:r>
            <a:r>
              <a:rPr lang="cs-CZ" dirty="0" err="1"/>
              <a:t>anaerobic</a:t>
            </a:r>
            <a:r>
              <a:rPr lang="cs-CZ" dirty="0"/>
              <a:t> </a:t>
            </a:r>
            <a:r>
              <a:rPr lang="cs-CZ" dirty="0" err="1"/>
              <a:t>bacteria</a:t>
            </a:r>
            <a:r>
              <a:rPr lang="cs-CZ" dirty="0"/>
              <a:t> </a:t>
            </a:r>
            <a:r>
              <a:rPr lang="cs-CZ" dirty="0" err="1"/>
              <a:t>extended</a:t>
            </a:r>
            <a:r>
              <a:rPr lang="cs-CZ" dirty="0"/>
              <a:t> </a:t>
            </a:r>
            <a:r>
              <a:rPr lang="cs-CZ" dirty="0" err="1"/>
              <a:t>the</a:t>
            </a:r>
            <a:r>
              <a:rPr lang="cs-CZ" dirty="0"/>
              <a:t> DFS </a:t>
            </a:r>
            <a:r>
              <a:rPr lang="cs-CZ" dirty="0" err="1"/>
              <a:t>of</a:t>
            </a:r>
            <a:r>
              <a:rPr lang="cs-CZ" dirty="0"/>
              <a:t> </a:t>
            </a:r>
            <a:r>
              <a:rPr lang="cs-CZ" dirty="0" err="1"/>
              <a:t>patients</a:t>
            </a:r>
            <a:r>
              <a:rPr lang="cs-CZ" dirty="0"/>
              <a:t> </a:t>
            </a:r>
            <a:r>
              <a:rPr lang="cs-CZ" dirty="0" err="1"/>
              <a:t>with</a:t>
            </a:r>
            <a:r>
              <a:rPr lang="cs-CZ" dirty="0"/>
              <a:t> CRC and </a:t>
            </a:r>
            <a:r>
              <a:rPr lang="cs-CZ" dirty="0" err="1"/>
              <a:t>infected</a:t>
            </a:r>
            <a:r>
              <a:rPr lang="cs-CZ" dirty="0"/>
              <a:t> </a:t>
            </a:r>
            <a:r>
              <a:rPr lang="cs-CZ" dirty="0" err="1"/>
              <a:t>mice</a:t>
            </a:r>
            <a:endParaRPr lang="cs-CZ" dirty="0"/>
          </a:p>
          <a:p>
            <a:pPr>
              <a:buFont typeface="Arial" panose="020B0604020202020204" pitchFamily="34" charset="0"/>
              <a:buChar char="•"/>
            </a:pPr>
            <a:r>
              <a:rPr lang="cs-CZ" dirty="0"/>
              <a:t>CRC </a:t>
            </a:r>
            <a:r>
              <a:rPr lang="cs-CZ" dirty="0" err="1"/>
              <a:t>patients</a:t>
            </a:r>
            <a:r>
              <a:rPr lang="cs-CZ" dirty="0"/>
              <a:t> – </a:t>
            </a:r>
            <a:r>
              <a:rPr lang="cs-CZ" dirty="0" err="1"/>
              <a:t>the</a:t>
            </a:r>
            <a:r>
              <a:rPr lang="cs-CZ" dirty="0"/>
              <a:t> benefit </a:t>
            </a:r>
            <a:r>
              <a:rPr lang="cs-CZ" dirty="0" err="1"/>
              <a:t>derived</a:t>
            </a:r>
            <a:r>
              <a:rPr lang="cs-CZ" dirty="0"/>
              <a:t> </a:t>
            </a:r>
            <a:r>
              <a:rPr lang="cs-CZ" dirty="0" err="1"/>
              <a:t>from</a:t>
            </a:r>
            <a:r>
              <a:rPr lang="cs-CZ" dirty="0"/>
              <a:t> </a:t>
            </a:r>
            <a:r>
              <a:rPr lang="cs-CZ" dirty="0" err="1"/>
              <a:t>antibiotics</a:t>
            </a:r>
            <a:r>
              <a:rPr lang="cs-CZ" dirty="0"/>
              <a:t> </a:t>
            </a:r>
            <a:r>
              <a:rPr lang="cs-CZ" dirty="0" err="1"/>
              <a:t>was</a:t>
            </a:r>
            <a:r>
              <a:rPr lang="cs-CZ" dirty="0"/>
              <a:t> limited to </a:t>
            </a:r>
            <a:r>
              <a:rPr lang="cs-CZ" dirty="0" err="1"/>
              <a:t>pre-resection</a:t>
            </a:r>
            <a:r>
              <a:rPr lang="cs-CZ" dirty="0"/>
              <a:t> </a:t>
            </a:r>
            <a:r>
              <a:rPr lang="cs-CZ" dirty="0" err="1"/>
              <a:t>intake</a:t>
            </a:r>
            <a:r>
              <a:rPr lang="cs-CZ" dirty="0"/>
              <a:t> </a:t>
            </a:r>
          </a:p>
          <a:p>
            <a:pPr>
              <a:buFont typeface="Arial" panose="020B0604020202020204" pitchFamily="34" charset="0"/>
              <a:buChar char="•"/>
            </a:pPr>
            <a:r>
              <a:rPr lang="cs-CZ" dirty="0" err="1"/>
              <a:t>Quantity</a:t>
            </a:r>
            <a:r>
              <a:rPr lang="cs-CZ" dirty="0"/>
              <a:t> </a:t>
            </a:r>
            <a:r>
              <a:rPr lang="cs-CZ" dirty="0" err="1"/>
              <a:t>of</a:t>
            </a:r>
            <a:r>
              <a:rPr lang="cs-CZ" dirty="0"/>
              <a:t> </a:t>
            </a:r>
            <a:r>
              <a:rPr lang="cs-CZ" dirty="0" err="1"/>
              <a:t>intratumoral</a:t>
            </a:r>
            <a:r>
              <a:rPr lang="cs-CZ" dirty="0"/>
              <a:t> </a:t>
            </a:r>
            <a:r>
              <a:rPr lang="cs-CZ" dirty="0" err="1"/>
              <a:t>bacteria</a:t>
            </a:r>
            <a:r>
              <a:rPr lang="cs-CZ" dirty="0"/>
              <a:t> to prime </a:t>
            </a:r>
            <a:r>
              <a:rPr lang="cs-CZ" dirty="0" err="1"/>
              <a:t>immunity</a:t>
            </a:r>
            <a:r>
              <a:rPr lang="cs-CZ" dirty="0"/>
              <a:t> </a:t>
            </a:r>
            <a:r>
              <a:rPr lang="cs-CZ" dirty="0" err="1"/>
              <a:t>may</a:t>
            </a:r>
            <a:r>
              <a:rPr lang="cs-CZ" dirty="0"/>
              <a:t> be </a:t>
            </a:r>
            <a:r>
              <a:rPr lang="cs-CZ" dirty="0" err="1"/>
              <a:t>crucial</a:t>
            </a:r>
            <a:r>
              <a:rPr lang="cs-CZ" dirty="0"/>
              <a:t> to </a:t>
            </a:r>
            <a:r>
              <a:rPr lang="cs-CZ" dirty="0" err="1"/>
              <a:t>succes</a:t>
            </a:r>
            <a:endParaRPr lang="cs-CZ" dirty="0"/>
          </a:p>
          <a:p>
            <a:pPr>
              <a:buFont typeface="Arial" panose="020B0604020202020204" pitchFamily="34" charset="0"/>
              <a:buChar char="•"/>
            </a:pPr>
            <a:r>
              <a:rPr lang="cs-CZ" dirty="0"/>
              <a:t>Anti-</a:t>
            </a:r>
            <a:r>
              <a:rPr lang="cs-CZ" dirty="0" err="1"/>
              <a:t>tumoral</a:t>
            </a:r>
            <a:r>
              <a:rPr lang="cs-CZ" dirty="0"/>
              <a:t> </a:t>
            </a:r>
            <a:r>
              <a:rPr lang="cs-CZ" dirty="0" err="1"/>
              <a:t>immune</a:t>
            </a:r>
            <a:r>
              <a:rPr lang="cs-CZ" dirty="0"/>
              <a:t> response </a:t>
            </a:r>
            <a:r>
              <a:rPr lang="cs-CZ" dirty="0" err="1"/>
              <a:t>relies</a:t>
            </a:r>
            <a:r>
              <a:rPr lang="cs-CZ" dirty="0"/>
              <a:t> on </a:t>
            </a:r>
            <a:r>
              <a:rPr lang="cs-CZ" dirty="0" err="1"/>
              <a:t>the</a:t>
            </a:r>
            <a:r>
              <a:rPr lang="cs-CZ" dirty="0"/>
              <a:t> </a:t>
            </a:r>
            <a:r>
              <a:rPr lang="cs-CZ" dirty="0" err="1"/>
              <a:t>ability</a:t>
            </a:r>
            <a:r>
              <a:rPr lang="cs-CZ" dirty="0"/>
              <a:t> </a:t>
            </a:r>
            <a:r>
              <a:rPr lang="cs-CZ" dirty="0" err="1"/>
              <a:t>of</a:t>
            </a:r>
            <a:r>
              <a:rPr lang="cs-CZ" dirty="0"/>
              <a:t> </a:t>
            </a:r>
            <a:r>
              <a:rPr lang="cs-CZ" dirty="0" err="1"/>
              <a:t>immune</a:t>
            </a:r>
            <a:r>
              <a:rPr lang="cs-CZ" dirty="0"/>
              <a:t> </a:t>
            </a:r>
            <a:r>
              <a:rPr lang="cs-CZ" dirty="0" err="1"/>
              <a:t>cells</a:t>
            </a:r>
            <a:r>
              <a:rPr lang="cs-CZ" dirty="0"/>
              <a:t> to </a:t>
            </a:r>
            <a:r>
              <a:rPr lang="cs-CZ" dirty="0" err="1"/>
              <a:t>recognize</a:t>
            </a:r>
            <a:r>
              <a:rPr lang="cs-CZ" dirty="0"/>
              <a:t> and </a:t>
            </a:r>
            <a:r>
              <a:rPr lang="cs-CZ" dirty="0" err="1"/>
              <a:t>eliminate</a:t>
            </a:r>
            <a:r>
              <a:rPr lang="cs-CZ" dirty="0"/>
              <a:t> tumor-</a:t>
            </a:r>
            <a:r>
              <a:rPr lang="cs-CZ" dirty="0" err="1"/>
              <a:t>derived</a:t>
            </a:r>
            <a:r>
              <a:rPr lang="cs-CZ" dirty="0"/>
              <a:t> </a:t>
            </a:r>
            <a:r>
              <a:rPr lang="cs-CZ" dirty="0" err="1"/>
              <a:t>antigens</a:t>
            </a:r>
            <a:endParaRPr lang="cs-CZ" dirty="0"/>
          </a:p>
          <a:p>
            <a:pPr>
              <a:buFont typeface="Arial" panose="020B0604020202020204" pitchFamily="34" charset="0"/>
              <a:buChar char="•"/>
            </a:pPr>
            <a:r>
              <a:rPr lang="cs-CZ" dirty="0" err="1"/>
              <a:t>Mutation-derived</a:t>
            </a:r>
            <a:r>
              <a:rPr lang="cs-CZ" dirty="0"/>
              <a:t> </a:t>
            </a:r>
            <a:r>
              <a:rPr lang="cs-CZ" dirty="0" err="1"/>
              <a:t>neoantigens</a:t>
            </a:r>
            <a:r>
              <a:rPr lang="cs-CZ" dirty="0"/>
              <a:t> are </a:t>
            </a:r>
            <a:r>
              <a:rPr lang="cs-CZ" dirty="0" err="1"/>
              <a:t>recognized</a:t>
            </a:r>
            <a:r>
              <a:rPr lang="cs-CZ" dirty="0"/>
              <a:t> as a major determinant to benefit </a:t>
            </a:r>
            <a:r>
              <a:rPr lang="cs-CZ" dirty="0" err="1"/>
              <a:t>from</a:t>
            </a:r>
            <a:r>
              <a:rPr lang="cs-CZ" dirty="0"/>
              <a:t> </a:t>
            </a:r>
            <a:r>
              <a:rPr lang="cs-CZ" dirty="0" err="1"/>
              <a:t>immunomodulating</a:t>
            </a:r>
            <a:r>
              <a:rPr lang="cs-CZ" dirty="0"/>
              <a:t> </a:t>
            </a:r>
            <a:r>
              <a:rPr lang="cs-CZ" dirty="0" err="1"/>
              <a:t>strategies</a:t>
            </a:r>
            <a:endParaRPr lang="cs-CZ" dirty="0"/>
          </a:p>
          <a:p>
            <a:pPr>
              <a:buFont typeface="Arial" panose="020B0604020202020204" pitchFamily="34" charset="0"/>
              <a:buChar char="•"/>
            </a:pPr>
            <a:endParaRPr lang="cs-CZ" dirty="0"/>
          </a:p>
          <a:p>
            <a:pPr>
              <a:buFont typeface="Arial" panose="020B0604020202020204" pitchFamily="34" charset="0"/>
              <a:buChar char="•"/>
            </a:pPr>
            <a:endParaRPr lang="cs-CZ" dirty="0"/>
          </a:p>
        </p:txBody>
      </p:sp>
    </p:spTree>
    <p:extLst>
      <p:ext uri="{BB962C8B-B14F-4D97-AF65-F5344CB8AC3E}">
        <p14:creationId xmlns:p14="http://schemas.microsoft.com/office/powerpoint/2010/main" val="232389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B74D3A59-ED03-3408-3EE2-4AF072C6818E}"/>
              </a:ext>
            </a:extLst>
          </p:cNvPr>
          <p:cNvSpPr>
            <a:spLocks noGrp="1"/>
          </p:cNvSpPr>
          <p:nvPr>
            <p:ph type="ftr" sz="quarter" idx="10"/>
          </p:nvPr>
        </p:nvSpPr>
        <p:spPr>
          <a:xfrm>
            <a:off x="1751692" y="5629270"/>
            <a:ext cx="5940000" cy="532843"/>
          </a:xfrm>
        </p:spPr>
        <p:txBody>
          <a:bodyPr/>
          <a:lstStyle/>
          <a:p>
            <a:pPr algn="ctr"/>
            <a:r>
              <a:rPr lang="en-US" sz="1600" dirty="0"/>
              <a:t>Illustration of remote loading by a silver nitrate gradient and drug release in response to low pH</a:t>
            </a:r>
            <a:endParaRPr lang="en-GB" sz="1600" noProof="0" dirty="0"/>
          </a:p>
        </p:txBody>
      </p:sp>
      <p:sp>
        <p:nvSpPr>
          <p:cNvPr id="3" name="Zástupný objekt pre číslo snímky 2">
            <a:extLst>
              <a:ext uri="{FF2B5EF4-FFF2-40B4-BE49-F238E27FC236}">
                <a16:creationId xmlns:a16="http://schemas.microsoft.com/office/drawing/2014/main" id="{302B26D9-103C-33BA-3F8F-D71D0CCFE49C}"/>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Nadpis 3">
            <a:extLst>
              <a:ext uri="{FF2B5EF4-FFF2-40B4-BE49-F238E27FC236}">
                <a16:creationId xmlns:a16="http://schemas.microsoft.com/office/drawing/2014/main" id="{78D308CF-3FCC-6697-C8CB-8A0347DCC782}"/>
              </a:ext>
            </a:extLst>
          </p:cNvPr>
          <p:cNvSpPr>
            <a:spLocks noGrp="1"/>
          </p:cNvSpPr>
          <p:nvPr>
            <p:ph type="title"/>
          </p:nvPr>
        </p:nvSpPr>
        <p:spPr/>
        <p:txBody>
          <a:bodyPr/>
          <a:lstStyle/>
          <a:p>
            <a:r>
              <a:rPr lang="sk-SK" sz="4400" dirty="0" err="1"/>
              <a:t>Indroduction</a:t>
            </a:r>
            <a:endParaRPr lang="sk-SK" sz="4400" dirty="0"/>
          </a:p>
        </p:txBody>
      </p:sp>
      <p:sp>
        <p:nvSpPr>
          <p:cNvPr id="5" name="Zástupný objekt pre obsah 4">
            <a:extLst>
              <a:ext uri="{FF2B5EF4-FFF2-40B4-BE49-F238E27FC236}">
                <a16:creationId xmlns:a16="http://schemas.microsoft.com/office/drawing/2014/main" id="{39A0586D-D9BE-C5C0-AEBA-07D3822D0622}"/>
              </a:ext>
            </a:extLst>
          </p:cNvPr>
          <p:cNvSpPr>
            <a:spLocks noGrp="1"/>
          </p:cNvSpPr>
          <p:nvPr>
            <p:ph idx="1"/>
          </p:nvPr>
        </p:nvSpPr>
        <p:spPr>
          <a:xfrm>
            <a:off x="539100" y="1104636"/>
            <a:ext cx="8064900" cy="4139998"/>
          </a:xfrm>
        </p:spPr>
        <p:txBody>
          <a:bodyPr/>
          <a:lstStyle/>
          <a:p>
            <a:pPr algn="l">
              <a:buFont typeface="Arial" panose="020B0604020202020204" pitchFamily="34" charset="0"/>
              <a:buChar char="•"/>
            </a:pPr>
            <a:r>
              <a:rPr lang="sk-SK" sz="24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tumor microbiota can </a:t>
            </a:r>
            <a:r>
              <a:rPr lang="en-US" sz="2000" dirty="0" err="1">
                <a:latin typeface="Calibri" panose="020F0502020204030204" pitchFamily="34" charset="0"/>
                <a:ea typeface="Calibri" panose="020F0502020204030204" pitchFamily="34" charset="0"/>
                <a:cs typeface="Calibri" panose="020F0502020204030204" pitchFamily="34" charset="0"/>
              </a:rPr>
              <a:t>infuence</a:t>
            </a:r>
            <a:r>
              <a:rPr lang="en-US" sz="2000" dirty="0">
                <a:latin typeface="Calibri" panose="020F0502020204030204" pitchFamily="34" charset="0"/>
                <a:ea typeface="Calibri" panose="020F0502020204030204" pitchFamily="34" charset="0"/>
                <a:cs typeface="Calibri" panose="020F0502020204030204" pitchFamily="34" charset="0"/>
              </a:rPr>
              <a:t> cancer progression</a:t>
            </a:r>
            <a:endParaRPr lang="sk-SK" sz="2000" dirty="0">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sk-SK" sz="2000" dirty="0">
                <a:latin typeface="Calibri" panose="020F0502020204030204" pitchFamily="34" charset="0"/>
                <a:ea typeface="Calibri" panose="020F0502020204030204" pitchFamily="34" charset="0"/>
                <a:cs typeface="Calibri" panose="020F0502020204030204" pitchFamily="34" charset="0"/>
              </a:rPr>
              <a:t> design </a:t>
            </a:r>
            <a:r>
              <a:rPr lang="sk-SK" sz="2000" dirty="0" err="1">
                <a:latin typeface="Calibri" panose="020F0502020204030204" pitchFamily="34" charset="0"/>
                <a:ea typeface="Calibri" panose="020F0502020204030204" pitchFamily="34" charset="0"/>
                <a:cs typeface="Calibri" panose="020F0502020204030204" pitchFamily="34" charset="0"/>
              </a:rPr>
              <a:t>an</a:t>
            </a:r>
            <a:r>
              <a:rPr lang="sk-SK" sz="2000" dirty="0">
                <a:latin typeface="Calibri" panose="020F0502020204030204" pitchFamily="34" charset="0"/>
                <a:ea typeface="Calibri" panose="020F0502020204030204" pitchFamily="34" charset="0"/>
                <a:cs typeface="Calibri" panose="020F0502020204030204" pitchFamily="34" charset="0"/>
              </a:rPr>
              <a:t> </a:t>
            </a:r>
            <a:r>
              <a:rPr lang="sk-SK" sz="2000" dirty="0" err="1">
                <a:latin typeface="Calibri" panose="020F0502020204030204" pitchFamily="34" charset="0"/>
                <a:ea typeface="Calibri" panose="020F0502020204030204" pitchFamily="34" charset="0"/>
                <a:cs typeface="Calibri" panose="020F0502020204030204" pitchFamily="34" charset="0"/>
              </a:rPr>
              <a:t>antibiotic</a:t>
            </a:r>
            <a:r>
              <a:rPr lang="sk-SK" sz="2000" dirty="0">
                <a:latin typeface="Calibri" panose="020F0502020204030204" pitchFamily="34" charset="0"/>
                <a:ea typeface="Calibri" panose="020F0502020204030204" pitchFamily="34" charset="0"/>
                <a:cs typeface="Calibri" panose="020F0502020204030204" pitchFamily="34" charset="0"/>
              </a:rPr>
              <a:t> </a:t>
            </a:r>
            <a:r>
              <a:rPr lang="sk-SK" sz="2000" dirty="0" err="1">
                <a:latin typeface="Calibri" panose="020F0502020204030204" pitchFamily="34" charset="0"/>
                <a:ea typeface="Calibri" panose="020F0502020204030204" pitchFamily="34" charset="0"/>
                <a:cs typeface="Calibri" panose="020F0502020204030204" pitchFamily="34" charset="0"/>
              </a:rPr>
              <a:t>silver-tinidazole</a:t>
            </a:r>
            <a:r>
              <a:rPr lang="sk-SK" sz="2000" dirty="0">
                <a:latin typeface="Calibri" panose="020F0502020204030204" pitchFamily="34" charset="0"/>
                <a:ea typeface="Calibri" panose="020F0502020204030204" pitchFamily="34" charset="0"/>
                <a:cs typeface="Calibri" panose="020F0502020204030204" pitchFamily="34" charset="0"/>
              </a:rPr>
              <a:t> </a:t>
            </a:r>
            <a:r>
              <a:rPr lang="sk-SK" sz="2000" dirty="0" err="1">
                <a:latin typeface="Calibri" panose="020F0502020204030204" pitchFamily="34" charset="0"/>
                <a:ea typeface="Calibri" panose="020F0502020204030204" pitchFamily="34" charset="0"/>
                <a:cs typeface="Calibri" panose="020F0502020204030204" pitchFamily="34" charset="0"/>
              </a:rPr>
              <a:t>complex</a:t>
            </a:r>
            <a:r>
              <a:rPr lang="sk-SK" sz="2000" dirty="0">
                <a:latin typeface="Calibri" panose="020F0502020204030204" pitchFamily="34" charset="0"/>
                <a:ea typeface="Calibri" panose="020F0502020204030204" pitchFamily="34" charset="0"/>
                <a:cs typeface="Calibri" panose="020F0502020204030204" pitchFamily="34" charset="0"/>
              </a:rPr>
              <a:t> </a:t>
            </a:r>
            <a:r>
              <a:rPr lang="sk-SK" sz="2000" dirty="0" err="1">
                <a:latin typeface="Calibri" panose="020F0502020204030204" pitchFamily="34" charset="0"/>
                <a:ea typeface="Calibri" panose="020F0502020204030204" pitchFamily="34" charset="0"/>
                <a:cs typeface="Calibri" panose="020F0502020204030204" pitchFamily="34" charset="0"/>
              </a:rPr>
              <a:t>encapsulated</a:t>
            </a:r>
            <a:r>
              <a:rPr lang="sk-SK" sz="2000" dirty="0">
                <a:latin typeface="Calibri" panose="020F0502020204030204" pitchFamily="34" charset="0"/>
                <a:ea typeface="Calibri" panose="020F0502020204030204" pitchFamily="34" charset="0"/>
                <a:cs typeface="Calibri" panose="020F0502020204030204" pitchFamily="34" charset="0"/>
              </a:rPr>
              <a:t> in </a:t>
            </a:r>
            <a:r>
              <a:rPr lang="sk-SK" sz="2000" dirty="0" err="1">
                <a:latin typeface="Calibri" panose="020F0502020204030204" pitchFamily="34" charset="0"/>
                <a:ea typeface="Calibri" panose="020F0502020204030204" pitchFamily="34" charset="0"/>
                <a:cs typeface="Calibri" panose="020F0502020204030204" pitchFamily="34" charset="0"/>
              </a:rPr>
              <a:t>liposomes</a:t>
            </a:r>
            <a:r>
              <a:rPr lang="sk-SK" sz="2000" dirty="0">
                <a:latin typeface="Calibri" panose="020F0502020204030204" pitchFamily="34" charset="0"/>
                <a:ea typeface="Calibri" panose="020F0502020204030204" pitchFamily="34" charset="0"/>
                <a:cs typeface="Calibri" panose="020F0502020204030204" pitchFamily="34" charset="0"/>
              </a:rPr>
              <a:t> (</a:t>
            </a:r>
            <a:r>
              <a:rPr lang="sk-SK" sz="2000" dirty="0" err="1">
                <a:latin typeface="Calibri" panose="020F0502020204030204" pitchFamily="34" charset="0"/>
                <a:ea typeface="Calibri" panose="020F0502020204030204" pitchFamily="34" charset="0"/>
                <a:cs typeface="Calibri" panose="020F0502020204030204" pitchFamily="34" charset="0"/>
              </a:rPr>
              <a:t>LipoAgTNZ</a:t>
            </a:r>
            <a:r>
              <a:rPr lang="sk-SK" sz="2000" dirty="0">
                <a:latin typeface="Calibri" panose="020F0502020204030204" pitchFamily="34" charset="0"/>
                <a:ea typeface="Calibri" panose="020F0502020204030204" pitchFamily="34" charset="0"/>
                <a:cs typeface="Calibri" panose="020F0502020204030204" pitchFamily="34" charset="0"/>
              </a:rPr>
              <a:t>)</a:t>
            </a:r>
          </a:p>
          <a:p>
            <a:pPr algn="l">
              <a:buFont typeface="Arial" panose="020B0604020202020204" pitchFamily="34" charset="0"/>
              <a:buChar char="•"/>
            </a:pPr>
            <a:r>
              <a:rPr lang="sk-SK" sz="2000" dirty="0">
                <a:latin typeface="Calibri" panose="020F0502020204030204" pitchFamily="34" charset="0"/>
                <a:ea typeface="Calibri" panose="020F0502020204030204" pitchFamily="34" charset="0"/>
                <a:cs typeface="Calibri" panose="020F0502020204030204" pitchFamily="34" charset="0"/>
              </a:rPr>
              <a:t> m</a:t>
            </a:r>
            <a:r>
              <a:rPr lang="en-US" sz="2000" dirty="0" err="1">
                <a:latin typeface="Calibri" panose="020F0502020204030204" pitchFamily="34" charset="0"/>
                <a:ea typeface="Calibri" panose="020F0502020204030204" pitchFamily="34" charset="0"/>
                <a:cs typeface="Calibri" panose="020F0502020204030204" pitchFamily="34" charset="0"/>
              </a:rPr>
              <a:t>ouse</a:t>
            </a:r>
            <a:r>
              <a:rPr lang="en-US" sz="2000" dirty="0">
                <a:latin typeface="Calibri" panose="020F0502020204030204" pitchFamily="34" charset="0"/>
                <a:ea typeface="Calibri" panose="020F0502020204030204" pitchFamily="34" charset="0"/>
                <a:cs typeface="Calibri" panose="020F0502020204030204" pitchFamily="34" charset="0"/>
              </a:rPr>
              <a:t> models with colorectal cancer responded to </a:t>
            </a:r>
            <a:r>
              <a:rPr lang="en-US" sz="2000" dirty="0" err="1">
                <a:latin typeface="Calibri" panose="020F0502020204030204" pitchFamily="34" charset="0"/>
                <a:ea typeface="Calibri" panose="020F0502020204030204" pitchFamily="34" charset="0"/>
                <a:cs typeface="Calibri" panose="020F0502020204030204" pitchFamily="34" charset="0"/>
              </a:rPr>
              <a:t>LipoAgTNZ</a:t>
            </a:r>
            <a:r>
              <a:rPr lang="en-US" sz="2000" dirty="0">
                <a:latin typeface="Calibri" panose="020F0502020204030204" pitchFamily="34" charset="0"/>
                <a:ea typeface="Calibri" panose="020F0502020204030204" pitchFamily="34" charset="0"/>
                <a:cs typeface="Calibri" panose="020F0502020204030204" pitchFamily="34" charset="0"/>
              </a:rPr>
              <a:t> therapy, allowing more than 70% survival for a long period of time</a:t>
            </a:r>
            <a:endParaRPr lang="sk-SK" sz="2000" dirty="0">
              <a:latin typeface="Calibri" panose="020F0502020204030204" pitchFamily="34" charset="0"/>
              <a:ea typeface="Calibri" panose="020F0502020204030204" pitchFamily="34" charset="0"/>
              <a:cs typeface="Calibri" panose="020F0502020204030204" pitchFamily="34" charset="0"/>
            </a:endParaRPr>
          </a:p>
          <a:p>
            <a:endParaRPr lang="sk-SK" dirty="0"/>
          </a:p>
        </p:txBody>
      </p:sp>
      <p:pic>
        <p:nvPicPr>
          <p:cNvPr id="8" name="Obrázok 7">
            <a:extLst>
              <a:ext uri="{FF2B5EF4-FFF2-40B4-BE49-F238E27FC236}">
                <a16:creationId xmlns:a16="http://schemas.microsoft.com/office/drawing/2014/main" id="{18DFA4E8-675E-AB4A-9D8C-3ED4FB990EA0}"/>
              </a:ext>
            </a:extLst>
          </p:cNvPr>
          <p:cNvPicPr>
            <a:picLocks noChangeAspect="1"/>
          </p:cNvPicPr>
          <p:nvPr/>
        </p:nvPicPr>
        <p:blipFill>
          <a:blip r:embed="rId2"/>
          <a:stretch>
            <a:fillRect/>
          </a:stretch>
        </p:blipFill>
        <p:spPr>
          <a:xfrm>
            <a:off x="1391916" y="3201756"/>
            <a:ext cx="6659551" cy="2427514"/>
          </a:xfrm>
          <a:prstGeom prst="rect">
            <a:avLst/>
          </a:prstGeom>
        </p:spPr>
      </p:pic>
      <p:sp>
        <p:nvSpPr>
          <p:cNvPr id="9" name="BlokTextu 8">
            <a:extLst>
              <a:ext uri="{FF2B5EF4-FFF2-40B4-BE49-F238E27FC236}">
                <a16:creationId xmlns:a16="http://schemas.microsoft.com/office/drawing/2014/main" id="{95B7469D-729B-C856-286E-CD01EBF547E2}"/>
              </a:ext>
            </a:extLst>
          </p:cNvPr>
          <p:cNvSpPr txBox="1"/>
          <p:nvPr/>
        </p:nvSpPr>
        <p:spPr>
          <a:xfrm>
            <a:off x="1486765" y="3633281"/>
            <a:ext cx="264927" cy="523220"/>
          </a:xfrm>
          <a:prstGeom prst="rect">
            <a:avLst/>
          </a:prstGeom>
          <a:solidFill>
            <a:schemeClr val="bg1"/>
          </a:solidFill>
        </p:spPr>
        <p:txBody>
          <a:bodyPr wrap="square" rtlCol="0">
            <a:spAutoFit/>
          </a:bodyPr>
          <a:lstStyle/>
          <a:p>
            <a:pPr algn="l"/>
            <a:endParaRPr lang="sk-SK" sz="2800" dirty="0" err="1">
              <a:latin typeface="+mn-lt"/>
            </a:endParaRPr>
          </a:p>
        </p:txBody>
      </p:sp>
      <p:sp>
        <p:nvSpPr>
          <p:cNvPr id="6" name="BlokTextu 5">
            <a:extLst>
              <a:ext uri="{FF2B5EF4-FFF2-40B4-BE49-F238E27FC236}">
                <a16:creationId xmlns:a16="http://schemas.microsoft.com/office/drawing/2014/main" id="{B67BEAE4-ADDF-03D2-29B4-36CCBAAB5E10}"/>
              </a:ext>
            </a:extLst>
          </p:cNvPr>
          <p:cNvSpPr txBox="1"/>
          <p:nvPr/>
        </p:nvSpPr>
        <p:spPr>
          <a:xfrm>
            <a:off x="1284514" y="3222171"/>
            <a:ext cx="467178" cy="523220"/>
          </a:xfrm>
          <a:prstGeom prst="rect">
            <a:avLst/>
          </a:prstGeom>
          <a:solidFill>
            <a:schemeClr val="bg1"/>
          </a:solidFill>
        </p:spPr>
        <p:txBody>
          <a:bodyPr wrap="square" rtlCol="0">
            <a:spAutoFit/>
          </a:bodyPr>
          <a:lstStyle/>
          <a:p>
            <a:pPr algn="l"/>
            <a:endParaRPr lang="sk-SK" sz="2800" dirty="0" err="1">
              <a:latin typeface="+mn-lt"/>
            </a:endParaRPr>
          </a:p>
        </p:txBody>
      </p:sp>
    </p:spTree>
    <p:extLst>
      <p:ext uri="{BB962C8B-B14F-4D97-AF65-F5344CB8AC3E}">
        <p14:creationId xmlns:p14="http://schemas.microsoft.com/office/powerpoint/2010/main" val="3722092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CA44FE8-FC20-9808-EFFD-645B994FCBB8}"/>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6" name="Nadpis 5">
            <a:extLst>
              <a:ext uri="{FF2B5EF4-FFF2-40B4-BE49-F238E27FC236}">
                <a16:creationId xmlns:a16="http://schemas.microsoft.com/office/drawing/2014/main" id="{1F79AB29-7B20-7024-8F79-2CFC5FBF3045}"/>
              </a:ext>
            </a:extLst>
          </p:cNvPr>
          <p:cNvSpPr>
            <a:spLocks noGrp="1"/>
          </p:cNvSpPr>
          <p:nvPr>
            <p:ph type="title"/>
          </p:nvPr>
        </p:nvSpPr>
        <p:spPr/>
        <p:txBody>
          <a:bodyPr/>
          <a:lstStyle/>
          <a:p>
            <a:r>
              <a:rPr lang="cs-CZ" sz="3600" dirty="0" err="1"/>
              <a:t>Conclusion</a:t>
            </a:r>
            <a:endParaRPr lang="cs-CZ" sz="3600" dirty="0"/>
          </a:p>
        </p:txBody>
      </p:sp>
      <p:sp>
        <p:nvSpPr>
          <p:cNvPr id="7" name="Zástupný obsah 6">
            <a:extLst>
              <a:ext uri="{FF2B5EF4-FFF2-40B4-BE49-F238E27FC236}">
                <a16:creationId xmlns:a16="http://schemas.microsoft.com/office/drawing/2014/main" id="{208949DD-5BDC-2FEB-2C6A-4A6CC6C38882}"/>
              </a:ext>
            </a:extLst>
          </p:cNvPr>
          <p:cNvSpPr>
            <a:spLocks noGrp="1"/>
          </p:cNvSpPr>
          <p:nvPr>
            <p:ph idx="1"/>
          </p:nvPr>
        </p:nvSpPr>
        <p:spPr>
          <a:xfrm>
            <a:off x="540000" y="1359001"/>
            <a:ext cx="8064900" cy="4139998"/>
          </a:xfrm>
        </p:spPr>
        <p:txBody>
          <a:bodyPr/>
          <a:lstStyle/>
          <a:p>
            <a:pPr>
              <a:buFont typeface="Arial" panose="020B0604020202020204" pitchFamily="34" charset="0"/>
              <a:buChar char="•"/>
            </a:pPr>
            <a:r>
              <a:rPr lang="cs-CZ" dirty="0" err="1"/>
              <a:t>The</a:t>
            </a:r>
            <a:r>
              <a:rPr lang="cs-CZ" dirty="0"/>
              <a:t> </a:t>
            </a:r>
            <a:r>
              <a:rPr lang="cs-CZ" dirty="0" err="1"/>
              <a:t>developed</a:t>
            </a:r>
            <a:r>
              <a:rPr lang="cs-CZ" dirty="0"/>
              <a:t> </a:t>
            </a:r>
            <a:r>
              <a:rPr lang="cs-CZ" dirty="0" err="1"/>
              <a:t>liposomes</a:t>
            </a:r>
            <a:r>
              <a:rPr lang="cs-CZ" dirty="0"/>
              <a:t> </a:t>
            </a:r>
            <a:r>
              <a:rPr lang="cs-CZ" dirty="0" err="1"/>
              <a:t>remotely</a:t>
            </a:r>
            <a:r>
              <a:rPr lang="cs-CZ" dirty="0"/>
              <a:t> </a:t>
            </a:r>
            <a:r>
              <a:rPr lang="cs-CZ" dirty="0" err="1"/>
              <a:t>loaded</a:t>
            </a:r>
            <a:r>
              <a:rPr lang="cs-CZ" dirty="0"/>
              <a:t> </a:t>
            </a:r>
            <a:r>
              <a:rPr lang="cs-CZ" dirty="0" err="1"/>
              <a:t>with</a:t>
            </a:r>
            <a:r>
              <a:rPr lang="cs-CZ" dirty="0"/>
              <a:t> </a:t>
            </a:r>
            <a:r>
              <a:rPr lang="cs-CZ" dirty="0" err="1"/>
              <a:t>antibiotics</a:t>
            </a:r>
            <a:r>
              <a:rPr lang="cs-CZ" dirty="0"/>
              <a:t> to </a:t>
            </a:r>
            <a:r>
              <a:rPr lang="cs-CZ" dirty="0" err="1"/>
              <a:t>target</a:t>
            </a:r>
            <a:r>
              <a:rPr lang="cs-CZ" dirty="0"/>
              <a:t> </a:t>
            </a:r>
            <a:r>
              <a:rPr lang="cs-CZ" dirty="0" err="1"/>
              <a:t>the</a:t>
            </a:r>
            <a:r>
              <a:rPr lang="cs-CZ" dirty="0"/>
              <a:t> CR </a:t>
            </a:r>
            <a:r>
              <a:rPr lang="cs-CZ" dirty="0" err="1"/>
              <a:t>tumors</a:t>
            </a:r>
            <a:endParaRPr lang="cs-CZ" dirty="0"/>
          </a:p>
          <a:p>
            <a:pPr>
              <a:buFont typeface="Arial" panose="020B0604020202020204" pitchFamily="34" charset="0"/>
              <a:buChar char="•"/>
            </a:pPr>
            <a:r>
              <a:rPr lang="cs-CZ" dirty="0"/>
              <a:t>They performer </a:t>
            </a:r>
            <a:r>
              <a:rPr lang="cs-CZ" dirty="0" err="1"/>
              <a:t>adoptive</a:t>
            </a:r>
            <a:r>
              <a:rPr lang="cs-CZ" dirty="0"/>
              <a:t> T cell transfer and T cell epitope </a:t>
            </a:r>
            <a:r>
              <a:rPr lang="cs-CZ" dirty="0" err="1"/>
              <a:t>studies</a:t>
            </a:r>
            <a:r>
              <a:rPr lang="cs-CZ" dirty="0"/>
              <a:t> to </a:t>
            </a:r>
            <a:r>
              <a:rPr lang="cs-CZ" dirty="0" err="1"/>
              <a:t>investigate</a:t>
            </a:r>
            <a:r>
              <a:rPr lang="cs-CZ" dirty="0"/>
              <a:t> </a:t>
            </a:r>
            <a:r>
              <a:rPr lang="cs-CZ" dirty="0" err="1"/>
              <a:t>the</a:t>
            </a:r>
            <a:r>
              <a:rPr lang="cs-CZ" dirty="0"/>
              <a:t> </a:t>
            </a:r>
            <a:r>
              <a:rPr lang="cs-CZ" dirty="0" err="1"/>
              <a:t>function</a:t>
            </a:r>
            <a:r>
              <a:rPr lang="cs-CZ" dirty="0"/>
              <a:t> </a:t>
            </a:r>
            <a:r>
              <a:rPr lang="cs-CZ" dirty="0" err="1"/>
              <a:t>of</a:t>
            </a:r>
            <a:r>
              <a:rPr lang="cs-CZ" dirty="0"/>
              <a:t> </a:t>
            </a:r>
            <a:r>
              <a:rPr lang="cs-CZ" dirty="0" err="1"/>
              <a:t>the</a:t>
            </a:r>
            <a:r>
              <a:rPr lang="cs-CZ" dirty="0"/>
              <a:t> </a:t>
            </a:r>
            <a:r>
              <a:rPr lang="cs-CZ" dirty="0" err="1"/>
              <a:t>immune</a:t>
            </a:r>
            <a:r>
              <a:rPr lang="cs-CZ" dirty="0"/>
              <a:t> </a:t>
            </a:r>
            <a:r>
              <a:rPr lang="cs-CZ" dirty="0" err="1"/>
              <a:t>system</a:t>
            </a:r>
            <a:r>
              <a:rPr lang="cs-CZ" dirty="0"/>
              <a:t> </a:t>
            </a:r>
            <a:r>
              <a:rPr lang="cs-CZ" dirty="0" err="1"/>
              <a:t>after</a:t>
            </a:r>
            <a:r>
              <a:rPr lang="cs-CZ" dirty="0"/>
              <a:t> </a:t>
            </a:r>
            <a:r>
              <a:rPr lang="cs-CZ" dirty="0" err="1"/>
              <a:t>bacterial</a:t>
            </a:r>
            <a:r>
              <a:rPr lang="cs-CZ" dirty="0"/>
              <a:t> </a:t>
            </a:r>
            <a:r>
              <a:rPr lang="cs-CZ" dirty="0" err="1"/>
              <a:t>removal</a:t>
            </a:r>
            <a:endParaRPr lang="cs-CZ" dirty="0"/>
          </a:p>
          <a:p>
            <a:pPr>
              <a:buFont typeface="Arial" panose="020B0604020202020204" pitchFamily="34" charset="0"/>
              <a:buChar char="•"/>
            </a:pPr>
            <a:r>
              <a:rPr lang="cs-CZ" dirty="0" err="1"/>
              <a:t>Homologous</a:t>
            </a:r>
            <a:r>
              <a:rPr lang="cs-CZ" dirty="0"/>
              <a:t> </a:t>
            </a:r>
            <a:r>
              <a:rPr lang="cs-CZ" dirty="0" err="1"/>
              <a:t>epitopes</a:t>
            </a:r>
            <a:r>
              <a:rPr lang="cs-CZ" dirty="0"/>
              <a:t> </a:t>
            </a:r>
            <a:r>
              <a:rPr lang="cs-CZ" dirty="0" err="1"/>
              <a:t>also</a:t>
            </a:r>
            <a:r>
              <a:rPr lang="cs-CZ" dirty="0"/>
              <a:t> </a:t>
            </a:r>
            <a:r>
              <a:rPr lang="cs-CZ" dirty="0" err="1"/>
              <a:t>showed</a:t>
            </a:r>
            <a:r>
              <a:rPr lang="cs-CZ" dirty="0"/>
              <a:t> anti-tumor </a:t>
            </a:r>
            <a:r>
              <a:rPr lang="cs-CZ" dirty="0" err="1"/>
              <a:t>efficacy</a:t>
            </a:r>
            <a:r>
              <a:rPr lang="cs-CZ" dirty="0"/>
              <a:t>, </a:t>
            </a:r>
            <a:r>
              <a:rPr lang="cs-CZ" dirty="0" err="1"/>
              <a:t>which</a:t>
            </a:r>
            <a:r>
              <a:rPr lang="cs-CZ" dirty="0"/>
              <a:t> </a:t>
            </a:r>
            <a:r>
              <a:rPr lang="cs-CZ" dirty="0" err="1"/>
              <a:t>may</a:t>
            </a:r>
            <a:r>
              <a:rPr lang="cs-CZ" dirty="0"/>
              <a:t> </a:t>
            </a:r>
            <a:r>
              <a:rPr lang="cs-CZ" dirty="0" err="1"/>
              <a:t>result</a:t>
            </a:r>
            <a:r>
              <a:rPr lang="cs-CZ" dirty="0"/>
              <a:t> in </a:t>
            </a:r>
            <a:r>
              <a:rPr lang="cs-CZ" dirty="0" err="1"/>
              <a:t>an</a:t>
            </a:r>
            <a:r>
              <a:rPr lang="cs-CZ" dirty="0"/>
              <a:t> </a:t>
            </a:r>
            <a:r>
              <a:rPr lang="cs-CZ" dirty="0" err="1"/>
              <a:t>immune</a:t>
            </a:r>
            <a:r>
              <a:rPr lang="cs-CZ" dirty="0"/>
              <a:t> response to </a:t>
            </a:r>
            <a:r>
              <a:rPr lang="cs-CZ" dirty="0" err="1"/>
              <a:t>uninfected</a:t>
            </a:r>
            <a:r>
              <a:rPr lang="cs-CZ" dirty="0"/>
              <a:t> </a:t>
            </a:r>
            <a:r>
              <a:rPr lang="cs-CZ" dirty="0" err="1"/>
              <a:t>tumors</a:t>
            </a:r>
            <a:endParaRPr lang="cs-CZ" dirty="0"/>
          </a:p>
          <a:p>
            <a:pPr>
              <a:buFont typeface="Arial" panose="020B0604020202020204" pitchFamily="34" charset="0"/>
              <a:buChar char="•"/>
            </a:pPr>
            <a:r>
              <a:rPr lang="cs-CZ" dirty="0" err="1"/>
              <a:t>Killing</a:t>
            </a:r>
            <a:r>
              <a:rPr lang="cs-CZ" dirty="0"/>
              <a:t> </a:t>
            </a:r>
            <a:r>
              <a:rPr lang="cs-CZ" dirty="0" err="1"/>
              <a:t>of</a:t>
            </a:r>
            <a:r>
              <a:rPr lang="cs-CZ" dirty="0"/>
              <a:t> tumor-</a:t>
            </a:r>
            <a:r>
              <a:rPr lang="cs-CZ" dirty="0" err="1"/>
              <a:t>associated</a:t>
            </a:r>
            <a:r>
              <a:rPr lang="cs-CZ" dirty="0"/>
              <a:t> Bacteria </a:t>
            </a:r>
            <a:r>
              <a:rPr lang="cs-CZ" dirty="0" err="1"/>
              <a:t>can</a:t>
            </a:r>
            <a:r>
              <a:rPr lang="cs-CZ" dirty="0"/>
              <a:t> </a:t>
            </a:r>
            <a:r>
              <a:rPr lang="cs-CZ" dirty="0" err="1"/>
              <a:t>turn</a:t>
            </a:r>
            <a:r>
              <a:rPr lang="cs-CZ" dirty="0"/>
              <a:t> </a:t>
            </a:r>
            <a:r>
              <a:rPr lang="cs-CZ" dirty="0" err="1"/>
              <a:t>an</a:t>
            </a:r>
            <a:r>
              <a:rPr lang="cs-CZ" dirty="0"/>
              <a:t> </a:t>
            </a:r>
            <a:r>
              <a:rPr lang="cs-CZ" dirty="0" err="1"/>
              <a:t>immunologically</a:t>
            </a:r>
            <a:r>
              <a:rPr lang="cs-CZ" dirty="0"/>
              <a:t> </a:t>
            </a:r>
            <a:r>
              <a:rPr lang="cs-CZ" dirty="0" err="1"/>
              <a:t>cold</a:t>
            </a:r>
            <a:r>
              <a:rPr lang="cs-CZ" dirty="0"/>
              <a:t> tumor </a:t>
            </a:r>
            <a:r>
              <a:rPr lang="cs-CZ" dirty="0" err="1"/>
              <a:t>into</a:t>
            </a:r>
            <a:r>
              <a:rPr lang="cs-CZ" dirty="0"/>
              <a:t> a hot tumor and prime </a:t>
            </a:r>
            <a:r>
              <a:rPr lang="cs-CZ" dirty="0" err="1"/>
              <a:t>the</a:t>
            </a:r>
            <a:r>
              <a:rPr lang="cs-CZ" dirty="0"/>
              <a:t> </a:t>
            </a:r>
            <a:r>
              <a:rPr lang="cs-CZ" dirty="0" err="1"/>
              <a:t>immune</a:t>
            </a:r>
            <a:r>
              <a:rPr lang="cs-CZ" dirty="0"/>
              <a:t> </a:t>
            </a:r>
            <a:r>
              <a:rPr lang="cs-CZ" dirty="0" err="1"/>
              <a:t>system</a:t>
            </a:r>
            <a:r>
              <a:rPr lang="cs-CZ" dirty="0"/>
              <a:t> to </a:t>
            </a:r>
            <a:r>
              <a:rPr lang="cs-CZ" dirty="0" err="1"/>
              <a:t>recognize</a:t>
            </a:r>
            <a:r>
              <a:rPr lang="cs-CZ" dirty="0"/>
              <a:t> </a:t>
            </a:r>
            <a:r>
              <a:rPr lang="cs-CZ" dirty="0" err="1"/>
              <a:t>both</a:t>
            </a:r>
            <a:r>
              <a:rPr lang="cs-CZ" dirty="0"/>
              <a:t> </a:t>
            </a:r>
            <a:r>
              <a:rPr lang="cs-CZ" dirty="0" err="1"/>
              <a:t>infected</a:t>
            </a:r>
            <a:r>
              <a:rPr lang="cs-CZ" dirty="0"/>
              <a:t> and </a:t>
            </a:r>
            <a:r>
              <a:rPr lang="cs-CZ" dirty="0" err="1"/>
              <a:t>uninfected</a:t>
            </a:r>
            <a:r>
              <a:rPr lang="cs-CZ" dirty="0"/>
              <a:t> tumor </a:t>
            </a:r>
            <a:r>
              <a:rPr lang="cs-CZ" dirty="0" err="1"/>
              <a:t>cells</a:t>
            </a:r>
            <a:endParaRPr lang="cs-CZ" dirty="0"/>
          </a:p>
          <a:p>
            <a:pPr>
              <a:buFont typeface="Arial" panose="020B0604020202020204" pitchFamily="34" charset="0"/>
              <a:buChar char="•"/>
            </a:pPr>
            <a:endParaRPr lang="cs-CZ" dirty="0"/>
          </a:p>
        </p:txBody>
      </p:sp>
    </p:spTree>
    <p:extLst>
      <p:ext uri="{BB962C8B-B14F-4D97-AF65-F5344CB8AC3E}">
        <p14:creationId xmlns:p14="http://schemas.microsoft.com/office/powerpoint/2010/main" val="2558773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0B0BBCF-0019-CB90-525C-ADEF4BC20AAF}"/>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Nadpis 3">
            <a:extLst>
              <a:ext uri="{FF2B5EF4-FFF2-40B4-BE49-F238E27FC236}">
                <a16:creationId xmlns:a16="http://schemas.microsoft.com/office/drawing/2014/main" id="{6CDB8B15-D504-5778-ABBB-D8E78C3B6263}"/>
              </a:ext>
            </a:extLst>
          </p:cNvPr>
          <p:cNvSpPr>
            <a:spLocks noGrp="1"/>
          </p:cNvSpPr>
          <p:nvPr>
            <p:ph type="title"/>
          </p:nvPr>
        </p:nvSpPr>
        <p:spPr/>
        <p:txBody>
          <a:bodyPr/>
          <a:lstStyle/>
          <a:p>
            <a:r>
              <a:rPr lang="cs-CZ" sz="3600" dirty="0" err="1"/>
              <a:t>For</a:t>
            </a:r>
            <a:r>
              <a:rPr lang="cs-CZ" sz="3600" dirty="0"/>
              <a:t> </a:t>
            </a:r>
            <a:r>
              <a:rPr lang="cs-CZ" sz="3600" dirty="0" err="1"/>
              <a:t>the</a:t>
            </a:r>
            <a:r>
              <a:rPr lang="cs-CZ" sz="3600" dirty="0"/>
              <a:t> last </a:t>
            </a:r>
            <a:r>
              <a:rPr lang="cs-CZ" sz="3600" dirty="0" err="1"/>
              <a:t>time</a:t>
            </a:r>
            <a:r>
              <a:rPr lang="cs-CZ" sz="3600" dirty="0"/>
              <a:t> </a:t>
            </a:r>
            <a:r>
              <a:rPr lang="cs-CZ" sz="3600" dirty="0">
                <a:sym typeface="Wingdings" panose="05000000000000000000" pitchFamily="2" charset="2"/>
              </a:rPr>
              <a:t></a:t>
            </a:r>
            <a:endParaRPr lang="cs-CZ" sz="3600" dirty="0"/>
          </a:p>
        </p:txBody>
      </p:sp>
      <p:sp>
        <p:nvSpPr>
          <p:cNvPr id="5" name="Zástupný obsah 4">
            <a:extLst>
              <a:ext uri="{FF2B5EF4-FFF2-40B4-BE49-F238E27FC236}">
                <a16:creationId xmlns:a16="http://schemas.microsoft.com/office/drawing/2014/main" id="{5FFD71AD-76A1-A7DC-BAAD-70051AF9CC9D}"/>
              </a:ext>
            </a:extLst>
          </p:cNvPr>
          <p:cNvSpPr>
            <a:spLocks noGrp="1"/>
          </p:cNvSpPr>
          <p:nvPr>
            <p:ph idx="1"/>
          </p:nvPr>
        </p:nvSpPr>
        <p:spPr/>
        <p:txBody>
          <a:bodyPr/>
          <a:lstStyle/>
          <a:p>
            <a:pPr>
              <a:buFont typeface="Arial" panose="020B0604020202020204" pitchFamily="34" charset="0"/>
              <a:buChar char="•"/>
            </a:pPr>
            <a:r>
              <a:rPr lang="en-US" b="0" i="0" dirty="0">
                <a:solidFill>
                  <a:srgbClr val="050505"/>
                </a:solidFill>
                <a:effectLst/>
              </a:rPr>
              <a:t>The researchers used a liposomal antibiotic to target Fusobacterium </a:t>
            </a:r>
            <a:r>
              <a:rPr lang="en-US" b="0" i="0" dirty="0" err="1">
                <a:solidFill>
                  <a:srgbClr val="050505"/>
                </a:solidFill>
                <a:effectLst/>
              </a:rPr>
              <a:t>nucleatum</a:t>
            </a:r>
            <a:r>
              <a:rPr lang="en-US" b="0" i="0" dirty="0">
                <a:solidFill>
                  <a:srgbClr val="050505"/>
                </a:solidFill>
                <a:effectLst/>
              </a:rPr>
              <a:t>, a bacterium that has been associated with colorectal cancer, and tested the effects of this treatment on both bacterial load and immune response in vitro and in vivo. The study also aimed to identify potential biomarkers of response to the treatment and to explore the mechanisms underlying the observed effects.</a:t>
            </a:r>
            <a:endParaRPr lang="cs-CZ" dirty="0"/>
          </a:p>
        </p:txBody>
      </p:sp>
    </p:spTree>
    <p:extLst>
      <p:ext uri="{BB962C8B-B14F-4D97-AF65-F5344CB8AC3E}">
        <p14:creationId xmlns:p14="http://schemas.microsoft.com/office/powerpoint/2010/main" val="704988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887D108-893D-FA86-13DF-FE168D70F1F1}"/>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6" name="Nadpis 5">
            <a:extLst>
              <a:ext uri="{FF2B5EF4-FFF2-40B4-BE49-F238E27FC236}">
                <a16:creationId xmlns:a16="http://schemas.microsoft.com/office/drawing/2014/main" id="{E53B9716-C607-B604-2C45-CC34270D3E8D}"/>
              </a:ext>
            </a:extLst>
          </p:cNvPr>
          <p:cNvSpPr>
            <a:spLocks noGrp="1"/>
          </p:cNvSpPr>
          <p:nvPr>
            <p:ph type="title"/>
          </p:nvPr>
        </p:nvSpPr>
        <p:spPr/>
        <p:txBody>
          <a:bodyPr/>
          <a:lstStyle/>
          <a:p>
            <a:r>
              <a:rPr lang="cs-CZ" sz="4800" dirty="0" err="1"/>
              <a:t>Thank</a:t>
            </a:r>
            <a:r>
              <a:rPr lang="cs-CZ" sz="4800" dirty="0"/>
              <a:t> </a:t>
            </a:r>
            <a:r>
              <a:rPr lang="cs-CZ" sz="4800" dirty="0" err="1"/>
              <a:t>you</a:t>
            </a:r>
            <a:r>
              <a:rPr lang="cs-CZ" sz="4800" dirty="0"/>
              <a:t> </a:t>
            </a:r>
            <a:r>
              <a:rPr lang="cs-CZ" sz="4800" dirty="0" err="1"/>
              <a:t>for</a:t>
            </a:r>
            <a:r>
              <a:rPr lang="cs-CZ" sz="4800" dirty="0"/>
              <a:t> </a:t>
            </a:r>
            <a:r>
              <a:rPr lang="cs-CZ" sz="4800" dirty="0" err="1"/>
              <a:t>your</a:t>
            </a:r>
            <a:r>
              <a:rPr lang="cs-CZ" sz="4800" dirty="0"/>
              <a:t> </a:t>
            </a:r>
            <a:r>
              <a:rPr lang="cs-CZ" sz="4800" dirty="0" err="1"/>
              <a:t>attention</a:t>
            </a:r>
            <a:endParaRPr lang="cs-CZ" sz="4800" dirty="0"/>
          </a:p>
        </p:txBody>
      </p:sp>
      <p:sp>
        <p:nvSpPr>
          <p:cNvPr id="7" name="Podnadpis 6">
            <a:extLst>
              <a:ext uri="{FF2B5EF4-FFF2-40B4-BE49-F238E27FC236}">
                <a16:creationId xmlns:a16="http://schemas.microsoft.com/office/drawing/2014/main" id="{474FC53B-B53A-4CFA-2554-468963A1B495}"/>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85056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F8D5BE4B-F2F3-F7D5-2C20-AA5F5599756B}"/>
              </a:ext>
            </a:extLst>
          </p:cNvPr>
          <p:cNvSpPr>
            <a:spLocks noGrp="1"/>
          </p:cNvSpPr>
          <p:nvPr>
            <p:ph type="ftr" sz="quarter" idx="10"/>
          </p:nvPr>
        </p:nvSpPr>
        <p:spPr>
          <a:xfrm>
            <a:off x="1247571" y="5192439"/>
            <a:ext cx="6454072" cy="571112"/>
          </a:xfrm>
        </p:spPr>
        <p:txBody>
          <a:bodyPr/>
          <a:lstStyle/>
          <a:p>
            <a:pPr algn="ctr"/>
            <a:endParaRPr lang="en-GB" sz="1600" noProof="0" dirty="0"/>
          </a:p>
        </p:txBody>
      </p:sp>
      <p:sp>
        <p:nvSpPr>
          <p:cNvPr id="3" name="Zástupný objekt pre číslo snímky 2">
            <a:extLst>
              <a:ext uri="{FF2B5EF4-FFF2-40B4-BE49-F238E27FC236}">
                <a16:creationId xmlns:a16="http://schemas.microsoft.com/office/drawing/2014/main" id="{350A8A36-D379-8E0B-D893-FD663AE52A83}"/>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Nadpis 3">
            <a:extLst>
              <a:ext uri="{FF2B5EF4-FFF2-40B4-BE49-F238E27FC236}">
                <a16:creationId xmlns:a16="http://schemas.microsoft.com/office/drawing/2014/main" id="{3FB79D52-D5F2-F639-9C54-808CF8FBF1E6}"/>
              </a:ext>
            </a:extLst>
          </p:cNvPr>
          <p:cNvSpPr>
            <a:spLocks noGrp="1"/>
          </p:cNvSpPr>
          <p:nvPr>
            <p:ph type="title"/>
          </p:nvPr>
        </p:nvSpPr>
        <p:spPr>
          <a:xfrm flipV="1">
            <a:off x="540000" y="674281"/>
            <a:ext cx="8064900" cy="45719"/>
          </a:xfrm>
        </p:spPr>
        <p:txBody>
          <a:bodyPr/>
          <a:lstStyle/>
          <a:p>
            <a:endParaRPr lang="sk-SK" dirty="0"/>
          </a:p>
        </p:txBody>
      </p:sp>
      <p:sp>
        <p:nvSpPr>
          <p:cNvPr id="5" name="Zástupný objekt pre obsah 4">
            <a:extLst>
              <a:ext uri="{FF2B5EF4-FFF2-40B4-BE49-F238E27FC236}">
                <a16:creationId xmlns:a16="http://schemas.microsoft.com/office/drawing/2014/main" id="{245A9FF4-8FFB-94A1-C42A-9D3690C3BD65}"/>
              </a:ext>
            </a:extLst>
          </p:cNvPr>
          <p:cNvSpPr>
            <a:spLocks noGrp="1"/>
          </p:cNvSpPr>
          <p:nvPr>
            <p:ph idx="1"/>
          </p:nvPr>
        </p:nvSpPr>
        <p:spPr>
          <a:xfrm>
            <a:off x="539550" y="674281"/>
            <a:ext cx="8064900" cy="4139998"/>
          </a:xfrm>
        </p:spPr>
        <p:txBody>
          <a:bodyPr/>
          <a:lstStyle/>
          <a:p>
            <a:pPr marL="54000" indent="0">
              <a:buNone/>
            </a:pPr>
            <a:endParaRPr lang="sk-SK" sz="1800" dirty="0">
              <a:effectLst/>
              <a:latin typeface="Calibri" panose="020F0502020204030204" pitchFamily="34" charset="0"/>
              <a:ea typeface="Calibri" panose="020F0502020204030204" pitchFamily="34" charset="0"/>
            </a:endParaRPr>
          </a:p>
          <a:p>
            <a:pPr>
              <a:buFont typeface="Arial" panose="020B0604020202020204" pitchFamily="34" charset="0"/>
              <a:buChar char="•"/>
            </a:pPr>
            <a:r>
              <a:rPr lang="sk-SK" sz="1800" dirty="0" err="1">
                <a:effectLst/>
                <a:latin typeface="Calibri" panose="020F0502020204030204" pitchFamily="34" charset="0"/>
                <a:ea typeface="Calibri" panose="020F0502020204030204" pitchFamily="34" charset="0"/>
              </a:rPr>
              <a:t>The</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release</a:t>
            </a:r>
            <a:r>
              <a:rPr lang="sk-SK" sz="1800" dirty="0">
                <a:effectLst/>
                <a:latin typeface="Calibri" panose="020F0502020204030204" pitchFamily="34" charset="0"/>
                <a:ea typeface="Calibri" panose="020F0502020204030204" pitchFamily="34" charset="0"/>
              </a:rPr>
              <a:t> of T-</a:t>
            </a:r>
            <a:r>
              <a:rPr lang="sk-SK" sz="1800" dirty="0" err="1">
                <a:effectLst/>
                <a:latin typeface="Calibri" panose="020F0502020204030204" pitchFamily="34" charset="0"/>
                <a:ea typeface="Calibri" panose="020F0502020204030204" pitchFamily="34" charset="0"/>
              </a:rPr>
              <a:t>cell</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immunity</a:t>
            </a:r>
            <a:r>
              <a:rPr lang="sk-SK" sz="1800" dirty="0">
                <a:effectLst/>
                <a:latin typeface="Calibri" panose="020F0502020204030204" pitchFamily="34" charset="0"/>
                <a:ea typeface="Calibri" panose="020F0502020204030204" pitchFamily="34" charset="0"/>
              </a:rPr>
              <a:t> to </a:t>
            </a:r>
            <a:r>
              <a:rPr lang="sk-SK" sz="1800" dirty="0" err="1">
                <a:effectLst/>
                <a:latin typeface="Calibri" panose="020F0502020204030204" pitchFamily="34" charset="0"/>
                <a:ea typeface="Calibri" panose="020F0502020204030204" pitchFamily="34" charset="0"/>
              </a:rPr>
              <a:t>elicit</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anti</a:t>
            </a:r>
            <a:r>
              <a:rPr lang="sk-SK" sz="1800" dirty="0">
                <a:effectLst/>
                <a:latin typeface="Calibri" panose="020F0502020204030204" pitchFamily="34" charset="0"/>
                <a:ea typeface="Calibri" panose="020F0502020204030204" pitchFamily="34" charset="0"/>
              </a:rPr>
              <a:t>-tumor </a:t>
            </a:r>
            <a:r>
              <a:rPr lang="sk-SK" sz="1800" dirty="0" err="1">
                <a:effectLst/>
                <a:latin typeface="Calibri" panose="020F0502020204030204" pitchFamily="34" charset="0"/>
                <a:ea typeface="Calibri" panose="020F0502020204030204" pitchFamily="34" charset="0"/>
              </a:rPr>
              <a:t>immune</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responses</a:t>
            </a:r>
            <a:r>
              <a:rPr lang="sk-SK" sz="1800" dirty="0">
                <a:effectLst/>
                <a:latin typeface="Calibri" panose="020F0502020204030204" pitchFamily="34" charset="0"/>
                <a:ea typeface="Calibri" panose="020F0502020204030204" pitchFamily="34" charset="0"/>
              </a:rPr>
              <a:t> has </a:t>
            </a:r>
            <a:r>
              <a:rPr lang="sk-SK" sz="1800" dirty="0" err="1">
                <a:effectLst/>
                <a:latin typeface="Calibri" panose="020F0502020204030204" pitchFamily="34" charset="0"/>
                <a:ea typeface="Calibri" panose="020F0502020204030204" pitchFamily="34" charset="0"/>
              </a:rPr>
              <a:t>led</a:t>
            </a:r>
            <a:r>
              <a:rPr lang="sk-SK" sz="1800" dirty="0">
                <a:effectLst/>
                <a:latin typeface="Calibri" panose="020F0502020204030204" pitchFamily="34" charset="0"/>
                <a:ea typeface="Calibri" panose="020F0502020204030204" pitchFamily="34" charset="0"/>
              </a:rPr>
              <a:t> to </a:t>
            </a:r>
            <a:r>
              <a:rPr lang="sk-SK" sz="1800" dirty="0" err="1">
                <a:effectLst/>
                <a:latin typeface="Calibri" panose="020F0502020204030204" pitchFamily="34" charset="0"/>
                <a:ea typeface="Calibri" panose="020F0502020204030204" pitchFamily="34" charset="0"/>
              </a:rPr>
              <a:t>important</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clinical</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advances</a:t>
            </a:r>
            <a:r>
              <a:rPr lang="sk-SK" sz="1800" dirty="0">
                <a:effectLst/>
                <a:latin typeface="Calibri" panose="020F0502020204030204" pitchFamily="34" charset="0"/>
                <a:ea typeface="Calibri" panose="020F0502020204030204" pitchFamily="34" charset="0"/>
              </a:rPr>
              <a:t> in </a:t>
            </a:r>
            <a:r>
              <a:rPr lang="sk-SK" sz="1800" dirty="0" err="1">
                <a:effectLst/>
                <a:latin typeface="Calibri" panose="020F0502020204030204" pitchFamily="34" charset="0"/>
                <a:ea typeface="Calibri" panose="020F0502020204030204" pitchFamily="34" charset="0"/>
              </a:rPr>
              <a:t>the</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fight</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against</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cancer</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including</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checkpoint</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inhibitors</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cancer</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vaccines</a:t>
            </a:r>
            <a:r>
              <a:rPr lang="sk-SK" sz="1800" dirty="0">
                <a:effectLst/>
                <a:latin typeface="Calibri" panose="020F0502020204030204" pitchFamily="34" charset="0"/>
                <a:ea typeface="Calibri" panose="020F0502020204030204" pitchFamily="34" charset="0"/>
              </a:rPr>
              <a:t>, and </a:t>
            </a:r>
            <a:r>
              <a:rPr lang="sk-SK" sz="1800" dirty="0" err="1">
                <a:effectLst/>
                <a:latin typeface="Calibri" panose="020F0502020204030204" pitchFamily="34" charset="0"/>
                <a:ea typeface="Calibri" panose="020F0502020204030204" pitchFamily="34" charset="0"/>
              </a:rPr>
              <a:t>chimeric</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antigen</a:t>
            </a:r>
            <a:r>
              <a:rPr lang="sk-SK" sz="1800" dirty="0">
                <a:effectLst/>
                <a:latin typeface="Calibri" panose="020F0502020204030204" pitchFamily="34" charset="0"/>
                <a:ea typeface="Calibri" panose="020F0502020204030204" pitchFamily="34" charset="0"/>
              </a:rPr>
              <a:t> receptor T-</a:t>
            </a:r>
            <a:r>
              <a:rPr lang="sk-SK" sz="1800" dirty="0" err="1">
                <a:effectLst/>
                <a:latin typeface="Calibri" panose="020F0502020204030204" pitchFamily="34" charset="0"/>
                <a:ea typeface="Calibri" panose="020F0502020204030204" pitchFamily="34" charset="0"/>
              </a:rPr>
              <a:t>cell</a:t>
            </a:r>
            <a:r>
              <a:rPr lang="sk-SK" sz="1800" dirty="0">
                <a:effectLst/>
                <a:latin typeface="Calibri" panose="020F0502020204030204" pitchFamily="34" charset="0"/>
                <a:ea typeface="Calibri" panose="020F0502020204030204" pitchFamily="34" charset="0"/>
              </a:rPr>
              <a:t>  </a:t>
            </a:r>
            <a:r>
              <a:rPr lang="sk-SK" sz="1800" dirty="0" err="1">
                <a:effectLst/>
                <a:latin typeface="Calibri" panose="020F0502020204030204" pitchFamily="34" charset="0"/>
                <a:ea typeface="Calibri" panose="020F0502020204030204" pitchFamily="34" charset="0"/>
              </a:rPr>
              <a:t>therapies</a:t>
            </a:r>
            <a:endParaRPr lang="sk-SK"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buFont typeface="Arial" panose="020B0604020202020204" pitchFamily="34" charset="0"/>
              <a:buChar char="•"/>
            </a:pPr>
            <a:endParaRPr lang="sk-SK" sz="2000" b="1" kern="100" dirty="0">
              <a:latin typeface="Calibri" panose="020F0502020204030204" pitchFamily="34" charset="0"/>
              <a:ea typeface="Calibri" panose="020F0502020204030204" pitchFamily="34" charset="0"/>
              <a:cs typeface="Times New Roman" panose="02020603050405020304" pitchFamily="18" charset="0"/>
            </a:endParaRPr>
          </a:p>
          <a:p>
            <a:pPr algn="ctr">
              <a:buFont typeface="Arial" panose="020B0604020202020204" pitchFamily="34" charset="0"/>
              <a:buChar char="•"/>
            </a:pPr>
            <a:endParaRPr lang="sk-SK"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buFont typeface="Arial" panose="020B0604020202020204" pitchFamily="34" charset="0"/>
              <a:buChar char="•"/>
            </a:pPr>
            <a:endParaRPr lang="sk-SK" sz="2000" b="1" kern="100" dirty="0">
              <a:latin typeface="Calibri" panose="020F0502020204030204" pitchFamily="34" charset="0"/>
              <a:ea typeface="Calibri" panose="020F0502020204030204" pitchFamily="34" charset="0"/>
              <a:cs typeface="Times New Roman" panose="02020603050405020304" pitchFamily="18" charset="0"/>
            </a:endParaRPr>
          </a:p>
          <a:p>
            <a:pPr algn="ctr">
              <a:buFont typeface="Arial" panose="020B0604020202020204" pitchFamily="34" charset="0"/>
              <a:buChar char="•"/>
            </a:pPr>
            <a:r>
              <a:rPr lang="sk-SK" sz="2000" b="1" kern="100" dirty="0" err="1">
                <a:latin typeface="Calibri" panose="020F0502020204030204" pitchFamily="34" charset="0"/>
                <a:ea typeface="Calibri" panose="020F0502020204030204" pitchFamily="34" charset="0"/>
                <a:cs typeface="Times New Roman" panose="02020603050405020304" pitchFamily="18" charset="0"/>
              </a:rPr>
              <a:t>E</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limination</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of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intracellular</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bacteria</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in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tumor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will</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reveal</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microbial</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epitopes</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and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produce</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neoantigens</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linked</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to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cancer</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from</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different</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k-SK" sz="2000" b="1" kern="100" dirty="0" err="1">
                <a:effectLst/>
                <a:latin typeface="Calibri" panose="020F0502020204030204" pitchFamily="34" charset="0"/>
                <a:ea typeface="Calibri" panose="020F0502020204030204" pitchFamily="34" charset="0"/>
                <a:cs typeface="Times New Roman" panose="02020603050405020304" pitchFamily="18" charset="0"/>
              </a:rPr>
              <a:t>sources</a:t>
            </a:r>
            <a:r>
              <a:rPr lang="sk-SK" sz="2000" b="1" kern="100" dirty="0">
                <a:effectLst/>
                <a:latin typeface="Calibri" panose="020F0502020204030204" pitchFamily="34" charset="0"/>
                <a:ea typeface="Calibri" panose="020F0502020204030204" pitchFamily="34" charset="0"/>
                <a:cs typeface="Times New Roman" panose="02020603050405020304" pitchFamily="18" charset="0"/>
              </a:rPr>
              <a:t>.</a:t>
            </a:r>
          </a:p>
          <a:p>
            <a:pPr marL="54000" indent="0">
              <a:buNone/>
            </a:pPr>
            <a:endParaRPr lang="sk-SK" dirty="0"/>
          </a:p>
        </p:txBody>
      </p:sp>
    </p:spTree>
    <p:extLst>
      <p:ext uri="{BB962C8B-B14F-4D97-AF65-F5344CB8AC3E}">
        <p14:creationId xmlns:p14="http://schemas.microsoft.com/office/powerpoint/2010/main" val="306643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4CB14E5-C6EF-6DD9-89A9-E5E8FA151853}"/>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Nadpis 3">
            <a:extLst>
              <a:ext uri="{FF2B5EF4-FFF2-40B4-BE49-F238E27FC236}">
                <a16:creationId xmlns:a16="http://schemas.microsoft.com/office/drawing/2014/main" id="{EE1CC32F-D6E2-71F2-1357-AABC64B56137}"/>
              </a:ext>
            </a:extLst>
          </p:cNvPr>
          <p:cNvSpPr>
            <a:spLocks noGrp="1"/>
          </p:cNvSpPr>
          <p:nvPr>
            <p:ph type="title"/>
          </p:nvPr>
        </p:nvSpPr>
        <p:spPr>
          <a:xfrm>
            <a:off x="499500" y="369776"/>
            <a:ext cx="8064900" cy="451576"/>
          </a:xfrm>
        </p:spPr>
        <p:txBody>
          <a:bodyPr/>
          <a:lstStyle/>
          <a:p>
            <a:r>
              <a:rPr lang="cs-CZ" sz="3600" dirty="0"/>
              <a:t>RESULTS</a:t>
            </a:r>
          </a:p>
        </p:txBody>
      </p:sp>
      <p:sp>
        <p:nvSpPr>
          <p:cNvPr id="5" name="Zástupný obsah 4">
            <a:extLst>
              <a:ext uri="{FF2B5EF4-FFF2-40B4-BE49-F238E27FC236}">
                <a16:creationId xmlns:a16="http://schemas.microsoft.com/office/drawing/2014/main" id="{3A2625D3-723E-F6D6-0F7A-7010C63319A0}"/>
              </a:ext>
            </a:extLst>
          </p:cNvPr>
          <p:cNvSpPr>
            <a:spLocks noGrp="1"/>
          </p:cNvSpPr>
          <p:nvPr>
            <p:ph idx="1"/>
          </p:nvPr>
        </p:nvSpPr>
        <p:spPr>
          <a:xfrm>
            <a:off x="539550" y="943708"/>
            <a:ext cx="8064900" cy="4586860"/>
          </a:xfrm>
        </p:spPr>
        <p:txBody>
          <a:bodyPr/>
          <a:lstStyle/>
          <a:p>
            <a:pPr marL="54000" indent="0" algn="ctr">
              <a:buNone/>
            </a:pPr>
            <a:r>
              <a:rPr lang="cs-CZ" sz="2800" b="1" dirty="0" err="1"/>
              <a:t>Antibiotics</a:t>
            </a:r>
            <a:r>
              <a:rPr lang="cs-CZ" sz="2800" b="1" dirty="0"/>
              <a:t> </a:t>
            </a:r>
            <a:r>
              <a:rPr lang="cs-CZ" sz="2800" b="1" dirty="0" err="1"/>
              <a:t>targeting</a:t>
            </a:r>
            <a:r>
              <a:rPr lang="cs-CZ" sz="2800" b="1" dirty="0"/>
              <a:t> </a:t>
            </a:r>
            <a:r>
              <a:rPr lang="cs-CZ" sz="2800" b="1" dirty="0" err="1"/>
              <a:t>anaerobes</a:t>
            </a:r>
            <a:r>
              <a:rPr lang="cs-CZ" sz="2800" b="1" dirty="0"/>
              <a:t> </a:t>
            </a:r>
            <a:r>
              <a:rPr lang="cs-CZ" sz="2800" b="1" dirty="0" err="1"/>
              <a:t>improved</a:t>
            </a:r>
            <a:r>
              <a:rPr lang="cs-CZ" sz="2800" b="1" dirty="0"/>
              <a:t> </a:t>
            </a:r>
            <a:r>
              <a:rPr lang="cs-CZ" sz="2800" b="1" dirty="0" err="1"/>
              <a:t>cancer</a:t>
            </a:r>
            <a:r>
              <a:rPr lang="cs-CZ" sz="2800" b="1" dirty="0"/>
              <a:t> </a:t>
            </a:r>
            <a:r>
              <a:rPr lang="cs-CZ" sz="2800" b="1" dirty="0" err="1"/>
              <a:t>survival</a:t>
            </a:r>
            <a:endParaRPr lang="cs-CZ" sz="2800" b="1" dirty="0"/>
          </a:p>
          <a:p>
            <a:pPr>
              <a:buFont typeface="Arial" panose="020B0604020202020204" pitchFamily="34" charset="0"/>
              <a:buChar char="•"/>
            </a:pPr>
            <a:r>
              <a:rPr lang="cs-CZ" dirty="0"/>
              <a:t> </a:t>
            </a:r>
            <a:r>
              <a:rPr lang="cs-CZ" dirty="0" err="1"/>
              <a:t>selective</a:t>
            </a:r>
            <a:r>
              <a:rPr lang="cs-CZ" dirty="0"/>
              <a:t> </a:t>
            </a:r>
            <a:r>
              <a:rPr lang="cs-CZ" dirty="0" err="1"/>
              <a:t>targeting</a:t>
            </a:r>
            <a:r>
              <a:rPr lang="cs-CZ" dirty="0"/>
              <a:t> </a:t>
            </a:r>
            <a:r>
              <a:rPr lang="cs-CZ" dirty="0" err="1"/>
              <a:t>of</a:t>
            </a:r>
            <a:r>
              <a:rPr lang="cs-CZ" dirty="0"/>
              <a:t> </a:t>
            </a:r>
            <a:r>
              <a:rPr lang="cs-CZ" dirty="0" err="1"/>
              <a:t>oncogenic</a:t>
            </a:r>
            <a:r>
              <a:rPr lang="cs-CZ" dirty="0"/>
              <a:t> </a:t>
            </a:r>
            <a:r>
              <a:rPr lang="cs-CZ" dirty="0" err="1"/>
              <a:t>bacteria</a:t>
            </a:r>
            <a:r>
              <a:rPr lang="cs-CZ" dirty="0"/>
              <a:t> </a:t>
            </a:r>
            <a:r>
              <a:rPr lang="cs-CZ" dirty="0" err="1"/>
              <a:t>associated</a:t>
            </a:r>
            <a:r>
              <a:rPr lang="cs-CZ" dirty="0"/>
              <a:t> </a:t>
            </a:r>
            <a:r>
              <a:rPr lang="cs-CZ" dirty="0" err="1"/>
              <a:t>with</a:t>
            </a:r>
            <a:r>
              <a:rPr lang="cs-CZ" dirty="0"/>
              <a:t> </a:t>
            </a:r>
            <a:r>
              <a:rPr lang="cs-CZ" dirty="0" err="1"/>
              <a:t>cancer</a:t>
            </a:r>
            <a:endParaRPr lang="cs-CZ" dirty="0"/>
          </a:p>
          <a:p>
            <a:pPr>
              <a:buFont typeface="Arial" panose="020B0604020202020204" pitchFamily="34" charset="0"/>
              <a:buChar char="•"/>
            </a:pPr>
            <a:r>
              <a:rPr lang="cs-CZ" dirty="0"/>
              <a:t> </a:t>
            </a:r>
            <a:r>
              <a:rPr lang="cs-CZ" dirty="0" err="1"/>
              <a:t>nitroimidazol</a:t>
            </a:r>
            <a:r>
              <a:rPr lang="cs-CZ" dirty="0"/>
              <a:t> and </a:t>
            </a:r>
            <a:r>
              <a:rPr lang="cs-CZ" dirty="0" err="1"/>
              <a:t>lincomycin</a:t>
            </a:r>
            <a:r>
              <a:rPr lang="cs-CZ" dirty="0"/>
              <a:t> </a:t>
            </a:r>
          </a:p>
          <a:p>
            <a:pPr>
              <a:buFont typeface="Arial" panose="020B0604020202020204" pitchFamily="34" charset="0"/>
              <a:buChar char="•"/>
            </a:pPr>
            <a:r>
              <a:rPr lang="cs-CZ" dirty="0"/>
              <a:t> database – </a:t>
            </a:r>
            <a:r>
              <a:rPr lang="cs-CZ" dirty="0" err="1"/>
              <a:t>resected</a:t>
            </a:r>
            <a:r>
              <a:rPr lang="cs-CZ" dirty="0"/>
              <a:t> </a:t>
            </a:r>
            <a:r>
              <a:rPr lang="cs-CZ" dirty="0" err="1"/>
              <a:t>patients</a:t>
            </a:r>
            <a:r>
              <a:rPr lang="cs-CZ" dirty="0"/>
              <a:t> </a:t>
            </a:r>
            <a:r>
              <a:rPr lang="cs-CZ" dirty="0" err="1"/>
              <a:t>with</a:t>
            </a:r>
            <a:r>
              <a:rPr lang="cs-CZ" dirty="0"/>
              <a:t> these </a:t>
            </a:r>
            <a:r>
              <a:rPr lang="cs-CZ" dirty="0" err="1"/>
              <a:t>antibiotic</a:t>
            </a:r>
            <a:r>
              <a:rPr lang="cs-CZ" dirty="0"/>
              <a:t> </a:t>
            </a:r>
            <a:r>
              <a:rPr lang="cs-CZ" dirty="0" err="1"/>
              <a:t>classes</a:t>
            </a:r>
            <a:r>
              <a:rPr lang="cs-CZ" dirty="0"/>
              <a:t> vs </a:t>
            </a:r>
            <a:r>
              <a:rPr lang="cs-CZ" dirty="0" err="1"/>
              <a:t>receiving</a:t>
            </a:r>
            <a:r>
              <a:rPr lang="cs-CZ" dirty="0"/>
              <a:t> </a:t>
            </a:r>
            <a:r>
              <a:rPr lang="cs-CZ" dirty="0" err="1"/>
              <a:t>other</a:t>
            </a:r>
            <a:r>
              <a:rPr lang="cs-CZ" dirty="0"/>
              <a:t> </a:t>
            </a:r>
            <a:r>
              <a:rPr lang="cs-CZ" dirty="0" err="1"/>
              <a:t>antibiotics</a:t>
            </a:r>
            <a:r>
              <a:rPr lang="cs-CZ" dirty="0"/>
              <a:t> vs no </a:t>
            </a:r>
            <a:r>
              <a:rPr lang="cs-CZ" dirty="0" err="1"/>
              <a:t>antibiotics</a:t>
            </a:r>
            <a:endParaRPr lang="cs-CZ" dirty="0"/>
          </a:p>
          <a:p>
            <a:pPr>
              <a:buFont typeface="Arial" panose="020B0604020202020204" pitchFamily="34" charset="0"/>
              <a:buChar char="•"/>
            </a:pPr>
            <a:r>
              <a:rPr lang="cs-CZ" dirty="0"/>
              <a:t> </a:t>
            </a:r>
            <a:r>
              <a:rPr lang="cs-CZ" dirty="0" err="1"/>
              <a:t>improved</a:t>
            </a:r>
            <a:r>
              <a:rPr lang="cs-CZ" dirty="0"/>
              <a:t> </a:t>
            </a:r>
            <a:r>
              <a:rPr lang="cs-CZ" dirty="0" err="1"/>
              <a:t>disease</a:t>
            </a:r>
            <a:r>
              <a:rPr lang="cs-CZ" dirty="0"/>
              <a:t>-free </a:t>
            </a:r>
            <a:r>
              <a:rPr lang="cs-CZ" dirty="0" err="1"/>
              <a:t>survival</a:t>
            </a:r>
            <a:r>
              <a:rPr lang="cs-CZ" dirty="0"/>
              <a:t> (DFS)??</a:t>
            </a:r>
          </a:p>
          <a:p>
            <a:pPr>
              <a:buFont typeface="Arial" panose="020B0604020202020204" pitchFamily="34" charset="0"/>
              <a:buChar char="•"/>
            </a:pPr>
            <a:r>
              <a:rPr lang="cs-CZ" dirty="0"/>
              <a:t> 2012-2014 36 105 </a:t>
            </a:r>
            <a:r>
              <a:rPr lang="cs-CZ" dirty="0" err="1"/>
              <a:t>patients</a:t>
            </a:r>
            <a:r>
              <a:rPr lang="cs-CZ" dirty="0"/>
              <a:t> </a:t>
            </a:r>
            <a:r>
              <a:rPr lang="cs-CZ" dirty="0" err="1"/>
              <a:t>with</a:t>
            </a:r>
            <a:r>
              <a:rPr lang="cs-CZ" dirty="0"/>
              <a:t> </a:t>
            </a:r>
            <a:r>
              <a:rPr lang="cs-CZ" dirty="0" err="1"/>
              <a:t>colorectal</a:t>
            </a:r>
            <a:r>
              <a:rPr lang="cs-CZ" dirty="0"/>
              <a:t> </a:t>
            </a:r>
            <a:r>
              <a:rPr lang="cs-CZ" dirty="0" err="1"/>
              <a:t>cancer</a:t>
            </a:r>
            <a:r>
              <a:rPr lang="cs-CZ" dirty="0"/>
              <a:t> (CRC)</a:t>
            </a:r>
          </a:p>
          <a:p>
            <a:pPr>
              <a:buFont typeface="Arial" panose="020B0604020202020204" pitchFamily="34" charset="0"/>
              <a:buChar char="•"/>
            </a:pPr>
            <a:r>
              <a:rPr lang="cs-CZ" dirty="0"/>
              <a:t> 4 413 </a:t>
            </a:r>
            <a:r>
              <a:rPr lang="cs-CZ" dirty="0" err="1"/>
              <a:t>received</a:t>
            </a:r>
            <a:r>
              <a:rPr lang="cs-CZ" dirty="0"/>
              <a:t> </a:t>
            </a:r>
            <a:r>
              <a:rPr lang="cs-CZ" dirty="0" err="1"/>
              <a:t>antibiotic</a:t>
            </a:r>
            <a:r>
              <a:rPr lang="cs-CZ" dirty="0"/>
              <a:t> </a:t>
            </a:r>
            <a:r>
              <a:rPr lang="cs-CZ" dirty="0" err="1"/>
              <a:t>treatment</a:t>
            </a:r>
            <a:r>
              <a:rPr lang="cs-CZ" dirty="0"/>
              <a:t> 6 </a:t>
            </a:r>
            <a:r>
              <a:rPr lang="cs-CZ" dirty="0" err="1"/>
              <a:t>months</a:t>
            </a:r>
            <a:r>
              <a:rPr lang="cs-CZ" dirty="0"/>
              <a:t> </a:t>
            </a:r>
            <a:r>
              <a:rPr lang="cs-CZ" dirty="0" err="1"/>
              <a:t>before</a:t>
            </a:r>
            <a:r>
              <a:rPr lang="cs-CZ" dirty="0"/>
              <a:t>/12 </a:t>
            </a:r>
            <a:r>
              <a:rPr lang="cs-CZ" dirty="0" err="1"/>
              <a:t>months</a:t>
            </a:r>
            <a:r>
              <a:rPr lang="cs-CZ" dirty="0"/>
              <a:t>   </a:t>
            </a:r>
            <a:r>
              <a:rPr lang="cs-CZ" dirty="0" err="1"/>
              <a:t>after</a:t>
            </a:r>
            <a:r>
              <a:rPr lang="cs-CZ" dirty="0"/>
              <a:t> </a:t>
            </a:r>
            <a:r>
              <a:rPr lang="cs-CZ" dirty="0" err="1"/>
              <a:t>resection</a:t>
            </a:r>
            <a:endParaRPr lang="cs-CZ" dirty="0"/>
          </a:p>
          <a:p>
            <a:pPr>
              <a:buFont typeface="Arial" panose="020B0604020202020204" pitchFamily="34" charset="0"/>
              <a:buChar char="•"/>
            </a:pPr>
            <a:r>
              <a:rPr lang="cs-CZ" dirty="0"/>
              <a:t> hazard ratio (HR) </a:t>
            </a:r>
            <a:r>
              <a:rPr lang="cs-CZ" dirty="0" err="1"/>
              <a:t>was</a:t>
            </a:r>
            <a:r>
              <a:rPr lang="cs-CZ" dirty="0"/>
              <a:t> </a:t>
            </a:r>
            <a:r>
              <a:rPr lang="cs-CZ" dirty="0" err="1"/>
              <a:t>lower</a:t>
            </a:r>
            <a:r>
              <a:rPr lang="cs-CZ" dirty="0"/>
              <a:t> </a:t>
            </a:r>
            <a:r>
              <a:rPr lang="cs-CZ" dirty="0" err="1"/>
              <a:t>for</a:t>
            </a:r>
            <a:r>
              <a:rPr lang="cs-CZ" dirty="0"/>
              <a:t> </a:t>
            </a:r>
            <a:r>
              <a:rPr lang="cs-CZ" dirty="0" err="1"/>
              <a:t>antibiotics</a:t>
            </a:r>
            <a:r>
              <a:rPr lang="cs-CZ" dirty="0"/>
              <a:t> </a:t>
            </a:r>
            <a:r>
              <a:rPr lang="cs-CZ" dirty="0" err="1"/>
              <a:t>targeting</a:t>
            </a:r>
            <a:r>
              <a:rPr lang="cs-CZ" dirty="0"/>
              <a:t> </a:t>
            </a:r>
            <a:r>
              <a:rPr lang="cs-CZ" dirty="0" err="1"/>
              <a:t>anaerobes</a:t>
            </a:r>
            <a:r>
              <a:rPr lang="cs-CZ" dirty="0"/>
              <a:t> </a:t>
            </a:r>
            <a:r>
              <a:rPr lang="cs-CZ" dirty="0" err="1"/>
              <a:t>than</a:t>
            </a:r>
            <a:r>
              <a:rPr lang="cs-CZ" dirty="0"/>
              <a:t> </a:t>
            </a:r>
            <a:r>
              <a:rPr lang="cs-CZ" dirty="0" err="1"/>
              <a:t>without</a:t>
            </a:r>
            <a:r>
              <a:rPr lang="cs-CZ" dirty="0"/>
              <a:t> </a:t>
            </a:r>
            <a:r>
              <a:rPr lang="cs-CZ" dirty="0" err="1"/>
              <a:t>antibiotics</a:t>
            </a:r>
            <a:r>
              <a:rPr lang="cs-CZ" dirty="0"/>
              <a:t> </a:t>
            </a:r>
            <a:r>
              <a:rPr lang="cs-CZ" dirty="0" err="1"/>
              <a:t>among</a:t>
            </a:r>
            <a:r>
              <a:rPr lang="cs-CZ" dirty="0"/>
              <a:t> </a:t>
            </a:r>
            <a:r>
              <a:rPr lang="cs-CZ" dirty="0" err="1"/>
              <a:t>patients</a:t>
            </a:r>
            <a:r>
              <a:rPr lang="cs-CZ" dirty="0"/>
              <a:t> </a:t>
            </a:r>
            <a:r>
              <a:rPr lang="cs-CZ" dirty="0" err="1"/>
              <a:t>with</a:t>
            </a:r>
            <a:r>
              <a:rPr lang="cs-CZ" dirty="0"/>
              <a:t> CRC</a:t>
            </a:r>
          </a:p>
          <a:p>
            <a:pPr>
              <a:buFont typeface="Arial" panose="020B0604020202020204" pitchFamily="34" charset="0"/>
              <a:buChar char="•"/>
            </a:pPr>
            <a:r>
              <a:rPr lang="cs-CZ" dirty="0"/>
              <a:t> </a:t>
            </a:r>
            <a:r>
              <a:rPr lang="cs-CZ" dirty="0" err="1"/>
              <a:t>before</a:t>
            </a:r>
            <a:r>
              <a:rPr lang="cs-CZ" dirty="0"/>
              <a:t> </a:t>
            </a:r>
            <a:r>
              <a:rPr lang="cs-CZ" dirty="0" err="1"/>
              <a:t>resection</a:t>
            </a:r>
            <a:r>
              <a:rPr lang="cs-CZ" dirty="0"/>
              <a:t> </a:t>
            </a:r>
            <a:r>
              <a:rPr lang="cs-CZ" dirty="0" err="1"/>
              <a:t>of</a:t>
            </a:r>
            <a:r>
              <a:rPr lang="cs-CZ" dirty="0"/>
              <a:t> </a:t>
            </a:r>
            <a:r>
              <a:rPr lang="cs-CZ" dirty="0" err="1"/>
              <a:t>the</a:t>
            </a:r>
            <a:r>
              <a:rPr lang="cs-CZ" dirty="0"/>
              <a:t> tumor – </a:t>
            </a:r>
            <a:r>
              <a:rPr lang="cs-CZ" dirty="0" err="1"/>
              <a:t>protective</a:t>
            </a:r>
            <a:r>
              <a:rPr lang="cs-CZ" dirty="0"/>
              <a:t> </a:t>
            </a:r>
            <a:r>
              <a:rPr lang="cs-CZ" dirty="0" err="1"/>
              <a:t>effect</a:t>
            </a:r>
            <a:endParaRPr lang="cs-CZ" dirty="0"/>
          </a:p>
          <a:p>
            <a:pPr>
              <a:buFont typeface="Arial" panose="020B0604020202020204" pitchFamily="34" charset="0"/>
              <a:buChar char="•"/>
            </a:pPr>
            <a:r>
              <a:rPr lang="cs-CZ" dirty="0"/>
              <a:t> tumor </a:t>
            </a:r>
            <a:r>
              <a:rPr lang="cs-CZ" dirty="0" err="1"/>
              <a:t>is</a:t>
            </a:r>
            <a:r>
              <a:rPr lang="cs-CZ" dirty="0"/>
              <a:t> a </a:t>
            </a:r>
            <a:r>
              <a:rPr lang="cs-CZ" dirty="0" err="1"/>
              <a:t>target</a:t>
            </a:r>
            <a:r>
              <a:rPr lang="cs-CZ" dirty="0"/>
              <a:t> </a:t>
            </a:r>
            <a:r>
              <a:rPr lang="cs-CZ" dirty="0" err="1"/>
              <a:t>lesion</a:t>
            </a:r>
            <a:r>
              <a:rPr lang="cs-CZ" dirty="0"/>
              <a:t> – </a:t>
            </a:r>
            <a:r>
              <a:rPr lang="cs-CZ" dirty="0" err="1"/>
              <a:t>reduce</a:t>
            </a:r>
            <a:r>
              <a:rPr lang="cs-CZ" dirty="0"/>
              <a:t> risk </a:t>
            </a:r>
            <a:r>
              <a:rPr lang="cs-CZ" dirty="0" err="1"/>
              <a:t>of</a:t>
            </a:r>
            <a:r>
              <a:rPr lang="cs-CZ" dirty="0"/>
              <a:t> </a:t>
            </a:r>
            <a:r>
              <a:rPr lang="cs-CZ" dirty="0" err="1"/>
              <a:t>recurrence</a:t>
            </a:r>
            <a:r>
              <a:rPr lang="cs-CZ" dirty="0"/>
              <a:t> </a:t>
            </a:r>
            <a:r>
              <a:rPr lang="cs-CZ" dirty="0" err="1"/>
              <a:t>or</a:t>
            </a:r>
            <a:r>
              <a:rPr lang="cs-CZ" dirty="0"/>
              <a:t> </a:t>
            </a:r>
            <a:r>
              <a:rPr lang="cs-CZ" dirty="0" err="1"/>
              <a:t>death</a:t>
            </a:r>
            <a:r>
              <a:rPr lang="cs-CZ" dirty="0"/>
              <a:t> by 25.5%</a:t>
            </a:r>
          </a:p>
          <a:p>
            <a:pPr>
              <a:buFont typeface="Arial" panose="020B0604020202020204" pitchFamily="34" charset="0"/>
              <a:buChar char="•"/>
            </a:pPr>
            <a:endParaRPr lang="cs-CZ" dirty="0"/>
          </a:p>
          <a:p>
            <a:pPr>
              <a:buFont typeface="Arial" panose="020B0604020202020204" pitchFamily="34" charset="0"/>
              <a:buChar char="•"/>
            </a:pPr>
            <a:endParaRPr lang="cs-CZ" dirty="0"/>
          </a:p>
        </p:txBody>
      </p:sp>
    </p:spTree>
    <p:extLst>
      <p:ext uri="{BB962C8B-B14F-4D97-AF65-F5344CB8AC3E}">
        <p14:creationId xmlns:p14="http://schemas.microsoft.com/office/powerpoint/2010/main" val="289291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98485F-D4CA-F4F3-E466-FE04355F4151}"/>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Nadpis 3">
            <a:extLst>
              <a:ext uri="{FF2B5EF4-FFF2-40B4-BE49-F238E27FC236}">
                <a16:creationId xmlns:a16="http://schemas.microsoft.com/office/drawing/2014/main" id="{12E552EE-409E-64F9-DD5F-AA1FF44E945D}"/>
              </a:ext>
            </a:extLst>
          </p:cNvPr>
          <p:cNvSpPr>
            <a:spLocks noGrp="1"/>
          </p:cNvSpPr>
          <p:nvPr>
            <p:ph type="title"/>
          </p:nvPr>
        </p:nvSpPr>
        <p:spPr/>
        <p:txBody>
          <a:bodyPr/>
          <a:lstStyle/>
          <a:p>
            <a:pPr algn="ctr"/>
            <a:r>
              <a:rPr lang="cs-CZ" sz="2800" b="1" dirty="0" err="1">
                <a:solidFill>
                  <a:schemeClr val="tx1"/>
                </a:solidFill>
              </a:rPr>
              <a:t>Antibiotics</a:t>
            </a:r>
            <a:r>
              <a:rPr lang="cs-CZ" sz="2800" b="1" dirty="0">
                <a:solidFill>
                  <a:schemeClr val="tx1"/>
                </a:solidFill>
              </a:rPr>
              <a:t> </a:t>
            </a:r>
            <a:r>
              <a:rPr lang="cs-CZ" sz="2800" b="1" dirty="0" err="1">
                <a:solidFill>
                  <a:schemeClr val="tx1"/>
                </a:solidFill>
              </a:rPr>
              <a:t>targeting</a:t>
            </a:r>
            <a:r>
              <a:rPr lang="cs-CZ" sz="2800" b="1" dirty="0">
                <a:solidFill>
                  <a:schemeClr val="tx1"/>
                </a:solidFill>
              </a:rPr>
              <a:t> </a:t>
            </a:r>
            <a:r>
              <a:rPr lang="cs-CZ" sz="2800" b="1" dirty="0" err="1">
                <a:solidFill>
                  <a:schemeClr val="tx1"/>
                </a:solidFill>
              </a:rPr>
              <a:t>anaerobes</a:t>
            </a:r>
            <a:r>
              <a:rPr lang="cs-CZ" sz="2800" b="1" dirty="0">
                <a:solidFill>
                  <a:schemeClr val="tx1"/>
                </a:solidFill>
              </a:rPr>
              <a:t> </a:t>
            </a:r>
            <a:r>
              <a:rPr lang="cs-CZ" sz="2800" b="1" dirty="0" err="1">
                <a:solidFill>
                  <a:schemeClr val="tx1"/>
                </a:solidFill>
              </a:rPr>
              <a:t>improved</a:t>
            </a:r>
            <a:r>
              <a:rPr lang="cs-CZ" sz="2800" b="1" dirty="0">
                <a:solidFill>
                  <a:schemeClr val="tx1"/>
                </a:solidFill>
              </a:rPr>
              <a:t> </a:t>
            </a:r>
            <a:r>
              <a:rPr lang="cs-CZ" sz="2800" b="1" dirty="0" err="1">
                <a:solidFill>
                  <a:schemeClr val="tx1"/>
                </a:solidFill>
              </a:rPr>
              <a:t>cancer</a:t>
            </a:r>
            <a:r>
              <a:rPr lang="cs-CZ" sz="2800" b="1" dirty="0">
                <a:solidFill>
                  <a:schemeClr val="tx1"/>
                </a:solidFill>
              </a:rPr>
              <a:t> </a:t>
            </a:r>
            <a:r>
              <a:rPr lang="cs-CZ" sz="2800" b="1" dirty="0" err="1">
                <a:solidFill>
                  <a:schemeClr val="tx1"/>
                </a:solidFill>
              </a:rPr>
              <a:t>survival</a:t>
            </a:r>
            <a:br>
              <a:rPr lang="cs-CZ" sz="3200" b="1" dirty="0">
                <a:solidFill>
                  <a:schemeClr val="tx1"/>
                </a:solidFill>
              </a:rPr>
            </a:br>
            <a:endParaRPr lang="cs-CZ" dirty="0">
              <a:solidFill>
                <a:schemeClr val="tx1"/>
              </a:solidFill>
            </a:endParaRPr>
          </a:p>
        </p:txBody>
      </p:sp>
      <p:sp>
        <p:nvSpPr>
          <p:cNvPr id="5" name="Zástupný obsah 4">
            <a:extLst>
              <a:ext uri="{FF2B5EF4-FFF2-40B4-BE49-F238E27FC236}">
                <a16:creationId xmlns:a16="http://schemas.microsoft.com/office/drawing/2014/main" id="{50A12195-8E61-D19C-8F4F-4AD8BA55CFED}"/>
              </a:ext>
            </a:extLst>
          </p:cNvPr>
          <p:cNvSpPr>
            <a:spLocks noGrp="1"/>
          </p:cNvSpPr>
          <p:nvPr>
            <p:ph idx="1"/>
          </p:nvPr>
        </p:nvSpPr>
        <p:spPr/>
        <p:txBody>
          <a:bodyPr/>
          <a:lstStyle/>
          <a:p>
            <a:pPr>
              <a:buFont typeface="Arial" panose="020B0604020202020204" pitchFamily="34" charset="0"/>
              <a:buChar char="•"/>
            </a:pPr>
            <a:r>
              <a:rPr lang="cs-CZ" dirty="0" err="1"/>
              <a:t>specific</a:t>
            </a:r>
            <a:r>
              <a:rPr lang="cs-CZ" dirty="0"/>
              <a:t> role </a:t>
            </a:r>
            <a:r>
              <a:rPr lang="cs-CZ" dirty="0" err="1"/>
              <a:t>of</a:t>
            </a:r>
            <a:r>
              <a:rPr lang="cs-CZ" dirty="0"/>
              <a:t> tumor </a:t>
            </a:r>
            <a:r>
              <a:rPr lang="cs-CZ" dirty="0" err="1"/>
              <a:t>primary</a:t>
            </a:r>
            <a:r>
              <a:rPr lang="cs-CZ" dirty="0"/>
              <a:t> -&gt; </a:t>
            </a:r>
            <a:r>
              <a:rPr lang="cs-CZ" dirty="0" err="1"/>
              <a:t>patients</a:t>
            </a:r>
            <a:r>
              <a:rPr lang="cs-CZ" dirty="0"/>
              <a:t> </a:t>
            </a:r>
            <a:r>
              <a:rPr lang="cs-CZ" dirty="0" err="1"/>
              <a:t>with</a:t>
            </a:r>
            <a:r>
              <a:rPr lang="cs-CZ" dirty="0"/>
              <a:t> </a:t>
            </a:r>
            <a:r>
              <a:rPr lang="cs-CZ" dirty="0" err="1"/>
              <a:t>breast</a:t>
            </a:r>
            <a:r>
              <a:rPr lang="cs-CZ" dirty="0"/>
              <a:t> </a:t>
            </a:r>
            <a:r>
              <a:rPr lang="cs-CZ" dirty="0" err="1"/>
              <a:t>cancer</a:t>
            </a:r>
            <a:r>
              <a:rPr lang="cs-CZ" dirty="0"/>
              <a:t> -&gt; </a:t>
            </a:r>
            <a:r>
              <a:rPr lang="cs-CZ" dirty="0" err="1"/>
              <a:t>protective</a:t>
            </a:r>
            <a:r>
              <a:rPr lang="cs-CZ" dirty="0"/>
              <a:t> </a:t>
            </a:r>
            <a:r>
              <a:rPr lang="cs-CZ" dirty="0" err="1"/>
              <a:t>effect</a:t>
            </a:r>
            <a:r>
              <a:rPr lang="cs-CZ" dirty="0"/>
              <a:t> not </a:t>
            </a:r>
            <a:r>
              <a:rPr lang="cs-CZ" dirty="0" err="1"/>
              <a:t>found</a:t>
            </a:r>
            <a:endParaRPr lang="cs-CZ" dirty="0"/>
          </a:p>
          <a:p>
            <a:pPr>
              <a:buFont typeface="Arial" panose="020B0604020202020204" pitchFamily="34" charset="0"/>
              <a:buChar char="•"/>
            </a:pPr>
            <a:r>
              <a:rPr lang="cs-CZ" dirty="0"/>
              <a:t> -&gt; </a:t>
            </a:r>
            <a:r>
              <a:rPr lang="cs-CZ" dirty="0" err="1"/>
              <a:t>specific</a:t>
            </a:r>
            <a:r>
              <a:rPr lang="cs-CZ" dirty="0"/>
              <a:t> to CRC and </a:t>
            </a:r>
            <a:r>
              <a:rPr lang="cs-CZ" dirty="0" err="1"/>
              <a:t>its</a:t>
            </a:r>
            <a:r>
              <a:rPr lang="cs-CZ" dirty="0"/>
              <a:t> </a:t>
            </a:r>
            <a:r>
              <a:rPr lang="cs-CZ" dirty="0" err="1"/>
              <a:t>microbiota</a:t>
            </a:r>
            <a:endParaRPr lang="cs-CZ" dirty="0"/>
          </a:p>
          <a:p>
            <a:pPr>
              <a:buFont typeface="Arial" panose="020B0604020202020204" pitchFamily="34" charset="0"/>
              <a:buChar char="•"/>
            </a:pPr>
            <a:r>
              <a:rPr lang="cs-CZ" dirty="0"/>
              <a:t> </a:t>
            </a:r>
            <a:r>
              <a:rPr lang="cs-CZ" dirty="0" err="1"/>
              <a:t>antibiotics</a:t>
            </a:r>
            <a:r>
              <a:rPr lang="cs-CZ" dirty="0"/>
              <a:t> </a:t>
            </a:r>
            <a:r>
              <a:rPr lang="cs-CZ" dirty="0" err="1"/>
              <a:t>targeting</a:t>
            </a:r>
            <a:r>
              <a:rPr lang="cs-CZ" dirty="0"/>
              <a:t> </a:t>
            </a:r>
            <a:r>
              <a:rPr lang="cs-CZ" dirty="0" err="1"/>
              <a:t>anaerobes</a:t>
            </a:r>
            <a:r>
              <a:rPr lang="cs-CZ" dirty="0"/>
              <a:t> vs </a:t>
            </a:r>
            <a:r>
              <a:rPr lang="cs-CZ" dirty="0" err="1"/>
              <a:t>other</a:t>
            </a:r>
            <a:r>
              <a:rPr lang="cs-CZ" dirty="0"/>
              <a:t> </a:t>
            </a:r>
            <a:r>
              <a:rPr lang="cs-CZ" dirty="0" err="1"/>
              <a:t>antibiotics</a:t>
            </a:r>
            <a:r>
              <a:rPr lang="cs-CZ" dirty="0"/>
              <a:t> -&gt;DFS </a:t>
            </a:r>
            <a:r>
              <a:rPr lang="cs-CZ" dirty="0" err="1"/>
              <a:t>improved</a:t>
            </a:r>
            <a:r>
              <a:rPr lang="cs-CZ" dirty="0"/>
              <a:t> (no </a:t>
            </a:r>
            <a:r>
              <a:rPr lang="cs-CZ" dirty="0" err="1"/>
              <a:t>effect</a:t>
            </a:r>
            <a:r>
              <a:rPr lang="cs-CZ" dirty="0"/>
              <a:t> in </a:t>
            </a:r>
            <a:r>
              <a:rPr lang="cs-CZ" dirty="0" err="1"/>
              <a:t>breast</a:t>
            </a:r>
            <a:r>
              <a:rPr lang="cs-CZ" dirty="0"/>
              <a:t> </a:t>
            </a:r>
            <a:r>
              <a:rPr lang="cs-CZ" dirty="0" err="1"/>
              <a:t>cancer</a:t>
            </a:r>
            <a:r>
              <a:rPr lang="cs-CZ" dirty="0"/>
              <a:t>)</a:t>
            </a:r>
          </a:p>
          <a:p>
            <a:pPr>
              <a:buFont typeface="Arial" panose="020B0604020202020204" pitchFamily="34" charset="0"/>
              <a:buChar char="•"/>
            </a:pPr>
            <a:r>
              <a:rPr lang="cs-CZ" dirty="0"/>
              <a:t> </a:t>
            </a:r>
            <a:r>
              <a:rPr lang="cs-CZ" dirty="0" err="1"/>
              <a:t>hypothesis</a:t>
            </a:r>
            <a:r>
              <a:rPr lang="cs-CZ" dirty="0"/>
              <a:t> – </a:t>
            </a:r>
            <a:r>
              <a:rPr lang="cs-CZ" dirty="0" err="1"/>
              <a:t>specific</a:t>
            </a:r>
            <a:r>
              <a:rPr lang="cs-CZ" dirty="0"/>
              <a:t> </a:t>
            </a:r>
            <a:r>
              <a:rPr lang="cs-CZ" dirty="0" err="1"/>
              <a:t>antibiotics</a:t>
            </a:r>
            <a:r>
              <a:rPr lang="cs-CZ" dirty="0"/>
              <a:t> </a:t>
            </a:r>
            <a:r>
              <a:rPr lang="cs-CZ" dirty="0" err="1"/>
              <a:t>have</a:t>
            </a:r>
            <a:r>
              <a:rPr lang="cs-CZ" dirty="0"/>
              <a:t> </a:t>
            </a:r>
            <a:r>
              <a:rPr lang="cs-CZ" dirty="0" err="1"/>
              <a:t>the</a:t>
            </a:r>
            <a:r>
              <a:rPr lang="cs-CZ" dirty="0"/>
              <a:t> </a:t>
            </a:r>
            <a:r>
              <a:rPr lang="cs-CZ" dirty="0" err="1"/>
              <a:t>potential</a:t>
            </a:r>
            <a:r>
              <a:rPr lang="cs-CZ" dirty="0"/>
              <a:t> to </a:t>
            </a:r>
            <a:r>
              <a:rPr lang="cs-CZ" dirty="0" err="1"/>
              <a:t>reduce</a:t>
            </a:r>
            <a:r>
              <a:rPr lang="cs-CZ" dirty="0"/>
              <a:t> </a:t>
            </a:r>
            <a:r>
              <a:rPr lang="cs-CZ" dirty="0" err="1"/>
              <a:t>the</a:t>
            </a:r>
            <a:r>
              <a:rPr lang="cs-CZ" dirty="0"/>
              <a:t> risk </a:t>
            </a:r>
            <a:r>
              <a:rPr lang="cs-CZ" dirty="0" err="1"/>
              <a:t>of</a:t>
            </a:r>
            <a:r>
              <a:rPr lang="cs-CZ" dirty="0"/>
              <a:t> </a:t>
            </a:r>
            <a:r>
              <a:rPr lang="cs-CZ" dirty="0" err="1"/>
              <a:t>recurrence</a:t>
            </a:r>
            <a:r>
              <a:rPr lang="cs-CZ" dirty="0"/>
              <a:t> </a:t>
            </a:r>
            <a:r>
              <a:rPr lang="cs-CZ" dirty="0" err="1"/>
              <a:t>of</a:t>
            </a:r>
            <a:r>
              <a:rPr lang="cs-CZ" dirty="0"/>
              <a:t> CRC </a:t>
            </a:r>
            <a:r>
              <a:rPr lang="cs-CZ" dirty="0" err="1"/>
              <a:t>with</a:t>
            </a:r>
            <a:r>
              <a:rPr lang="cs-CZ" dirty="0"/>
              <a:t> </a:t>
            </a:r>
            <a:r>
              <a:rPr lang="cs-CZ" dirty="0" err="1"/>
              <a:t>an</a:t>
            </a:r>
            <a:r>
              <a:rPr lang="cs-CZ" dirty="0"/>
              <a:t> </a:t>
            </a:r>
            <a:r>
              <a:rPr lang="cs-CZ" dirty="0" err="1"/>
              <a:t>effect</a:t>
            </a:r>
            <a:r>
              <a:rPr lang="cs-CZ" dirty="0"/>
              <a:t> </a:t>
            </a:r>
            <a:r>
              <a:rPr lang="cs-CZ" dirty="0" err="1"/>
              <a:t>that</a:t>
            </a:r>
            <a:r>
              <a:rPr lang="cs-CZ" dirty="0"/>
              <a:t> </a:t>
            </a:r>
            <a:r>
              <a:rPr lang="cs-CZ" dirty="0" err="1"/>
              <a:t>may</a:t>
            </a:r>
            <a:r>
              <a:rPr lang="cs-CZ" dirty="0"/>
              <a:t> be as </a:t>
            </a:r>
            <a:r>
              <a:rPr lang="cs-CZ" dirty="0" err="1"/>
              <a:t>important</a:t>
            </a:r>
            <a:r>
              <a:rPr lang="cs-CZ" dirty="0"/>
              <a:t> as </a:t>
            </a:r>
            <a:r>
              <a:rPr lang="cs-CZ" dirty="0" err="1"/>
              <a:t>chemotherapy</a:t>
            </a:r>
            <a:r>
              <a:rPr lang="cs-CZ" dirty="0"/>
              <a:t>, </a:t>
            </a:r>
            <a:r>
              <a:rPr lang="cs-CZ" dirty="0" err="1"/>
              <a:t>which</a:t>
            </a:r>
            <a:r>
              <a:rPr lang="cs-CZ" dirty="0"/>
              <a:t> </a:t>
            </a:r>
            <a:r>
              <a:rPr lang="cs-CZ" dirty="0" err="1"/>
              <a:t>usually</a:t>
            </a:r>
            <a:r>
              <a:rPr lang="cs-CZ" dirty="0"/>
              <a:t> </a:t>
            </a:r>
            <a:r>
              <a:rPr lang="cs-CZ" dirty="0" err="1"/>
              <a:t>reduces</a:t>
            </a:r>
            <a:r>
              <a:rPr lang="cs-CZ" dirty="0"/>
              <a:t> </a:t>
            </a:r>
            <a:r>
              <a:rPr lang="cs-CZ" dirty="0" err="1"/>
              <a:t>the</a:t>
            </a:r>
            <a:r>
              <a:rPr lang="cs-CZ" dirty="0"/>
              <a:t> risk </a:t>
            </a:r>
            <a:r>
              <a:rPr lang="cs-CZ" dirty="0" err="1"/>
              <a:t>of</a:t>
            </a:r>
            <a:r>
              <a:rPr lang="cs-CZ" dirty="0"/>
              <a:t> </a:t>
            </a:r>
            <a:r>
              <a:rPr lang="cs-CZ" dirty="0" err="1"/>
              <a:t>recurrence</a:t>
            </a:r>
            <a:r>
              <a:rPr lang="cs-CZ" dirty="0"/>
              <a:t> by 32% </a:t>
            </a:r>
            <a:r>
              <a:rPr lang="cs-CZ" dirty="0" err="1"/>
              <a:t>or</a:t>
            </a:r>
            <a:r>
              <a:rPr lang="cs-CZ" dirty="0"/>
              <a:t> </a:t>
            </a:r>
            <a:r>
              <a:rPr lang="cs-CZ" dirty="0" err="1"/>
              <a:t>death</a:t>
            </a:r>
            <a:r>
              <a:rPr lang="cs-CZ" dirty="0"/>
              <a:t> by 26% </a:t>
            </a:r>
            <a:r>
              <a:rPr lang="cs-CZ" dirty="0" err="1"/>
              <a:t>after</a:t>
            </a:r>
            <a:r>
              <a:rPr lang="cs-CZ" dirty="0"/>
              <a:t> </a:t>
            </a:r>
            <a:r>
              <a:rPr lang="cs-CZ" dirty="0" err="1"/>
              <a:t>resection</a:t>
            </a:r>
            <a:r>
              <a:rPr lang="cs-CZ" dirty="0"/>
              <a:t> in </a:t>
            </a:r>
            <a:r>
              <a:rPr lang="cs-CZ" dirty="0" err="1"/>
              <a:t>combination</a:t>
            </a:r>
            <a:r>
              <a:rPr lang="cs-CZ" dirty="0"/>
              <a:t> </a:t>
            </a:r>
            <a:r>
              <a:rPr lang="cs-CZ" dirty="0" err="1"/>
              <a:t>with</a:t>
            </a:r>
            <a:r>
              <a:rPr lang="cs-CZ" dirty="0"/>
              <a:t> </a:t>
            </a:r>
            <a:r>
              <a:rPr lang="cs-CZ" dirty="0" err="1"/>
              <a:t>adjuvant</a:t>
            </a:r>
            <a:r>
              <a:rPr lang="cs-CZ" dirty="0"/>
              <a:t> </a:t>
            </a:r>
            <a:r>
              <a:rPr lang="cs-CZ" dirty="0" err="1"/>
              <a:t>treatments</a:t>
            </a:r>
            <a:endParaRPr lang="cs-CZ" dirty="0"/>
          </a:p>
          <a:p>
            <a:pPr marL="54000" indent="0">
              <a:buNone/>
            </a:pPr>
            <a:endParaRPr lang="cs-CZ" dirty="0"/>
          </a:p>
        </p:txBody>
      </p:sp>
    </p:spTree>
    <p:extLst>
      <p:ext uri="{BB962C8B-B14F-4D97-AF65-F5344CB8AC3E}">
        <p14:creationId xmlns:p14="http://schemas.microsoft.com/office/powerpoint/2010/main" val="407643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A4C91CD-0744-5771-7D44-99D4B311C86D}"/>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Nadpis 3">
            <a:extLst>
              <a:ext uri="{FF2B5EF4-FFF2-40B4-BE49-F238E27FC236}">
                <a16:creationId xmlns:a16="http://schemas.microsoft.com/office/drawing/2014/main" id="{B01A57D0-4226-4B57-F997-FF3547FBE2E2}"/>
              </a:ext>
            </a:extLst>
          </p:cNvPr>
          <p:cNvSpPr>
            <a:spLocks noGrp="1"/>
          </p:cNvSpPr>
          <p:nvPr>
            <p:ph type="title"/>
          </p:nvPr>
        </p:nvSpPr>
        <p:spPr/>
        <p:txBody>
          <a:bodyPr/>
          <a:lstStyle/>
          <a:p>
            <a:pPr algn="ctr"/>
            <a:r>
              <a:rPr lang="cs-CZ" sz="2800" dirty="0">
                <a:solidFill>
                  <a:schemeClr val="tx1"/>
                </a:solidFill>
              </a:rPr>
              <a:t>Bacteria </a:t>
            </a:r>
            <a:r>
              <a:rPr lang="cs-CZ" sz="2800" dirty="0" err="1">
                <a:solidFill>
                  <a:schemeClr val="tx1"/>
                </a:solidFill>
              </a:rPr>
              <a:t>invaded</a:t>
            </a:r>
            <a:r>
              <a:rPr lang="cs-CZ" sz="2800" dirty="0">
                <a:solidFill>
                  <a:schemeClr val="tx1"/>
                </a:solidFill>
              </a:rPr>
              <a:t> tumor </a:t>
            </a:r>
            <a:r>
              <a:rPr lang="cs-CZ" sz="2800" dirty="0" err="1">
                <a:solidFill>
                  <a:schemeClr val="tx1"/>
                </a:solidFill>
              </a:rPr>
              <a:t>cells</a:t>
            </a:r>
            <a:r>
              <a:rPr lang="cs-CZ" sz="2800" dirty="0">
                <a:solidFill>
                  <a:schemeClr val="tx1"/>
                </a:solidFill>
              </a:rPr>
              <a:t> in response to </a:t>
            </a:r>
            <a:r>
              <a:rPr lang="cs-CZ" sz="2800" dirty="0" err="1">
                <a:solidFill>
                  <a:schemeClr val="tx1"/>
                </a:solidFill>
              </a:rPr>
              <a:t>low</a:t>
            </a:r>
            <a:r>
              <a:rPr lang="cs-CZ" sz="2800" dirty="0">
                <a:solidFill>
                  <a:schemeClr val="tx1"/>
                </a:solidFill>
              </a:rPr>
              <a:t> oxygen level</a:t>
            </a:r>
          </a:p>
        </p:txBody>
      </p:sp>
      <p:sp>
        <p:nvSpPr>
          <p:cNvPr id="5" name="Zástupný obsah 4">
            <a:extLst>
              <a:ext uri="{FF2B5EF4-FFF2-40B4-BE49-F238E27FC236}">
                <a16:creationId xmlns:a16="http://schemas.microsoft.com/office/drawing/2014/main" id="{25403EFC-084A-5BB6-1B68-F281F88E4F20}"/>
              </a:ext>
            </a:extLst>
          </p:cNvPr>
          <p:cNvSpPr>
            <a:spLocks noGrp="1"/>
          </p:cNvSpPr>
          <p:nvPr>
            <p:ph idx="1"/>
          </p:nvPr>
        </p:nvSpPr>
        <p:spPr/>
        <p:txBody>
          <a:bodyPr/>
          <a:lstStyle/>
          <a:p>
            <a:pPr>
              <a:buFont typeface="Arial" panose="020B0604020202020204" pitchFamily="34" charset="0"/>
              <a:buChar char="•"/>
            </a:pPr>
            <a:r>
              <a:rPr lang="cs-CZ" dirty="0"/>
              <a:t> gram-negative and </a:t>
            </a:r>
            <a:r>
              <a:rPr lang="cs-CZ" dirty="0" err="1"/>
              <a:t>anaerobic</a:t>
            </a:r>
            <a:r>
              <a:rPr lang="cs-CZ" dirty="0"/>
              <a:t> </a:t>
            </a:r>
            <a:r>
              <a:rPr lang="cs-CZ" dirty="0" err="1"/>
              <a:t>bacteria</a:t>
            </a:r>
            <a:r>
              <a:rPr lang="cs-CZ" dirty="0"/>
              <a:t> </a:t>
            </a:r>
            <a:r>
              <a:rPr lang="cs-CZ" dirty="0" err="1"/>
              <a:t>Fusobacterium</a:t>
            </a:r>
            <a:r>
              <a:rPr lang="cs-CZ" dirty="0"/>
              <a:t> </a:t>
            </a:r>
            <a:r>
              <a:rPr lang="cs-CZ" dirty="0" err="1"/>
              <a:t>nucleatum</a:t>
            </a:r>
            <a:endParaRPr lang="cs-CZ" dirty="0"/>
          </a:p>
          <a:p>
            <a:pPr>
              <a:buFont typeface="Arial" panose="020B0604020202020204" pitchFamily="34" charset="0"/>
              <a:buChar char="•"/>
            </a:pPr>
            <a:r>
              <a:rPr lang="cs-CZ" dirty="0"/>
              <a:t> tumor </a:t>
            </a:r>
            <a:r>
              <a:rPr lang="cs-CZ" dirty="0" err="1"/>
              <a:t>hypoxia</a:t>
            </a:r>
            <a:r>
              <a:rPr lang="cs-CZ" dirty="0"/>
              <a:t> – 1% </a:t>
            </a:r>
            <a:r>
              <a:rPr lang="cs-CZ" dirty="0" err="1"/>
              <a:t>or</a:t>
            </a:r>
            <a:r>
              <a:rPr lang="cs-CZ" dirty="0"/>
              <a:t> 20% oxygen </a:t>
            </a:r>
            <a:r>
              <a:rPr lang="cs-CZ" dirty="0" err="1"/>
              <a:t>for</a:t>
            </a:r>
            <a:r>
              <a:rPr lang="cs-CZ" dirty="0"/>
              <a:t> 24h</a:t>
            </a:r>
          </a:p>
          <a:p>
            <a:pPr>
              <a:buFont typeface="Arial" panose="020B0604020202020204" pitchFamily="34" charset="0"/>
              <a:buChar char="•"/>
            </a:pPr>
            <a:r>
              <a:rPr lang="cs-CZ" dirty="0"/>
              <a:t> F. </a:t>
            </a:r>
            <a:r>
              <a:rPr lang="cs-CZ" dirty="0" err="1"/>
              <a:t>nucleatum</a:t>
            </a:r>
            <a:r>
              <a:rPr lang="cs-CZ" dirty="0"/>
              <a:t> </a:t>
            </a:r>
            <a:r>
              <a:rPr lang="cs-CZ" dirty="0" err="1"/>
              <a:t>was</a:t>
            </a:r>
            <a:r>
              <a:rPr lang="cs-CZ" dirty="0"/>
              <a:t> </a:t>
            </a:r>
            <a:r>
              <a:rPr lang="cs-CZ" dirty="0" err="1"/>
              <a:t>able</a:t>
            </a:r>
            <a:r>
              <a:rPr lang="cs-CZ" dirty="0"/>
              <a:t> to </a:t>
            </a:r>
            <a:r>
              <a:rPr lang="cs-CZ" dirty="0" err="1"/>
              <a:t>invade</a:t>
            </a:r>
            <a:r>
              <a:rPr lang="cs-CZ" dirty="0"/>
              <a:t> </a:t>
            </a:r>
            <a:r>
              <a:rPr lang="cs-CZ" dirty="0" err="1"/>
              <a:t>hypoxic</a:t>
            </a:r>
            <a:r>
              <a:rPr lang="cs-CZ" dirty="0"/>
              <a:t> tumor </a:t>
            </a:r>
            <a:r>
              <a:rPr lang="cs-CZ" dirty="0" err="1"/>
              <a:t>cells</a:t>
            </a:r>
            <a:r>
              <a:rPr lang="cs-CZ" dirty="0"/>
              <a:t> </a:t>
            </a:r>
            <a:r>
              <a:rPr lang="cs-CZ" dirty="0" err="1"/>
              <a:t>with</a:t>
            </a:r>
            <a:r>
              <a:rPr lang="cs-CZ" dirty="0"/>
              <a:t> </a:t>
            </a:r>
            <a:r>
              <a:rPr lang="cs-CZ" dirty="0" err="1"/>
              <a:t>higher</a:t>
            </a:r>
            <a:r>
              <a:rPr lang="cs-CZ" dirty="0"/>
              <a:t> </a:t>
            </a:r>
            <a:r>
              <a:rPr lang="cs-CZ" dirty="0" err="1"/>
              <a:t>signals</a:t>
            </a:r>
            <a:r>
              <a:rPr lang="cs-CZ" dirty="0"/>
              <a:t> </a:t>
            </a:r>
          </a:p>
          <a:p>
            <a:pPr>
              <a:buFont typeface="Arial" panose="020B0604020202020204" pitchFamily="34" charset="0"/>
              <a:buChar char="•"/>
            </a:pPr>
            <a:r>
              <a:rPr lang="cs-CZ" dirty="0"/>
              <a:t> F. </a:t>
            </a:r>
            <a:r>
              <a:rPr lang="cs-CZ" dirty="0" err="1"/>
              <a:t>nucleatum</a:t>
            </a:r>
            <a:r>
              <a:rPr lang="cs-CZ" dirty="0"/>
              <a:t> </a:t>
            </a:r>
            <a:r>
              <a:rPr lang="cs-CZ" dirty="0" err="1"/>
              <a:t>was</a:t>
            </a:r>
            <a:r>
              <a:rPr lang="cs-CZ" dirty="0"/>
              <a:t> </a:t>
            </a:r>
            <a:r>
              <a:rPr lang="cs-CZ" dirty="0" err="1"/>
              <a:t>able</a:t>
            </a:r>
            <a:r>
              <a:rPr lang="cs-CZ" dirty="0"/>
              <a:t> to </a:t>
            </a:r>
            <a:r>
              <a:rPr lang="cs-CZ" dirty="0" err="1"/>
              <a:t>invade</a:t>
            </a:r>
            <a:r>
              <a:rPr lang="cs-CZ" dirty="0"/>
              <a:t> </a:t>
            </a:r>
            <a:r>
              <a:rPr lang="cs-CZ" dirty="0" err="1"/>
              <a:t>inside</a:t>
            </a:r>
            <a:r>
              <a:rPr lang="cs-CZ" dirty="0"/>
              <a:t> </a:t>
            </a:r>
            <a:r>
              <a:rPr lang="cs-CZ" dirty="0" err="1"/>
              <a:t>the</a:t>
            </a:r>
            <a:r>
              <a:rPr lang="cs-CZ" dirty="0"/>
              <a:t> cytoskeleton in response to </a:t>
            </a:r>
            <a:r>
              <a:rPr lang="cs-CZ" dirty="0" err="1"/>
              <a:t>hypoxia</a:t>
            </a:r>
            <a:endParaRPr lang="cs-CZ" dirty="0"/>
          </a:p>
          <a:p>
            <a:pPr>
              <a:buFont typeface="Arial" panose="020B0604020202020204" pitchFamily="34" charset="0"/>
              <a:buChar char="•"/>
            </a:pPr>
            <a:r>
              <a:rPr lang="cs-CZ" b="1" dirty="0"/>
              <a:t> F. </a:t>
            </a:r>
            <a:r>
              <a:rPr lang="cs-CZ" b="1" dirty="0" err="1"/>
              <a:t>nucleatum</a:t>
            </a:r>
            <a:r>
              <a:rPr lang="cs-CZ" b="1" dirty="0"/>
              <a:t> has a </a:t>
            </a:r>
            <a:r>
              <a:rPr lang="cs-CZ" b="1" dirty="0" err="1"/>
              <a:t>stronger</a:t>
            </a:r>
            <a:r>
              <a:rPr lang="cs-CZ" b="1" dirty="0"/>
              <a:t> </a:t>
            </a:r>
            <a:r>
              <a:rPr lang="cs-CZ" b="1" dirty="0" err="1"/>
              <a:t>correlation</a:t>
            </a:r>
            <a:r>
              <a:rPr lang="cs-CZ" b="1" dirty="0"/>
              <a:t> </a:t>
            </a:r>
            <a:r>
              <a:rPr lang="cs-CZ" b="1" dirty="0" err="1"/>
              <a:t>with</a:t>
            </a:r>
            <a:r>
              <a:rPr lang="cs-CZ" b="1" dirty="0"/>
              <a:t> </a:t>
            </a:r>
            <a:r>
              <a:rPr lang="cs-CZ" b="1" dirty="0" err="1"/>
              <a:t>larger</a:t>
            </a:r>
            <a:r>
              <a:rPr lang="cs-CZ" b="1" dirty="0"/>
              <a:t> </a:t>
            </a:r>
            <a:r>
              <a:rPr lang="cs-CZ" b="1" dirty="0" err="1"/>
              <a:t>tumors</a:t>
            </a:r>
            <a:r>
              <a:rPr lang="cs-CZ" b="1" dirty="0"/>
              <a:t> </a:t>
            </a:r>
            <a:r>
              <a:rPr lang="cs-CZ" b="1" dirty="0" err="1"/>
              <a:t>with</a:t>
            </a:r>
            <a:r>
              <a:rPr lang="cs-CZ" b="1" dirty="0"/>
              <a:t> </a:t>
            </a:r>
            <a:r>
              <a:rPr lang="cs-CZ" b="1" dirty="0" err="1"/>
              <a:t>hypoxic</a:t>
            </a:r>
            <a:r>
              <a:rPr lang="cs-CZ" b="1" dirty="0"/>
              <a:t> </a:t>
            </a:r>
            <a:r>
              <a:rPr lang="cs-CZ" b="1" dirty="0" err="1"/>
              <a:t>regions</a:t>
            </a:r>
            <a:endParaRPr lang="cs-CZ" b="1" dirty="0"/>
          </a:p>
          <a:p>
            <a:pPr>
              <a:buFont typeface="Arial" panose="020B0604020202020204" pitchFamily="34" charset="0"/>
              <a:buChar char="•"/>
            </a:pPr>
            <a:r>
              <a:rPr lang="cs-CZ" b="1" dirty="0" err="1"/>
              <a:t>Spontaneous</a:t>
            </a:r>
            <a:r>
              <a:rPr lang="cs-CZ" b="1" dirty="0"/>
              <a:t> </a:t>
            </a:r>
            <a:r>
              <a:rPr lang="cs-CZ" b="1" dirty="0" err="1"/>
              <a:t>invasion</a:t>
            </a:r>
            <a:r>
              <a:rPr lang="cs-CZ" b="1" dirty="0"/>
              <a:t> to </a:t>
            </a:r>
            <a:r>
              <a:rPr lang="cs-CZ" b="1" dirty="0" err="1"/>
              <a:t>hypoxic</a:t>
            </a:r>
            <a:r>
              <a:rPr lang="cs-CZ" b="1" dirty="0"/>
              <a:t> tumor </a:t>
            </a:r>
            <a:r>
              <a:rPr lang="cs-CZ" b="1" dirty="0" err="1"/>
              <a:t>cells</a:t>
            </a:r>
            <a:r>
              <a:rPr lang="cs-CZ" b="1" dirty="0"/>
              <a:t> </a:t>
            </a:r>
            <a:r>
              <a:rPr lang="cs-CZ" b="1" dirty="0" err="1"/>
              <a:t>was</a:t>
            </a:r>
            <a:r>
              <a:rPr lang="cs-CZ" b="1" dirty="0"/>
              <a:t> </a:t>
            </a:r>
            <a:r>
              <a:rPr lang="cs-CZ" b="1" dirty="0" err="1"/>
              <a:t>also</a:t>
            </a:r>
            <a:r>
              <a:rPr lang="cs-CZ" b="1" dirty="0"/>
              <a:t> </a:t>
            </a:r>
            <a:r>
              <a:rPr lang="cs-CZ" b="1" dirty="0" err="1"/>
              <a:t>found</a:t>
            </a:r>
            <a:r>
              <a:rPr lang="cs-CZ" b="1" dirty="0"/>
              <a:t>  in </a:t>
            </a:r>
            <a:r>
              <a:rPr lang="cs-CZ" b="1" dirty="0" err="1"/>
              <a:t>the</a:t>
            </a:r>
            <a:r>
              <a:rPr lang="cs-CZ" b="1" dirty="0"/>
              <a:t> </a:t>
            </a:r>
            <a:r>
              <a:rPr lang="cs-CZ" b="1" dirty="0" err="1"/>
              <a:t>facultative</a:t>
            </a:r>
            <a:r>
              <a:rPr lang="cs-CZ" b="1" dirty="0"/>
              <a:t> </a:t>
            </a:r>
            <a:r>
              <a:rPr lang="cs-CZ" b="1" dirty="0" err="1"/>
              <a:t>anaerobic</a:t>
            </a:r>
            <a:r>
              <a:rPr lang="cs-CZ" b="1" dirty="0"/>
              <a:t> </a:t>
            </a:r>
            <a:r>
              <a:rPr lang="cs-CZ" b="1" dirty="0" err="1"/>
              <a:t>probiotic</a:t>
            </a:r>
            <a:r>
              <a:rPr lang="cs-CZ" b="1" dirty="0"/>
              <a:t> </a:t>
            </a:r>
            <a:r>
              <a:rPr lang="cs-CZ" b="1" dirty="0" err="1"/>
              <a:t>strain</a:t>
            </a:r>
            <a:r>
              <a:rPr lang="cs-CZ" b="1" dirty="0"/>
              <a:t> </a:t>
            </a:r>
            <a:r>
              <a:rPr lang="cs-CZ" b="1" dirty="0" err="1"/>
              <a:t>Escherichia</a:t>
            </a:r>
            <a:r>
              <a:rPr lang="cs-CZ" b="1" dirty="0"/>
              <a:t> coli </a:t>
            </a:r>
            <a:r>
              <a:rPr lang="cs-CZ" b="1" dirty="0" err="1"/>
              <a:t>Nissle</a:t>
            </a:r>
            <a:r>
              <a:rPr lang="cs-CZ" b="1" dirty="0"/>
              <a:t> -&gt; </a:t>
            </a:r>
            <a:r>
              <a:rPr lang="cs-CZ" b="1" dirty="0" err="1"/>
              <a:t>bacteria</a:t>
            </a:r>
            <a:r>
              <a:rPr lang="cs-CZ" b="1" dirty="0"/>
              <a:t> </a:t>
            </a:r>
            <a:r>
              <a:rPr lang="cs-CZ" b="1" dirty="0" err="1"/>
              <a:t>preferentially</a:t>
            </a:r>
            <a:r>
              <a:rPr lang="cs-CZ" b="1" dirty="0"/>
              <a:t> </a:t>
            </a:r>
            <a:r>
              <a:rPr lang="cs-CZ" b="1" dirty="0" err="1"/>
              <a:t>invade</a:t>
            </a:r>
            <a:r>
              <a:rPr lang="cs-CZ" b="1" dirty="0"/>
              <a:t> </a:t>
            </a:r>
            <a:r>
              <a:rPr lang="cs-CZ" b="1" dirty="0" err="1"/>
              <a:t>hypoxic</a:t>
            </a:r>
            <a:r>
              <a:rPr lang="cs-CZ" b="1" dirty="0"/>
              <a:t> </a:t>
            </a:r>
            <a:r>
              <a:rPr lang="cs-CZ" b="1" dirty="0" err="1"/>
              <a:t>tumors</a:t>
            </a:r>
            <a:endParaRPr lang="cs-CZ" b="1" dirty="0"/>
          </a:p>
        </p:txBody>
      </p:sp>
    </p:spTree>
    <p:extLst>
      <p:ext uri="{BB962C8B-B14F-4D97-AF65-F5344CB8AC3E}">
        <p14:creationId xmlns:p14="http://schemas.microsoft.com/office/powerpoint/2010/main" val="199860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F176F1D-C9F9-03D7-4668-5220462A074F}"/>
              </a:ext>
            </a:extLst>
          </p:cNvPr>
          <p:cNvSpPr>
            <a:spLocks noGrp="1"/>
          </p:cNvSpPr>
          <p:nvPr>
            <p:ph type="sldNum" sz="quarter" idx="11"/>
          </p:nvPr>
        </p:nvSpPr>
        <p:spPr/>
        <p:txBody>
          <a:bodyPr/>
          <a:lstStyle/>
          <a:p>
            <a:fld id="{D6D6C118-631F-4A80-9886-907009361577}" type="slidenum">
              <a:rPr lang="en-GB" altLang="cs-CZ" noProof="0" smtClean="0"/>
              <a:pPr/>
              <a:t>7</a:t>
            </a:fld>
            <a:endParaRPr lang="en-GB" altLang="cs-CZ" noProof="0" dirty="0"/>
          </a:p>
        </p:txBody>
      </p:sp>
      <p:pic>
        <p:nvPicPr>
          <p:cNvPr id="5" name="Obrázek 4">
            <a:extLst>
              <a:ext uri="{FF2B5EF4-FFF2-40B4-BE49-F238E27FC236}">
                <a16:creationId xmlns:a16="http://schemas.microsoft.com/office/drawing/2014/main" id="{31FA1286-A683-A1E0-638A-74897BF4784D}"/>
              </a:ext>
            </a:extLst>
          </p:cNvPr>
          <p:cNvPicPr>
            <a:picLocks noChangeAspect="1"/>
          </p:cNvPicPr>
          <p:nvPr/>
        </p:nvPicPr>
        <p:blipFill>
          <a:blip r:embed="rId2"/>
          <a:stretch>
            <a:fillRect/>
          </a:stretch>
        </p:blipFill>
        <p:spPr>
          <a:xfrm>
            <a:off x="1994691" y="28507"/>
            <a:ext cx="4823878" cy="5494496"/>
          </a:xfrm>
          <a:prstGeom prst="rect">
            <a:avLst/>
          </a:prstGeom>
        </p:spPr>
      </p:pic>
      <p:sp>
        <p:nvSpPr>
          <p:cNvPr id="7" name="TextovéPole 6">
            <a:extLst>
              <a:ext uri="{FF2B5EF4-FFF2-40B4-BE49-F238E27FC236}">
                <a16:creationId xmlns:a16="http://schemas.microsoft.com/office/drawing/2014/main" id="{5CEED0A0-6642-05F7-0312-B1D2DBC2A192}"/>
              </a:ext>
            </a:extLst>
          </p:cNvPr>
          <p:cNvSpPr txBox="1"/>
          <p:nvPr/>
        </p:nvSpPr>
        <p:spPr>
          <a:xfrm>
            <a:off x="1332689" y="5523003"/>
            <a:ext cx="6293796" cy="830997"/>
          </a:xfrm>
          <a:prstGeom prst="rect">
            <a:avLst/>
          </a:prstGeom>
          <a:noFill/>
        </p:spPr>
        <p:txBody>
          <a:bodyPr wrap="square">
            <a:spAutoFit/>
          </a:bodyPr>
          <a:lstStyle/>
          <a:p>
            <a:r>
              <a:rPr lang="en-US" sz="1600" dirty="0">
                <a:solidFill>
                  <a:schemeClr val="tx2"/>
                </a:solidFill>
              </a:rPr>
              <a:t>Quantification of the F. </a:t>
            </a:r>
            <a:r>
              <a:rPr lang="en-US" sz="1600" dirty="0" err="1">
                <a:solidFill>
                  <a:schemeClr val="tx2"/>
                </a:solidFill>
              </a:rPr>
              <a:t>nucleatum</a:t>
            </a:r>
            <a:r>
              <a:rPr lang="en-US" sz="1600" dirty="0">
                <a:solidFill>
                  <a:schemeClr val="tx2"/>
                </a:solidFill>
              </a:rPr>
              <a:t>-positive area by CFSE fluorescence. n = 5 experiments. Data are the mean ± </a:t>
            </a:r>
            <a:r>
              <a:rPr lang="en-US" sz="1600" dirty="0" err="1">
                <a:solidFill>
                  <a:schemeClr val="tx2"/>
                </a:solidFill>
              </a:rPr>
              <a:t>s.d.</a:t>
            </a:r>
            <a:r>
              <a:rPr lang="en-US" sz="1600" dirty="0">
                <a:solidFill>
                  <a:schemeClr val="tx2"/>
                </a:solidFill>
              </a:rPr>
              <a:t> ****P &lt; 0.0001.</a:t>
            </a:r>
            <a:endParaRPr lang="cs-CZ" sz="1600" dirty="0">
              <a:solidFill>
                <a:schemeClr val="tx2"/>
              </a:solidFill>
            </a:endParaRPr>
          </a:p>
        </p:txBody>
      </p:sp>
    </p:spTree>
    <p:extLst>
      <p:ext uri="{BB962C8B-B14F-4D97-AF65-F5344CB8AC3E}">
        <p14:creationId xmlns:p14="http://schemas.microsoft.com/office/powerpoint/2010/main" val="3509656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1C73FDC-5DC7-4779-76DE-D231CD73F033}"/>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Nadpis 3">
            <a:extLst>
              <a:ext uri="{FF2B5EF4-FFF2-40B4-BE49-F238E27FC236}">
                <a16:creationId xmlns:a16="http://schemas.microsoft.com/office/drawing/2014/main" id="{23D52494-E4DA-AE80-14E7-D6BCC9D74E10}"/>
              </a:ext>
            </a:extLst>
          </p:cNvPr>
          <p:cNvSpPr>
            <a:spLocks noGrp="1"/>
          </p:cNvSpPr>
          <p:nvPr>
            <p:ph type="title"/>
          </p:nvPr>
        </p:nvSpPr>
        <p:spPr/>
        <p:txBody>
          <a:bodyPr/>
          <a:lstStyle/>
          <a:p>
            <a:pPr algn="ctr"/>
            <a:r>
              <a:rPr lang="cs-CZ" sz="3200" dirty="0">
                <a:solidFill>
                  <a:schemeClr val="tx1"/>
                </a:solidFill>
              </a:rPr>
              <a:t>Bacteria </a:t>
            </a:r>
            <a:r>
              <a:rPr lang="cs-CZ" sz="3200" dirty="0" err="1">
                <a:solidFill>
                  <a:schemeClr val="tx1"/>
                </a:solidFill>
              </a:rPr>
              <a:t>invaded</a:t>
            </a:r>
            <a:r>
              <a:rPr lang="cs-CZ" sz="3200" dirty="0">
                <a:solidFill>
                  <a:schemeClr val="tx1"/>
                </a:solidFill>
              </a:rPr>
              <a:t> tumor </a:t>
            </a:r>
            <a:r>
              <a:rPr lang="cs-CZ" sz="3200" dirty="0" err="1">
                <a:solidFill>
                  <a:schemeClr val="tx1"/>
                </a:solidFill>
              </a:rPr>
              <a:t>cells</a:t>
            </a:r>
            <a:r>
              <a:rPr lang="cs-CZ" sz="3200" dirty="0">
                <a:solidFill>
                  <a:schemeClr val="tx1"/>
                </a:solidFill>
              </a:rPr>
              <a:t> in response to </a:t>
            </a:r>
            <a:r>
              <a:rPr lang="cs-CZ" sz="3200" dirty="0" err="1">
                <a:solidFill>
                  <a:schemeClr val="tx1"/>
                </a:solidFill>
              </a:rPr>
              <a:t>low</a:t>
            </a:r>
            <a:r>
              <a:rPr lang="cs-CZ" sz="3200" dirty="0">
                <a:solidFill>
                  <a:schemeClr val="tx1"/>
                </a:solidFill>
              </a:rPr>
              <a:t> oxygen level</a:t>
            </a:r>
            <a:endParaRPr lang="cs-CZ" dirty="0"/>
          </a:p>
        </p:txBody>
      </p:sp>
      <p:sp>
        <p:nvSpPr>
          <p:cNvPr id="5" name="Zástupný obsah 4">
            <a:extLst>
              <a:ext uri="{FF2B5EF4-FFF2-40B4-BE49-F238E27FC236}">
                <a16:creationId xmlns:a16="http://schemas.microsoft.com/office/drawing/2014/main" id="{105C0A85-3C74-AC06-6BC0-266AD8315AF3}"/>
              </a:ext>
            </a:extLst>
          </p:cNvPr>
          <p:cNvSpPr>
            <a:spLocks noGrp="1"/>
          </p:cNvSpPr>
          <p:nvPr>
            <p:ph idx="1"/>
          </p:nvPr>
        </p:nvSpPr>
        <p:spPr/>
        <p:txBody>
          <a:bodyPr/>
          <a:lstStyle/>
          <a:p>
            <a:pPr>
              <a:buFont typeface="Arial" panose="020B0604020202020204" pitchFamily="34" charset="0"/>
              <a:buChar char="•"/>
            </a:pPr>
            <a:r>
              <a:rPr lang="cs-CZ" dirty="0"/>
              <a:t> CRC in </a:t>
            </a:r>
            <a:r>
              <a:rPr lang="cs-CZ" dirty="0" err="1"/>
              <a:t>Balb</a:t>
            </a:r>
            <a:r>
              <a:rPr lang="cs-CZ" dirty="0"/>
              <a:t>/C </a:t>
            </a:r>
            <a:r>
              <a:rPr lang="cs-CZ" dirty="0" err="1"/>
              <a:t>mice</a:t>
            </a:r>
            <a:r>
              <a:rPr lang="cs-CZ" dirty="0"/>
              <a:t> </a:t>
            </a:r>
            <a:r>
              <a:rPr lang="cs-CZ" dirty="0" err="1"/>
              <a:t>infected</a:t>
            </a:r>
            <a:r>
              <a:rPr lang="cs-CZ" dirty="0"/>
              <a:t> </a:t>
            </a:r>
            <a:r>
              <a:rPr lang="cs-CZ" dirty="0" err="1"/>
              <a:t>with</a:t>
            </a:r>
            <a:r>
              <a:rPr lang="cs-CZ" dirty="0"/>
              <a:t> F. </a:t>
            </a:r>
            <a:r>
              <a:rPr lang="cs-CZ" dirty="0" err="1"/>
              <a:t>nucleasum</a:t>
            </a:r>
            <a:r>
              <a:rPr lang="cs-CZ" dirty="0"/>
              <a:t>  - </a:t>
            </a:r>
            <a:r>
              <a:rPr lang="cs-CZ" b="1" dirty="0" err="1"/>
              <a:t>higher</a:t>
            </a:r>
            <a:r>
              <a:rPr lang="cs-CZ" b="1" dirty="0"/>
              <a:t> tumor </a:t>
            </a:r>
            <a:r>
              <a:rPr lang="cs-CZ" b="1" dirty="0" err="1"/>
              <a:t>growth</a:t>
            </a:r>
            <a:r>
              <a:rPr lang="cs-CZ" b="1" dirty="0"/>
              <a:t> ratio </a:t>
            </a:r>
            <a:r>
              <a:rPr lang="cs-CZ" b="1" dirty="0" err="1"/>
              <a:t>compared</a:t>
            </a:r>
            <a:r>
              <a:rPr lang="cs-CZ" b="1" dirty="0"/>
              <a:t> to </a:t>
            </a:r>
            <a:r>
              <a:rPr lang="cs-CZ" b="1" dirty="0" err="1"/>
              <a:t>uninfected</a:t>
            </a:r>
            <a:r>
              <a:rPr lang="cs-CZ" b="1" dirty="0"/>
              <a:t> </a:t>
            </a:r>
            <a:r>
              <a:rPr lang="cs-CZ" b="1" dirty="0" err="1"/>
              <a:t>controls</a:t>
            </a:r>
            <a:endParaRPr lang="cs-CZ" b="1" dirty="0"/>
          </a:p>
          <a:p>
            <a:pPr>
              <a:buFont typeface="Arial" panose="020B0604020202020204" pitchFamily="34" charset="0"/>
              <a:buChar char="•"/>
            </a:pPr>
            <a:r>
              <a:rPr lang="cs-CZ" dirty="0"/>
              <a:t> F. </a:t>
            </a:r>
            <a:r>
              <a:rPr lang="cs-CZ" dirty="0" err="1"/>
              <a:t>nucleatum</a:t>
            </a:r>
            <a:r>
              <a:rPr lang="cs-CZ" dirty="0"/>
              <a:t> </a:t>
            </a:r>
            <a:r>
              <a:rPr lang="cs-CZ" dirty="0" err="1"/>
              <a:t>infection</a:t>
            </a:r>
            <a:r>
              <a:rPr lang="cs-CZ" dirty="0"/>
              <a:t> </a:t>
            </a:r>
            <a:r>
              <a:rPr lang="cs-CZ" dirty="0" err="1"/>
              <a:t>considerably</a:t>
            </a:r>
            <a:r>
              <a:rPr lang="cs-CZ" dirty="0"/>
              <a:t> </a:t>
            </a:r>
            <a:r>
              <a:rPr lang="cs-CZ" b="1" dirty="0" err="1"/>
              <a:t>promoted</a:t>
            </a:r>
            <a:r>
              <a:rPr lang="cs-CZ" b="1" dirty="0"/>
              <a:t> tumor </a:t>
            </a:r>
            <a:r>
              <a:rPr lang="cs-CZ" b="1" dirty="0" err="1"/>
              <a:t>metastasis</a:t>
            </a:r>
            <a:r>
              <a:rPr lang="cs-CZ" b="1" dirty="0"/>
              <a:t> in </a:t>
            </a:r>
            <a:r>
              <a:rPr lang="cs-CZ" b="1" dirty="0" err="1"/>
              <a:t>proximal</a:t>
            </a:r>
            <a:r>
              <a:rPr lang="cs-CZ" b="1" dirty="0"/>
              <a:t> </a:t>
            </a:r>
            <a:r>
              <a:rPr lang="cs-CZ" b="1" dirty="0" err="1"/>
              <a:t>lymph</a:t>
            </a:r>
            <a:r>
              <a:rPr lang="cs-CZ" b="1" dirty="0"/>
              <a:t> </a:t>
            </a:r>
            <a:r>
              <a:rPr lang="cs-CZ" b="1" dirty="0" err="1"/>
              <a:t>nodes</a:t>
            </a:r>
            <a:r>
              <a:rPr lang="cs-CZ" b="1" dirty="0"/>
              <a:t> and </a:t>
            </a:r>
            <a:r>
              <a:rPr lang="cs-CZ" b="1" dirty="0" err="1"/>
              <a:t>distal</a:t>
            </a:r>
            <a:r>
              <a:rPr lang="cs-CZ" b="1" dirty="0"/>
              <a:t> </a:t>
            </a:r>
            <a:r>
              <a:rPr lang="cs-CZ" b="1" dirty="0" err="1"/>
              <a:t>metastasis</a:t>
            </a:r>
            <a:endParaRPr lang="cs-CZ" b="1" dirty="0"/>
          </a:p>
          <a:p>
            <a:pPr>
              <a:buFont typeface="Arial" panose="020B0604020202020204" pitchFamily="34" charset="0"/>
              <a:buChar char="•"/>
            </a:pPr>
            <a:r>
              <a:rPr lang="cs-CZ" dirty="0"/>
              <a:t> </a:t>
            </a:r>
            <a:r>
              <a:rPr lang="cs-CZ" dirty="0" err="1"/>
              <a:t>transmission</a:t>
            </a:r>
            <a:r>
              <a:rPr lang="cs-CZ" dirty="0"/>
              <a:t> </a:t>
            </a:r>
            <a:r>
              <a:rPr lang="cs-CZ" dirty="0" err="1"/>
              <a:t>electron</a:t>
            </a:r>
            <a:r>
              <a:rPr lang="cs-CZ" dirty="0"/>
              <a:t> </a:t>
            </a:r>
            <a:r>
              <a:rPr lang="cs-CZ" dirty="0" err="1"/>
              <a:t>microscopy</a:t>
            </a:r>
            <a:r>
              <a:rPr lang="cs-CZ" dirty="0"/>
              <a:t> (TEM) </a:t>
            </a:r>
            <a:r>
              <a:rPr lang="cs-CZ" dirty="0" err="1"/>
              <a:t>images</a:t>
            </a:r>
            <a:r>
              <a:rPr lang="cs-CZ" dirty="0"/>
              <a:t> </a:t>
            </a:r>
            <a:r>
              <a:rPr lang="cs-CZ" dirty="0" err="1"/>
              <a:t>of</a:t>
            </a:r>
            <a:r>
              <a:rPr lang="cs-CZ" dirty="0"/>
              <a:t> F. </a:t>
            </a:r>
            <a:r>
              <a:rPr lang="cs-CZ" dirty="0" err="1"/>
              <a:t>nucleatum</a:t>
            </a:r>
            <a:r>
              <a:rPr lang="cs-CZ" dirty="0"/>
              <a:t> </a:t>
            </a:r>
            <a:r>
              <a:rPr lang="cs-CZ" dirty="0" err="1"/>
              <a:t>infected</a:t>
            </a:r>
            <a:r>
              <a:rPr lang="cs-CZ" dirty="0"/>
              <a:t> CRC </a:t>
            </a:r>
            <a:r>
              <a:rPr lang="cs-CZ" dirty="0" err="1"/>
              <a:t>tumors</a:t>
            </a:r>
            <a:r>
              <a:rPr lang="cs-CZ" dirty="0"/>
              <a:t> – </a:t>
            </a:r>
            <a:r>
              <a:rPr lang="cs-CZ" b="1" dirty="0" err="1"/>
              <a:t>intracellular</a:t>
            </a:r>
            <a:r>
              <a:rPr lang="cs-CZ" b="1" dirty="0"/>
              <a:t> in </a:t>
            </a:r>
            <a:r>
              <a:rPr lang="cs-CZ" b="1" dirty="0" err="1"/>
              <a:t>vivo</a:t>
            </a:r>
            <a:r>
              <a:rPr lang="cs-CZ" b="1" dirty="0"/>
              <a:t> in </a:t>
            </a:r>
            <a:r>
              <a:rPr lang="cs-CZ" b="1" dirty="0" err="1"/>
              <a:t>the</a:t>
            </a:r>
            <a:r>
              <a:rPr lang="cs-CZ" b="1" dirty="0"/>
              <a:t> tumor region</a:t>
            </a:r>
          </a:p>
          <a:p>
            <a:pPr>
              <a:buFont typeface="Arial" panose="020B0604020202020204" pitchFamily="34" charset="0"/>
              <a:buChar char="•"/>
            </a:pPr>
            <a:r>
              <a:rPr lang="cs-CZ" dirty="0"/>
              <a:t> fluorescence in </a:t>
            </a:r>
            <a:r>
              <a:rPr lang="cs-CZ" dirty="0" err="1"/>
              <a:t>situ</a:t>
            </a:r>
            <a:r>
              <a:rPr lang="cs-CZ" dirty="0"/>
              <a:t> </a:t>
            </a:r>
            <a:r>
              <a:rPr lang="cs-CZ" dirty="0" err="1"/>
              <a:t>hybridization</a:t>
            </a:r>
            <a:r>
              <a:rPr lang="cs-CZ" dirty="0"/>
              <a:t> (FISH) </a:t>
            </a:r>
            <a:r>
              <a:rPr lang="cs-CZ" dirty="0" err="1"/>
              <a:t>with</a:t>
            </a:r>
            <a:r>
              <a:rPr lang="cs-CZ" dirty="0"/>
              <a:t> RNA </a:t>
            </a:r>
            <a:r>
              <a:rPr lang="cs-CZ" dirty="0" err="1"/>
              <a:t>probe</a:t>
            </a:r>
            <a:r>
              <a:rPr lang="cs-CZ" dirty="0"/>
              <a:t> </a:t>
            </a:r>
            <a:r>
              <a:rPr lang="cs-CZ" dirty="0" err="1"/>
              <a:t>specific</a:t>
            </a:r>
            <a:r>
              <a:rPr lang="cs-CZ" dirty="0"/>
              <a:t> </a:t>
            </a:r>
            <a:r>
              <a:rPr lang="cs-CZ" dirty="0" err="1"/>
              <a:t>for</a:t>
            </a:r>
            <a:r>
              <a:rPr lang="cs-CZ" dirty="0"/>
              <a:t> </a:t>
            </a:r>
            <a:r>
              <a:rPr lang="cs-CZ" dirty="0" err="1"/>
              <a:t>the</a:t>
            </a:r>
            <a:r>
              <a:rPr lang="cs-CZ" dirty="0"/>
              <a:t> 16S </a:t>
            </a:r>
            <a:r>
              <a:rPr lang="cs-CZ" dirty="0" err="1"/>
              <a:t>ribosomal</a:t>
            </a:r>
            <a:r>
              <a:rPr lang="cs-CZ" dirty="0"/>
              <a:t> RNA (rRNA) – </a:t>
            </a:r>
            <a:r>
              <a:rPr lang="cs-CZ" b="1" dirty="0"/>
              <a:t>F. </a:t>
            </a:r>
            <a:r>
              <a:rPr lang="cs-CZ" b="1" dirty="0" err="1"/>
              <a:t>nucleatum</a:t>
            </a:r>
            <a:r>
              <a:rPr lang="cs-CZ" b="1" dirty="0"/>
              <a:t> </a:t>
            </a:r>
            <a:r>
              <a:rPr lang="cs-CZ" b="1" dirty="0" err="1"/>
              <a:t>near</a:t>
            </a:r>
            <a:r>
              <a:rPr lang="cs-CZ" b="1" dirty="0"/>
              <a:t> </a:t>
            </a:r>
            <a:r>
              <a:rPr lang="cs-CZ" b="1" dirty="0" err="1"/>
              <a:t>the</a:t>
            </a:r>
            <a:r>
              <a:rPr lang="cs-CZ" b="1" dirty="0"/>
              <a:t> cell </a:t>
            </a:r>
            <a:r>
              <a:rPr lang="cs-CZ" b="1" dirty="0" err="1"/>
              <a:t>nuclei</a:t>
            </a:r>
            <a:r>
              <a:rPr lang="cs-CZ" b="1" dirty="0"/>
              <a:t> in </a:t>
            </a:r>
            <a:r>
              <a:rPr lang="cs-CZ" b="1" dirty="0" err="1"/>
              <a:t>the</a:t>
            </a:r>
            <a:r>
              <a:rPr lang="cs-CZ" b="1" dirty="0"/>
              <a:t> CRC tumor</a:t>
            </a:r>
          </a:p>
          <a:p>
            <a:pPr>
              <a:buFont typeface="Arial" panose="020B0604020202020204" pitchFamily="34" charset="0"/>
              <a:buChar char="•"/>
            </a:pPr>
            <a:endParaRPr lang="cs-CZ" dirty="0"/>
          </a:p>
        </p:txBody>
      </p:sp>
    </p:spTree>
    <p:extLst>
      <p:ext uri="{BB962C8B-B14F-4D97-AF65-F5344CB8AC3E}">
        <p14:creationId xmlns:p14="http://schemas.microsoft.com/office/powerpoint/2010/main" val="425086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68628ED-1792-D794-65E4-1251FD243565}"/>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Nadpis 3">
            <a:extLst>
              <a:ext uri="{FF2B5EF4-FFF2-40B4-BE49-F238E27FC236}">
                <a16:creationId xmlns:a16="http://schemas.microsoft.com/office/drawing/2014/main" id="{D1FCD61D-BA4C-9C71-0B17-AD32E42C6766}"/>
              </a:ext>
            </a:extLst>
          </p:cNvPr>
          <p:cNvSpPr>
            <a:spLocks noGrp="1"/>
          </p:cNvSpPr>
          <p:nvPr>
            <p:ph type="title"/>
          </p:nvPr>
        </p:nvSpPr>
        <p:spPr/>
        <p:txBody>
          <a:bodyPr/>
          <a:lstStyle/>
          <a:p>
            <a:pPr algn="ctr"/>
            <a:r>
              <a:rPr lang="cs-CZ" sz="2800" dirty="0" err="1">
                <a:solidFill>
                  <a:schemeClr val="tx1"/>
                </a:solidFill>
              </a:rPr>
              <a:t>Liposomal</a:t>
            </a:r>
            <a:r>
              <a:rPr lang="cs-CZ" sz="2800" dirty="0">
                <a:solidFill>
                  <a:schemeClr val="tx1"/>
                </a:solidFill>
              </a:rPr>
              <a:t> </a:t>
            </a:r>
            <a:r>
              <a:rPr lang="cs-CZ" sz="2800" dirty="0" err="1">
                <a:solidFill>
                  <a:schemeClr val="tx1"/>
                </a:solidFill>
              </a:rPr>
              <a:t>antibiotics</a:t>
            </a:r>
            <a:r>
              <a:rPr lang="cs-CZ" sz="2800" dirty="0">
                <a:solidFill>
                  <a:schemeClr val="tx1"/>
                </a:solidFill>
              </a:rPr>
              <a:t> </a:t>
            </a:r>
            <a:r>
              <a:rPr lang="cs-CZ" sz="2800" dirty="0" err="1">
                <a:solidFill>
                  <a:schemeClr val="tx1"/>
                </a:solidFill>
              </a:rPr>
              <a:t>eliminated</a:t>
            </a:r>
            <a:r>
              <a:rPr lang="cs-CZ" sz="2800" dirty="0">
                <a:solidFill>
                  <a:schemeClr val="tx1"/>
                </a:solidFill>
              </a:rPr>
              <a:t> Bacteria in </a:t>
            </a:r>
            <a:r>
              <a:rPr lang="cs-CZ" sz="2800" dirty="0" err="1">
                <a:solidFill>
                  <a:schemeClr val="tx1"/>
                </a:solidFill>
              </a:rPr>
              <a:t>the</a:t>
            </a:r>
            <a:r>
              <a:rPr lang="cs-CZ" sz="2800" dirty="0">
                <a:solidFill>
                  <a:schemeClr val="tx1"/>
                </a:solidFill>
              </a:rPr>
              <a:t> tumor</a:t>
            </a:r>
          </a:p>
        </p:txBody>
      </p:sp>
      <p:sp>
        <p:nvSpPr>
          <p:cNvPr id="5" name="Zástupný obsah 4">
            <a:extLst>
              <a:ext uri="{FF2B5EF4-FFF2-40B4-BE49-F238E27FC236}">
                <a16:creationId xmlns:a16="http://schemas.microsoft.com/office/drawing/2014/main" id="{82008FEC-4BCE-1AC2-75E6-7F942F2F1D73}"/>
              </a:ext>
            </a:extLst>
          </p:cNvPr>
          <p:cNvSpPr>
            <a:spLocks noGrp="1"/>
          </p:cNvSpPr>
          <p:nvPr>
            <p:ph idx="1"/>
          </p:nvPr>
        </p:nvSpPr>
        <p:spPr/>
        <p:txBody>
          <a:bodyPr/>
          <a:lstStyle/>
          <a:p>
            <a:pPr>
              <a:buFont typeface="Arial" panose="020B0604020202020204" pitchFamily="34" charset="0"/>
              <a:buChar char="•"/>
            </a:pPr>
            <a:r>
              <a:rPr lang="cs-CZ" dirty="0"/>
              <a:t> </a:t>
            </a:r>
            <a:r>
              <a:rPr lang="cs-CZ" dirty="0" err="1"/>
              <a:t>Ag</a:t>
            </a:r>
            <a:r>
              <a:rPr lang="cs-CZ" baseline="30000" dirty="0"/>
              <a:t>+</a:t>
            </a:r>
            <a:r>
              <a:rPr lang="cs-CZ" dirty="0"/>
              <a:t> - </a:t>
            </a:r>
            <a:r>
              <a:rPr lang="cs-CZ" dirty="0" err="1"/>
              <a:t>antibacterial</a:t>
            </a:r>
            <a:r>
              <a:rPr lang="cs-CZ" dirty="0"/>
              <a:t> </a:t>
            </a:r>
            <a:r>
              <a:rPr lang="cs-CZ" dirty="0" err="1"/>
              <a:t>agents</a:t>
            </a:r>
            <a:r>
              <a:rPr lang="cs-CZ" dirty="0"/>
              <a:t> </a:t>
            </a:r>
            <a:r>
              <a:rPr lang="cs-CZ" dirty="0" err="1"/>
              <a:t>used</a:t>
            </a:r>
            <a:r>
              <a:rPr lang="cs-CZ" dirty="0"/>
              <a:t> in </a:t>
            </a:r>
            <a:r>
              <a:rPr lang="cs-CZ" dirty="0" err="1"/>
              <a:t>various</a:t>
            </a:r>
            <a:r>
              <a:rPr lang="cs-CZ" dirty="0"/>
              <a:t> </a:t>
            </a:r>
            <a:r>
              <a:rPr lang="cs-CZ" dirty="0" err="1"/>
              <a:t>forms</a:t>
            </a:r>
            <a:r>
              <a:rPr lang="cs-CZ" dirty="0"/>
              <a:t> as </a:t>
            </a:r>
            <a:r>
              <a:rPr lang="cs-CZ" dirty="0" err="1"/>
              <a:t>antibiotics</a:t>
            </a:r>
            <a:r>
              <a:rPr lang="cs-CZ" dirty="0"/>
              <a:t> </a:t>
            </a:r>
            <a:r>
              <a:rPr lang="cs-CZ" dirty="0" err="1"/>
              <a:t>for</a:t>
            </a:r>
            <a:r>
              <a:rPr lang="cs-CZ" dirty="0"/>
              <a:t> </a:t>
            </a:r>
            <a:r>
              <a:rPr lang="cs-CZ" dirty="0" err="1"/>
              <a:t>centruries</a:t>
            </a:r>
            <a:r>
              <a:rPr lang="cs-CZ" dirty="0"/>
              <a:t> </a:t>
            </a:r>
            <a:r>
              <a:rPr lang="cs-CZ" dirty="0" err="1"/>
              <a:t>interaction</a:t>
            </a:r>
            <a:r>
              <a:rPr lang="cs-CZ" dirty="0"/>
              <a:t> </a:t>
            </a:r>
            <a:r>
              <a:rPr lang="cs-CZ" dirty="0" err="1"/>
              <a:t>with</a:t>
            </a:r>
            <a:r>
              <a:rPr lang="cs-CZ" dirty="0"/>
              <a:t> </a:t>
            </a:r>
            <a:r>
              <a:rPr lang="cs-CZ" dirty="0" err="1"/>
              <a:t>sufur</a:t>
            </a:r>
            <a:r>
              <a:rPr lang="cs-CZ" dirty="0"/>
              <a:t> and </a:t>
            </a:r>
            <a:r>
              <a:rPr lang="cs-CZ" dirty="0" err="1"/>
              <a:t>phosphorus</a:t>
            </a:r>
            <a:r>
              <a:rPr lang="cs-CZ" dirty="0"/>
              <a:t> – </a:t>
            </a:r>
            <a:r>
              <a:rPr lang="cs-CZ" dirty="0" err="1"/>
              <a:t>enzymes</a:t>
            </a:r>
            <a:r>
              <a:rPr lang="cs-CZ" dirty="0"/>
              <a:t> and DNA</a:t>
            </a:r>
          </a:p>
          <a:p>
            <a:pPr>
              <a:buFont typeface="Arial" panose="020B0604020202020204" pitchFamily="34" charset="0"/>
              <a:buChar char="•"/>
            </a:pPr>
            <a:r>
              <a:rPr lang="cs-CZ" dirty="0"/>
              <a:t> </a:t>
            </a:r>
            <a:r>
              <a:rPr lang="cs-CZ" dirty="0" err="1"/>
              <a:t>silver</a:t>
            </a:r>
            <a:r>
              <a:rPr lang="cs-CZ" dirty="0"/>
              <a:t> </a:t>
            </a:r>
            <a:r>
              <a:rPr lang="cs-CZ" dirty="0" err="1"/>
              <a:t>nanoparticles</a:t>
            </a:r>
            <a:r>
              <a:rPr lang="cs-CZ" dirty="0"/>
              <a:t> – </a:t>
            </a:r>
            <a:r>
              <a:rPr lang="cs-CZ" dirty="0" err="1"/>
              <a:t>ability</a:t>
            </a:r>
            <a:r>
              <a:rPr lang="cs-CZ" dirty="0"/>
              <a:t> to </a:t>
            </a:r>
            <a:r>
              <a:rPr lang="cs-CZ" dirty="0" err="1"/>
              <a:t>adhere</a:t>
            </a:r>
            <a:r>
              <a:rPr lang="cs-CZ" dirty="0"/>
              <a:t> and </a:t>
            </a:r>
            <a:r>
              <a:rPr lang="cs-CZ" dirty="0" err="1"/>
              <a:t>penetrate</a:t>
            </a:r>
            <a:r>
              <a:rPr lang="cs-CZ" dirty="0"/>
              <a:t> </a:t>
            </a:r>
            <a:r>
              <a:rPr lang="cs-CZ" dirty="0" err="1"/>
              <a:t>the</a:t>
            </a:r>
            <a:r>
              <a:rPr lang="cs-CZ" dirty="0"/>
              <a:t> </a:t>
            </a:r>
            <a:r>
              <a:rPr lang="cs-CZ" dirty="0" err="1"/>
              <a:t>bacteria</a:t>
            </a:r>
            <a:r>
              <a:rPr lang="cs-CZ" dirty="0"/>
              <a:t> cell </a:t>
            </a:r>
            <a:r>
              <a:rPr lang="cs-CZ" dirty="0" err="1"/>
              <a:t>wall</a:t>
            </a:r>
            <a:endParaRPr lang="cs-CZ" dirty="0"/>
          </a:p>
          <a:p>
            <a:pPr>
              <a:buFont typeface="Arial" panose="020B0604020202020204" pitchFamily="34" charset="0"/>
              <a:buChar char="•"/>
            </a:pPr>
            <a:r>
              <a:rPr lang="cs-CZ" dirty="0"/>
              <a:t> </a:t>
            </a:r>
            <a:r>
              <a:rPr lang="cs-CZ" dirty="0" err="1"/>
              <a:t>cancer</a:t>
            </a:r>
            <a:r>
              <a:rPr lang="cs-CZ" dirty="0"/>
              <a:t> </a:t>
            </a:r>
            <a:r>
              <a:rPr lang="cs-CZ" dirty="0" err="1"/>
              <a:t>cells</a:t>
            </a:r>
            <a:r>
              <a:rPr lang="cs-CZ" dirty="0"/>
              <a:t> </a:t>
            </a:r>
            <a:r>
              <a:rPr lang="cs-CZ" dirty="0" err="1"/>
              <a:t>metabolized</a:t>
            </a:r>
            <a:r>
              <a:rPr lang="cs-CZ" dirty="0"/>
              <a:t> </a:t>
            </a:r>
            <a:r>
              <a:rPr lang="cs-CZ" dirty="0" err="1"/>
              <a:t>pyruvate</a:t>
            </a:r>
            <a:r>
              <a:rPr lang="cs-CZ" dirty="0"/>
              <a:t> </a:t>
            </a:r>
            <a:r>
              <a:rPr lang="cs-CZ" dirty="0" err="1"/>
              <a:t>into</a:t>
            </a:r>
            <a:r>
              <a:rPr lang="cs-CZ" dirty="0"/>
              <a:t> </a:t>
            </a:r>
            <a:r>
              <a:rPr lang="cs-CZ" dirty="0" err="1"/>
              <a:t>lactate</a:t>
            </a:r>
            <a:r>
              <a:rPr lang="cs-CZ" dirty="0"/>
              <a:t> and ethanol</a:t>
            </a:r>
          </a:p>
          <a:p>
            <a:pPr>
              <a:buFont typeface="Arial" panose="020B0604020202020204" pitchFamily="34" charset="0"/>
              <a:buChar char="•"/>
            </a:pPr>
            <a:r>
              <a:rPr lang="cs-CZ" dirty="0"/>
              <a:t> ↓ pH </a:t>
            </a:r>
            <a:r>
              <a:rPr lang="cs-CZ" dirty="0" err="1"/>
              <a:t>of</a:t>
            </a:r>
            <a:r>
              <a:rPr lang="cs-CZ" dirty="0"/>
              <a:t> </a:t>
            </a:r>
            <a:r>
              <a:rPr lang="cs-CZ" dirty="0" err="1"/>
              <a:t>hypoxic</a:t>
            </a:r>
            <a:r>
              <a:rPr lang="cs-CZ" dirty="0"/>
              <a:t> </a:t>
            </a:r>
            <a:r>
              <a:rPr lang="cs-CZ" dirty="0" err="1"/>
              <a:t>tumors</a:t>
            </a:r>
            <a:r>
              <a:rPr lang="cs-CZ" dirty="0"/>
              <a:t> – </a:t>
            </a:r>
            <a:r>
              <a:rPr lang="cs-CZ" dirty="0" err="1"/>
              <a:t>elevated</a:t>
            </a:r>
            <a:r>
              <a:rPr lang="cs-CZ" dirty="0"/>
              <a:t> </a:t>
            </a:r>
            <a:r>
              <a:rPr lang="cs-CZ" dirty="0" err="1"/>
              <a:t>levels</a:t>
            </a:r>
            <a:r>
              <a:rPr lang="cs-CZ" dirty="0"/>
              <a:t> </a:t>
            </a:r>
            <a:r>
              <a:rPr lang="cs-CZ" dirty="0" err="1"/>
              <a:t>of</a:t>
            </a:r>
            <a:r>
              <a:rPr lang="cs-CZ" dirty="0"/>
              <a:t> </a:t>
            </a:r>
            <a:r>
              <a:rPr lang="cs-CZ" dirty="0" err="1"/>
              <a:t>lactic</a:t>
            </a:r>
            <a:r>
              <a:rPr lang="cs-CZ" dirty="0"/>
              <a:t> acid – </a:t>
            </a:r>
            <a:r>
              <a:rPr lang="cs-CZ" dirty="0" err="1"/>
              <a:t>drug</a:t>
            </a:r>
            <a:r>
              <a:rPr lang="cs-CZ" dirty="0"/>
              <a:t> </a:t>
            </a:r>
            <a:r>
              <a:rPr lang="cs-CZ" dirty="0" err="1"/>
              <a:t>release</a:t>
            </a:r>
            <a:r>
              <a:rPr lang="cs-CZ" dirty="0"/>
              <a:t> in </a:t>
            </a:r>
            <a:r>
              <a:rPr lang="cs-CZ" dirty="0" err="1"/>
              <a:t>anaerobic</a:t>
            </a:r>
            <a:r>
              <a:rPr lang="cs-CZ" dirty="0"/>
              <a:t> </a:t>
            </a:r>
            <a:r>
              <a:rPr lang="cs-CZ" dirty="0" err="1"/>
              <a:t>bacteria</a:t>
            </a:r>
            <a:r>
              <a:rPr lang="cs-CZ" dirty="0"/>
              <a:t> </a:t>
            </a:r>
            <a:r>
              <a:rPr lang="cs-CZ" dirty="0" err="1"/>
              <a:t>residing</a:t>
            </a:r>
            <a:r>
              <a:rPr lang="cs-CZ" dirty="0"/>
              <a:t> in </a:t>
            </a:r>
            <a:r>
              <a:rPr lang="cs-CZ" dirty="0" err="1"/>
              <a:t>the</a:t>
            </a:r>
            <a:r>
              <a:rPr lang="cs-CZ" dirty="0"/>
              <a:t> region </a:t>
            </a:r>
            <a:r>
              <a:rPr lang="cs-CZ" dirty="0" err="1"/>
              <a:t>of</a:t>
            </a:r>
            <a:r>
              <a:rPr lang="cs-CZ" dirty="0"/>
              <a:t> </a:t>
            </a:r>
            <a:r>
              <a:rPr lang="cs-CZ" dirty="0" err="1"/>
              <a:t>the</a:t>
            </a:r>
            <a:r>
              <a:rPr lang="cs-CZ" dirty="0"/>
              <a:t> tumor</a:t>
            </a:r>
          </a:p>
          <a:p>
            <a:pPr>
              <a:buFont typeface="Arial" panose="020B0604020202020204" pitchFamily="34" charset="0"/>
              <a:buChar char="•"/>
            </a:pPr>
            <a:r>
              <a:rPr lang="cs-CZ" dirty="0"/>
              <a:t> metal </a:t>
            </a:r>
            <a:r>
              <a:rPr lang="cs-CZ" dirty="0" err="1"/>
              <a:t>ions</a:t>
            </a:r>
            <a:r>
              <a:rPr lang="cs-CZ" dirty="0"/>
              <a:t> </a:t>
            </a:r>
            <a:r>
              <a:rPr lang="cs-CZ" dirty="0" err="1"/>
              <a:t>can</a:t>
            </a:r>
            <a:r>
              <a:rPr lang="cs-CZ" dirty="0"/>
              <a:t> by </a:t>
            </a:r>
            <a:r>
              <a:rPr lang="cs-CZ" dirty="0" err="1"/>
              <a:t>trapping</a:t>
            </a:r>
            <a:r>
              <a:rPr lang="cs-CZ" dirty="0"/>
              <a:t> </a:t>
            </a:r>
            <a:r>
              <a:rPr lang="cs-CZ" dirty="0" err="1"/>
              <a:t>agents</a:t>
            </a:r>
            <a:r>
              <a:rPr lang="cs-CZ" dirty="0"/>
              <a:t> </a:t>
            </a:r>
            <a:r>
              <a:rPr lang="cs-CZ" dirty="0" err="1"/>
              <a:t>for</a:t>
            </a:r>
            <a:r>
              <a:rPr lang="cs-CZ" dirty="0"/>
              <a:t> </a:t>
            </a:r>
            <a:r>
              <a:rPr lang="cs-CZ" dirty="0" err="1"/>
              <a:t>loading</a:t>
            </a:r>
            <a:r>
              <a:rPr lang="cs-CZ" dirty="0"/>
              <a:t> </a:t>
            </a:r>
            <a:r>
              <a:rPr lang="cs-CZ" dirty="0" err="1"/>
              <a:t>nitroimidazol</a:t>
            </a:r>
            <a:r>
              <a:rPr lang="cs-CZ" dirty="0"/>
              <a:t> </a:t>
            </a:r>
            <a:r>
              <a:rPr lang="cs-CZ" dirty="0" err="1"/>
              <a:t>into</a:t>
            </a:r>
            <a:r>
              <a:rPr lang="cs-CZ" dirty="0"/>
              <a:t> </a:t>
            </a:r>
            <a:r>
              <a:rPr lang="cs-CZ" dirty="0" err="1"/>
              <a:t>liposomes</a:t>
            </a:r>
            <a:endParaRPr lang="cs-CZ" dirty="0"/>
          </a:p>
          <a:p>
            <a:pPr>
              <a:buFont typeface="Arial" panose="020B0604020202020204" pitchFamily="34" charset="0"/>
              <a:buChar char="•"/>
            </a:pPr>
            <a:r>
              <a:rPr lang="cs-CZ" dirty="0"/>
              <a:t> </a:t>
            </a:r>
            <a:r>
              <a:rPr lang="cs-CZ" dirty="0" err="1"/>
              <a:t>loading</a:t>
            </a:r>
            <a:r>
              <a:rPr lang="cs-CZ" dirty="0"/>
              <a:t> </a:t>
            </a:r>
            <a:r>
              <a:rPr lang="cs-CZ" dirty="0" err="1"/>
              <a:t>of</a:t>
            </a:r>
            <a:r>
              <a:rPr lang="cs-CZ" dirty="0"/>
              <a:t> TNZ </a:t>
            </a:r>
            <a:r>
              <a:rPr lang="cs-CZ" dirty="0" err="1"/>
              <a:t>into</a:t>
            </a:r>
            <a:r>
              <a:rPr lang="cs-CZ" dirty="0"/>
              <a:t> </a:t>
            </a:r>
            <a:r>
              <a:rPr lang="cs-CZ" dirty="0" err="1"/>
              <a:t>silver-containing</a:t>
            </a:r>
            <a:r>
              <a:rPr lang="cs-CZ" dirty="0"/>
              <a:t> </a:t>
            </a:r>
            <a:r>
              <a:rPr lang="cs-CZ" dirty="0" err="1"/>
              <a:t>liposomes</a:t>
            </a:r>
            <a:r>
              <a:rPr lang="cs-CZ" dirty="0"/>
              <a:t> </a:t>
            </a:r>
            <a:r>
              <a:rPr lang="cs-CZ" dirty="0" err="1"/>
              <a:t>was</a:t>
            </a:r>
            <a:r>
              <a:rPr lang="cs-CZ" dirty="0"/>
              <a:t> </a:t>
            </a:r>
            <a:r>
              <a:rPr lang="cs-CZ" dirty="0" err="1"/>
              <a:t>efficient</a:t>
            </a:r>
            <a:r>
              <a:rPr lang="cs-CZ" dirty="0"/>
              <a:t> – more </a:t>
            </a:r>
            <a:r>
              <a:rPr lang="cs-CZ" dirty="0" err="1"/>
              <a:t>than</a:t>
            </a:r>
            <a:r>
              <a:rPr lang="cs-CZ" dirty="0"/>
              <a:t> 80% </a:t>
            </a:r>
            <a:r>
              <a:rPr lang="cs-CZ" dirty="0" err="1"/>
              <a:t>encapsulation</a:t>
            </a:r>
            <a:r>
              <a:rPr lang="cs-CZ" dirty="0"/>
              <a:t> </a:t>
            </a:r>
            <a:r>
              <a:rPr lang="cs-CZ" dirty="0" err="1"/>
              <a:t>efficiency</a:t>
            </a:r>
            <a:endParaRPr lang="cs-CZ" dirty="0"/>
          </a:p>
        </p:txBody>
      </p:sp>
    </p:spTree>
    <p:extLst>
      <p:ext uri="{BB962C8B-B14F-4D97-AF65-F5344CB8AC3E}">
        <p14:creationId xmlns:p14="http://schemas.microsoft.com/office/powerpoint/2010/main" val="376512109"/>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ci-prezentace-4-3-en.potx" id="{3185537B-24C2-411A-BC92-A5B2BB689FB8}" vid="{601672E4-0E5F-4289-9C58-7056ED3A4EBF}"/>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muni-sci-prezentace-4-3-en</Template>
  <TotalTime>4105</TotalTime>
  <Words>1656</Words>
  <Application>Microsoft Office PowerPoint</Application>
  <PresentationFormat>Předvádění na obrazovce (4:3)</PresentationFormat>
  <Paragraphs>123</Paragraphs>
  <Slides>22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Tahoma</vt:lpstr>
      <vt:lpstr>Wingdings</vt:lpstr>
      <vt:lpstr>Presentation_MU_EN</vt:lpstr>
      <vt:lpstr>Killing tumor-associated bacteria with a liposomal antibiotic generates neoantigens that induce anti-tumor immune responses</vt:lpstr>
      <vt:lpstr>Indroduction</vt:lpstr>
      <vt:lpstr>Prezentace aplikace PowerPoint</vt:lpstr>
      <vt:lpstr>RESULTS</vt:lpstr>
      <vt:lpstr>Antibiotics targeting anaerobes improved cancer survival </vt:lpstr>
      <vt:lpstr>Bacteria invaded tumor cells in response to low oxygen level</vt:lpstr>
      <vt:lpstr>Prezentace aplikace PowerPoint</vt:lpstr>
      <vt:lpstr>Bacteria invaded tumor cells in response to low oxygen level</vt:lpstr>
      <vt:lpstr>Liposomal antibiotics eliminated Bacteria in the tumor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Conclusion</vt:lpstr>
      <vt:lpstr>Conclusion</vt:lpstr>
      <vt:lpstr>For the last time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Killing tumor-associated bacteria with a liposomal antibiotic generates neoantigens that induce anti-tumor immune responses</dc:title>
  <dc:creator>Sarah Sýkorová</dc:creator>
  <cp:lastModifiedBy>Gabriela Turčinová</cp:lastModifiedBy>
  <cp:revision>13</cp:revision>
  <dcterms:created xsi:type="dcterms:W3CDTF">2023-11-17T18:52:24Z</dcterms:created>
  <dcterms:modified xsi:type="dcterms:W3CDTF">2023-11-23T10:07:35Z</dcterms:modified>
</cp:coreProperties>
</file>