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2" d="100"/>
          <a:sy n="62" d="100"/>
        </p:scale>
        <p:origin x="616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65E1-6B2F-4335-8A28-D2D9372E87F7}" type="datetimeFigureOut">
              <a:rPr lang="cs-CZ" smtClean="0"/>
              <a:t>14.05.2021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29DD3-FE6C-4605-95B8-877AC2CFA4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3204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65E1-6B2F-4335-8A28-D2D9372E87F7}" type="datetimeFigureOut">
              <a:rPr lang="cs-CZ" smtClean="0"/>
              <a:t>14.05.2021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29DD3-FE6C-4605-95B8-877AC2CFA4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6153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65E1-6B2F-4335-8A28-D2D9372E87F7}" type="datetimeFigureOut">
              <a:rPr lang="cs-CZ" smtClean="0"/>
              <a:t>14.05.2021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29DD3-FE6C-4605-95B8-877AC2CFA4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73612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65E1-6B2F-4335-8A28-D2D9372E87F7}" type="datetimeFigureOut">
              <a:rPr lang="cs-CZ" smtClean="0"/>
              <a:t>14.05.2021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29DD3-FE6C-4605-95B8-877AC2CFA4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9601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65E1-6B2F-4335-8A28-D2D9372E87F7}" type="datetimeFigureOut">
              <a:rPr lang="cs-CZ" smtClean="0"/>
              <a:t>14.05.2021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29DD3-FE6C-4605-95B8-877AC2CFA4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5895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65E1-6B2F-4335-8A28-D2D9372E87F7}" type="datetimeFigureOut">
              <a:rPr lang="cs-CZ" smtClean="0"/>
              <a:t>14.05.2021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29DD3-FE6C-4605-95B8-877AC2CFA4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98209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65E1-6B2F-4335-8A28-D2D9372E87F7}" type="datetimeFigureOut">
              <a:rPr lang="cs-CZ" smtClean="0"/>
              <a:t>14.05.2021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29DD3-FE6C-4605-95B8-877AC2CFA4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534557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65E1-6B2F-4335-8A28-D2D9372E87F7}" type="datetimeFigureOut">
              <a:rPr lang="cs-CZ" smtClean="0"/>
              <a:t>14.05.2021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29DD3-FE6C-4605-95B8-877AC2CFA4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5062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65E1-6B2F-4335-8A28-D2D9372E87F7}" type="datetimeFigureOut">
              <a:rPr lang="cs-CZ" smtClean="0"/>
              <a:t>14.05.2021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29DD3-FE6C-4605-95B8-877AC2CFA4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14245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65E1-6B2F-4335-8A28-D2D9372E87F7}" type="datetimeFigureOut">
              <a:rPr lang="cs-CZ" smtClean="0"/>
              <a:t>14.05.2021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29DD3-FE6C-4605-95B8-877AC2CFA4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30034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65E1-6B2F-4335-8A28-D2D9372E87F7}" type="datetimeFigureOut">
              <a:rPr lang="cs-CZ" smtClean="0"/>
              <a:t>14.05.2021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29DD3-FE6C-4605-95B8-877AC2CFA4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7672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3E65E1-6B2F-4335-8A28-D2D9372E87F7}" type="datetimeFigureOut">
              <a:rPr lang="cs-CZ" smtClean="0"/>
              <a:t>14.05.2021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429DD3-FE6C-4605-95B8-877AC2CFA4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09130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2"/>
                </a:solidFill>
              </a:rPr>
              <a:t>NMR Sample</a:t>
            </a:r>
            <a:endParaRPr lang="cs-CZ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5777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Common reference compounds</a:t>
            </a:r>
            <a:br>
              <a:rPr lang="en-US" dirty="0"/>
            </a:br>
            <a:r>
              <a:rPr lang="en-US" sz="2000" dirty="0" err="1"/>
              <a:t>Wishart</a:t>
            </a:r>
            <a:r>
              <a:rPr lang="en-US" sz="2000" dirty="0"/>
              <a:t> et al. (1995) , J. </a:t>
            </a:r>
            <a:r>
              <a:rPr lang="en-US" sz="2000" dirty="0" err="1"/>
              <a:t>Biomol</a:t>
            </a:r>
            <a:r>
              <a:rPr lang="en-US" sz="2000" dirty="0"/>
              <a:t>. NMR 6, 135-140.</a:t>
            </a:r>
            <a:endParaRPr lang="cs-CZ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88331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baseline="30000" dirty="0">
                <a:solidFill>
                  <a:schemeClr val="tx2"/>
                </a:solidFill>
              </a:rPr>
              <a:t>1</a:t>
            </a:r>
            <a:r>
              <a:rPr lang="en-US" dirty="0">
                <a:solidFill>
                  <a:schemeClr val="tx2"/>
                </a:solidFill>
              </a:rPr>
              <a:t>H</a:t>
            </a:r>
          </a:p>
          <a:p>
            <a:pPr marL="457200" lvl="1" indent="0">
              <a:buNone/>
            </a:pPr>
            <a:r>
              <a:rPr lang="en-US" dirty="0"/>
              <a:t>TMS 0.00 ppm, not soluble in water</a:t>
            </a:r>
          </a:p>
          <a:p>
            <a:pPr marL="457200" lvl="1" indent="0">
              <a:buNone/>
            </a:pPr>
            <a:r>
              <a:rPr lang="en-US" dirty="0"/>
              <a:t>TSP around 0, varies slightly with pH</a:t>
            </a:r>
          </a:p>
          <a:p>
            <a:pPr marL="457200" lvl="1" indent="0">
              <a:buNone/>
            </a:pPr>
            <a:r>
              <a:rPr lang="en-US" dirty="0"/>
              <a:t>DSS 0.00 ppm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aseline="30000" dirty="0">
                <a:solidFill>
                  <a:schemeClr val="tx2"/>
                </a:solidFill>
              </a:rPr>
              <a:t>13</a:t>
            </a:r>
            <a:r>
              <a:rPr lang="en-US" dirty="0">
                <a:solidFill>
                  <a:schemeClr val="tx2"/>
                </a:solidFill>
              </a:rPr>
              <a:t>C</a:t>
            </a:r>
          </a:p>
          <a:p>
            <a:pPr marL="457200" lvl="1" indent="0">
              <a:buNone/>
            </a:pPr>
            <a:r>
              <a:rPr lang="en-US" dirty="0"/>
              <a:t>TMS 1.7 ppm, not soluble in water</a:t>
            </a:r>
          </a:p>
          <a:p>
            <a:pPr marL="457200" lvl="1" indent="0">
              <a:buNone/>
            </a:pPr>
            <a:r>
              <a:rPr lang="en-US" dirty="0"/>
              <a:t>TSP around 0, varies slightly with pH</a:t>
            </a:r>
          </a:p>
          <a:p>
            <a:pPr marL="457200" lvl="1" indent="0">
              <a:buNone/>
            </a:pPr>
            <a:r>
              <a:rPr lang="en-US" dirty="0"/>
              <a:t>DSS 0.00</a:t>
            </a:r>
          </a:p>
          <a:p>
            <a:pPr marL="0" indent="0">
              <a:buNone/>
            </a:pPr>
            <a:r>
              <a:rPr lang="en-US" baseline="30000" dirty="0">
                <a:solidFill>
                  <a:schemeClr val="tx2"/>
                </a:solidFill>
              </a:rPr>
              <a:t>15</a:t>
            </a:r>
            <a:r>
              <a:rPr lang="en-US" dirty="0">
                <a:solidFill>
                  <a:schemeClr val="tx2"/>
                </a:solidFill>
              </a:rPr>
              <a:t>N</a:t>
            </a:r>
          </a:p>
          <a:p>
            <a:pPr marL="457200" lvl="1" indent="0">
              <a:buNone/>
            </a:pPr>
            <a:r>
              <a:rPr lang="en-US" dirty="0"/>
              <a:t>NH</a:t>
            </a:r>
            <a:r>
              <a:rPr lang="en-US" baseline="-25000" dirty="0"/>
              <a:t>3</a:t>
            </a:r>
            <a:r>
              <a:rPr lang="en-US" dirty="0"/>
              <a:t> 0.00 ppm, bio</a:t>
            </a:r>
          </a:p>
          <a:p>
            <a:pPr marL="457200" lvl="1" indent="0">
              <a:buNone/>
            </a:pPr>
            <a:r>
              <a:rPr lang="en-US" dirty="0"/>
              <a:t>CH</a:t>
            </a:r>
            <a:r>
              <a:rPr lang="en-US" baseline="-25000" dirty="0"/>
              <a:t>3</a:t>
            </a:r>
            <a:r>
              <a:rPr lang="en-US" dirty="0"/>
              <a:t>NO</a:t>
            </a:r>
            <a:r>
              <a:rPr lang="en-US" baseline="-25000" dirty="0"/>
              <a:t>2</a:t>
            </a:r>
            <a:r>
              <a:rPr lang="en-US" dirty="0"/>
              <a:t> (neat) 381.7, chemistry</a:t>
            </a:r>
          </a:p>
          <a:p>
            <a:pPr marL="0" indent="0">
              <a:buNone/>
            </a:pPr>
            <a:r>
              <a:rPr lang="en-US" baseline="30000" dirty="0">
                <a:solidFill>
                  <a:schemeClr val="tx2"/>
                </a:solidFill>
              </a:rPr>
              <a:t>31</a:t>
            </a:r>
            <a:r>
              <a:rPr lang="en-US" dirty="0">
                <a:solidFill>
                  <a:schemeClr val="tx2"/>
                </a:solidFill>
              </a:rPr>
              <a:t>P</a:t>
            </a:r>
          </a:p>
          <a:p>
            <a:pPr marL="457200" lvl="1" indent="0">
              <a:buNone/>
            </a:pPr>
            <a:r>
              <a:rPr lang="en-US" dirty="0"/>
              <a:t>H</a:t>
            </a:r>
            <a:r>
              <a:rPr lang="en-US" baseline="-25000" dirty="0"/>
              <a:t>3</a:t>
            </a:r>
            <a:r>
              <a:rPr lang="en-US" dirty="0"/>
              <a:t>PO</a:t>
            </a:r>
            <a:r>
              <a:rPr lang="en-US" baseline="-25000" dirty="0"/>
              <a:t>4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8F1E778C-65E5-4C1D-92C3-D37447FF82A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918" y="1609724"/>
            <a:ext cx="1219200" cy="755333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D0DA5D00-EE28-429B-9233-A32067F8BE8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8745" y="3084599"/>
            <a:ext cx="2603544" cy="876280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F9A0E2E8-F8DA-4CF9-BFEB-12ABC01CC7B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2288" y="4635829"/>
            <a:ext cx="1905000" cy="1905000"/>
          </a:xfrm>
          <a:prstGeom prst="rect">
            <a:avLst/>
          </a:prstGeom>
        </p:spPr>
      </p:pic>
      <p:sp>
        <p:nvSpPr>
          <p:cNvPr id="10" name="TextovéPole 9">
            <a:extLst>
              <a:ext uri="{FF2B5EF4-FFF2-40B4-BE49-F238E27FC236}">
                <a16:creationId xmlns:a16="http://schemas.microsoft.com/office/drawing/2014/main" id="{89732292-E19E-49EF-AFD7-7287EA441B60}"/>
              </a:ext>
            </a:extLst>
          </p:cNvPr>
          <p:cNvSpPr txBox="1"/>
          <p:nvPr/>
        </p:nvSpPr>
        <p:spPr>
          <a:xfrm>
            <a:off x="5905620" y="2269368"/>
            <a:ext cx="18297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b="1" dirty="0"/>
              <a:t>TMS</a:t>
            </a:r>
          </a:p>
          <a:p>
            <a:pPr algn="ctr"/>
            <a:r>
              <a:rPr lang="cs-CZ" dirty="0" err="1"/>
              <a:t>tetramethylsilane</a:t>
            </a:r>
            <a:endParaRPr lang="cs-CZ" dirty="0"/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1862BCDF-E6B0-4B80-98B7-A22A4DC7B63C}"/>
              </a:ext>
            </a:extLst>
          </p:cNvPr>
          <p:cNvSpPr txBox="1"/>
          <p:nvPr/>
        </p:nvSpPr>
        <p:spPr>
          <a:xfrm>
            <a:off x="4841000" y="3890619"/>
            <a:ext cx="39590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b="1" dirty="0"/>
              <a:t>DSS</a:t>
            </a:r>
          </a:p>
          <a:p>
            <a:pPr algn="ctr"/>
            <a:r>
              <a:rPr lang="cs-CZ" dirty="0" err="1"/>
              <a:t>Sodium</a:t>
            </a:r>
            <a:r>
              <a:rPr lang="cs-CZ" dirty="0"/>
              <a:t> </a:t>
            </a:r>
            <a:r>
              <a:rPr lang="cs-CZ" dirty="0" err="1"/>
              <a:t>trimethylsilylpropanesulfonate</a:t>
            </a:r>
            <a:endParaRPr lang="cs-CZ" dirty="0"/>
          </a:p>
          <a:p>
            <a:pPr algn="ctr"/>
            <a:r>
              <a:rPr lang="cs-CZ" dirty="0"/>
              <a:t>(</a:t>
            </a:r>
            <a:r>
              <a:rPr lang="cs-CZ" dirty="0" err="1"/>
              <a:t>dimethyl</a:t>
            </a:r>
            <a:r>
              <a:rPr lang="cs-CZ" dirty="0"/>
              <a:t> </a:t>
            </a:r>
            <a:r>
              <a:rPr lang="cs-CZ" dirty="0" err="1"/>
              <a:t>silapentane</a:t>
            </a:r>
            <a:r>
              <a:rPr lang="cs-CZ" dirty="0"/>
              <a:t> </a:t>
            </a:r>
            <a:r>
              <a:rPr lang="cs-CZ" dirty="0" err="1"/>
              <a:t>sodium</a:t>
            </a:r>
            <a:r>
              <a:rPr lang="cs-CZ" dirty="0"/>
              <a:t> </a:t>
            </a:r>
            <a:r>
              <a:rPr lang="cs-CZ" dirty="0" err="1"/>
              <a:t>sulfonate</a:t>
            </a:r>
            <a:r>
              <a:rPr lang="cs-CZ" dirty="0"/>
              <a:t>)</a:t>
            </a:r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7061C6A5-0EDD-478E-BB61-9F729C20AA8C}"/>
              </a:ext>
            </a:extLst>
          </p:cNvPr>
          <p:cNvSpPr txBox="1"/>
          <p:nvPr/>
        </p:nvSpPr>
        <p:spPr>
          <a:xfrm>
            <a:off x="5419877" y="5940001"/>
            <a:ext cx="28012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b="1" dirty="0"/>
              <a:t>TSP</a:t>
            </a:r>
          </a:p>
          <a:p>
            <a:pPr algn="ctr"/>
            <a:r>
              <a:rPr lang="cs-CZ" dirty="0" err="1"/>
              <a:t>Trimethylsilylpropanoic</a:t>
            </a:r>
            <a:r>
              <a:rPr lang="cs-CZ" dirty="0"/>
              <a:t> acid</a:t>
            </a:r>
          </a:p>
        </p:txBody>
      </p:sp>
    </p:spTree>
    <p:extLst>
      <p:ext uri="{BB962C8B-B14F-4D97-AF65-F5344CB8AC3E}">
        <p14:creationId xmlns:p14="http://schemas.microsoft.com/office/powerpoint/2010/main" val="36263721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Contamination</a:t>
            </a:r>
            <a:endParaRPr lang="cs-CZ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Paramagnetic contamination</a:t>
            </a:r>
          </a:p>
          <a:p>
            <a:pPr lvl="1"/>
            <a:r>
              <a:rPr lang="en-US" dirty="0"/>
              <a:t>Broadens the lines, destroys resolution</a:t>
            </a:r>
          </a:p>
          <a:p>
            <a:pPr lvl="1"/>
            <a:r>
              <a:rPr lang="en-US" dirty="0"/>
              <a:t>Cu ,</a:t>
            </a:r>
            <a:r>
              <a:rPr lang="en-US" dirty="0" err="1"/>
              <a:t>Mn</a:t>
            </a:r>
            <a:r>
              <a:rPr lang="en-US" dirty="0"/>
              <a:t>, Cr, Fe, Co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>
                <a:solidFill>
                  <a:schemeClr val="tx2"/>
                </a:solidFill>
              </a:rPr>
              <a:t>Microbial contamination</a:t>
            </a:r>
          </a:p>
          <a:p>
            <a:pPr lvl="1"/>
            <a:r>
              <a:rPr lang="en-US" dirty="0"/>
              <a:t>Bacteria can eat-up your sample</a:t>
            </a:r>
          </a:p>
          <a:p>
            <a:pPr lvl="1"/>
            <a:r>
              <a:rPr lang="en-US" dirty="0"/>
              <a:t>Work clean, add sodium </a:t>
            </a:r>
            <a:r>
              <a:rPr lang="en-US" dirty="0" err="1"/>
              <a:t>azide</a:t>
            </a:r>
            <a:r>
              <a:rPr lang="en-US" dirty="0"/>
              <a:t> (toxic!), EDTA</a:t>
            </a:r>
          </a:p>
          <a:p>
            <a:pPr lvl="1"/>
            <a:r>
              <a:rPr lang="en-US" dirty="0"/>
              <a:t>Bacteria do not strive in 100% D</a:t>
            </a:r>
            <a:r>
              <a:rPr lang="en-US" baseline="-25000" dirty="0"/>
              <a:t>2</a:t>
            </a:r>
            <a:r>
              <a:rPr lang="en-US" dirty="0"/>
              <a:t>O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87776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Sample quantity</a:t>
            </a:r>
            <a:endParaRPr lang="cs-CZ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>
                <a:solidFill>
                  <a:schemeClr val="tx2"/>
                </a:solidFill>
              </a:rPr>
              <a:t>NMR has intrinsic­ally poor sensitivity</a:t>
            </a:r>
          </a:p>
          <a:p>
            <a:pPr marL="0" indent="0">
              <a:buNone/>
            </a:pPr>
            <a:r>
              <a:rPr lang="en-GB" dirty="0">
                <a:solidFill>
                  <a:schemeClr val="tx2"/>
                </a:solidFill>
              </a:rPr>
              <a:t>Concentration</a:t>
            </a:r>
          </a:p>
          <a:p>
            <a:pPr marL="457200" lvl="1" indent="0">
              <a:buNone/>
            </a:pPr>
            <a:r>
              <a:rPr lang="en-GB" dirty="0"/>
              <a:t>Simple spectra (proton 1D) </a:t>
            </a:r>
            <a:r>
              <a:rPr lang="en-US" dirty="0">
                <a:cs typeface="Arial"/>
              </a:rPr>
              <a:t>~ </a:t>
            </a:r>
            <a:r>
              <a:rPr lang="en-GB" dirty="0"/>
              <a:t>50 </a:t>
            </a:r>
            <a:r>
              <a:rPr lang="el-GR" dirty="0">
                <a:cs typeface="Arial"/>
              </a:rPr>
              <a:t>μ</a:t>
            </a:r>
            <a:r>
              <a:rPr lang="en-US" dirty="0">
                <a:cs typeface="Arial"/>
              </a:rPr>
              <a:t>M</a:t>
            </a:r>
          </a:p>
          <a:p>
            <a:pPr marL="457200" lvl="1" indent="0">
              <a:buNone/>
            </a:pPr>
            <a:r>
              <a:rPr lang="en-US" dirty="0">
                <a:cs typeface="Arial"/>
              </a:rPr>
              <a:t>Multidimensional spectra ~0,5 </a:t>
            </a:r>
            <a:r>
              <a:rPr lang="en-US" dirty="0" err="1">
                <a:cs typeface="Arial"/>
              </a:rPr>
              <a:t>mM</a:t>
            </a:r>
            <a:endParaRPr lang="en-GB" dirty="0"/>
          </a:p>
          <a:p>
            <a:pPr marL="0" indent="0">
              <a:buNone/>
            </a:pPr>
            <a:r>
              <a:rPr lang="en-GB" dirty="0">
                <a:solidFill>
                  <a:schemeClr val="tx2"/>
                </a:solidFill>
              </a:rPr>
              <a:t>Sample tubes</a:t>
            </a:r>
          </a:p>
          <a:p>
            <a:pPr marL="457200" lvl="1" indent="0">
              <a:buNone/>
            </a:pPr>
            <a:r>
              <a:rPr lang="en-GB" dirty="0"/>
              <a:t>5 mm, 550 </a:t>
            </a:r>
            <a:r>
              <a:rPr lang="el-GR" dirty="0">
                <a:cs typeface="Arial"/>
              </a:rPr>
              <a:t>μ</a:t>
            </a:r>
            <a:r>
              <a:rPr lang="en-US" dirty="0">
                <a:cs typeface="Arial"/>
              </a:rPr>
              <a:t>l</a:t>
            </a:r>
          </a:p>
          <a:p>
            <a:pPr marL="457200" lvl="1" indent="0">
              <a:buNone/>
            </a:pPr>
            <a:r>
              <a:rPr lang="en-US" dirty="0">
                <a:cs typeface="Arial"/>
              </a:rPr>
              <a:t>3 mm, 150 </a:t>
            </a:r>
            <a:r>
              <a:rPr lang="el-GR" dirty="0">
                <a:cs typeface="Arial"/>
              </a:rPr>
              <a:t>μ</a:t>
            </a:r>
            <a:r>
              <a:rPr lang="en-US" dirty="0">
                <a:cs typeface="Arial"/>
              </a:rPr>
              <a:t>l</a:t>
            </a:r>
          </a:p>
          <a:p>
            <a:pPr marL="457200" lvl="1" indent="0">
              <a:buNone/>
            </a:pPr>
            <a:r>
              <a:rPr lang="en-US" dirty="0" err="1">
                <a:cs typeface="Arial"/>
              </a:rPr>
              <a:t>Shigemi</a:t>
            </a:r>
            <a:r>
              <a:rPr lang="en-US" dirty="0">
                <a:cs typeface="Arial"/>
              </a:rPr>
              <a:t> 5 mm, 250 </a:t>
            </a:r>
            <a:r>
              <a:rPr lang="el-GR" dirty="0">
                <a:cs typeface="Arial"/>
              </a:rPr>
              <a:t>μ</a:t>
            </a:r>
            <a:r>
              <a:rPr lang="en-US" dirty="0">
                <a:cs typeface="Arial"/>
              </a:rPr>
              <a:t>l</a:t>
            </a:r>
            <a:endParaRPr lang="en-US" dirty="0"/>
          </a:p>
          <a:p>
            <a:pPr lvl="1"/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236044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Solubility and stability</a:t>
            </a:r>
            <a:endParaRPr lang="cs-CZ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Aggregation, precipitation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NA better soluble than proteins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NMR measurements long</a:t>
            </a:r>
          </a:p>
          <a:p>
            <a:pPr marL="457200" lvl="1" indent="0">
              <a:buNone/>
            </a:pPr>
            <a:r>
              <a:rPr lang="en-US" dirty="0"/>
              <a:t>Run a control spectrum before and after a long experiment (1D, </a:t>
            </a:r>
            <a:r>
              <a:rPr lang="en-US" baseline="30000" dirty="0"/>
              <a:t>1</a:t>
            </a:r>
            <a:r>
              <a:rPr lang="en-US" dirty="0"/>
              <a:t>H-</a:t>
            </a:r>
            <a:r>
              <a:rPr lang="en-US" baseline="30000" dirty="0"/>
              <a:t>15</a:t>
            </a:r>
            <a:r>
              <a:rPr lang="en-US" dirty="0"/>
              <a:t>N HSQC for labeled proteins)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967094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Molecular weight</a:t>
            </a:r>
            <a:endParaRPr lang="cs-CZ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Increasing molecular weight</a:t>
            </a:r>
          </a:p>
          <a:p>
            <a:pPr marL="457200" lvl="1" indent="0">
              <a:buNone/>
            </a:pPr>
            <a:r>
              <a:rPr lang="en-US" dirty="0"/>
              <a:t>Complexity of the spectrum – number of lines, overlap</a:t>
            </a:r>
          </a:p>
          <a:p>
            <a:pPr marL="457200" lvl="1" indent="0">
              <a:buNone/>
            </a:pPr>
            <a:r>
              <a:rPr lang="en-US" dirty="0"/>
              <a:t>Increasing linewidths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Remedies</a:t>
            </a:r>
          </a:p>
          <a:p>
            <a:pPr marL="457200" lvl="1" indent="0">
              <a:buNone/>
            </a:pPr>
            <a:r>
              <a:rPr lang="en-US" dirty="0"/>
              <a:t>Isotope labeling</a:t>
            </a:r>
          </a:p>
          <a:p>
            <a:pPr marL="457200" lvl="1" indent="0">
              <a:buNone/>
            </a:pPr>
            <a:r>
              <a:rPr lang="en-US" dirty="0"/>
              <a:t>Multidimensional spectra</a:t>
            </a:r>
          </a:p>
          <a:p>
            <a:pPr marL="457200" lvl="1" indent="0">
              <a:buNone/>
            </a:pPr>
            <a:r>
              <a:rPr lang="en-US" dirty="0"/>
              <a:t>TROSY, MQ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717590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NMR tube</a:t>
            </a:r>
            <a:endParaRPr lang="cs-CZ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Choice</a:t>
            </a:r>
          </a:p>
          <a:p>
            <a:pPr marL="457200" lvl="1" indent="0">
              <a:buNone/>
            </a:pPr>
            <a:r>
              <a:rPr lang="en-US" dirty="0"/>
              <a:t>Volume</a:t>
            </a:r>
          </a:p>
          <a:p>
            <a:pPr marL="457200" lvl="1" indent="0">
              <a:buNone/>
            </a:pPr>
            <a:r>
              <a:rPr lang="en-US" dirty="0"/>
              <a:t>Quality (geometry)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Cleaning</a:t>
            </a:r>
          </a:p>
          <a:p>
            <a:pPr marL="457200" lvl="1" indent="0">
              <a:buNone/>
            </a:pPr>
            <a:r>
              <a:rPr lang="en-US" dirty="0"/>
              <a:t>High quality tubes are expensive, not for single use!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Drying</a:t>
            </a:r>
          </a:p>
          <a:p>
            <a:pPr marL="457200" lvl="1" indent="0">
              <a:buNone/>
            </a:pPr>
            <a:r>
              <a:rPr lang="en-US" dirty="0"/>
              <a:t>No high temperatures above 50⁰C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62171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Concentration, solvent exchange</a:t>
            </a:r>
            <a:endParaRPr lang="cs-CZ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>
                <a:solidFill>
                  <a:schemeClr val="tx2"/>
                </a:solidFill>
              </a:rPr>
              <a:t>Lyophylization</a:t>
            </a:r>
            <a:endParaRPr lang="en-US" dirty="0">
              <a:solidFill>
                <a:schemeClr val="tx2"/>
              </a:solidFill>
            </a:endParaRPr>
          </a:p>
          <a:p>
            <a:pPr marL="457200" lvl="1" indent="0">
              <a:buNone/>
            </a:pPr>
            <a:r>
              <a:rPr lang="en-US" dirty="0"/>
              <a:t>May harm samples (esp. proteins)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Ultrafiltration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Gel filtration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Ultracentrifugation</a:t>
            </a:r>
          </a:p>
          <a:p>
            <a:endParaRPr lang="en-US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125806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Isotope effect, H</a:t>
            </a:r>
            <a:r>
              <a:rPr lang="en-US" baseline="-25000" dirty="0">
                <a:solidFill>
                  <a:srgbClr val="C00000"/>
                </a:solidFill>
              </a:rPr>
              <a:t>2</a:t>
            </a:r>
            <a:r>
              <a:rPr lang="en-US" dirty="0">
                <a:solidFill>
                  <a:srgbClr val="C00000"/>
                </a:solidFill>
              </a:rPr>
              <a:t>O vs D</a:t>
            </a:r>
            <a:r>
              <a:rPr lang="en-US" baseline="-25000" dirty="0">
                <a:solidFill>
                  <a:srgbClr val="C00000"/>
                </a:solidFill>
              </a:rPr>
              <a:t>2</a:t>
            </a:r>
            <a:r>
              <a:rPr lang="en-US" dirty="0">
                <a:solidFill>
                  <a:srgbClr val="C00000"/>
                </a:solidFill>
              </a:rPr>
              <a:t>O</a:t>
            </a:r>
            <a:endParaRPr lang="cs-CZ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No D</a:t>
            </a:r>
            <a:r>
              <a:rPr lang="en-US" baseline="-25000" dirty="0">
                <a:solidFill>
                  <a:schemeClr val="tx2"/>
                </a:solidFill>
              </a:rPr>
              <a:t>2</a:t>
            </a:r>
            <a:r>
              <a:rPr lang="en-US" dirty="0">
                <a:solidFill>
                  <a:schemeClr val="tx2"/>
                </a:solidFill>
              </a:rPr>
              <a:t>O is 100%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Viscosity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Melting/freezing point of D</a:t>
            </a:r>
            <a:r>
              <a:rPr lang="en-US" baseline="-25000" dirty="0">
                <a:solidFill>
                  <a:schemeClr val="tx2"/>
                </a:solidFill>
              </a:rPr>
              <a:t>2</a:t>
            </a:r>
            <a:r>
              <a:rPr lang="en-US" dirty="0">
                <a:solidFill>
                  <a:schemeClr val="tx2"/>
                </a:solidFill>
              </a:rPr>
              <a:t>O is 3.8⁰C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pH</a:t>
            </a:r>
          </a:p>
          <a:p>
            <a:pPr marL="457200" lvl="1" indent="0">
              <a:buNone/>
            </a:pPr>
            <a:r>
              <a:rPr lang="en-US" dirty="0"/>
              <a:t>Glass electrode shows 0.4 units difference (7.0 in H</a:t>
            </a:r>
            <a:r>
              <a:rPr lang="en-US" baseline="-25000" dirty="0"/>
              <a:t>2</a:t>
            </a:r>
            <a:r>
              <a:rPr lang="en-US" dirty="0"/>
              <a:t>O, 6.6 in D</a:t>
            </a:r>
            <a:r>
              <a:rPr lang="en-US" baseline="-25000" dirty="0"/>
              <a:t>2</a:t>
            </a:r>
            <a:r>
              <a:rPr lang="en-US" dirty="0"/>
              <a:t>O), pH* value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749607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Sample parameters</a:t>
            </a:r>
            <a:endParaRPr lang="cs-CZ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pH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Ionic strength</a:t>
            </a:r>
          </a:p>
          <a:p>
            <a:pPr marL="457200" lvl="1" indent="0">
              <a:buNone/>
            </a:pPr>
            <a:r>
              <a:rPr lang="en-US" dirty="0"/>
              <a:t>NMR probes (esp. cryoprobes) do not like high s</a:t>
            </a:r>
            <a:r>
              <a:rPr lang="cs-CZ" dirty="0"/>
              <a:t>a</a:t>
            </a:r>
            <a:r>
              <a:rPr lang="en-US" dirty="0" err="1"/>
              <a:t>lt</a:t>
            </a:r>
            <a:r>
              <a:rPr lang="en-US" dirty="0"/>
              <a:t> concentrations (above 100 mM)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Buffer type</a:t>
            </a:r>
          </a:p>
          <a:p>
            <a:pPr marL="457200" lvl="1" indent="0">
              <a:buNone/>
            </a:pPr>
            <a:r>
              <a:rPr lang="en-US" dirty="0"/>
              <a:t>Preferably buffer with no NMR signals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Concentration</a:t>
            </a:r>
          </a:p>
          <a:p>
            <a:pPr marL="457200" lvl="1" indent="0">
              <a:buNone/>
            </a:pPr>
            <a:r>
              <a:rPr lang="en-US" dirty="0"/>
              <a:t>Oligomerization, precipitation, high viscosity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Temperature</a:t>
            </a:r>
          </a:p>
          <a:p>
            <a:pPr marL="457200" lvl="1" indent="0">
              <a:buNone/>
            </a:pPr>
            <a:r>
              <a:rPr lang="en-US" dirty="0"/>
              <a:t>Sharper lines at higher temperatures, but not for exchangeable protons</a:t>
            </a:r>
          </a:p>
          <a:p>
            <a:endParaRPr lang="en-US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347814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Chemical shift reference</a:t>
            </a:r>
            <a:endParaRPr lang="cs-CZ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Internal</a:t>
            </a:r>
          </a:p>
          <a:p>
            <a:pPr marL="457200" lvl="1" indent="0">
              <a:buNone/>
            </a:pPr>
            <a:r>
              <a:rPr lang="en-US" dirty="0"/>
              <a:t>Add reference compound to the sample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External</a:t>
            </a:r>
          </a:p>
          <a:p>
            <a:pPr marL="457200" lvl="1" indent="0">
              <a:buNone/>
            </a:pPr>
            <a:r>
              <a:rPr lang="en-US" dirty="0"/>
              <a:t>Capillary within the sample tube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Direct</a:t>
            </a:r>
          </a:p>
          <a:p>
            <a:pPr marL="457200" lvl="1" indent="0">
              <a:buNone/>
            </a:pPr>
            <a:r>
              <a:rPr lang="en-US" dirty="0"/>
              <a:t>Reference compound </a:t>
            </a:r>
            <a:r>
              <a:rPr lang="en-US" dirty="0" err="1"/>
              <a:t>measur</a:t>
            </a:r>
            <a:r>
              <a:rPr lang="cs-CZ"/>
              <a:t>e</a:t>
            </a:r>
            <a:r>
              <a:rPr lang="en-US"/>
              <a:t>d </a:t>
            </a:r>
            <a:r>
              <a:rPr lang="en-US" dirty="0"/>
              <a:t>together with the sample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Indirect</a:t>
            </a:r>
          </a:p>
          <a:p>
            <a:pPr marL="457200" lvl="1" indent="0">
              <a:buNone/>
            </a:pPr>
            <a:r>
              <a:rPr lang="en-US" dirty="0"/>
              <a:t>Reference compound measured separately or the chemical shift is calculated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001743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413</Words>
  <Application>Microsoft Office PowerPoint</Application>
  <PresentationFormat>Předvádění na obrazovce (4:3)</PresentationFormat>
  <Paragraphs>95</Paragraphs>
  <Slides>11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NMR Sample</vt:lpstr>
      <vt:lpstr>Sample quantity</vt:lpstr>
      <vt:lpstr>Solubility and stability</vt:lpstr>
      <vt:lpstr>Molecular weight</vt:lpstr>
      <vt:lpstr>NMR tube</vt:lpstr>
      <vt:lpstr>Concentration, solvent exchange</vt:lpstr>
      <vt:lpstr>Isotope effect, H2O vs D2O</vt:lpstr>
      <vt:lpstr>Sample parameters</vt:lpstr>
      <vt:lpstr>Chemical shift reference</vt:lpstr>
      <vt:lpstr>Common reference compounds Wishart et al. (1995) , J. Biomol. NMR 6, 135-140.</vt:lpstr>
      <vt:lpstr>Contamination</vt:lpstr>
    </vt:vector>
  </TitlesOfParts>
  <Company>NCBR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NMR Sample</dc:title>
  <dc:creator>Radovan Fiala</dc:creator>
  <cp:lastModifiedBy>Radovan Fiala</cp:lastModifiedBy>
  <cp:revision>17</cp:revision>
  <dcterms:created xsi:type="dcterms:W3CDTF">2019-03-07T14:14:54Z</dcterms:created>
  <dcterms:modified xsi:type="dcterms:W3CDTF">2021-05-14T12:48:46Z</dcterms:modified>
</cp:coreProperties>
</file>