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6"/>
  </p:notesMasterIdLst>
  <p:handoutMasterIdLst>
    <p:handoutMasterId r:id="rId17"/>
  </p:handoutMasterIdLst>
  <p:sldIdLst>
    <p:sldId id="313" r:id="rId2"/>
    <p:sldId id="315" r:id="rId3"/>
    <p:sldId id="314" r:id="rId4"/>
    <p:sldId id="316" r:id="rId5"/>
    <p:sldId id="317" r:id="rId6"/>
    <p:sldId id="319" r:id="rId7"/>
    <p:sldId id="320" r:id="rId8"/>
    <p:sldId id="321" r:id="rId9"/>
    <p:sldId id="318" r:id="rId10"/>
    <p:sldId id="322" r:id="rId11"/>
    <p:sldId id="323" r:id="rId12"/>
    <p:sldId id="324" r:id="rId13"/>
    <p:sldId id="325" r:id="rId14"/>
    <p:sldId id="326" r:id="rId15"/>
  </p:sldIdLst>
  <p:sldSz cx="9144000" cy="6858000" type="screen4x3"/>
  <p:notesSz cx="7099300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rgbClr val="00009A"/>
        </a:solidFill>
        <a:latin typeface="Tahom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A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27" autoAdjust="0"/>
  </p:normalViewPr>
  <p:slideViewPr>
    <p:cSldViewPr showGuides="1">
      <p:cViewPr>
        <p:scale>
          <a:sx n="150" d="100"/>
          <a:sy n="150" d="100"/>
        </p:scale>
        <p:origin x="-72" y="72"/>
      </p:cViewPr>
      <p:guideLst>
        <p:guide orient="horz" pos="2160"/>
        <p:guide pos="2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t" anchorCtr="0" compatLnSpc="1">
            <a:prstTxWarp prst="textNoShape">
              <a:avLst/>
            </a:prstTxWarp>
          </a:bodyPr>
          <a:lstStyle>
            <a:lvl1pPr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t" anchorCtr="0" compatLnSpc="1">
            <a:prstTxWarp prst="textNoShape">
              <a:avLst/>
            </a:prstTxWarp>
          </a:bodyPr>
          <a:lstStyle>
            <a:lvl1pPr algn="r"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b" anchorCtr="0" compatLnSpc="1">
            <a:prstTxWarp prst="textNoShape">
              <a:avLst/>
            </a:prstTxWarp>
          </a:bodyPr>
          <a:lstStyle>
            <a:lvl1pPr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noProof="1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B9E088B-3ACE-4DF0-A36F-4B57EEF4FAB6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74142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t" anchorCtr="0" compatLnSpc="1">
            <a:prstTxWarp prst="textNoShape">
              <a:avLst/>
            </a:prstTxWarp>
          </a:bodyPr>
          <a:lstStyle>
            <a:lvl1pPr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t" anchorCtr="0" compatLnSpc="1">
            <a:prstTxWarp prst="textNoShape">
              <a:avLst/>
            </a:prstTxWarp>
          </a:bodyPr>
          <a:lstStyle>
            <a:lvl1pPr algn="r"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1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60925"/>
            <a:ext cx="56769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1" smtClean="0"/>
              <a:t>Klepnutím lze upravit styly předlohy textu.</a:t>
            </a:r>
          </a:p>
          <a:p>
            <a:pPr lvl="1"/>
            <a:r>
              <a:rPr lang="cs-CZ" altLang="cs-CZ" noProof="1" smtClean="0"/>
              <a:t>Druhá úroveň</a:t>
            </a:r>
          </a:p>
          <a:p>
            <a:pPr lvl="2"/>
            <a:r>
              <a:rPr lang="cs-CZ" altLang="cs-CZ" noProof="1" smtClean="0"/>
              <a:t>Třetí úroveň</a:t>
            </a:r>
          </a:p>
          <a:p>
            <a:pPr lvl="3"/>
            <a:r>
              <a:rPr lang="cs-CZ" altLang="cs-CZ" noProof="1" smtClean="0"/>
              <a:t>Čtvrtá úroveň</a:t>
            </a:r>
          </a:p>
          <a:p>
            <a:pPr lvl="4"/>
            <a:r>
              <a:rPr lang="cs-CZ" altLang="cs-CZ" noProof="1" smtClean="0"/>
              <a:t>Pátá úroveň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b" anchorCtr="0" compatLnSpc="1">
            <a:prstTxWarp prst="textNoShape">
              <a:avLst/>
            </a:prstTxWarp>
          </a:bodyPr>
          <a:lstStyle>
            <a:lvl1pPr defTabSz="953080">
              <a:defRPr sz="1300" noProof="1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3" tIns="47559" rIns="95123" bIns="47559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noProof="1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7A1259A-B453-4BA5-BEC3-777770A6C560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923424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sp>
        <p:nvSpPr>
          <p:cNvPr id="276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 noProof="1"/>
            </a:lvl1pPr>
          </a:lstStyle>
          <a:p>
            <a:r>
              <a:rPr lang="cs-CZ" noProof="1"/>
              <a:t>Klepnutím lze upravit styl předlohy nadpisů.</a:t>
            </a:r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noProof="1"/>
            </a:lvl1pPr>
          </a:lstStyle>
          <a:p>
            <a:r>
              <a:rPr lang="cs-CZ" noProof="1"/>
              <a:t>Klepnutím lze upravit styl předlohy podnadpisů.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673D52-181E-477F-A093-BF1CAD08A646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2FED92-7D19-4626-B494-D0BCDD6B8018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7900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6DA58-708A-4BD2-921C-72D6AAA8E81E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4D04E-68CD-4F0D-85D5-47487C9471DB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7939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8117B-FBCC-4F64-9A47-A28AC1D9F4AE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DEF39-7907-4DC8-BBDD-F90C5717B445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2253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052A0-9037-4106-88D8-257545B1178A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53FB2-0164-4301-82A4-C479D0A95244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8740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B2A1A-82BD-45ED-9D1C-32BF65321E41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68A1A-8094-414C-B50E-9799D8B7BD92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08031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183C2-F43A-45DF-A28A-EB0198D73B7D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8BB7D-7F3D-49AD-84A7-399383A875E6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1809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84EF2-74C5-4A1E-A7B5-FEA6F9943A43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6DE80-56EF-4AB7-BB3F-3763A098DA94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170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C14BC-2556-4F8A-AB97-406A2D6D6073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0D6D-35DE-4060-B7E6-16B7B2A219D3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7265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6BE7B-BA03-41BE-A13D-83D2470C7AB8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65AE-7502-4D1D-9DAA-FC7B45AF7716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996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D3EFF-9419-4135-9032-346A0CACF284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60620-DED5-465C-A217-7BC9034439E0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43451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388F7-3E3A-4886-8D2D-57FC58974BE7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5B9AE-7809-41E9-B8BC-33F0F2FE1B55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271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610E1-231F-40C3-98D4-D1578DA306BB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49FF2-821D-42E2-9DB2-61600320F12A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710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C0970-685C-4716-BDDE-B9EAF6D025B7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5C97B-5283-41A5-941F-44E2AE319D88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3601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30098-4474-4818-946C-5CED72B145D9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F7804-B011-4352-8955-6310C6AE5505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8989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032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3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4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5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9A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cs-CZ" sz="2400" smtClean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1" smtClean="0"/>
              <a:t>Klepnutím lze upravit styly předlohy textu.</a:t>
            </a:r>
          </a:p>
          <a:p>
            <a:pPr lvl="1"/>
            <a:r>
              <a:rPr lang="cs-CZ" altLang="cs-CZ" noProof="1" smtClean="0"/>
              <a:t>Druhá úroveň</a:t>
            </a:r>
          </a:p>
          <a:p>
            <a:pPr lvl="2"/>
            <a:r>
              <a:rPr lang="cs-CZ" altLang="cs-CZ" noProof="1" smtClean="0"/>
              <a:t>Třetí úroveň</a:t>
            </a:r>
          </a:p>
          <a:p>
            <a:pPr lvl="3"/>
            <a:r>
              <a:rPr lang="cs-CZ" altLang="cs-CZ" noProof="1" smtClean="0"/>
              <a:t>Čtvrtá úroveň</a:t>
            </a:r>
          </a:p>
          <a:p>
            <a:pPr lvl="4"/>
            <a:r>
              <a:rPr lang="cs-CZ" altLang="cs-CZ" noProof="1" smtClean="0"/>
              <a:t>Pátá úroveň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DC17DC5-9AE6-49B3-B710-1B301C34FB83}" type="datetime1">
              <a:rPr lang="cs-CZ" altLang="cs-CZ"/>
              <a:pPr>
                <a:defRPr/>
              </a:pPr>
              <a:t>11.5.2016</a:t>
            </a:fld>
            <a:endParaRPr lang="cs-CZ" altLang="cs-CZ" noProof="1"/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cs-CZ" altLang="cs-CZ"/>
              <a:t>NMR a energiové hladiny</a:t>
            </a:r>
          </a:p>
        </p:txBody>
      </p:sp>
      <p:sp>
        <p:nvSpPr>
          <p:cNvPr id="266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noProof="1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0DC62E-3A4B-4574-8110-974DB1969C13}" type="slidenum">
              <a:rPr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1" smtClean="0"/>
              <a:t>Klepnutím lze upravit styl 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  <p:sldLayoutId id="2147484322" r:id="rId12"/>
    <p:sldLayoutId id="2147484323" r:id="rId13"/>
    <p:sldLayoutId id="214748432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B2BECC1-553B-4AB6-9314-E50DCEFA2BA3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cs-CZ" altLang="cs-CZ" sz="1000" dirty="0"/>
          </a:p>
        </p:txBody>
      </p:sp>
      <p:pic>
        <p:nvPicPr>
          <p:cNvPr id="768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1773238"/>
            <a:ext cx="56483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 smtClean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6805" name="Text Box 6"/>
          <p:cNvSpPr txBox="1">
            <a:spLocks noChangeArrowheads="1"/>
          </p:cNvSpPr>
          <p:nvPr/>
        </p:nvSpPr>
        <p:spPr bwMode="auto">
          <a:xfrm>
            <a:off x="4102100" y="981075"/>
            <a:ext cx="1014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Magnet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7680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871663"/>
            <a:ext cx="26860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EA4F51C-CD36-444E-8F4F-1E8416EA2546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cs-CZ" altLang="cs-CZ" sz="1000"/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6020" name="Text Box 5"/>
          <p:cNvSpPr txBox="1">
            <a:spLocks noChangeArrowheads="1"/>
          </p:cNvSpPr>
          <p:nvPr/>
        </p:nvSpPr>
        <p:spPr bwMode="auto">
          <a:xfrm>
            <a:off x="3370263" y="981075"/>
            <a:ext cx="25867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Quadrature detection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602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808163"/>
            <a:ext cx="48482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1520825"/>
            <a:ext cx="15621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3" name="Text Box 8"/>
          <p:cNvSpPr txBox="1">
            <a:spLocks noChangeArrowheads="1"/>
          </p:cNvSpPr>
          <p:nvPr/>
        </p:nvSpPr>
        <p:spPr bwMode="auto">
          <a:xfrm>
            <a:off x="5543550" y="2241550"/>
            <a:ext cx="8099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mixer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602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960688"/>
            <a:ext cx="45339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3557588"/>
            <a:ext cx="50292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6" name="Text Box 12"/>
          <p:cNvSpPr txBox="1">
            <a:spLocks noChangeArrowheads="1"/>
          </p:cNvSpPr>
          <p:nvPr/>
        </p:nvSpPr>
        <p:spPr bwMode="auto">
          <a:xfrm>
            <a:off x="5200650" y="4656138"/>
            <a:ext cx="3562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>
                <a:solidFill>
                  <a:srgbClr val="00009A"/>
                </a:solidFill>
                <a:latin typeface="Tahoma" pitchFamily="34" charset="0"/>
              </a:rPr>
              <a:t>cosA.cosB=1/2(cos(A+B) + cos(A-B))</a:t>
            </a:r>
            <a:endParaRPr lang="en-US" altLang="cs-CZ" sz="160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6027" name="Text Box 13"/>
          <p:cNvSpPr txBox="1">
            <a:spLocks noChangeArrowheads="1"/>
          </p:cNvSpPr>
          <p:nvPr/>
        </p:nvSpPr>
        <p:spPr bwMode="auto">
          <a:xfrm>
            <a:off x="5233988" y="5108575"/>
            <a:ext cx="3351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>
                <a:solidFill>
                  <a:srgbClr val="00009A"/>
                </a:solidFill>
                <a:latin typeface="Tahoma" pitchFamily="34" charset="0"/>
              </a:rPr>
              <a:t>cosA.sinB=1/2(sin(A+B) - sin(A-B))</a:t>
            </a:r>
            <a:endParaRPr lang="en-US" altLang="cs-CZ" sz="160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6028" name="Text Box 14"/>
          <p:cNvSpPr txBox="1">
            <a:spLocks noChangeArrowheads="1"/>
          </p:cNvSpPr>
          <p:nvPr/>
        </p:nvSpPr>
        <p:spPr bwMode="auto">
          <a:xfrm>
            <a:off x="5327650" y="3560763"/>
            <a:ext cx="261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>
                <a:latin typeface="Tahoma" pitchFamily="34" charset="0"/>
              </a:rPr>
              <a:t>(</a:t>
            </a:r>
            <a:endParaRPr lang="en-US" altLang="cs-CZ" sz="1600">
              <a:latin typeface="Tahoma" pitchFamily="34" charset="0"/>
            </a:endParaRPr>
          </a:p>
        </p:txBody>
      </p:sp>
      <p:sp>
        <p:nvSpPr>
          <p:cNvPr id="86029" name="Text Box 15"/>
          <p:cNvSpPr txBox="1">
            <a:spLocks noChangeArrowheads="1"/>
          </p:cNvSpPr>
          <p:nvPr/>
        </p:nvSpPr>
        <p:spPr bwMode="auto">
          <a:xfrm>
            <a:off x="6002338" y="3573463"/>
            <a:ext cx="261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>
                <a:latin typeface="Tahoma" pitchFamily="34" charset="0"/>
              </a:rPr>
              <a:t>)</a:t>
            </a:r>
            <a:endParaRPr lang="en-US" altLang="cs-CZ" sz="1600">
              <a:latin typeface="Tahoma" pitchFamily="34" charset="0"/>
            </a:endParaRPr>
          </a:p>
        </p:txBody>
      </p:sp>
      <p:sp>
        <p:nvSpPr>
          <p:cNvPr id="86030" name="Freeform 17"/>
          <p:cNvSpPr>
            <a:spLocks/>
          </p:cNvSpPr>
          <p:nvPr/>
        </p:nvSpPr>
        <p:spPr bwMode="auto">
          <a:xfrm>
            <a:off x="7704138" y="2857500"/>
            <a:ext cx="1506537" cy="596900"/>
          </a:xfrm>
          <a:custGeom>
            <a:avLst/>
            <a:gdLst>
              <a:gd name="T0" fmla="*/ 2147483647 w 949"/>
              <a:gd name="T1" fmla="*/ 2147483647 h 376"/>
              <a:gd name="T2" fmla="*/ 2147483647 w 949"/>
              <a:gd name="T3" fmla="*/ 2147483647 h 376"/>
              <a:gd name="T4" fmla="*/ 2147483647 w 949"/>
              <a:gd name="T5" fmla="*/ 2147483647 h 376"/>
              <a:gd name="T6" fmla="*/ 2147483647 w 949"/>
              <a:gd name="T7" fmla="*/ 0 h 376"/>
              <a:gd name="T8" fmla="*/ 2147483647 w 949"/>
              <a:gd name="T9" fmla="*/ 2147483647 h 376"/>
              <a:gd name="T10" fmla="*/ 2147483647 w 949"/>
              <a:gd name="T11" fmla="*/ 2147483647 h 376"/>
              <a:gd name="T12" fmla="*/ 2147483647 w 949"/>
              <a:gd name="T13" fmla="*/ 2147483647 h 376"/>
              <a:gd name="T14" fmla="*/ 2147483647 w 949"/>
              <a:gd name="T15" fmla="*/ 2147483647 h 376"/>
              <a:gd name="T16" fmla="*/ 2147483647 w 949"/>
              <a:gd name="T17" fmla="*/ 2147483647 h 376"/>
              <a:gd name="T18" fmla="*/ 2147483647 w 949"/>
              <a:gd name="T19" fmla="*/ 2147483647 h 376"/>
              <a:gd name="T20" fmla="*/ 2147483647 w 949"/>
              <a:gd name="T21" fmla="*/ 2147483647 h 376"/>
              <a:gd name="T22" fmla="*/ 2147483647 w 949"/>
              <a:gd name="T23" fmla="*/ 2147483647 h 376"/>
              <a:gd name="T24" fmla="*/ 2147483647 w 949"/>
              <a:gd name="T25" fmla="*/ 2147483647 h 376"/>
              <a:gd name="T26" fmla="*/ 2147483647 w 949"/>
              <a:gd name="T27" fmla="*/ 2147483647 h 376"/>
              <a:gd name="T28" fmla="*/ 2147483647 w 949"/>
              <a:gd name="T29" fmla="*/ 2147483647 h 376"/>
              <a:gd name="T30" fmla="*/ 2147483647 w 949"/>
              <a:gd name="T31" fmla="*/ 2147483647 h 376"/>
              <a:gd name="T32" fmla="*/ 2147483647 w 949"/>
              <a:gd name="T33" fmla="*/ 2147483647 h 3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949"/>
              <a:gd name="T52" fmla="*/ 0 h 376"/>
              <a:gd name="T53" fmla="*/ 949 w 949"/>
              <a:gd name="T54" fmla="*/ 376 h 37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949" h="376">
                <a:moveTo>
                  <a:pt x="835" y="56"/>
                </a:moveTo>
                <a:cubicBezTo>
                  <a:pt x="774" y="48"/>
                  <a:pt x="702" y="66"/>
                  <a:pt x="651" y="32"/>
                </a:cubicBezTo>
                <a:cubicBezTo>
                  <a:pt x="643" y="27"/>
                  <a:pt x="636" y="19"/>
                  <a:pt x="627" y="16"/>
                </a:cubicBezTo>
                <a:cubicBezTo>
                  <a:pt x="601" y="8"/>
                  <a:pt x="547" y="0"/>
                  <a:pt x="547" y="0"/>
                </a:cubicBezTo>
                <a:cubicBezTo>
                  <a:pt x="440" y="3"/>
                  <a:pt x="334" y="3"/>
                  <a:pt x="227" y="8"/>
                </a:cubicBezTo>
                <a:cubicBezTo>
                  <a:pt x="179" y="10"/>
                  <a:pt x="142" y="31"/>
                  <a:pt x="99" y="48"/>
                </a:cubicBezTo>
                <a:cubicBezTo>
                  <a:pt x="83" y="54"/>
                  <a:pt x="51" y="64"/>
                  <a:pt x="51" y="64"/>
                </a:cubicBezTo>
                <a:cubicBezTo>
                  <a:pt x="40" y="80"/>
                  <a:pt x="30" y="96"/>
                  <a:pt x="19" y="112"/>
                </a:cubicBezTo>
                <a:cubicBezTo>
                  <a:pt x="0" y="141"/>
                  <a:pt x="22" y="182"/>
                  <a:pt x="27" y="216"/>
                </a:cubicBezTo>
                <a:cubicBezTo>
                  <a:pt x="30" y="233"/>
                  <a:pt x="28" y="256"/>
                  <a:pt x="43" y="264"/>
                </a:cubicBezTo>
                <a:cubicBezTo>
                  <a:pt x="108" y="297"/>
                  <a:pt x="172" y="338"/>
                  <a:pt x="235" y="376"/>
                </a:cubicBezTo>
                <a:cubicBezTo>
                  <a:pt x="430" y="369"/>
                  <a:pt x="625" y="372"/>
                  <a:pt x="819" y="360"/>
                </a:cubicBezTo>
                <a:cubicBezTo>
                  <a:pt x="870" y="357"/>
                  <a:pt x="880" y="270"/>
                  <a:pt x="923" y="256"/>
                </a:cubicBezTo>
                <a:cubicBezTo>
                  <a:pt x="929" y="248"/>
                  <a:pt x="949" y="221"/>
                  <a:pt x="947" y="208"/>
                </a:cubicBezTo>
                <a:cubicBezTo>
                  <a:pt x="945" y="199"/>
                  <a:pt x="936" y="192"/>
                  <a:pt x="931" y="184"/>
                </a:cubicBezTo>
                <a:cubicBezTo>
                  <a:pt x="922" y="168"/>
                  <a:pt x="897" y="109"/>
                  <a:pt x="883" y="104"/>
                </a:cubicBezTo>
                <a:cubicBezTo>
                  <a:pt x="844" y="91"/>
                  <a:pt x="863" y="103"/>
                  <a:pt x="835" y="56"/>
                </a:cubicBez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6031" name="Freeform 18"/>
          <p:cNvSpPr>
            <a:spLocks/>
          </p:cNvSpPr>
          <p:nvPr/>
        </p:nvSpPr>
        <p:spPr bwMode="auto">
          <a:xfrm>
            <a:off x="7775575" y="3444875"/>
            <a:ext cx="1506538" cy="596900"/>
          </a:xfrm>
          <a:custGeom>
            <a:avLst/>
            <a:gdLst>
              <a:gd name="T0" fmla="*/ 2147483647 w 949"/>
              <a:gd name="T1" fmla="*/ 2147483647 h 376"/>
              <a:gd name="T2" fmla="*/ 2147483647 w 949"/>
              <a:gd name="T3" fmla="*/ 2147483647 h 376"/>
              <a:gd name="T4" fmla="*/ 2147483647 w 949"/>
              <a:gd name="T5" fmla="*/ 2147483647 h 376"/>
              <a:gd name="T6" fmla="*/ 2147483647 w 949"/>
              <a:gd name="T7" fmla="*/ 0 h 376"/>
              <a:gd name="T8" fmla="*/ 2147483647 w 949"/>
              <a:gd name="T9" fmla="*/ 2147483647 h 376"/>
              <a:gd name="T10" fmla="*/ 2147483647 w 949"/>
              <a:gd name="T11" fmla="*/ 2147483647 h 376"/>
              <a:gd name="T12" fmla="*/ 2147483647 w 949"/>
              <a:gd name="T13" fmla="*/ 2147483647 h 376"/>
              <a:gd name="T14" fmla="*/ 2147483647 w 949"/>
              <a:gd name="T15" fmla="*/ 2147483647 h 376"/>
              <a:gd name="T16" fmla="*/ 2147483647 w 949"/>
              <a:gd name="T17" fmla="*/ 2147483647 h 376"/>
              <a:gd name="T18" fmla="*/ 2147483647 w 949"/>
              <a:gd name="T19" fmla="*/ 2147483647 h 376"/>
              <a:gd name="T20" fmla="*/ 2147483647 w 949"/>
              <a:gd name="T21" fmla="*/ 2147483647 h 376"/>
              <a:gd name="T22" fmla="*/ 2147483647 w 949"/>
              <a:gd name="T23" fmla="*/ 2147483647 h 376"/>
              <a:gd name="T24" fmla="*/ 2147483647 w 949"/>
              <a:gd name="T25" fmla="*/ 2147483647 h 376"/>
              <a:gd name="T26" fmla="*/ 2147483647 w 949"/>
              <a:gd name="T27" fmla="*/ 2147483647 h 376"/>
              <a:gd name="T28" fmla="*/ 2147483647 w 949"/>
              <a:gd name="T29" fmla="*/ 2147483647 h 376"/>
              <a:gd name="T30" fmla="*/ 2147483647 w 949"/>
              <a:gd name="T31" fmla="*/ 2147483647 h 376"/>
              <a:gd name="T32" fmla="*/ 2147483647 w 949"/>
              <a:gd name="T33" fmla="*/ 2147483647 h 3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949"/>
              <a:gd name="T52" fmla="*/ 0 h 376"/>
              <a:gd name="T53" fmla="*/ 949 w 949"/>
              <a:gd name="T54" fmla="*/ 376 h 37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949" h="376">
                <a:moveTo>
                  <a:pt x="835" y="56"/>
                </a:moveTo>
                <a:cubicBezTo>
                  <a:pt x="774" y="48"/>
                  <a:pt x="702" y="66"/>
                  <a:pt x="651" y="32"/>
                </a:cubicBezTo>
                <a:cubicBezTo>
                  <a:pt x="643" y="27"/>
                  <a:pt x="636" y="19"/>
                  <a:pt x="627" y="16"/>
                </a:cubicBezTo>
                <a:cubicBezTo>
                  <a:pt x="601" y="8"/>
                  <a:pt x="547" y="0"/>
                  <a:pt x="547" y="0"/>
                </a:cubicBezTo>
                <a:cubicBezTo>
                  <a:pt x="440" y="3"/>
                  <a:pt x="334" y="3"/>
                  <a:pt x="227" y="8"/>
                </a:cubicBezTo>
                <a:cubicBezTo>
                  <a:pt x="179" y="10"/>
                  <a:pt x="142" y="31"/>
                  <a:pt x="99" y="48"/>
                </a:cubicBezTo>
                <a:cubicBezTo>
                  <a:pt x="83" y="54"/>
                  <a:pt x="51" y="64"/>
                  <a:pt x="51" y="64"/>
                </a:cubicBezTo>
                <a:cubicBezTo>
                  <a:pt x="40" y="80"/>
                  <a:pt x="30" y="96"/>
                  <a:pt x="19" y="112"/>
                </a:cubicBezTo>
                <a:cubicBezTo>
                  <a:pt x="0" y="141"/>
                  <a:pt x="22" y="182"/>
                  <a:pt x="27" y="216"/>
                </a:cubicBezTo>
                <a:cubicBezTo>
                  <a:pt x="30" y="233"/>
                  <a:pt x="28" y="256"/>
                  <a:pt x="43" y="264"/>
                </a:cubicBezTo>
                <a:cubicBezTo>
                  <a:pt x="108" y="297"/>
                  <a:pt x="172" y="338"/>
                  <a:pt x="235" y="376"/>
                </a:cubicBezTo>
                <a:cubicBezTo>
                  <a:pt x="430" y="369"/>
                  <a:pt x="625" y="372"/>
                  <a:pt x="819" y="360"/>
                </a:cubicBezTo>
                <a:cubicBezTo>
                  <a:pt x="870" y="357"/>
                  <a:pt x="880" y="270"/>
                  <a:pt x="923" y="256"/>
                </a:cubicBezTo>
                <a:cubicBezTo>
                  <a:pt x="929" y="248"/>
                  <a:pt x="949" y="221"/>
                  <a:pt x="947" y="208"/>
                </a:cubicBezTo>
                <a:cubicBezTo>
                  <a:pt x="945" y="199"/>
                  <a:pt x="936" y="192"/>
                  <a:pt x="931" y="184"/>
                </a:cubicBezTo>
                <a:cubicBezTo>
                  <a:pt x="922" y="168"/>
                  <a:pt x="897" y="109"/>
                  <a:pt x="883" y="104"/>
                </a:cubicBezTo>
                <a:cubicBezTo>
                  <a:pt x="844" y="91"/>
                  <a:pt x="863" y="103"/>
                  <a:pt x="835" y="56"/>
                </a:cubicBez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D281E1E-D4C9-4492-A57D-9413B7F57F9D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s-CZ" altLang="cs-CZ" sz="1000"/>
          </a:p>
        </p:txBody>
      </p:sp>
      <p:grpSp>
        <p:nvGrpSpPr>
          <p:cNvPr id="87043" name="Group 13"/>
          <p:cNvGrpSpPr>
            <a:grpSpLocks/>
          </p:cNvGrpSpPr>
          <p:nvPr/>
        </p:nvGrpSpPr>
        <p:grpSpPr bwMode="auto">
          <a:xfrm>
            <a:off x="4103688" y="3429000"/>
            <a:ext cx="5029200" cy="447675"/>
            <a:chOff x="2517" y="3125"/>
            <a:chExt cx="3168" cy="282"/>
          </a:xfrm>
        </p:grpSpPr>
        <p:pic>
          <p:nvPicPr>
            <p:cNvPr id="87052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125"/>
              <a:ext cx="3168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053" name="Rectangle 12"/>
            <p:cNvSpPr>
              <a:spLocks noChangeArrowheads="1"/>
            </p:cNvSpPr>
            <p:nvPr/>
          </p:nvSpPr>
          <p:spPr bwMode="auto">
            <a:xfrm>
              <a:off x="2562" y="3181"/>
              <a:ext cx="2110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¡"/>
                <a:defRPr sz="27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cs-CZ" sz="2000">
                <a:solidFill>
                  <a:srgbClr val="00009A"/>
                </a:solidFill>
                <a:latin typeface="Tahoma" pitchFamily="34" charset="0"/>
              </a:endParaRPr>
            </a:p>
          </p:txBody>
        </p:sp>
      </p:grpSp>
      <p:grpSp>
        <p:nvGrpSpPr>
          <p:cNvPr id="87044" name="Group 10"/>
          <p:cNvGrpSpPr>
            <a:grpSpLocks/>
          </p:cNvGrpSpPr>
          <p:nvPr/>
        </p:nvGrpSpPr>
        <p:grpSpPr bwMode="auto">
          <a:xfrm>
            <a:off x="4356100" y="2276475"/>
            <a:ext cx="4533900" cy="409575"/>
            <a:chOff x="2721" y="1026"/>
            <a:chExt cx="2856" cy="258"/>
          </a:xfrm>
        </p:grpSpPr>
        <p:pic>
          <p:nvPicPr>
            <p:cNvPr id="8705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" y="1026"/>
              <a:ext cx="2856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051" name="Rectangle 9"/>
            <p:cNvSpPr>
              <a:spLocks noChangeArrowheads="1"/>
            </p:cNvSpPr>
            <p:nvPr/>
          </p:nvSpPr>
          <p:spPr bwMode="auto">
            <a:xfrm>
              <a:off x="2744" y="1026"/>
              <a:ext cx="1927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¡"/>
                <a:defRPr sz="27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cs-CZ" sz="2000">
                <a:solidFill>
                  <a:srgbClr val="00009A"/>
                </a:solidFill>
                <a:latin typeface="Tahoma" pitchFamily="34" charset="0"/>
              </a:endParaRPr>
            </a:p>
          </p:txBody>
        </p:sp>
      </p:grpSp>
      <p:pic>
        <p:nvPicPr>
          <p:cNvPr id="8704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13" y="1935163"/>
            <a:ext cx="53911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7047" name="Text Box 6"/>
          <p:cNvSpPr txBox="1">
            <a:spLocks noChangeArrowheads="1"/>
          </p:cNvSpPr>
          <p:nvPr/>
        </p:nvSpPr>
        <p:spPr bwMode="auto">
          <a:xfrm>
            <a:off x="3370263" y="981075"/>
            <a:ext cx="25867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Quadrature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det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ection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7048" name="Text Box 7"/>
          <p:cNvSpPr txBox="1">
            <a:spLocks noChangeArrowheads="1"/>
          </p:cNvSpPr>
          <p:nvPr/>
        </p:nvSpPr>
        <p:spPr bwMode="auto">
          <a:xfrm>
            <a:off x="2016125" y="5121275"/>
            <a:ext cx="23087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600" dirty="0" smtClean="0">
                <a:solidFill>
                  <a:srgbClr val="00009A"/>
                </a:solidFill>
                <a:latin typeface="Tahoma" pitchFamily="34" charset="0"/>
              </a:rPr>
              <a:t>Intermediate </a:t>
            </a:r>
            <a:r>
              <a:rPr lang="en-US" altLang="cs-CZ" sz="1600" dirty="0" err="1" smtClean="0">
                <a:solidFill>
                  <a:srgbClr val="00009A"/>
                </a:solidFill>
                <a:latin typeface="Tahoma" pitchFamily="34" charset="0"/>
              </a:rPr>
              <a:t>frequence</a:t>
            </a:r>
            <a:endParaRPr lang="en-US" altLang="cs-CZ" sz="1600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7049" name="Text Box 14"/>
          <p:cNvSpPr txBox="1">
            <a:spLocks noChangeArrowheads="1"/>
          </p:cNvSpPr>
          <p:nvPr/>
        </p:nvSpPr>
        <p:spPr bwMode="auto">
          <a:xfrm>
            <a:off x="3851275" y="5735638"/>
            <a:ext cx="42697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Fre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qu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enc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y </a:t>
            </a:r>
            <a:r>
              <a:rPr lang="cs-CZ" altLang="cs-CZ" sz="2000" dirty="0" err="1" smtClean="0">
                <a:solidFill>
                  <a:srgbClr val="00009A"/>
                </a:solidFill>
                <a:latin typeface="Symbol" pitchFamily="18" charset="2"/>
              </a:rPr>
              <a:t>w</a:t>
            </a:r>
            <a:r>
              <a:rPr lang="cs-CZ" altLang="cs-CZ" sz="2000" baseline="-25000" dirty="0" err="1" smtClean="0">
                <a:solidFill>
                  <a:srgbClr val="00009A"/>
                </a:solidFill>
                <a:latin typeface="Symbol" pitchFamily="18" charset="2"/>
              </a:rPr>
              <a:t>o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+</a:t>
            </a:r>
            <a:r>
              <a:rPr lang="cs-CZ" altLang="cs-CZ" sz="2000" dirty="0" err="1" smtClean="0">
                <a:solidFill>
                  <a:srgbClr val="00009A"/>
                </a:solidFill>
                <a:latin typeface="Symbol" pitchFamily="18" charset="2"/>
              </a:rPr>
              <a:t>w</a:t>
            </a:r>
            <a:r>
              <a:rPr lang="cs-CZ" altLang="cs-CZ" sz="2000" baseline="-25000" dirty="0" err="1" smtClean="0">
                <a:solidFill>
                  <a:srgbClr val="00009A"/>
                </a:solidFill>
                <a:latin typeface="Tahoma" pitchFamily="34" charset="0"/>
              </a:rPr>
              <a:t>rx</a:t>
            </a:r>
            <a:r>
              <a:rPr lang="en-US" altLang="cs-CZ" sz="2000" baseline="-25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en-US" altLang="cs-CZ" sz="2000" dirty="0">
                <a:solidFill>
                  <a:srgbClr val="00009A"/>
                </a:solidFill>
                <a:latin typeface="Tahoma" pitchFamily="34" charset="0"/>
              </a:rPr>
              <a:t>removed by filter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 </a:t>
            </a:r>
            <a:endParaRPr lang="en-US" altLang="cs-CZ" sz="2000" baseline="-25000" dirty="0">
              <a:solidFill>
                <a:srgbClr val="00009A"/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567EF7F-E087-4615-A403-A295F6D87FE9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cs-CZ" altLang="cs-CZ" sz="1000"/>
          </a:p>
        </p:txBody>
      </p:sp>
      <p:sp>
        <p:nvSpPr>
          <p:cNvPr id="88067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8068" name="Text Box 5"/>
          <p:cNvSpPr txBox="1">
            <a:spLocks noChangeArrowheads="1"/>
          </p:cNvSpPr>
          <p:nvPr/>
        </p:nvSpPr>
        <p:spPr bwMode="auto">
          <a:xfrm>
            <a:off x="2171700" y="981075"/>
            <a:ext cx="49530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Qu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adratur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dete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ction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–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time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i="1" dirty="0" smtClean="0">
                <a:solidFill>
                  <a:srgbClr val="00009A"/>
                </a:solidFill>
                <a:latin typeface="Tahoma" pitchFamily="34" charset="0"/>
              </a:rPr>
              <a:t>vs</a:t>
            </a:r>
            <a:r>
              <a:rPr lang="cs-CZ" altLang="cs-CZ" sz="2000" i="1" dirty="0">
                <a:solidFill>
                  <a:srgbClr val="00009A"/>
                </a:solidFill>
                <a:latin typeface="Tahoma" pitchFamily="34" charset="0"/>
              </a:rPr>
              <a:t>.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fre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qu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enc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y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8069" name="Text Box 8"/>
          <p:cNvSpPr txBox="1">
            <a:spLocks noChangeArrowheads="1"/>
          </p:cNvSpPr>
          <p:nvPr/>
        </p:nvSpPr>
        <p:spPr bwMode="auto">
          <a:xfrm>
            <a:off x="1816100" y="2122488"/>
            <a:ext cx="21539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9900"/>
                </a:solidFill>
                <a:latin typeface="Tahoma" pitchFamily="34" charset="0"/>
              </a:rPr>
              <a:t>Spectral width</a:t>
            </a:r>
            <a:r>
              <a:rPr lang="cs-CZ" altLang="cs-CZ" sz="2000" dirty="0" smtClean="0">
                <a:solidFill>
                  <a:srgbClr val="009900"/>
                </a:solidFill>
                <a:latin typeface="Tahoma" pitchFamily="34" charset="0"/>
              </a:rPr>
              <a:t> </a:t>
            </a:r>
            <a:r>
              <a:rPr lang="cs-CZ" altLang="cs-CZ" sz="2000" dirty="0" err="1">
                <a:solidFill>
                  <a:srgbClr val="009900"/>
                </a:solidFill>
                <a:latin typeface="Tahoma" pitchFamily="34" charset="0"/>
              </a:rPr>
              <a:t>f</a:t>
            </a:r>
            <a:r>
              <a:rPr lang="cs-CZ" altLang="cs-CZ" sz="2000" baseline="-25000" dirty="0" err="1">
                <a:solidFill>
                  <a:srgbClr val="009900"/>
                </a:solidFill>
                <a:latin typeface="Tahoma" pitchFamily="34" charset="0"/>
              </a:rPr>
              <a:t>sw</a:t>
            </a:r>
            <a:endParaRPr lang="cs-CZ" altLang="cs-CZ" sz="2000" baseline="-25000" noProof="1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88070" name="Text Box 9"/>
          <p:cNvSpPr txBox="1">
            <a:spLocks noChangeArrowheads="1"/>
          </p:cNvSpPr>
          <p:nvPr/>
        </p:nvSpPr>
        <p:spPr bwMode="auto">
          <a:xfrm>
            <a:off x="5416550" y="2122488"/>
            <a:ext cx="23476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err="1" smtClean="0">
                <a:solidFill>
                  <a:srgbClr val="009900"/>
                </a:solidFill>
                <a:latin typeface="Tahoma" pitchFamily="34" charset="0"/>
              </a:rPr>
              <a:t>Acqusition</a:t>
            </a:r>
            <a:r>
              <a:rPr lang="en-US" altLang="cs-CZ" sz="2000" dirty="0" smtClean="0">
                <a:solidFill>
                  <a:srgbClr val="009900"/>
                </a:solidFill>
                <a:latin typeface="Tahoma" pitchFamily="34" charset="0"/>
              </a:rPr>
              <a:t> time</a:t>
            </a:r>
            <a:r>
              <a:rPr lang="cs-CZ" altLang="cs-CZ" sz="2000" dirty="0" smtClean="0">
                <a:solidFill>
                  <a:srgbClr val="009900"/>
                </a:solidFill>
                <a:latin typeface="Tahoma" pitchFamily="34" charset="0"/>
              </a:rPr>
              <a:t> </a:t>
            </a:r>
            <a:r>
              <a:rPr lang="cs-CZ" altLang="cs-CZ" sz="2000" dirty="0" err="1">
                <a:solidFill>
                  <a:srgbClr val="009900"/>
                </a:solidFill>
                <a:latin typeface="Tahoma" pitchFamily="34" charset="0"/>
              </a:rPr>
              <a:t>t</a:t>
            </a:r>
            <a:r>
              <a:rPr lang="cs-CZ" altLang="cs-CZ" sz="2000" baseline="-25000" dirty="0" err="1">
                <a:solidFill>
                  <a:srgbClr val="009900"/>
                </a:solidFill>
                <a:latin typeface="Tahoma" pitchFamily="34" charset="0"/>
              </a:rPr>
              <a:t>acq</a:t>
            </a:r>
            <a:endParaRPr lang="cs-CZ" altLang="cs-CZ" sz="2000" baseline="-25000" noProof="1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88071" name="Text Box 10"/>
          <p:cNvSpPr txBox="1">
            <a:spLocks noChangeArrowheads="1"/>
          </p:cNvSpPr>
          <p:nvPr/>
        </p:nvSpPr>
        <p:spPr bwMode="auto">
          <a:xfrm>
            <a:off x="3016250" y="2770188"/>
            <a:ext cx="38672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9900"/>
                </a:solidFill>
                <a:latin typeface="Tahoma" pitchFamily="34" charset="0"/>
              </a:rPr>
              <a:t>N – </a:t>
            </a:r>
            <a:r>
              <a:rPr lang="en-US" altLang="cs-CZ" sz="2000" dirty="0" smtClean="0">
                <a:solidFill>
                  <a:srgbClr val="009900"/>
                </a:solidFill>
                <a:latin typeface="Tahoma" pitchFamily="34" charset="0"/>
              </a:rPr>
              <a:t>number of acquisition points</a:t>
            </a:r>
            <a:endParaRPr lang="cs-CZ" altLang="cs-CZ" sz="2000" noProof="1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88072" name="Text Box 11"/>
          <p:cNvSpPr txBox="1">
            <a:spLocks noChangeArrowheads="1"/>
          </p:cNvSpPr>
          <p:nvPr/>
        </p:nvSpPr>
        <p:spPr bwMode="auto">
          <a:xfrm>
            <a:off x="3243263" y="4968875"/>
            <a:ext cx="2562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9900"/>
                </a:solidFill>
                <a:latin typeface="Symbol" pitchFamily="18" charset="2"/>
              </a:rPr>
              <a:t>D</a:t>
            </a:r>
            <a:r>
              <a:rPr lang="cs-CZ" altLang="cs-CZ" sz="2000" dirty="0">
                <a:solidFill>
                  <a:srgbClr val="009900"/>
                </a:solidFill>
                <a:latin typeface="Tahoma" pitchFamily="34" charset="0"/>
              </a:rPr>
              <a:t> – </a:t>
            </a:r>
            <a:r>
              <a:rPr lang="en-US" altLang="cs-CZ" sz="2000" dirty="0" smtClean="0">
                <a:solidFill>
                  <a:srgbClr val="009900"/>
                </a:solidFill>
                <a:latin typeface="Tahoma" pitchFamily="34" charset="0"/>
              </a:rPr>
              <a:t>sampling interval</a:t>
            </a:r>
            <a:endParaRPr lang="cs-CZ" altLang="cs-CZ" sz="2000" noProof="1">
              <a:solidFill>
                <a:srgbClr val="009900"/>
              </a:solidFill>
              <a:latin typeface="Tahoma" pitchFamily="34" charset="0"/>
            </a:endParaRPr>
          </a:p>
        </p:txBody>
      </p:sp>
      <p:pic>
        <p:nvPicPr>
          <p:cNvPr id="8807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440113"/>
            <a:ext cx="2259013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213" y="3540125"/>
            <a:ext cx="20383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67130B4-646F-4961-90B4-E9DA9E2AF90C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cs-CZ" altLang="cs-CZ" sz="1000"/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9092" name="Text Box 6"/>
          <p:cNvSpPr txBox="1">
            <a:spLocks noChangeArrowheads="1"/>
          </p:cNvSpPr>
          <p:nvPr/>
        </p:nvSpPr>
        <p:spPr bwMode="auto">
          <a:xfrm>
            <a:off x="3446463" y="1052513"/>
            <a:ext cx="2250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Pul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program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mer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909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13" y="1946275"/>
            <a:ext cx="6503987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4" name="Text Box 9"/>
          <p:cNvSpPr txBox="1">
            <a:spLocks noChangeArrowheads="1"/>
          </p:cNvSpPr>
          <p:nvPr/>
        </p:nvSpPr>
        <p:spPr bwMode="auto">
          <a:xfrm>
            <a:off x="323850" y="1484313"/>
            <a:ext cx="26900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INEPT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with refocusing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8A3E43E-D74D-4C69-849F-6E0002AE7E3E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cs-CZ" altLang="cs-CZ" sz="1000"/>
          </a:p>
        </p:txBody>
      </p:sp>
      <p:sp>
        <p:nvSpPr>
          <p:cNvPr id="90115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90116" name="Text Box 5"/>
          <p:cNvSpPr txBox="1">
            <a:spLocks noChangeArrowheads="1"/>
          </p:cNvSpPr>
          <p:nvPr/>
        </p:nvSpPr>
        <p:spPr bwMode="auto">
          <a:xfrm>
            <a:off x="3446463" y="692150"/>
            <a:ext cx="2250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Pul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program</a:t>
            </a: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mer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90117" name="Text Box 6"/>
          <p:cNvSpPr txBox="1">
            <a:spLocks noChangeArrowheads="1"/>
          </p:cNvSpPr>
          <p:nvPr/>
        </p:nvSpPr>
        <p:spPr bwMode="auto">
          <a:xfrm>
            <a:off x="503238" y="1304925"/>
            <a:ext cx="321945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;ineptrd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;avance-version (02/05/31)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;INEPT for non-selective polarization transfer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;with decoupling during acquisition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#include &lt;Avance.incl&gt;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"p2=p1*2"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"p4=p3*2"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"d3=1s/(cnst2*cnst11)"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"d4=1s/(cnst2*4)"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"d12=20u"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1 ze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2 30m do:f2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d12 pl2:f2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(p3 ph1):f2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d4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(center (p4 ph2):f2 (p2 ph4) 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d4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(p3 ph3):f2 (p1 ph5)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(center (p4 ph2):f2 (p2 ph6) 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d3 pl12:f2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go=2 ph31 cpd2:f2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  30m do:f2 mc #0 to 2 F0(zd)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exit</a:t>
            </a:r>
          </a:p>
        </p:txBody>
      </p:sp>
      <p:sp>
        <p:nvSpPr>
          <p:cNvPr id="90118" name="Text Box 7"/>
          <p:cNvSpPr txBox="1">
            <a:spLocks noChangeArrowheads="1"/>
          </p:cNvSpPr>
          <p:nvPr/>
        </p:nvSpPr>
        <p:spPr bwMode="auto">
          <a:xfrm>
            <a:off x="4572000" y="1089025"/>
            <a:ext cx="4373563" cy="611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ph1=0 0 0 0 0 0 0 0 2 2 2 2 2 2 2 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ph2=0 2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ph3=1 1 3 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ph4=0 2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ph5=0 0 0 0 1 1 1 1 2 2 2 2 3 3 3 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ph6=0 2 0 2 1 3 1 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ph31=0 0 2 2 1 1 3 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;pl1 : f1 channel - power level for pulse (default)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;pl2 : f2 channel - power level for pulse (default)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;pl12: f2 channel - power level for CPD/BB decoupling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;p1 : f1 channel -  90 degree high power pulse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;p2 : f1 channel - 180 degree high power pulse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;p3 : f2 channel -  90 degree high power pulse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;p4 : f2 channel - 180 degree high power pulse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;d1 : relaxation delay; 1-5 * T1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;d3 : 1/(6J(XH))  XH, XH2, XH3 positive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     1/(4J(XH))  XH only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     1/(3J(XH))  XH, XH3 positive, XH2 negative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;d4 : 1/(4J(XH))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;d12: delay for power switching                      [20 usec]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;cnst2: = J(XH)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;cnst11: 6  XH, XH2, XH3 positive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        4  XH only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        3  XH, XH3 positive, XH2 negative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;NS: 4 * n, total number of scans: NS * TD0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;DS: 16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;cpd2: decoupling according to sequence defined by cpdprg2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;pcpd2: f2 channel - 90 degree pulse for decoupling sequence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noProof="1">
                <a:solidFill>
                  <a:srgbClr val="00009A"/>
                </a:solidFill>
                <a:latin typeface="Tahoma" pitchFamily="34" charset="0"/>
              </a:rPr>
              <a:t>;$Id: ineptrd,v 1.8 2002/06/12 09:05:00 ber Exp $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2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90119" name="TextBox 1"/>
          <p:cNvSpPr txBox="1">
            <a:spLocks noChangeArrowheads="1"/>
          </p:cNvSpPr>
          <p:nvPr/>
        </p:nvSpPr>
        <p:spPr bwMode="auto">
          <a:xfrm>
            <a:off x="8080375" y="6489700"/>
            <a:ext cx="1079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200">
                <a:solidFill>
                  <a:srgbClr val="FF0000"/>
                </a:solidFill>
                <a:latin typeface="Tahoma" pitchFamily="34" charset="0"/>
              </a:rPr>
              <a:t>23.10.2012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23E3785-0BBA-436A-ACEF-A8E6147397BE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cs-CZ" altLang="cs-CZ" sz="1000" dirty="0"/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8" y="1881188"/>
            <a:ext cx="5394325" cy="440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778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749300"/>
            <a:ext cx="3028950" cy="581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024188" y="1016000"/>
            <a:ext cx="51664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Magnet 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–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 homogeneity adjustments (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shims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)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77831" name="Rectangle 8"/>
          <p:cNvSpPr>
            <a:spLocks noChangeArrowheads="1"/>
          </p:cNvSpPr>
          <p:nvPr/>
        </p:nvSpPr>
        <p:spPr bwMode="auto">
          <a:xfrm>
            <a:off x="179388" y="1881188"/>
            <a:ext cx="1044575" cy="287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cs-CZ" sz="200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77832" name="Rectangle 9"/>
          <p:cNvSpPr>
            <a:spLocks noChangeArrowheads="1"/>
          </p:cNvSpPr>
          <p:nvPr/>
        </p:nvSpPr>
        <p:spPr bwMode="auto">
          <a:xfrm>
            <a:off x="74613" y="2493963"/>
            <a:ext cx="1041400" cy="287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cs-CZ" sz="200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77833" name="Rectangle 10"/>
          <p:cNvSpPr>
            <a:spLocks noChangeArrowheads="1"/>
          </p:cNvSpPr>
          <p:nvPr/>
        </p:nvSpPr>
        <p:spPr bwMode="auto">
          <a:xfrm>
            <a:off x="107950" y="3070225"/>
            <a:ext cx="1042988" cy="538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cs-CZ" sz="2000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ED0E2C8-A232-4EF1-8C46-A219E5C87961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cs-CZ" altLang="cs-CZ" sz="1000"/>
          </a:p>
        </p:txBody>
      </p:sp>
      <p:sp>
        <p:nvSpPr>
          <p:cNvPr id="78851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8852" name="Text Box 5"/>
          <p:cNvSpPr txBox="1">
            <a:spLocks noChangeArrowheads="1"/>
          </p:cNvSpPr>
          <p:nvPr/>
        </p:nvSpPr>
        <p:spPr bwMode="auto">
          <a:xfrm>
            <a:off x="4102100" y="981075"/>
            <a:ext cx="83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Probe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7885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47825"/>
            <a:ext cx="3455987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4" name="Rectangle 13"/>
          <p:cNvSpPr>
            <a:spLocks noChangeArrowheads="1"/>
          </p:cNvSpPr>
          <p:nvPr/>
        </p:nvSpPr>
        <p:spPr bwMode="auto">
          <a:xfrm>
            <a:off x="8247063" y="4618038"/>
            <a:ext cx="647700" cy="395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cs-CZ" sz="2000">
              <a:solidFill>
                <a:srgbClr val="00009A"/>
              </a:solidFill>
              <a:latin typeface="Tahoma" pitchFamily="34" charset="0"/>
            </a:endParaRPr>
          </a:p>
        </p:txBody>
      </p:sp>
      <p:grpSp>
        <p:nvGrpSpPr>
          <p:cNvPr id="78855" name="Group 17"/>
          <p:cNvGrpSpPr>
            <a:grpSpLocks/>
          </p:cNvGrpSpPr>
          <p:nvPr/>
        </p:nvGrpSpPr>
        <p:grpSpPr bwMode="auto">
          <a:xfrm>
            <a:off x="4824413" y="1501775"/>
            <a:ext cx="4103687" cy="4772025"/>
            <a:chOff x="3039" y="867"/>
            <a:chExt cx="2585" cy="3006"/>
          </a:xfrm>
        </p:grpSpPr>
        <p:grpSp>
          <p:nvGrpSpPr>
            <p:cNvPr id="78857" name="Group 15"/>
            <p:cNvGrpSpPr>
              <a:grpSpLocks/>
            </p:cNvGrpSpPr>
            <p:nvPr/>
          </p:nvGrpSpPr>
          <p:grpSpPr bwMode="auto">
            <a:xfrm>
              <a:off x="3039" y="867"/>
              <a:ext cx="2585" cy="3006"/>
              <a:chOff x="3039" y="867"/>
              <a:chExt cx="2585" cy="3006"/>
            </a:xfrm>
          </p:grpSpPr>
          <p:pic>
            <p:nvPicPr>
              <p:cNvPr id="78859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9" y="867"/>
                <a:ext cx="2424" cy="3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860" name="Rectangle 10"/>
              <p:cNvSpPr>
                <a:spLocks noChangeArrowheads="1"/>
              </p:cNvSpPr>
              <p:nvPr/>
            </p:nvSpPr>
            <p:spPr bwMode="auto">
              <a:xfrm>
                <a:off x="3039" y="2047"/>
                <a:ext cx="408" cy="2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32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¡"/>
                  <a:defRPr sz="27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cs-CZ" sz="2000">
                  <a:solidFill>
                    <a:srgbClr val="00009A"/>
                  </a:solidFill>
                  <a:latin typeface="Tahoma" pitchFamily="34" charset="0"/>
                </a:endParaRPr>
              </a:p>
            </p:txBody>
          </p:sp>
          <p:sp>
            <p:nvSpPr>
              <p:cNvPr id="78861" name="Rectangle 11"/>
              <p:cNvSpPr>
                <a:spLocks noChangeArrowheads="1"/>
              </p:cNvSpPr>
              <p:nvPr/>
            </p:nvSpPr>
            <p:spPr bwMode="auto">
              <a:xfrm>
                <a:off x="3107" y="2909"/>
                <a:ext cx="408" cy="2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32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¡"/>
                  <a:defRPr sz="27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cs-CZ" sz="2000">
                  <a:solidFill>
                    <a:srgbClr val="00009A"/>
                  </a:solidFill>
                  <a:latin typeface="Tahoma" pitchFamily="34" charset="0"/>
                </a:endParaRPr>
              </a:p>
            </p:txBody>
          </p:sp>
          <p:sp>
            <p:nvSpPr>
              <p:cNvPr id="78862" name="Rectangle 12"/>
              <p:cNvSpPr>
                <a:spLocks noChangeArrowheads="1"/>
              </p:cNvSpPr>
              <p:nvPr/>
            </p:nvSpPr>
            <p:spPr bwMode="auto">
              <a:xfrm>
                <a:off x="3107" y="3453"/>
                <a:ext cx="408" cy="2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32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¡"/>
                  <a:defRPr sz="27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cs-CZ" sz="2000">
                  <a:solidFill>
                    <a:srgbClr val="00009A"/>
                  </a:solidFill>
                  <a:latin typeface="Tahoma" pitchFamily="34" charset="0"/>
                </a:endParaRPr>
              </a:p>
            </p:txBody>
          </p:sp>
          <p:sp>
            <p:nvSpPr>
              <p:cNvPr id="78863" name="Rectangle 14"/>
              <p:cNvSpPr>
                <a:spLocks noChangeArrowheads="1"/>
              </p:cNvSpPr>
              <p:nvPr/>
            </p:nvSpPr>
            <p:spPr bwMode="auto">
              <a:xfrm>
                <a:off x="5216" y="3475"/>
                <a:ext cx="408" cy="1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32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¡"/>
                  <a:defRPr sz="27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"/>
                  <a:defRPr sz="2000">
                    <a:solidFill>
                      <a:schemeClr val="tx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cs-CZ" sz="2000">
                  <a:solidFill>
                    <a:srgbClr val="00009A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78858" name="Rectangle 16"/>
            <p:cNvSpPr>
              <a:spLocks noChangeArrowheads="1"/>
            </p:cNvSpPr>
            <p:nvPr/>
          </p:nvSpPr>
          <p:spPr bwMode="auto">
            <a:xfrm>
              <a:off x="5216" y="2976"/>
              <a:ext cx="38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¡"/>
                <a:defRPr sz="27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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cs-CZ" sz="2000">
                <a:solidFill>
                  <a:srgbClr val="00009A"/>
                </a:solidFill>
                <a:latin typeface="Tahoma" pitchFamily="34" charset="0"/>
              </a:endParaRPr>
            </a:p>
          </p:txBody>
        </p:sp>
      </p:grpSp>
      <p:sp>
        <p:nvSpPr>
          <p:cNvPr id="78856" name="TextovéPole 14"/>
          <p:cNvSpPr txBox="1">
            <a:spLocks noChangeArrowheads="1"/>
          </p:cNvSpPr>
          <p:nvPr/>
        </p:nvSpPr>
        <p:spPr bwMode="auto">
          <a:xfrm>
            <a:off x="6732588" y="6345238"/>
            <a:ext cx="885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100">
                <a:solidFill>
                  <a:srgbClr val="00009A"/>
                </a:solidFill>
                <a:latin typeface="Tahoma" pitchFamily="34" charset="0"/>
              </a:rPr>
              <a:t>18.10.2011</a:t>
            </a:r>
            <a:endParaRPr lang="cs-CZ" altLang="cs-CZ" sz="1100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868B492-951F-4AD4-848C-253B3B1109B2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cs-CZ" altLang="cs-CZ" sz="1000"/>
          </a:p>
        </p:txBody>
      </p:sp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798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1665288"/>
            <a:ext cx="3676651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944563"/>
            <a:ext cx="2249488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665288"/>
            <a:ext cx="4684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608388"/>
            <a:ext cx="32480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541838"/>
            <a:ext cx="4572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1" name="Text Box 11"/>
          <p:cNvSpPr txBox="1">
            <a:spLocks noChangeArrowheads="1"/>
          </p:cNvSpPr>
          <p:nvPr/>
        </p:nvSpPr>
        <p:spPr bwMode="auto">
          <a:xfrm>
            <a:off x="4103688" y="3200400"/>
            <a:ext cx="4643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400" dirty="0">
                <a:solidFill>
                  <a:srgbClr val="FF0000"/>
                </a:solidFill>
                <a:latin typeface="Tahoma" pitchFamily="34" charset="0"/>
              </a:rPr>
              <a:t>!!!!!!!!B</a:t>
            </a:r>
            <a:r>
              <a:rPr lang="cs-CZ" altLang="cs-CZ" sz="2400" baseline="-25000" dirty="0">
                <a:solidFill>
                  <a:srgbClr val="FF0000"/>
                </a:solidFill>
                <a:latin typeface="Tahoma" pitchFamily="34" charset="0"/>
              </a:rPr>
              <a:t>1</a:t>
            </a:r>
            <a:r>
              <a:rPr lang="cs-CZ" altLang="cs-CZ" sz="24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~ I ~</a:t>
            </a:r>
            <a:r>
              <a:rPr lang="cs-CZ" altLang="cs-CZ" sz="2400" dirty="0">
                <a:solidFill>
                  <a:srgbClr val="FF0000"/>
                </a:solidFill>
                <a:latin typeface="Tahoma" pitchFamily="34" charset="0"/>
              </a:rPr>
              <a:t> P</a:t>
            </a:r>
            <a:r>
              <a:rPr lang="cs-CZ" altLang="cs-CZ" sz="2400" baseline="30000" dirty="0">
                <a:solidFill>
                  <a:srgbClr val="FF0000"/>
                </a:solidFill>
                <a:latin typeface="Tahoma" pitchFamily="34" charset="0"/>
              </a:rPr>
              <a:t>1/2</a:t>
            </a:r>
            <a:r>
              <a:rPr lang="cs-CZ" altLang="cs-CZ" sz="2400" dirty="0">
                <a:solidFill>
                  <a:srgbClr val="FF0000"/>
                </a:solidFill>
                <a:latin typeface="Tahoma" pitchFamily="34" charset="0"/>
              </a:rPr>
              <a:t> (P=RI</a:t>
            </a:r>
            <a:r>
              <a:rPr lang="cs-CZ" altLang="cs-CZ" sz="2400" baseline="30000" dirty="0">
                <a:solidFill>
                  <a:srgbClr val="FF0000"/>
                </a:solidFill>
                <a:latin typeface="Tahoma" pitchFamily="34" charset="0"/>
              </a:rPr>
              <a:t>2</a:t>
            </a:r>
            <a:r>
              <a:rPr lang="cs-CZ" altLang="cs-CZ" sz="2400" dirty="0">
                <a:solidFill>
                  <a:srgbClr val="FF0000"/>
                </a:solidFill>
                <a:latin typeface="Tahoma" pitchFamily="34" charset="0"/>
              </a:rPr>
              <a:t>)!!!!!!!!</a:t>
            </a:r>
            <a:endParaRPr lang="cs-CZ" altLang="cs-CZ" sz="2400" baseline="300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9882" name="Text Box 12"/>
          <p:cNvSpPr txBox="1">
            <a:spLocks noChangeArrowheads="1"/>
          </p:cNvSpPr>
          <p:nvPr/>
        </p:nvSpPr>
        <p:spPr bwMode="auto">
          <a:xfrm>
            <a:off x="4978400" y="116046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>
                <a:latin typeface="Tahoma" pitchFamily="34" charset="0"/>
              </a:rPr>
              <a:t>L</a:t>
            </a:r>
            <a:r>
              <a:rPr lang="cs-CZ" altLang="cs-CZ" sz="2000" baseline="-25000">
                <a:latin typeface="Tahoma" pitchFamily="34" charset="0"/>
              </a:rPr>
              <a:t>p </a:t>
            </a:r>
            <a:r>
              <a:rPr lang="cs-CZ" altLang="cs-CZ" sz="2000">
                <a:latin typeface="Tahoma" pitchFamily="34" charset="0"/>
              </a:rPr>
              <a:t>=</a:t>
            </a:r>
            <a:endParaRPr lang="en-US" altLang="cs-CZ" sz="2000">
              <a:latin typeface="Tahoma" pitchFamily="34" charset="0"/>
            </a:endParaRPr>
          </a:p>
        </p:txBody>
      </p:sp>
      <p:sp>
        <p:nvSpPr>
          <p:cNvPr id="79883" name="Text Box 13"/>
          <p:cNvSpPr txBox="1">
            <a:spLocks noChangeArrowheads="1"/>
          </p:cNvSpPr>
          <p:nvPr/>
        </p:nvSpPr>
        <p:spPr bwMode="auto">
          <a:xfrm>
            <a:off x="7505700" y="1160463"/>
            <a:ext cx="666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>
                <a:latin typeface="Tahoma" pitchFamily="34" charset="0"/>
              </a:rPr>
              <a:t>[dB]</a:t>
            </a:r>
          </a:p>
        </p:txBody>
      </p:sp>
      <p:sp>
        <p:nvSpPr>
          <p:cNvPr id="79884" name="Text Box 5"/>
          <p:cNvSpPr txBox="1">
            <a:spLocks noChangeArrowheads="1"/>
          </p:cNvSpPr>
          <p:nvPr/>
        </p:nvSpPr>
        <p:spPr bwMode="auto">
          <a:xfrm>
            <a:off x="2449513" y="765175"/>
            <a:ext cx="47845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Transmitter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–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power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i="1" dirty="0" smtClean="0">
                <a:solidFill>
                  <a:srgbClr val="00009A"/>
                </a:solidFill>
                <a:latin typeface="Tahoma" pitchFamily="34" charset="0"/>
              </a:rPr>
              <a:t>vs</a:t>
            </a:r>
            <a:r>
              <a:rPr lang="cs-CZ" altLang="cs-CZ" sz="2000" i="1" dirty="0">
                <a:solidFill>
                  <a:srgbClr val="00009A"/>
                </a:solidFill>
                <a:latin typeface="Tahoma" pitchFamily="34" charset="0"/>
              </a:rPr>
              <a:t>.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rf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field induction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79885" name="Text Box 15"/>
          <p:cNvSpPr txBox="1">
            <a:spLocks noChangeArrowheads="1"/>
          </p:cNvSpPr>
          <p:nvPr/>
        </p:nvSpPr>
        <p:spPr bwMode="auto">
          <a:xfrm>
            <a:off x="4748947" y="2492375"/>
            <a:ext cx="3919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400" b="1" dirty="0" smtClean="0">
                <a:solidFill>
                  <a:srgbClr val="00009A"/>
                </a:solidFill>
                <a:latin typeface="Tahoma" pitchFamily="34" charset="0"/>
              </a:rPr>
              <a:t>Relati</a:t>
            </a:r>
            <a:r>
              <a:rPr lang="en-US" altLang="cs-CZ" sz="1400" b="1" dirty="0" smtClean="0">
                <a:solidFill>
                  <a:srgbClr val="00009A"/>
                </a:solidFill>
                <a:latin typeface="Tahoma" pitchFamily="34" charset="0"/>
              </a:rPr>
              <a:t>ve</a:t>
            </a:r>
            <a:r>
              <a:rPr lang="cs-CZ" altLang="cs-CZ" sz="1400" b="1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en-US" altLang="cs-CZ" sz="1400" b="1" dirty="0" smtClean="0">
                <a:solidFill>
                  <a:srgbClr val="00009A"/>
                </a:solidFill>
                <a:latin typeface="Tahoma" pitchFamily="34" charset="0"/>
              </a:rPr>
              <a:t>power ratio expressed in</a:t>
            </a:r>
            <a:r>
              <a:rPr lang="cs-CZ" altLang="cs-CZ" sz="1400" b="1" dirty="0" smtClean="0">
                <a:solidFill>
                  <a:srgbClr val="00009A"/>
                </a:solidFill>
                <a:latin typeface="Tahoma" pitchFamily="34" charset="0"/>
              </a:rPr>
              <a:t> decibel</a:t>
            </a:r>
            <a:endParaRPr lang="cs-CZ" altLang="cs-CZ" sz="1400" b="1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b="1" dirty="0">
                <a:solidFill>
                  <a:srgbClr val="00009A"/>
                </a:solidFill>
                <a:latin typeface="Tahoma" pitchFamily="34" charset="0"/>
              </a:rPr>
              <a:t>1 dB:  P1/P2 = 1.2589254</a:t>
            </a:r>
            <a:endParaRPr lang="en-US" altLang="cs-CZ" sz="1400" b="1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79886" name="Text Box 16"/>
          <p:cNvSpPr txBox="1">
            <a:spLocks noChangeArrowheads="1"/>
          </p:cNvSpPr>
          <p:nvPr/>
        </p:nvSpPr>
        <p:spPr bwMode="auto">
          <a:xfrm>
            <a:off x="3832450" y="6115050"/>
            <a:ext cx="4025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400" b="1" dirty="0" smtClean="0">
                <a:solidFill>
                  <a:srgbClr val="00009A"/>
                </a:solidFill>
                <a:latin typeface="Tahoma" pitchFamily="34" charset="0"/>
              </a:rPr>
              <a:t>Relative</a:t>
            </a:r>
            <a:r>
              <a:rPr lang="cs-CZ" altLang="cs-CZ" sz="1400" b="1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1400" b="1" dirty="0" err="1" smtClean="0">
                <a:solidFill>
                  <a:srgbClr val="00009A"/>
                </a:solidFill>
                <a:latin typeface="Tahoma" pitchFamily="34" charset="0"/>
              </a:rPr>
              <a:t>rf</a:t>
            </a:r>
            <a:r>
              <a:rPr lang="cs-CZ" altLang="cs-CZ" sz="1400" b="1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en-US" altLang="cs-CZ" sz="1400" b="1" dirty="0" smtClean="0">
                <a:solidFill>
                  <a:srgbClr val="00009A"/>
                </a:solidFill>
                <a:latin typeface="Tahoma" pitchFamily="34" charset="0"/>
              </a:rPr>
              <a:t>field ratio ex-pressed in</a:t>
            </a:r>
            <a:r>
              <a:rPr lang="cs-CZ" altLang="cs-CZ" sz="1400" b="1" dirty="0" smtClean="0">
                <a:solidFill>
                  <a:srgbClr val="00009A"/>
                </a:solidFill>
                <a:latin typeface="Tahoma" pitchFamily="34" charset="0"/>
              </a:rPr>
              <a:t> decibel</a:t>
            </a:r>
            <a:endParaRPr lang="cs-CZ" altLang="cs-CZ" sz="1400" b="1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b="1" dirty="0">
                <a:solidFill>
                  <a:srgbClr val="00009A"/>
                </a:solidFill>
                <a:latin typeface="Tahoma" pitchFamily="34" charset="0"/>
              </a:rPr>
              <a:t>1 dB:  </a:t>
            </a:r>
            <a:r>
              <a:rPr lang="cs-CZ" altLang="cs-CZ" sz="1400" b="1" dirty="0">
                <a:solidFill>
                  <a:srgbClr val="00009A"/>
                </a:solidFill>
                <a:latin typeface="Symbol" pitchFamily="18" charset="2"/>
              </a:rPr>
              <a:t>w</a:t>
            </a:r>
            <a:r>
              <a:rPr lang="cs-CZ" altLang="cs-CZ" sz="1400" b="1" dirty="0">
                <a:solidFill>
                  <a:srgbClr val="00009A"/>
                </a:solidFill>
                <a:latin typeface="Tahoma" pitchFamily="34" charset="0"/>
              </a:rPr>
              <a:t>1/</a:t>
            </a:r>
            <a:r>
              <a:rPr lang="cs-CZ" altLang="cs-CZ" sz="1400" b="1" dirty="0">
                <a:solidFill>
                  <a:srgbClr val="00009A"/>
                </a:solidFill>
                <a:latin typeface="Symbol" pitchFamily="18" charset="2"/>
              </a:rPr>
              <a:t>w</a:t>
            </a:r>
            <a:r>
              <a:rPr lang="cs-CZ" altLang="cs-CZ" sz="1400" b="1" dirty="0">
                <a:solidFill>
                  <a:srgbClr val="00009A"/>
                </a:solidFill>
                <a:latin typeface="Tahoma" pitchFamily="34" charset="0"/>
              </a:rPr>
              <a:t>2 = 1.120185</a:t>
            </a:r>
            <a:endParaRPr lang="en-US" altLang="cs-CZ" sz="1400" b="1" dirty="0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D44B1C-DA68-4897-AB14-3A79C2AAB8B2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cs-CZ" altLang="cs-CZ" sz="1000"/>
          </a:p>
        </p:txBody>
      </p:sp>
      <p:sp>
        <p:nvSpPr>
          <p:cNvPr id="80899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0900" name="Text Box 3"/>
          <p:cNvSpPr txBox="1">
            <a:spLocks noChangeArrowheads="1"/>
          </p:cNvSpPr>
          <p:nvPr/>
        </p:nvSpPr>
        <p:spPr bwMode="auto">
          <a:xfrm>
            <a:off x="2743200" y="944563"/>
            <a:ext cx="41839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Transmitter 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–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phase shifted pulses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090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457325"/>
            <a:ext cx="26289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592263"/>
            <a:ext cx="27924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2600325"/>
            <a:ext cx="2362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3933825"/>
            <a:ext cx="3883025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05263"/>
            <a:ext cx="426402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6" name="Line 15"/>
          <p:cNvSpPr>
            <a:spLocks noChangeShapeType="1"/>
          </p:cNvSpPr>
          <p:nvPr/>
        </p:nvSpPr>
        <p:spPr bwMode="auto">
          <a:xfrm flipH="1">
            <a:off x="3708400" y="2097088"/>
            <a:ext cx="1655763" cy="18716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0907" name="Line 16"/>
          <p:cNvSpPr>
            <a:spLocks noChangeShapeType="1"/>
          </p:cNvSpPr>
          <p:nvPr/>
        </p:nvSpPr>
        <p:spPr bwMode="auto">
          <a:xfrm>
            <a:off x="6227763" y="3284538"/>
            <a:ext cx="36512" cy="6127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E8D170C-B924-470E-B8E9-EB199D602165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s-CZ" altLang="cs-CZ" sz="1000"/>
          </a:p>
        </p:txBody>
      </p:sp>
      <p:sp>
        <p:nvSpPr>
          <p:cNvPr id="81923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1924" name="Text Box 5"/>
          <p:cNvSpPr txBox="1">
            <a:spLocks noChangeArrowheads="1"/>
          </p:cNvSpPr>
          <p:nvPr/>
        </p:nvSpPr>
        <p:spPr bwMode="auto">
          <a:xfrm>
            <a:off x="3708400" y="944563"/>
            <a:ext cx="17577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A/D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converter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19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590675"/>
            <a:ext cx="38195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38" y="1695450"/>
            <a:ext cx="5326062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7" name="Text Box 10"/>
          <p:cNvSpPr txBox="1">
            <a:spLocks noChangeArrowheads="1"/>
          </p:cNvSpPr>
          <p:nvPr/>
        </p:nvSpPr>
        <p:spPr bwMode="auto">
          <a:xfrm>
            <a:off x="4364329" y="2292350"/>
            <a:ext cx="10757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dirty="0">
                <a:latin typeface="Tahoma" pitchFamily="34" charset="0"/>
              </a:rPr>
              <a:t>n=6 </a:t>
            </a:r>
            <a:r>
              <a:rPr lang="cs-CZ" altLang="cs-CZ" sz="1800" dirty="0" smtClean="0">
                <a:latin typeface="Tahoma" pitchFamily="34" charset="0"/>
              </a:rPr>
              <a:t>bit</a:t>
            </a:r>
            <a:r>
              <a:rPr lang="en-US" altLang="cs-CZ" sz="1800" dirty="0" smtClean="0">
                <a:latin typeface="Tahoma" pitchFamily="34" charset="0"/>
              </a:rPr>
              <a:t>s</a:t>
            </a:r>
            <a:endParaRPr lang="cs-CZ" altLang="cs-CZ" sz="1800" dirty="0"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dirty="0">
                <a:latin typeface="Tahoma" pitchFamily="34" charset="0"/>
              </a:rPr>
              <a:t>64 </a:t>
            </a:r>
            <a:r>
              <a:rPr lang="en-US" altLang="cs-CZ" sz="1800" dirty="0" smtClean="0">
                <a:latin typeface="Tahoma" pitchFamily="34" charset="0"/>
              </a:rPr>
              <a:t>levels</a:t>
            </a:r>
            <a:endParaRPr lang="cs-CZ" altLang="cs-CZ" sz="1800" noProof="1">
              <a:latin typeface="Tahoma" pitchFamily="34" charset="0"/>
            </a:endParaRPr>
          </a:p>
        </p:txBody>
      </p:sp>
      <p:sp>
        <p:nvSpPr>
          <p:cNvPr id="81928" name="Text Box 11"/>
          <p:cNvSpPr txBox="1">
            <a:spLocks noChangeArrowheads="1"/>
          </p:cNvSpPr>
          <p:nvPr/>
        </p:nvSpPr>
        <p:spPr bwMode="auto">
          <a:xfrm>
            <a:off x="6722742" y="2312988"/>
            <a:ext cx="12023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dirty="0">
                <a:latin typeface="Tahoma" pitchFamily="34" charset="0"/>
              </a:rPr>
              <a:t>n=8 </a:t>
            </a:r>
            <a:r>
              <a:rPr lang="cs-CZ" altLang="cs-CZ" sz="1800" dirty="0" smtClean="0">
                <a:latin typeface="Tahoma" pitchFamily="34" charset="0"/>
              </a:rPr>
              <a:t>bit</a:t>
            </a:r>
            <a:r>
              <a:rPr lang="en-US" altLang="cs-CZ" sz="1800" dirty="0" smtClean="0">
                <a:latin typeface="Tahoma" pitchFamily="34" charset="0"/>
              </a:rPr>
              <a:t>s</a:t>
            </a:r>
            <a:endParaRPr lang="cs-CZ" altLang="cs-CZ" sz="1800" dirty="0"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800" dirty="0">
                <a:latin typeface="Tahoma" pitchFamily="34" charset="0"/>
              </a:rPr>
              <a:t>256 </a:t>
            </a:r>
            <a:r>
              <a:rPr lang="en-US" altLang="cs-CZ" sz="1800" dirty="0" smtClean="0">
                <a:latin typeface="Tahoma" pitchFamily="34" charset="0"/>
              </a:rPr>
              <a:t>levels</a:t>
            </a:r>
            <a:endParaRPr lang="cs-CZ" altLang="cs-CZ" sz="1800" noProof="1">
              <a:latin typeface="Tahoma" pitchFamily="34" charset="0"/>
            </a:endParaRPr>
          </a:p>
        </p:txBody>
      </p:sp>
      <p:sp>
        <p:nvSpPr>
          <p:cNvPr id="81929" name="Text Box 12"/>
          <p:cNvSpPr txBox="1">
            <a:spLocks noChangeArrowheads="1"/>
          </p:cNvSpPr>
          <p:nvPr/>
        </p:nvSpPr>
        <p:spPr bwMode="auto">
          <a:xfrm>
            <a:off x="898986" y="1039813"/>
            <a:ext cx="24263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dirty="0" smtClean="0">
                <a:solidFill>
                  <a:srgbClr val="00009A"/>
                </a:solidFill>
                <a:latin typeface="Tahoma" pitchFamily="34" charset="0"/>
              </a:rPr>
              <a:t>3bi</a:t>
            </a:r>
            <a:r>
              <a:rPr lang="en-US" altLang="cs-CZ" sz="1400" dirty="0" smtClean="0">
                <a:solidFill>
                  <a:srgbClr val="00009A"/>
                </a:solidFill>
                <a:latin typeface="Tahoma" pitchFamily="34" charset="0"/>
              </a:rPr>
              <a:t>t</a:t>
            </a:r>
            <a:r>
              <a:rPr lang="cs-CZ" altLang="cs-CZ" sz="14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1400" dirty="0">
                <a:solidFill>
                  <a:srgbClr val="00009A"/>
                </a:solidFill>
                <a:latin typeface="Tahoma" pitchFamily="34" charset="0"/>
              </a:rPr>
              <a:t>A/D </a:t>
            </a:r>
            <a:r>
              <a:rPr lang="en-US" altLang="cs-CZ" sz="1400" dirty="0" smtClean="0">
                <a:solidFill>
                  <a:srgbClr val="00009A"/>
                </a:solidFill>
                <a:latin typeface="Tahoma" pitchFamily="34" charset="0"/>
              </a:rPr>
              <a:t>converter</a:t>
            </a:r>
            <a:r>
              <a:rPr lang="cs-CZ" altLang="cs-CZ" sz="14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1400" dirty="0">
                <a:solidFill>
                  <a:srgbClr val="00009A"/>
                </a:solidFill>
                <a:latin typeface="Tahoma" pitchFamily="34" charset="0"/>
              </a:rPr>
              <a:t>(8 </a:t>
            </a:r>
            <a:r>
              <a:rPr lang="en-US" altLang="cs-CZ" sz="1400" dirty="0" smtClean="0">
                <a:solidFill>
                  <a:srgbClr val="00009A"/>
                </a:solidFill>
                <a:latin typeface="Tahoma" pitchFamily="34" charset="0"/>
              </a:rPr>
              <a:t>levels</a:t>
            </a:r>
            <a:r>
              <a:rPr lang="cs-CZ" altLang="cs-CZ" sz="1400" dirty="0" smtClean="0">
                <a:solidFill>
                  <a:srgbClr val="00009A"/>
                </a:solidFill>
                <a:latin typeface="Tahoma" pitchFamily="34" charset="0"/>
              </a:rPr>
              <a:t>)</a:t>
            </a:r>
            <a:endParaRPr lang="cs-CZ" altLang="cs-CZ" sz="1400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dirty="0">
                <a:solidFill>
                  <a:srgbClr val="00009A"/>
                </a:solidFill>
                <a:latin typeface="Tahoma" pitchFamily="34" charset="0"/>
              </a:rPr>
              <a:t>2</a:t>
            </a:r>
            <a:r>
              <a:rPr lang="cs-CZ" altLang="cs-CZ" sz="1400" baseline="30000" dirty="0">
                <a:solidFill>
                  <a:srgbClr val="00009A"/>
                </a:solidFill>
                <a:latin typeface="Tahoma" pitchFamily="34" charset="0"/>
              </a:rPr>
              <a:t>n</a:t>
            </a:r>
            <a:r>
              <a:rPr lang="cs-CZ" altLang="cs-CZ" sz="1400" dirty="0">
                <a:solidFill>
                  <a:srgbClr val="00009A"/>
                </a:solidFill>
                <a:latin typeface="Tahoma" pitchFamily="34" charset="0"/>
              </a:rPr>
              <a:t> = 8</a:t>
            </a:r>
            <a:endParaRPr lang="en-US" altLang="cs-CZ" sz="1400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1930" name="Text Box 13"/>
          <p:cNvSpPr txBox="1">
            <a:spLocks noChangeArrowheads="1"/>
          </p:cNvSpPr>
          <p:nvPr/>
        </p:nvSpPr>
        <p:spPr bwMode="auto">
          <a:xfrm>
            <a:off x="5002466" y="4822825"/>
            <a:ext cx="359200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A/D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converter typically 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16 bit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</a:t>
            </a:r>
            <a:endParaRPr lang="cs-CZ" altLang="cs-CZ" sz="2000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i.e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.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65 536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levels</a:t>
            </a:r>
            <a:endParaRPr lang="cs-CZ" altLang="cs-CZ" sz="2000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32 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bit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</a:t>
            </a:r>
            <a:endParaRPr lang="cs-CZ" altLang="cs-CZ" sz="2000" dirty="0">
              <a:solidFill>
                <a:srgbClr val="00009A"/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i.e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.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4 294 967 296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levels</a:t>
            </a:r>
            <a:endParaRPr lang="en-US" altLang="cs-CZ" sz="2000" dirty="0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5B8251-7D42-47AC-9735-CC207F11878A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s-CZ" altLang="cs-CZ" sz="1000"/>
          </a:p>
        </p:txBody>
      </p:sp>
      <p:sp>
        <p:nvSpPr>
          <p:cNvPr id="82947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2948" name="Text Box 5"/>
          <p:cNvSpPr txBox="1">
            <a:spLocks noChangeArrowheads="1"/>
          </p:cNvSpPr>
          <p:nvPr/>
        </p:nvSpPr>
        <p:spPr bwMode="auto">
          <a:xfrm>
            <a:off x="2484438" y="944563"/>
            <a:ext cx="42593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A/D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converter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–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sampling frequency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294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2119313"/>
            <a:ext cx="24860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13" y="3165475"/>
            <a:ext cx="1684337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3990975"/>
            <a:ext cx="17240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2" name="Text Box 9"/>
          <p:cNvSpPr txBox="1">
            <a:spLocks noChangeArrowheads="1"/>
          </p:cNvSpPr>
          <p:nvPr/>
        </p:nvSpPr>
        <p:spPr bwMode="auto">
          <a:xfrm>
            <a:off x="5364163" y="2492375"/>
            <a:ext cx="22214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err="1" smtClean="0">
                <a:solidFill>
                  <a:srgbClr val="00009A"/>
                </a:solidFill>
                <a:latin typeface="Tahoma" pitchFamily="34" charset="0"/>
              </a:rPr>
              <a:t>Nyquist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frequency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2953" name="Text Box 10"/>
          <p:cNvSpPr txBox="1">
            <a:spLocks noChangeArrowheads="1"/>
          </p:cNvSpPr>
          <p:nvPr/>
        </p:nvSpPr>
        <p:spPr bwMode="auto">
          <a:xfrm>
            <a:off x="5076825" y="5229225"/>
            <a:ext cx="3321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>
                <a:solidFill>
                  <a:srgbClr val="FF0000"/>
                </a:solidFill>
                <a:latin typeface="Tahoma" pitchFamily="34" charset="0"/>
              </a:rPr>
              <a:t>f</a:t>
            </a:r>
            <a:r>
              <a:rPr lang="cs-CZ" altLang="cs-CZ" sz="2000" baseline="-25000">
                <a:solidFill>
                  <a:srgbClr val="FF0000"/>
                </a:solidFill>
                <a:latin typeface="Tahoma" pitchFamily="34" charset="0"/>
              </a:rPr>
              <a:t>max</a:t>
            </a:r>
            <a:r>
              <a:rPr lang="cs-CZ" altLang="cs-CZ" sz="2000">
                <a:solidFill>
                  <a:srgbClr val="FF0000"/>
                </a:solidFill>
                <a:latin typeface="Tahoma" pitchFamily="34" charset="0"/>
              </a:rPr>
              <a:t> = 1 kHz =</a:t>
            </a:r>
            <a:r>
              <a:rPr lang="en-US" altLang="cs-CZ" sz="2000">
                <a:solidFill>
                  <a:srgbClr val="FF0000"/>
                </a:solidFill>
                <a:latin typeface="Tahoma" pitchFamily="34" charset="0"/>
              </a:rPr>
              <a:t>&gt;</a:t>
            </a:r>
            <a:r>
              <a:rPr lang="cs-CZ" altLang="cs-CZ" sz="200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cs-CZ" altLang="cs-CZ" sz="200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cs-CZ" altLang="cs-CZ" sz="2000">
                <a:solidFill>
                  <a:srgbClr val="FF0000"/>
                </a:solidFill>
                <a:latin typeface="Tahoma" pitchFamily="34" charset="0"/>
              </a:rPr>
              <a:t> = 500 </a:t>
            </a:r>
            <a:r>
              <a:rPr lang="cs-CZ" altLang="cs-CZ" sz="20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cs-CZ" altLang="cs-CZ" sz="2000">
                <a:solidFill>
                  <a:srgbClr val="FF0000"/>
                </a:solidFill>
                <a:latin typeface="Tahoma" pitchFamily="34" charset="0"/>
              </a:rPr>
              <a:t>s</a:t>
            </a:r>
            <a:endParaRPr lang="en-US" altLang="cs-CZ" sz="200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9B8F833-8254-4CAE-ABBE-8876D710E88A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cs-CZ" altLang="cs-CZ" sz="1000"/>
          </a:p>
        </p:txBody>
      </p:sp>
      <p:sp>
        <p:nvSpPr>
          <p:cNvPr id="83971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3972" name="Text Box 5"/>
          <p:cNvSpPr txBox="1">
            <a:spLocks noChangeArrowheads="1"/>
          </p:cNvSpPr>
          <p:nvPr/>
        </p:nvSpPr>
        <p:spPr bwMode="auto">
          <a:xfrm>
            <a:off x="2519363" y="981075"/>
            <a:ext cx="35634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A/D-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converter</a:t>
            </a:r>
            <a:r>
              <a:rPr lang="cs-CZ" altLang="cs-CZ" sz="20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2000" dirty="0">
                <a:solidFill>
                  <a:srgbClr val="00009A"/>
                </a:solidFill>
                <a:latin typeface="Tahoma" pitchFamily="34" charset="0"/>
              </a:rPr>
              <a:t>– </a:t>
            </a: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signal folding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397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8" y="1758950"/>
            <a:ext cx="36576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528F5E0-792F-410E-83F4-2306B59B102F}" type="slidenum">
              <a:rPr altLang="cs-CZ" sz="1000"/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cs-CZ" altLang="cs-CZ" sz="1000"/>
          </a:p>
        </p:txBody>
      </p:sp>
      <p:sp>
        <p:nvSpPr>
          <p:cNvPr id="84995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400" dirty="0">
                <a:solidFill>
                  <a:srgbClr val="FF0000"/>
                </a:solidFill>
                <a:latin typeface="Tahoma" pitchFamily="34" charset="0"/>
              </a:rPr>
              <a:t>How the NMR Spectrometer Works</a:t>
            </a:r>
            <a:endParaRPr lang="cs-CZ" altLang="cs-CZ" sz="2400" noProof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4996" name="Text Box 5"/>
          <p:cNvSpPr txBox="1">
            <a:spLocks noChangeArrowheads="1"/>
          </p:cNvSpPr>
          <p:nvPr/>
        </p:nvSpPr>
        <p:spPr bwMode="auto">
          <a:xfrm>
            <a:off x="4043363" y="944563"/>
            <a:ext cx="1139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2000" dirty="0" smtClean="0">
                <a:solidFill>
                  <a:srgbClr val="00009A"/>
                </a:solidFill>
                <a:latin typeface="Tahoma" pitchFamily="34" charset="0"/>
              </a:rPr>
              <a:t>Receiver</a:t>
            </a:r>
            <a:endParaRPr lang="cs-CZ" altLang="cs-CZ" sz="2000" noProof="1">
              <a:solidFill>
                <a:srgbClr val="00009A"/>
              </a:solidFill>
              <a:latin typeface="Tahoma" pitchFamily="34" charset="0"/>
            </a:endParaRPr>
          </a:p>
        </p:txBody>
      </p:sp>
      <p:pic>
        <p:nvPicPr>
          <p:cNvPr id="8499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665288"/>
            <a:ext cx="8177213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8" name="Text Box 7"/>
          <p:cNvSpPr txBox="1">
            <a:spLocks noChangeArrowheads="1"/>
          </p:cNvSpPr>
          <p:nvPr/>
        </p:nvSpPr>
        <p:spPr bwMode="auto">
          <a:xfrm>
            <a:off x="-33338" y="2938463"/>
            <a:ext cx="9412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dirty="0">
                <a:solidFill>
                  <a:srgbClr val="00009A"/>
                </a:solidFill>
                <a:latin typeface="Tahoma" pitchFamily="34" charset="0"/>
              </a:rPr>
              <a:t>NMR </a:t>
            </a:r>
            <a:r>
              <a:rPr lang="cs-CZ" altLang="cs-CZ" sz="1200" dirty="0" smtClean="0">
                <a:solidFill>
                  <a:srgbClr val="00009A"/>
                </a:solidFill>
                <a:latin typeface="Tahoma" pitchFamily="34" charset="0"/>
              </a:rPr>
              <a:t>sign</a:t>
            </a:r>
            <a:r>
              <a:rPr lang="en-US" altLang="cs-CZ" sz="1200" dirty="0" smtClean="0">
                <a:solidFill>
                  <a:srgbClr val="00009A"/>
                </a:solidFill>
                <a:latin typeface="Tahoma" pitchFamily="34" charset="0"/>
              </a:rPr>
              <a:t>a</a:t>
            </a:r>
            <a:r>
              <a:rPr lang="cs-CZ" altLang="cs-CZ" sz="1200" dirty="0" smtClean="0">
                <a:solidFill>
                  <a:srgbClr val="00009A"/>
                </a:solidFill>
                <a:latin typeface="Tahoma" pitchFamily="34" charset="0"/>
              </a:rPr>
              <a:t>l</a:t>
            </a:r>
            <a:endParaRPr lang="en-US" altLang="cs-CZ" sz="1200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4999" name="Text Box 8"/>
          <p:cNvSpPr txBox="1">
            <a:spLocks noChangeArrowheads="1"/>
          </p:cNvSpPr>
          <p:nvPr/>
        </p:nvSpPr>
        <p:spPr bwMode="auto">
          <a:xfrm>
            <a:off x="-36513" y="3767138"/>
            <a:ext cx="11433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dirty="0" err="1" smtClean="0">
                <a:solidFill>
                  <a:srgbClr val="00009A"/>
                </a:solidFill>
                <a:latin typeface="Tahoma" pitchFamily="34" charset="0"/>
              </a:rPr>
              <a:t>Lo</a:t>
            </a:r>
            <a:r>
              <a:rPr lang="en-US" altLang="cs-CZ" sz="1200" dirty="0" err="1" smtClean="0">
                <a:solidFill>
                  <a:srgbClr val="00009A"/>
                </a:solidFill>
                <a:latin typeface="Tahoma" pitchFamily="34" charset="0"/>
              </a:rPr>
              <a:t>cal</a:t>
            </a:r>
            <a:r>
              <a:rPr lang="cs-CZ" altLang="cs-CZ" sz="1200" dirty="0" smtClean="0">
                <a:solidFill>
                  <a:srgbClr val="00009A"/>
                </a:solidFill>
                <a:latin typeface="Tahoma" pitchFamily="34" charset="0"/>
              </a:rPr>
              <a:t> </a:t>
            </a:r>
            <a:r>
              <a:rPr lang="cs-CZ" altLang="cs-CZ" sz="1200" dirty="0" err="1" smtClean="0">
                <a:solidFill>
                  <a:srgbClr val="00009A"/>
                </a:solidFill>
                <a:latin typeface="Tahoma" pitchFamily="34" charset="0"/>
              </a:rPr>
              <a:t>oscil</a:t>
            </a:r>
            <a:r>
              <a:rPr lang="en-US" altLang="cs-CZ" sz="1200" dirty="0" smtClean="0">
                <a:solidFill>
                  <a:srgbClr val="00009A"/>
                </a:solidFill>
                <a:latin typeface="Tahoma" pitchFamily="34" charset="0"/>
              </a:rPr>
              <a:t>a</a:t>
            </a:r>
            <a:r>
              <a:rPr lang="cs-CZ" altLang="cs-CZ" sz="1200" dirty="0" smtClean="0">
                <a:solidFill>
                  <a:srgbClr val="00009A"/>
                </a:solidFill>
                <a:latin typeface="Tahoma" pitchFamily="34" charset="0"/>
              </a:rPr>
              <a:t>tor</a:t>
            </a:r>
            <a:endParaRPr lang="en-US" altLang="cs-CZ" sz="1200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5000" name="Text Box 9"/>
          <p:cNvSpPr txBox="1">
            <a:spLocks noChangeArrowheads="1"/>
          </p:cNvSpPr>
          <p:nvPr/>
        </p:nvSpPr>
        <p:spPr bwMode="auto">
          <a:xfrm>
            <a:off x="4032250" y="5734050"/>
            <a:ext cx="17837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cs-CZ" sz="1200" dirty="0" smtClean="0">
                <a:solidFill>
                  <a:srgbClr val="00009A"/>
                </a:solidFill>
                <a:latin typeface="Tahoma" pitchFamily="34" charset="0"/>
              </a:rPr>
              <a:t>Intermediate frequency</a:t>
            </a:r>
            <a:endParaRPr lang="en-US" altLang="cs-CZ" sz="1200" dirty="0">
              <a:solidFill>
                <a:srgbClr val="00009A"/>
              </a:solidFill>
              <a:latin typeface="Tahoma" pitchFamily="34" charset="0"/>
            </a:endParaRPr>
          </a:p>
        </p:txBody>
      </p:sp>
      <p:sp>
        <p:nvSpPr>
          <p:cNvPr id="85001" name="Text Box 10"/>
          <p:cNvSpPr txBox="1">
            <a:spLocks noChangeArrowheads="1"/>
          </p:cNvSpPr>
          <p:nvPr/>
        </p:nvSpPr>
        <p:spPr bwMode="auto">
          <a:xfrm>
            <a:off x="6767513" y="2528888"/>
            <a:ext cx="12000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200" dirty="0">
                <a:solidFill>
                  <a:srgbClr val="00009A"/>
                </a:solidFill>
                <a:latin typeface="Tahoma" pitchFamily="34" charset="0"/>
              </a:rPr>
              <a:t>A/D </a:t>
            </a:r>
            <a:r>
              <a:rPr lang="en-US" altLang="cs-CZ" sz="1200" dirty="0" smtClean="0">
                <a:solidFill>
                  <a:srgbClr val="00009A"/>
                </a:solidFill>
                <a:latin typeface="Tahoma" pitchFamily="34" charset="0"/>
              </a:rPr>
              <a:t>converters</a:t>
            </a:r>
            <a:endParaRPr lang="en-US" altLang="cs-CZ" sz="1200" dirty="0">
              <a:solidFill>
                <a:srgbClr val="00009A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dotisk">
  <a:themeElements>
    <a:clrScheme name="Vodotis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Vodotis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noProof="1" smtClean="0">
            <a:ln>
              <a:noFill/>
            </a:ln>
            <a:solidFill>
              <a:srgbClr val="00009A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noProof="1" smtClean="0">
            <a:ln>
              <a:noFill/>
            </a:ln>
            <a:solidFill>
              <a:srgbClr val="00009A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Vodotis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dotis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dotis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dotis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dotis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dotis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dotis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dotis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dotis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21185</TotalTime>
  <Words>689</Words>
  <Application>Microsoft Office PowerPoint</Application>
  <PresentationFormat>On-screen Show (4:3)</PresentationFormat>
  <Paragraphs>138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Vodotisk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a energiové hladiny</dc:title>
  <dc:creator>Vladimir Sklenar</dc:creator>
  <cp:lastModifiedBy>Radovan Fiala</cp:lastModifiedBy>
  <cp:revision>285</cp:revision>
  <dcterms:created xsi:type="dcterms:W3CDTF">2003-10-16T08:45:19Z</dcterms:created>
  <dcterms:modified xsi:type="dcterms:W3CDTF">2016-05-11T13:08:49Z</dcterms:modified>
</cp:coreProperties>
</file>