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60" d="100"/>
          <a:sy n="60" d="100"/>
        </p:scale>
        <p:origin x="420" y="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883AA-FA38-4E11-BC46-042C7EDC0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6D82AC-EFAA-47CD-86FE-46CC15BEC2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B9430-E880-4606-AA12-E1FFADADF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pPr/>
              <a:t>02.03.2023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4B67B-9939-40E1-AC11-4306754D0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6D1D1-98C8-4370-92AA-AA21431FA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460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C8197-0991-4B81-B4B4-768E995E2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3F75AD-AD76-44CB-B005-0C519E4A72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343FC-347A-4F62-BF88-9FBF8C165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pPr/>
              <a:t>02.03.2023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6CE169-4797-489A-AC9E-A9A3EDD0E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4095E-AF8C-4D68-A970-EF280988D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481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E6A056-1142-456C-995F-A01F7CE354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7F0E2F-8B8B-4F7E-BCD3-EB5CA84AC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A0262-79DE-48B5-8419-FB9476B0D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pPr/>
              <a:t>02.03.2023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EF7D3-49FE-422B-86CF-276E95673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2BA026-9441-40C1-953D-09C198F6D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3649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E44FB-BB26-472E-B03B-0F1957617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E4B24C-40C5-4044-A621-F383EE0FF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AD46F-AC13-44E4-AA34-86133361E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pPr/>
              <a:t>02.03.2023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DAF257-AA8F-4BAF-B005-1A00FBA25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6DC377-B90B-4386-BCA5-7746B1A3B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2370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2585D-A383-448E-B430-C4C62741D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29C93A-7178-4595-9005-FE344E403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5759F-CF3A-47F7-8EF0-C3DCB9ABD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pPr/>
              <a:t>02.03.2023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A07B0C-74BD-45F8-9F53-48D845688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9D3838-C35D-402A-B9E8-CA2E6C8DA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8290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1346E-16A2-4F32-8079-DA81282FF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B27F11-FD11-48EE-B5FA-12F36FCFD7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3D513F-A74E-46B1-BA1D-83E760769B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43AB50-5B7A-4256-AEFF-991FB5C5D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pPr/>
              <a:t>02.03.2023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7D140A-ED70-473D-B5E0-1F5DE4DE2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544720-9A90-4332-A34A-4460C2E6D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5896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CA829-CE80-496D-9FA6-0568B300C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3FABBF-BEF2-4724-9764-4ADA80634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33998A-9F86-40E8-9B53-CC13D2500D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542A3D-A437-4000-8208-2413EA4A78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E56946-B747-453E-99F9-CECE37B58E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7A370C-7AC7-464E-8ACF-F72C57C70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pPr/>
              <a:t>02.03.2023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636D6F-7FC2-41C2-8AAB-70C1A8707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5A2037-F6E4-48B1-A6DA-108AEA92A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8241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D2BF9-19F1-43E0-BE4F-8936226DD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7F6C21-33C8-4857-B91F-403ABA62E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pPr/>
              <a:t>02.03.2023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CA8C7A-2A44-4C64-B372-41F11DE51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731BD8-45BC-4242-9CFD-137EEDB83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3645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835470-6EAF-4B5F-A374-6FADDC0DD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pPr/>
              <a:t>02.03.2023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7B0E3E-30BC-420D-AC0B-B30E22D9F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0511B8-0F2D-4D25-A557-0465347CE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815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FF923-EC40-43AE-B472-7B5D9E035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D141D-6EC7-4DD2-A281-01CFB50BF6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11CEF4-8476-411A-9AEF-370D1CFD2D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11BF65-9C0C-4FBE-BB7D-3F440C32C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pPr/>
              <a:t>02.03.2023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DC6F52-DAD4-4BA3-AF17-A3EEB0A6F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F81357-7092-43C5-A57B-1FB50B686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397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2DED6-81EF-432F-81DE-FA0568EDA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488A8B-58A3-43EA-9F72-3A6973943A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13BB42-F45D-4FC2-AC48-06EC05CD14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CD0C5B-647F-459C-9504-EBA9E039F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17198-2DC4-431D-AD5B-D553B6ED260F}" type="datetimeFigureOut">
              <a:rPr lang="cs-CZ" smtClean="0"/>
              <a:pPr/>
              <a:t>02.03.2023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597D11-6837-4C45-8988-C4B232C98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31E618-E031-4D01-A7EF-69C4B670F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8530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1AF786-0779-49C0-8B18-B27D30C9B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8ACE4F-25A9-489A-B544-46D57BC253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08512-1751-4B83-947A-6470051F84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17198-2DC4-431D-AD5B-D553B6ED260F}" type="datetimeFigureOut">
              <a:rPr lang="cs-CZ" smtClean="0"/>
              <a:pPr/>
              <a:t>02.03.2023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A94DD-355C-4022-9D20-E4AF77A849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5408C-8D11-414F-A6E9-A51A67D183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CA843-C584-4E37-B46F-E1DD0392F2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9273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s.muni.cz/auth/el/sci/ekurzy/CEIT_NMR_1/um/" TargetMode="External"/><Relationship Id="rId2" Type="http://schemas.openxmlformats.org/officeDocument/2006/relationships/hyperlink" Target="http://www.ncbr.muni.cz/~fiala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mr.net/free.html" TargetMode="External"/><Relationship Id="rId3" Type="http://schemas.openxmlformats.org/officeDocument/2006/relationships/hyperlink" Target="http://www.acdlabs.com/products/" TargetMode="External"/><Relationship Id="rId7" Type="http://schemas.openxmlformats.org/officeDocument/2006/relationships/hyperlink" Target="http://matnmr.sourceforge.net/" TargetMode="External"/><Relationship Id="rId2" Type="http://schemas.openxmlformats.org/officeDocument/2006/relationships/hyperlink" Target="https://www.bruker.com/en/products-and-solutions/mr/nmr-software/topspin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pin.niddk.nih.gov/NMRPipe/" TargetMode="External"/><Relationship Id="rId5" Type="http://schemas.openxmlformats.org/officeDocument/2006/relationships/hyperlink" Target="http://home.cc.umanitoba.ca/~wolowiec/spinworks/" TargetMode="External"/><Relationship Id="rId4" Type="http://schemas.openxmlformats.org/officeDocument/2006/relationships/hyperlink" Target="http://www.mestrec.com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6EC5545-BB3B-49D7-B52A-787C2157229B}"/>
              </a:ext>
            </a:extLst>
          </p:cNvPr>
          <p:cNvSpPr txBox="1"/>
          <p:nvPr/>
        </p:nvSpPr>
        <p:spPr>
          <a:xfrm>
            <a:off x="866078" y="580948"/>
            <a:ext cx="10459844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cs-CZ" sz="3600" b="1" dirty="0" err="1"/>
              <a:t>Inroductory</a:t>
            </a:r>
            <a:r>
              <a:rPr lang="cs-CZ" sz="3600" b="1" dirty="0"/>
              <a:t> notes</a:t>
            </a:r>
            <a:endParaRPr lang="en-US" sz="3600" b="1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cs-CZ" sz="2800" b="1" dirty="0" err="1"/>
              <a:t>Classes</a:t>
            </a:r>
            <a:endParaRPr lang="cs-CZ" sz="2800" b="1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b="1" dirty="0" err="1"/>
              <a:t>Fridays</a:t>
            </a:r>
            <a:r>
              <a:rPr lang="cs-CZ" sz="2000" b="1" dirty="0"/>
              <a:t> </a:t>
            </a:r>
            <a:r>
              <a:rPr lang="en-US" sz="2000" b="1" dirty="0"/>
              <a:t>10 am – 3 pm</a:t>
            </a:r>
          </a:p>
          <a:p>
            <a:pPr marL="0" indent="0">
              <a:buNone/>
            </a:pPr>
            <a:r>
              <a:rPr lang="en-US" sz="2000" dirty="0"/>
              <a:t>Lunch break?</a:t>
            </a:r>
          </a:p>
          <a:p>
            <a:pPr marL="0" indent="0">
              <a:buNone/>
            </a:pPr>
            <a:r>
              <a:rPr lang="en-US" sz="2000" dirty="0"/>
              <a:t>Skip</a:t>
            </a:r>
            <a:r>
              <a:rPr lang="cs-CZ" sz="2000" dirty="0"/>
              <a:t>ping</a:t>
            </a:r>
            <a:r>
              <a:rPr lang="en-US" sz="2000" dirty="0"/>
              <a:t> </a:t>
            </a:r>
            <a:r>
              <a:rPr lang="cs-CZ" sz="2000" dirty="0" err="1"/>
              <a:t>March</a:t>
            </a:r>
            <a:r>
              <a:rPr lang="cs-CZ" sz="2000" dirty="0"/>
              <a:t> 17, </a:t>
            </a:r>
            <a:r>
              <a:rPr lang="cs-CZ" sz="2000" dirty="0" err="1"/>
              <a:t>March</a:t>
            </a:r>
            <a:r>
              <a:rPr lang="cs-CZ" sz="2000" dirty="0"/>
              <a:t> 24, </a:t>
            </a:r>
            <a:r>
              <a:rPr lang="cs-CZ" sz="2000" dirty="0" err="1"/>
              <a:t>April</a:t>
            </a:r>
            <a:r>
              <a:rPr lang="cs-CZ" sz="2000"/>
              <a:t> 7.</a:t>
            </a:r>
            <a:endParaRPr lang="cs-CZ" sz="2000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800" b="1" dirty="0"/>
          </a:p>
          <a:p>
            <a:pPr marL="0" indent="0">
              <a:buNone/>
            </a:pPr>
            <a:r>
              <a:rPr lang="en-US" sz="2800" b="1" dirty="0"/>
              <a:t>Credits requirements</a:t>
            </a:r>
          </a:p>
          <a:p>
            <a:pPr marL="0" indent="0">
              <a:buNone/>
            </a:pPr>
            <a:endParaRPr lang="en-US" sz="2000" b="1" dirty="0"/>
          </a:p>
          <a:p>
            <a:pPr marL="342900" indent="-342900">
              <a:buFontTx/>
              <a:buChar char="-"/>
            </a:pPr>
            <a:r>
              <a:rPr lang="en-US" sz="2000" dirty="0"/>
              <a:t>Protocols from the practical sessions (submit et least 3 days before exam) 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Exam (both theory and practice), within or outside the exam period</a:t>
            </a:r>
            <a:endParaRPr lang="cs-CZ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>
              <a:buFontTx/>
              <a:buChar char="-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5125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6EC5545-BB3B-49D7-B52A-787C2157229B}"/>
              </a:ext>
            </a:extLst>
          </p:cNvPr>
          <p:cNvSpPr txBox="1"/>
          <p:nvPr/>
        </p:nvSpPr>
        <p:spPr>
          <a:xfrm>
            <a:off x="880946" y="612845"/>
            <a:ext cx="10459844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cs-CZ" sz="3600" b="1" dirty="0" err="1"/>
              <a:t>Supporting</a:t>
            </a:r>
            <a:r>
              <a:rPr lang="cs-CZ" sz="3600" b="1" dirty="0"/>
              <a:t> </a:t>
            </a:r>
            <a:r>
              <a:rPr lang="cs-CZ" sz="3600" b="1" dirty="0" err="1"/>
              <a:t>material</a:t>
            </a:r>
            <a:endParaRPr lang="cs-CZ" sz="3600" b="1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b="1" dirty="0"/>
              <a:t>On my web </a:t>
            </a:r>
            <a:r>
              <a:rPr lang="cs-CZ" sz="2000" b="1" dirty="0" err="1"/>
              <a:t>page</a:t>
            </a:r>
            <a:endParaRPr lang="cs-CZ" sz="2000" b="1" dirty="0"/>
          </a:p>
          <a:p>
            <a:pPr marL="0" indent="0">
              <a:buNone/>
            </a:pPr>
            <a:r>
              <a:rPr lang="cs-CZ" sz="2000" dirty="0">
                <a:hlinkClick r:id="rId2"/>
              </a:rPr>
              <a:t>http://www.ncbr.muni.cz/~fiala/</a:t>
            </a:r>
            <a:endParaRPr lang="cs-CZ" sz="2000" dirty="0"/>
          </a:p>
          <a:p>
            <a:pPr marL="0" indent="0">
              <a:buNone/>
            </a:pPr>
            <a:r>
              <a:rPr lang="cs-CZ" sz="2000" dirty="0" err="1"/>
              <a:t>Presentations</a:t>
            </a:r>
            <a:endParaRPr lang="cs-CZ" sz="2000" dirty="0"/>
          </a:p>
          <a:p>
            <a:pPr marL="0" indent="0">
              <a:buNone/>
            </a:pPr>
            <a:r>
              <a:rPr lang="cs-CZ" sz="2000" dirty="0" err="1"/>
              <a:t>Instructions</a:t>
            </a:r>
            <a:r>
              <a:rPr lang="cs-CZ" sz="2000" dirty="0"/>
              <a:t> </a:t>
            </a:r>
            <a:r>
              <a:rPr lang="cs-CZ" sz="2000" dirty="0" err="1"/>
              <a:t>for</a:t>
            </a:r>
            <a:r>
              <a:rPr lang="cs-CZ" sz="2000" dirty="0"/>
              <a:t> </a:t>
            </a:r>
            <a:r>
              <a:rPr lang="cs-CZ" sz="2000" dirty="0" err="1"/>
              <a:t>practical</a:t>
            </a:r>
            <a:r>
              <a:rPr lang="cs-CZ" sz="2000" dirty="0"/>
              <a:t> </a:t>
            </a:r>
            <a:r>
              <a:rPr lang="cs-CZ" sz="2000" dirty="0" err="1"/>
              <a:t>sessions</a:t>
            </a:r>
            <a:endParaRPr lang="cs-CZ" sz="2000" dirty="0"/>
          </a:p>
          <a:p>
            <a:pPr marL="0" indent="0">
              <a:buNone/>
            </a:pPr>
            <a:r>
              <a:rPr lang="cs-CZ" sz="2000" dirty="0" err="1"/>
              <a:t>Example</a:t>
            </a:r>
            <a:r>
              <a:rPr lang="cs-CZ" sz="2000" dirty="0"/>
              <a:t> </a:t>
            </a:r>
            <a:r>
              <a:rPr lang="cs-CZ" sz="2000" dirty="0" err="1"/>
              <a:t>protocol</a:t>
            </a:r>
            <a:endParaRPr lang="cs-CZ" sz="2000" dirty="0"/>
          </a:p>
          <a:p>
            <a:pPr marL="0" indent="0">
              <a:buNone/>
            </a:pPr>
            <a:r>
              <a:rPr lang="cs-CZ" sz="2000" dirty="0" err="1"/>
              <a:t>Questions</a:t>
            </a:r>
            <a:r>
              <a:rPr lang="cs-CZ" sz="2000" dirty="0"/>
              <a:t> </a:t>
            </a:r>
            <a:r>
              <a:rPr lang="cs-CZ" sz="2000" dirty="0" err="1"/>
              <a:t>for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exam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b="1" dirty="0" err="1"/>
              <a:t>Additional</a:t>
            </a:r>
            <a:r>
              <a:rPr lang="cs-CZ" sz="2000" b="1" dirty="0"/>
              <a:t> </a:t>
            </a:r>
            <a:r>
              <a:rPr lang="cs-CZ" sz="2000" b="1" dirty="0" err="1"/>
              <a:t>presentations</a:t>
            </a:r>
            <a:r>
              <a:rPr lang="cs-CZ" sz="2000" b="1" dirty="0"/>
              <a:t> </a:t>
            </a:r>
          </a:p>
          <a:p>
            <a:pPr marL="0" indent="0">
              <a:buNone/>
            </a:pPr>
            <a:r>
              <a:rPr lang="cs-CZ" sz="2000" dirty="0" err="1"/>
              <a:t>eKurz</a:t>
            </a:r>
            <a:r>
              <a:rPr lang="cs-CZ" sz="2000" dirty="0"/>
              <a:t> CEIT_NMR_1 (</a:t>
            </a:r>
            <a:r>
              <a:rPr lang="cs-CZ" sz="2000" dirty="0" err="1"/>
              <a:t>practical</a:t>
            </a:r>
            <a:r>
              <a:rPr lang="cs-CZ" sz="2000" dirty="0"/>
              <a:t> </a:t>
            </a:r>
            <a:r>
              <a:rPr lang="cs-CZ" sz="2000" dirty="0" err="1"/>
              <a:t>sessions</a:t>
            </a:r>
            <a:r>
              <a:rPr lang="cs-CZ" sz="2000" dirty="0"/>
              <a:t>)</a:t>
            </a:r>
            <a:endParaRPr lang="en-US" sz="2000" dirty="0"/>
          </a:p>
          <a:p>
            <a:pPr marL="0" indent="0">
              <a:buNone/>
            </a:pPr>
            <a:r>
              <a:rPr lang="en-US" sz="2000" dirty="0">
                <a:hlinkClick r:id="rId3"/>
              </a:rPr>
              <a:t>PřF:CEIT_NMR_1 Basics of NMR spectrometer measurements (muni.cz)</a:t>
            </a:r>
            <a:endParaRPr lang="cs-CZ" sz="2000" dirty="0"/>
          </a:p>
          <a:p>
            <a:r>
              <a:rPr lang="cs-CZ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https://is.muni.cz/auth/el/sci/ekurzy/CEIT_NMR_1/um/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>
              <a:buFontTx/>
              <a:buChar char="-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59242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6EC5545-BB3B-49D7-B52A-787C2157229B}"/>
              </a:ext>
            </a:extLst>
          </p:cNvPr>
          <p:cNvSpPr txBox="1"/>
          <p:nvPr/>
        </p:nvSpPr>
        <p:spPr>
          <a:xfrm>
            <a:off x="880946" y="612845"/>
            <a:ext cx="10459844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cs-CZ" sz="2800" b="1" dirty="0" err="1"/>
              <a:t>Spectrometers</a:t>
            </a:r>
            <a:endParaRPr lang="cs-CZ" sz="2800" b="1" dirty="0"/>
          </a:p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r>
              <a:rPr lang="cs-CZ" sz="2000" dirty="0"/>
              <a:t>Linux </a:t>
            </a:r>
            <a:r>
              <a:rPr lang="cs-CZ" sz="2000" dirty="0" err="1"/>
              <a:t>operating</a:t>
            </a:r>
            <a:r>
              <a:rPr lang="cs-CZ" sz="2000" dirty="0"/>
              <a:t> </a:t>
            </a:r>
            <a:r>
              <a:rPr lang="cs-CZ" sz="2000" dirty="0" err="1"/>
              <a:t>system</a:t>
            </a:r>
            <a:endParaRPr lang="cs-CZ" sz="2000" dirty="0"/>
          </a:p>
          <a:p>
            <a:pPr marL="0" indent="0">
              <a:buNone/>
            </a:pPr>
            <a:r>
              <a:rPr lang="cs-CZ" sz="2000" dirty="0" err="1"/>
              <a:t>Choice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interface – MATE </a:t>
            </a:r>
            <a:r>
              <a:rPr lang="cs-CZ" sz="2000" dirty="0" err="1"/>
              <a:t>recommended</a:t>
            </a:r>
            <a:endParaRPr lang="en-US" sz="20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800" b="1" dirty="0"/>
              <a:t>Software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err="1"/>
              <a:t>TopSpin</a:t>
            </a:r>
            <a:r>
              <a:rPr lang="en-US" sz="2400" dirty="0"/>
              <a:t> 4 (Bruker)</a:t>
            </a:r>
          </a:p>
          <a:p>
            <a:pPr marL="0" indent="0">
              <a:buNone/>
            </a:pPr>
            <a:r>
              <a:rPr lang="en-US" sz="2000" dirty="0"/>
              <a:t>Free academic license after registration</a:t>
            </a:r>
          </a:p>
          <a:p>
            <a:pPr marL="0" indent="0">
              <a:buNone/>
            </a:pPr>
            <a:r>
              <a:rPr lang="cs-CZ" sz="2000" dirty="0">
                <a:hlinkClick r:id="rId2"/>
              </a:rPr>
              <a:t>https://www.bruker.com/en/products-and-solutions/mr/nmr-software/topspin.html</a:t>
            </a:r>
            <a:r>
              <a:rPr lang="cs-CZ" sz="2000" dirty="0"/>
              <a:t>?</a:t>
            </a:r>
            <a:endParaRPr lang="en-US" sz="20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Third party software </a:t>
            </a:r>
          </a:p>
          <a:p>
            <a:pPr marL="0" indent="0">
              <a:buNone/>
            </a:pPr>
            <a:r>
              <a:rPr lang="en-US" sz="2000" dirty="0"/>
              <a:t>Commercial: </a:t>
            </a:r>
            <a:r>
              <a:rPr lang="cs-CZ" sz="2000" b="1" i="0" u="sng" dirty="0">
                <a:solidFill>
                  <a:srgbClr val="3A9684"/>
                </a:solidFill>
                <a:effectLst/>
                <a:latin typeface="Open Sans" panose="020B0606030504020204" pitchFamily="34" charset="0"/>
                <a:hlinkClick r:id="rId3"/>
              </a:rPr>
              <a:t>ACDNMR</a:t>
            </a:r>
            <a:r>
              <a:rPr lang="en-US" sz="2000" b="1" i="0" u="sng" dirty="0">
                <a:solidFill>
                  <a:srgbClr val="3A9684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cs-CZ" sz="2000" b="1" i="0" u="sng" dirty="0">
                <a:solidFill>
                  <a:srgbClr val="2E7F71"/>
                </a:solidFill>
                <a:effectLst/>
                <a:latin typeface="Open Sans" panose="020B0606030504020204" pitchFamily="34" charset="0"/>
                <a:hlinkClick r:id="rId4"/>
              </a:rPr>
              <a:t>MNOVA</a:t>
            </a:r>
            <a:endParaRPr lang="cs-CZ" sz="2000" b="1" dirty="0"/>
          </a:p>
          <a:p>
            <a:pPr marL="0" indent="0">
              <a:buNone/>
            </a:pPr>
            <a:r>
              <a:rPr lang="en-US" sz="2000" dirty="0"/>
              <a:t>Free: </a:t>
            </a:r>
            <a:r>
              <a:rPr lang="cs-CZ" sz="2000" b="1" i="0" u="sng" dirty="0" err="1">
                <a:solidFill>
                  <a:srgbClr val="3A9684"/>
                </a:solidFill>
                <a:effectLst/>
                <a:latin typeface="Open Sans" panose="020B0606030504020204" pitchFamily="34" charset="0"/>
                <a:hlinkClick r:id="rId5"/>
              </a:rPr>
              <a:t>SpinWorks</a:t>
            </a:r>
            <a:r>
              <a:rPr lang="en-US" sz="2000" b="1" i="0" u="sng" dirty="0">
                <a:solidFill>
                  <a:srgbClr val="3A9684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cs-CZ" sz="2000" b="1" i="0" u="sng" dirty="0" err="1">
                <a:solidFill>
                  <a:srgbClr val="2E7F71"/>
                </a:solidFill>
                <a:effectLst/>
                <a:latin typeface="Open Sans" panose="020B0606030504020204" pitchFamily="34" charset="0"/>
                <a:hlinkClick r:id="rId6"/>
              </a:rPr>
              <a:t>NMRPipe</a:t>
            </a:r>
            <a:r>
              <a:rPr lang="en-US" sz="2000" b="1" i="0" u="sng" dirty="0">
                <a:solidFill>
                  <a:srgbClr val="2E7F71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cs-CZ" sz="2000" b="1" i="0" u="sng" dirty="0" err="1">
                <a:solidFill>
                  <a:srgbClr val="2E7F71"/>
                </a:solidFill>
                <a:effectLst/>
                <a:latin typeface="Open Sans" panose="020B0606030504020204" pitchFamily="34" charset="0"/>
                <a:hlinkClick r:id="rId7"/>
              </a:rPr>
              <a:t>matNMR</a:t>
            </a:r>
            <a:r>
              <a:rPr lang="cs-CZ" sz="2000" b="1" i="0" u="sng" dirty="0">
                <a:solidFill>
                  <a:srgbClr val="2E7F71"/>
                </a:solidFill>
                <a:effectLst/>
                <a:latin typeface="Open Sans" panose="020B0606030504020204" pitchFamily="34" charset="0"/>
                <a:hlinkClick r:id="rId7"/>
              </a:rPr>
              <a:t> 3</a:t>
            </a:r>
            <a:r>
              <a:rPr lang="en-US" sz="2000" b="1" i="0" u="sng" dirty="0">
                <a:solidFill>
                  <a:srgbClr val="2E7F71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cs-CZ" sz="2000" b="1" i="0" u="sng" dirty="0" err="1">
                <a:solidFill>
                  <a:srgbClr val="3A9684"/>
                </a:solidFill>
                <a:effectLst/>
                <a:latin typeface="Open Sans" panose="020B0606030504020204" pitchFamily="34" charset="0"/>
                <a:hlinkClick r:id="rId8"/>
              </a:rPr>
              <a:t>iNMR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758407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6EC5545-BB3B-49D7-B52A-787C2157229B}"/>
              </a:ext>
            </a:extLst>
          </p:cNvPr>
          <p:cNvSpPr txBox="1"/>
          <p:nvPr/>
        </p:nvSpPr>
        <p:spPr>
          <a:xfrm>
            <a:off x="880946" y="612845"/>
            <a:ext cx="10459844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000" b="1" dirty="0"/>
              <a:t>Notes to </a:t>
            </a:r>
            <a:r>
              <a:rPr lang="en-US" sz="2000" b="1" dirty="0" err="1"/>
              <a:t>TopSpin</a:t>
            </a:r>
            <a:r>
              <a:rPr lang="cs-CZ" sz="2000" b="1" dirty="0"/>
              <a:t> 4</a:t>
            </a:r>
            <a:endParaRPr lang="en-US" sz="2000" b="1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dirty="0"/>
              <a:t>When you open Topspin for the first time under your own account, you need to set up a few things</a:t>
            </a:r>
          </a:p>
          <a:p>
            <a:pPr marL="0" indent="0">
              <a:buNone/>
            </a:pPr>
            <a:endParaRPr lang="en-US" sz="2000" dirty="0"/>
          </a:p>
          <a:p>
            <a:pPr>
              <a:buFontTx/>
              <a:buChar char="-"/>
            </a:pPr>
            <a:r>
              <a:rPr lang="en-US" sz="2000" dirty="0"/>
              <a:t>Set the path to data</a:t>
            </a:r>
          </a:p>
          <a:p>
            <a:pPr>
              <a:buFontTx/>
              <a:buChar char="-"/>
            </a:pPr>
            <a:r>
              <a:rPr lang="en-US" sz="2000" dirty="0"/>
              <a:t>Create directory for your data</a:t>
            </a:r>
          </a:p>
          <a:p>
            <a:pPr>
              <a:buFontTx/>
              <a:buChar char="-"/>
            </a:pPr>
            <a:r>
              <a:rPr lang="en-US" sz="2000" dirty="0"/>
              <a:t>Create a dataset in your data directory</a:t>
            </a:r>
          </a:p>
          <a:p>
            <a:pPr>
              <a:buFontTx/>
              <a:buChar char="-"/>
            </a:pPr>
            <a:r>
              <a:rPr lang="en-US" sz="2000" dirty="0"/>
              <a:t>Open and customize the status panel</a:t>
            </a:r>
          </a:p>
          <a:p>
            <a:pPr>
              <a:buFontTx/>
              <a:buChar char="-"/>
            </a:pPr>
            <a:r>
              <a:rPr lang="en-US" sz="2000" dirty="0"/>
              <a:t>Disable </a:t>
            </a:r>
            <a:r>
              <a:rPr lang="en-US" sz="2000" dirty="0" err="1"/>
              <a:t>zg</a:t>
            </a:r>
            <a:r>
              <a:rPr lang="en-US" sz="2000" dirty="0"/>
              <a:t> safety</a:t>
            </a:r>
          </a:p>
          <a:p>
            <a:pPr>
              <a:buFontTx/>
              <a:buChar char="-"/>
            </a:pPr>
            <a:r>
              <a:rPr lang="en-US" sz="2000" dirty="0"/>
              <a:t>Other customizations available – colors, # of command lines, lock grid lines etc.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preferences</a:t>
            </a:r>
            <a:r>
              <a:rPr lang="cs-CZ" sz="2000" dirty="0"/>
              <a:t> are </a:t>
            </a:r>
            <a:r>
              <a:rPr lang="cs-CZ" sz="2000" dirty="0" err="1"/>
              <a:t>stored</a:t>
            </a:r>
            <a:r>
              <a:rPr lang="cs-CZ" sz="2000" dirty="0"/>
              <a:t> in </a:t>
            </a:r>
            <a:r>
              <a:rPr lang="cs-CZ" sz="2000" dirty="0" err="1"/>
              <a:t>your</a:t>
            </a:r>
            <a:r>
              <a:rPr lang="cs-CZ" sz="2000" dirty="0"/>
              <a:t> </a:t>
            </a:r>
            <a:r>
              <a:rPr lang="cs-CZ" sz="2000" dirty="0" err="1"/>
              <a:t>home</a:t>
            </a:r>
            <a:r>
              <a:rPr lang="cs-CZ" sz="2000" dirty="0"/>
              <a:t> </a:t>
            </a:r>
            <a:r>
              <a:rPr lang="cs-CZ" sz="2000" dirty="0" err="1"/>
              <a:t>directory</a:t>
            </a:r>
            <a:r>
              <a:rPr lang="cs-CZ" sz="2000" dirty="0"/>
              <a:t>, </a:t>
            </a:r>
            <a:r>
              <a:rPr lang="cs-CZ" sz="2000" dirty="0" err="1"/>
              <a:t>e.g</a:t>
            </a:r>
            <a:r>
              <a:rPr lang="cs-CZ" sz="2000" dirty="0"/>
              <a:t>. </a:t>
            </a:r>
          </a:p>
          <a:p>
            <a:pPr marL="0" indent="0">
              <a:buNone/>
            </a:pPr>
            <a:r>
              <a:rPr lang="cs-CZ" sz="2000" dirty="0">
                <a:solidFill>
                  <a:srgbClr val="002060"/>
                </a:solidFill>
              </a:rPr>
              <a:t>/</a:t>
            </a:r>
            <a:r>
              <a:rPr lang="cs-CZ" sz="2000" dirty="0" err="1">
                <a:solidFill>
                  <a:srgbClr val="002060"/>
                </a:solidFill>
              </a:rPr>
              <a:t>home</a:t>
            </a:r>
            <a:r>
              <a:rPr lang="cs-CZ" sz="2000" dirty="0">
                <a:solidFill>
                  <a:srgbClr val="002060"/>
                </a:solidFill>
              </a:rPr>
              <a:t>/fiala</a:t>
            </a:r>
          </a:p>
          <a:p>
            <a:pPr marL="0" indent="0">
              <a:buNone/>
            </a:pPr>
            <a:r>
              <a:rPr lang="cs-CZ" sz="2000" dirty="0"/>
              <a:t>In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directory</a:t>
            </a:r>
            <a:r>
              <a:rPr lang="cs-CZ" sz="2000" dirty="0"/>
              <a:t> </a:t>
            </a:r>
            <a:r>
              <a:rPr lang="cs-CZ" sz="2000" dirty="0">
                <a:solidFill>
                  <a:srgbClr val="002060"/>
                </a:solidFill>
              </a:rPr>
              <a:t>.topspin</a:t>
            </a:r>
            <a:r>
              <a:rPr lang="en-US" sz="2000" dirty="0">
                <a:solidFill>
                  <a:srgbClr val="002060"/>
                </a:solidFill>
              </a:rPr>
              <a:t>1</a:t>
            </a:r>
            <a:endParaRPr lang="cs-CZ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cs-CZ" sz="2000" dirty="0" err="1"/>
              <a:t>If</a:t>
            </a:r>
            <a:r>
              <a:rPr lang="cs-CZ" sz="2000" dirty="0"/>
              <a:t> </a:t>
            </a:r>
            <a:r>
              <a:rPr lang="cs-CZ" sz="2000" dirty="0" err="1"/>
              <a:t>you</a:t>
            </a:r>
            <a:r>
              <a:rPr lang="cs-CZ" sz="2000" dirty="0"/>
              <a:t> </a:t>
            </a:r>
            <a:r>
              <a:rPr lang="cs-CZ" sz="2000" dirty="0" err="1"/>
              <a:t>want</a:t>
            </a:r>
            <a:r>
              <a:rPr lang="cs-CZ" sz="2000" dirty="0"/>
              <a:t> to use </a:t>
            </a:r>
            <a:r>
              <a:rPr lang="cs-CZ" sz="2000" dirty="0" err="1"/>
              <a:t>someone</a:t>
            </a:r>
            <a:r>
              <a:rPr lang="cs-CZ" sz="2000" dirty="0"/>
              <a:t> </a:t>
            </a:r>
            <a:r>
              <a:rPr lang="cs-CZ" sz="2000" dirty="0" err="1"/>
              <a:t>else‘s</a:t>
            </a:r>
            <a:r>
              <a:rPr lang="cs-CZ" sz="2000" dirty="0"/>
              <a:t> setup, copy </a:t>
            </a:r>
            <a:r>
              <a:rPr lang="cs-CZ" sz="2000" dirty="0" err="1"/>
              <a:t>this</a:t>
            </a:r>
            <a:r>
              <a:rPr lang="cs-CZ" sz="2000" dirty="0"/>
              <a:t> </a:t>
            </a:r>
            <a:r>
              <a:rPr lang="cs-CZ" sz="2000" dirty="0" err="1"/>
              <a:t>directory</a:t>
            </a:r>
            <a:r>
              <a:rPr lang="cs-CZ" sz="2000" dirty="0"/>
              <a:t> </a:t>
            </a:r>
            <a:r>
              <a:rPr lang="cs-CZ" sz="2000" dirty="0" err="1"/>
              <a:t>from</a:t>
            </a:r>
            <a:r>
              <a:rPr lang="cs-CZ" sz="2000" dirty="0"/>
              <a:t> his/her </a:t>
            </a:r>
            <a:r>
              <a:rPr lang="cs-CZ" sz="2000" dirty="0" err="1"/>
              <a:t>home</a:t>
            </a:r>
            <a:r>
              <a:rPr lang="cs-CZ" sz="2000" dirty="0"/>
              <a:t> </a:t>
            </a:r>
            <a:r>
              <a:rPr lang="cs-CZ" sz="2000" dirty="0" err="1"/>
              <a:t>directory</a:t>
            </a:r>
            <a:r>
              <a:rPr lang="cs-CZ" sz="2000" dirty="0"/>
              <a:t> to </a:t>
            </a:r>
            <a:r>
              <a:rPr lang="cs-CZ" sz="2000" dirty="0" err="1"/>
              <a:t>your</a:t>
            </a:r>
            <a:r>
              <a:rPr lang="cs-CZ" sz="2000" dirty="0"/>
              <a:t> </a:t>
            </a:r>
            <a:r>
              <a:rPr lang="cs-CZ" sz="2000" dirty="0" err="1"/>
              <a:t>home</a:t>
            </a:r>
            <a:r>
              <a:rPr lang="cs-CZ" sz="2000" dirty="0"/>
              <a:t> </a:t>
            </a:r>
            <a:r>
              <a:rPr lang="cs-CZ" sz="2000" dirty="0" err="1"/>
              <a:t>directory</a:t>
            </a:r>
            <a:r>
              <a:rPr lang="cs-CZ" sz="2000" dirty="0"/>
              <a:t> </a:t>
            </a:r>
            <a:r>
              <a:rPr lang="cs-CZ" sz="2000" dirty="0" err="1"/>
              <a:t>before</a:t>
            </a:r>
            <a:r>
              <a:rPr lang="cs-CZ" sz="2000" dirty="0"/>
              <a:t> </a:t>
            </a:r>
            <a:r>
              <a:rPr lang="cs-CZ" sz="2000" dirty="0" err="1"/>
              <a:t>starting</a:t>
            </a:r>
            <a:r>
              <a:rPr lang="cs-CZ" sz="2000" dirty="0"/>
              <a:t> </a:t>
            </a:r>
            <a:r>
              <a:rPr lang="cs-CZ" sz="2000" dirty="0" err="1"/>
              <a:t>TopSpin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80986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310</Words>
  <Application>Microsoft Office PowerPoint</Application>
  <PresentationFormat>Širokoúhlá obrazovka</PresentationFormat>
  <Paragraphs>62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Open Sans</vt:lpstr>
      <vt:lpstr>Office Theme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Radovan Fiala</dc:creator>
  <cp:lastModifiedBy>Radovan Fiala</cp:lastModifiedBy>
  <cp:revision>6</cp:revision>
  <dcterms:created xsi:type="dcterms:W3CDTF">2021-09-23T09:43:43Z</dcterms:created>
  <dcterms:modified xsi:type="dcterms:W3CDTF">2023-03-02T09:33:44Z</dcterms:modified>
</cp:coreProperties>
</file>