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298" r:id="rId2"/>
    <p:sldId id="299" r:id="rId3"/>
    <p:sldId id="300" r:id="rId4"/>
    <p:sldId id="301" r:id="rId5"/>
    <p:sldId id="302" r:id="rId6"/>
    <p:sldId id="340" r:id="rId7"/>
    <p:sldId id="341" r:id="rId8"/>
    <p:sldId id="342" r:id="rId9"/>
    <p:sldId id="343" r:id="rId10"/>
    <p:sldId id="344" r:id="rId11"/>
    <p:sldId id="345" r:id="rId12"/>
    <p:sldId id="307" r:id="rId13"/>
    <p:sldId id="311" r:id="rId14"/>
    <p:sldId id="312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21" r:id="rId27"/>
    <p:sldId id="322" r:id="rId28"/>
    <p:sldId id="323" r:id="rId29"/>
    <p:sldId id="324" r:id="rId30"/>
    <p:sldId id="325" r:id="rId31"/>
    <p:sldId id="326" r:id="rId32"/>
    <p:sldId id="327" r:id="rId33"/>
    <p:sldId id="328" r:id="rId34"/>
    <p:sldId id="329" r:id="rId35"/>
    <p:sldId id="339" r:id="rId36"/>
    <p:sldId id="333" r:id="rId37"/>
    <p:sldId id="334" r:id="rId38"/>
    <p:sldId id="337" r:id="rId39"/>
    <p:sldId id="338" r:id="rId4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0" autoAdjust="0"/>
    <p:restoredTop sz="86404" autoAdjust="0"/>
  </p:normalViewPr>
  <p:slideViewPr>
    <p:cSldViewPr showGuides="1">
      <p:cViewPr varScale="1">
        <p:scale>
          <a:sx n="83" d="100"/>
          <a:sy n="83" d="100"/>
        </p:scale>
        <p:origin x="102" y="5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4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1"/>
          <a:lstStyle/>
          <a:p>
            <a:pPr marL="0" marR="0" lvl="0" indent="0" algn="l" rtl="0" hangingPunct="0">
              <a:lnSpc>
                <a:spcPct val="6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/>
            </a:pPr>
            <a:endParaRPr lang="cs-CZ" sz="1400" b="0" i="0" u="none" strike="noStrike" baseline="0">
              <a:ln>
                <a:noFill/>
              </a:ln>
              <a:solidFill>
                <a:srgbClr val="FFFFCC"/>
              </a:solidFill>
              <a:latin typeface="Times New Roman" pitchFamily="18"/>
              <a:ea typeface="Arial Unicode MS" pitchFamily="34"/>
              <a:cs typeface="Arial Unicode MS" pitchFamily="34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3881880" y="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1"/>
          <a:lstStyle/>
          <a:p>
            <a:pPr marL="0" marR="0" lvl="0" indent="0" algn="r" rtl="0" hangingPunct="0">
              <a:lnSpc>
                <a:spcPct val="6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/>
            </a:pPr>
            <a:endParaRPr lang="cs-CZ" sz="1400" b="0" i="0" u="none" strike="noStrike" baseline="0">
              <a:ln>
                <a:noFill/>
              </a:ln>
              <a:solidFill>
                <a:srgbClr val="FFFFCC"/>
              </a:solidFill>
              <a:latin typeface="Times New Roman" pitchFamily="18"/>
              <a:ea typeface="Arial Unicode MS" pitchFamily="34"/>
              <a:cs typeface="Arial Unicode MS" pitchFamily="34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868680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1"/>
          <a:lstStyle/>
          <a:p>
            <a:pPr marL="0" marR="0" lvl="0" indent="0" algn="l" rtl="0" hangingPunct="0">
              <a:lnSpc>
                <a:spcPct val="6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/>
            </a:pPr>
            <a:endParaRPr lang="cs-CZ" sz="1400" b="0" i="0" u="none" strike="noStrike" baseline="0">
              <a:ln>
                <a:noFill/>
              </a:ln>
              <a:solidFill>
                <a:srgbClr val="FFFFCC"/>
              </a:solidFill>
              <a:latin typeface="Times New Roman" pitchFamily="18"/>
              <a:ea typeface="Arial Unicode MS" pitchFamily="34"/>
              <a:cs typeface="Arial Unicode MS" pitchFamily="34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3881880" y="868680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1"/>
          <a:lstStyle/>
          <a:p>
            <a:pPr marL="0" marR="0" lvl="0" indent="0" algn="r" rtl="0" hangingPunct="0">
              <a:lnSpc>
                <a:spcPct val="6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/>
            </a:pPr>
            <a:fld id="{28109A01-FB88-4F2A-9298-16E53AC438E2}" type="slidenum">
              <a:t>‹#›</a:t>
            </a:fld>
            <a:endParaRPr lang="cs-CZ" sz="1400" b="0" i="0" u="none" strike="noStrike" baseline="0">
              <a:ln>
                <a:noFill/>
              </a:ln>
              <a:solidFill>
                <a:srgbClr val="FFFFCC"/>
              </a:solidFill>
              <a:latin typeface="Times New Roman" pitchFamily="18"/>
              <a:ea typeface="Arial Unicode MS" pitchFamily="34"/>
              <a:cs typeface="Arial Unicode MS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2319355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Move="1" noResize="1"/>
          </p:cNvSpPr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>
            <a:noFill/>
            <a:prstDash val="solid"/>
          </a:ln>
        </p:spPr>
        <p:txBody>
          <a:bodyPr vert="horz" lIns="0" tIns="0" rIns="0" bIns="0" anchor="ctr" anchorCtr="1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14" name="Header Placeholder 1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54160" cy="4510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t" anchorCtr="0" compatLnSpc="0"/>
          <a:lstStyle>
            <a:lvl1pPr marL="0" marR="0" lvl="0" indent="0" rtl="0" hangingPunct="0">
              <a:lnSpc>
                <a:spcPct val="100000"/>
              </a:lnSpc>
              <a:buNone/>
              <a:tabLst/>
              <a:defRPr lang="en-GB" sz="1200">
                <a:solidFill>
                  <a:srgbClr val="000000"/>
                </a:solidFill>
                <a:latin typeface="Times New Roman" pitchFamily="18"/>
                <a:ea typeface="Lucida Sans Unicode" pitchFamily="34"/>
                <a:cs typeface="Lucida Sans Unicode" pitchFamily="34"/>
              </a:defRPr>
            </a:lvl1pPr>
          </a:lstStyle>
          <a:p>
            <a:pPr lvl="0"/>
            <a:endParaRPr lang="en-GB"/>
          </a:p>
        </p:txBody>
      </p:sp>
      <p:sp>
        <p:nvSpPr>
          <p:cNvPr id="15" name="Date Placeholder 14"/>
          <p:cNvSpPr txBox="1">
            <a:spLocks noGrp="1"/>
          </p:cNvSpPr>
          <p:nvPr>
            <p:ph type="dt" idx="1"/>
          </p:nvPr>
        </p:nvSpPr>
        <p:spPr>
          <a:xfrm>
            <a:off x="3886200" y="0"/>
            <a:ext cx="2954160" cy="4510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t" anchorCtr="0" compatLnSpc="0"/>
          <a:lstStyle>
            <a:lvl1pPr marL="0" marR="0" lvl="0" indent="0" algn="r" rtl="0" hangingPunct="0">
              <a:lnSpc>
                <a:spcPct val="100000"/>
              </a:lnSpc>
              <a:buNone/>
              <a:tabLst/>
              <a:defRPr lang="en-GB" sz="1200">
                <a:solidFill>
                  <a:srgbClr val="000000"/>
                </a:solidFill>
                <a:latin typeface="Times New Roman" pitchFamily="18"/>
                <a:ea typeface="Lucida Sans Unicode" pitchFamily="34"/>
                <a:cs typeface="Lucida Sans Unicode" pitchFamily="34"/>
              </a:defRPr>
            </a:lvl1pPr>
          </a:lstStyle>
          <a:p>
            <a:pPr lvl="0"/>
            <a:endParaRPr lang="en-GB"/>
          </a:p>
        </p:txBody>
      </p:sp>
      <p:sp>
        <p:nvSpPr>
          <p:cNvPr id="16" name="Slide Image Placeholder 15"/>
          <p:cNvSpPr>
            <a:spLocks noGrp="1" noRot="1" noChangeAspect="1"/>
          </p:cNvSpPr>
          <p:nvPr>
            <p:ph type="sldImg" idx="2"/>
          </p:nvPr>
        </p:nvSpPr>
        <p:spPr>
          <a:xfrm>
            <a:off x="1142640" y="685440"/>
            <a:ext cx="4554360" cy="342287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17" name="Notes Placeholder 16"/>
          <p:cNvSpPr txBox="1">
            <a:spLocks noGrp="1"/>
          </p:cNvSpPr>
          <p:nvPr>
            <p:ph type="body" sz="quarter" idx="3"/>
          </p:nvPr>
        </p:nvSpPr>
        <p:spPr>
          <a:xfrm>
            <a:off x="914039" y="4343400"/>
            <a:ext cx="5011560" cy="410868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compatLnSpc="1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  <p:sp>
        <p:nvSpPr>
          <p:cNvPr id="18" name="Footer Placeholder 17"/>
          <p:cNvSpPr txBox="1">
            <a:spLocks noGrp="1"/>
          </p:cNvSpPr>
          <p:nvPr>
            <p:ph type="ftr" sz="quarter" idx="4"/>
          </p:nvPr>
        </p:nvSpPr>
        <p:spPr>
          <a:xfrm>
            <a:off x="0" y="8686440"/>
            <a:ext cx="2954160" cy="4510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b" anchorCtr="0" compatLnSpc="0"/>
          <a:lstStyle>
            <a:lvl1pPr marL="0" marR="0" lvl="0" indent="0" rtl="0" hangingPunct="0">
              <a:lnSpc>
                <a:spcPct val="100000"/>
              </a:lnSpc>
              <a:buNone/>
              <a:tabLst/>
              <a:defRPr lang="en-GB" sz="1200">
                <a:solidFill>
                  <a:srgbClr val="000000"/>
                </a:solidFill>
                <a:latin typeface="Times New Roman" pitchFamily="18"/>
                <a:ea typeface="Lucida Sans Unicode" pitchFamily="34"/>
                <a:cs typeface="Lucida Sans Unicode" pitchFamily="34"/>
              </a:defRPr>
            </a:lvl1pPr>
          </a:lstStyle>
          <a:p>
            <a:pPr lvl="0"/>
            <a:endParaRPr lang="en-GB"/>
          </a:p>
        </p:txBody>
      </p:sp>
      <p:sp>
        <p:nvSpPr>
          <p:cNvPr id="19" name="Slide Number Placeholder 18"/>
          <p:cNvSpPr txBox="1">
            <a:spLocks noGrp="1"/>
          </p:cNvSpPr>
          <p:nvPr>
            <p:ph type="sldNum" sz="quarter" idx="5"/>
          </p:nvPr>
        </p:nvSpPr>
        <p:spPr>
          <a:xfrm>
            <a:off x="3886200" y="8686440"/>
            <a:ext cx="2954160" cy="4510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b" anchorCtr="0" compatLnSpc="0"/>
          <a:lstStyle>
            <a:lvl1pPr marL="0" marR="0" lvl="0" indent="0" algn="r" rtl="0" hangingPunct="0">
              <a:lnSpc>
                <a:spcPct val="100000"/>
              </a:lnSpc>
              <a:buNone/>
              <a:tabLst/>
              <a:defRPr lang="en-GB" sz="1200">
                <a:solidFill>
                  <a:srgbClr val="000000"/>
                </a:solidFill>
                <a:latin typeface="Times New Roman" pitchFamily="18"/>
                <a:ea typeface="Lucida Sans Unicode" pitchFamily="34"/>
                <a:cs typeface="Lucida Sans Unicode" pitchFamily="34"/>
              </a:defRPr>
            </a:lvl1pPr>
          </a:lstStyle>
          <a:p>
            <a:pPr lvl="0"/>
            <a:fld id="{507D5292-BE58-4FB1-8A83-8B143789C4F3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985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rtl="0" hangingPunct="0">
      <a:lnSpc>
        <a:spcPct val="100000"/>
      </a:lnSpc>
      <a:spcBef>
        <a:spcPts val="448"/>
      </a:spcBef>
      <a:spcAft>
        <a:spcPts val="0"/>
      </a:spcAft>
      <a:tabLst>
        <a:tab pos="0" algn="l"/>
        <a:tab pos="457200" algn="l"/>
        <a:tab pos="914400" algn="l"/>
        <a:tab pos="1371599" algn="l"/>
        <a:tab pos="1828800" algn="l"/>
        <a:tab pos="2286000" algn="l"/>
        <a:tab pos="2743199" algn="l"/>
        <a:tab pos="3200400" algn="l"/>
        <a:tab pos="3657600" algn="l"/>
        <a:tab pos="4114800" algn="l"/>
        <a:tab pos="4572000" algn="l"/>
        <a:tab pos="5029200" algn="l"/>
        <a:tab pos="5486399" algn="l"/>
        <a:tab pos="5943600" algn="l"/>
        <a:tab pos="6400799" algn="l"/>
        <a:tab pos="6858000" algn="l"/>
        <a:tab pos="7315200" algn="l"/>
        <a:tab pos="7772400" algn="l"/>
        <a:tab pos="8229600" algn="l"/>
        <a:tab pos="8686800" algn="l"/>
        <a:tab pos="9144000" algn="l"/>
      </a:tabLst>
      <a:defRPr lang="cs-CZ" sz="1200" b="0" i="0" u="none" strike="noStrike" baseline="0">
        <a:ln>
          <a:noFill/>
        </a:ln>
        <a:solidFill>
          <a:srgbClr val="000000"/>
        </a:solidFill>
        <a:latin typeface="Times New Roman" pitchFamily="18"/>
        <a:ea typeface="SimSun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27305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73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408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408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42615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408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0851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408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96269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408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82958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408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28096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408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49365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408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43569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72402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219399" y="777960"/>
            <a:ext cx="2662200" cy="383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0103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3601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9058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9550" y="387350"/>
            <a:ext cx="1957388" cy="60086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87350"/>
            <a:ext cx="5721350" cy="60086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939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95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4714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981200"/>
            <a:ext cx="3800475" cy="4414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4875" y="1981200"/>
            <a:ext cx="3802063" cy="4414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8259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5073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9353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318965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4768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248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20011"/>
            </a:gs>
            <a:gs pos="50000">
              <a:srgbClr val="660033"/>
            </a:gs>
            <a:gs pos="100000">
              <a:srgbClr val="220011"/>
            </a:gs>
          </a:gsLst>
          <a:lin ang="108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685440" y="387360"/>
            <a:ext cx="7754760" cy="142740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ctr" anchorCtr="0" compatLnSpc="1"/>
          <a:lstStyle>
            <a:defPPr lvl="0">
              <a:buNone/>
            </a:defPPr>
            <a:lvl1pPr lvl="0">
              <a:buNone/>
            </a:lvl1pPr>
          </a:lstStyle>
          <a:p>
            <a:endParaRPr lang="cs-CZ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61759" y="1981080"/>
            <a:ext cx="7754760" cy="441540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t" anchorCtr="0" compatLnSpc="1"/>
          <a:lstStyle>
            <a:defPPr marL="342720" marR="0" lvl="0" indent="-342720" algn="l" rtl="0" hangingPunct="0">
              <a:lnSpc>
                <a:spcPct val="54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42720" algn="l"/>
                <a:tab pos="456840" algn="l"/>
                <a:tab pos="914040" algn="l"/>
                <a:tab pos="1371239" algn="l"/>
                <a:tab pos="1828439" algn="l"/>
                <a:tab pos="2285639" algn="l"/>
                <a:tab pos="2742839" algn="l"/>
                <a:tab pos="3200040" algn="l"/>
                <a:tab pos="3657239" algn="l"/>
                <a:tab pos="4114440" algn="l"/>
                <a:tab pos="4571639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cs-CZ" sz="32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defPPr>
            <a:lvl1pPr marL="342720" marR="0" lvl="0" indent="-342720" algn="l" rtl="0" hangingPunct="0">
              <a:lnSpc>
                <a:spcPct val="54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42720" algn="l"/>
                <a:tab pos="456840" algn="l"/>
                <a:tab pos="914040" algn="l"/>
                <a:tab pos="1371239" algn="l"/>
                <a:tab pos="1828439" algn="l"/>
                <a:tab pos="2285639" algn="l"/>
                <a:tab pos="2742839" algn="l"/>
                <a:tab pos="3200040" algn="l"/>
                <a:tab pos="3657239" algn="l"/>
                <a:tab pos="4114440" algn="l"/>
                <a:tab pos="4571639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cs-CZ" sz="32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1pPr>
            <a:lvl2pPr marL="742680" marR="0" lvl="1" indent="-285480" algn="l" rtl="0" hangingPunct="0">
              <a:lnSpc>
                <a:spcPct val="54000"/>
              </a:lnSpc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–"/>
              <a:tabLst>
                <a:tab pos="742680" algn="l"/>
                <a:tab pos="914040" algn="l"/>
                <a:tab pos="1371240" algn="l"/>
                <a:tab pos="1828439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39" algn="l"/>
                <a:tab pos="5028840" algn="l"/>
                <a:tab pos="5486040" algn="l"/>
                <a:tab pos="5943240" algn="l"/>
                <a:tab pos="6400440" algn="l"/>
                <a:tab pos="6857639" algn="l"/>
                <a:tab pos="7314840" algn="l"/>
                <a:tab pos="7772040" algn="l"/>
                <a:tab pos="8229240" algn="l"/>
                <a:tab pos="8686440" algn="l"/>
                <a:tab pos="9143640" algn="l"/>
                <a:tab pos="9600840" algn="l"/>
              </a:tabLst>
              <a:defRPr lang="cs-CZ" sz="28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2pPr>
            <a:lvl3pPr marL="1143000" marR="0" lvl="2" indent="-228600" algn="l" rtl="0" hangingPunct="0">
              <a:lnSpc>
                <a:spcPct val="54000"/>
              </a:lnSpc>
              <a:spcBef>
                <a:spcPts val="598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•"/>
              <a:tabLst>
                <a:tab pos="1143000" algn="l"/>
                <a:tab pos="1371600" algn="l"/>
                <a:tab pos="1828799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799" algn="l"/>
                <a:tab pos="9143999" algn="l"/>
                <a:tab pos="9601200" algn="l"/>
                <a:tab pos="10058399" algn="l"/>
              </a:tabLst>
              <a:defRPr lang="cs-CZ" sz="24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3pPr>
            <a:lvl4pPr marL="1600199" marR="0" lvl="3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–"/>
              <a:tabLst>
                <a:tab pos="1600200" algn="l"/>
                <a:tab pos="1828800" algn="l"/>
                <a:tab pos="2285999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3999" algn="l"/>
                <a:tab pos="9601199" algn="l"/>
                <a:tab pos="10058400" algn="l"/>
                <a:tab pos="10515599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4pPr>
            <a:lvl5pPr marL="2057400" marR="0" lvl="4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199" algn="l"/>
                <a:tab pos="10058399" algn="l"/>
                <a:tab pos="10515600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5pPr>
            <a:lvl6pPr marL="2057400" marR="0" lvl="5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199" algn="l"/>
                <a:tab pos="10058399" algn="l"/>
                <a:tab pos="10515600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6pPr>
            <a:lvl7pPr marL="2057400" marR="0" lvl="6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199" algn="l"/>
                <a:tab pos="10058399" algn="l"/>
                <a:tab pos="10515600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7pPr>
            <a:lvl8pPr marL="2057400" marR="0" lvl="7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199" algn="l"/>
                <a:tab pos="10058399" algn="l"/>
                <a:tab pos="10515600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8pPr>
            <a:lvl9pPr marL="2057400" marR="0" lvl="8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199" algn="l"/>
                <a:tab pos="10058399" algn="l"/>
                <a:tab pos="10515600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indent="0" algn="ctr" rtl="0" hangingPunct="0">
        <a:lnSpc>
          <a:spcPct val="54000"/>
        </a:lnSpc>
        <a:spcBef>
          <a:spcPts val="0"/>
        </a:spcBef>
        <a:spcAft>
          <a:spcPts val="0"/>
        </a:spcAft>
        <a:tabLst>
          <a:tab pos="0" algn="l"/>
          <a:tab pos="457200" algn="l"/>
          <a:tab pos="914400" algn="l"/>
          <a:tab pos="1371599" algn="l"/>
          <a:tab pos="1828800" algn="l"/>
          <a:tab pos="2286000" algn="l"/>
          <a:tab pos="2743199" algn="l"/>
          <a:tab pos="3200400" algn="l"/>
          <a:tab pos="3657600" algn="l"/>
          <a:tab pos="4114800" algn="l"/>
          <a:tab pos="4572000" algn="l"/>
          <a:tab pos="5029200" algn="l"/>
          <a:tab pos="5486399" algn="l"/>
          <a:tab pos="5943600" algn="l"/>
          <a:tab pos="6400799" algn="l"/>
          <a:tab pos="6858000" algn="l"/>
          <a:tab pos="7315200" algn="l"/>
          <a:tab pos="7772400" algn="l"/>
          <a:tab pos="8229600" algn="l"/>
          <a:tab pos="8686800" algn="l"/>
          <a:tab pos="9144000" algn="l"/>
        </a:tabLst>
        <a:defRPr lang="cs-CZ" sz="4400" b="0" i="0" u="none" strike="noStrike" baseline="0">
          <a:ln>
            <a:noFill/>
          </a:ln>
          <a:solidFill>
            <a:srgbClr val="FFCC00"/>
          </a:solidFill>
          <a:latin typeface="Arial" pitchFamily="34"/>
          <a:ea typeface="Arial Unicode MS" pitchFamily="34"/>
          <a:cs typeface="Arial Unicode MS" pitchFamily="34"/>
        </a:defRPr>
      </a:lvl1pPr>
    </p:titleStyle>
    <p:bodyStyle>
      <a:lvl1pPr marL="342720" marR="0" indent="-342720" algn="l" rtl="0" hangingPunct="0">
        <a:lnSpc>
          <a:spcPct val="54000"/>
        </a:lnSpc>
        <a:spcBef>
          <a:spcPts val="799"/>
        </a:spcBef>
        <a:spcAft>
          <a:spcPts val="0"/>
        </a:spcAft>
        <a:tabLst>
          <a:tab pos="342720" algn="l"/>
          <a:tab pos="456840" algn="l"/>
          <a:tab pos="914040" algn="l"/>
          <a:tab pos="1371239" algn="l"/>
          <a:tab pos="1828439" algn="l"/>
          <a:tab pos="2285639" algn="l"/>
          <a:tab pos="2742839" algn="l"/>
          <a:tab pos="3200040" algn="l"/>
          <a:tab pos="3657239" algn="l"/>
          <a:tab pos="4114440" algn="l"/>
          <a:tab pos="4571639" algn="l"/>
          <a:tab pos="5028840" algn="l"/>
          <a:tab pos="5486040" algn="l"/>
          <a:tab pos="5943240" algn="l"/>
          <a:tab pos="6400440" algn="l"/>
          <a:tab pos="6857640" algn="l"/>
          <a:tab pos="7314840" algn="l"/>
          <a:tab pos="7772040" algn="l"/>
          <a:tab pos="8229240" algn="l"/>
          <a:tab pos="8686440" algn="l"/>
          <a:tab pos="9143640" algn="l"/>
        </a:tabLst>
        <a:defRPr lang="cs-CZ" sz="3200" b="0" i="0" u="none" strike="noStrike" baseline="0">
          <a:ln>
            <a:noFill/>
          </a:ln>
          <a:solidFill>
            <a:srgbClr val="FFFFCC"/>
          </a:solidFill>
          <a:latin typeface="Arial" pitchFamily="34"/>
          <a:ea typeface="Arial Unicode MS" pitchFamily="34"/>
          <a:cs typeface="Arial Unicode MS" pitchFamily="34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5799" y="387360"/>
            <a:ext cx="7770959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/>
              <a:t>Nuclear properties of selected isotopes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57200" y="2076480"/>
            <a:ext cx="8077320" cy="407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8139" y="433293"/>
            <a:ext cx="7767720" cy="60972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sz="3600" baseline="30000" dirty="0"/>
              <a:t>1</a:t>
            </a:r>
            <a:r>
              <a:rPr lang="en-US" sz="3600" dirty="0"/>
              <a:t>H NOESY spectrum of DNA in D</a:t>
            </a:r>
            <a:r>
              <a:rPr lang="en-US" sz="3600" baseline="-25000" dirty="0"/>
              <a:t>2</a:t>
            </a:r>
            <a:r>
              <a:rPr lang="en-US" sz="3600" dirty="0"/>
              <a:t>O</a:t>
            </a:r>
          </a:p>
        </p:txBody>
      </p:sp>
      <p:pic>
        <p:nvPicPr>
          <p:cNvPr id="6" name="Picture 5" descr="Diagram, schematic&#10;&#10;Description automatically generated">
            <a:extLst>
              <a:ext uri="{FF2B5EF4-FFF2-40B4-BE49-F238E27FC236}">
                <a16:creationId xmlns:a16="http://schemas.microsoft.com/office/drawing/2014/main" id="{30EF7FA9-A3B9-AF70-2245-5B62F6CFEC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" r="13000"/>
          <a:stretch/>
        </p:blipFill>
        <p:spPr>
          <a:xfrm>
            <a:off x="636593" y="1268760"/>
            <a:ext cx="7803970" cy="5487166"/>
          </a:xfrm>
          <a:prstGeom prst="rect">
            <a:avLst/>
          </a:prstGeom>
        </p:spPr>
      </p:pic>
      <p:sp>
        <p:nvSpPr>
          <p:cNvPr id="7" name="Freeform 3">
            <a:extLst>
              <a:ext uri="{FF2B5EF4-FFF2-40B4-BE49-F238E27FC236}">
                <a16:creationId xmlns:a16="http://schemas.microsoft.com/office/drawing/2014/main" id="{F309AF99-732C-FFF4-C9AD-DF1D7867E4E7}"/>
              </a:ext>
            </a:extLst>
          </p:cNvPr>
          <p:cNvSpPr/>
          <p:nvPr/>
        </p:nvSpPr>
        <p:spPr>
          <a:xfrm rot="16200000">
            <a:off x="-341312" y="3715080"/>
            <a:ext cx="3259080" cy="489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95000"/>
              </a:lnSpc>
              <a:buNone/>
              <a:tabLst/>
            </a:pPr>
            <a:r>
              <a:rPr lang="en-GB" sz="2400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aseline="-25000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, diagram&#10;&#10;Description automatically generated">
            <a:extLst>
              <a:ext uri="{FF2B5EF4-FFF2-40B4-BE49-F238E27FC236}">
                <a16:creationId xmlns:a16="http://schemas.microsoft.com/office/drawing/2014/main" id="{64314E2B-5760-BED5-D726-86D61D6F13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9" r="5999"/>
          <a:stretch/>
        </p:blipFill>
        <p:spPr>
          <a:xfrm>
            <a:off x="457199" y="1484784"/>
            <a:ext cx="8229600" cy="5143500"/>
          </a:xfrm>
          <a:prstGeom prst="rect">
            <a:avLst/>
          </a:prstGeom>
        </p:spPr>
      </p:pic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8139" y="433293"/>
            <a:ext cx="7767720" cy="60972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sz="3600" baseline="30000" dirty="0"/>
              <a:t>1</a:t>
            </a:r>
            <a:r>
              <a:rPr lang="en-US" sz="3600" dirty="0"/>
              <a:t>H NOESY spectrum of DNA in H</a:t>
            </a:r>
            <a:r>
              <a:rPr lang="en-US" sz="3600" baseline="-25000" dirty="0"/>
              <a:t>2</a:t>
            </a:r>
            <a:r>
              <a:rPr lang="en-US" sz="3600" dirty="0"/>
              <a:t>O</a:t>
            </a:r>
          </a:p>
        </p:txBody>
      </p:sp>
      <p:sp>
        <p:nvSpPr>
          <p:cNvPr id="7" name="Freeform 3">
            <a:extLst>
              <a:ext uri="{FF2B5EF4-FFF2-40B4-BE49-F238E27FC236}">
                <a16:creationId xmlns:a16="http://schemas.microsoft.com/office/drawing/2014/main" id="{F309AF99-732C-FFF4-C9AD-DF1D7867E4E7}"/>
              </a:ext>
            </a:extLst>
          </p:cNvPr>
          <p:cNvSpPr/>
          <p:nvPr/>
        </p:nvSpPr>
        <p:spPr>
          <a:xfrm>
            <a:off x="5690252" y="1916832"/>
            <a:ext cx="2765607" cy="374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95000"/>
              </a:lnSpc>
              <a:buNone/>
              <a:tabLst/>
            </a:pPr>
            <a:r>
              <a:rPr lang="en-GB" sz="2000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000" baseline="-25000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6874436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685799" y="849239"/>
            <a:ext cx="7767720" cy="5097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ctr" anchorCtr="0" compatLnSpc="0">
            <a:spAutoFit/>
          </a:bodyPr>
          <a:lstStyle/>
          <a:p>
            <a:pPr marL="0" marR="0" lvl="0" indent="0" algn="ctr" rtl="0" hangingPunct="0">
              <a:lnSpc>
                <a:spcPct val="76000"/>
              </a:lnSpc>
              <a:buNone/>
              <a:tabLst/>
            </a:pPr>
            <a:r>
              <a:rPr lang="en-GB" sz="44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Water Suppression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00160" y="1658879"/>
            <a:ext cx="8794440" cy="46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1684440"/>
            <a:ext cx="9144000" cy="51735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685799" y="111240"/>
            <a:ext cx="7765920" cy="1984680"/>
          </a:xfrm>
        </p:spPr>
        <p:txBody>
          <a:bodyPr wrap="square" lIns="0" tIns="0" rIns="0" bIns="0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sz="4000"/>
              <a:t>Structure Determination Procedure</a:t>
            </a:r>
            <a:br>
              <a:rPr lang="en-US" sz="4000"/>
            </a:br>
            <a:endParaRPr lang="en-US" sz="40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685799" y="865080"/>
            <a:ext cx="7765920" cy="476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ctr" anchorCtr="0" compatLnSpc="0">
            <a:spAutoFit/>
          </a:bodyPr>
          <a:lstStyle/>
          <a:p>
            <a:pPr marL="0" marR="0" lvl="0" indent="0" algn="ctr" rtl="0" hangingPunct="0">
              <a:lnSpc>
                <a:spcPct val="71000"/>
              </a:lnSpc>
              <a:buNone/>
              <a:tabLst/>
            </a:pPr>
            <a:r>
              <a:rPr lang="en-GB" sz="44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Resonance Assignment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15879" y="1587600"/>
            <a:ext cx="8163000" cy="5038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57200" y="268009"/>
            <a:ext cx="8229600" cy="115634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buNone/>
              <a:tabLst/>
            </a:pPr>
            <a:r>
              <a:rPr lang="en-GB" sz="3600" dirty="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Sequential </a:t>
            </a:r>
            <a:r>
              <a:rPr lang="en-GB" sz="3600" dirty="0" err="1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connectivities</a:t>
            </a:r>
            <a:br>
              <a:rPr lang="en-GB" sz="3600" dirty="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</a:br>
            <a:r>
              <a:rPr lang="en-GB" sz="3600" dirty="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with exchangeable protons</a:t>
            </a:r>
          </a:p>
        </p:txBody>
      </p:sp>
      <p:sp>
        <p:nvSpPr>
          <p:cNvPr id="5" name="Freeform 4"/>
          <p:cNvSpPr/>
          <p:nvPr/>
        </p:nvSpPr>
        <p:spPr>
          <a:xfrm>
            <a:off x="1187332" y="1412044"/>
            <a:ext cx="3090246" cy="51680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algn="ctr" rtl="0" hangingPunct="0">
              <a:lnSpc>
                <a:spcPct val="78000"/>
              </a:lnSpc>
              <a:buNone/>
              <a:tabLst/>
            </a:pPr>
            <a:r>
              <a:rPr lang="en-GB" sz="1800" b="1" dirty="0">
                <a:solidFill>
                  <a:srgbClr val="FFFFFF"/>
                </a:solidFill>
                <a:latin typeface="Courier New" panose="02070309020205020404" pitchFamily="49" charset="0"/>
                <a:ea typeface="Arial Unicode MS" pitchFamily="2"/>
                <a:cs typeface="Courier New" panose="02070309020205020404" pitchFamily="49" charset="0"/>
              </a:rPr>
              <a:t>Dickerson’s dodecamer</a:t>
            </a:r>
          </a:p>
          <a:p>
            <a:pPr marL="0" marR="0" lvl="0" indent="0" algn="ctr" rtl="0" hangingPunct="0">
              <a:lnSpc>
                <a:spcPct val="78000"/>
              </a:lnSpc>
              <a:buNone/>
              <a:tabLst/>
            </a:pPr>
            <a:r>
              <a:rPr lang="en-GB" sz="1800" b="1" dirty="0">
                <a:solidFill>
                  <a:srgbClr val="FFFFFF"/>
                </a:solidFill>
                <a:latin typeface="Courier New" panose="02070309020205020404" pitchFamily="49" charset="0"/>
                <a:ea typeface="Arial Unicode MS" pitchFamily="2"/>
                <a:cs typeface="Courier New" panose="02070309020205020404" pitchFamily="49" charset="0"/>
              </a:rPr>
              <a:t>d(CGCGAATTCGCG)</a:t>
            </a:r>
            <a:r>
              <a:rPr lang="en-GB" sz="1800" b="1" baseline="-25000" dirty="0">
                <a:solidFill>
                  <a:srgbClr val="FFFFFF"/>
                </a:solidFill>
                <a:latin typeface="Courier New" panose="02070309020205020404" pitchFamily="49" charset="0"/>
                <a:ea typeface="Arial Unicode MS" pitchFamily="2"/>
                <a:cs typeface="Courier New" panose="02070309020205020404" pitchFamily="49" charset="0"/>
              </a:rPr>
              <a:t>2</a:t>
            </a:r>
            <a:r>
              <a:rPr lang="en-GB" sz="1800" b="1" dirty="0">
                <a:solidFill>
                  <a:srgbClr val="FFFFFF"/>
                </a:solidFill>
                <a:latin typeface="Courier New" panose="02070309020205020404" pitchFamily="49" charset="0"/>
                <a:ea typeface="Arial Unicode MS" pitchFamily="2"/>
                <a:cs typeface="Courier New" panose="02070309020205020404" pitchFamily="49" charset="0"/>
              </a:rPr>
              <a:t>‏</a:t>
            </a:r>
          </a:p>
        </p:txBody>
      </p:sp>
      <p:sp>
        <p:nvSpPr>
          <p:cNvPr id="6" name="Freeform 5"/>
          <p:cNvSpPr/>
          <p:nvPr/>
        </p:nvSpPr>
        <p:spPr>
          <a:xfrm>
            <a:off x="1598760" y="6172200"/>
            <a:ext cx="1776240" cy="379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 dirty="0" err="1">
                <a:solidFill>
                  <a:srgbClr val="FFFF00"/>
                </a:solidFill>
                <a:latin typeface="Times New Roman" pitchFamily="18"/>
                <a:ea typeface="Arial Unicode MS" pitchFamily="2"/>
                <a:cs typeface="Tahoma" pitchFamily="2"/>
              </a:rPr>
              <a:t>imino-imino</a:t>
            </a:r>
            <a:endParaRPr lang="en-GB" sz="2400" b="1" dirty="0">
              <a:solidFill>
                <a:srgbClr val="FFFF00"/>
              </a:solidFill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5789519" y="6172200"/>
            <a:ext cx="1843559" cy="379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 dirty="0" err="1">
                <a:solidFill>
                  <a:srgbClr val="FFFF00"/>
                </a:solidFill>
                <a:latin typeface="Times New Roman" pitchFamily="18"/>
                <a:ea typeface="Arial Unicode MS" pitchFamily="2"/>
                <a:cs typeface="Tahoma" pitchFamily="2"/>
              </a:rPr>
              <a:t>imino</a:t>
            </a:r>
            <a:r>
              <a:rPr lang="en-GB" sz="2400" b="1" dirty="0">
                <a:solidFill>
                  <a:srgbClr val="FFFF00"/>
                </a:solidFill>
                <a:latin typeface="Times New Roman" pitchFamily="18"/>
                <a:ea typeface="Arial Unicode MS" pitchFamily="2"/>
                <a:cs typeface="Tahoma" pitchFamily="2"/>
              </a:rPr>
              <a:t>-amino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666531" y="1993909"/>
            <a:ext cx="1967039" cy="134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Chart&#10;&#10;Description automatically generated">
            <a:extLst>
              <a:ext uri="{FF2B5EF4-FFF2-40B4-BE49-F238E27FC236}">
                <a16:creationId xmlns:a16="http://schemas.microsoft.com/office/drawing/2014/main" id="{EB84E5FD-8113-CD92-FE80-B2D0891D4C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586" y="1420020"/>
            <a:ext cx="3536174" cy="4715819"/>
          </a:xfrm>
          <a:prstGeom prst="rect">
            <a:avLst/>
          </a:prstGeom>
        </p:spPr>
      </p:pic>
      <p:pic>
        <p:nvPicPr>
          <p:cNvPr id="12" name="Picture 11" descr="Chart, scatter chart&#10;&#10;Description automatically generated">
            <a:extLst>
              <a:ext uri="{FF2B5EF4-FFF2-40B4-BE49-F238E27FC236}">
                <a16:creationId xmlns:a16="http://schemas.microsoft.com/office/drawing/2014/main" id="{2728A758-8272-B2B6-25CD-0BD3A262A1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587" y="3382040"/>
            <a:ext cx="2916365" cy="274662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83" descr="Chart, diagram&#10;&#10;Description automatically generated with medium confidence">
            <a:extLst>
              <a:ext uri="{FF2B5EF4-FFF2-40B4-BE49-F238E27FC236}">
                <a16:creationId xmlns:a16="http://schemas.microsoft.com/office/drawing/2014/main" id="{10175828-C9F7-FA1A-B439-3A219B2B21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581887"/>
            <a:ext cx="3170363" cy="4227975"/>
          </a:xfrm>
          <a:prstGeom prst="rect">
            <a:avLst/>
          </a:prstGeom>
        </p:spPr>
      </p:pic>
      <p:sp>
        <p:nvSpPr>
          <p:cNvPr id="2" name="Freeform 1"/>
          <p:cNvSpPr/>
          <p:nvPr/>
        </p:nvSpPr>
        <p:spPr>
          <a:xfrm>
            <a:off x="457200" y="582480"/>
            <a:ext cx="8229600" cy="5266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lnSpc>
                <a:spcPct val="71000"/>
              </a:lnSpc>
              <a:buNone/>
              <a:tabLst/>
            </a:pPr>
            <a:r>
              <a:rPr lang="en-GB" sz="40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Sequential resonance assignments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204445" y="1458706"/>
            <a:ext cx="2238451" cy="449226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Freeform 4"/>
          <p:cNvSpPr/>
          <p:nvPr/>
        </p:nvSpPr>
        <p:spPr>
          <a:xfrm>
            <a:off x="6084168" y="4797152"/>
            <a:ext cx="2807926" cy="32457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000" b="1" dirty="0">
                <a:solidFill>
                  <a:schemeClr val="tx2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000" b="1" baseline="-25000" dirty="0">
                <a:solidFill>
                  <a:schemeClr val="tx2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  <p:pic>
        <p:nvPicPr>
          <p:cNvPr id="82" name="Picture 81" descr="Chart&#10;&#10;Description automatically generated">
            <a:extLst>
              <a:ext uri="{FF2B5EF4-FFF2-40B4-BE49-F238E27FC236}">
                <a16:creationId xmlns:a16="http://schemas.microsoft.com/office/drawing/2014/main" id="{1BED60B2-B624-B262-2412-1748257FCB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334" y="1590850"/>
            <a:ext cx="3170363" cy="4227975"/>
          </a:xfrm>
          <a:prstGeom prst="rect">
            <a:avLst/>
          </a:prstGeom>
        </p:spPr>
      </p:pic>
      <p:sp>
        <p:nvSpPr>
          <p:cNvPr id="85" name="Freeform 4">
            <a:extLst>
              <a:ext uri="{FF2B5EF4-FFF2-40B4-BE49-F238E27FC236}">
                <a16:creationId xmlns:a16="http://schemas.microsoft.com/office/drawing/2014/main" id="{6628887A-C501-3667-6B64-5C749952F421}"/>
              </a:ext>
            </a:extLst>
          </p:cNvPr>
          <p:cNvSpPr/>
          <p:nvPr/>
        </p:nvSpPr>
        <p:spPr>
          <a:xfrm>
            <a:off x="3184724" y="1257308"/>
            <a:ext cx="1982572" cy="32457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000" b="1" dirty="0">
                <a:solidFill>
                  <a:schemeClr val="bg1"/>
                </a:solidFill>
                <a:latin typeface="Arial" pitchFamily="34"/>
                <a:ea typeface="Arial Unicode MS" pitchFamily="2"/>
                <a:cs typeface="Tahoma" pitchFamily="2"/>
              </a:rPr>
              <a:t>H6/8-H2’,2’’/Me</a:t>
            </a:r>
          </a:p>
        </p:txBody>
      </p:sp>
      <p:sp>
        <p:nvSpPr>
          <p:cNvPr id="86" name="Freeform 4">
            <a:extLst>
              <a:ext uri="{FF2B5EF4-FFF2-40B4-BE49-F238E27FC236}">
                <a16:creationId xmlns:a16="http://schemas.microsoft.com/office/drawing/2014/main" id="{C4CDF7CB-24DB-DD2D-36C5-D3E4C2F45B95}"/>
              </a:ext>
            </a:extLst>
          </p:cNvPr>
          <p:cNvSpPr/>
          <p:nvPr/>
        </p:nvSpPr>
        <p:spPr>
          <a:xfrm>
            <a:off x="6777252" y="1257309"/>
            <a:ext cx="1208129" cy="32457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000" b="1" dirty="0">
                <a:solidFill>
                  <a:schemeClr val="bg1"/>
                </a:solidFill>
                <a:latin typeface="Arial" pitchFamily="34"/>
                <a:ea typeface="Arial Unicode MS" pitchFamily="2"/>
                <a:cs typeface="Tahoma" pitchFamily="2"/>
              </a:rPr>
              <a:t>H6/8-H1’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28600" y="260648"/>
            <a:ext cx="8686800" cy="56637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buNone/>
              <a:tabLst/>
            </a:pPr>
            <a:r>
              <a:rPr lang="en-GB" sz="3200" dirty="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Assignment based on H6/8-H1’ </a:t>
            </a:r>
            <a:r>
              <a:rPr lang="en-GB" sz="3200" dirty="0" err="1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connectivities</a:t>
            </a:r>
            <a:endParaRPr lang="en-GB" sz="3200" dirty="0">
              <a:solidFill>
                <a:srgbClr val="FFCC00"/>
              </a:solidFill>
              <a:latin typeface="Arial" pitchFamily="34"/>
              <a:ea typeface="Arial Unicode MS" pitchFamily="2"/>
              <a:cs typeface="Tahoma" pitchFamily="2"/>
            </a:endParaRPr>
          </a:p>
        </p:txBody>
      </p:sp>
      <p:sp>
        <p:nvSpPr>
          <p:cNvPr id="4" name="Freeform 3"/>
          <p:cNvSpPr/>
          <p:nvPr/>
        </p:nvSpPr>
        <p:spPr>
          <a:xfrm rot="16200000">
            <a:off x="-401972" y="3434420"/>
            <a:ext cx="3309480" cy="41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="1" baseline="-250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  <p:pic>
        <p:nvPicPr>
          <p:cNvPr id="7" name="Picture 6" descr="Chart&#10;&#10;Description automatically generated">
            <a:extLst>
              <a:ext uri="{FF2B5EF4-FFF2-40B4-BE49-F238E27FC236}">
                <a16:creationId xmlns:a16="http://schemas.microsoft.com/office/drawing/2014/main" id="{DC718F88-5814-C5C4-9778-BF0F939243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" b="29330"/>
          <a:stretch/>
        </p:blipFill>
        <p:spPr>
          <a:xfrm>
            <a:off x="1691680" y="908720"/>
            <a:ext cx="6096851" cy="574565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28600" y="260648"/>
            <a:ext cx="8686800" cy="56637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buNone/>
              <a:tabLst/>
            </a:pPr>
            <a:r>
              <a:rPr lang="en-GB" sz="3200" dirty="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Assignment based on H6/8-H1’ </a:t>
            </a:r>
            <a:r>
              <a:rPr lang="en-GB" sz="3200" dirty="0" err="1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connectivities</a:t>
            </a:r>
            <a:endParaRPr lang="en-GB" sz="3200" dirty="0">
              <a:solidFill>
                <a:srgbClr val="FFCC00"/>
              </a:solidFill>
              <a:latin typeface="Arial" pitchFamily="34"/>
              <a:ea typeface="Arial Unicode MS" pitchFamily="2"/>
              <a:cs typeface="Tahoma" pitchFamily="2"/>
            </a:endParaRPr>
          </a:p>
        </p:txBody>
      </p:sp>
      <p:sp>
        <p:nvSpPr>
          <p:cNvPr id="4" name="Freeform 3"/>
          <p:cNvSpPr/>
          <p:nvPr/>
        </p:nvSpPr>
        <p:spPr>
          <a:xfrm rot="16200000">
            <a:off x="-1324348" y="3386168"/>
            <a:ext cx="3309480" cy="41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="1" baseline="-250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C7C5F0BD-D158-4C1C-FC33-0EB94D9975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150"/>
          <a:stretch/>
        </p:blipFill>
        <p:spPr>
          <a:xfrm>
            <a:off x="548640" y="1280160"/>
            <a:ext cx="5153884" cy="4663440"/>
          </a:xfrm>
          <a:prstGeom prst="rect">
            <a:avLst/>
          </a:prstGeom>
        </p:spPr>
      </p:pic>
      <p:pic>
        <p:nvPicPr>
          <p:cNvPr id="6" name="Picture 5" descr="Diagram, schematic&#10;&#10;Description automatically generated">
            <a:extLst>
              <a:ext uri="{FF2B5EF4-FFF2-40B4-BE49-F238E27FC236}">
                <a16:creationId xmlns:a16="http://schemas.microsoft.com/office/drawing/2014/main" id="{325AD100-6AD1-51B8-8263-17FBE84E73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7" r="23065"/>
          <a:stretch/>
        </p:blipFill>
        <p:spPr>
          <a:xfrm>
            <a:off x="5702523" y="1192744"/>
            <a:ext cx="3441477" cy="512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4895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hart&#10;&#10;Description automatically generated">
            <a:extLst>
              <a:ext uri="{FF2B5EF4-FFF2-40B4-BE49-F238E27FC236}">
                <a16:creationId xmlns:a16="http://schemas.microsoft.com/office/drawing/2014/main" id="{0774CF37-29F3-CE43-3CD8-8566E9DFFE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00"/>
          <a:stretch/>
        </p:blipFill>
        <p:spPr>
          <a:xfrm>
            <a:off x="547918" y="1280160"/>
            <a:ext cx="5142496" cy="4663440"/>
          </a:xfrm>
          <a:prstGeom prst="rect">
            <a:avLst/>
          </a:prstGeom>
        </p:spPr>
      </p:pic>
      <p:pic>
        <p:nvPicPr>
          <p:cNvPr id="7" name="Picture 6" descr="Diagram, schematic&#10;&#10;Description automatically generated">
            <a:extLst>
              <a:ext uri="{FF2B5EF4-FFF2-40B4-BE49-F238E27FC236}">
                <a16:creationId xmlns:a16="http://schemas.microsoft.com/office/drawing/2014/main" id="{3047DBC8-3749-DB80-BC9F-E9DC134F3E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8" r="23293"/>
          <a:stretch/>
        </p:blipFill>
        <p:spPr>
          <a:xfrm>
            <a:off x="5711611" y="1180156"/>
            <a:ext cx="3432389" cy="5145816"/>
          </a:xfrm>
          <a:prstGeom prst="rect">
            <a:avLst/>
          </a:prstGeom>
        </p:spPr>
      </p:pic>
      <p:sp>
        <p:nvSpPr>
          <p:cNvPr id="2" name="Freeform 1"/>
          <p:cNvSpPr/>
          <p:nvPr/>
        </p:nvSpPr>
        <p:spPr>
          <a:xfrm>
            <a:off x="228600" y="260648"/>
            <a:ext cx="8686800" cy="56637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buNone/>
              <a:tabLst/>
            </a:pPr>
            <a:r>
              <a:rPr lang="en-GB" sz="3200" dirty="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Assignment based on H6/8-H1’ </a:t>
            </a:r>
            <a:r>
              <a:rPr lang="en-GB" sz="3200" dirty="0" err="1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connectivities</a:t>
            </a:r>
            <a:endParaRPr lang="en-GB" sz="3200" dirty="0">
              <a:solidFill>
                <a:srgbClr val="FFCC00"/>
              </a:solidFill>
              <a:latin typeface="Arial" pitchFamily="34"/>
              <a:ea typeface="Arial Unicode MS" pitchFamily="2"/>
              <a:cs typeface="Tahoma" pitchFamily="2"/>
            </a:endParaRPr>
          </a:p>
        </p:txBody>
      </p:sp>
      <p:sp>
        <p:nvSpPr>
          <p:cNvPr id="4" name="Freeform 3"/>
          <p:cNvSpPr/>
          <p:nvPr/>
        </p:nvSpPr>
        <p:spPr>
          <a:xfrm rot="16200000">
            <a:off x="-1324348" y="3386168"/>
            <a:ext cx="3309480" cy="41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="1" baseline="-250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572206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5799" y="387360"/>
            <a:ext cx="7770959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/>
              <a:t>Spin systems in ribose and deoxyribose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33520" y="2496960"/>
            <a:ext cx="8229600" cy="338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iagram, schematic&#10;&#10;Description automatically generated">
            <a:extLst>
              <a:ext uri="{FF2B5EF4-FFF2-40B4-BE49-F238E27FC236}">
                <a16:creationId xmlns:a16="http://schemas.microsoft.com/office/drawing/2014/main" id="{4B6BA62F-CD33-ED71-3691-159EECDB12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4" r="23279"/>
          <a:stretch/>
        </p:blipFill>
        <p:spPr>
          <a:xfrm>
            <a:off x="5691136" y="1180156"/>
            <a:ext cx="3452864" cy="5145816"/>
          </a:xfrm>
          <a:prstGeom prst="rect">
            <a:avLst/>
          </a:prstGeom>
        </p:spPr>
      </p:pic>
      <p:pic>
        <p:nvPicPr>
          <p:cNvPr id="8" name="Picture 7" descr="Chart&#10;&#10;Description automatically generated">
            <a:extLst>
              <a:ext uri="{FF2B5EF4-FFF2-40B4-BE49-F238E27FC236}">
                <a16:creationId xmlns:a16="http://schemas.microsoft.com/office/drawing/2014/main" id="{53125919-10EC-CBF6-D3B3-93D3F4299F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00"/>
          <a:stretch/>
        </p:blipFill>
        <p:spPr>
          <a:xfrm>
            <a:off x="548640" y="1280160"/>
            <a:ext cx="5142496" cy="4663440"/>
          </a:xfrm>
          <a:prstGeom prst="rect">
            <a:avLst/>
          </a:prstGeom>
        </p:spPr>
      </p:pic>
      <p:sp>
        <p:nvSpPr>
          <p:cNvPr id="2" name="Freeform 1"/>
          <p:cNvSpPr/>
          <p:nvPr/>
        </p:nvSpPr>
        <p:spPr>
          <a:xfrm>
            <a:off x="228600" y="260648"/>
            <a:ext cx="8686800" cy="56637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buNone/>
              <a:tabLst/>
            </a:pPr>
            <a:r>
              <a:rPr lang="en-GB" sz="3200" dirty="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Assignment based on H6/8-H1’ </a:t>
            </a:r>
            <a:r>
              <a:rPr lang="en-GB" sz="3200" dirty="0" err="1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connectivities</a:t>
            </a:r>
            <a:endParaRPr lang="en-GB" sz="3200" dirty="0">
              <a:solidFill>
                <a:srgbClr val="FFCC00"/>
              </a:solidFill>
              <a:latin typeface="Arial" pitchFamily="34"/>
              <a:ea typeface="Arial Unicode MS" pitchFamily="2"/>
              <a:cs typeface="Tahoma" pitchFamily="2"/>
            </a:endParaRPr>
          </a:p>
        </p:txBody>
      </p:sp>
      <p:sp>
        <p:nvSpPr>
          <p:cNvPr id="4" name="Freeform 3"/>
          <p:cNvSpPr/>
          <p:nvPr/>
        </p:nvSpPr>
        <p:spPr>
          <a:xfrm rot="16200000">
            <a:off x="-1324348" y="3386168"/>
            <a:ext cx="3309480" cy="41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="1" baseline="-250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9267285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schematic&#10;&#10;Description automatically generated">
            <a:extLst>
              <a:ext uri="{FF2B5EF4-FFF2-40B4-BE49-F238E27FC236}">
                <a16:creationId xmlns:a16="http://schemas.microsoft.com/office/drawing/2014/main" id="{0895ED36-CAE8-0E64-8717-C59106FC6C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5" r="23278"/>
          <a:stretch/>
        </p:blipFill>
        <p:spPr>
          <a:xfrm>
            <a:off x="5691136" y="1180156"/>
            <a:ext cx="3452864" cy="5145816"/>
          </a:xfrm>
          <a:prstGeom prst="rect">
            <a:avLst/>
          </a:prstGeom>
        </p:spPr>
      </p:pic>
      <p:pic>
        <p:nvPicPr>
          <p:cNvPr id="8" name="Picture 7" descr="Chart&#10;&#10;Description automatically generated">
            <a:extLst>
              <a:ext uri="{FF2B5EF4-FFF2-40B4-BE49-F238E27FC236}">
                <a16:creationId xmlns:a16="http://schemas.microsoft.com/office/drawing/2014/main" id="{53125919-10EC-CBF6-D3B3-93D3F4299F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00"/>
          <a:stretch/>
        </p:blipFill>
        <p:spPr>
          <a:xfrm>
            <a:off x="548640" y="1280160"/>
            <a:ext cx="5142496" cy="4663440"/>
          </a:xfrm>
          <a:prstGeom prst="rect">
            <a:avLst/>
          </a:prstGeom>
        </p:spPr>
      </p:pic>
      <p:sp>
        <p:nvSpPr>
          <p:cNvPr id="2" name="Freeform 1"/>
          <p:cNvSpPr/>
          <p:nvPr/>
        </p:nvSpPr>
        <p:spPr>
          <a:xfrm>
            <a:off x="228600" y="260648"/>
            <a:ext cx="8686800" cy="56637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buNone/>
              <a:tabLst/>
            </a:pPr>
            <a:r>
              <a:rPr lang="en-GB" sz="3200" dirty="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Assignment based on H6/8-H1’ </a:t>
            </a:r>
            <a:r>
              <a:rPr lang="en-GB" sz="3200" dirty="0" err="1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connectivities</a:t>
            </a:r>
            <a:endParaRPr lang="en-GB" sz="3200" dirty="0">
              <a:solidFill>
                <a:srgbClr val="FFCC00"/>
              </a:solidFill>
              <a:latin typeface="Arial" pitchFamily="34"/>
              <a:ea typeface="Arial Unicode MS" pitchFamily="2"/>
              <a:cs typeface="Tahoma" pitchFamily="2"/>
            </a:endParaRPr>
          </a:p>
        </p:txBody>
      </p:sp>
      <p:sp>
        <p:nvSpPr>
          <p:cNvPr id="4" name="Freeform 3"/>
          <p:cNvSpPr/>
          <p:nvPr/>
        </p:nvSpPr>
        <p:spPr>
          <a:xfrm rot="16200000">
            <a:off x="-1324348" y="3386168"/>
            <a:ext cx="3309480" cy="41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="1" baseline="-250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  <p:pic>
        <p:nvPicPr>
          <p:cNvPr id="7" name="Picture 6" descr="Chart&#10;&#10;Description automatically generated">
            <a:extLst>
              <a:ext uri="{FF2B5EF4-FFF2-40B4-BE49-F238E27FC236}">
                <a16:creationId xmlns:a16="http://schemas.microsoft.com/office/drawing/2014/main" id="{0F88E896-DFE7-D7F5-C05F-7D124F2F497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00"/>
          <a:stretch/>
        </p:blipFill>
        <p:spPr>
          <a:xfrm>
            <a:off x="548640" y="1280160"/>
            <a:ext cx="5142496" cy="466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1406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iagram, schematic&#10;&#10;Description automatically generated">
            <a:extLst>
              <a:ext uri="{FF2B5EF4-FFF2-40B4-BE49-F238E27FC236}">
                <a16:creationId xmlns:a16="http://schemas.microsoft.com/office/drawing/2014/main" id="{E09553E3-1938-3B8B-6CA6-37C0966D7A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5" r="23278"/>
          <a:stretch/>
        </p:blipFill>
        <p:spPr>
          <a:xfrm>
            <a:off x="5691136" y="1180156"/>
            <a:ext cx="3452864" cy="5145816"/>
          </a:xfrm>
          <a:prstGeom prst="rect">
            <a:avLst/>
          </a:prstGeom>
        </p:spPr>
      </p:pic>
      <p:pic>
        <p:nvPicPr>
          <p:cNvPr id="8" name="Picture 7" descr="Chart&#10;&#10;Description automatically generated">
            <a:extLst>
              <a:ext uri="{FF2B5EF4-FFF2-40B4-BE49-F238E27FC236}">
                <a16:creationId xmlns:a16="http://schemas.microsoft.com/office/drawing/2014/main" id="{53125919-10EC-CBF6-D3B3-93D3F4299F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00"/>
          <a:stretch/>
        </p:blipFill>
        <p:spPr>
          <a:xfrm>
            <a:off x="548640" y="1280160"/>
            <a:ext cx="5142496" cy="4663440"/>
          </a:xfrm>
          <a:prstGeom prst="rect">
            <a:avLst/>
          </a:prstGeom>
        </p:spPr>
      </p:pic>
      <p:sp>
        <p:nvSpPr>
          <p:cNvPr id="2" name="Freeform 1"/>
          <p:cNvSpPr/>
          <p:nvPr/>
        </p:nvSpPr>
        <p:spPr>
          <a:xfrm>
            <a:off x="228600" y="260648"/>
            <a:ext cx="8686800" cy="56637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buNone/>
              <a:tabLst/>
            </a:pPr>
            <a:r>
              <a:rPr lang="en-GB" sz="3200" dirty="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Assignment based on H6/8-H1’ </a:t>
            </a:r>
            <a:r>
              <a:rPr lang="en-GB" sz="3200" dirty="0" err="1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connectivities</a:t>
            </a:r>
            <a:endParaRPr lang="en-GB" sz="3200" dirty="0">
              <a:solidFill>
                <a:srgbClr val="FFCC00"/>
              </a:solidFill>
              <a:latin typeface="Arial" pitchFamily="34"/>
              <a:ea typeface="Arial Unicode MS" pitchFamily="2"/>
              <a:cs typeface="Tahoma" pitchFamily="2"/>
            </a:endParaRPr>
          </a:p>
        </p:txBody>
      </p:sp>
      <p:sp>
        <p:nvSpPr>
          <p:cNvPr id="4" name="Freeform 3"/>
          <p:cNvSpPr/>
          <p:nvPr/>
        </p:nvSpPr>
        <p:spPr>
          <a:xfrm rot="16200000">
            <a:off x="-1324348" y="3386168"/>
            <a:ext cx="3309480" cy="41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="1" baseline="-250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  <p:pic>
        <p:nvPicPr>
          <p:cNvPr id="7" name="Picture 6" descr="Chart&#10;&#10;Description automatically generated">
            <a:extLst>
              <a:ext uri="{FF2B5EF4-FFF2-40B4-BE49-F238E27FC236}">
                <a16:creationId xmlns:a16="http://schemas.microsoft.com/office/drawing/2014/main" id="{0F88E896-DFE7-D7F5-C05F-7D124F2F497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00"/>
          <a:stretch/>
        </p:blipFill>
        <p:spPr>
          <a:xfrm>
            <a:off x="548640" y="1280160"/>
            <a:ext cx="5142496" cy="4663440"/>
          </a:xfrm>
          <a:prstGeom prst="rect">
            <a:avLst/>
          </a:prstGeom>
        </p:spPr>
      </p:pic>
      <p:pic>
        <p:nvPicPr>
          <p:cNvPr id="6" name="Picture 5" descr="Chart&#10;&#10;Description automatically generated">
            <a:extLst>
              <a:ext uri="{FF2B5EF4-FFF2-40B4-BE49-F238E27FC236}">
                <a16:creationId xmlns:a16="http://schemas.microsoft.com/office/drawing/2014/main" id="{00344999-ADB4-11A2-D209-4494011B09F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00"/>
          <a:stretch/>
        </p:blipFill>
        <p:spPr>
          <a:xfrm>
            <a:off x="548640" y="1280160"/>
            <a:ext cx="5142496" cy="466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8589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8127B44F-6082-F74B-F34E-EE3D473202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2"/>
          <a:stretch/>
        </p:blipFill>
        <p:spPr>
          <a:xfrm>
            <a:off x="1691679" y="914269"/>
            <a:ext cx="6096851" cy="5740107"/>
          </a:xfrm>
          <a:prstGeom prst="rect">
            <a:avLst/>
          </a:prstGeom>
        </p:spPr>
      </p:pic>
      <p:sp>
        <p:nvSpPr>
          <p:cNvPr id="2" name="Freeform 1"/>
          <p:cNvSpPr/>
          <p:nvPr/>
        </p:nvSpPr>
        <p:spPr>
          <a:xfrm>
            <a:off x="228600" y="260648"/>
            <a:ext cx="8686800" cy="56637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buNone/>
              <a:tabLst/>
            </a:pPr>
            <a:r>
              <a:rPr lang="en-GB" sz="3200" dirty="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Assignment based on H6/8-H1’ </a:t>
            </a:r>
            <a:r>
              <a:rPr lang="en-GB" sz="3200" dirty="0" err="1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connectivities</a:t>
            </a:r>
            <a:endParaRPr lang="en-GB" sz="3200" dirty="0">
              <a:solidFill>
                <a:srgbClr val="FFCC00"/>
              </a:solidFill>
              <a:latin typeface="Arial" pitchFamily="34"/>
              <a:ea typeface="Arial Unicode MS" pitchFamily="2"/>
              <a:cs typeface="Tahoma" pitchFamily="2"/>
            </a:endParaRPr>
          </a:p>
        </p:txBody>
      </p:sp>
      <p:sp>
        <p:nvSpPr>
          <p:cNvPr id="4" name="Freeform 3"/>
          <p:cNvSpPr/>
          <p:nvPr/>
        </p:nvSpPr>
        <p:spPr>
          <a:xfrm rot="16200000">
            <a:off x="-401972" y="3434420"/>
            <a:ext cx="3309480" cy="41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="1" baseline="-250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5738470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2F841FF4-17FC-86CE-013C-433856B66D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0" y="797560"/>
            <a:ext cx="4511670" cy="6016734"/>
          </a:xfrm>
          <a:prstGeom prst="rect">
            <a:avLst/>
          </a:prstGeom>
        </p:spPr>
      </p:pic>
      <p:sp>
        <p:nvSpPr>
          <p:cNvPr id="2" name="Freeform 1"/>
          <p:cNvSpPr/>
          <p:nvPr/>
        </p:nvSpPr>
        <p:spPr>
          <a:xfrm>
            <a:off x="228600" y="290112"/>
            <a:ext cx="8686800" cy="50744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buNone/>
              <a:tabLst/>
            </a:pPr>
            <a:r>
              <a:rPr lang="en-GB" sz="28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Assignment based on H6/8-H</a:t>
            </a:r>
            <a:r>
              <a:rPr lang="cs-CZ" sz="28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  <a:r>
              <a:rPr lang="en-GB" sz="28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’</a:t>
            </a:r>
            <a:r>
              <a:rPr lang="en-US" sz="28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2’’</a:t>
            </a:r>
            <a:r>
              <a:rPr lang="en-GB" sz="28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 connectivities</a:t>
            </a:r>
            <a:endParaRPr lang="en-GB" sz="2800" dirty="0">
              <a:solidFill>
                <a:srgbClr val="FFCC00"/>
              </a:solidFill>
              <a:latin typeface="Arial" pitchFamily="34"/>
              <a:ea typeface="Arial Unicode MS" pitchFamily="2"/>
              <a:cs typeface="Tahoma" pitchFamily="2"/>
            </a:endParaRPr>
          </a:p>
        </p:txBody>
      </p:sp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F4E6B6BD-E908-2AD8-1E29-BADCC06CF2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952" y="797560"/>
            <a:ext cx="4511670" cy="6016734"/>
          </a:xfrm>
          <a:prstGeom prst="rect">
            <a:avLst/>
          </a:prstGeom>
        </p:spPr>
      </p:pic>
      <p:sp>
        <p:nvSpPr>
          <p:cNvPr id="4" name="Freeform 3"/>
          <p:cNvSpPr/>
          <p:nvPr/>
        </p:nvSpPr>
        <p:spPr>
          <a:xfrm>
            <a:off x="2843808" y="908720"/>
            <a:ext cx="2282782" cy="27853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1600" b="1" dirty="0">
                <a:solidFill>
                  <a:schemeClr val="tx2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1600" b="1" baseline="-25000" dirty="0">
                <a:solidFill>
                  <a:schemeClr val="tx2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39646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0" y="799440"/>
            <a:ext cx="9144000" cy="60972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sz="3600" baseline="30000" dirty="0"/>
              <a:t>31</a:t>
            </a:r>
            <a:r>
              <a:rPr lang="en-US" sz="3600" dirty="0"/>
              <a:t>P spectrum of DNA</a:t>
            </a:r>
            <a:endParaRPr lang="en-US" sz="3600" dirty="0">
              <a:solidFill>
                <a:srgbClr val="FF9900"/>
              </a:solidFill>
            </a:endParaRPr>
          </a:p>
        </p:txBody>
      </p:sp>
      <p:pic>
        <p:nvPicPr>
          <p:cNvPr id="4" name="Picture 3" descr="A picture containing chart&#10;&#10;Description automatically generated">
            <a:extLst>
              <a:ext uri="{FF2B5EF4-FFF2-40B4-BE49-F238E27FC236}">
                <a16:creationId xmlns:a16="http://schemas.microsoft.com/office/drawing/2014/main" id="{D3AF0AEE-A7D6-DA13-4FD7-72876272F0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582" y="1638097"/>
            <a:ext cx="6680835" cy="4724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3A92CE2-4D4B-51D1-31DE-AF9079DE737A}"/>
              </a:ext>
            </a:extLst>
          </p:cNvPr>
          <p:cNvSpPr txBox="1"/>
          <p:nvPr/>
        </p:nvSpPr>
        <p:spPr>
          <a:xfrm>
            <a:off x="3491880" y="1916832"/>
            <a:ext cx="2160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tx2"/>
                </a:solidFill>
              </a:rPr>
              <a:t>d(CGCGAATTCGCG)</a:t>
            </a:r>
            <a:r>
              <a:rPr lang="en-US" sz="1800" baseline="-25000" dirty="0">
                <a:solidFill>
                  <a:schemeClr val="tx2"/>
                </a:solidFill>
              </a:rPr>
              <a:t>2</a:t>
            </a:r>
            <a:endParaRPr lang="cs-CZ" dirty="0">
              <a:solidFill>
                <a:schemeClr val="tx2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8CEC6C-7B08-95EC-1F95-90E186DAC732}"/>
              </a:ext>
            </a:extLst>
          </p:cNvPr>
          <p:cNvSpPr txBox="1"/>
          <p:nvPr/>
        </p:nvSpPr>
        <p:spPr>
          <a:xfrm>
            <a:off x="2771800" y="3630965"/>
            <a:ext cx="2160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tx2"/>
                </a:solidFill>
              </a:rPr>
              <a:t>Phosphate buffer</a:t>
            </a:r>
            <a:endParaRPr lang="cs-CZ" dirty="0">
              <a:solidFill>
                <a:schemeClr val="tx2"/>
              </a:solidFill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E6FC844-45E3-101E-2C7B-CE13818EE3A2}"/>
              </a:ext>
            </a:extLst>
          </p:cNvPr>
          <p:cNvCxnSpPr>
            <a:cxnSpLocks/>
          </p:cNvCxnSpPr>
          <p:nvPr/>
        </p:nvCxnSpPr>
        <p:spPr>
          <a:xfrm flipH="1">
            <a:off x="2411760" y="3815631"/>
            <a:ext cx="432048" cy="184666"/>
          </a:xfrm>
          <a:prstGeom prst="straightConnector1">
            <a:avLst/>
          </a:prstGeom>
          <a:ln w="222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55688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1530360"/>
            <a:ext cx="9144000" cy="53276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674640" y="132840"/>
            <a:ext cx="7765920" cy="1344960"/>
          </a:xfrm>
        </p:spPr>
        <p:txBody>
          <a:bodyPr wrap="square" lIns="0" tIns="0" rIns="0" bIns="0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77000"/>
              </a:lnSpc>
            </a:pPr>
            <a:r>
              <a:rPr lang="en-US" sz="3600"/>
              <a:t>Assignment of Sugar-Phosphate Backbone</a:t>
            </a:r>
          </a:p>
        </p:txBody>
      </p:sp>
      <p:sp>
        <p:nvSpPr>
          <p:cNvPr id="4" name="Freeform 3"/>
          <p:cNvSpPr/>
          <p:nvPr/>
        </p:nvSpPr>
        <p:spPr>
          <a:xfrm>
            <a:off x="585360" y="2471760"/>
            <a:ext cx="1340640" cy="289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64000"/>
              </a:lnSpc>
              <a:buNone/>
              <a:tabLst/>
            </a:pPr>
            <a:r>
              <a:rPr lang="en-US" sz="200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HP-COSY</a:t>
            </a:r>
          </a:p>
        </p:txBody>
      </p:sp>
      <p:sp>
        <p:nvSpPr>
          <p:cNvPr id="5" name="Freeform 4"/>
          <p:cNvSpPr/>
          <p:nvPr/>
        </p:nvSpPr>
        <p:spPr>
          <a:xfrm>
            <a:off x="5214960" y="2443320"/>
            <a:ext cx="1495799" cy="289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64000"/>
              </a:lnSpc>
              <a:buNone/>
              <a:tabLst/>
            </a:pPr>
            <a:r>
              <a:rPr lang="en-US" sz="200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HP-TOCSY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00BDB87-9E43-CC98-A34A-EAE16A1E8E8B}"/>
              </a:ext>
            </a:extLst>
          </p:cNvPr>
          <p:cNvSpPr txBox="1">
            <a:spLocks/>
          </p:cNvSpPr>
          <p:nvPr/>
        </p:nvSpPr>
        <p:spPr>
          <a:xfrm>
            <a:off x="-28053" y="532392"/>
            <a:ext cx="9144000" cy="60972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None/>
              <a:defRPr/>
            </a:defPPr>
            <a:lvl1pPr marL="0" marR="0" lvl="0" indent="0" algn="ctr" rtl="0" hangingPunct="0">
              <a:lnSpc>
                <a:spcPct val="5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lang="cs-CZ" sz="4400" b="0" i="0" u="none" strike="noStrike" baseline="0">
                <a:ln>
                  <a:noFill/>
                </a:ln>
                <a:solidFill>
                  <a:srgbClr val="FFCC00"/>
                </a:solidFill>
                <a:latin typeface="Arial" pitchFamily="34"/>
                <a:ea typeface="Arial Unicode MS" pitchFamily="34"/>
                <a:cs typeface="Arial Unicode MS" pitchFamily="34"/>
              </a:defRPr>
            </a:lvl1pPr>
          </a:lstStyle>
          <a:p>
            <a:pPr>
              <a:lnSpc>
                <a:spcPct val="93000"/>
              </a:lnSpc>
            </a:pPr>
            <a:r>
              <a:rPr lang="en-US" sz="3600" kern="0" baseline="30000" dirty="0"/>
              <a:t>1</a:t>
            </a:r>
            <a:r>
              <a:rPr lang="en-US" sz="3600" kern="0" dirty="0"/>
              <a:t>H - </a:t>
            </a:r>
            <a:r>
              <a:rPr lang="en-US" sz="3600" kern="0" baseline="30000" dirty="0"/>
              <a:t>31</a:t>
            </a:r>
            <a:r>
              <a:rPr lang="en-US" sz="3600" kern="0" dirty="0"/>
              <a:t>P correlation spectrum</a:t>
            </a:r>
            <a:endParaRPr lang="en-US" sz="3600" kern="0" dirty="0">
              <a:solidFill>
                <a:srgbClr val="FF9900"/>
              </a:solidFill>
            </a:endParaRPr>
          </a:p>
        </p:txBody>
      </p:sp>
      <p:pic>
        <p:nvPicPr>
          <p:cNvPr id="5" name="Picture 4" descr="Chart, scatter chart&#10;&#10;Description automatically generated">
            <a:extLst>
              <a:ext uri="{FF2B5EF4-FFF2-40B4-BE49-F238E27FC236}">
                <a16:creationId xmlns:a16="http://schemas.microsoft.com/office/drawing/2014/main" id="{09D61BD2-40BA-11B7-7552-B4C5F090BE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" t="17706" r="20863" b="-112"/>
          <a:stretch/>
        </p:blipFill>
        <p:spPr>
          <a:xfrm>
            <a:off x="1403648" y="1409160"/>
            <a:ext cx="6480720" cy="53285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0A1533-39B4-ECCB-9027-484867EF4EEF}"/>
              </a:ext>
            </a:extLst>
          </p:cNvPr>
          <p:cNvSpPr txBox="1"/>
          <p:nvPr/>
        </p:nvSpPr>
        <p:spPr>
          <a:xfrm>
            <a:off x="7423986" y="3861048"/>
            <a:ext cx="465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baseline="30000" dirty="0"/>
              <a:t>31</a:t>
            </a:r>
            <a:r>
              <a:rPr lang="en-US" b="1" dirty="0"/>
              <a:t>P</a:t>
            </a:r>
            <a:endParaRPr lang="cs-CZ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4A5B65-F0E4-16DB-8E25-EC0C9BBAF451}"/>
              </a:ext>
            </a:extLst>
          </p:cNvPr>
          <p:cNvSpPr txBox="1"/>
          <p:nvPr/>
        </p:nvSpPr>
        <p:spPr>
          <a:xfrm>
            <a:off x="4339404" y="6237312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baseline="30000" dirty="0"/>
              <a:t>1</a:t>
            </a:r>
            <a:r>
              <a:rPr lang="en-US" b="1" dirty="0"/>
              <a:t>H</a:t>
            </a:r>
            <a:endParaRPr lang="cs-CZ" b="1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B704F4E-A215-F9A1-CF9D-328E535D62CB}"/>
              </a:ext>
            </a:extLst>
          </p:cNvPr>
          <p:cNvCxnSpPr>
            <a:cxnSpLocks/>
          </p:cNvCxnSpPr>
          <p:nvPr/>
        </p:nvCxnSpPr>
        <p:spPr>
          <a:xfrm>
            <a:off x="1907704" y="2132856"/>
            <a:ext cx="2304256" cy="0"/>
          </a:xfrm>
          <a:prstGeom prst="straightConnector1">
            <a:avLst/>
          </a:prstGeom>
          <a:ln w="22225">
            <a:solidFill>
              <a:schemeClr val="tx2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D143B97-46F2-AB7A-D318-F233D5A3C8A8}"/>
              </a:ext>
            </a:extLst>
          </p:cNvPr>
          <p:cNvCxnSpPr>
            <a:cxnSpLocks/>
          </p:cNvCxnSpPr>
          <p:nvPr/>
        </p:nvCxnSpPr>
        <p:spPr>
          <a:xfrm>
            <a:off x="4339404" y="2132856"/>
            <a:ext cx="2304256" cy="0"/>
          </a:xfrm>
          <a:prstGeom prst="straightConnector1">
            <a:avLst/>
          </a:prstGeom>
          <a:ln w="22225">
            <a:solidFill>
              <a:schemeClr val="tx2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D981ED7-4AA7-977C-4ED4-B82F6BFC8F64}"/>
              </a:ext>
            </a:extLst>
          </p:cNvPr>
          <p:cNvSpPr txBox="1"/>
          <p:nvPr/>
        </p:nvSpPr>
        <p:spPr>
          <a:xfrm>
            <a:off x="2879334" y="1763524"/>
            <a:ext cx="360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3’</a:t>
            </a:r>
            <a:endParaRPr lang="cs-CZ" b="1" dirty="0">
              <a:solidFill>
                <a:schemeClr val="tx2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6FF7EE-1A0D-08D7-9966-B7002F21995E}"/>
              </a:ext>
            </a:extLst>
          </p:cNvPr>
          <p:cNvSpPr txBox="1"/>
          <p:nvPr/>
        </p:nvSpPr>
        <p:spPr>
          <a:xfrm>
            <a:off x="5017235" y="1763524"/>
            <a:ext cx="948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4’, 5’, 5’’</a:t>
            </a:r>
            <a:endParaRPr lang="cs-CZ" b="1" dirty="0">
              <a:solidFill>
                <a:schemeClr val="tx2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F5C1654-FB8C-489C-80B2-EC73B1A6079A}"/>
              </a:ext>
            </a:extLst>
          </p:cNvPr>
          <p:cNvSpPr txBox="1"/>
          <p:nvPr/>
        </p:nvSpPr>
        <p:spPr>
          <a:xfrm>
            <a:off x="5076056" y="5517232"/>
            <a:ext cx="2160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tx2"/>
                </a:solidFill>
              </a:rPr>
              <a:t>d(CGCGAATTCGCG)</a:t>
            </a:r>
            <a:r>
              <a:rPr lang="en-US" sz="1800" baseline="-25000" dirty="0">
                <a:solidFill>
                  <a:schemeClr val="tx2"/>
                </a:solidFill>
              </a:rPr>
              <a:t>2</a:t>
            </a:r>
            <a:endParaRPr lang="cs-CZ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15280" cy="6929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15280" cy="6929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5799" y="387360"/>
            <a:ext cx="7770959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/>
              <a:t>Spin systems in nucleic acid bases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828800" y="1706400"/>
            <a:ext cx="5715000" cy="5037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68440" y="2015999"/>
            <a:ext cx="3816359" cy="369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734000" y="2022479"/>
            <a:ext cx="3865319" cy="368135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457200" y="488880"/>
            <a:ext cx="8229600" cy="7171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1">
              <a:lnSpc>
                <a:spcPct val="93000"/>
              </a:lnSpc>
              <a:buNone/>
              <a:tabLst/>
            </a:pPr>
            <a:r>
              <a:rPr lang="en-GB" sz="4400">
                <a:solidFill>
                  <a:srgbClr val="FFFF00"/>
                </a:solidFill>
                <a:latin typeface="Arial" pitchFamily="34"/>
                <a:ea typeface="Arial Unicode MS" pitchFamily="2"/>
                <a:cs typeface="Tahoma" pitchFamily="2"/>
              </a:rPr>
              <a:t>J-couplings from COSY spectra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68440" y="2015999"/>
            <a:ext cx="3816359" cy="369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734000" y="2022479"/>
            <a:ext cx="3865319" cy="36813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457200" y="274320"/>
            <a:ext cx="8229600" cy="114336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66000"/>
              </a:lnSpc>
            </a:pPr>
            <a:r>
              <a:rPr lang="en-US" sz="4000"/>
              <a:t>P determination from J-couplings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80880" y="1371599"/>
            <a:ext cx="8272440" cy="50306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8151840" y="4921200"/>
            <a:ext cx="519120" cy="273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4000"/>
              </a:lnSpc>
              <a:buNone/>
              <a:tabLst/>
            </a:pPr>
            <a:r>
              <a:rPr lang="en-GB" sz="16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1’2’</a:t>
            </a:r>
          </a:p>
        </p:txBody>
      </p:sp>
      <p:sp>
        <p:nvSpPr>
          <p:cNvPr id="5" name="Freeform 4"/>
          <p:cNvSpPr/>
          <p:nvPr/>
        </p:nvSpPr>
        <p:spPr>
          <a:xfrm>
            <a:off x="8151840" y="3579839"/>
            <a:ext cx="519120" cy="273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4000"/>
              </a:lnSpc>
              <a:buNone/>
              <a:tabLst/>
            </a:pPr>
            <a:r>
              <a:rPr lang="en-GB" sz="16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2’3’</a:t>
            </a:r>
          </a:p>
        </p:txBody>
      </p:sp>
      <p:sp>
        <p:nvSpPr>
          <p:cNvPr id="6" name="Freeform 5"/>
          <p:cNvSpPr/>
          <p:nvPr/>
        </p:nvSpPr>
        <p:spPr>
          <a:xfrm>
            <a:off x="8151840" y="3186000"/>
            <a:ext cx="586080" cy="273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4000"/>
              </a:lnSpc>
              <a:buNone/>
              <a:tabLst/>
            </a:pPr>
            <a:r>
              <a:rPr lang="en-GB" sz="16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1’2’’</a:t>
            </a:r>
          </a:p>
        </p:txBody>
      </p:sp>
      <p:sp>
        <p:nvSpPr>
          <p:cNvPr id="7" name="Freeform 6"/>
          <p:cNvSpPr/>
          <p:nvPr/>
        </p:nvSpPr>
        <p:spPr>
          <a:xfrm>
            <a:off x="8151840" y="2711520"/>
            <a:ext cx="519120" cy="273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4000"/>
              </a:lnSpc>
              <a:buNone/>
              <a:tabLst/>
            </a:pPr>
            <a:r>
              <a:rPr lang="en-GB" sz="16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3’4’</a:t>
            </a:r>
          </a:p>
        </p:txBody>
      </p:sp>
      <p:sp>
        <p:nvSpPr>
          <p:cNvPr id="8" name="Freeform 7"/>
          <p:cNvSpPr/>
          <p:nvPr/>
        </p:nvSpPr>
        <p:spPr>
          <a:xfrm>
            <a:off x="8151840" y="2317680"/>
            <a:ext cx="586080" cy="273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4000"/>
              </a:lnSpc>
              <a:buNone/>
              <a:tabLst/>
            </a:pPr>
            <a:r>
              <a:rPr lang="en-GB" sz="16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2’’3’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57200" y="233280"/>
            <a:ext cx="8229600" cy="1227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1">
              <a:lnSpc>
                <a:spcPct val="93000"/>
              </a:lnSpc>
              <a:buNone/>
              <a:tabLst/>
            </a:pPr>
            <a:r>
              <a:rPr lang="en-GB" sz="40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Equilibrium of N and S conformations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447919" y="1471680"/>
            <a:ext cx="5867279" cy="51134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2498760" y="2017799"/>
            <a:ext cx="1163880" cy="441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1">
              <a:lnSpc>
                <a:spcPct val="95000"/>
              </a:lnSpc>
              <a:buNone/>
              <a:tabLst/>
            </a:pPr>
            <a:r>
              <a:rPr lang="en-GB" sz="2400" b="1">
                <a:solidFill>
                  <a:srgbClr val="FF0000"/>
                </a:solidFill>
                <a:latin typeface="Times New Roman" pitchFamily="18"/>
                <a:ea typeface="Arial Unicode MS" pitchFamily="2"/>
                <a:cs typeface="Tahoma" pitchFamily="2"/>
              </a:rPr>
              <a:t>3’-endo</a:t>
            </a:r>
          </a:p>
        </p:txBody>
      </p:sp>
      <p:sp>
        <p:nvSpPr>
          <p:cNvPr id="5" name="Freeform 4"/>
          <p:cNvSpPr/>
          <p:nvPr/>
        </p:nvSpPr>
        <p:spPr>
          <a:xfrm>
            <a:off x="6019919" y="5562720"/>
            <a:ext cx="1163880" cy="441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1">
              <a:lnSpc>
                <a:spcPct val="95000"/>
              </a:lnSpc>
              <a:buNone/>
              <a:tabLst/>
            </a:pPr>
            <a:r>
              <a:rPr lang="en-GB" sz="24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2’-endo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04480" cy="6929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04480" cy="6940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762120" y="1600200"/>
            <a:ext cx="7467479" cy="4572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000080"/>
          </a:solidFill>
          <a:ln w="1260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457200" y="652292"/>
            <a:ext cx="8229600" cy="387415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None/>
              <a:defRPr/>
            </a:defPPr>
            <a:lvl1pPr marL="0" marR="0" lvl="0" indent="0" algn="ctr" rtl="0" hangingPunct="0">
              <a:lnSpc>
                <a:spcPct val="5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lang="cs-CZ" sz="4400" b="0" i="0" u="none" strike="noStrike" baseline="0">
                <a:ln>
                  <a:noFill/>
                </a:ln>
                <a:solidFill>
                  <a:srgbClr val="FFCC00"/>
                </a:solidFill>
                <a:latin typeface="Arial" pitchFamily="34"/>
                <a:ea typeface="Arial Unicode MS" pitchFamily="34"/>
                <a:cs typeface="Arial Unicode MS" pitchFamily="34"/>
              </a:defRPr>
            </a:lvl1pPr>
          </a:lstStyle>
          <a:p>
            <a:r>
              <a:rPr lang="en-US" sz="3200" kern="0" dirty="0">
                <a:solidFill>
                  <a:srgbClr val="FFC000"/>
                </a:solidFill>
              </a:rPr>
              <a:t>Heteronuclear NMR of Nucleic Acids</a:t>
            </a:r>
          </a:p>
        </p:txBody>
      </p:sp>
      <p:sp>
        <p:nvSpPr>
          <p:cNvPr id="4" name="Freeform 3"/>
          <p:cNvSpPr/>
          <p:nvPr/>
        </p:nvSpPr>
        <p:spPr>
          <a:xfrm>
            <a:off x="949680" y="1828800"/>
            <a:ext cx="7311240" cy="4483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In most cases, </a:t>
            </a:r>
            <a:r>
              <a:rPr lang="en-US" sz="2400">
                <a:solidFill>
                  <a:srgbClr val="FFFFFF"/>
                </a:solidFill>
                <a:latin typeface="Times New Roman" pitchFamily="18"/>
                <a:ea typeface="Arial Unicode MS" pitchFamily="2"/>
                <a:cs typeface="Tahoma" pitchFamily="2"/>
              </a:rPr>
              <a:t>requires samples isotopicaly enriched</a:t>
            </a: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by </a:t>
            </a:r>
            <a:r>
              <a:rPr lang="en-US" sz="2400" baseline="300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13</a:t>
            </a: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C and </a:t>
            </a:r>
            <a:r>
              <a:rPr lang="en-US" sz="2400" baseline="300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15</a:t>
            </a: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N (except for HSQC, HMQC)</a:t>
            </a: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Assignment uses NOE or through-bond experiments</a:t>
            </a: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Traditional constraints (NOEs, J-couplings)</a:t>
            </a: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Novel constraints (RDCs, residual CSA)</a:t>
            </a: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Studies of intramolecular dynamics</a:t>
            </a: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2796277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320"/>
            <a:ext cx="8229600" cy="114336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None/>
              <a:defRPr/>
            </a:defPPr>
            <a:lvl1pPr marL="0" marR="0" lvl="0" indent="0" algn="ctr" rtl="0" hangingPunct="0">
              <a:lnSpc>
                <a:spcPct val="5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lang="cs-CZ" sz="4400" b="0" i="0" u="none" strike="noStrike" baseline="0">
                <a:ln>
                  <a:noFill/>
                </a:ln>
                <a:solidFill>
                  <a:srgbClr val="FFCC00"/>
                </a:solidFill>
                <a:latin typeface="Arial" pitchFamily="34"/>
                <a:ea typeface="Arial Unicode MS" pitchFamily="34"/>
                <a:cs typeface="Arial Unicode MS" pitchFamily="34"/>
              </a:defRPr>
            </a:lvl1pPr>
          </a:lstStyle>
          <a:p>
            <a:r>
              <a:rPr lang="en-US" sz="2800" b="1" kern="0">
                <a:solidFill>
                  <a:srgbClr val="333399"/>
                </a:solidFill>
              </a:rPr>
              <a:t>Correlation of exchangeable protons with</a:t>
            </a:r>
            <a:r>
              <a:rPr lang="en-US" sz="2800" kern="0">
                <a:solidFill>
                  <a:srgbClr val="333399"/>
                </a:solidFill>
              </a:rPr>
              <a:t> </a:t>
            </a:r>
            <a:r>
              <a:rPr lang="en-US" sz="2800" kern="0" baseline="30000">
                <a:solidFill>
                  <a:srgbClr val="333399"/>
                </a:solidFill>
              </a:rPr>
              <a:t>15</a:t>
            </a:r>
            <a:r>
              <a:rPr lang="en-US" sz="2800" kern="0">
                <a:solidFill>
                  <a:srgbClr val="333399"/>
                </a:solidFill>
              </a:rPr>
              <a:t>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2743199" y="1324080"/>
            <a:ext cx="5494320" cy="42084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914400" y="5715000"/>
            <a:ext cx="3905279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Gradient sensitivity-enhanced HSQC</a:t>
            </a: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Kay, Keifer, Saarinen, JACS 1992.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996840" y="2038319"/>
            <a:ext cx="1379520" cy="2361240"/>
            <a:chOff x="996840" y="2038319"/>
            <a:chExt cx="1379520" cy="2361240"/>
          </a:xfrm>
        </p:grpSpPr>
        <p:sp>
          <p:nvSpPr>
            <p:cNvPr id="6" name="Straight Connector 5"/>
            <p:cNvSpPr/>
            <p:nvPr/>
          </p:nvSpPr>
          <p:spPr>
            <a:xfrm>
              <a:off x="1523880" y="3868559"/>
              <a:ext cx="203400" cy="1801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7" name="Straight Connector 6"/>
            <p:cNvSpPr/>
            <p:nvPr/>
          </p:nvSpPr>
          <p:spPr>
            <a:xfrm>
              <a:off x="1523880" y="3562200"/>
              <a:ext cx="203400" cy="1800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8" name="Straight Connector 7"/>
            <p:cNvSpPr/>
            <p:nvPr/>
          </p:nvSpPr>
          <p:spPr>
            <a:xfrm>
              <a:off x="1523880" y="3257640"/>
              <a:ext cx="203400" cy="1440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9" name="Straight Connector 8"/>
            <p:cNvSpPr/>
            <p:nvPr/>
          </p:nvSpPr>
          <p:spPr>
            <a:xfrm>
              <a:off x="1523880" y="2951279"/>
              <a:ext cx="203400" cy="1441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1211400" y="3103559"/>
              <a:ext cx="20340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A</a:t>
              </a:r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35280" y="3105000"/>
              <a:ext cx="220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U</a:t>
              </a:r>
            </a:p>
          </p:txBody>
        </p:sp>
        <p:sp>
          <p:nvSpPr>
            <p:cNvPr id="12" name="Freeform 11"/>
            <p:cNvSpPr/>
            <p:nvPr/>
          </p:nvSpPr>
          <p:spPr>
            <a:xfrm>
              <a:off x="1209600" y="3400560"/>
              <a:ext cx="220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C</a:t>
              </a:r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28800" y="3408480"/>
              <a:ext cx="238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G</a:t>
              </a:r>
            </a:p>
          </p:txBody>
        </p:sp>
        <p:sp>
          <p:nvSpPr>
            <p:cNvPr id="14" name="Freeform 13"/>
            <p:cNvSpPr/>
            <p:nvPr/>
          </p:nvSpPr>
          <p:spPr>
            <a:xfrm>
              <a:off x="1211400" y="3699000"/>
              <a:ext cx="238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G</a:t>
              </a:r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39960" y="3713040"/>
              <a:ext cx="220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C</a:t>
              </a:r>
            </a:p>
          </p:txBody>
        </p:sp>
        <p:sp>
          <p:nvSpPr>
            <p:cNvPr id="16" name="Straight Connector 15"/>
            <p:cNvSpPr/>
            <p:nvPr/>
          </p:nvSpPr>
          <p:spPr>
            <a:xfrm>
              <a:off x="1515960" y="4173480"/>
              <a:ext cx="203400" cy="1799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>
              <a:off x="1203480" y="4003559"/>
              <a:ext cx="238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G</a:t>
              </a:r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32040" y="4017960"/>
              <a:ext cx="220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C</a:t>
              </a:r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09520" y="2752560"/>
              <a:ext cx="400320" cy="4597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C</a:t>
              </a:r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24400" y="2736720"/>
              <a:ext cx="418320" cy="4597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G</a:t>
              </a:r>
            </a:p>
          </p:txBody>
        </p:sp>
        <p:sp>
          <p:nvSpPr>
            <p:cNvPr id="21" name="Freeform 20"/>
            <p:cNvSpPr/>
            <p:nvPr/>
          </p:nvSpPr>
          <p:spPr>
            <a:xfrm>
              <a:off x="1282680" y="2039759"/>
              <a:ext cx="400320" cy="4597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U</a:t>
              </a:r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20599" y="2417760"/>
              <a:ext cx="400320" cy="4597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U</a:t>
              </a:r>
            </a:p>
          </p:txBody>
        </p:sp>
        <p:sp>
          <p:nvSpPr>
            <p:cNvPr id="23" name="Freeform 22"/>
            <p:cNvSpPr/>
            <p:nvPr/>
          </p:nvSpPr>
          <p:spPr>
            <a:xfrm>
              <a:off x="1689119" y="2038319"/>
              <a:ext cx="400320" cy="4597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C</a:t>
              </a:r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30319" y="2473200"/>
              <a:ext cx="238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G</a:t>
              </a:r>
            </a:p>
          </p:txBody>
        </p:sp>
        <p:sp>
          <p:nvSpPr>
            <p:cNvPr id="25" name="Straight Connector 24"/>
            <p:cNvSpPr/>
            <p:nvPr/>
          </p:nvSpPr>
          <p:spPr>
            <a:xfrm>
              <a:off x="1425600" y="2657520"/>
              <a:ext cx="420839" cy="1440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custDash>
                <a:ds d="100000" sp="100000"/>
              </a:custDash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1000080" y="4062239"/>
              <a:ext cx="293400" cy="33732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1600" b="1">
                  <a:solidFill>
                    <a:srgbClr val="CC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1</a:t>
              </a:r>
            </a:p>
          </p:txBody>
        </p:sp>
        <p:sp>
          <p:nvSpPr>
            <p:cNvPr id="27" name="Freeform 26"/>
            <p:cNvSpPr/>
            <p:nvPr/>
          </p:nvSpPr>
          <p:spPr>
            <a:xfrm>
              <a:off x="996840" y="2916359"/>
              <a:ext cx="293400" cy="33732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1600" b="1">
                  <a:solidFill>
                    <a:srgbClr val="CC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5</a:t>
              </a:r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69920" y="2887559"/>
              <a:ext cx="406440" cy="33732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1600" b="1">
                  <a:solidFill>
                    <a:srgbClr val="CC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10</a:t>
              </a:r>
            </a:p>
          </p:txBody>
        </p:sp>
      </p:grpSp>
      <p:sp>
        <p:nvSpPr>
          <p:cNvPr id="29" name="Freeform 28"/>
          <p:cNvSpPr/>
          <p:nvPr/>
        </p:nvSpPr>
        <p:spPr>
          <a:xfrm>
            <a:off x="914400" y="1752479"/>
            <a:ext cx="1450800" cy="29037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 w="255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782278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320"/>
            <a:ext cx="8229600" cy="114336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None/>
              <a:defRPr/>
            </a:defPPr>
            <a:lvl1pPr marL="0" marR="0" lvl="0" indent="0" algn="ctr" rtl="0" hangingPunct="0">
              <a:lnSpc>
                <a:spcPct val="5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lang="cs-CZ" sz="4400" b="0" i="0" u="none" strike="noStrike" baseline="0">
                <a:ln>
                  <a:noFill/>
                </a:ln>
                <a:solidFill>
                  <a:srgbClr val="FFCC00"/>
                </a:solidFill>
                <a:latin typeface="Arial" pitchFamily="34"/>
                <a:ea typeface="Arial Unicode MS" pitchFamily="34"/>
                <a:cs typeface="Arial Unicode MS" pitchFamily="34"/>
              </a:defRPr>
            </a:lvl1pPr>
          </a:lstStyle>
          <a:p>
            <a:r>
              <a:rPr lang="en-US" sz="3200" b="1" kern="0">
                <a:solidFill>
                  <a:srgbClr val="333399"/>
                </a:solidFill>
              </a:rPr>
              <a:t>Identification of hydrogen and carbon atoms in bases and sugars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0" y="1981080"/>
            <a:ext cx="4572000" cy="35355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2468519" y="6019919"/>
            <a:ext cx="5404598" cy="44839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1">
              <a:buNone/>
              <a:tabLst/>
            </a:pPr>
            <a:r>
              <a:rPr lang="en-US" sz="2400" dirty="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(Constant-time) </a:t>
            </a:r>
            <a:r>
              <a:rPr lang="en-US" sz="2400" baseline="30000" dirty="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1</a:t>
            </a:r>
            <a:r>
              <a:rPr lang="en-US" sz="2400" dirty="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H-</a:t>
            </a:r>
            <a:r>
              <a:rPr lang="en-US" sz="2400" baseline="30000" dirty="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13</a:t>
            </a:r>
            <a:r>
              <a:rPr lang="en-US" sz="2400" dirty="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C HSQC experiment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572000" y="1600200"/>
            <a:ext cx="4495680" cy="409428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Freeform 5"/>
          <p:cNvSpPr/>
          <p:nvPr/>
        </p:nvSpPr>
        <p:spPr>
          <a:xfrm>
            <a:off x="76320" y="1905120"/>
            <a:ext cx="4495680" cy="6857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000080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marL="0" marR="0" lvl="0" indent="0" algn="ctr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base</a:t>
            </a:r>
          </a:p>
        </p:txBody>
      </p:sp>
      <p:sp>
        <p:nvSpPr>
          <p:cNvPr id="7" name="Freeform 6"/>
          <p:cNvSpPr/>
          <p:nvPr/>
        </p:nvSpPr>
        <p:spPr>
          <a:xfrm>
            <a:off x="4572000" y="1600200"/>
            <a:ext cx="4495680" cy="6857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000080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marL="0" marR="0" lvl="0" indent="0" algn="ctr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sugar</a:t>
            </a:r>
          </a:p>
        </p:txBody>
      </p:sp>
    </p:spTree>
    <p:extLst>
      <p:ext uri="{BB962C8B-B14F-4D97-AF65-F5344CB8AC3E}">
        <p14:creationId xmlns:p14="http://schemas.microsoft.com/office/powerpoint/2010/main" val="33254018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12195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162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5799" y="387360"/>
            <a:ext cx="7770959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baseline="30000"/>
              <a:t>1</a:t>
            </a:r>
            <a:r>
              <a:rPr lang="en-US"/>
              <a:t>H chemical shift ranges in DNA and RNA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80880" y="2209680"/>
            <a:ext cx="8382240" cy="3943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5799" y="387360"/>
            <a:ext cx="7770959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baseline="30000"/>
              <a:t>1</a:t>
            </a:r>
            <a:r>
              <a:rPr lang="en-US"/>
              <a:t>H chemical shift ranges in DNA and RNA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143000" y="1798560"/>
            <a:ext cx="6934319" cy="473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0" y="541838"/>
            <a:ext cx="9144000" cy="1124924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sz="3600" baseline="30000" dirty="0"/>
              <a:t>1</a:t>
            </a:r>
            <a:r>
              <a:rPr lang="en-US" sz="3600" dirty="0"/>
              <a:t>H NMR spectrum of d(CGCGAATTCGCG)</a:t>
            </a:r>
            <a:br>
              <a:rPr lang="en-US" sz="3600" dirty="0">
                <a:solidFill>
                  <a:srgbClr val="FF9900"/>
                </a:solidFill>
              </a:rPr>
            </a:br>
            <a:endParaRPr lang="en-US" sz="3600" dirty="0">
              <a:solidFill>
                <a:srgbClr val="FF9900"/>
              </a:solidFill>
            </a:endParaRP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7CE86D76-79DB-B205-A533-3141F932AE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98"/>
          <a:stretch/>
        </p:blipFill>
        <p:spPr>
          <a:xfrm>
            <a:off x="411480" y="1484784"/>
            <a:ext cx="832104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chart&#10;&#10;Description automatically generated">
            <a:extLst>
              <a:ext uri="{FF2B5EF4-FFF2-40B4-BE49-F238E27FC236}">
                <a16:creationId xmlns:a16="http://schemas.microsoft.com/office/drawing/2014/main" id="{F914F43F-B79D-F350-DAD3-05E21A6EA5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14" b="6334"/>
          <a:stretch/>
        </p:blipFill>
        <p:spPr>
          <a:xfrm>
            <a:off x="1231582" y="1009115"/>
            <a:ext cx="6680835" cy="2728435"/>
          </a:xfrm>
          <a:prstGeom prst="rect">
            <a:avLst/>
          </a:prstGeom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228600" y="260648"/>
            <a:ext cx="8686800" cy="666978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sz="4000" baseline="30000" dirty="0"/>
              <a:t>1</a:t>
            </a:r>
            <a:r>
              <a:rPr lang="en-US" sz="4000" dirty="0"/>
              <a:t>H NMR spectra in H</a:t>
            </a:r>
            <a:r>
              <a:rPr lang="en-US" sz="4000" baseline="-25000" dirty="0"/>
              <a:t>2</a:t>
            </a:r>
            <a:r>
              <a:rPr lang="en-US" sz="4000" dirty="0"/>
              <a:t>O</a:t>
            </a:r>
          </a:p>
        </p:txBody>
      </p:sp>
      <p:sp>
        <p:nvSpPr>
          <p:cNvPr id="4" name="Freeform 3"/>
          <p:cNvSpPr/>
          <p:nvPr/>
        </p:nvSpPr>
        <p:spPr>
          <a:xfrm>
            <a:off x="4211960" y="1556792"/>
            <a:ext cx="2017132" cy="97065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buNone/>
              <a:tabLst/>
            </a:pPr>
            <a:r>
              <a:rPr lang="en-GB" sz="2400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Watson-Crick</a:t>
            </a:r>
          </a:p>
          <a:p>
            <a:pPr marL="0" marR="0" lvl="0" indent="0" rtl="0" hangingPunct="0">
              <a:buNone/>
              <a:tabLst/>
            </a:pPr>
            <a:r>
              <a:rPr lang="en-GB" sz="1200" b="1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1200" b="1" baseline="-25000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  <a:p>
            <a:pPr hangingPunct="0"/>
            <a:r>
              <a:rPr lang="en-GB" sz="1200" b="1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B-helix</a:t>
            </a:r>
            <a:endParaRPr lang="en-GB" sz="1200" b="1" baseline="-25000" dirty="0">
              <a:solidFill>
                <a:srgbClr val="3333CC"/>
              </a:solidFill>
              <a:latin typeface="Arial" pitchFamily="34"/>
              <a:ea typeface="Arial Unicode MS" pitchFamily="2"/>
              <a:cs typeface="Tahoma" pitchFamily="2"/>
            </a:endParaRPr>
          </a:p>
          <a:p>
            <a:pPr marL="0" marR="0" lvl="0" indent="0" rtl="0" hangingPunct="0">
              <a:lnSpc>
                <a:spcPct val="95000"/>
              </a:lnSpc>
              <a:buNone/>
              <a:tabLst/>
            </a:pPr>
            <a:endParaRPr lang="en-GB" sz="1200" b="1" baseline="-25000" dirty="0">
              <a:solidFill>
                <a:srgbClr val="3333CC"/>
              </a:solidFill>
              <a:latin typeface="Arial" pitchFamily="34"/>
              <a:ea typeface="Arial Unicode MS" pitchFamily="2"/>
              <a:cs typeface="Tahoma" pitchFamily="2"/>
            </a:endParaRPr>
          </a:p>
        </p:txBody>
      </p:sp>
      <p:pic>
        <p:nvPicPr>
          <p:cNvPr id="12" name="Picture 11" descr="Chart, histogram&#10;&#10;Description automatically generated">
            <a:extLst>
              <a:ext uri="{FF2B5EF4-FFF2-40B4-BE49-F238E27FC236}">
                <a16:creationId xmlns:a16="http://schemas.microsoft.com/office/drawing/2014/main" id="{3E07FFCE-1364-A546-69B0-0563EE9D72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" t="41134" r="-727" b="-35971"/>
          <a:stretch/>
        </p:blipFill>
        <p:spPr>
          <a:xfrm>
            <a:off x="1253816" y="3861048"/>
            <a:ext cx="6680835" cy="4480479"/>
          </a:xfrm>
          <a:prstGeom prst="rect">
            <a:avLst/>
          </a:prstGeom>
        </p:spPr>
      </p:pic>
      <p:sp>
        <p:nvSpPr>
          <p:cNvPr id="13" name="Freeform 3">
            <a:extLst>
              <a:ext uri="{FF2B5EF4-FFF2-40B4-BE49-F238E27FC236}">
                <a16:creationId xmlns:a16="http://schemas.microsoft.com/office/drawing/2014/main" id="{F465ABE5-19B5-A42B-3601-E4B78E5212BA}"/>
              </a:ext>
            </a:extLst>
          </p:cNvPr>
          <p:cNvSpPr/>
          <p:nvPr/>
        </p:nvSpPr>
        <p:spPr>
          <a:xfrm>
            <a:off x="1311755" y="4029939"/>
            <a:ext cx="3236568" cy="78476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95000"/>
              </a:lnSpc>
              <a:buNone/>
              <a:tabLst/>
            </a:pPr>
            <a:r>
              <a:rPr lang="en-GB" sz="2400" dirty="0" err="1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Hoogsteen</a:t>
            </a:r>
            <a:endParaRPr lang="en-GB" sz="2400" dirty="0">
              <a:solidFill>
                <a:srgbClr val="3333CC"/>
              </a:solidFill>
              <a:latin typeface="Arial" pitchFamily="34"/>
              <a:ea typeface="Arial Unicode MS" pitchFamily="2"/>
              <a:cs typeface="Tahoma" pitchFamily="2"/>
            </a:endParaRPr>
          </a:p>
          <a:p>
            <a:pPr marL="0" marR="0" lvl="0" indent="0" rtl="0" hangingPunct="0">
              <a:buNone/>
              <a:tabLst/>
            </a:pPr>
            <a:r>
              <a:rPr lang="en-GB" sz="1200" b="1" dirty="0">
                <a:solidFill>
                  <a:srgbClr val="3333CC"/>
                </a:solidFill>
                <a:latin typeface="Arial" panose="020B0604020202020204" pitchFamily="34" charset="0"/>
                <a:ea typeface="Arial Unicode MS" pitchFamily="2"/>
                <a:cs typeface="Arial" panose="020B0604020202020204" pitchFamily="34" charset="0"/>
              </a:rPr>
              <a:t>d(AAT GGG T GGG TTT GGG T GGG TAA)</a:t>
            </a:r>
          </a:p>
          <a:p>
            <a:pPr marL="0" marR="0" lvl="0" indent="0" rtl="0" hangingPunct="0">
              <a:buNone/>
              <a:tabLst/>
            </a:pPr>
            <a:r>
              <a:rPr lang="en-GB" sz="1200" b="1" dirty="0">
                <a:solidFill>
                  <a:srgbClr val="3333CC"/>
                </a:solidFill>
                <a:latin typeface="Arial" panose="020B0604020202020204" pitchFamily="34" charset="0"/>
                <a:ea typeface="Arial Unicode MS" pitchFamily="2"/>
                <a:cs typeface="Arial" panose="020B0604020202020204" pitchFamily="34" charset="0"/>
              </a:rPr>
              <a:t>G-quadruplex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Chart, scatter chart&#10;&#10;Description automatically generated">
            <a:extLst>
              <a:ext uri="{FF2B5EF4-FFF2-40B4-BE49-F238E27FC236}">
                <a16:creationId xmlns:a16="http://schemas.microsoft.com/office/drawing/2014/main" id="{13FD3A84-2C94-B26F-FE8A-8C65B76572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98"/>
          <a:stretch/>
        </p:blipFill>
        <p:spPr>
          <a:xfrm>
            <a:off x="755576" y="1248718"/>
            <a:ext cx="7772400" cy="5143500"/>
          </a:xfrm>
          <a:prstGeom prst="rect">
            <a:avLst/>
          </a:prstGeom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181619" y="320271"/>
            <a:ext cx="8686800" cy="666978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sz="4000" baseline="30000" dirty="0"/>
              <a:t>1</a:t>
            </a:r>
            <a:r>
              <a:rPr lang="en-US" sz="4000" dirty="0"/>
              <a:t>H COSY spectrum of DNA</a:t>
            </a:r>
          </a:p>
        </p:txBody>
      </p:sp>
      <p:sp>
        <p:nvSpPr>
          <p:cNvPr id="4" name="Freeform 3"/>
          <p:cNvSpPr/>
          <p:nvPr/>
        </p:nvSpPr>
        <p:spPr>
          <a:xfrm>
            <a:off x="1115616" y="1628800"/>
            <a:ext cx="3259080" cy="489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95000"/>
              </a:lnSpc>
              <a:buNone/>
              <a:tabLst/>
            </a:pPr>
            <a:r>
              <a:rPr lang="en-GB" sz="2400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aseline="-25000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rt, diagram, scatter chart&#10;&#10;Description automatically generated">
            <a:extLst>
              <a:ext uri="{FF2B5EF4-FFF2-40B4-BE49-F238E27FC236}">
                <a16:creationId xmlns:a16="http://schemas.microsoft.com/office/drawing/2014/main" id="{E7D5BB43-93F3-122C-9805-61AF33522C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8"/>
          <a:stretch/>
        </p:blipFill>
        <p:spPr>
          <a:xfrm>
            <a:off x="867419" y="1477363"/>
            <a:ext cx="7315200" cy="5143500"/>
          </a:xfrm>
          <a:prstGeom prst="rect">
            <a:avLst/>
          </a:prstGeom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181619" y="320271"/>
            <a:ext cx="8686800" cy="666978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sz="4000" baseline="30000" dirty="0"/>
              <a:t>1</a:t>
            </a:r>
            <a:r>
              <a:rPr lang="en-US" sz="4000" dirty="0"/>
              <a:t>H TOCSY spectrum of DNA</a:t>
            </a:r>
          </a:p>
        </p:txBody>
      </p:sp>
      <p:sp>
        <p:nvSpPr>
          <p:cNvPr id="4" name="Freeform 3"/>
          <p:cNvSpPr/>
          <p:nvPr/>
        </p:nvSpPr>
        <p:spPr>
          <a:xfrm>
            <a:off x="952302" y="1700808"/>
            <a:ext cx="3259080" cy="489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95000"/>
              </a:lnSpc>
              <a:buNone/>
              <a:tabLst/>
            </a:pPr>
            <a:r>
              <a:rPr lang="en-GB" sz="2400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aseline="-25000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281727236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413</Words>
  <Application>Microsoft Office PowerPoint</Application>
  <PresentationFormat>On-screen Show (4:3)</PresentationFormat>
  <Paragraphs>106</Paragraphs>
  <Slides>39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Courier New</vt:lpstr>
      <vt:lpstr>Times New Roman</vt:lpstr>
      <vt:lpstr>Default</vt:lpstr>
      <vt:lpstr>Nuclear properties of selected isotopes</vt:lpstr>
      <vt:lpstr>Spin systems in ribose and deoxyribose</vt:lpstr>
      <vt:lpstr>Spin systems in nucleic acid bases</vt:lpstr>
      <vt:lpstr>1H chemical shift ranges in DNA and RNA</vt:lpstr>
      <vt:lpstr>1H chemical shift ranges in DNA and RNA</vt:lpstr>
      <vt:lpstr>1H NMR spectrum of d(CGCGAATTCGCG) </vt:lpstr>
      <vt:lpstr>1H NMR spectra in H2O</vt:lpstr>
      <vt:lpstr>1H COSY spectrum of DNA</vt:lpstr>
      <vt:lpstr>1H TOCSY spectrum of DNA</vt:lpstr>
      <vt:lpstr>1H NOESY spectrum of DNA in D2O</vt:lpstr>
      <vt:lpstr>1H NOESY spectrum of DNA in H2O</vt:lpstr>
      <vt:lpstr>PowerPoint Presentation</vt:lpstr>
      <vt:lpstr>Structure Determination Procedure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31P spectrum of DNA</vt:lpstr>
      <vt:lpstr>Assignment of Sugar-Phosphate Backbone</vt:lpstr>
      <vt:lpstr>PowerPoint Presentation</vt:lpstr>
      <vt:lpstr>PowerPoint Presentation</vt:lpstr>
      <vt:lpstr>PowerPoint Presentation</vt:lpstr>
      <vt:lpstr>PowerPoint Presentation</vt:lpstr>
      <vt:lpstr>P determination from J-couplings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NUCLEIC ACIDS</dc:title>
  <dc:creator>Radovan Fiala</dc:creator>
  <cp:lastModifiedBy>Radovan Fiala</cp:lastModifiedBy>
  <cp:revision>15</cp:revision>
  <dcterms:modified xsi:type="dcterms:W3CDTF">2023-04-17T11:05:13Z</dcterms:modified>
</cp:coreProperties>
</file>