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85" r:id="rId2"/>
    <p:sldId id="286" r:id="rId3"/>
    <p:sldId id="287" r:id="rId4"/>
    <p:sldId id="288" r:id="rId5"/>
    <p:sldId id="289" r:id="rId6"/>
    <p:sldId id="290" r:id="rId7"/>
    <p:sldId id="291" r:id="rId8"/>
    <p:sldId id="256" r:id="rId9"/>
    <p:sldId id="296" r:id="rId10"/>
    <p:sldId id="297" r:id="rId11"/>
    <p:sldId id="257" r:id="rId12"/>
    <p:sldId id="275" r:id="rId13"/>
    <p:sldId id="298" r:id="rId14"/>
    <p:sldId id="299" r:id="rId15"/>
    <p:sldId id="300" r:id="rId16"/>
    <p:sldId id="302" r:id="rId17"/>
    <p:sldId id="258" r:id="rId18"/>
    <p:sldId id="274" r:id="rId19"/>
    <p:sldId id="277" r:id="rId20"/>
    <p:sldId id="276" r:id="rId21"/>
    <p:sldId id="283" r:id="rId22"/>
    <p:sldId id="259" r:id="rId23"/>
    <p:sldId id="295" r:id="rId24"/>
    <p:sldId id="269" r:id="rId25"/>
    <p:sldId id="262" r:id="rId26"/>
    <p:sldId id="265" r:id="rId27"/>
    <p:sldId id="301" r:id="rId28"/>
    <p:sldId id="260" r:id="rId29"/>
    <p:sldId id="261" r:id="rId30"/>
    <p:sldId id="263" r:id="rId31"/>
    <p:sldId id="279" r:id="rId32"/>
    <p:sldId id="278" r:id="rId33"/>
    <p:sldId id="267" r:id="rId34"/>
    <p:sldId id="280" r:id="rId35"/>
    <p:sldId id="264" r:id="rId36"/>
    <p:sldId id="281" r:id="rId37"/>
    <p:sldId id="268" r:id="rId38"/>
    <p:sldId id="282" r:id="rId39"/>
    <p:sldId id="271" r:id="rId40"/>
    <p:sldId id="284" r:id="rId41"/>
    <p:sldId id="292" r:id="rId42"/>
    <p:sldId id="293" r:id="rId43"/>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85" autoAdjust="0"/>
    <p:restoredTop sz="94660"/>
  </p:normalViewPr>
  <p:slideViewPr>
    <p:cSldViewPr snapToGrid="0">
      <p:cViewPr varScale="1">
        <p:scale>
          <a:sx n="60" d="100"/>
          <a:sy n="60" d="100"/>
        </p:scale>
        <p:origin x="968" y="52"/>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10/6/2022</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Click to edit Master text styles</a:t>
            </a:r>
          </a:p>
          <a:p>
            <a:pPr lvl="1"/>
            <a:r>
              <a:rPr lang="cs-CZ"/>
              <a:t>Second level</a:t>
            </a:r>
          </a:p>
          <a:p>
            <a:pPr lvl="2"/>
            <a:r>
              <a:rPr lang="cs-CZ"/>
              <a:t>Third level</a:t>
            </a:r>
          </a:p>
          <a:p>
            <a:pPr lvl="3"/>
            <a:r>
              <a:rPr lang="cs-CZ"/>
              <a:t>Fourth level</a:t>
            </a:r>
          </a:p>
          <a:p>
            <a:pPr lvl="4"/>
            <a:r>
              <a:rPr lang="cs-CZ"/>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a:t>Kliknutím lze upravit styl.</a:t>
            </a:r>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lze upravit styl předlohy.</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a:t>Kliknutím lze upravit styl.</a:t>
            </a:r>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681038"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5014913"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a:t>Kliknutím lze upravit styl.</a:t>
            </a:r>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87CA8227-87C4-4E1E-99E2-22953A841C10}" type="datetimeFigureOut">
              <a:rPr lang="cs-CZ" smtClean="0"/>
              <a:t>06.10.2022</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fld id="{87CA8227-87C4-4E1E-99E2-22953A841C10}" type="datetimeFigureOut">
              <a:rPr lang="cs-CZ" smtClean="0"/>
              <a:t>06.10.2022</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06.10.2022</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3046988"/>
          </a:xfrm>
          <a:prstGeom prst="rect">
            <a:avLst/>
          </a:prstGeom>
          <a:noFill/>
        </p:spPr>
        <p:txBody>
          <a:bodyPr wrap="square" rtlCol="0">
            <a:spAutoFit/>
          </a:bodyPr>
          <a:lstStyle/>
          <a:p>
            <a:pPr algn="ctr">
              <a:spcBef>
                <a:spcPct val="50000"/>
              </a:spcBef>
            </a:pPr>
            <a:r>
              <a:rPr lang="en-US" b="1" dirty="0">
                <a:solidFill>
                  <a:schemeClr val="accent2"/>
                </a:solidFill>
              </a:rPr>
              <a:t>Not So Short Introduction  To </a:t>
            </a:r>
          </a:p>
          <a:p>
            <a:pPr algn="ctr">
              <a:spcBef>
                <a:spcPct val="50000"/>
              </a:spcBef>
            </a:pPr>
            <a:r>
              <a:rPr lang="en-US" b="1" dirty="0" err="1">
                <a:solidFill>
                  <a:schemeClr val="accent2"/>
                </a:solidFill>
              </a:rPr>
              <a:t>TopSpin</a:t>
            </a:r>
            <a:endParaRPr lang="en-US" b="1" dirty="0">
              <a:solidFill>
                <a:schemeClr val="accent2"/>
              </a:solidFill>
            </a:endParaRPr>
          </a:p>
          <a:p>
            <a:pPr algn="ctr">
              <a:spcBef>
                <a:spcPct val="50000"/>
              </a:spcBef>
            </a:pPr>
            <a:endParaRPr lang="en-US" sz="1000" b="1" dirty="0">
              <a:solidFill>
                <a:schemeClr val="accent2"/>
              </a:solidFill>
            </a:endParaRPr>
          </a:p>
          <a:p>
            <a:pPr algn="ctr">
              <a:spcBef>
                <a:spcPct val="50000"/>
              </a:spcBef>
            </a:pPr>
            <a:r>
              <a:rPr lang="en-US" sz="1200" dirty="0"/>
              <a:t>Spring 2021</a:t>
            </a:r>
            <a:endParaRPr lang="en-US" sz="1600" b="1" dirty="0">
              <a:solidFill>
                <a:schemeClr val="accent2"/>
              </a:solidFill>
            </a:endParaRPr>
          </a:p>
          <a:p>
            <a:pPr algn="ctr">
              <a:spcBef>
                <a:spcPct val="50000"/>
              </a:spcBef>
            </a:pPr>
            <a:r>
              <a:rPr lang="en-US" sz="1600" b="1" dirty="0">
                <a:solidFill>
                  <a:schemeClr val="accent2"/>
                </a:solidFill>
              </a:rPr>
              <a:t>Karel </a:t>
            </a:r>
            <a:r>
              <a:rPr lang="en-US" sz="1600" b="1" dirty="0" err="1">
                <a:solidFill>
                  <a:schemeClr val="accent2"/>
                </a:solidFill>
              </a:rPr>
              <a:t>Kubíček</a:t>
            </a:r>
            <a:endParaRPr lang="en-US" sz="1600" b="1" dirty="0">
              <a:solidFill>
                <a:schemeClr val="accent2"/>
              </a:solidFill>
            </a:endParaRPr>
          </a:p>
          <a:p>
            <a:pPr algn="ctr">
              <a:spcBef>
                <a:spcPct val="50000"/>
              </a:spcBef>
            </a:pPr>
            <a:r>
              <a:rPr lang="en-US" sz="1600" b="1" dirty="0">
                <a:solidFill>
                  <a:schemeClr val="accent2"/>
                </a:solidFill>
              </a:rPr>
              <a:t> with the help of Pavel </a:t>
            </a:r>
            <a:r>
              <a:rPr lang="en-US" sz="1600" b="1" dirty="0" err="1">
                <a:solidFill>
                  <a:schemeClr val="accent2"/>
                </a:solidFill>
              </a:rPr>
              <a:t>Veverka</a:t>
            </a:r>
            <a:r>
              <a:rPr lang="en-US" sz="1600" b="1" dirty="0">
                <a:solidFill>
                  <a:schemeClr val="accent2"/>
                </a:solidFill>
              </a:rPr>
              <a:t>, </a:t>
            </a:r>
            <a:r>
              <a:rPr lang="en-US" sz="1600" b="1" dirty="0" err="1">
                <a:solidFill>
                  <a:schemeClr val="accent2"/>
                </a:solidFill>
              </a:rPr>
              <a:t>Magdaléna</a:t>
            </a:r>
            <a:r>
              <a:rPr lang="en-US" sz="1600" b="1" dirty="0">
                <a:solidFill>
                  <a:schemeClr val="accent2"/>
                </a:solidFill>
              </a:rPr>
              <a:t> </a:t>
            </a:r>
            <a:r>
              <a:rPr lang="en-US" sz="1600" b="1" dirty="0" err="1">
                <a:solidFill>
                  <a:schemeClr val="accent2"/>
                </a:solidFill>
              </a:rPr>
              <a:t>Krejčíková</a:t>
            </a:r>
            <a:r>
              <a:rPr lang="en-US" sz="1600" b="1" dirty="0">
                <a:solidFill>
                  <a:schemeClr val="accent2"/>
                </a:solidFill>
              </a:rPr>
              <a:t>,</a:t>
            </a:r>
          </a:p>
          <a:p>
            <a:pPr algn="ctr">
              <a:spcBef>
                <a:spcPct val="50000"/>
              </a:spcBef>
            </a:pPr>
            <a:endParaRPr lang="en-US" sz="1600" b="1" dirty="0">
              <a:solidFill>
                <a:schemeClr val="accent2"/>
              </a:solidFill>
            </a:endParaRPr>
          </a:p>
          <a:p>
            <a:pPr algn="ctr">
              <a:spcBef>
                <a:spcPct val="50000"/>
              </a:spcBef>
            </a:pPr>
            <a:r>
              <a:rPr lang="en-US" sz="1600" b="1" dirty="0">
                <a:solidFill>
                  <a:schemeClr val="accent2"/>
                </a:solidFill>
              </a:rPr>
              <a:t> and Radovan </a:t>
            </a:r>
            <a:r>
              <a:rPr lang="en-US" sz="1600" b="1" dirty="0" err="1">
                <a:solidFill>
                  <a:schemeClr val="accent2"/>
                </a:solidFill>
              </a:rPr>
              <a:t>Fiala</a:t>
            </a:r>
            <a:endParaRPr lang="en-US" dirty="0"/>
          </a:p>
          <a:p>
            <a:endParaRPr lang="en-US" dirty="0"/>
          </a:p>
        </p:txBody>
      </p:sp>
    </p:spTree>
    <p:extLst>
      <p:ext uri="{BB962C8B-B14F-4D97-AF65-F5344CB8AC3E}">
        <p14:creationId xmlns:p14="http://schemas.microsoft.com/office/powerpoint/2010/main" val="1036676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FE9A13CF-AAEB-3840-A4E4-F4C192FD4A2D}"/>
              </a:ext>
            </a:extLst>
          </p:cNvPr>
          <p:cNvPicPr>
            <a:picLocks noChangeAspect="1"/>
          </p:cNvPicPr>
          <p:nvPr/>
        </p:nvPicPr>
        <p:blipFill rotWithShape="1">
          <a:blip r:embed="rId2">
            <a:extLst>
              <a:ext uri="{28A0092B-C50C-407E-A947-70E740481C1C}">
                <a14:useLocalDpi xmlns:a14="http://schemas.microsoft.com/office/drawing/2010/main" val="0"/>
              </a:ext>
            </a:extLst>
          </a:blip>
          <a:srcRect l="37045" t="19490" r="24210" b="38729"/>
          <a:stretch/>
        </p:blipFill>
        <p:spPr>
          <a:xfrm>
            <a:off x="156410" y="806114"/>
            <a:ext cx="4427172" cy="2983833"/>
          </a:xfrm>
          <a:prstGeom prst="rect">
            <a:avLst/>
          </a:prstGeom>
        </p:spPr>
      </p:pic>
      <p:sp>
        <p:nvSpPr>
          <p:cNvPr id="6" name="TextBox 5">
            <a:extLst>
              <a:ext uri="{FF2B5EF4-FFF2-40B4-BE49-F238E27FC236}">
                <a16:creationId xmlns:a16="http://schemas.microsoft.com/office/drawing/2014/main" id="{998356C1-7CB2-CD48-B350-D2CC097D8DD2}"/>
              </a:ext>
            </a:extLst>
          </p:cNvPr>
          <p:cNvSpPr txBox="1"/>
          <p:nvPr/>
        </p:nvSpPr>
        <p:spPr>
          <a:xfrm>
            <a:off x="156410" y="276726"/>
            <a:ext cx="2803358" cy="369332"/>
          </a:xfrm>
          <a:prstGeom prst="rect">
            <a:avLst/>
          </a:prstGeom>
          <a:noFill/>
        </p:spPr>
        <p:txBody>
          <a:bodyPr wrap="square" rtlCol="0">
            <a:spAutoFit/>
          </a:bodyPr>
          <a:lstStyle/>
          <a:p>
            <a:r>
              <a:rPr lang="en-CZ" dirty="0"/>
              <a:t>B) Terminal / command line</a:t>
            </a:r>
          </a:p>
        </p:txBody>
      </p:sp>
      <p:pic>
        <p:nvPicPr>
          <p:cNvPr id="7" name="Picture 6" descr="Graphical user interface&#10;&#10;Description automatically generated">
            <a:extLst>
              <a:ext uri="{FF2B5EF4-FFF2-40B4-BE49-F238E27FC236}">
                <a16:creationId xmlns:a16="http://schemas.microsoft.com/office/drawing/2014/main" id="{985A1316-6DA8-C244-B029-94CC4FAC7C8F}"/>
              </a:ext>
            </a:extLst>
          </p:cNvPr>
          <p:cNvPicPr>
            <a:picLocks noChangeAspect="1"/>
          </p:cNvPicPr>
          <p:nvPr/>
        </p:nvPicPr>
        <p:blipFill rotWithShape="1">
          <a:blip r:embed="rId3">
            <a:extLst>
              <a:ext uri="{28A0092B-C50C-407E-A947-70E740481C1C}">
                <a14:useLocalDpi xmlns:a14="http://schemas.microsoft.com/office/drawing/2010/main" val="0"/>
              </a:ext>
            </a:extLst>
          </a:blip>
          <a:srcRect l="33766" t="19100" r="23846" b="32705"/>
          <a:stretch/>
        </p:blipFill>
        <p:spPr>
          <a:xfrm>
            <a:off x="5075650" y="1856021"/>
            <a:ext cx="4427172" cy="3145957"/>
          </a:xfrm>
          <a:prstGeom prst="rect">
            <a:avLst/>
          </a:prstGeom>
        </p:spPr>
      </p:pic>
      <p:sp>
        <p:nvSpPr>
          <p:cNvPr id="8" name="Obdélník 10">
            <a:extLst>
              <a:ext uri="{FF2B5EF4-FFF2-40B4-BE49-F238E27FC236}">
                <a16:creationId xmlns:a16="http://schemas.microsoft.com/office/drawing/2014/main" id="{9AC54C44-0444-AD46-9FF1-2859F68DC549}"/>
              </a:ext>
            </a:extLst>
          </p:cNvPr>
          <p:cNvSpPr/>
          <p:nvPr/>
        </p:nvSpPr>
        <p:spPr>
          <a:xfrm>
            <a:off x="1092869" y="1141396"/>
            <a:ext cx="711868" cy="2422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2105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Graphical user interface, application, Word&#10;&#10;Description automatically generated">
            <a:extLst>
              <a:ext uri="{FF2B5EF4-FFF2-40B4-BE49-F238E27FC236}">
                <a16:creationId xmlns:a16="http://schemas.microsoft.com/office/drawing/2014/main" id="{4373F493-48C5-9742-9647-E78E1FE5BC78}"/>
              </a:ext>
            </a:extLst>
          </p:cNvPr>
          <p:cNvPicPr>
            <a:picLocks noChangeAspect="1"/>
          </p:cNvPicPr>
          <p:nvPr/>
        </p:nvPicPr>
        <p:blipFill rotWithShape="1">
          <a:blip r:embed="rId2">
            <a:extLst>
              <a:ext uri="{28A0092B-C50C-407E-A947-70E740481C1C}">
                <a14:useLocalDpi xmlns:a14="http://schemas.microsoft.com/office/drawing/2010/main" val="0"/>
              </a:ext>
            </a:extLst>
          </a:blip>
          <a:srcRect t="1819" r="20311" b="4381"/>
          <a:stretch/>
        </p:blipFill>
        <p:spPr>
          <a:xfrm>
            <a:off x="1886174" y="682590"/>
            <a:ext cx="7893994" cy="5807438"/>
          </a:xfrm>
          <a:prstGeom prst="rect">
            <a:avLst/>
          </a:prstGeom>
        </p:spPr>
      </p:pic>
      <p:pic>
        <p:nvPicPr>
          <p:cNvPr id="6" name="Picture 5" descr="TopSpin0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sp>
        <p:nvSpPr>
          <p:cNvPr id="8" name="Obdélník 7"/>
          <p:cNvSpPr/>
          <p:nvPr/>
        </p:nvSpPr>
        <p:spPr>
          <a:xfrm>
            <a:off x="1898136" y="895509"/>
            <a:ext cx="5423510" cy="2669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1898135" y="1192064"/>
            <a:ext cx="5775879" cy="510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1898136" y="1739917"/>
            <a:ext cx="1867871" cy="4594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019826" y="918172"/>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3798655" y="1739916"/>
            <a:ext cx="6001730" cy="45948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0" y="636164"/>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t>6 – Command line</a:t>
            </a:r>
          </a:p>
          <a:p>
            <a:r>
              <a:rPr lang="en-US" sz="1600" dirty="0"/>
              <a:t>7– Status panel</a:t>
            </a:r>
          </a:p>
        </p:txBody>
      </p:sp>
      <p:sp>
        <p:nvSpPr>
          <p:cNvPr id="3" name="TextovéPole 2"/>
          <p:cNvSpPr txBox="1"/>
          <p:nvPr/>
        </p:nvSpPr>
        <p:spPr>
          <a:xfrm>
            <a:off x="9255487" y="3132427"/>
            <a:ext cx="421467" cy="369779"/>
          </a:xfrm>
          <a:prstGeom prst="rect">
            <a:avLst/>
          </a:prstGeom>
          <a:noFill/>
        </p:spPr>
        <p:txBody>
          <a:bodyPr wrap="square" rtlCol="0">
            <a:spAutoFit/>
          </a:bodyPr>
          <a:lstStyle/>
          <a:p>
            <a:r>
              <a:rPr lang="cs-CZ" dirty="0">
                <a:solidFill>
                  <a:srgbClr val="FF0000"/>
                </a:solidFill>
              </a:rPr>
              <a:t>5</a:t>
            </a:r>
          </a:p>
        </p:txBody>
      </p:sp>
      <p:sp>
        <p:nvSpPr>
          <p:cNvPr id="15" name="TextovéPole 14"/>
          <p:cNvSpPr txBox="1"/>
          <p:nvPr/>
        </p:nvSpPr>
        <p:spPr>
          <a:xfrm>
            <a:off x="8403017" y="841921"/>
            <a:ext cx="410577" cy="369332"/>
          </a:xfrm>
          <a:prstGeom prst="rect">
            <a:avLst/>
          </a:prstGeom>
          <a:noFill/>
        </p:spPr>
        <p:txBody>
          <a:bodyPr wrap="square" rtlCol="0">
            <a:spAutoFit/>
          </a:bodyPr>
          <a:lstStyle/>
          <a:p>
            <a:r>
              <a:rPr lang="cs-CZ" dirty="0">
                <a:solidFill>
                  <a:srgbClr val="FF0000"/>
                </a:solidFill>
              </a:rPr>
              <a:t>2</a:t>
            </a:r>
          </a:p>
        </p:txBody>
      </p:sp>
      <p:sp>
        <p:nvSpPr>
          <p:cNvPr id="16" name="TextovéPole 15"/>
          <p:cNvSpPr txBox="1"/>
          <p:nvPr/>
        </p:nvSpPr>
        <p:spPr>
          <a:xfrm>
            <a:off x="6065693" y="1392975"/>
            <a:ext cx="410577" cy="369332"/>
          </a:xfrm>
          <a:prstGeom prst="rect">
            <a:avLst/>
          </a:prstGeom>
          <a:noFill/>
        </p:spPr>
        <p:txBody>
          <a:bodyPr wrap="square" rtlCol="0">
            <a:spAutoFit/>
          </a:bodyPr>
          <a:lstStyle/>
          <a:p>
            <a:r>
              <a:rPr lang="cs-CZ" dirty="0">
                <a:solidFill>
                  <a:srgbClr val="FF0000"/>
                </a:solidFill>
              </a:rPr>
              <a:t>3</a:t>
            </a:r>
          </a:p>
        </p:txBody>
      </p:sp>
      <p:sp>
        <p:nvSpPr>
          <p:cNvPr id="17" name="TextovéPole 16"/>
          <p:cNvSpPr txBox="1"/>
          <p:nvPr/>
        </p:nvSpPr>
        <p:spPr>
          <a:xfrm>
            <a:off x="3054224" y="2212531"/>
            <a:ext cx="410577" cy="369332"/>
          </a:xfrm>
          <a:prstGeom prst="rect">
            <a:avLst/>
          </a:prstGeom>
          <a:noFill/>
        </p:spPr>
        <p:txBody>
          <a:bodyPr wrap="square" rtlCol="0">
            <a:spAutoFit/>
          </a:bodyPr>
          <a:lstStyle/>
          <a:p>
            <a:r>
              <a:rPr lang="cs-CZ" dirty="0">
                <a:solidFill>
                  <a:srgbClr val="FF0000"/>
                </a:solidFill>
              </a:rPr>
              <a:t>4</a:t>
            </a:r>
          </a:p>
        </p:txBody>
      </p:sp>
      <p:sp>
        <p:nvSpPr>
          <p:cNvPr id="18" name="TextovéPole 17"/>
          <p:cNvSpPr txBox="1"/>
          <p:nvPr/>
        </p:nvSpPr>
        <p:spPr>
          <a:xfrm>
            <a:off x="6247251" y="835737"/>
            <a:ext cx="410577" cy="369332"/>
          </a:xfrm>
          <a:prstGeom prst="rect">
            <a:avLst/>
          </a:prstGeom>
          <a:noFill/>
        </p:spPr>
        <p:txBody>
          <a:bodyPr wrap="square" rtlCol="0">
            <a:spAutoFit/>
          </a:bodyPr>
          <a:lstStyle/>
          <a:p>
            <a:r>
              <a:rPr lang="cs-CZ" dirty="0">
                <a:solidFill>
                  <a:srgbClr val="FF0000"/>
                </a:solidFill>
              </a:rPr>
              <a:t>1</a:t>
            </a:r>
          </a:p>
        </p:txBody>
      </p:sp>
      <p:sp>
        <p:nvSpPr>
          <p:cNvPr id="19" name="TextovéPole 18"/>
          <p:cNvSpPr txBox="1"/>
          <p:nvPr/>
        </p:nvSpPr>
        <p:spPr>
          <a:xfrm>
            <a:off x="1312423" y="6060320"/>
            <a:ext cx="776074" cy="369332"/>
          </a:xfrm>
          <a:prstGeom prst="rect">
            <a:avLst/>
          </a:prstGeom>
          <a:noFill/>
        </p:spPr>
        <p:txBody>
          <a:bodyPr wrap="square" rtlCol="0">
            <a:spAutoFit/>
          </a:bodyPr>
          <a:lstStyle/>
          <a:p>
            <a:r>
              <a:rPr lang="cs-CZ" dirty="0">
                <a:solidFill>
                  <a:srgbClr val="FF0000"/>
                </a:solidFill>
              </a:rPr>
              <a:t>6 / 7</a:t>
            </a:r>
          </a:p>
        </p:txBody>
      </p:sp>
      <p:sp>
        <p:nvSpPr>
          <p:cNvPr id="4" name="Obdélník 3"/>
          <p:cNvSpPr/>
          <p:nvPr/>
        </p:nvSpPr>
        <p:spPr>
          <a:xfrm>
            <a:off x="1413" y="-71120"/>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
        <p:nvSpPr>
          <p:cNvPr id="21" name="Left-Up Arrow 20"/>
          <p:cNvSpPr/>
          <p:nvPr/>
        </p:nvSpPr>
        <p:spPr>
          <a:xfrm rot="5400000">
            <a:off x="360883" y="5408052"/>
            <a:ext cx="1264809" cy="681247"/>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81080"/>
            <a:ext cx="2436273" cy="523220"/>
          </a:xfrm>
          <a:prstGeom prst="rect">
            <a:avLst/>
          </a:prstGeom>
          <a:noFill/>
        </p:spPr>
        <p:txBody>
          <a:bodyPr wrap="square" rtlCol="0">
            <a:spAutoFit/>
          </a:bodyPr>
          <a:lstStyle/>
          <a:p>
            <a:r>
              <a:rPr lang="en-US" sz="1400" dirty="0"/>
              <a:t>Right mouse click in the status bar area toggles it on/off</a:t>
            </a:r>
          </a:p>
        </p:txBody>
      </p:sp>
    </p:spTree>
    <p:extLst>
      <p:ext uri="{BB962C8B-B14F-4D97-AF65-F5344CB8AC3E}">
        <p14:creationId xmlns:p14="http://schemas.microsoft.com/office/powerpoint/2010/main" val="230344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Graphical user interface, application, Word&#10;&#10;Description automatically generated">
            <a:extLst>
              <a:ext uri="{FF2B5EF4-FFF2-40B4-BE49-F238E27FC236}">
                <a16:creationId xmlns:a16="http://schemas.microsoft.com/office/drawing/2014/main" id="{0FE22DCE-1745-C241-BC77-C198E02AB522}"/>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1786243" y="3205998"/>
            <a:ext cx="7916779" cy="661737"/>
          </a:xfrm>
          <a:prstGeom prst="rect">
            <a:avLst/>
          </a:prstGeom>
        </p:spPr>
      </p:pic>
      <p:sp>
        <p:nvSpPr>
          <p:cNvPr id="23" name="Obdélník 11">
            <a:extLst>
              <a:ext uri="{FF2B5EF4-FFF2-40B4-BE49-F238E27FC236}">
                <a16:creationId xmlns:a16="http://schemas.microsoft.com/office/drawing/2014/main" id="{47CB422C-832B-E94A-98C1-EB1EEAEEA3C8}"/>
              </a:ext>
            </a:extLst>
          </p:cNvPr>
          <p:cNvSpPr/>
          <p:nvPr/>
        </p:nvSpPr>
        <p:spPr>
          <a:xfrm>
            <a:off x="1689991" y="3290219"/>
            <a:ext cx="8055806" cy="6617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TextovéPole 1">
            <a:extLst>
              <a:ext uri="{FF2B5EF4-FFF2-40B4-BE49-F238E27FC236}">
                <a16:creationId xmlns:a16="http://schemas.microsoft.com/office/drawing/2014/main" id="{4C619D34-C46F-2846-A6D8-EB619B668B18}"/>
              </a:ext>
            </a:extLst>
          </p:cNvPr>
          <p:cNvSpPr txBox="1"/>
          <p:nvPr/>
        </p:nvSpPr>
        <p:spPr>
          <a:xfrm>
            <a:off x="0" y="1805206"/>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solidFill>
                  <a:srgbClr val="FF0000"/>
                </a:solidFill>
              </a:rPr>
              <a:t>6 – Command line</a:t>
            </a:r>
          </a:p>
          <a:p>
            <a:r>
              <a:rPr lang="en-US" sz="1600" dirty="0">
                <a:solidFill>
                  <a:srgbClr val="FF0000"/>
                </a:solidFill>
              </a:rPr>
              <a:t>7– Status panel</a:t>
            </a:r>
          </a:p>
        </p:txBody>
      </p:sp>
      <p:sp>
        <p:nvSpPr>
          <p:cNvPr id="25" name="Obdélník 3">
            <a:extLst>
              <a:ext uri="{FF2B5EF4-FFF2-40B4-BE49-F238E27FC236}">
                <a16:creationId xmlns:a16="http://schemas.microsoft.com/office/drawing/2014/main" id="{DD501830-B3D0-444E-8266-62BE3C71A455}"/>
              </a:ext>
            </a:extLst>
          </p:cNvPr>
          <p:cNvSpPr/>
          <p:nvPr/>
        </p:nvSpPr>
        <p:spPr>
          <a:xfrm>
            <a:off x="1413" y="1097922"/>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Tree>
    <p:extLst>
      <p:ext uri="{BB962C8B-B14F-4D97-AF65-F5344CB8AC3E}">
        <p14:creationId xmlns:p14="http://schemas.microsoft.com/office/powerpoint/2010/main" val="123493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F90ED773-D953-B04C-B9EB-9734967F39FC}"/>
              </a:ext>
            </a:extLst>
          </p:cNvPr>
          <p:cNvPicPr>
            <a:picLocks noChangeAspect="1"/>
          </p:cNvPicPr>
          <p:nvPr/>
        </p:nvPicPr>
        <p:blipFill rotWithShape="1">
          <a:blip r:embed="rId2">
            <a:extLst>
              <a:ext uri="{28A0092B-C50C-407E-A947-70E740481C1C}">
                <a14:useLocalDpi xmlns:a14="http://schemas.microsoft.com/office/drawing/2010/main" val="0"/>
              </a:ext>
            </a:extLst>
          </a:blip>
          <a:srcRect l="13482" t="18324" r="66842" b="10551"/>
          <a:stretch/>
        </p:blipFill>
        <p:spPr>
          <a:xfrm>
            <a:off x="1498477" y="1099250"/>
            <a:ext cx="2490538" cy="5626768"/>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86A5694-30F5-D040-927F-F796A612287A}"/>
              </a:ext>
            </a:extLst>
          </p:cNvPr>
          <p:cNvPicPr>
            <a:picLocks noChangeAspect="1"/>
          </p:cNvPicPr>
          <p:nvPr/>
        </p:nvPicPr>
        <p:blipFill rotWithShape="1">
          <a:blip r:embed="rId3">
            <a:extLst>
              <a:ext uri="{28A0092B-C50C-407E-A947-70E740481C1C}">
                <a14:useLocalDpi xmlns:a14="http://schemas.microsoft.com/office/drawing/2010/main" val="0"/>
              </a:ext>
            </a:extLst>
          </a:blip>
          <a:srcRect l="13482" t="17935" r="66356" b="10357"/>
          <a:stretch/>
        </p:blipFill>
        <p:spPr>
          <a:xfrm>
            <a:off x="4285793" y="1099250"/>
            <a:ext cx="2490537" cy="5536194"/>
          </a:xfrm>
          <a:prstGeom prst="rect">
            <a:avLst/>
          </a:prstGeom>
        </p:spPr>
      </p:pic>
      <p:sp>
        <p:nvSpPr>
          <p:cNvPr id="8" name="Obdélník 10">
            <a:extLst>
              <a:ext uri="{FF2B5EF4-FFF2-40B4-BE49-F238E27FC236}">
                <a16:creationId xmlns:a16="http://schemas.microsoft.com/office/drawing/2014/main" id="{628F18BB-CE52-CF40-B13F-FD2CF12E6BE0}"/>
              </a:ext>
            </a:extLst>
          </p:cNvPr>
          <p:cNvSpPr/>
          <p:nvPr/>
        </p:nvSpPr>
        <p:spPr>
          <a:xfrm>
            <a:off x="4912198" y="3867347"/>
            <a:ext cx="1072965"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Picture 9" descr="Graphical user interface, application&#10;&#10;Description automatically generated">
            <a:extLst>
              <a:ext uri="{FF2B5EF4-FFF2-40B4-BE49-F238E27FC236}">
                <a16:creationId xmlns:a16="http://schemas.microsoft.com/office/drawing/2014/main" id="{82BCCA74-F3FA-A244-830F-F5973799AC04}"/>
              </a:ext>
            </a:extLst>
          </p:cNvPr>
          <p:cNvPicPr>
            <a:picLocks noChangeAspect="1"/>
          </p:cNvPicPr>
          <p:nvPr/>
        </p:nvPicPr>
        <p:blipFill rotWithShape="1">
          <a:blip r:embed="rId4">
            <a:extLst>
              <a:ext uri="{28A0092B-C50C-407E-A947-70E740481C1C}">
                <a14:useLocalDpi xmlns:a14="http://schemas.microsoft.com/office/drawing/2010/main" val="0"/>
              </a:ext>
            </a:extLst>
          </a:blip>
          <a:srcRect l="13546" t="18783" r="66673" b="10632"/>
          <a:stretch/>
        </p:blipFill>
        <p:spPr>
          <a:xfrm>
            <a:off x="7073108" y="1099250"/>
            <a:ext cx="2490536" cy="5554651"/>
          </a:xfrm>
          <a:prstGeom prst="rect">
            <a:avLst/>
          </a:prstGeom>
        </p:spPr>
      </p:pic>
      <p:sp>
        <p:nvSpPr>
          <p:cNvPr id="11" name="Obdélník 10">
            <a:extLst>
              <a:ext uri="{FF2B5EF4-FFF2-40B4-BE49-F238E27FC236}">
                <a16:creationId xmlns:a16="http://schemas.microsoft.com/office/drawing/2014/main" id="{33F39812-58C6-AB4B-B7FF-2CC30BDCB3AE}"/>
              </a:ext>
            </a:extLst>
          </p:cNvPr>
          <p:cNvSpPr/>
          <p:nvPr/>
        </p:nvSpPr>
        <p:spPr>
          <a:xfrm>
            <a:off x="7426485" y="3852503"/>
            <a:ext cx="1123748"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3">
            <a:extLst>
              <a:ext uri="{FF2B5EF4-FFF2-40B4-BE49-F238E27FC236}">
                <a16:creationId xmlns:a16="http://schemas.microsoft.com/office/drawing/2014/main" id="{2F08A88D-DDB8-CE4E-A9E2-342C6EB161A0}"/>
              </a:ext>
            </a:extLst>
          </p:cNvPr>
          <p:cNvSpPr/>
          <p:nvPr/>
        </p:nvSpPr>
        <p:spPr>
          <a:xfrm>
            <a:off x="1747" y="-5861"/>
            <a:ext cx="5716481" cy="1077218"/>
          </a:xfrm>
          <a:prstGeom prst="rect">
            <a:avLst/>
          </a:prstGeom>
        </p:spPr>
        <p:txBody>
          <a:bodyPr wrap="square">
            <a:spAutoFit/>
          </a:bodyPr>
          <a:lstStyle/>
          <a:p>
            <a:r>
              <a:rPr lang="en-US" sz="2800" b="1" dirty="0">
                <a:latin typeface="+mj-lt"/>
              </a:rPr>
              <a:t>Topspin 4.X – layout description</a:t>
            </a:r>
          </a:p>
          <a:p>
            <a:endParaRPr lang="en-US" sz="1200" dirty="0"/>
          </a:p>
          <a:p>
            <a:r>
              <a:rPr lang="en-US" sz="2400" dirty="0"/>
              <a:t>Browser / history </a:t>
            </a:r>
          </a:p>
        </p:txBody>
      </p:sp>
    </p:spTree>
    <p:extLst>
      <p:ext uri="{BB962C8B-B14F-4D97-AF65-F5344CB8AC3E}">
        <p14:creationId xmlns:p14="http://schemas.microsoft.com/office/powerpoint/2010/main" val="279002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F0B0A5CC-CA55-C349-98A4-76DA1E2CEAA3}"/>
              </a:ext>
            </a:extLst>
          </p:cNvPr>
          <p:cNvPicPr>
            <a:picLocks noChangeAspect="1"/>
          </p:cNvPicPr>
          <p:nvPr/>
        </p:nvPicPr>
        <p:blipFill rotWithShape="1">
          <a:blip r:embed="rId2">
            <a:extLst>
              <a:ext uri="{28A0092B-C50C-407E-A947-70E740481C1C}">
                <a14:useLocalDpi xmlns:a14="http://schemas.microsoft.com/office/drawing/2010/main" val="0"/>
              </a:ext>
            </a:extLst>
          </a:blip>
          <a:srcRect l="76244" b="83902"/>
          <a:stretch/>
        </p:blipFill>
        <p:spPr>
          <a:xfrm>
            <a:off x="712520" y="285874"/>
            <a:ext cx="4596474" cy="1946687"/>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38A0F2E4-7444-F045-AC9A-48469AA45EE1}"/>
              </a:ext>
            </a:extLst>
          </p:cNvPr>
          <p:cNvPicPr>
            <a:picLocks noChangeAspect="1"/>
          </p:cNvPicPr>
          <p:nvPr/>
        </p:nvPicPr>
        <p:blipFill rotWithShape="1">
          <a:blip r:embed="rId3">
            <a:extLst>
              <a:ext uri="{28A0092B-C50C-407E-A947-70E740481C1C}">
                <a14:useLocalDpi xmlns:a14="http://schemas.microsoft.com/office/drawing/2010/main" val="0"/>
              </a:ext>
            </a:extLst>
          </a:blip>
          <a:srcRect l="53594" t="2095" r="6014" b="71435"/>
          <a:stretch/>
        </p:blipFill>
        <p:spPr>
          <a:xfrm>
            <a:off x="712520" y="2609602"/>
            <a:ext cx="7422077" cy="3039857"/>
          </a:xfrm>
          <a:prstGeom prst="rect">
            <a:avLst/>
          </a:prstGeom>
        </p:spPr>
      </p:pic>
      <p:sp>
        <p:nvSpPr>
          <p:cNvPr id="8" name="Obdélník 10">
            <a:extLst>
              <a:ext uri="{FF2B5EF4-FFF2-40B4-BE49-F238E27FC236}">
                <a16:creationId xmlns:a16="http://schemas.microsoft.com/office/drawing/2014/main" id="{22DEAAAD-E229-C447-93C8-D62AE80BE7FA}"/>
              </a:ext>
            </a:extLst>
          </p:cNvPr>
          <p:cNvSpPr/>
          <p:nvPr/>
        </p:nvSpPr>
        <p:spPr>
          <a:xfrm>
            <a:off x="1610859" y="1004656"/>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54868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EFBD4C5D-714F-2047-8012-E386B8242728}"/>
              </a:ext>
            </a:extLst>
          </p:cNvPr>
          <p:cNvPicPr>
            <a:picLocks noChangeAspect="1"/>
          </p:cNvPicPr>
          <p:nvPr/>
        </p:nvPicPr>
        <p:blipFill rotWithShape="1">
          <a:blip r:embed="rId2">
            <a:extLst>
              <a:ext uri="{28A0092B-C50C-407E-A947-70E740481C1C}">
                <a14:useLocalDpi xmlns:a14="http://schemas.microsoft.com/office/drawing/2010/main" val="0"/>
              </a:ext>
            </a:extLst>
          </a:blip>
          <a:srcRect l="78881" t="2479" b="75271"/>
          <a:stretch/>
        </p:blipFill>
        <p:spPr>
          <a:xfrm>
            <a:off x="237506" y="201879"/>
            <a:ext cx="4868883" cy="3206004"/>
          </a:xfrm>
          <a:prstGeom prst="rect">
            <a:avLst/>
          </a:prstGeom>
        </p:spPr>
      </p:pic>
      <p:sp>
        <p:nvSpPr>
          <p:cNvPr id="6" name="Obdélník 10">
            <a:extLst>
              <a:ext uri="{FF2B5EF4-FFF2-40B4-BE49-F238E27FC236}">
                <a16:creationId xmlns:a16="http://schemas.microsoft.com/office/drawing/2014/main" id="{D9FFA02B-7D34-B342-B0DA-6404B2E19922}"/>
              </a:ext>
            </a:extLst>
          </p:cNvPr>
          <p:cNvSpPr/>
          <p:nvPr/>
        </p:nvSpPr>
        <p:spPr>
          <a:xfrm>
            <a:off x="3214028" y="1313415"/>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Picture 7" descr="Graphical user interface, application&#10;&#10;Description automatically generated">
            <a:extLst>
              <a:ext uri="{FF2B5EF4-FFF2-40B4-BE49-F238E27FC236}">
                <a16:creationId xmlns:a16="http://schemas.microsoft.com/office/drawing/2014/main" id="{5F0AF625-7A6B-FC48-88A2-17DE49C78C16}"/>
              </a:ext>
            </a:extLst>
          </p:cNvPr>
          <p:cNvPicPr>
            <a:picLocks noChangeAspect="1"/>
          </p:cNvPicPr>
          <p:nvPr/>
        </p:nvPicPr>
        <p:blipFill rotWithShape="1">
          <a:blip r:embed="rId3">
            <a:extLst>
              <a:ext uri="{28A0092B-C50C-407E-A947-70E740481C1C}">
                <a14:useLocalDpi xmlns:a14="http://schemas.microsoft.com/office/drawing/2010/main" val="0"/>
              </a:ext>
            </a:extLst>
          </a:blip>
          <a:srcRect l="80679" t="2096" b="76038"/>
          <a:stretch/>
        </p:blipFill>
        <p:spPr>
          <a:xfrm>
            <a:off x="4108861" y="3016332"/>
            <a:ext cx="4868883" cy="3443970"/>
          </a:xfrm>
          <a:prstGeom prst="rect">
            <a:avLst/>
          </a:prstGeom>
        </p:spPr>
      </p:pic>
      <p:sp>
        <p:nvSpPr>
          <p:cNvPr id="9" name="Obdélník 10">
            <a:extLst>
              <a:ext uri="{FF2B5EF4-FFF2-40B4-BE49-F238E27FC236}">
                <a16:creationId xmlns:a16="http://schemas.microsoft.com/office/drawing/2014/main" id="{6D130020-B9EF-2B4A-B245-BE5487958781}"/>
              </a:ext>
            </a:extLst>
          </p:cNvPr>
          <p:cNvSpPr/>
          <p:nvPr/>
        </p:nvSpPr>
        <p:spPr>
          <a:xfrm>
            <a:off x="5242729" y="5277794"/>
            <a:ext cx="611805" cy="5886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0534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EC5545-BB3B-49D7-B52A-787C2157229B}"/>
              </a:ext>
            </a:extLst>
          </p:cNvPr>
          <p:cNvSpPr txBox="1"/>
          <p:nvPr/>
        </p:nvSpPr>
        <p:spPr>
          <a:xfrm>
            <a:off x="715769" y="1140874"/>
            <a:ext cx="8498623" cy="4843634"/>
          </a:xfrm>
          <a:prstGeom prst="rect">
            <a:avLst/>
          </a:prstGeom>
          <a:noFill/>
        </p:spPr>
        <p:txBody>
          <a:bodyPr wrap="square">
            <a:spAutoFit/>
          </a:bodyPr>
          <a:lstStyle/>
          <a:p>
            <a:r>
              <a:rPr lang="en-US" sz="1625" b="1" dirty="0"/>
              <a:t>Notes to </a:t>
            </a:r>
            <a:r>
              <a:rPr lang="en-US" sz="1625" b="1" dirty="0" err="1"/>
              <a:t>TopSpin</a:t>
            </a:r>
            <a:endParaRPr lang="en-US" sz="1625" b="1" dirty="0"/>
          </a:p>
          <a:p>
            <a:endParaRPr lang="en-US" sz="1625" b="1" dirty="0"/>
          </a:p>
          <a:p>
            <a:r>
              <a:rPr lang="en-US" sz="1625" dirty="0"/>
              <a:t>When you open Topspin for the first time under your own account, you need to set up a few things</a:t>
            </a:r>
          </a:p>
          <a:p>
            <a:endParaRPr lang="en-US" sz="1625" dirty="0"/>
          </a:p>
          <a:p>
            <a:pPr>
              <a:buFontTx/>
              <a:buChar char="-"/>
            </a:pPr>
            <a:r>
              <a:rPr lang="en-US" sz="1625" dirty="0"/>
              <a:t>Set the path to data</a:t>
            </a:r>
          </a:p>
          <a:p>
            <a:pPr>
              <a:buFontTx/>
              <a:buChar char="-"/>
            </a:pPr>
            <a:r>
              <a:rPr lang="en-US" sz="1625" dirty="0"/>
              <a:t>Create directory for your data</a:t>
            </a:r>
          </a:p>
          <a:p>
            <a:pPr>
              <a:buFontTx/>
              <a:buChar char="-"/>
            </a:pPr>
            <a:r>
              <a:rPr lang="en-US" sz="1625" dirty="0"/>
              <a:t>Create a dataset in your data directory</a:t>
            </a:r>
          </a:p>
          <a:p>
            <a:pPr>
              <a:buFontTx/>
              <a:buChar char="-"/>
            </a:pPr>
            <a:r>
              <a:rPr lang="en-US" sz="1625" dirty="0"/>
              <a:t>Open and customize the status panel</a:t>
            </a:r>
          </a:p>
          <a:p>
            <a:pPr>
              <a:buFontTx/>
              <a:buChar char="-"/>
            </a:pPr>
            <a:r>
              <a:rPr lang="en-US" sz="1625" dirty="0"/>
              <a:t>Disable </a:t>
            </a:r>
            <a:r>
              <a:rPr lang="en-US" sz="1625" dirty="0" err="1"/>
              <a:t>zg</a:t>
            </a:r>
            <a:r>
              <a:rPr lang="en-US" sz="1625" dirty="0"/>
              <a:t> safety</a:t>
            </a:r>
          </a:p>
          <a:p>
            <a:pPr>
              <a:buFontTx/>
              <a:buChar char="-"/>
            </a:pPr>
            <a:r>
              <a:rPr lang="en-US" sz="1625" dirty="0"/>
              <a:t>Other customizations available – colors, # of command lines, lock grid lines etc.</a:t>
            </a:r>
            <a:endParaRPr lang="cs-CZ" sz="1625" dirty="0"/>
          </a:p>
          <a:p>
            <a:endParaRPr lang="cs-CZ" sz="1625" dirty="0"/>
          </a:p>
          <a:p>
            <a:r>
              <a:rPr lang="cs-CZ" sz="1625" dirty="0" err="1"/>
              <a:t>The</a:t>
            </a:r>
            <a:r>
              <a:rPr lang="cs-CZ" sz="1625" dirty="0"/>
              <a:t> </a:t>
            </a:r>
            <a:r>
              <a:rPr lang="cs-CZ" sz="1625" dirty="0" err="1"/>
              <a:t>preferences</a:t>
            </a:r>
            <a:r>
              <a:rPr lang="cs-CZ" sz="1625" dirty="0"/>
              <a:t> are </a:t>
            </a:r>
            <a:r>
              <a:rPr lang="cs-CZ" sz="1625" dirty="0" err="1"/>
              <a:t>stored</a:t>
            </a:r>
            <a:r>
              <a:rPr lang="cs-CZ" sz="1625" dirty="0"/>
              <a:t> in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e.g</a:t>
            </a:r>
            <a:r>
              <a:rPr lang="cs-CZ" sz="1625" dirty="0"/>
              <a:t>. </a:t>
            </a:r>
          </a:p>
          <a:p>
            <a:r>
              <a:rPr lang="cs-CZ" sz="1625" dirty="0">
                <a:solidFill>
                  <a:srgbClr val="002060"/>
                </a:solidFill>
              </a:rPr>
              <a:t>/</a:t>
            </a:r>
            <a:r>
              <a:rPr lang="cs-CZ" sz="1625" dirty="0" err="1">
                <a:solidFill>
                  <a:srgbClr val="002060"/>
                </a:solidFill>
              </a:rPr>
              <a:t>home</a:t>
            </a:r>
            <a:r>
              <a:rPr lang="cs-CZ" sz="1625" dirty="0">
                <a:solidFill>
                  <a:srgbClr val="002060"/>
                </a:solidFill>
              </a:rPr>
              <a:t>/fiala</a:t>
            </a:r>
          </a:p>
          <a:p>
            <a:r>
              <a:rPr lang="cs-CZ" sz="1625" dirty="0"/>
              <a:t>In </a:t>
            </a:r>
            <a:r>
              <a:rPr lang="cs-CZ" sz="1625" dirty="0" err="1"/>
              <a:t>the</a:t>
            </a:r>
            <a:r>
              <a:rPr lang="cs-CZ" sz="1625" dirty="0"/>
              <a:t> </a:t>
            </a:r>
            <a:r>
              <a:rPr lang="cs-CZ" sz="1625" dirty="0" err="1"/>
              <a:t>directory</a:t>
            </a:r>
            <a:r>
              <a:rPr lang="cs-CZ" sz="1625" dirty="0"/>
              <a:t> </a:t>
            </a:r>
            <a:r>
              <a:rPr lang="cs-CZ" sz="1625" dirty="0">
                <a:solidFill>
                  <a:srgbClr val="002060"/>
                </a:solidFill>
              </a:rPr>
              <a:t>.topspin</a:t>
            </a:r>
            <a:r>
              <a:rPr lang="en-US" sz="1625" dirty="0">
                <a:solidFill>
                  <a:srgbClr val="002060"/>
                </a:solidFill>
              </a:rPr>
              <a:t>1</a:t>
            </a:r>
            <a:endParaRPr lang="cs-CZ" sz="1625" dirty="0">
              <a:solidFill>
                <a:srgbClr val="002060"/>
              </a:solidFill>
            </a:endParaRPr>
          </a:p>
          <a:p>
            <a:r>
              <a:rPr lang="cs-CZ" sz="1625" dirty="0">
                <a:solidFill>
                  <a:srgbClr val="002060"/>
                </a:solidFill>
              </a:rPr>
              <a:t>May </a:t>
            </a:r>
            <a:r>
              <a:rPr lang="cs-CZ" sz="1625" dirty="0" err="1">
                <a:solidFill>
                  <a:srgbClr val="002060"/>
                </a:solidFill>
              </a:rPr>
              <a:t>contain</a:t>
            </a:r>
            <a:r>
              <a:rPr lang="cs-CZ" sz="1625" dirty="0">
                <a:solidFill>
                  <a:srgbClr val="002060"/>
                </a:solidFill>
              </a:rPr>
              <a:t> </a:t>
            </a:r>
            <a:r>
              <a:rPr lang="cs-CZ" sz="1625" dirty="0" err="1">
                <a:solidFill>
                  <a:srgbClr val="002060"/>
                </a:solidFill>
              </a:rPr>
              <a:t>some</a:t>
            </a:r>
            <a:r>
              <a:rPr lang="cs-CZ" sz="1625" dirty="0">
                <a:solidFill>
                  <a:srgbClr val="002060"/>
                </a:solidFill>
              </a:rPr>
              <a:t> </a:t>
            </a:r>
            <a:r>
              <a:rPr lang="cs-CZ" sz="1625" dirty="0" err="1">
                <a:solidFill>
                  <a:srgbClr val="002060"/>
                </a:solidFill>
              </a:rPr>
              <a:t>junk</a:t>
            </a:r>
            <a:r>
              <a:rPr lang="cs-CZ" sz="1625" dirty="0">
                <a:solidFill>
                  <a:srgbClr val="002060"/>
                </a:solidFill>
              </a:rPr>
              <a:t>, </a:t>
            </a:r>
            <a:r>
              <a:rPr lang="cs-CZ" sz="1625" dirty="0" err="1">
                <a:solidFill>
                  <a:srgbClr val="002060"/>
                </a:solidFill>
              </a:rPr>
              <a:t>the</a:t>
            </a:r>
            <a:r>
              <a:rPr lang="cs-CZ" sz="1625" dirty="0">
                <a:solidFill>
                  <a:srgbClr val="002060"/>
                </a:solidFill>
              </a:rPr>
              <a:t> </a:t>
            </a:r>
            <a:r>
              <a:rPr lang="cs-CZ" sz="1625" dirty="0" err="1">
                <a:solidFill>
                  <a:srgbClr val="002060"/>
                </a:solidFill>
              </a:rPr>
              <a:t>essential</a:t>
            </a:r>
            <a:r>
              <a:rPr lang="cs-CZ" sz="1625" dirty="0">
                <a:solidFill>
                  <a:srgbClr val="002060"/>
                </a:solidFill>
              </a:rPr>
              <a:t> </a:t>
            </a:r>
            <a:r>
              <a:rPr lang="cs-CZ" sz="1625" dirty="0" err="1">
                <a:solidFill>
                  <a:srgbClr val="002060"/>
                </a:solidFill>
              </a:rPr>
              <a:t>file</a:t>
            </a:r>
            <a:r>
              <a:rPr lang="cs-CZ" sz="1625" dirty="0">
                <a:solidFill>
                  <a:srgbClr val="002060"/>
                </a:solidFill>
              </a:rPr>
              <a:t> </a:t>
            </a:r>
            <a:r>
              <a:rPr lang="cs-CZ" sz="1625" dirty="0" err="1">
                <a:solidFill>
                  <a:srgbClr val="002060"/>
                </a:solidFill>
              </a:rPr>
              <a:t>is</a:t>
            </a:r>
            <a:endParaRPr lang="cs-CZ" sz="1625" dirty="0">
              <a:solidFill>
                <a:srgbClr val="002060"/>
              </a:solidFill>
            </a:endParaRPr>
          </a:p>
          <a:p>
            <a:r>
              <a:rPr lang="cs-CZ" sz="1625" dirty="0">
                <a:solidFill>
                  <a:srgbClr val="002060"/>
                </a:solidFill>
              </a:rPr>
              <a:t>/</a:t>
            </a:r>
            <a:r>
              <a:rPr lang="cs-CZ" sz="1625" dirty="0" err="1">
                <a:solidFill>
                  <a:srgbClr val="002060"/>
                </a:solidFill>
              </a:rPr>
              <a:t>home</a:t>
            </a:r>
            <a:r>
              <a:rPr lang="cs-CZ" sz="1625" dirty="0">
                <a:solidFill>
                  <a:srgbClr val="002060"/>
                </a:solidFill>
              </a:rPr>
              <a:t>/fiala/.topspin1/</a:t>
            </a:r>
            <a:r>
              <a:rPr lang="cs-CZ" sz="1625" dirty="0" err="1">
                <a:solidFill>
                  <a:srgbClr val="002060"/>
                </a:solidFill>
              </a:rPr>
              <a:t>prop</a:t>
            </a:r>
            <a:r>
              <a:rPr lang="cs-CZ" sz="1625" dirty="0">
                <a:solidFill>
                  <a:srgbClr val="002060"/>
                </a:solidFill>
              </a:rPr>
              <a:t>/</a:t>
            </a:r>
            <a:r>
              <a:rPr lang="cs-CZ" sz="1625" dirty="0" err="1">
                <a:solidFill>
                  <a:srgbClr val="002060"/>
                </a:solidFill>
              </a:rPr>
              <a:t>globals.prop</a:t>
            </a:r>
            <a:endParaRPr lang="cs-CZ" sz="1625" dirty="0">
              <a:solidFill>
                <a:srgbClr val="002060"/>
              </a:solidFill>
            </a:endParaRPr>
          </a:p>
          <a:p>
            <a:endParaRPr lang="en-US" sz="1625" dirty="0"/>
          </a:p>
          <a:p>
            <a:r>
              <a:rPr lang="cs-CZ" sz="1625" dirty="0" err="1"/>
              <a:t>If</a:t>
            </a:r>
            <a:r>
              <a:rPr lang="cs-CZ" sz="1625" dirty="0"/>
              <a:t> </a:t>
            </a:r>
            <a:r>
              <a:rPr lang="cs-CZ" sz="1625" dirty="0" err="1"/>
              <a:t>you</a:t>
            </a:r>
            <a:r>
              <a:rPr lang="cs-CZ" sz="1625" dirty="0"/>
              <a:t> </a:t>
            </a:r>
            <a:r>
              <a:rPr lang="cs-CZ" sz="1625" dirty="0" err="1"/>
              <a:t>want</a:t>
            </a:r>
            <a:r>
              <a:rPr lang="cs-CZ" sz="1625" dirty="0"/>
              <a:t> to use </a:t>
            </a:r>
            <a:r>
              <a:rPr lang="cs-CZ" sz="1625" dirty="0" err="1"/>
              <a:t>someone</a:t>
            </a:r>
            <a:r>
              <a:rPr lang="cs-CZ" sz="1625" dirty="0"/>
              <a:t> </a:t>
            </a:r>
            <a:r>
              <a:rPr lang="cs-CZ" sz="1625" dirty="0" err="1"/>
              <a:t>else‘s</a:t>
            </a:r>
            <a:r>
              <a:rPr lang="cs-CZ" sz="1625" dirty="0"/>
              <a:t> setup, copy </a:t>
            </a:r>
            <a:r>
              <a:rPr lang="cs-CZ" sz="1625" dirty="0" err="1"/>
              <a:t>this</a:t>
            </a:r>
            <a:r>
              <a:rPr lang="cs-CZ" sz="1625" dirty="0"/>
              <a:t> direktory/</a:t>
            </a:r>
            <a:r>
              <a:rPr lang="cs-CZ" sz="1625" dirty="0" err="1"/>
              <a:t>file</a:t>
            </a:r>
            <a:r>
              <a:rPr lang="cs-CZ" sz="1625" dirty="0"/>
              <a:t> </a:t>
            </a:r>
            <a:r>
              <a:rPr lang="cs-CZ" sz="1625" dirty="0" err="1"/>
              <a:t>from</a:t>
            </a:r>
            <a:r>
              <a:rPr lang="cs-CZ" sz="1625" dirty="0"/>
              <a:t> his/her </a:t>
            </a:r>
            <a:r>
              <a:rPr lang="cs-CZ" sz="1625" dirty="0" err="1"/>
              <a:t>home</a:t>
            </a:r>
            <a:r>
              <a:rPr lang="cs-CZ" sz="1625" dirty="0"/>
              <a:t> </a:t>
            </a:r>
            <a:r>
              <a:rPr lang="cs-CZ" sz="1625" dirty="0" err="1"/>
              <a:t>directory</a:t>
            </a:r>
            <a:r>
              <a:rPr lang="cs-CZ" sz="1625" dirty="0"/>
              <a:t> to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before</a:t>
            </a:r>
            <a:r>
              <a:rPr lang="cs-CZ" sz="1625" dirty="0"/>
              <a:t> </a:t>
            </a:r>
            <a:r>
              <a:rPr lang="cs-CZ" sz="1625" dirty="0" err="1"/>
              <a:t>starting</a:t>
            </a:r>
            <a:r>
              <a:rPr lang="cs-CZ" sz="1625" dirty="0"/>
              <a:t> </a:t>
            </a:r>
            <a:r>
              <a:rPr lang="cs-CZ" sz="1625" dirty="0" err="1"/>
              <a:t>TopSpin</a:t>
            </a:r>
            <a:endParaRPr lang="en-US" sz="1625" dirty="0"/>
          </a:p>
        </p:txBody>
      </p:sp>
    </p:spTree>
    <p:extLst>
      <p:ext uri="{BB962C8B-B14F-4D97-AF65-F5344CB8AC3E}">
        <p14:creationId xmlns:p14="http://schemas.microsoft.com/office/powerpoint/2010/main" val="45125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a:t>Prior any manipulation with the spectrometer or </a:t>
            </a:r>
            <a:r>
              <a:rPr lang="en-US" sz="2400" dirty="0" err="1"/>
              <a:t>TopSpin</a:t>
            </a:r>
            <a:r>
              <a:rPr lang="en-US" sz="2400" dirty="0"/>
              <a:t>, check the status panel first – namely, what is the acquisition status, temperature and what is the lock signal status.</a:t>
            </a:r>
          </a:p>
          <a:p>
            <a:endParaRPr lang="en-US" sz="2400" dirty="0"/>
          </a:p>
          <a:p>
            <a:endParaRPr lang="en-US" sz="2400" dirty="0"/>
          </a:p>
          <a:p>
            <a:endParaRPr lang="en-US" sz="2400" dirty="0"/>
          </a:p>
          <a:p>
            <a:endParaRPr lang="en-US" sz="2400" dirty="0"/>
          </a:p>
          <a:p>
            <a:r>
              <a:rPr lang="en-US" sz="2400" dirty="0"/>
              <a:t>In case there is a sample of your colleague still in the magnet, take it out from the magnet (</a:t>
            </a:r>
            <a:r>
              <a:rPr lang="en-US" sz="2400" i="1" dirty="0"/>
              <a:t>vide infra</a:t>
            </a:r>
            <a:r>
              <a:rPr lang="en-US" sz="2400" dirty="0"/>
              <a:t>) and take best care about the sample.</a:t>
            </a:r>
          </a:p>
        </p:txBody>
      </p:sp>
      <p:sp>
        <p:nvSpPr>
          <p:cNvPr id="2" name="TextBox 1"/>
          <p:cNvSpPr txBox="1"/>
          <p:nvPr/>
        </p:nvSpPr>
        <p:spPr>
          <a:xfrm>
            <a:off x="653144" y="5392733"/>
            <a:ext cx="7634521" cy="1200329"/>
          </a:xfrm>
          <a:prstGeom prst="rect">
            <a:avLst/>
          </a:prstGeom>
          <a:noFill/>
        </p:spPr>
        <p:txBody>
          <a:bodyPr wrap="square" rtlCol="0">
            <a:spAutoFit/>
          </a:bodyPr>
          <a:lstStyle/>
          <a:p>
            <a:r>
              <a:rPr lang="en-US" dirty="0"/>
              <a:t>Sample status:</a:t>
            </a:r>
          </a:p>
          <a:p>
            <a:endParaRPr lang="en-US" dirty="0"/>
          </a:p>
          <a:p>
            <a:endParaRPr lang="en-US" dirty="0"/>
          </a:p>
          <a:p>
            <a:r>
              <a:rPr lang="en-US" dirty="0"/>
              <a:t>	              down		    missing	     	              up</a:t>
            </a:r>
          </a:p>
        </p:txBody>
      </p:sp>
      <p:pic>
        <p:nvPicPr>
          <p:cNvPr id="12" name="Picture 11" descr="Graphical user interface, application, Word&#10;&#10;Description automatically generated">
            <a:extLst>
              <a:ext uri="{FF2B5EF4-FFF2-40B4-BE49-F238E27FC236}">
                <a16:creationId xmlns:a16="http://schemas.microsoft.com/office/drawing/2014/main" id="{CE84BBB0-A660-2440-968F-FE6FB8505694}"/>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86224" y="2188130"/>
            <a:ext cx="9733552" cy="813595"/>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5392C13A-55B7-E54A-A5E9-44A6504A0934}"/>
              </a:ext>
            </a:extLst>
          </p:cNvPr>
          <p:cNvPicPr>
            <a:picLocks noChangeAspect="1"/>
          </p:cNvPicPr>
          <p:nvPr/>
        </p:nvPicPr>
        <p:blipFill rotWithShape="1">
          <a:blip r:embed="rId3">
            <a:extLst>
              <a:ext uri="{28A0092B-C50C-407E-A947-70E740481C1C}">
                <a14:useLocalDpi xmlns:a14="http://schemas.microsoft.com/office/drawing/2010/main" val="0"/>
              </a:ext>
            </a:extLst>
          </a:blip>
          <a:srcRect l="51740" t="88283" r="43644" b="4633"/>
          <a:stretch/>
        </p:blipFill>
        <p:spPr>
          <a:xfrm>
            <a:off x="4327358" y="5091372"/>
            <a:ext cx="1251284" cy="1200329"/>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49FBD077-BC24-CF48-B92B-85890C97B156}"/>
              </a:ext>
            </a:extLst>
          </p:cNvPr>
          <p:cNvPicPr>
            <a:picLocks noChangeAspect="1"/>
          </p:cNvPicPr>
          <p:nvPr/>
        </p:nvPicPr>
        <p:blipFill rotWithShape="1">
          <a:blip r:embed="rId4">
            <a:extLst>
              <a:ext uri="{28A0092B-C50C-407E-A947-70E740481C1C}">
                <a14:useLocalDpi xmlns:a14="http://schemas.microsoft.com/office/drawing/2010/main" val="0"/>
              </a:ext>
            </a:extLst>
          </a:blip>
          <a:srcRect l="51984" t="88252" r="43684" b="4863"/>
          <a:stretch/>
        </p:blipFill>
        <p:spPr>
          <a:xfrm>
            <a:off x="6534867" y="5172763"/>
            <a:ext cx="1114372" cy="1106906"/>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2CDC32AD-3E2E-3A44-9632-C25465ED8D9D}"/>
              </a:ext>
            </a:extLst>
          </p:cNvPr>
          <p:cNvPicPr>
            <a:picLocks noChangeAspect="1"/>
          </p:cNvPicPr>
          <p:nvPr/>
        </p:nvPicPr>
        <p:blipFill rotWithShape="1">
          <a:blip r:embed="rId5">
            <a:extLst>
              <a:ext uri="{28A0092B-C50C-407E-A947-70E740481C1C}">
                <a14:useLocalDpi xmlns:a14="http://schemas.microsoft.com/office/drawing/2010/main" val="0"/>
              </a:ext>
            </a:extLst>
          </a:blip>
          <a:srcRect l="51741" t="88589" r="43493" b="5110"/>
          <a:stretch/>
        </p:blipFill>
        <p:spPr>
          <a:xfrm>
            <a:off x="2153025" y="5125167"/>
            <a:ext cx="1251284" cy="1033901"/>
          </a:xfrm>
          <a:prstGeom prst="rect">
            <a:avLst/>
          </a:prstGeom>
        </p:spPr>
      </p:pic>
    </p:spTree>
    <p:extLst>
      <p:ext uri="{BB962C8B-B14F-4D97-AF65-F5344CB8AC3E}">
        <p14:creationId xmlns:p14="http://schemas.microsoft.com/office/powerpoint/2010/main" val="3868166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a:t>ej</a:t>
            </a:r>
            <a:r>
              <a:rPr lang="en-US" sz="2400" dirty="0"/>
              <a:t> on the cl or use the BSMS window to manipulate with the lift.</a:t>
            </a:r>
          </a:p>
        </p:txBody>
      </p:sp>
      <p:pic>
        <p:nvPicPr>
          <p:cNvPr id="5" name="Picture 4" descr="Graphical user interface, application&#10;&#10;Description automatically generated">
            <a:extLst>
              <a:ext uri="{FF2B5EF4-FFF2-40B4-BE49-F238E27FC236}">
                <a16:creationId xmlns:a16="http://schemas.microsoft.com/office/drawing/2014/main" id="{ACC23ED8-57EE-1846-950C-405E109530CA}"/>
              </a:ext>
            </a:extLst>
          </p:cNvPr>
          <p:cNvPicPr>
            <a:picLocks noChangeAspect="1"/>
          </p:cNvPicPr>
          <p:nvPr/>
        </p:nvPicPr>
        <p:blipFill rotWithShape="1">
          <a:blip r:embed="rId2">
            <a:extLst>
              <a:ext uri="{28A0092B-C50C-407E-A947-70E740481C1C}">
                <a14:useLocalDpi xmlns:a14="http://schemas.microsoft.com/office/drawing/2010/main" val="0"/>
              </a:ext>
            </a:extLst>
          </a:blip>
          <a:srcRect l="80200" t="14564" b="4110"/>
          <a:stretch/>
        </p:blipFill>
        <p:spPr>
          <a:xfrm>
            <a:off x="7298936" y="653143"/>
            <a:ext cx="2343827" cy="6016847"/>
          </a:xfrm>
          <a:prstGeom prst="rect">
            <a:avLst/>
          </a:prstGeom>
        </p:spPr>
      </p:pic>
      <p:pic>
        <p:nvPicPr>
          <p:cNvPr id="6" name="Picture 5" descr="Graphical user interface, application, Word&#10;&#10;Description automatically generated">
            <a:extLst>
              <a:ext uri="{FF2B5EF4-FFF2-40B4-BE49-F238E27FC236}">
                <a16:creationId xmlns:a16="http://schemas.microsoft.com/office/drawing/2014/main" id="{1F28ED9E-985F-5D48-93EB-9AEC858CEB82}"/>
              </a:ext>
            </a:extLst>
          </p:cNvPr>
          <p:cNvPicPr>
            <a:picLocks noChangeAspect="1"/>
          </p:cNvPicPr>
          <p:nvPr/>
        </p:nvPicPr>
        <p:blipFill rotWithShape="1">
          <a:blip r:embed="rId3">
            <a:extLst>
              <a:ext uri="{28A0092B-C50C-407E-A947-70E740481C1C}">
                <a14:useLocalDpi xmlns:a14="http://schemas.microsoft.com/office/drawing/2010/main" val="0"/>
              </a:ext>
            </a:extLst>
          </a:blip>
          <a:srcRect l="46215" t="87982" r="45705" b="4721"/>
          <a:stretch/>
        </p:blipFill>
        <p:spPr>
          <a:xfrm>
            <a:off x="2607065" y="4494899"/>
            <a:ext cx="2343828" cy="1322883"/>
          </a:xfrm>
          <a:prstGeom prst="rect">
            <a:avLst/>
          </a:prstGeom>
        </p:spPr>
      </p:pic>
      <p:sp>
        <p:nvSpPr>
          <p:cNvPr id="7" name="Arc 6">
            <a:extLst>
              <a:ext uri="{FF2B5EF4-FFF2-40B4-BE49-F238E27FC236}">
                <a16:creationId xmlns:a16="http://schemas.microsoft.com/office/drawing/2014/main" id="{DE38D5A9-4B7B-2D4D-93DA-53472B2C6F5E}"/>
              </a:ext>
            </a:extLst>
          </p:cNvPr>
          <p:cNvSpPr/>
          <p:nvPr/>
        </p:nvSpPr>
        <p:spPr>
          <a:xfrm rot="2323080" flipV="1">
            <a:off x="3770250" y="2914920"/>
            <a:ext cx="3789860" cy="3552441"/>
          </a:xfrm>
          <a:prstGeom prst="arc">
            <a:avLst/>
          </a:prstGeom>
          <a:ln w="38100">
            <a:solidFill>
              <a:srgbClr val="FF000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Z" dirty="0"/>
          </a:p>
        </p:txBody>
      </p:sp>
    </p:spTree>
    <p:extLst>
      <p:ext uri="{BB962C8B-B14F-4D97-AF65-F5344CB8AC3E}">
        <p14:creationId xmlns:p14="http://schemas.microsoft.com/office/powerpoint/2010/main" val="1661480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a:t>Ejecting the sample</a:t>
            </a:r>
            <a:endParaRPr lang="en-US" dirty="0"/>
          </a:p>
          <a:p>
            <a:r>
              <a:rPr lang="en-US" sz="2000" dirty="0"/>
              <a:t>In the Main panel of the BSMS window (Bruker Smart Matching /Shimming system), click Sample - Lift  for turning on the airflow (button turns green)</a:t>
            </a:r>
          </a:p>
          <a:p>
            <a:r>
              <a:rPr lang="en-US" sz="2000" dirty="0"/>
              <a:t>Sample mail will be set in action and brings the sample down</a:t>
            </a:r>
          </a:p>
          <a:p>
            <a:r>
              <a:rPr lang="en-US" sz="2000" dirty="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4" name="Picture 3" descr="Graphical user interface, application, Word&#10;&#10;Description automatically generated">
            <a:extLst>
              <a:ext uri="{FF2B5EF4-FFF2-40B4-BE49-F238E27FC236}">
                <a16:creationId xmlns:a16="http://schemas.microsoft.com/office/drawing/2014/main" id="{E5A0AF2C-7348-5D4A-B516-070DCBAB3C7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1275" y="2797858"/>
            <a:ext cx="5542201" cy="4012642"/>
          </a:xfrm>
          <a:prstGeom prst="rect">
            <a:avLst/>
          </a:prstGeom>
        </p:spPr>
      </p:pic>
      <p:pic>
        <p:nvPicPr>
          <p:cNvPr id="3" name="Picture 2" descr="Graphical user interface, application&#10;&#10;Description automatically generated">
            <a:extLst>
              <a:ext uri="{FF2B5EF4-FFF2-40B4-BE49-F238E27FC236}">
                <a16:creationId xmlns:a16="http://schemas.microsoft.com/office/drawing/2014/main" id="{9AC40B7C-E220-D943-A51A-41DA6C508519}"/>
              </a:ext>
            </a:extLst>
          </p:cNvPr>
          <p:cNvPicPr>
            <a:picLocks noChangeAspect="1"/>
          </p:cNvPicPr>
          <p:nvPr/>
        </p:nvPicPr>
        <p:blipFill rotWithShape="1">
          <a:blip r:embed="rId3">
            <a:extLst>
              <a:ext uri="{28A0092B-C50C-407E-A947-70E740481C1C}">
                <a14:useLocalDpi xmlns:a14="http://schemas.microsoft.com/office/drawing/2010/main" val="0"/>
              </a:ext>
            </a:extLst>
          </a:blip>
          <a:srcRect l="26973" t="19167" r="50000" b="52253"/>
          <a:stretch/>
        </p:blipFill>
        <p:spPr>
          <a:xfrm>
            <a:off x="5818909" y="3165992"/>
            <a:ext cx="3894586" cy="3021051"/>
          </a:xfrm>
          <a:prstGeom prst="rect">
            <a:avLst/>
          </a:prstGeom>
        </p:spPr>
      </p:pic>
      <p:sp>
        <p:nvSpPr>
          <p:cNvPr id="7" name="Obdélník 10">
            <a:extLst>
              <a:ext uri="{FF2B5EF4-FFF2-40B4-BE49-F238E27FC236}">
                <a16:creationId xmlns:a16="http://schemas.microsoft.com/office/drawing/2014/main" id="{9EA77DD4-C9BA-284B-BCEF-0FFED69CF08B}"/>
              </a:ext>
            </a:extLst>
          </p:cNvPr>
          <p:cNvSpPr/>
          <p:nvPr/>
        </p:nvSpPr>
        <p:spPr>
          <a:xfrm>
            <a:off x="6845897" y="4382208"/>
            <a:ext cx="1264950" cy="61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814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a:t>Disclaimer:</a:t>
            </a:r>
          </a:p>
          <a:p>
            <a:endParaRPr lang="en-US" dirty="0"/>
          </a:p>
          <a:p>
            <a:r>
              <a:rPr lang="en-US" dirty="0"/>
              <a:t>This presentation is intended as a basic introduction to </a:t>
            </a:r>
            <a:r>
              <a:rPr lang="en-US" dirty="0" err="1"/>
              <a:t>TopSpin</a:t>
            </a:r>
            <a:r>
              <a:rPr lang="en-US" dirty="0"/>
              <a:t> 3.2 for those who are not familiar with it and the content wishes to cover initial steps to handle the software, sample and spectrometer properly, be able to acquire simple 1/2D NMR spectra and some hints for processing.</a:t>
            </a:r>
          </a:p>
          <a:p>
            <a:endParaRPr lang="en-US" dirty="0"/>
          </a:p>
          <a:p>
            <a:r>
              <a:rPr lang="en-US" dirty="0"/>
              <a:t>If imprecise or unclear formulations encountered, talk to the authors or to more experienced spectroscopist or facility staff.</a:t>
            </a:r>
          </a:p>
          <a:p>
            <a:endParaRPr lang="en-US" dirty="0"/>
          </a:p>
          <a:p>
            <a:r>
              <a:rPr lang="en-US" dirty="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a:t>Temperature control</a:t>
            </a:r>
          </a:p>
          <a:p>
            <a:r>
              <a:rPr lang="en-US" sz="2000" dirty="0"/>
              <a:t>Once there is no sample in the magnet, set the temperature you want for your sample/measurement – this is done by opening the Temperature control window. This can be done by </a:t>
            </a:r>
            <a:r>
              <a:rPr lang="en-US" sz="2000" b="1" i="1" dirty="0" err="1"/>
              <a:t>i</a:t>
            </a:r>
            <a:r>
              <a:rPr lang="en-US" sz="2000" b="1" i="1" dirty="0"/>
              <a:t>)</a:t>
            </a:r>
            <a:r>
              <a:rPr lang="en-US" sz="2000" dirty="0"/>
              <a:t> double click the Sample Temperature window in the status panel, </a:t>
            </a:r>
            <a:r>
              <a:rPr lang="en-US" sz="2000" b="1" i="1" dirty="0"/>
              <a:t>ii)</a:t>
            </a:r>
            <a:r>
              <a:rPr lang="en-US" sz="2000" dirty="0"/>
              <a:t> type </a:t>
            </a:r>
            <a:r>
              <a:rPr lang="en-US" sz="2000" b="1" dirty="0" err="1"/>
              <a:t>edte</a:t>
            </a:r>
            <a:r>
              <a:rPr lang="en-US" sz="2000" b="1" dirty="0"/>
              <a:t> </a:t>
            </a:r>
            <a:r>
              <a:rPr lang="en-US" sz="2000" dirty="0"/>
              <a:t>in the command line (cl). This will open new window called </a:t>
            </a:r>
            <a:r>
              <a:rPr lang="en-US" sz="2000" b="1" dirty="0"/>
              <a:t>T</a:t>
            </a:r>
            <a:r>
              <a:rPr lang="en-US" sz="2000" dirty="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19967" r="15901" b="45201"/>
          <a:stretch/>
        </p:blipFill>
        <p:spPr>
          <a:xfrm>
            <a:off x="117455" y="4239491"/>
            <a:ext cx="5537125" cy="2388792"/>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a:t>Sample/tube handling</a:t>
            </a:r>
            <a:endParaRPr lang="en-US" sz="2400" dirty="0"/>
          </a:p>
          <a:p>
            <a:r>
              <a:rPr lang="en-US" sz="2400" dirty="0"/>
              <a:t>Inserting the tube into the spinner	</a:t>
            </a:r>
          </a:p>
          <a:p>
            <a:pPr lvl="1"/>
            <a:r>
              <a:rPr lang="en-US" dirty="0"/>
              <a:t>Do not push the tube straight down the spinner, the tube may break down</a:t>
            </a:r>
          </a:p>
          <a:p>
            <a:pPr lvl="1"/>
            <a:r>
              <a:rPr lang="en-US" dirty="0"/>
              <a:t>Screw the tube slowly into the spinner and at the same time gently push the spinner upward the tube</a:t>
            </a:r>
          </a:p>
          <a:p>
            <a:pPr lvl="1"/>
            <a:endParaRPr lang="en-US" dirty="0"/>
          </a:p>
          <a:p>
            <a:r>
              <a:rPr lang="en-US" sz="2400" dirty="0"/>
              <a:t>Adjusting/centering the tube in the spinner</a:t>
            </a:r>
          </a:p>
          <a:p>
            <a:pPr lvl="1"/>
            <a:r>
              <a:rPr lang="en-US" dirty="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cstate="print">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017" y="1419100"/>
            <a:ext cx="8110847" cy="3877985"/>
          </a:xfrm>
          <a:prstGeom prst="rect">
            <a:avLst/>
          </a:prstGeom>
        </p:spPr>
        <p:txBody>
          <a:bodyPr wrap="square">
            <a:spAutoFit/>
          </a:bodyPr>
          <a:lstStyle/>
          <a:p>
            <a:r>
              <a:rPr lang="en-US" b="1" dirty="0"/>
              <a:t>Notes to temperature control</a:t>
            </a:r>
          </a:p>
          <a:p>
            <a:endParaRPr lang="en-US" b="1" dirty="0"/>
          </a:p>
          <a:p>
            <a:pPr marL="285750" indent="-285750">
              <a:spcAft>
                <a:spcPts val="600"/>
              </a:spcAft>
              <a:buFont typeface="Arial" panose="020B0604020202020204" pitchFamily="34" charset="0"/>
              <a:buChar char="•"/>
            </a:pPr>
            <a:r>
              <a:rPr lang="en-US" dirty="0"/>
              <a:t>Temperature is maintained by flowing cooled/heated gas around the sample. </a:t>
            </a:r>
          </a:p>
          <a:p>
            <a:pPr marL="285750" indent="-285750">
              <a:spcAft>
                <a:spcPts val="600"/>
              </a:spcAft>
              <a:buFont typeface="Arial" panose="020B0604020202020204" pitchFamily="34" charset="0"/>
              <a:buChar char="•"/>
            </a:pPr>
            <a:r>
              <a:rPr lang="en-US" dirty="0"/>
              <a:t>Sample temperature may differ from the set temperature (sensor not in the sample, calibration of the sensor itself) – calibration needed</a:t>
            </a:r>
          </a:p>
          <a:p>
            <a:pPr marL="285750" indent="-285750">
              <a:spcAft>
                <a:spcPts val="600"/>
              </a:spcAft>
              <a:buFont typeface="Arial" panose="020B0604020202020204" pitchFamily="34" charset="0"/>
              <a:buChar char="•"/>
            </a:pPr>
            <a:r>
              <a:rPr lang="en-US" dirty="0"/>
              <a:t>Calibrations based on the change of chemical shift with temperature</a:t>
            </a:r>
          </a:p>
          <a:p>
            <a:pPr marL="285750" indent="-285750">
              <a:spcAft>
                <a:spcPts val="600"/>
              </a:spcAft>
              <a:buFont typeface="Arial" panose="020B0604020202020204" pitchFamily="34" charset="0"/>
              <a:buChar char="•"/>
            </a:pPr>
            <a:r>
              <a:rPr lang="en-US" dirty="0"/>
              <a:t>Methanol (neat, 4%, 0.2%), 25⁰C and down</a:t>
            </a:r>
          </a:p>
          <a:p>
            <a:pPr marL="285750" indent="-285750">
              <a:spcAft>
                <a:spcPts val="600"/>
              </a:spcAft>
              <a:buFont typeface="Arial" panose="020B0604020202020204" pitchFamily="34" charset="0"/>
              <a:buChar char="•"/>
            </a:pPr>
            <a:r>
              <a:rPr lang="en-US" dirty="0" err="1"/>
              <a:t>Ethylenglycol</a:t>
            </a:r>
            <a:r>
              <a:rPr lang="en-US" dirty="0"/>
              <a:t>, 30⁰C and up</a:t>
            </a:r>
          </a:p>
          <a:p>
            <a:pPr marL="285750" indent="-285750">
              <a:spcAft>
                <a:spcPts val="600"/>
              </a:spcAft>
              <a:buFont typeface="Arial" panose="020B0604020202020204" pitchFamily="34" charset="0"/>
              <a:buChar char="•"/>
            </a:pPr>
            <a:r>
              <a:rPr lang="en-US" dirty="0"/>
              <a:t>NMR thermometer – calibration substance added to buffer, </a:t>
            </a:r>
            <a:r>
              <a:rPr lang="en-US" baseline="30000" dirty="0"/>
              <a:t>2</a:t>
            </a:r>
            <a:r>
              <a:rPr lang="en-US" dirty="0"/>
              <a:t>H spectra measured during the experiment run, special locking parameters must include the calibration data</a:t>
            </a:r>
          </a:p>
          <a:p>
            <a:endParaRPr lang="en-US" dirty="0"/>
          </a:p>
        </p:txBody>
      </p:sp>
    </p:spTree>
    <p:extLst>
      <p:ext uri="{BB962C8B-B14F-4D97-AF65-F5344CB8AC3E}">
        <p14:creationId xmlns:p14="http://schemas.microsoft.com/office/powerpoint/2010/main" val="163060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a:t>Inserting the sample</a:t>
            </a:r>
            <a:endParaRPr lang="en-US" dirty="0"/>
          </a:p>
          <a:p>
            <a:r>
              <a:rPr lang="en-US" sz="2000" dirty="0"/>
              <a:t>After the desired temperature is reached, in the Main panel of the BSMS window (Bruker Smart Magnet System), click (skip this in case of sample mail) Sample - Lift  for turning on the airflow (button turns green)</a:t>
            </a:r>
          </a:p>
          <a:p>
            <a:r>
              <a:rPr lang="en-US" sz="2000" dirty="0"/>
              <a:t>Place the sample either into the sample mail or on the top of the magnet bore when „maximum“ airflow is reached</a:t>
            </a:r>
          </a:p>
          <a:p>
            <a:r>
              <a:rPr lang="en-US" sz="2000" dirty="0"/>
              <a:t>Turn off the airflow by clicking the Lift button again (goes gray again)</a:t>
            </a:r>
          </a:p>
          <a:p>
            <a:r>
              <a:rPr lang="en-US" sz="2000" dirty="0"/>
              <a:t>For the magnets equipped with</a:t>
            </a:r>
          </a:p>
          <a:p>
            <a:pPr marL="0" indent="0">
              <a:buNone/>
            </a:pPr>
            <a:r>
              <a:rPr lang="en-US" sz="2000" dirty="0"/>
              <a:t>   sample mail, place the spinner with</a:t>
            </a:r>
          </a:p>
          <a:p>
            <a:pPr marL="0" indent="0">
              <a:buNone/>
            </a:pPr>
            <a:r>
              <a:rPr lang="en-US" sz="2000" dirty="0"/>
              <a:t>   the tube into the sample rack and close it</a:t>
            </a:r>
          </a:p>
          <a:p>
            <a:r>
              <a:rPr lang="en-US" sz="2000" dirty="0"/>
              <a:t>Wait until the sample is positioned </a:t>
            </a:r>
          </a:p>
          <a:p>
            <a:pPr marL="0" indent="0">
              <a:buNone/>
            </a:pPr>
            <a:r>
              <a:rPr lang="en-US" sz="2000" dirty="0"/>
              <a:t>   in the probe</a:t>
            </a:r>
          </a:p>
        </p:txBody>
      </p:sp>
      <p:pic>
        <p:nvPicPr>
          <p:cNvPr id="3" name="Picture 2" descr="Graphical user interface, application, Word&#10;&#10;Description automatically generated">
            <a:extLst>
              <a:ext uri="{FF2B5EF4-FFF2-40B4-BE49-F238E27FC236}">
                <a16:creationId xmlns:a16="http://schemas.microsoft.com/office/drawing/2014/main" id="{E4EEEEBF-820C-F84B-9245-1E79368F5E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708705" y="2615883"/>
            <a:ext cx="5044873" cy="3652569"/>
          </a:xfrm>
          <a:prstGeom prst="rect">
            <a:avLst/>
          </a:prstGeom>
        </p:spPr>
      </p:pic>
    </p:spTree>
    <p:extLst>
      <p:ext uri="{BB962C8B-B14F-4D97-AF65-F5344CB8AC3E}">
        <p14:creationId xmlns:p14="http://schemas.microsoft.com/office/powerpoint/2010/main" val="871915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a:t>Locking the magnetic field</a:t>
            </a:r>
            <a:endParaRPr lang="en-US" dirty="0"/>
          </a:p>
          <a:p>
            <a:r>
              <a:rPr lang="en-US" sz="2000" dirty="0"/>
              <a:t>Locking on the reference nuclei (deuterium)</a:t>
            </a:r>
          </a:p>
          <a:p>
            <a:r>
              <a:rPr lang="en-US" sz="2000" dirty="0"/>
              <a:t>Once the sample is in the magnet (check Sample status icon on status bar, status LED of the sample mail etc.), usually lock signal appears as red/green signal in dispersion mode. In case you do not see that line – it may indicate that previous user was using different deuterated solvent or there is no </a:t>
            </a:r>
            <a:r>
              <a:rPr lang="en-US" sz="2000" baseline="30000" dirty="0"/>
              <a:t>2</a:t>
            </a:r>
            <a:r>
              <a:rPr lang="en-US" sz="2000" dirty="0"/>
              <a:t>H in your sample. Undocumented </a:t>
            </a:r>
            <a:r>
              <a:rPr lang="en-US" sz="2000" b="1" dirty="0" err="1"/>
              <a:t>lopo</a:t>
            </a:r>
            <a:r>
              <a:rPr lang="en-US" sz="2000" dirty="0"/>
              <a:t> command reads in the lock parameters without engaging the lock.</a:t>
            </a:r>
          </a:p>
          <a:p>
            <a:r>
              <a:rPr lang="en-US" sz="2000" dirty="0"/>
              <a:t>Type </a:t>
            </a:r>
            <a:r>
              <a:rPr lang="en-US" sz="2000" b="1" dirty="0"/>
              <a:t>lock</a:t>
            </a:r>
            <a:r>
              <a:rPr lang="en-US" sz="2000" dirty="0"/>
              <a:t> on the cl</a:t>
            </a:r>
          </a:p>
          <a:p>
            <a:pPr marL="0" indent="0">
              <a:buNone/>
            </a:pPr>
            <a:endParaRPr lang="en-US" sz="2000" dirty="0"/>
          </a:p>
          <a:p>
            <a:pPr marL="0" indent="0">
              <a:buNone/>
            </a:pPr>
            <a:endParaRPr lang="en-US" sz="2400" dirty="0"/>
          </a:p>
        </p:txBody>
      </p:sp>
      <p:sp>
        <p:nvSpPr>
          <p:cNvPr id="2" name="TextBox 1"/>
          <p:cNvSpPr txBox="1"/>
          <p:nvPr/>
        </p:nvSpPr>
        <p:spPr>
          <a:xfrm>
            <a:off x="226828" y="3501655"/>
            <a:ext cx="3268856" cy="2585323"/>
          </a:xfrm>
          <a:prstGeom prst="rect">
            <a:avLst/>
          </a:prstGeom>
          <a:noFill/>
        </p:spPr>
        <p:txBody>
          <a:bodyPr wrap="square" rtlCol="0">
            <a:spAutoFit/>
          </a:bodyPr>
          <a:lstStyle/>
          <a:p>
            <a:r>
              <a:rPr lang="en-US" dirty="0"/>
              <a:t>Note: you may not be able to lock if the field homogeneity is poor. It is a good idea to read in suitable shims before you try to lock (command </a:t>
            </a:r>
            <a:r>
              <a:rPr lang="en-US" b="1" dirty="0" err="1"/>
              <a:t>rsh</a:t>
            </a:r>
            <a:r>
              <a:rPr lang="en-US" dirty="0"/>
              <a:t>). If you do not have suitable shims, look for a recent sucrose (for water samples) or </a:t>
            </a:r>
            <a:r>
              <a:rPr lang="en-US" dirty="0" err="1"/>
              <a:t>lineshape</a:t>
            </a:r>
            <a:r>
              <a:rPr lang="en-US" dirty="0"/>
              <a:t> (organic solvents) files.</a:t>
            </a:r>
            <a:endParaRPr lang="cs-CZ" dirty="0"/>
          </a:p>
        </p:txBody>
      </p:sp>
    </p:spTree>
    <p:extLst>
      <p:ext uri="{BB962C8B-B14F-4D97-AF65-F5344CB8AC3E}">
        <p14:creationId xmlns:p14="http://schemas.microsoft.com/office/powerpoint/2010/main" val="3647622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Locking the magnetic field</a:t>
            </a:r>
            <a:endParaRPr lang="en-US" dirty="0"/>
          </a:p>
          <a:p>
            <a:pPr marL="228600" lvl="1">
              <a:spcBef>
                <a:spcPts val="1000"/>
              </a:spcBef>
            </a:pPr>
            <a:r>
              <a:rPr lang="en-US" sz="2000" dirty="0"/>
              <a:t>Table with solvents will pop up</a:t>
            </a:r>
          </a:p>
          <a:p>
            <a:pPr marL="228600" lvl="1">
              <a:spcBef>
                <a:spcPts val="1000"/>
              </a:spcBef>
            </a:pPr>
            <a:r>
              <a:rPr lang="en-US" sz="2000" dirty="0"/>
              <a:t>Select the right solvent from the table and click the OK-button or double click the solvent of choice</a:t>
            </a:r>
          </a:p>
          <a:p>
            <a:pPr marL="0" indent="0">
              <a:buNone/>
            </a:pPr>
            <a:endParaRPr lang="en-US" sz="2400" dirty="0"/>
          </a:p>
        </p:txBody>
      </p:sp>
      <p:pic>
        <p:nvPicPr>
          <p:cNvPr id="3" name="Picture 2" descr="Graphical user interface, application&#10;&#10;Description automatically generated">
            <a:extLst>
              <a:ext uri="{FF2B5EF4-FFF2-40B4-BE49-F238E27FC236}">
                <a16:creationId xmlns:a16="http://schemas.microsoft.com/office/drawing/2014/main" id="{C313F618-17B6-6F42-AE6E-E17F3961D0C0}"/>
              </a:ext>
            </a:extLst>
          </p:cNvPr>
          <p:cNvPicPr>
            <a:picLocks noChangeAspect="1"/>
          </p:cNvPicPr>
          <p:nvPr/>
        </p:nvPicPr>
        <p:blipFill rotWithShape="1">
          <a:blip r:embed="rId2">
            <a:extLst>
              <a:ext uri="{28A0092B-C50C-407E-A947-70E740481C1C}">
                <a14:useLocalDpi xmlns:a14="http://schemas.microsoft.com/office/drawing/2010/main" val="0"/>
              </a:ext>
            </a:extLst>
          </a:blip>
          <a:srcRect l="13750" t="2096" b="4686"/>
          <a:stretch/>
        </p:blipFill>
        <p:spPr>
          <a:xfrm>
            <a:off x="1271643" y="1645701"/>
            <a:ext cx="7456721" cy="5037002"/>
          </a:xfrm>
          <a:prstGeom prst="rect">
            <a:avLst/>
          </a:prstGeom>
        </p:spPr>
      </p:pic>
    </p:spTree>
    <p:extLst>
      <p:ext uri="{BB962C8B-B14F-4D97-AF65-F5344CB8AC3E}">
        <p14:creationId xmlns:p14="http://schemas.microsoft.com/office/powerpoint/2010/main" val="1695684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8368FF7E-E43A-0040-95A7-CC350FF0EEB4}"/>
              </a:ext>
            </a:extLst>
          </p:cNvPr>
          <p:cNvPicPr>
            <a:picLocks noChangeAspect="1"/>
          </p:cNvPicPr>
          <p:nvPr/>
        </p:nvPicPr>
        <p:blipFill rotWithShape="1">
          <a:blip r:embed="rId2">
            <a:extLst>
              <a:ext uri="{28A0092B-C50C-407E-A947-70E740481C1C}">
                <a14:useLocalDpi xmlns:a14="http://schemas.microsoft.com/office/drawing/2010/main" val="0"/>
              </a:ext>
            </a:extLst>
          </a:blip>
          <a:srcRect l="13667" t="2288" b="4685"/>
          <a:stretch/>
        </p:blipFill>
        <p:spPr>
          <a:xfrm>
            <a:off x="190002" y="225630"/>
            <a:ext cx="9476511" cy="6382005"/>
          </a:xfrm>
          <a:prstGeom prst="rect">
            <a:avLst/>
          </a:prstGeom>
        </p:spPr>
      </p:pic>
      <p:sp>
        <p:nvSpPr>
          <p:cNvPr id="6" name="Obdélník 10">
            <a:extLst>
              <a:ext uri="{FF2B5EF4-FFF2-40B4-BE49-F238E27FC236}">
                <a16:creationId xmlns:a16="http://schemas.microsoft.com/office/drawing/2014/main" id="{2DB1D65E-9A10-2149-8B93-D89E4EE5CB2B}"/>
              </a:ext>
            </a:extLst>
          </p:cNvPr>
          <p:cNvSpPr/>
          <p:nvPr/>
        </p:nvSpPr>
        <p:spPr>
          <a:xfrm>
            <a:off x="2250146" y="1816925"/>
            <a:ext cx="920566" cy="5106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10">
            <a:extLst>
              <a:ext uri="{FF2B5EF4-FFF2-40B4-BE49-F238E27FC236}">
                <a16:creationId xmlns:a16="http://schemas.microsoft.com/office/drawing/2014/main" id="{4E005E5A-2F29-9246-A06A-87EDF0D576F2}"/>
              </a:ext>
            </a:extLst>
          </p:cNvPr>
          <p:cNvSpPr/>
          <p:nvPr/>
        </p:nvSpPr>
        <p:spPr>
          <a:xfrm>
            <a:off x="561871" y="4225637"/>
            <a:ext cx="459407"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10">
            <a:extLst>
              <a:ext uri="{FF2B5EF4-FFF2-40B4-BE49-F238E27FC236}">
                <a16:creationId xmlns:a16="http://schemas.microsoft.com/office/drawing/2014/main" id="{9B820B2E-BF33-624C-B251-4B5645BD708C}"/>
              </a:ext>
            </a:extLst>
          </p:cNvPr>
          <p:cNvSpPr/>
          <p:nvPr/>
        </p:nvSpPr>
        <p:spPr>
          <a:xfrm>
            <a:off x="561870" y="5826826"/>
            <a:ext cx="1480686"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0" name="Straight Connector 9">
            <a:extLst>
              <a:ext uri="{FF2B5EF4-FFF2-40B4-BE49-F238E27FC236}">
                <a16:creationId xmlns:a16="http://schemas.microsoft.com/office/drawing/2014/main" id="{51A85C4D-C7B3-114E-82EF-FB30F565412F}"/>
              </a:ext>
            </a:extLst>
          </p:cNvPr>
          <p:cNvCxnSpPr/>
          <p:nvPr/>
        </p:nvCxnSpPr>
        <p:spPr>
          <a:xfrm>
            <a:off x="6828312" y="1579418"/>
            <a:ext cx="676893" cy="0"/>
          </a:xfrm>
          <a:prstGeom prst="line">
            <a:avLst/>
          </a:prstGeom>
          <a:ln w="762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10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a:t>Homogeneity of the field</a:t>
            </a:r>
          </a:p>
          <a:p>
            <a:pPr marL="0" indent="0">
              <a:buNone/>
            </a:pPr>
            <a:r>
              <a:rPr lang="en-US" sz="2000" dirty="0"/>
              <a:t>Adjusting homogeneity of the magnetic field – as the more homogeneous magnetic field results in a narrower lock signal which results in a higher </a:t>
            </a:r>
            <a:r>
              <a:rPr lang="en-US" sz="2000" dirty="0" err="1"/>
              <a:t>d.c.</a:t>
            </a:r>
            <a:r>
              <a:rPr lang="en-US" sz="2000" dirty="0"/>
              <a:t> voltage, one aims for an optimum lock signal by adjusting various shim currents</a:t>
            </a:r>
          </a:p>
          <a:p>
            <a:pPr marL="0" indent="0">
              <a:buNone/>
            </a:pPr>
            <a:r>
              <a:rPr lang="en-US" sz="2000" dirty="0"/>
              <a:t>Shimming options</a:t>
            </a:r>
          </a:p>
          <a:p>
            <a:r>
              <a:rPr lang="en-US" sz="2000" dirty="0"/>
              <a:t>Manual (in the BSMS display via the Shim tab) </a:t>
            </a:r>
          </a:p>
          <a:p>
            <a:r>
              <a:rPr lang="en-US" sz="2000" dirty="0"/>
              <a:t>Automatic</a:t>
            </a:r>
          </a:p>
          <a:p>
            <a:pPr lvl="1"/>
            <a:r>
              <a:rPr lang="en-US" sz="1600" dirty="0"/>
              <a:t>Gradient shimming – </a:t>
            </a:r>
            <a:r>
              <a:rPr lang="en-US" sz="1600" dirty="0" err="1"/>
              <a:t>Topshim</a:t>
            </a:r>
            <a:r>
              <a:rPr lang="en-US" sz="1600" dirty="0"/>
              <a:t> (additional parameters, 3D only works with water samples)</a:t>
            </a:r>
          </a:p>
          <a:p>
            <a:pPr lvl="1"/>
            <a:r>
              <a:rPr lang="en-US" sz="1600" dirty="0"/>
              <a:t>Simplex (slow, works based on lock level, shims to optimize must be specified in a file)</a:t>
            </a:r>
          </a:p>
          <a:p>
            <a:pPr lvl="1"/>
            <a:r>
              <a:rPr lang="en-US" sz="1600" dirty="0"/>
              <a:t>Hardware </a:t>
            </a:r>
            <a:r>
              <a:rPr lang="en-US" sz="1600" dirty="0" err="1"/>
              <a:t>autoshim</a:t>
            </a:r>
            <a:r>
              <a:rPr lang="en-US" sz="1600" dirty="0"/>
              <a:t> (</a:t>
            </a:r>
            <a:r>
              <a:rPr lang="en-US" sz="1600" dirty="0" err="1"/>
              <a:t>Autoshim</a:t>
            </a:r>
            <a:r>
              <a:rPr lang="en-US" sz="1600" dirty="0"/>
              <a:t> tab in BSMS), activate before starting long experiments .</a:t>
            </a:r>
          </a:p>
          <a:p>
            <a:r>
              <a:rPr lang="en-US" sz="2000" dirty="0"/>
              <a:t>As there may be needed to adjust the lock phase, lock gain and other parameters, type </a:t>
            </a:r>
            <a:r>
              <a:rPr lang="en-US" sz="2000" b="1" dirty="0" err="1"/>
              <a:t>loopadj</a:t>
            </a:r>
            <a:r>
              <a:rPr lang="en-US" sz="2000" dirty="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10;&#10;Description automatically generated">
            <a:extLst>
              <a:ext uri="{FF2B5EF4-FFF2-40B4-BE49-F238E27FC236}">
                <a16:creationId xmlns:a16="http://schemas.microsoft.com/office/drawing/2014/main" id="{43DF0E0E-ED1F-B247-B61C-7C2EE00563F8}"/>
              </a:ext>
            </a:extLst>
          </p:cNvPr>
          <p:cNvPicPr>
            <a:picLocks noChangeAspect="1"/>
          </p:cNvPicPr>
          <p:nvPr/>
        </p:nvPicPr>
        <p:blipFill rotWithShape="1">
          <a:blip r:embed="rId2">
            <a:extLst>
              <a:ext uri="{28A0092B-C50C-407E-A947-70E740481C1C}">
                <a14:useLocalDpi xmlns:a14="http://schemas.microsoft.com/office/drawing/2010/main" val="0"/>
              </a:ext>
            </a:extLst>
          </a:blip>
          <a:srcRect l="16903" t="16865" r="9131" b="16577"/>
          <a:stretch/>
        </p:blipFill>
        <p:spPr>
          <a:xfrm>
            <a:off x="3020176" y="2956956"/>
            <a:ext cx="6775278" cy="3810407"/>
          </a:xfrm>
          <a:prstGeom prst="rect">
            <a:avLst/>
          </a:prstGeom>
        </p:spPr>
      </p:pic>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a:t>Selecting the nuclei</a:t>
            </a:r>
            <a:endParaRPr lang="en-US" sz="2400" dirty="0"/>
          </a:p>
          <a:p>
            <a:r>
              <a:rPr lang="en-US" sz="2000" dirty="0"/>
              <a:t>Prior starting any set up, pulse checks or measurements, make sure the channel routing is correct and all the channels that are going to be measured are active.</a:t>
            </a:r>
          </a:p>
          <a:p>
            <a:r>
              <a:rPr lang="en-US" sz="2000" dirty="0"/>
              <a:t>To do so, type</a:t>
            </a:r>
            <a:r>
              <a:rPr lang="en-US" sz="2000" b="1" dirty="0"/>
              <a:t> </a:t>
            </a:r>
            <a:r>
              <a:rPr lang="en-US" sz="2000" b="1" dirty="0" err="1"/>
              <a:t>edasp</a:t>
            </a:r>
            <a:r>
              <a:rPr lang="en-US" sz="2000" b="1" dirty="0"/>
              <a:t> </a:t>
            </a:r>
            <a:r>
              <a:rPr lang="en-US" sz="2000" dirty="0"/>
              <a:t>on the cl</a:t>
            </a:r>
          </a:p>
          <a:p>
            <a:r>
              <a:rPr lang="en-US" sz="2000" dirty="0"/>
              <a:t>set the desired  nuclei from the pop-up menus: typically channel 1 – </a:t>
            </a:r>
            <a:r>
              <a:rPr lang="en-US" sz="2000" baseline="30000" dirty="0"/>
              <a:t>1</a:t>
            </a:r>
            <a:r>
              <a:rPr lang="en-US" sz="2000" dirty="0"/>
              <a:t>H, channel 2 - </a:t>
            </a:r>
            <a:r>
              <a:rPr lang="en-US" sz="2000" baseline="30000" dirty="0"/>
              <a:t>13</a:t>
            </a:r>
            <a:r>
              <a:rPr lang="en-US" sz="2000" dirty="0"/>
              <a:t>C, channel 3 – </a:t>
            </a:r>
            <a:r>
              <a:rPr lang="en-US" sz="2000" baseline="30000" dirty="0"/>
              <a:t>15</a:t>
            </a:r>
            <a:r>
              <a:rPr lang="en-US" sz="2000" dirty="0"/>
              <a:t>N</a:t>
            </a:r>
          </a:p>
          <a:p>
            <a:r>
              <a:rPr lang="en-US" sz="2000" dirty="0"/>
              <a:t>Click on Default to set proper routing</a:t>
            </a:r>
          </a:p>
          <a:p>
            <a:pPr marL="0" indent="0">
              <a:buNone/>
            </a:pPr>
            <a:r>
              <a:rPr lang="en-US" sz="2000" dirty="0"/>
              <a:t>for the channels and Save and Close</a:t>
            </a:r>
          </a:p>
          <a:p>
            <a:pPr marL="0" indent="0">
              <a:buNone/>
            </a:pPr>
            <a:r>
              <a:rPr lang="en-US" sz="2000" dirty="0"/>
              <a:t>the settings</a:t>
            </a:r>
            <a:r>
              <a:rPr lang="en-US" sz="2400" dirty="0"/>
              <a:t>.</a:t>
            </a:r>
          </a:p>
        </p:txBody>
      </p:sp>
      <p:sp>
        <p:nvSpPr>
          <p:cNvPr id="5" name="Oval 4"/>
          <p:cNvSpPr/>
          <p:nvPr/>
        </p:nvSpPr>
        <p:spPr>
          <a:xfrm>
            <a:off x="4055753" y="367131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4045344" y="411794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4043325" y="4585221"/>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046210" y="5471223"/>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B7F53F5F-CA65-4D41-86C9-241EEB057C6D}"/>
              </a:ext>
            </a:extLst>
          </p:cNvPr>
          <p:cNvSpPr/>
          <p:nvPr/>
        </p:nvSpPr>
        <p:spPr>
          <a:xfrm>
            <a:off x="4047875" y="5024596"/>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a:t>Before the </a:t>
            </a:r>
            <a:r>
              <a:rPr lang="en-US" dirty="0" err="1"/>
              <a:t>TopSpin</a:t>
            </a:r>
            <a:r>
              <a:rPr lang="en-US" dirty="0"/>
              <a:t> runs OR some useful UNIX commands (in </a:t>
            </a:r>
            <a:r>
              <a:rPr lang="en-US" b="1" dirty="0">
                <a:solidFill>
                  <a:srgbClr val="0000FF"/>
                </a:solidFill>
              </a:rPr>
              <a:t>blue</a:t>
            </a:r>
            <a:r>
              <a:rPr lang="en-US" dirty="0"/>
              <a:t>) and results (in </a:t>
            </a:r>
            <a:r>
              <a:rPr lang="en-US" b="1" dirty="0">
                <a:solidFill>
                  <a:srgbClr val="FF0000"/>
                </a:solidFill>
              </a:rPr>
              <a:t>red</a:t>
            </a:r>
            <a:r>
              <a:rPr lang="en-US" dirty="0"/>
              <a:t>)</a:t>
            </a:r>
          </a:p>
          <a:p>
            <a:endParaRPr lang="en-US" dirty="0"/>
          </a:p>
          <a:p>
            <a:r>
              <a:rPr lang="en-US" dirty="0"/>
              <a:t>[</a:t>
            </a:r>
            <a:r>
              <a:rPr lang="en-US" dirty="0" err="1"/>
              <a:t>karelk@nmrcf</a:t>
            </a:r>
            <a:r>
              <a:rPr lang="en-US" dirty="0"/>
              <a:t> ~]$ </a:t>
            </a:r>
            <a:r>
              <a:rPr lang="en-US" b="1" dirty="0" err="1">
                <a:solidFill>
                  <a:srgbClr val="0000FF"/>
                </a:solidFill>
                <a:latin typeface="Courier"/>
                <a:cs typeface="Courier"/>
              </a:rPr>
              <a:t>whoami</a:t>
            </a:r>
            <a:r>
              <a:rPr lang="en-US" dirty="0">
                <a:solidFill>
                  <a:srgbClr val="0000FF"/>
                </a:solidFill>
              </a:rPr>
              <a:t> </a:t>
            </a:r>
            <a:r>
              <a:rPr lang="en-US" dirty="0"/>
              <a:t>- this command displays who’s logged in</a:t>
            </a:r>
          </a:p>
          <a:p>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hostname -a</a:t>
            </a:r>
            <a:r>
              <a:rPr lang="en-US" b="1" dirty="0">
                <a:solidFill>
                  <a:srgbClr val="0000FF"/>
                </a:solidFill>
              </a:rPr>
              <a:t> </a:t>
            </a:r>
            <a:r>
              <a:rPr lang="en-US" dirty="0"/>
              <a:t>– displays full name of the computer you’re working on</a:t>
            </a:r>
          </a:p>
          <a:p>
            <a:r>
              <a:rPr lang="en-US" dirty="0" err="1">
                <a:solidFill>
                  <a:srgbClr val="FF0000"/>
                </a:solidFill>
              </a:rPr>
              <a:t>nmrcf.ncbr.muni.cz</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quota</a:t>
            </a:r>
            <a:r>
              <a:rPr lang="en-US" b="1" dirty="0">
                <a:solidFill>
                  <a:srgbClr val="0000FF"/>
                </a:solidFill>
              </a:rPr>
              <a:t> </a:t>
            </a:r>
            <a:r>
              <a:rPr lang="en-US" dirty="0"/>
              <a:t>–</a:t>
            </a:r>
            <a:r>
              <a:rPr lang="en-US" dirty="0">
                <a:solidFill>
                  <a:srgbClr val="000000"/>
                </a:solidFill>
              </a:rPr>
              <a:t> displays space available for the current user</a:t>
            </a:r>
          </a:p>
          <a:p>
            <a:r>
              <a:rPr lang="en-US" sz="1200" dirty="0">
                <a:solidFill>
                  <a:srgbClr val="FF0000"/>
                </a:solidFill>
                <a:latin typeface="Courier"/>
                <a:cs typeface="Courier"/>
              </a:rPr>
              <a:t>Disk quotas for user </a:t>
            </a:r>
            <a:r>
              <a:rPr lang="en-US" sz="1200" dirty="0" err="1">
                <a:solidFill>
                  <a:srgbClr val="FF0000"/>
                </a:solidFill>
                <a:latin typeface="Courier"/>
                <a:cs typeface="Courier"/>
              </a:rPr>
              <a:t>karelk</a:t>
            </a:r>
            <a:r>
              <a:rPr lang="en-US" sz="1200" dirty="0">
                <a:solidFill>
                  <a:srgbClr val="FF0000"/>
                </a:solidFill>
                <a:latin typeface="Courier"/>
                <a:cs typeface="Courier"/>
              </a:rPr>
              <a:t> (</a:t>
            </a:r>
            <a:r>
              <a:rPr lang="en-US" sz="1200" dirty="0" err="1">
                <a:solidFill>
                  <a:srgbClr val="FF0000"/>
                </a:solidFill>
                <a:latin typeface="Courier"/>
                <a:cs typeface="Courier"/>
              </a:rPr>
              <a:t>uid</a:t>
            </a:r>
            <a:r>
              <a:rPr lang="en-US" sz="1200" dirty="0">
                <a:solidFill>
                  <a:srgbClr val="FF0000"/>
                </a:solidFill>
                <a:latin typeface="Courier"/>
                <a:cs typeface="Courier"/>
              </a:rPr>
              <a:t> 16329):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/nmrspect1/home</a:t>
            </a:r>
          </a:p>
          <a:p>
            <a:r>
              <a:rPr lang="en-US" sz="1200" dirty="0">
                <a:solidFill>
                  <a:srgbClr val="FF0000"/>
                </a:solidFill>
                <a:latin typeface="Courier"/>
                <a:cs typeface="Courier"/>
              </a:rPr>
              <a:t>                  25964  500000  600000            1146       0       0 </a:t>
            </a:r>
            <a:r>
              <a:rPr lang="en-US" dirty="0"/>
              <a:t>       </a:t>
            </a:r>
          </a:p>
          <a:p>
            <a:r>
              <a:rPr lang="en-US" dirty="0"/>
              <a:t>[</a:t>
            </a:r>
            <a:r>
              <a:rPr lang="en-US" dirty="0" err="1"/>
              <a:t>karelk@nmrcf</a:t>
            </a:r>
            <a:r>
              <a:rPr lang="en-US" dirty="0"/>
              <a:t> ~]$ </a:t>
            </a:r>
            <a:r>
              <a:rPr lang="en-US" b="1" dirty="0">
                <a:solidFill>
                  <a:srgbClr val="0000FF"/>
                </a:solidFill>
                <a:latin typeface="Courier"/>
                <a:cs typeface="Courier"/>
              </a:rPr>
              <a:t>quota -g </a:t>
            </a:r>
            <a:r>
              <a:rPr lang="en-US" dirty="0" err="1">
                <a:latin typeface="Courier"/>
                <a:cs typeface="Courier"/>
              </a:rPr>
              <a:t>lrpi</a:t>
            </a:r>
            <a:r>
              <a:rPr lang="en-US" dirty="0">
                <a:latin typeface="Courier"/>
                <a:cs typeface="Courier"/>
              </a:rPr>
              <a:t> </a:t>
            </a:r>
            <a:r>
              <a:rPr lang="en-US" dirty="0"/>
              <a:t>– displays space available for the </a:t>
            </a:r>
            <a:r>
              <a:rPr lang="en-US" dirty="0" err="1"/>
              <a:t>nmr</a:t>
            </a:r>
            <a:r>
              <a:rPr lang="en-US" dirty="0"/>
              <a:t> data</a:t>
            </a:r>
          </a:p>
          <a:p>
            <a:r>
              <a:rPr lang="en-US" sz="1200" dirty="0">
                <a:solidFill>
                  <a:srgbClr val="FF0000"/>
                </a:solidFill>
                <a:latin typeface="Courier"/>
                <a:cs typeface="Courier"/>
              </a:rPr>
              <a:t>Disk quotas for group </a:t>
            </a:r>
            <a:r>
              <a:rPr lang="en-US" sz="1200" dirty="0" err="1">
                <a:solidFill>
                  <a:srgbClr val="FF0000"/>
                </a:solidFill>
                <a:latin typeface="Courier"/>
                <a:cs typeface="Courier"/>
              </a:rPr>
              <a:t>lrpi</a:t>
            </a:r>
            <a:r>
              <a:rPr lang="en-US" sz="1200" dirty="0">
                <a:solidFill>
                  <a:srgbClr val="FF0000"/>
                </a:solidFill>
                <a:latin typeface="Courier"/>
                <a:cs typeface="Courier"/>
              </a:rPr>
              <a:t> (</a:t>
            </a:r>
            <a:r>
              <a:rPr lang="en-US" sz="1200" dirty="0" err="1">
                <a:solidFill>
                  <a:srgbClr val="FF0000"/>
                </a:solidFill>
                <a:latin typeface="Courier"/>
                <a:cs typeface="Courier"/>
              </a:rPr>
              <a:t>gid</a:t>
            </a:r>
            <a:r>
              <a:rPr lang="en-US" sz="1200" dirty="0">
                <a:solidFill>
                  <a:srgbClr val="FF0000"/>
                </a:solidFill>
                <a:latin typeface="Courier"/>
                <a:cs typeface="Courier"/>
              </a:rPr>
              <a:t> 2005):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/nmrspect1/data1</a:t>
            </a:r>
          </a:p>
          <a:p>
            <a:r>
              <a:rPr lang="en-US" sz="1200" dirty="0">
                <a:solidFill>
                  <a:srgbClr val="FF0000"/>
                </a:solidFill>
                <a:latin typeface="Courier"/>
                <a:cs typeface="Courier"/>
              </a:rPr>
              <a:t>                53431604  100000000 110000000           54667       0       0        </a:t>
            </a:r>
          </a:p>
          <a:p>
            <a:r>
              <a:rPr lang="en-US" dirty="0"/>
              <a:t>[</a:t>
            </a:r>
            <a:r>
              <a:rPr lang="en-US" dirty="0" err="1"/>
              <a:t>karelk@nmrcf</a:t>
            </a:r>
            <a:r>
              <a:rPr lang="en-US" dirty="0"/>
              <a:t> ~]$ </a:t>
            </a:r>
            <a:r>
              <a:rPr lang="en-US" b="1" dirty="0" err="1">
                <a:solidFill>
                  <a:srgbClr val="0000FF"/>
                </a:solidFill>
                <a:latin typeface="Courier"/>
                <a:cs typeface="Courier"/>
              </a:rPr>
              <a:t>pwd</a:t>
            </a:r>
            <a:r>
              <a:rPr lang="en-US" b="1" dirty="0">
                <a:solidFill>
                  <a:srgbClr val="0000FF"/>
                </a:solidFill>
              </a:rPr>
              <a:t> </a:t>
            </a:r>
            <a:r>
              <a:rPr lang="en-US" dirty="0">
                <a:solidFill>
                  <a:srgbClr val="000000"/>
                </a:solidFill>
              </a:rPr>
              <a:t>– where are you working (print working directory)</a:t>
            </a:r>
          </a:p>
          <a:p>
            <a:r>
              <a:rPr lang="en-US" dirty="0">
                <a:solidFill>
                  <a:srgbClr val="FF0000"/>
                </a:solidFill>
              </a:rPr>
              <a:t>/home/</a:t>
            </a:r>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cd</a:t>
            </a:r>
            <a:r>
              <a:rPr lang="en-US" dirty="0">
                <a:latin typeface="Courier"/>
                <a:cs typeface="Courier"/>
              </a:rPr>
              <a:t> /d1/data/</a:t>
            </a:r>
            <a:r>
              <a:rPr lang="en-US" dirty="0" err="1">
                <a:latin typeface="Courier"/>
                <a:cs typeface="Courier"/>
              </a:rPr>
              <a:t>karelk</a:t>
            </a:r>
            <a:r>
              <a:rPr lang="en-US" dirty="0">
                <a:latin typeface="Courier"/>
                <a:cs typeface="Courier"/>
              </a:rPr>
              <a:t>/</a:t>
            </a:r>
            <a:r>
              <a:rPr lang="en-US" dirty="0" err="1">
                <a:latin typeface="Courier"/>
                <a:cs typeface="Courier"/>
              </a:rPr>
              <a:t>nmr</a:t>
            </a:r>
            <a:r>
              <a:rPr lang="en-US" dirty="0">
                <a:latin typeface="Courier"/>
                <a:cs typeface="Courier"/>
              </a:rPr>
              <a:t>/ </a:t>
            </a:r>
            <a:r>
              <a:rPr lang="en-US" dirty="0"/>
              <a:t>- change directory to /d1 …</a:t>
            </a:r>
          </a:p>
          <a:p>
            <a:r>
              <a:rPr lang="en-US" dirty="0"/>
              <a:t>[</a:t>
            </a:r>
            <a:r>
              <a:rPr lang="en-US" dirty="0" err="1"/>
              <a:t>karelk@nmrcf</a:t>
            </a:r>
            <a:r>
              <a:rPr lang="en-US" dirty="0"/>
              <a:t> </a:t>
            </a:r>
            <a:r>
              <a:rPr lang="en-US" dirty="0" err="1"/>
              <a:t>nmr</a:t>
            </a:r>
            <a:r>
              <a:rPr lang="en-US" dirty="0"/>
              <a:t>]$ </a:t>
            </a:r>
            <a:r>
              <a:rPr lang="en-US" b="1" dirty="0" err="1">
                <a:solidFill>
                  <a:srgbClr val="0000FF"/>
                </a:solidFill>
                <a:latin typeface="Courier"/>
                <a:cs typeface="Courier"/>
              </a:rPr>
              <a:t>pwd</a:t>
            </a:r>
            <a:endParaRPr lang="en-US" b="1" dirty="0">
              <a:solidFill>
                <a:srgbClr val="0000FF"/>
              </a:solidFill>
              <a:latin typeface="Courier"/>
              <a:cs typeface="Courier"/>
            </a:endParaRPr>
          </a:p>
          <a:p>
            <a:r>
              <a:rPr lang="en-US" dirty="0">
                <a:solidFill>
                  <a:srgbClr val="FF0000"/>
                </a:solidFill>
              </a:rPr>
              <a:t>/d1/data/</a:t>
            </a:r>
            <a:r>
              <a:rPr lang="en-US" dirty="0" err="1">
                <a:solidFill>
                  <a:srgbClr val="FF0000"/>
                </a:solidFill>
              </a:rPr>
              <a:t>karelk</a:t>
            </a:r>
            <a:r>
              <a:rPr lang="en-US" dirty="0">
                <a:solidFill>
                  <a:srgbClr val="FF0000"/>
                </a:solidFill>
              </a:rPr>
              <a:t>/</a:t>
            </a:r>
            <a:r>
              <a:rPr lang="en-US" dirty="0" err="1">
                <a:solidFill>
                  <a:srgbClr val="FF0000"/>
                </a:solidFill>
              </a:rPr>
              <a:t>nmr</a:t>
            </a:r>
            <a:endParaRPr lang="en-US" dirty="0">
              <a:solidFill>
                <a:srgbClr val="FF0000"/>
              </a:solidFill>
            </a:endParaRPr>
          </a:p>
          <a:p>
            <a:r>
              <a:rPr lang="en-US" dirty="0">
                <a:solidFill>
                  <a:srgbClr val="000000"/>
                </a:solidFill>
              </a:rPr>
              <a:t>This is one of the key directories for your NMR experiments, generally it is as follows:</a:t>
            </a: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  - </a:t>
            </a:r>
            <a:r>
              <a:rPr lang="en-US" dirty="0">
                <a:solidFill>
                  <a:srgbClr val="000000"/>
                </a:solidFill>
              </a:rPr>
              <a:t>the items in &lt;&gt; and italic (can) change depending on spectrometer and user. Datasets are of any name. Think of a good ordering system at the beginning of your NMR experience …</a:t>
            </a:r>
          </a:p>
        </p:txBody>
      </p:sp>
    </p:spTree>
    <p:extLst>
      <p:ext uri="{BB962C8B-B14F-4D97-AF65-F5344CB8AC3E}">
        <p14:creationId xmlns:p14="http://schemas.microsoft.com/office/powerpoint/2010/main" val="2895157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a:t>Tunning</a:t>
            </a:r>
            <a:r>
              <a:rPr lang="en-US" sz="2400" b="1" dirty="0"/>
              <a:t> and matching the probe</a:t>
            </a:r>
          </a:p>
          <a:p>
            <a:pPr lvl="1"/>
            <a:r>
              <a:rPr lang="en-US" sz="2000" dirty="0"/>
              <a:t>For obtaining optimal signal-to-noise ratio, one needs to tune the probe with the sample inserted. It is done by adjusting two mutually interactive capacitors. One tunes the circuit to the desired resonance frequency (</a:t>
            </a:r>
            <a:r>
              <a:rPr lang="en-US" sz="2000" b="1" dirty="0"/>
              <a:t>tuning</a:t>
            </a:r>
            <a:r>
              <a:rPr lang="en-US" sz="2000" dirty="0"/>
              <a:t>) and the other matches the impedance (</a:t>
            </a:r>
            <a:r>
              <a:rPr lang="en-US" sz="2000" b="1" dirty="0"/>
              <a:t>matching</a:t>
            </a:r>
            <a:r>
              <a:rPr lang="en-US" sz="2000" dirty="0"/>
              <a:t>). Tuning/Matching can be achieved either manually directly on the </a:t>
            </a:r>
            <a:r>
              <a:rPr lang="en-US" sz="2000" dirty="0" err="1"/>
              <a:t>probehead</a:t>
            </a:r>
            <a:r>
              <a:rPr lang="en-US" sz="2000" dirty="0"/>
              <a:t> that is NOT equipped with ATM unit or automatically from a PC in case the </a:t>
            </a:r>
            <a:r>
              <a:rPr lang="en-US" sz="2000" dirty="0" err="1"/>
              <a:t>probehead</a:t>
            </a:r>
            <a:r>
              <a:rPr lang="en-US" sz="2000" dirty="0"/>
              <a:t> IS equipped with the ATM unit.  Automatic Tuning/Matching Automatically (</a:t>
            </a:r>
            <a:r>
              <a:rPr lang="en-US" sz="2000" dirty="0" err="1"/>
              <a:t>atma</a:t>
            </a:r>
            <a:r>
              <a:rPr lang="en-US" sz="2000" dirty="0"/>
              <a:t>)</a:t>
            </a:r>
          </a:p>
          <a:p>
            <a:pPr lvl="1"/>
            <a:r>
              <a:rPr lang="en-US" sz="2000" dirty="0"/>
              <a:t>Start with </a:t>
            </a:r>
            <a:r>
              <a:rPr lang="en-US" sz="2000" b="1" dirty="0" err="1"/>
              <a:t>atma</a:t>
            </a:r>
            <a:r>
              <a:rPr lang="en-US" sz="2000" b="1" dirty="0"/>
              <a:t> </a:t>
            </a:r>
            <a:r>
              <a:rPr lang="en-US" sz="2000" dirty="0"/>
              <a:t>(</a:t>
            </a:r>
            <a:r>
              <a:rPr lang="en-US" sz="2000" dirty="0" err="1"/>
              <a:t>AutoTuneMatchAuto</a:t>
            </a:r>
            <a:r>
              <a:rPr lang="en-US" sz="2000" dirty="0"/>
              <a:t>)on the cl – typically, this will tune the </a:t>
            </a:r>
            <a:r>
              <a:rPr lang="en-US" sz="2000" dirty="0" err="1"/>
              <a:t>probehead</a:t>
            </a:r>
            <a:r>
              <a:rPr lang="en-US" sz="2000" dirty="0"/>
              <a:t> automatically without any human intervention</a:t>
            </a:r>
          </a:p>
          <a:p>
            <a:pPr lvl="1"/>
            <a:r>
              <a:rPr lang="en-US" sz="2000" dirty="0"/>
              <a:t>Once </a:t>
            </a:r>
            <a:r>
              <a:rPr lang="en-US" sz="2000" dirty="0" err="1"/>
              <a:t>atma</a:t>
            </a:r>
            <a:r>
              <a:rPr lang="en-US" sz="2000" dirty="0"/>
              <a:t> is done, it is recommended to check the tuning manually</a:t>
            </a:r>
          </a:p>
          <a:p>
            <a:pPr lvl="1"/>
            <a:r>
              <a:rPr lang="en-US" sz="2000" dirty="0"/>
              <a:t>Type </a:t>
            </a:r>
            <a:r>
              <a:rPr lang="en-US" sz="2000" b="1" dirty="0" err="1"/>
              <a:t>atmm</a:t>
            </a:r>
            <a:r>
              <a:rPr lang="en-US" sz="2000" b="1" dirty="0"/>
              <a:t> (</a:t>
            </a:r>
            <a:r>
              <a:rPr lang="en-US" sz="2000" dirty="0"/>
              <a:t>Automatic Tuning/Matching Manual</a:t>
            </a:r>
            <a:r>
              <a:rPr lang="en-US" sz="2000" b="1" dirty="0"/>
              <a:t>) </a:t>
            </a:r>
            <a:r>
              <a:rPr lang="en-US" sz="2000" dirty="0"/>
              <a:t>on the cl – window with a black wobbling curve that needs to be </a:t>
            </a:r>
            <a:r>
              <a:rPr lang="en-US" sz="2000" dirty="0" err="1"/>
              <a:t>ftuned</a:t>
            </a:r>
            <a:r>
              <a:rPr lang="en-US" sz="2000" dirty="0"/>
              <a:t> to the minimum indicated by vertical red line is opened</a:t>
            </a:r>
          </a:p>
          <a:p>
            <a:pPr lvl="1"/>
            <a:r>
              <a:rPr lang="en-US" sz="2000" dirty="0"/>
              <a:t>The precision of the displayed curve is driven by wobble sweep width. Set it prior wobbling by command </a:t>
            </a:r>
            <a:r>
              <a:rPr lang="en-US" sz="2000" b="1" dirty="0" err="1"/>
              <a:t>wbsw</a:t>
            </a:r>
            <a:r>
              <a:rPr lang="en-US" sz="2000" dirty="0"/>
              <a:t> on the cl to 2 MHz or click </a:t>
            </a:r>
            <a:r>
              <a:rPr lang="en-US" sz="2000" dirty="0" err="1"/>
              <a:t>wbsw</a:t>
            </a:r>
            <a:r>
              <a:rPr lang="en-US" sz="2000" dirty="0"/>
              <a:t> icon and set it there.</a:t>
            </a:r>
          </a:p>
          <a:p>
            <a:pPr lvl="1"/>
            <a:r>
              <a:rPr lang="en-US" sz="2000" dirty="0"/>
              <a:t>N.B. Sometimes the </a:t>
            </a:r>
            <a:r>
              <a:rPr lang="en-US" sz="2000" dirty="0" err="1"/>
              <a:t>atmm</a:t>
            </a:r>
            <a:r>
              <a:rPr lang="en-US" sz="2000" dirty="0"/>
              <a:t> gets stuck when trying to change the sweep width. Using of  following command and its option </a:t>
            </a:r>
            <a:r>
              <a:rPr lang="en-US" sz="2000" b="1" dirty="0" err="1"/>
              <a:t>atmm</a:t>
            </a:r>
            <a:r>
              <a:rPr lang="en-US" sz="2000" b="1" dirty="0"/>
              <a:t> </a:t>
            </a:r>
            <a:r>
              <a:rPr lang="en-US" sz="2000" b="1" dirty="0" err="1"/>
              <a:t>manwbsw</a:t>
            </a:r>
            <a:r>
              <a:rPr lang="en-US" sz="2000" dirty="0"/>
              <a:t> has proven to improve the wobble behavior. Again, create own macro or use </a:t>
            </a:r>
            <a:r>
              <a:rPr lang="en-US" sz="2000" b="1" dirty="0" err="1"/>
              <a:t>wkk</a:t>
            </a:r>
            <a:r>
              <a:rPr lang="en-US" sz="2000" dirty="0"/>
              <a:t>.</a:t>
            </a:r>
            <a:endParaRPr lang="en-US" sz="2000" b="1" dirty="0"/>
          </a:p>
        </p:txBody>
      </p:sp>
    </p:spTree>
    <p:extLst>
      <p:ext uri="{BB962C8B-B14F-4D97-AF65-F5344CB8AC3E}">
        <p14:creationId xmlns:p14="http://schemas.microsoft.com/office/powerpoint/2010/main" val="2092425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a:t>Tunning</a:t>
            </a:r>
            <a:r>
              <a:rPr lang="en-US" b="1" dirty="0"/>
              <a:t> and matching the probe</a:t>
            </a:r>
          </a:p>
          <a:p>
            <a:pPr lvl="1"/>
            <a:r>
              <a:rPr lang="en-US" sz="2000" dirty="0"/>
              <a:t>While tuning the </a:t>
            </a:r>
            <a:r>
              <a:rPr lang="en-US" sz="2000" dirty="0" err="1"/>
              <a:t>probehead</a:t>
            </a:r>
            <a:r>
              <a:rPr lang="en-US" sz="2000" dirty="0"/>
              <a:t> „manually “ with </a:t>
            </a:r>
            <a:r>
              <a:rPr lang="en-US" sz="2000" dirty="0" err="1"/>
              <a:t>atmm</a:t>
            </a:r>
            <a:r>
              <a:rPr lang="en-US" sz="2000" dirty="0"/>
              <a:t>, keep an eye on the lock-level signal. It may drop significantly during the tuning so once finished, run </a:t>
            </a:r>
            <a:r>
              <a:rPr lang="en-US" sz="2000" dirty="0" err="1"/>
              <a:t>topshim</a:t>
            </a:r>
            <a:r>
              <a:rPr lang="en-US" sz="2000" dirty="0"/>
              <a:t> once again. Typically one is tuning the channels starting at lowest frequency (typically, </a:t>
            </a:r>
            <a:r>
              <a:rPr lang="en-US" sz="2000" baseline="30000" dirty="0"/>
              <a:t>15</a:t>
            </a:r>
            <a:r>
              <a:rPr lang="en-US" sz="2000" dirty="0"/>
              <a:t>N followed by </a:t>
            </a:r>
            <a:r>
              <a:rPr lang="en-US" sz="2000" baseline="30000" dirty="0"/>
              <a:t>13</a:t>
            </a:r>
            <a:r>
              <a:rPr lang="en-US" sz="2000" dirty="0"/>
              <a:t>C and then </a:t>
            </a:r>
            <a:r>
              <a:rPr lang="en-US" sz="2000" baseline="30000" dirty="0"/>
              <a:t>1</a:t>
            </a:r>
            <a:r>
              <a:rPr lang="en-US" sz="2000" dirty="0"/>
              <a:t>H) but in case of (</a:t>
            </a:r>
            <a:r>
              <a:rPr lang="en-US" sz="2000" dirty="0" err="1"/>
              <a:t>cryo</a:t>
            </a:r>
            <a:r>
              <a:rPr lang="en-US" sz="2000" dirty="0"/>
              <a:t>)-</a:t>
            </a:r>
            <a:r>
              <a:rPr lang="en-US" sz="2000" dirty="0" err="1"/>
              <a:t>probeheads</a:t>
            </a:r>
            <a:r>
              <a:rPr lang="en-US" sz="2000" dirty="0"/>
              <a:t> with a new design (lock signal is dropping while tuning/matching) are supposed to be tuned from highest frequencies down (i.e. </a:t>
            </a:r>
            <a:r>
              <a:rPr lang="en-US" sz="2000" baseline="30000" dirty="0"/>
              <a:t>1</a:t>
            </a:r>
            <a:r>
              <a:rPr lang="en-US" sz="2000" dirty="0"/>
              <a:t>H-&gt;</a:t>
            </a:r>
            <a:r>
              <a:rPr lang="en-US" sz="2000" baseline="30000" dirty="0"/>
              <a:t>13</a:t>
            </a:r>
            <a:r>
              <a:rPr lang="en-US" sz="2000" dirty="0"/>
              <a:t>C-&gt;</a:t>
            </a:r>
            <a:r>
              <a:rPr lang="en-US" sz="2000" baseline="30000" dirty="0"/>
              <a:t>15</a:t>
            </a:r>
            <a:r>
              <a:rPr lang="en-US" sz="2000" dirty="0"/>
              <a:t>N). In any case, check the tuning curve of a given nuclei iteratively.</a:t>
            </a:r>
          </a:p>
          <a:p>
            <a:pPr lvl="1"/>
            <a:r>
              <a:rPr lang="en-US" sz="2000" dirty="0"/>
              <a:t>Tune/match each channel starting from the nuclei with the lowest frequency (on the 850/950MHz spectrometers in reversed order)</a:t>
            </a:r>
          </a:p>
          <a:p>
            <a:pPr lvl="1"/>
            <a:r>
              <a:rPr lang="en-US" sz="2000" dirty="0"/>
              <a:t>Adjust the displayed sweep width (parameter WBSW (wobble sweep width) in the upper right corner, </a:t>
            </a:r>
            <a:r>
              <a:rPr lang="en-US" sz="2000" i="1" dirty="0"/>
              <a:t>vide infra</a:t>
            </a:r>
            <a:r>
              <a:rPr lang="en-US" sz="2000" dirty="0"/>
              <a:t>)</a:t>
            </a:r>
          </a:p>
          <a:p>
            <a:pPr lvl="1"/>
            <a:r>
              <a:rPr lang="en-US" sz="2000" dirty="0"/>
              <a:t>Get the minimum of the curve to required position by clicking the arrows that represent expected step of the tune/match</a:t>
            </a:r>
          </a:p>
          <a:p>
            <a:pPr lvl="1"/>
            <a:r>
              <a:rPr lang="en-US" sz="2000" dirty="0"/>
              <a:t>Start with matching (get the minimum to the bottom), then tune (center the minimum on the reference line). As tune/match are interconnected, the procedure becomes iterative but optimum has to be always reached.</a:t>
            </a:r>
          </a:p>
          <a:p>
            <a:pPr lvl="1"/>
            <a:r>
              <a:rPr lang="en-US" sz="2000" dirty="0"/>
              <a:t>For samples with high salt [c(</a:t>
            </a:r>
            <a:r>
              <a:rPr lang="en-US" sz="2000" dirty="0" err="1"/>
              <a:t>NaCl</a:t>
            </a:r>
            <a:r>
              <a:rPr lang="en-US" sz="2000" dirty="0"/>
              <a:t>)&gt;=250~300mM], use either shaped NMR-tube or 3mm tube. Both tubes require special rotors and extremely gentle handling!</a:t>
            </a:r>
          </a:p>
        </p:txBody>
      </p:sp>
    </p:spTree>
    <p:extLst>
      <p:ext uri="{BB962C8B-B14F-4D97-AF65-F5344CB8AC3E}">
        <p14:creationId xmlns:p14="http://schemas.microsoft.com/office/powerpoint/2010/main" val="236200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AD39C479-3EFA-1742-8222-7EDF94A07F46}"/>
              </a:ext>
            </a:extLst>
          </p:cNvPr>
          <p:cNvPicPr>
            <a:picLocks noChangeAspect="1"/>
          </p:cNvPicPr>
          <p:nvPr/>
        </p:nvPicPr>
        <p:blipFill rotWithShape="1">
          <a:blip r:embed="rId2">
            <a:extLst>
              <a:ext uri="{28A0092B-C50C-407E-A947-70E740481C1C}">
                <a14:useLocalDpi xmlns:a14="http://schemas.microsoft.com/office/drawing/2010/main" val="0"/>
              </a:ext>
            </a:extLst>
          </a:blip>
          <a:srcRect l="32487" t="18433" r="5894" b="12165"/>
          <a:stretch/>
        </p:blipFill>
        <p:spPr>
          <a:xfrm>
            <a:off x="3587337" y="2431991"/>
            <a:ext cx="6103918" cy="4296778"/>
          </a:xfrm>
          <a:prstGeom prst="rect">
            <a:avLst/>
          </a:prstGeom>
        </p:spPr>
      </p:pic>
      <p:sp>
        <p:nvSpPr>
          <p:cNvPr id="5" name="Oval 4"/>
          <p:cNvSpPr/>
          <p:nvPr/>
        </p:nvSpPr>
        <p:spPr>
          <a:xfrm>
            <a:off x="8634351" y="330971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6226109" y="6348759"/>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raphical user interface, application, Word&#10;&#10;Description automatically generated">
            <a:extLst>
              <a:ext uri="{FF2B5EF4-FFF2-40B4-BE49-F238E27FC236}">
                <a16:creationId xmlns:a16="http://schemas.microsoft.com/office/drawing/2014/main" id="{6A072F33-F5BC-6045-83C9-F2C739C2BA71}"/>
              </a:ext>
            </a:extLst>
          </p:cNvPr>
          <p:cNvPicPr>
            <a:picLocks noChangeAspect="1"/>
          </p:cNvPicPr>
          <p:nvPr/>
        </p:nvPicPr>
        <p:blipFill rotWithShape="1">
          <a:blip r:embed="rId3">
            <a:extLst>
              <a:ext uri="{28A0092B-C50C-407E-A947-70E740481C1C}">
                <a14:useLocalDpi xmlns:a14="http://schemas.microsoft.com/office/drawing/2010/main" val="0"/>
              </a:ext>
            </a:extLst>
          </a:blip>
          <a:srcRect l="32487" t="19359" r="47133" b="69133"/>
          <a:stretch/>
        </p:blipFill>
        <p:spPr>
          <a:xfrm>
            <a:off x="623454" y="855025"/>
            <a:ext cx="3259775" cy="1150508"/>
          </a:xfrm>
          <a:prstGeom prst="rect">
            <a:avLst/>
          </a:prstGeom>
        </p:spPr>
      </p:pic>
      <p:sp>
        <p:nvSpPr>
          <p:cNvPr id="9" name="Obdélník 10">
            <a:extLst>
              <a:ext uri="{FF2B5EF4-FFF2-40B4-BE49-F238E27FC236}">
                <a16:creationId xmlns:a16="http://schemas.microsoft.com/office/drawing/2014/main" id="{DB1FA3F9-F402-A14A-900A-15B0AEA55348}"/>
              </a:ext>
            </a:extLst>
          </p:cNvPr>
          <p:cNvSpPr/>
          <p:nvPr/>
        </p:nvSpPr>
        <p:spPr>
          <a:xfrm>
            <a:off x="860733" y="1033153"/>
            <a:ext cx="398051" cy="5106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4087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Creating a dataset</a:t>
            </a:r>
          </a:p>
          <a:p>
            <a:r>
              <a:rPr lang="en-US" sz="2000" dirty="0"/>
              <a:t>Steps involving </a:t>
            </a:r>
            <a:r>
              <a:rPr lang="en-US" sz="2000" dirty="0" err="1"/>
              <a:t>edasp</a:t>
            </a:r>
            <a:r>
              <a:rPr lang="en-US" sz="2000" dirty="0"/>
              <a:t> and </a:t>
            </a:r>
            <a:r>
              <a:rPr lang="en-US" sz="2000" dirty="0" err="1"/>
              <a:t>atma</a:t>
            </a:r>
            <a:r>
              <a:rPr lang="en-US" sz="2000" dirty="0"/>
              <a:t>/</a:t>
            </a:r>
            <a:r>
              <a:rPr lang="en-US" sz="2000" dirty="0" err="1"/>
              <a:t>atmm</a:t>
            </a:r>
            <a:r>
              <a:rPr lang="en-US" sz="2000" dirty="0"/>
              <a:t> require an existing dataset with parameters. Users typically keep in their data-tree </a:t>
            </a:r>
            <a:r>
              <a:rPr lang="en-US" sz="2000" dirty="0" err="1"/>
              <a:t>directorie</a:t>
            </a:r>
            <a:r>
              <a:rPr lang="en-US" sz="2000" dirty="0"/>
              <a:t> Setup/Calibration or something similar. In those dataset one usually doesn‘t change more than power-levels, (de)activates nuclei but not much more ...</a:t>
            </a:r>
          </a:p>
          <a:p>
            <a:r>
              <a:rPr lang="en-US" sz="2000" dirty="0"/>
              <a:t>If one wants to create a dataset, there are several ways to do it</a:t>
            </a:r>
          </a:p>
          <a:p>
            <a:pPr lvl="1"/>
            <a:r>
              <a:rPr lang="en-US" sz="2000" dirty="0"/>
              <a:t>Copy an existing dataset you or someone else used previously</a:t>
            </a:r>
          </a:p>
          <a:p>
            <a:pPr lvl="2"/>
            <a:r>
              <a:rPr lang="en-US" sz="1600" dirty="0"/>
              <a:t>Select a dataset that worked previously, ideally by clicking right button in the browser and open in a new window. Often, different set is selected in browser and different in the window. Always check which spectrum you are working with!!!</a:t>
            </a:r>
          </a:p>
          <a:p>
            <a:pPr lvl="1"/>
            <a:r>
              <a:rPr lang="en-US" sz="2000" dirty="0"/>
              <a:t>Read in a standard parameter set (</a:t>
            </a:r>
            <a:r>
              <a:rPr lang="en-US" sz="2000" dirty="0" err="1"/>
              <a:t>rpar</a:t>
            </a:r>
            <a:r>
              <a:rPr lang="en-US" sz="2000" dirty="0"/>
              <a:t>)</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a:solidFill>
                    <a:srgbClr val="FF0000"/>
                  </a:solidFill>
                </a:rPr>
                <a:t>X</a:t>
              </a: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1969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Creating a dataset</a:t>
            </a:r>
          </a:p>
          <a:p>
            <a:pPr marL="449263" lvl="2" indent="-180975"/>
            <a:r>
              <a:rPr lang="en-US" sz="1800" dirty="0"/>
              <a:t>Once being in the right dataset, type </a:t>
            </a:r>
            <a:r>
              <a:rPr lang="en-US" sz="1800" b="1" dirty="0" err="1"/>
              <a:t>edc</a:t>
            </a:r>
            <a:r>
              <a:rPr lang="en-US" sz="1800" b="1" dirty="0"/>
              <a:t> </a:t>
            </a:r>
            <a:r>
              <a:rPr lang="en-US" sz="1800" dirty="0"/>
              <a:t>on cl and set the new destination of the experiment, experimental number, title, user ...</a:t>
            </a:r>
          </a:p>
          <a:p>
            <a:pPr marL="449263" lvl="2" indent="-180975"/>
            <a:r>
              <a:rPr lang="en-US" sz="1800" dirty="0"/>
              <a:t>In case dataset should be copied to the next </a:t>
            </a:r>
            <a:r>
              <a:rPr lang="en-US" sz="1800" dirty="0" err="1"/>
              <a:t>ExpNo</a:t>
            </a:r>
            <a:r>
              <a:rPr lang="en-US" sz="1800" dirty="0"/>
              <a:t>, use command </a:t>
            </a:r>
            <a:r>
              <a:rPr lang="en-US" sz="1800" b="1" dirty="0" err="1"/>
              <a:t>iexpno</a:t>
            </a:r>
            <a:r>
              <a:rPr lang="en-US" sz="1800" dirty="0"/>
              <a:t> which will copy the dataset to next </a:t>
            </a:r>
            <a:r>
              <a:rPr lang="en-US" sz="1800" dirty="0" err="1"/>
              <a:t>ExpNo</a:t>
            </a:r>
            <a:endParaRPr lang="en-US" sz="1800" dirty="0"/>
          </a:p>
          <a:p>
            <a:pPr marL="914400" lvl="2" indent="0">
              <a:buNone/>
            </a:pPr>
            <a:endParaRPr lang="en-US" sz="1800" dirty="0"/>
          </a:p>
        </p:txBody>
      </p:sp>
      <p:grpSp>
        <p:nvGrpSpPr>
          <p:cNvPr id="21" name="Group 20">
            <a:extLst>
              <a:ext uri="{FF2B5EF4-FFF2-40B4-BE49-F238E27FC236}">
                <a16:creationId xmlns:a16="http://schemas.microsoft.com/office/drawing/2014/main" id="{DC385953-273A-AA4E-B2E2-93910CF2401D}"/>
              </a:ext>
            </a:extLst>
          </p:cNvPr>
          <p:cNvGrpSpPr/>
          <p:nvPr/>
        </p:nvGrpSpPr>
        <p:grpSpPr>
          <a:xfrm>
            <a:off x="6556642" y="1449522"/>
            <a:ext cx="3033188" cy="3049920"/>
            <a:chOff x="6793860" y="1259246"/>
            <a:chExt cx="3033188" cy="3049920"/>
          </a:xfrm>
        </p:grpSpPr>
        <p:pic>
          <p:nvPicPr>
            <p:cNvPr id="20" name="Picture 19" descr="Graphical user interface, application, Word&#10;&#10;Description automatically generated">
              <a:extLst>
                <a:ext uri="{FF2B5EF4-FFF2-40B4-BE49-F238E27FC236}">
                  <a16:creationId xmlns:a16="http://schemas.microsoft.com/office/drawing/2014/main" id="{0AEB5DDD-AB0A-7041-BE2D-4D636E556EB2}"/>
                </a:ext>
              </a:extLst>
            </p:cNvPr>
            <p:cNvPicPr>
              <a:picLocks noChangeAspect="1"/>
            </p:cNvPicPr>
            <p:nvPr/>
          </p:nvPicPr>
          <p:blipFill rotWithShape="1">
            <a:blip r:embed="rId2">
              <a:extLst>
                <a:ext uri="{28A0092B-C50C-407E-A947-70E740481C1C}">
                  <a14:useLocalDpi xmlns:a14="http://schemas.microsoft.com/office/drawing/2010/main" val="0"/>
                </a:ext>
              </a:extLst>
            </a:blip>
            <a:srcRect l="35844" t="21852" r="28747" b="21181"/>
            <a:stretch/>
          </p:blipFill>
          <p:spPr>
            <a:xfrm>
              <a:off x="6793860" y="1259246"/>
              <a:ext cx="3033188" cy="3049920"/>
            </a:xfrm>
            <a:prstGeom prst="rect">
              <a:avLst/>
            </a:prstGeom>
          </p:spPr>
        </p:pic>
        <p:sp>
          <p:nvSpPr>
            <p:cNvPr id="8" name="Oval 7"/>
            <p:cNvSpPr/>
            <p:nvPr/>
          </p:nvSpPr>
          <p:spPr>
            <a:xfrm>
              <a:off x="8028158" y="21124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946502" y="2605095"/>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2A2C1E38-E0FB-314E-A269-F3B806501AAA}"/>
              </a:ext>
            </a:extLst>
          </p:cNvPr>
          <p:cNvGrpSpPr/>
          <p:nvPr/>
        </p:nvGrpSpPr>
        <p:grpSpPr>
          <a:xfrm>
            <a:off x="2504095" y="1449522"/>
            <a:ext cx="3116170" cy="3049920"/>
            <a:chOff x="445350" y="1434240"/>
            <a:chExt cx="3116170" cy="3049920"/>
          </a:xfrm>
        </p:grpSpPr>
        <p:pic>
          <p:nvPicPr>
            <p:cNvPr id="17" name="Picture 16" descr="Graphical user interface, application, Word&#10;&#10;Description automatically generated">
              <a:extLst>
                <a:ext uri="{FF2B5EF4-FFF2-40B4-BE49-F238E27FC236}">
                  <a16:creationId xmlns:a16="http://schemas.microsoft.com/office/drawing/2014/main" id="{60B2AB40-CE0B-C741-A692-A97B776FA249}"/>
                </a:ext>
              </a:extLst>
            </p:cNvPr>
            <p:cNvPicPr>
              <a:picLocks noChangeAspect="1"/>
            </p:cNvPicPr>
            <p:nvPr/>
          </p:nvPicPr>
          <p:blipFill rotWithShape="1">
            <a:blip r:embed="rId3">
              <a:extLst>
                <a:ext uri="{28A0092B-C50C-407E-A947-70E740481C1C}">
                  <a14:useLocalDpi xmlns:a14="http://schemas.microsoft.com/office/drawing/2010/main" val="0"/>
                </a:ext>
              </a:extLst>
            </a:blip>
            <a:srcRect l="35844" t="21852" r="28463" b="22073"/>
            <a:stretch/>
          </p:blipFill>
          <p:spPr>
            <a:xfrm>
              <a:off x="455451" y="1434240"/>
              <a:ext cx="3106069" cy="3049920"/>
            </a:xfrm>
            <a:prstGeom prst="rect">
              <a:avLst/>
            </a:prstGeom>
          </p:spPr>
        </p:pic>
        <p:sp>
          <p:nvSpPr>
            <p:cNvPr id="11" name="Oval 10"/>
            <p:cNvSpPr/>
            <p:nvPr/>
          </p:nvSpPr>
          <p:spPr>
            <a:xfrm>
              <a:off x="445350" y="2615963"/>
              <a:ext cx="265736" cy="23904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Rectangle 13"/>
          <p:cNvSpPr/>
          <p:nvPr/>
        </p:nvSpPr>
        <p:spPr>
          <a:xfrm>
            <a:off x="3697455" y="214704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p>
        </p:txBody>
      </p:sp>
      <p:sp>
        <p:nvSpPr>
          <p:cNvPr id="22" name="Oval 21">
            <a:extLst>
              <a:ext uri="{FF2B5EF4-FFF2-40B4-BE49-F238E27FC236}">
                <a16:creationId xmlns:a16="http://schemas.microsoft.com/office/drawing/2014/main" id="{ABC3C15A-682A-C743-B939-47528FC4927D}"/>
              </a:ext>
            </a:extLst>
          </p:cNvPr>
          <p:cNvSpPr/>
          <p:nvPr/>
        </p:nvSpPr>
        <p:spPr>
          <a:xfrm>
            <a:off x="7621911" y="2824742"/>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947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a:t>Calibration of 90⁰ </a:t>
            </a:r>
            <a:r>
              <a:rPr lang="en-US" sz="1800" b="1" baseline="30000" dirty="0"/>
              <a:t>1</a:t>
            </a:r>
            <a:r>
              <a:rPr lang="en-US" sz="1800" b="1" dirty="0"/>
              <a:t>H pulse</a:t>
            </a:r>
          </a:p>
          <a:p>
            <a:pPr lvl="1"/>
            <a:r>
              <a:rPr lang="en-US" sz="1800" dirty="0"/>
              <a:t>Automatic calibration</a:t>
            </a:r>
          </a:p>
          <a:p>
            <a:pPr lvl="2"/>
            <a:r>
              <a:rPr lang="en-US" sz="1800" dirty="0"/>
              <a:t>Type </a:t>
            </a:r>
            <a:r>
              <a:rPr lang="en-US" sz="1800" b="1" dirty="0" err="1"/>
              <a:t>pulsecal</a:t>
            </a:r>
            <a:r>
              <a:rPr lang="en-US" sz="1800" dirty="0"/>
              <a:t> on cl – info-panel will pop-up with the length and power of 90⁰ pulse. The parameters will be also automatically updated within the dataset</a:t>
            </a:r>
          </a:p>
          <a:p>
            <a:pPr lvl="2"/>
            <a:r>
              <a:rPr lang="en-US" sz="1800" dirty="0" err="1"/>
              <a:t>Pulsecal</a:t>
            </a:r>
            <a:r>
              <a:rPr lang="en-US" sz="1800" dirty="0"/>
              <a:t> gives results reasonable enough to use them for </a:t>
            </a:r>
            <a:r>
              <a:rPr lang="en-US" sz="1800" dirty="0" err="1"/>
              <a:t>nD</a:t>
            </a:r>
            <a:r>
              <a:rPr lang="en-US" sz="1800" dirty="0"/>
              <a:t> experiments or to use them as a starting point for manual calibration</a:t>
            </a:r>
          </a:p>
          <a:p>
            <a:pPr marL="914400" lvl="2" indent="0">
              <a:buNone/>
            </a:pPr>
            <a:endParaRPr lang="en-US" sz="1800" dirty="0"/>
          </a:p>
          <a:p>
            <a:pPr lvl="1"/>
            <a:r>
              <a:rPr lang="en-US" sz="1800" dirty="0"/>
              <a:t>Manual calibration</a:t>
            </a:r>
          </a:p>
          <a:p>
            <a:pPr lvl="2"/>
            <a:r>
              <a:rPr lang="en-US" sz="1800" dirty="0"/>
              <a:t>Type </a:t>
            </a:r>
            <a:r>
              <a:rPr lang="en-US" sz="1800" b="1" dirty="0"/>
              <a:t>p1</a:t>
            </a:r>
            <a:r>
              <a:rPr lang="en-US" sz="1800" dirty="0"/>
              <a:t> on cl, set the pulse length 1 </a:t>
            </a:r>
            <a:r>
              <a:rPr lang="en-US" sz="1800" dirty="0" err="1"/>
              <a:t>μs</a:t>
            </a:r>
            <a:r>
              <a:rPr lang="en-US" sz="1800" dirty="0"/>
              <a:t> and type </a:t>
            </a:r>
            <a:r>
              <a:rPr lang="en-US" sz="1800" b="1" dirty="0" err="1"/>
              <a:t>zgqfp</a:t>
            </a:r>
            <a:r>
              <a:rPr lang="en-US" sz="1800" dirty="0"/>
              <a:t>. This will run a macro that is composed of </a:t>
            </a:r>
            <a:r>
              <a:rPr lang="en-US" sz="1800" b="1" dirty="0" err="1"/>
              <a:t>zg</a:t>
            </a:r>
            <a:r>
              <a:rPr lang="en-US" sz="1800" dirty="0"/>
              <a:t> (zero go - start an experiment), </a:t>
            </a:r>
            <a:r>
              <a:rPr lang="en-US" sz="1800" b="1" dirty="0" err="1"/>
              <a:t>qsin</a:t>
            </a:r>
            <a:r>
              <a:rPr lang="en-US" sz="1800" dirty="0"/>
              <a:t> (multiply resulting FID with QSINE window function) and </a:t>
            </a:r>
            <a:r>
              <a:rPr lang="en-US" sz="1800" b="1" dirty="0" err="1"/>
              <a:t>fp</a:t>
            </a:r>
            <a:r>
              <a:rPr lang="en-US" sz="1800" b="1" dirty="0"/>
              <a:t> </a:t>
            </a:r>
            <a:r>
              <a:rPr lang="en-US" sz="1800" dirty="0"/>
              <a:t>(perform Fourier transformation with phase correction). Alternatively </a:t>
            </a:r>
            <a:r>
              <a:rPr lang="en-US" sz="1800" dirty="0" err="1"/>
              <a:t>zgefp</a:t>
            </a:r>
            <a:r>
              <a:rPr lang="en-US" sz="1800" dirty="0"/>
              <a:t> does the same but instead of </a:t>
            </a:r>
            <a:r>
              <a:rPr lang="en-US" sz="1800" dirty="0" err="1"/>
              <a:t>qsine</a:t>
            </a:r>
            <a:r>
              <a:rPr lang="en-US" sz="1800" dirty="0"/>
              <a:t> exponential window function is used for FID </a:t>
            </a:r>
            <a:r>
              <a:rPr lang="en-US" sz="1800" dirty="0" err="1"/>
              <a:t>apodization</a:t>
            </a:r>
            <a:r>
              <a:rPr lang="en-US" sz="1800" dirty="0"/>
              <a:t>.</a:t>
            </a:r>
          </a:p>
          <a:p>
            <a:pPr lvl="2"/>
            <a:r>
              <a:rPr lang="en-US" sz="1800" dirty="0"/>
              <a:t>Water-line signal will appear at about ~4.7 ppm. Phase the line to pure absorptive line either manually through Process menu and manual phase adjusting. Phasing window  can also invoked by typing </a:t>
            </a:r>
            <a:r>
              <a:rPr lang="en-US" sz="1800" b="1" dirty="0"/>
              <a:t>.ph</a:t>
            </a:r>
            <a:r>
              <a:rPr lang="en-US" sz="1800" dirty="0"/>
              <a:t>. If there are few signals in the spectrum automatic phase correction – </a:t>
            </a:r>
            <a:r>
              <a:rPr lang="en-US" sz="1800" b="1" dirty="0" err="1"/>
              <a:t>apk</a:t>
            </a:r>
            <a:r>
              <a:rPr lang="en-US" sz="1800" dirty="0"/>
              <a:t> command will work well. Check also symmetry of the signal and/or any abnormalities of the line-shape. Also measure the LWHH to get an estimate about the quality of the shimming.</a:t>
            </a:r>
          </a:p>
          <a:p>
            <a:pPr lvl="2"/>
            <a:r>
              <a:rPr lang="en-US" sz="1800" dirty="0"/>
              <a:t>Proton hard pulse (90°or </a:t>
            </a:r>
            <a:r>
              <a:rPr lang="en-US" sz="1800" dirty="0">
                <a:latin typeface="Symbol" charset="2"/>
                <a:cs typeface="Symbol" charset="2"/>
              </a:rPr>
              <a:t>p</a:t>
            </a:r>
            <a:r>
              <a:rPr lang="en-US" sz="1800" dirty="0"/>
              <a:t>/2) is strongly dependent on the tube diameter, salt concentration, temperature and solvent used. The pulse-length can be as short as 8</a:t>
            </a:r>
            <a:r>
              <a:rPr lang="en-US" sz="1800" dirty="0">
                <a:latin typeface="Symbol" charset="2"/>
                <a:cs typeface="Symbol" charset="2"/>
              </a:rPr>
              <a:t>m</a:t>
            </a:r>
            <a:r>
              <a:rPr lang="en-US" sz="1800" dirty="0"/>
              <a:t>s but can reach ~17</a:t>
            </a:r>
            <a:r>
              <a:rPr lang="en-US" sz="1800" dirty="0">
                <a:latin typeface="Symbol" charset="2"/>
                <a:cs typeface="Symbol" charset="2"/>
              </a:rPr>
              <a:t>m</a:t>
            </a:r>
            <a:r>
              <a:rPr lang="en-US" sz="1800" dirty="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pulse (i.e. 32 to 68</a:t>
            </a:r>
            <a:r>
              <a:rPr lang="en-US" sz="1800" dirty="0">
                <a:latin typeface="Symbol" charset="2"/>
                <a:cs typeface="Symbol" charset="2"/>
              </a:rPr>
              <a:t>m</a:t>
            </a:r>
            <a:r>
              <a:rPr lang="en-US" sz="1800" dirty="0"/>
              <a:t>s). From the knowledge of sine-function one can easily guess whether the signal is longer 360°or shorter.</a:t>
            </a:r>
          </a:p>
          <a:p>
            <a:pPr lvl="2"/>
            <a:r>
              <a:rPr lang="en-US" sz="1800" dirty="0"/>
              <a:t>Once minimum in 360° is achieved, take one fourth the length of the pulse that gave a zero signal to obtain length for the 90⁰ pulse.</a:t>
            </a:r>
          </a:p>
          <a:p>
            <a:pPr lvl="2"/>
            <a:r>
              <a:rPr lang="en-US" sz="1800" dirty="0"/>
              <a:t>Samples in organic solvents or D</a:t>
            </a:r>
            <a:r>
              <a:rPr lang="en-US" sz="1800" baseline="-25000" dirty="0"/>
              <a:t>2</a:t>
            </a:r>
            <a:r>
              <a:rPr lang="en-US" sz="1800" dirty="0"/>
              <a:t>O can be calibrated on 180° pulse (first pass through zero).</a:t>
            </a:r>
          </a:p>
          <a:p>
            <a:pPr lvl="1"/>
            <a:endParaRPr lang="en-US" sz="1800" dirty="0"/>
          </a:p>
        </p:txBody>
      </p:sp>
    </p:spTree>
    <p:extLst>
      <p:ext uri="{BB962C8B-B14F-4D97-AF65-F5344CB8AC3E}">
        <p14:creationId xmlns:p14="http://schemas.microsoft.com/office/powerpoint/2010/main" val="65439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a:t>p1 duration</a:t>
            </a:r>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a:t>Another option how to calibrate pulse in to use command </a:t>
            </a:r>
            <a:r>
              <a:rPr lang="en-US" b="1" dirty="0" err="1"/>
              <a:t>paropt</a:t>
            </a:r>
            <a:r>
              <a:rPr lang="en-US" dirty="0"/>
              <a:t>, which will pop-up a window where one sets up initial value [of the pulse], increment, and number of increments. Result of such </a:t>
            </a:r>
            <a:r>
              <a:rPr lang="en-US" dirty="0" err="1"/>
              <a:t>paropt</a:t>
            </a:r>
            <a:r>
              <a:rPr lang="en-US" dirty="0"/>
              <a:t> will provide similar output (initial value: 1</a:t>
            </a:r>
            <a:r>
              <a:rPr lang="en-US" dirty="0">
                <a:latin typeface="Symbol" charset="2"/>
                <a:cs typeface="Symbol" charset="2"/>
              </a:rPr>
              <a:t>m</a:t>
            </a:r>
            <a:r>
              <a:rPr lang="en-US" dirty="0"/>
              <a:t>s, increment:1</a:t>
            </a:r>
            <a:r>
              <a:rPr lang="en-US" dirty="0">
                <a:latin typeface="Symbol" charset="2"/>
                <a:cs typeface="Symbol" charset="2"/>
              </a:rPr>
              <a:t>m</a:t>
            </a:r>
            <a:r>
              <a:rPr lang="en-US" dirty="0"/>
              <a:t>s, number of increments: 50).</a:t>
            </a:r>
          </a:p>
        </p:txBody>
      </p:sp>
    </p:spTree>
    <p:extLst>
      <p:ext uri="{BB962C8B-B14F-4D97-AF65-F5344CB8AC3E}">
        <p14:creationId xmlns:p14="http://schemas.microsoft.com/office/powerpoint/2010/main" val="2606642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a:t>Optimizing acquisition parameters</a:t>
            </a:r>
            <a:endParaRPr lang="en-US" sz="2000" dirty="0"/>
          </a:p>
          <a:p>
            <a:pPr marL="534988" lvl="1" indent="-171450"/>
            <a:r>
              <a:rPr lang="en-US" sz="1800" dirty="0"/>
              <a:t>Before starting any acquisition, it is wise to check whether all parameters are at their optimum or can be further improved. For the sake of optimization there is command </a:t>
            </a:r>
            <a:r>
              <a:rPr lang="en-US" sz="1800" b="1" dirty="0" err="1"/>
              <a:t>gs</a:t>
            </a:r>
            <a:r>
              <a:rPr lang="en-US" sz="1800" dirty="0"/>
              <a:t> (go scan) that will run an “infinite” loop enabling real-time manipulation with pulse-lengths, delays, receiver gain etc. Immediate impact on the FID is observed.</a:t>
            </a:r>
          </a:p>
          <a:p>
            <a:pPr marL="538163" lvl="1" indent="-174625"/>
            <a:r>
              <a:rPr lang="en-US" sz="1800" dirty="0"/>
              <a:t>Start with optimizing receiver gain – either by typing </a:t>
            </a:r>
            <a:r>
              <a:rPr lang="en-US" sz="1800" b="1" dirty="0" err="1"/>
              <a:t>rga</a:t>
            </a:r>
            <a:r>
              <a:rPr lang="en-US" sz="1800" dirty="0"/>
              <a:t> prior running </a:t>
            </a:r>
            <a:r>
              <a:rPr lang="en-US" sz="1800" dirty="0" err="1"/>
              <a:t>gs</a:t>
            </a:r>
            <a:r>
              <a:rPr lang="en-US" sz="1800" dirty="0"/>
              <a:t> or manually till ADC overflow disappears*</a:t>
            </a:r>
          </a:p>
          <a:p>
            <a:pPr marL="534988" lvl="1" indent="-171450"/>
            <a:r>
              <a:rPr lang="en-US" sz="1800" dirty="0"/>
              <a:t>The parameters can be adjusted </a:t>
            </a:r>
            <a:r>
              <a:rPr lang="en-US" sz="2000" dirty="0"/>
              <a:t>by:</a:t>
            </a:r>
          </a:p>
          <a:p>
            <a:pPr marL="717550" lvl="2" indent="-182563">
              <a:tabLst>
                <a:tab pos="717550" algn="l"/>
              </a:tabLst>
            </a:pPr>
            <a:r>
              <a:rPr lang="en-US" sz="1600" dirty="0"/>
              <a:t>dragging the slider (not recommended)</a:t>
            </a:r>
          </a:p>
          <a:p>
            <a:pPr marL="717550" lvl="2" indent="-182563"/>
            <a:r>
              <a:rPr lang="en-US" sz="1600" dirty="0"/>
              <a:t>directly typing desired value</a:t>
            </a:r>
          </a:p>
          <a:p>
            <a:pPr marL="717550" lvl="2" indent="-182563"/>
            <a:r>
              <a:rPr lang="en-US" sz="1600" dirty="0"/>
              <a:t>clicking on the slider-scale</a:t>
            </a:r>
          </a:p>
          <a:p>
            <a:pPr marL="534988" lvl="2" indent="0">
              <a:buNone/>
            </a:pPr>
            <a:r>
              <a:rPr lang="en-US" sz="1600" dirty="0"/>
              <a:t>(clicking will be affected by the sensitivity)</a:t>
            </a:r>
            <a:endParaRPr lang="en-US" b="1" dirty="0"/>
          </a:p>
          <a:p>
            <a:pPr marL="534988" lvl="2" indent="0">
              <a:buNone/>
            </a:pPr>
            <a:endParaRPr lang="en-US" sz="1600" dirty="0"/>
          </a:p>
          <a:p>
            <a:pPr marL="534988" lvl="2" indent="0">
              <a:buNone/>
            </a:pPr>
            <a:r>
              <a:rPr lang="en-US" sz="1600" dirty="0"/>
              <a:t>ADC range lines</a:t>
            </a:r>
          </a:p>
          <a:p>
            <a:pPr marL="534988" lvl="2" indent="0">
              <a:buNone/>
            </a:pPr>
            <a:endParaRPr lang="en-US" sz="1600" dirty="0"/>
          </a:p>
          <a:p>
            <a:pPr marL="534988" lvl="2" indent="0">
              <a:buNone/>
            </a:pPr>
            <a:endParaRPr lang="en-US" sz="1600" dirty="0"/>
          </a:p>
          <a:p>
            <a:pPr marL="534988" lvl="2" indent="0">
              <a:buNone/>
            </a:pPr>
            <a:r>
              <a:rPr lang="en-US" sz="1600" dirty="0"/>
              <a:t>*note: </a:t>
            </a:r>
            <a:r>
              <a:rPr lang="en-US" sz="1600" dirty="0" err="1"/>
              <a:t>cryoprobes</a:t>
            </a:r>
            <a:r>
              <a:rPr lang="en-US" sz="1600" dirty="0"/>
              <a:t> tend to give false </a:t>
            </a:r>
          </a:p>
          <a:p>
            <a:pPr marL="534988" lvl="2" indent="0">
              <a:buNone/>
            </a:pPr>
            <a:r>
              <a:rPr lang="en-US" sz="1600" dirty="0"/>
              <a:t>ADC overflow warnings</a:t>
            </a:r>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1970567" y="3140149"/>
            <a:ext cx="4706680" cy="72301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70567" y="3876225"/>
            <a:ext cx="4795284" cy="180156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0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a:t>Optimizing acquisition parameters</a:t>
            </a:r>
            <a:endParaRPr lang="en-US" sz="2000" dirty="0"/>
          </a:p>
          <a:p>
            <a:pPr lvl="1"/>
            <a:r>
              <a:rPr lang="en-US" sz="2000" dirty="0"/>
              <a:t>Other parameters that could be set are the exact position of receiver (Offset-tab), phase correction (particularly in case of WATERGATE water suppression; </a:t>
            </a:r>
            <a:r>
              <a:rPr lang="en-US" sz="2000" dirty="0" err="1"/>
              <a:t>CorPhase</a:t>
            </a:r>
            <a:r>
              <a:rPr lang="en-US" sz="2000" dirty="0"/>
              <a:t>) and duration of calculated shaped pulses (Pulse-tab).</a:t>
            </a:r>
          </a:p>
          <a:p>
            <a:pPr lvl="1"/>
            <a:r>
              <a:rPr lang="en-US" sz="2000" dirty="0"/>
              <a:t>Always check the Warning message and FIDAREA which one wants to reach as low as possible as the signal in </a:t>
            </a:r>
            <a:r>
              <a:rPr lang="en-US" sz="2000" dirty="0" err="1"/>
              <a:t>biomolecular</a:t>
            </a:r>
            <a:r>
              <a:rPr lang="en-US" sz="2000" dirty="0"/>
              <a:t> samples is dominated by water which is supposed to be efficiently suppressed.</a:t>
            </a:r>
            <a:endParaRPr lang="en-US" dirty="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a:t>Start of the experiment</a:t>
            </a:r>
            <a:endParaRPr lang="en-US" sz="2000" dirty="0"/>
          </a:p>
          <a:p>
            <a:r>
              <a:rPr lang="en-US" sz="2000" dirty="0"/>
              <a:t>Duration of the experiment</a:t>
            </a:r>
          </a:p>
          <a:p>
            <a:pPr lvl="1"/>
            <a:r>
              <a:rPr lang="en-US" sz="2000" dirty="0"/>
              <a:t>Type </a:t>
            </a:r>
            <a:r>
              <a:rPr lang="en-US" sz="2000" b="1" dirty="0" err="1"/>
              <a:t>expt</a:t>
            </a:r>
            <a:r>
              <a:rPr lang="en-US" sz="2000" b="1" dirty="0"/>
              <a:t> </a:t>
            </a:r>
            <a:r>
              <a:rPr lang="en-US" sz="2000" dirty="0"/>
              <a:t>(experimental time) – gives the experimental time, required space on disc for the current dataset</a:t>
            </a:r>
          </a:p>
          <a:p>
            <a:pPr lvl="1"/>
            <a:r>
              <a:rPr lang="en-US" sz="2000" dirty="0"/>
              <a:t>Type </a:t>
            </a:r>
            <a:r>
              <a:rPr lang="en-US" sz="2000" b="1" dirty="0" err="1"/>
              <a:t>multiexpt</a:t>
            </a:r>
            <a:r>
              <a:rPr lang="en-US" sz="2000" dirty="0"/>
              <a:t> – allows to estimate duration of multiple experiments that are in row (e.g. </a:t>
            </a:r>
            <a:r>
              <a:rPr lang="en-US" sz="2000" dirty="0" err="1"/>
              <a:t>ExpNos</a:t>
            </a:r>
            <a:r>
              <a:rPr lang="en-US" sz="2000" dirty="0"/>
              <a:t> 1, 2, 3, 4 ...). Returns the time and date, when the experiments are finished.</a:t>
            </a:r>
          </a:p>
          <a:p>
            <a:r>
              <a:rPr lang="en-US" sz="2000" dirty="0"/>
              <a:t>Running the experiment</a:t>
            </a:r>
          </a:p>
          <a:p>
            <a:pPr lvl="1"/>
            <a:r>
              <a:rPr lang="en-US" sz="2000" dirty="0"/>
              <a:t>Type </a:t>
            </a:r>
            <a:r>
              <a:rPr lang="en-US" sz="2000" b="1" dirty="0" err="1"/>
              <a:t>zgqfp</a:t>
            </a:r>
            <a:r>
              <a:rPr lang="en-US" sz="2000" b="1" dirty="0"/>
              <a:t> </a:t>
            </a:r>
            <a:r>
              <a:rPr lang="en-US" sz="2000" dirty="0"/>
              <a:t>– starts and processes 1D experiment (composite macro of </a:t>
            </a:r>
            <a:r>
              <a:rPr lang="en-US" sz="2000" dirty="0" err="1"/>
              <a:t>zg+qsin+fp</a:t>
            </a:r>
            <a:r>
              <a:rPr lang="en-US" sz="2000" dirty="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a:t>tr</a:t>
            </a:r>
            <a:r>
              <a:rPr lang="en-US" sz="2000" dirty="0"/>
              <a:t> to transfer the so far acquired data from spectrometer to computer and process them with </a:t>
            </a:r>
            <a:r>
              <a:rPr lang="en-US" sz="2000" b="1" dirty="0" err="1"/>
              <a:t>efp</a:t>
            </a:r>
            <a:r>
              <a:rPr lang="en-US" sz="2000" dirty="0"/>
              <a:t> or </a:t>
            </a:r>
            <a:r>
              <a:rPr lang="en-US" sz="2000" b="1" dirty="0" err="1"/>
              <a:t>qsin</a:t>
            </a:r>
            <a:r>
              <a:rPr lang="en-US" sz="2000" dirty="0" err="1"/>
              <a:t>+</a:t>
            </a:r>
            <a:r>
              <a:rPr lang="en-US" sz="2000" b="1" dirty="0" err="1"/>
              <a:t>fp</a:t>
            </a:r>
            <a:r>
              <a:rPr lang="en-US" sz="2000" dirty="0"/>
              <a:t>.</a:t>
            </a:r>
          </a:p>
          <a:p>
            <a:pPr lvl="1"/>
            <a:endParaRPr lang="en-US" sz="2000" dirty="0"/>
          </a:p>
          <a:p>
            <a:pPr lvl="1"/>
            <a:endParaRPr lang="en-US" sz="2000" dirty="0"/>
          </a:p>
          <a:p>
            <a:pPr lvl="1"/>
            <a:endParaRPr lang="en-US" sz="2000" dirty="0"/>
          </a:p>
          <a:p>
            <a:pPr marL="457200" lvl="1" indent="0">
              <a:buNone/>
            </a:pPr>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Type </a:t>
            </a:r>
            <a:r>
              <a:rPr lang="en-US" sz="2000" b="1" dirty="0" err="1"/>
              <a:t>zg</a:t>
            </a:r>
            <a:r>
              <a:rPr lang="en-US" sz="2000" dirty="0"/>
              <a:t> – starts the experiment without processing it</a:t>
            </a:r>
          </a:p>
          <a:p>
            <a:pPr lvl="1"/>
            <a:r>
              <a:rPr lang="en-US" sz="2000" dirty="0"/>
              <a:t>Type </a:t>
            </a:r>
            <a:r>
              <a:rPr lang="en-US" sz="2000" b="1" dirty="0"/>
              <a:t>stop </a:t>
            </a:r>
            <a:r>
              <a:rPr lang="en-US" sz="2000" dirty="0"/>
              <a:t>– immediately stops the experiment</a:t>
            </a:r>
          </a:p>
          <a:p>
            <a:pPr lvl="1"/>
            <a:r>
              <a:rPr lang="en-US" sz="2000" dirty="0"/>
              <a:t>Type </a:t>
            </a:r>
            <a:r>
              <a:rPr lang="en-US" sz="2000" b="1" dirty="0"/>
              <a:t>halt </a:t>
            </a:r>
            <a:r>
              <a:rPr lang="en-US" sz="2000" dirty="0"/>
              <a:t>– stops the experiment after the current scan</a:t>
            </a:r>
          </a:p>
          <a:p>
            <a:pPr marL="457200" lvl="1" indent="0">
              <a:buNone/>
            </a:pPr>
            <a:endParaRPr lang="en-US" sz="2000" b="1" dirty="0"/>
          </a:p>
          <a:p>
            <a:pPr lvl="1"/>
            <a:endParaRPr lang="en-US" sz="2000" b="1" dirty="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130118_700b_Dataset/ </a:t>
            </a:r>
            <a:r>
              <a:rPr lang="en-US" sz="1600" dirty="0">
                <a:solidFill>
                  <a:srgbClr val="000000"/>
                </a:solidFill>
                <a:cs typeface="Courier"/>
              </a:rPr>
              <a:t>- change directory to a 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list directory contents</a:t>
            </a:r>
          </a:p>
          <a:p>
            <a:r>
              <a:rPr lang="en-US" sz="1600" dirty="0">
                <a:solidFill>
                  <a:srgbClr val="FF0000"/>
                </a:solidFill>
                <a:latin typeface="Courier"/>
                <a:cs typeface="Courier"/>
              </a:rPr>
              <a:t>1  10005  2  3  4  5</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a:t>
            </a:r>
            <a:r>
              <a:rPr lang="en-US" sz="1600" dirty="0">
                <a:solidFill>
                  <a:srgbClr val="000000"/>
                </a:solidFill>
                <a:cs typeface="Courier"/>
              </a:rPr>
              <a:t>– print lines matching a pattern, e.g. PUL – it is useful to see what kind of spectra were measured within the dataset, the output is however not sorted</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–n </a:t>
            </a:r>
            <a:r>
              <a:rPr lang="en-US" sz="1600" dirty="0">
                <a:solidFill>
                  <a:srgbClr val="000000"/>
                </a:solidFill>
                <a:cs typeface="Courier"/>
              </a:rPr>
              <a:t>– here it is sorted by number</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a:t>Start of the experiment</a:t>
            </a:r>
            <a:endParaRPr lang="en-US" sz="2000" dirty="0"/>
          </a:p>
          <a:p>
            <a:r>
              <a:rPr lang="en-US" sz="2000" dirty="0"/>
              <a:t>In case of an </a:t>
            </a:r>
            <a:r>
              <a:rPr lang="en-US" sz="2000" dirty="0" err="1"/>
              <a:t>nD</a:t>
            </a:r>
            <a:r>
              <a:rPr lang="en-US" sz="2000" dirty="0"/>
              <a:t> experiment follow the same steps as in case of 1D, i.e. first set all parameters properly and check with </a:t>
            </a:r>
            <a:r>
              <a:rPr lang="en-US" sz="2000" dirty="0" err="1"/>
              <a:t>gs</a:t>
            </a:r>
            <a:r>
              <a:rPr lang="en-US" sz="2000" dirty="0"/>
              <a:t>-command that everything is correct and is not hurting sample/probe. Before typing </a:t>
            </a:r>
            <a:r>
              <a:rPr lang="en-US" sz="2000" dirty="0" err="1"/>
              <a:t>zg</a:t>
            </a:r>
            <a:r>
              <a:rPr lang="en-US" sz="2000" dirty="0"/>
              <a:t>, check the duration with </a:t>
            </a:r>
            <a:r>
              <a:rPr lang="en-US" sz="2000" dirty="0" err="1"/>
              <a:t>expt</a:t>
            </a:r>
            <a:r>
              <a:rPr lang="en-US" sz="2000" dirty="0"/>
              <a:t> or </a:t>
            </a:r>
            <a:r>
              <a:rPr lang="en-US" sz="2000" dirty="0" err="1"/>
              <a:t>multiexpt</a:t>
            </a:r>
            <a:r>
              <a:rPr lang="en-US" sz="2000" dirty="0"/>
              <a:t> to see when the experiment is going to finish.</a:t>
            </a:r>
          </a:p>
          <a:p>
            <a:r>
              <a:rPr lang="en-US" sz="2000" dirty="0"/>
              <a:t>When the experiment is started with the </a:t>
            </a:r>
            <a:r>
              <a:rPr lang="en-US" sz="2000" dirty="0" err="1"/>
              <a:t>zg</a:t>
            </a:r>
            <a:r>
              <a:rPr lang="en-US" sz="2000" dirty="0"/>
              <a:t>-command, wait till the first FID is acquired. In the mean-time check that the temperature and lock are stable and not affected by the running experiment.</a:t>
            </a:r>
          </a:p>
          <a:p>
            <a:r>
              <a:rPr lang="en-US" sz="2000" dirty="0"/>
              <a:t>Once first FID measured and stored, type </a:t>
            </a:r>
            <a:r>
              <a:rPr lang="en-US" sz="2000" b="1" dirty="0" err="1"/>
              <a:t>rser</a:t>
            </a:r>
            <a:r>
              <a:rPr lang="en-US" sz="2000" b="1" dirty="0"/>
              <a:t> 1</a:t>
            </a:r>
            <a:r>
              <a:rPr lang="en-US" sz="2000" dirty="0"/>
              <a:t>, which will transfer the first FID to ~TEMP directory </a:t>
            </a:r>
            <a:r>
              <a:rPr lang="en-US" sz="2000" dirty="0" err="1"/>
              <a:t>ExpNo</a:t>
            </a:r>
            <a:r>
              <a:rPr lang="en-US" sz="2000" dirty="0"/>
              <a:t> 1, </a:t>
            </a:r>
            <a:r>
              <a:rPr lang="en-US" sz="2000" dirty="0" err="1"/>
              <a:t>ProcNo</a:t>
            </a:r>
            <a:r>
              <a:rPr lang="en-US" sz="2000" dirty="0"/>
              <a:t> 1. Process the FID with </a:t>
            </a:r>
            <a:r>
              <a:rPr lang="en-US" sz="2000" dirty="0" err="1"/>
              <a:t>qsin+fp</a:t>
            </a:r>
            <a:r>
              <a:rPr lang="en-US" sz="2000" dirty="0"/>
              <a:t> 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a:t>Start of the experiment</a:t>
            </a:r>
            <a:endParaRPr lang="en-US" sz="2000" dirty="0"/>
          </a:p>
          <a:p>
            <a:r>
              <a:rPr lang="en-US" sz="2000" dirty="0"/>
              <a:t>Should it be possible to compare the running experiment  with previous dataset, store the current </a:t>
            </a:r>
            <a:r>
              <a:rPr lang="en-US" sz="2000" dirty="0" err="1"/>
              <a:t>ProcNo</a:t>
            </a:r>
            <a:r>
              <a:rPr lang="en-US" sz="2000" dirty="0"/>
              <a:t> to </a:t>
            </a:r>
            <a:r>
              <a:rPr lang="en-US" sz="2000" dirty="0" err="1"/>
              <a:t>ProcNo</a:t>
            </a:r>
            <a:r>
              <a:rPr lang="en-US" sz="2000" dirty="0"/>
              <a:t> 2 by typing </a:t>
            </a:r>
            <a:r>
              <a:rPr lang="en-US" sz="2000" b="1" dirty="0" err="1"/>
              <a:t>wrp</a:t>
            </a:r>
            <a:r>
              <a:rPr lang="en-US" sz="2000" b="1" dirty="0"/>
              <a:t> 2 y</a:t>
            </a:r>
            <a:r>
              <a:rPr lang="en-US" sz="2000" dirty="0"/>
              <a:t> – </a:t>
            </a:r>
            <a:r>
              <a:rPr lang="en-US" sz="2000" b="1" dirty="0">
                <a:solidFill>
                  <a:srgbClr val="FF0000"/>
                </a:solidFill>
              </a:rPr>
              <a:t>wr</a:t>
            </a:r>
            <a:r>
              <a:rPr lang="en-US" sz="2000" dirty="0"/>
              <a:t>ite </a:t>
            </a:r>
            <a:r>
              <a:rPr lang="en-US" sz="2000" b="1" dirty="0" err="1">
                <a:solidFill>
                  <a:srgbClr val="FF0000"/>
                </a:solidFill>
              </a:rPr>
              <a:t>P</a:t>
            </a:r>
            <a:r>
              <a:rPr lang="en-US" sz="2000" dirty="0" err="1"/>
              <a:t>rocNo</a:t>
            </a:r>
            <a:r>
              <a:rPr lang="en-US" sz="2000" dirty="0"/>
              <a:t> to </a:t>
            </a:r>
            <a:r>
              <a:rPr lang="en-US" sz="2000" b="1" dirty="0">
                <a:solidFill>
                  <a:srgbClr val="FF0000"/>
                </a:solidFill>
              </a:rPr>
              <a:t>2</a:t>
            </a:r>
            <a:r>
              <a:rPr lang="en-US" sz="2000" dirty="0"/>
              <a:t> and if there is already </a:t>
            </a:r>
            <a:r>
              <a:rPr lang="en-US" sz="2000" dirty="0" err="1"/>
              <a:t>ProcNo</a:t>
            </a:r>
            <a:r>
              <a:rPr lang="en-US" sz="2000" dirty="0"/>
              <a:t> 2, </a:t>
            </a:r>
            <a:r>
              <a:rPr lang="en-US" sz="2000" b="1" dirty="0">
                <a:solidFill>
                  <a:srgbClr val="FF0000"/>
                </a:solidFill>
              </a:rPr>
              <a:t>y</a:t>
            </a:r>
            <a:r>
              <a:rPr lang="en-US" sz="2000" dirty="0"/>
              <a:t>es, overwrite it. Then go to the previous/reference experiment, type again </a:t>
            </a:r>
            <a:r>
              <a:rPr lang="en-US" sz="2000" dirty="0" err="1"/>
              <a:t>rser</a:t>
            </a:r>
            <a:r>
              <a:rPr lang="en-US" sz="2000" dirty="0"/>
              <a:t> 1; </a:t>
            </a:r>
            <a:r>
              <a:rPr lang="en-US" sz="2000" dirty="0" err="1"/>
              <a:t>qsin</a:t>
            </a:r>
            <a:r>
              <a:rPr lang="en-US" sz="2000" dirty="0"/>
              <a:t>; </a:t>
            </a:r>
            <a:r>
              <a:rPr lang="en-US" sz="2000" dirty="0" err="1"/>
              <a:t>fp</a:t>
            </a:r>
            <a:r>
              <a:rPr lang="en-US" sz="2000" dirty="0"/>
              <a:t>, phase the spectrum. Type </a:t>
            </a:r>
            <a:r>
              <a:rPr lang="en-US" sz="2000" b="1" dirty="0"/>
              <a:t>.md </a:t>
            </a:r>
            <a:r>
              <a:rPr lang="en-US" sz="2000" dirty="0"/>
              <a:t>or click the multiple spectra icon and then type </a:t>
            </a:r>
            <a:r>
              <a:rPr lang="en-US" sz="2000" b="1" dirty="0"/>
              <a:t>rep 2 </a:t>
            </a:r>
            <a:r>
              <a:rPr lang="en-US" sz="2000" dirty="0"/>
              <a:t>– </a:t>
            </a:r>
            <a:r>
              <a:rPr lang="en-US" sz="2000" b="1" dirty="0">
                <a:solidFill>
                  <a:srgbClr val="FF0000"/>
                </a:solidFill>
              </a:rPr>
              <a:t>re</a:t>
            </a:r>
            <a:r>
              <a:rPr lang="en-US" sz="2000" dirty="0"/>
              <a:t>ad </a:t>
            </a:r>
            <a:r>
              <a:rPr lang="en-US" sz="2000" b="1" dirty="0" err="1">
                <a:solidFill>
                  <a:srgbClr val="FF0000"/>
                </a:solidFill>
              </a:rPr>
              <a:t>P</a:t>
            </a:r>
            <a:r>
              <a:rPr lang="en-US" sz="2000" dirty="0" err="1"/>
              <a:t>rocNo</a:t>
            </a:r>
            <a:r>
              <a:rPr lang="en-US" sz="2000" dirty="0"/>
              <a:t> </a:t>
            </a:r>
            <a:r>
              <a:rPr lang="en-US" sz="2000" b="1" dirty="0">
                <a:solidFill>
                  <a:srgbClr val="FF0000"/>
                </a:solidFill>
              </a:rPr>
              <a:t>2</a:t>
            </a:r>
            <a:r>
              <a:rPr lang="en-US" sz="2000" dirty="0"/>
              <a:t>. Of course one can do all the overlay with mouse only but the clicking may be more time consuming as the directory gets filled with experiments and ~TEMP remains at the top (scrolling up, double-clicks …, keyboard is keyboard:-).</a:t>
            </a:r>
          </a:p>
        </p:txBody>
      </p:sp>
      <p:pic>
        <p:nvPicPr>
          <p:cNvPr id="3" name="Picture 2" descr="Graphical user interface, application, Word&#10;&#10;Description automatically generated">
            <a:extLst>
              <a:ext uri="{FF2B5EF4-FFF2-40B4-BE49-F238E27FC236}">
                <a16:creationId xmlns:a16="http://schemas.microsoft.com/office/drawing/2014/main" id="{9C83B4DC-4B05-7E40-84D6-CBB843DEF13F}"/>
              </a:ext>
            </a:extLst>
          </p:cNvPr>
          <p:cNvPicPr>
            <a:picLocks noChangeAspect="1"/>
          </p:cNvPicPr>
          <p:nvPr/>
        </p:nvPicPr>
        <p:blipFill rotWithShape="1">
          <a:blip r:embed="rId2">
            <a:extLst>
              <a:ext uri="{28A0092B-C50C-407E-A947-70E740481C1C}">
                <a14:useLocalDpi xmlns:a14="http://schemas.microsoft.com/office/drawing/2010/main" val="0"/>
              </a:ext>
            </a:extLst>
          </a:blip>
          <a:srcRect l="14049" t="12837" r="34861" b="79874"/>
          <a:stretch/>
        </p:blipFill>
        <p:spPr>
          <a:xfrm>
            <a:off x="340518" y="2838641"/>
            <a:ext cx="9224963" cy="822560"/>
          </a:xfrm>
          <a:prstGeom prst="rect">
            <a:avLst/>
          </a:prstGeom>
        </p:spPr>
      </p:pic>
      <p:pic>
        <p:nvPicPr>
          <p:cNvPr id="9" name="Picture 8" descr="Graphical user interface, application, Word&#10;&#10;Description automatically generated">
            <a:extLst>
              <a:ext uri="{FF2B5EF4-FFF2-40B4-BE49-F238E27FC236}">
                <a16:creationId xmlns:a16="http://schemas.microsoft.com/office/drawing/2014/main" id="{ACDD5511-D9C8-C848-B286-19FC857FC27D}"/>
              </a:ext>
            </a:extLst>
          </p:cNvPr>
          <p:cNvPicPr>
            <a:picLocks noChangeAspect="1"/>
          </p:cNvPicPr>
          <p:nvPr/>
        </p:nvPicPr>
        <p:blipFill rotWithShape="1">
          <a:blip r:embed="rId3">
            <a:extLst>
              <a:ext uri="{28A0092B-C50C-407E-A947-70E740481C1C}">
                <a14:useLocalDpi xmlns:a14="http://schemas.microsoft.com/office/drawing/2010/main" val="0"/>
              </a:ext>
            </a:extLst>
          </a:blip>
          <a:srcRect l="13905" t="12837" r="41500" b="77956"/>
          <a:stretch/>
        </p:blipFill>
        <p:spPr>
          <a:xfrm>
            <a:off x="340518" y="3831812"/>
            <a:ext cx="9141714" cy="1179575"/>
          </a:xfrm>
          <a:prstGeom prst="rect">
            <a:avLst/>
          </a:prstGeom>
        </p:spPr>
      </p:pic>
      <p:sp>
        <p:nvSpPr>
          <p:cNvPr id="10" name="Obdélník 10">
            <a:extLst>
              <a:ext uri="{FF2B5EF4-FFF2-40B4-BE49-F238E27FC236}">
                <a16:creationId xmlns:a16="http://schemas.microsoft.com/office/drawing/2014/main" id="{068D4584-718D-1C49-9B2C-1926A92755BA}"/>
              </a:ext>
            </a:extLst>
          </p:cNvPr>
          <p:cNvSpPr/>
          <p:nvPr/>
        </p:nvSpPr>
        <p:spPr>
          <a:xfrm>
            <a:off x="4612481" y="4190030"/>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a:extLst>
              <a:ext uri="{FF2B5EF4-FFF2-40B4-BE49-F238E27FC236}">
                <a16:creationId xmlns:a16="http://schemas.microsoft.com/office/drawing/2014/main" id="{095A1D7F-3D7D-6543-9025-F5BB101E3430}"/>
              </a:ext>
            </a:extLst>
          </p:cNvPr>
          <p:cNvSpPr/>
          <p:nvPr/>
        </p:nvSpPr>
        <p:spPr>
          <a:xfrm>
            <a:off x="4364088" y="2852285"/>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DECBBE7C-CA29-DA47-84C4-53C45C0A79AF}"/>
              </a:ext>
            </a:extLst>
          </p:cNvPr>
          <p:cNvSpPr/>
          <p:nvPr/>
        </p:nvSpPr>
        <p:spPr>
          <a:xfrm>
            <a:off x="7353702" y="4190029"/>
            <a:ext cx="2119653" cy="6907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0B921A1D-E7B3-D141-84E0-59399C54298E}"/>
              </a:ext>
            </a:extLst>
          </p:cNvPr>
          <p:cNvSpPr/>
          <p:nvPr/>
        </p:nvSpPr>
        <p:spPr>
          <a:xfrm>
            <a:off x="7589230" y="2899785"/>
            <a:ext cx="1860375" cy="5767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2106875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a:t>Quick reference:</a:t>
            </a:r>
          </a:p>
          <a:p>
            <a:pPr marL="342900" indent="-342900">
              <a:buAutoNum type="arabicParenR"/>
            </a:pPr>
            <a:r>
              <a:rPr lang="en-US" dirty="0" err="1"/>
              <a:t>bsmsdisp</a:t>
            </a:r>
            <a:r>
              <a:rPr lang="en-US" dirty="0"/>
              <a:t> – open control panel</a:t>
            </a:r>
          </a:p>
          <a:p>
            <a:pPr marL="342900" indent="-342900">
              <a:buAutoNum type="arabicParenR"/>
            </a:pPr>
            <a:r>
              <a:rPr lang="en-US" dirty="0" err="1"/>
              <a:t>ej</a:t>
            </a:r>
            <a:r>
              <a:rPr lang="en-US" dirty="0"/>
              <a:t> – eject sample</a:t>
            </a:r>
          </a:p>
          <a:p>
            <a:pPr marL="342900" indent="-342900">
              <a:buAutoNum type="arabicParenR"/>
            </a:pPr>
            <a:r>
              <a:rPr lang="en-US" dirty="0" err="1"/>
              <a:t>edte</a:t>
            </a:r>
            <a:r>
              <a:rPr lang="en-US" dirty="0"/>
              <a:t> – open temperature control panel</a:t>
            </a:r>
          </a:p>
          <a:p>
            <a:pPr marL="342900" indent="-342900">
              <a:buAutoNum type="arabicParenR"/>
            </a:pPr>
            <a:r>
              <a:rPr lang="en-US" dirty="0" err="1"/>
              <a:t>ij</a:t>
            </a:r>
            <a:r>
              <a:rPr lang="en-US" dirty="0"/>
              <a:t> – inject sample</a:t>
            </a:r>
          </a:p>
          <a:p>
            <a:pPr marL="342900" indent="-342900">
              <a:buAutoNum type="arabicParenR"/>
            </a:pPr>
            <a:r>
              <a:rPr lang="en-US" dirty="0" err="1"/>
              <a:t>lockdisp</a:t>
            </a:r>
            <a:r>
              <a:rPr lang="en-US" dirty="0"/>
              <a:t> – display lock window</a:t>
            </a:r>
          </a:p>
          <a:p>
            <a:pPr marL="342900" indent="-342900">
              <a:buAutoNum type="arabicParenR"/>
            </a:pPr>
            <a:r>
              <a:rPr lang="en-US" dirty="0"/>
              <a:t>lock – select solvent for locking the magnet</a:t>
            </a:r>
          </a:p>
          <a:p>
            <a:pPr marL="342900" indent="-342900">
              <a:buAutoNum type="arabicParenR"/>
            </a:pPr>
            <a:r>
              <a:rPr lang="en-US" dirty="0" err="1"/>
              <a:t>topshim</a:t>
            </a:r>
            <a:r>
              <a:rPr lang="en-US" dirty="0"/>
              <a:t> – automatic shimming</a:t>
            </a:r>
          </a:p>
          <a:p>
            <a:pPr marL="342900" indent="-342900">
              <a:buAutoNum type="arabicParenR"/>
            </a:pPr>
            <a:r>
              <a:rPr lang="en-US" dirty="0" err="1"/>
              <a:t>loopadj</a:t>
            </a:r>
            <a:r>
              <a:rPr lang="en-US" dirty="0"/>
              <a:t> – adjust lock parameters</a:t>
            </a:r>
          </a:p>
          <a:p>
            <a:pPr marL="342900" indent="-342900">
              <a:buAutoNum type="arabicParenR"/>
            </a:pPr>
            <a:r>
              <a:rPr lang="en-US" dirty="0" err="1"/>
              <a:t>edasp</a:t>
            </a:r>
            <a:r>
              <a:rPr lang="en-US" dirty="0"/>
              <a:t> – set up spectrometer routing</a:t>
            </a:r>
          </a:p>
          <a:p>
            <a:pPr marL="342900" indent="-342900">
              <a:buAutoNum type="arabicParenR"/>
            </a:pPr>
            <a:r>
              <a:rPr lang="en-US" dirty="0" err="1"/>
              <a:t>wbsw</a:t>
            </a:r>
            <a:r>
              <a:rPr lang="en-US" dirty="0"/>
              <a:t> – set up wobble sweep width</a:t>
            </a:r>
          </a:p>
          <a:p>
            <a:pPr marL="342900" indent="-342900">
              <a:buAutoNum type="arabicParenR"/>
            </a:pPr>
            <a:r>
              <a:rPr lang="en-US" dirty="0" err="1"/>
              <a:t>atma</a:t>
            </a:r>
            <a:r>
              <a:rPr lang="en-US" dirty="0"/>
              <a:t> – automatic tuning/matching</a:t>
            </a:r>
          </a:p>
          <a:p>
            <a:pPr marL="342900" indent="-342900">
              <a:buAutoNum type="arabicParenR"/>
            </a:pPr>
            <a:r>
              <a:rPr lang="en-US" dirty="0" err="1"/>
              <a:t>atmm</a:t>
            </a:r>
            <a:r>
              <a:rPr lang="en-US" dirty="0"/>
              <a:t> – manual -----”-----</a:t>
            </a:r>
          </a:p>
          <a:p>
            <a:pPr marL="342900" indent="-342900">
              <a:buAutoNum type="arabicParenR"/>
            </a:pPr>
            <a:r>
              <a:rPr lang="en-US" dirty="0" err="1"/>
              <a:t>edc</a:t>
            </a:r>
            <a:r>
              <a:rPr lang="en-US" dirty="0"/>
              <a:t> – copy dataset</a:t>
            </a:r>
          </a:p>
          <a:p>
            <a:pPr marL="342900" indent="-342900">
              <a:buAutoNum type="arabicParenR"/>
            </a:pPr>
            <a:r>
              <a:rPr lang="en-US" dirty="0" err="1"/>
              <a:t>iexpno</a:t>
            </a:r>
            <a:r>
              <a:rPr lang="en-US" dirty="0"/>
              <a:t> – copy dataset to next </a:t>
            </a:r>
            <a:r>
              <a:rPr lang="en-US" dirty="0" err="1"/>
              <a:t>ExpNo</a:t>
            </a:r>
            <a:endParaRPr lang="en-US" dirty="0"/>
          </a:p>
          <a:p>
            <a:pPr marL="342900" indent="-342900">
              <a:buAutoNum type="arabicParenR"/>
            </a:pPr>
            <a:r>
              <a:rPr lang="en-US" dirty="0" err="1"/>
              <a:t>rpar</a:t>
            </a:r>
            <a:r>
              <a:rPr lang="en-US" dirty="0"/>
              <a:t> – read parameter set</a:t>
            </a:r>
          </a:p>
          <a:p>
            <a:pPr marL="342900" indent="-342900">
              <a:buAutoNum type="arabicParenR"/>
            </a:pPr>
            <a:r>
              <a:rPr lang="en-US" dirty="0" err="1"/>
              <a:t>getprosol</a:t>
            </a:r>
            <a:r>
              <a:rPr lang="en-US" dirty="0"/>
              <a:t> – set up pulses according to </a:t>
            </a:r>
            <a:r>
              <a:rPr lang="en-US" dirty="0" err="1"/>
              <a:t>prosol</a:t>
            </a:r>
            <a:endParaRPr lang="en-US" dirty="0"/>
          </a:p>
          <a:p>
            <a:pPr marL="342900" indent="-342900">
              <a:buAutoNum type="arabicParenR"/>
            </a:pPr>
            <a:r>
              <a:rPr lang="en-US" dirty="0" err="1"/>
              <a:t>pulsecal</a:t>
            </a:r>
            <a:r>
              <a:rPr lang="en-US" dirty="0"/>
              <a:t> - calibrate </a:t>
            </a:r>
            <a:r>
              <a:rPr lang="en-US" baseline="30000" dirty="0"/>
              <a:t>1</a:t>
            </a:r>
            <a:r>
              <a:rPr lang="en-US" dirty="0"/>
              <a:t>H 90° pulse</a:t>
            </a:r>
          </a:p>
          <a:p>
            <a:pPr marL="342900" indent="-342900">
              <a:buAutoNum type="arabicParenR"/>
            </a:pPr>
            <a:r>
              <a:rPr lang="en-US" dirty="0" err="1"/>
              <a:t>paropt</a:t>
            </a:r>
            <a:r>
              <a:rPr lang="en-US" dirty="0"/>
              <a:t> – optimize parameter (e.g., p1 length)</a:t>
            </a:r>
          </a:p>
          <a:p>
            <a:pPr marL="342900" indent="-342900">
              <a:buAutoNum type="arabicParenR"/>
            </a:pPr>
            <a:r>
              <a:rPr lang="en-US" dirty="0" err="1"/>
              <a:t>rga</a:t>
            </a:r>
            <a:r>
              <a:rPr lang="en-US" dirty="0"/>
              <a:t> – automatically set up receiver gain </a:t>
            </a:r>
          </a:p>
          <a:p>
            <a:pPr marL="342900" indent="-342900">
              <a:buAutoNum type="arabicParenR"/>
            </a:pPr>
            <a:r>
              <a:rPr lang="en-US" dirty="0" err="1"/>
              <a:t>gs</a:t>
            </a:r>
            <a:r>
              <a:rPr lang="en-US" dirty="0"/>
              <a:t> – go scan – optimize acquisition parameters</a:t>
            </a:r>
          </a:p>
          <a:p>
            <a:pPr marL="342900" indent="-342900">
              <a:buAutoNum type="arabicParenR"/>
            </a:pPr>
            <a:r>
              <a:rPr lang="en-US" dirty="0" err="1"/>
              <a:t>expt</a:t>
            </a:r>
            <a:r>
              <a:rPr lang="en-US" dirty="0"/>
              <a:t> – estimate duration of the experiment</a:t>
            </a:r>
          </a:p>
          <a:p>
            <a:pPr marL="342900" indent="-342900">
              <a:buAutoNum type="arabicParenR"/>
            </a:pPr>
            <a:r>
              <a:rPr lang="en-US" dirty="0" err="1"/>
              <a:t>multiexpt</a:t>
            </a:r>
            <a:r>
              <a:rPr lang="en-US" dirty="0"/>
              <a:t> - ----”---- for multiple </a:t>
            </a:r>
            <a:r>
              <a:rPr lang="en-US" dirty="0" err="1"/>
              <a:t>expts</a:t>
            </a:r>
            <a:r>
              <a:rPr lang="en-US" dirty="0"/>
              <a:t> in row</a:t>
            </a:r>
          </a:p>
          <a:p>
            <a:pPr marL="342900" indent="-342900">
              <a:buAutoNum type="arabicParenR"/>
            </a:pPr>
            <a:r>
              <a:rPr lang="en-US" dirty="0" err="1"/>
              <a:t>zg</a:t>
            </a:r>
            <a:r>
              <a:rPr lang="en-US" dirty="0"/>
              <a:t> – start acquisition</a:t>
            </a:r>
          </a:p>
          <a:p>
            <a:pPr marL="342900" indent="-342900">
              <a:buAutoNum type="arabicParenR"/>
            </a:pPr>
            <a:r>
              <a:rPr lang="en-US" dirty="0" err="1"/>
              <a:t>zgqfp</a:t>
            </a:r>
            <a:r>
              <a:rPr lang="en-US" dirty="0"/>
              <a:t> – acquire 1D and apply </a:t>
            </a:r>
            <a:r>
              <a:rPr lang="en-US" dirty="0" err="1"/>
              <a:t>qsin</a:t>
            </a:r>
            <a:r>
              <a:rPr lang="en-US" dirty="0"/>
              <a:t> </a:t>
            </a:r>
            <a:r>
              <a:rPr lang="en-US" dirty="0" err="1"/>
              <a:t>apodization</a:t>
            </a:r>
            <a:endParaRPr lang="en-US" dirty="0"/>
          </a:p>
          <a:p>
            <a:pPr marL="342900" indent="-342900">
              <a:buAutoNum type="arabicParenR"/>
            </a:pPr>
            <a:r>
              <a:rPr lang="en-US" dirty="0" err="1"/>
              <a:t>qsin</a:t>
            </a:r>
            <a:r>
              <a:rPr lang="en-US" dirty="0"/>
              <a:t> – multiply FID with </a:t>
            </a:r>
            <a:r>
              <a:rPr lang="en-US" dirty="0" err="1"/>
              <a:t>qsin</a:t>
            </a:r>
            <a:r>
              <a:rPr lang="en-US" dirty="0"/>
              <a:t> window function</a:t>
            </a:r>
          </a:p>
          <a:p>
            <a:pPr marL="342900" indent="-342900">
              <a:buAutoNum type="arabicParenR"/>
            </a:pPr>
            <a:r>
              <a:rPr lang="en-US" dirty="0" err="1"/>
              <a:t>xfb</a:t>
            </a:r>
            <a:r>
              <a:rPr lang="en-US" dirty="0"/>
              <a:t> – process 2D</a:t>
            </a:r>
          </a:p>
          <a:p>
            <a:pPr marL="342900" indent="-342900">
              <a:buAutoNum type="arabicParenR"/>
            </a:pPr>
            <a:r>
              <a:rPr lang="en-US" dirty="0" err="1"/>
              <a:t>xfb</a:t>
            </a:r>
            <a:r>
              <a:rPr lang="en-US" dirty="0"/>
              <a:t> n – process 2D and remove 2ri, 2ir, 2ii</a:t>
            </a:r>
          </a:p>
          <a:p>
            <a:pPr marL="342900" indent="-342900">
              <a:buAutoNum type="arabicParenR"/>
            </a:pPr>
            <a:r>
              <a:rPr lang="en-US" dirty="0" err="1"/>
              <a:t>tr</a:t>
            </a:r>
            <a:r>
              <a:rPr lang="en-US" dirty="0"/>
              <a:t> – transfer data 1D from spectrometer to PC</a:t>
            </a:r>
          </a:p>
          <a:p>
            <a:pPr marL="342900" indent="-342900">
              <a:buAutoNum type="arabicParenR"/>
            </a:pPr>
            <a:r>
              <a:rPr lang="en-US" dirty="0" err="1"/>
              <a:t>edmac</a:t>
            </a:r>
            <a:r>
              <a:rPr lang="en-US" dirty="0"/>
              <a:t> </a:t>
            </a:r>
            <a:r>
              <a:rPr lang="en-US" i="1" dirty="0"/>
              <a:t>name</a:t>
            </a:r>
            <a:r>
              <a:rPr lang="en-US" dirty="0"/>
              <a:t> – create or edit macro </a:t>
            </a:r>
            <a:r>
              <a:rPr lang="en-US" i="1" dirty="0"/>
              <a:t>name</a:t>
            </a:r>
            <a:endParaRPr lang="en-US" dirty="0"/>
          </a:p>
          <a:p>
            <a:pPr marL="342900" indent="-342900">
              <a:buAutoNum type="arabicParenR"/>
            </a:pPr>
            <a:r>
              <a:rPr lang="en-US" dirty="0" err="1"/>
              <a:t>wrp</a:t>
            </a:r>
            <a:r>
              <a:rPr lang="en-US" dirty="0"/>
              <a:t> 2 y – write processed data to </a:t>
            </a:r>
            <a:r>
              <a:rPr lang="en-US" dirty="0" err="1"/>
              <a:t>ProcNo</a:t>
            </a:r>
            <a:r>
              <a:rPr lang="en-US" dirty="0"/>
              <a:t> 2 and if exists, overwrite</a:t>
            </a:r>
          </a:p>
          <a:p>
            <a:pPr marL="342900" indent="-342900">
              <a:buAutoNum type="arabicParenR"/>
            </a:pPr>
            <a:r>
              <a:rPr lang="en-US" dirty="0" err="1"/>
              <a:t>rser</a:t>
            </a:r>
            <a:r>
              <a:rPr lang="en-US" dirty="0"/>
              <a:t> 1 – extract first FID of an </a:t>
            </a:r>
            <a:r>
              <a:rPr lang="en-US" dirty="0" err="1"/>
              <a:t>nD</a:t>
            </a:r>
            <a:r>
              <a:rPr lang="en-US" dirty="0"/>
              <a:t> experiment</a:t>
            </a:r>
          </a:p>
          <a:p>
            <a:pPr marL="342900" indent="-342900">
              <a:buAutoNum type="arabicParenR"/>
            </a:pPr>
            <a:r>
              <a:rPr lang="en-US" dirty="0"/>
              <a:t>.</a:t>
            </a:r>
            <a:r>
              <a:rPr lang="en-US" dirty="0" err="1"/>
              <a:t>ph</a:t>
            </a:r>
            <a:r>
              <a:rPr lang="en-US" dirty="0"/>
              <a:t> – start phase menu</a:t>
            </a:r>
          </a:p>
          <a:p>
            <a:pPr marL="342900" indent="-342900">
              <a:buAutoNum type="arabicParenR"/>
            </a:pPr>
            <a:r>
              <a:rPr lang="en-US" dirty="0"/>
              <a:t>.md – spectra overlay window</a:t>
            </a:r>
          </a:p>
          <a:p>
            <a:pPr marL="342900" indent="-342900">
              <a:buAutoNum type="arabicParenR"/>
            </a:pPr>
            <a:r>
              <a:rPr lang="en-US" dirty="0" err="1"/>
              <a:t>apk</a:t>
            </a:r>
            <a:r>
              <a:rPr lang="en-US" dirty="0"/>
              <a:t> – automatic phase correction</a:t>
            </a:r>
          </a:p>
          <a:p>
            <a:pPr marL="342900" indent="-342900">
              <a:buAutoNum type="arabicParenR"/>
            </a:pPr>
            <a:r>
              <a:rPr lang="en-US" dirty="0"/>
              <a:t>show – show active processes</a:t>
            </a:r>
          </a:p>
          <a:p>
            <a:pPr marL="342900" indent="-342900">
              <a:buAutoNum type="arabicParenR"/>
            </a:pPr>
            <a:r>
              <a:rPr lang="en-US" dirty="0" err="1"/>
              <a:t>curplot</a:t>
            </a:r>
            <a:r>
              <a:rPr lang="en-US" dirty="0"/>
              <a:t> – set up printer</a:t>
            </a:r>
          </a:p>
          <a:p>
            <a:pPr marL="342900" indent="-342900">
              <a:buAutoNum type="arabicParenR"/>
            </a:pPr>
            <a:r>
              <a:rPr lang="en-US" dirty="0"/>
              <a:t>print – print spectrum</a:t>
            </a:r>
          </a:p>
          <a:p>
            <a:pPr marL="342900" indent="-342900">
              <a:buAutoNum type="arabicParenR"/>
            </a:pPr>
            <a:r>
              <a:rPr lang="en-US" dirty="0" err="1"/>
              <a:t>acqu</a:t>
            </a:r>
            <a:r>
              <a:rPr lang="en-US" dirty="0"/>
              <a:t> – switch to acquisition window</a:t>
            </a:r>
          </a:p>
          <a:p>
            <a:pPr marL="342900" indent="-342900">
              <a:buAutoNum type="arabicParenR"/>
            </a:pPr>
            <a:r>
              <a:rPr lang="en-US" dirty="0"/>
              <a:t>ii – if spectrometer doesn’t communicate</a:t>
            </a:r>
          </a:p>
          <a:p>
            <a:pPr marL="342900" indent="-342900">
              <a:buAutoNum type="arabicParenR"/>
            </a:pPr>
            <a:r>
              <a:rPr lang="en-US" dirty="0"/>
              <a:t>ii restart – if ii doesn’t help</a:t>
            </a:r>
          </a:p>
          <a:p>
            <a:pPr marL="342900" indent="-342900">
              <a:buAutoNum type="arabicParenR"/>
            </a:pPr>
            <a:r>
              <a:rPr lang="en-US" dirty="0"/>
              <a:t>stop – stop immediately acquisition, rough</a:t>
            </a:r>
          </a:p>
          <a:p>
            <a:pPr marL="342900" indent="-342900">
              <a:buAutoNum type="arabicParenR"/>
            </a:pPr>
            <a:r>
              <a:rPr lang="en-US" dirty="0"/>
              <a:t>halt – stop it smoothly, recommended</a:t>
            </a:r>
          </a:p>
          <a:p>
            <a:pPr marL="342900" indent="-342900">
              <a:buAutoNum type="arabicParenR"/>
            </a:pPr>
            <a:r>
              <a:rPr lang="en-US" dirty="0"/>
              <a:t>pulse – calculate pulse length based on 90°hard pulse parameters</a:t>
            </a:r>
          </a:p>
          <a:p>
            <a:pPr marL="342900" indent="-342900">
              <a:buAutoNum type="arabicParenR"/>
            </a:pPr>
            <a:r>
              <a:rPr lang="en-US" dirty="0" err="1"/>
              <a:t>calcpowlev</a:t>
            </a:r>
            <a:r>
              <a:rPr lang="en-US" dirty="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 </a:t>
            </a:r>
            <a:r>
              <a:rPr lang="en-US" sz="1600" dirty="0">
                <a:solidFill>
                  <a:srgbClr val="000000"/>
                </a:solidFill>
                <a:latin typeface="Courier"/>
                <a:cs typeface="Courier"/>
              </a:rPr>
              <a:t>1</a:t>
            </a:r>
            <a:r>
              <a:rPr lang="en-US" sz="1600" dirty="0">
                <a:solidFill>
                  <a:srgbClr val="000000"/>
                </a:solidFill>
                <a:cs typeface="Courier"/>
              </a:rPr>
              <a:t>– change directory to Experiment number 1 (</a:t>
            </a:r>
            <a:r>
              <a:rPr lang="en-US" sz="1600" dirty="0" err="1">
                <a:solidFill>
                  <a:srgbClr val="000000"/>
                </a:solidFill>
                <a:cs typeface="Courier"/>
              </a:rPr>
              <a:t>ExpNo</a:t>
            </a:r>
            <a:r>
              <a:rPr lang="en-US" sz="1600" dirty="0">
                <a:solidFill>
                  <a:srgbClr val="000000"/>
                </a:solidFill>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a:solidFill>
                  <a:srgbClr val="FF0000"/>
                </a:solidFill>
                <a:latin typeface="Courier"/>
                <a:cs typeface="Courier"/>
              </a:rPr>
              <a:t>uxnmr.par</a:t>
            </a:r>
            <a:r>
              <a:rPr lang="en-US" sz="1600" dirty="0">
                <a:solidFill>
                  <a:srgbClr val="FF0000"/>
                </a:solidFill>
                <a:latin typeface="Courier"/>
                <a:cs typeface="Courier"/>
              </a:rPr>
              <a:t> </a:t>
            </a:r>
            <a:r>
              <a:rPr lang="en-US" sz="1600" b="1" dirty="0">
                <a:solidFill>
                  <a:srgbClr val="000000"/>
                </a:solidFill>
                <a:latin typeface="Courier"/>
                <a:cs typeface="Courier"/>
              </a:rPr>
              <a:t>-</a:t>
            </a:r>
            <a:r>
              <a:rPr lang="en-US" sz="1600" dirty="0">
                <a:solidFill>
                  <a:srgbClr val="FF0000"/>
                </a:solidFill>
                <a:latin typeface="Courier"/>
                <a:cs typeface="Courier"/>
              </a:rPr>
              <a:t> </a:t>
            </a:r>
            <a:r>
              <a:rPr lang="en-US" sz="1600" dirty="0">
                <a:cs typeface="Courier"/>
              </a:rPr>
              <a:t>Note that there are several files and directory </a:t>
            </a:r>
            <a:r>
              <a:rPr lang="en-US" sz="1600" dirty="0" err="1">
                <a:cs typeface="Courier"/>
              </a:rPr>
              <a:t>pdata</a:t>
            </a:r>
            <a:r>
              <a:rPr lang="en-US" sz="1600" dirty="0">
                <a:cs typeface="Courier"/>
              </a:rPr>
              <a:t>.</a:t>
            </a:r>
          </a:p>
          <a:p>
            <a:r>
              <a:rPr lang="en-US" sz="1600" dirty="0" err="1">
                <a:cs typeface="Courier"/>
              </a:rPr>
              <a:t>acqu</a:t>
            </a:r>
            <a:r>
              <a:rPr lang="en-US" sz="1600" dirty="0">
                <a:cs typeface="Courier"/>
              </a:rPr>
              <a:t> – contains acquisition parameters prior measurement</a:t>
            </a:r>
          </a:p>
          <a:p>
            <a:r>
              <a:rPr lang="en-US" sz="1600" dirty="0" err="1">
                <a:cs typeface="Courier"/>
              </a:rPr>
              <a:t>acqus</a:t>
            </a:r>
            <a:r>
              <a:rPr lang="en-US" sz="1600" dirty="0">
                <a:cs typeface="Courier"/>
              </a:rPr>
              <a:t> – contains info about the parameters as they were at the end of measurement </a:t>
            </a:r>
          </a:p>
          <a:p>
            <a:r>
              <a:rPr lang="en-US" sz="1600" dirty="0" err="1">
                <a:solidFill>
                  <a:srgbClr val="000000"/>
                </a:solidFill>
                <a:cs typeface="Courier"/>
              </a:rPr>
              <a:t>audita.txt</a:t>
            </a:r>
            <a:r>
              <a:rPr lang="en-US" sz="1600" dirty="0">
                <a:solidFill>
                  <a:srgbClr val="000000"/>
                </a:solidFill>
                <a:cs typeface="Courier"/>
              </a:rPr>
              <a:t> – info about who/where/when ran the measurement</a:t>
            </a:r>
          </a:p>
          <a:p>
            <a:r>
              <a:rPr lang="en-US" sz="1600" dirty="0">
                <a:solidFill>
                  <a:srgbClr val="000000"/>
                </a:solidFill>
                <a:cs typeface="Courier"/>
              </a:rPr>
              <a:t>fid – raw one dimensional data</a:t>
            </a:r>
          </a:p>
          <a:p>
            <a:r>
              <a:rPr lang="en-US" sz="1600" dirty="0" err="1">
                <a:solidFill>
                  <a:srgbClr val="000000"/>
                </a:solidFill>
                <a:cs typeface="Courier"/>
              </a:rPr>
              <a:t>pulseprogram</a:t>
            </a:r>
            <a:r>
              <a:rPr lang="en-US" sz="1600" dirty="0">
                <a:solidFill>
                  <a:srgbClr val="000000"/>
                </a:solidFill>
                <a:cs typeface="Courier"/>
              </a:rPr>
              <a:t> – compiled </a:t>
            </a:r>
            <a:r>
              <a:rPr lang="en-US" sz="1600" dirty="0" err="1">
                <a:solidFill>
                  <a:srgbClr val="000000"/>
                </a:solidFill>
                <a:cs typeface="Courier"/>
              </a:rPr>
              <a:t>pulseprogram</a:t>
            </a:r>
            <a:endParaRPr lang="en-US" sz="1600" dirty="0">
              <a:solidFill>
                <a:srgbClr val="000000"/>
              </a:solidFill>
              <a:cs typeface="Courier"/>
            </a:endParaRPr>
          </a:p>
          <a:p>
            <a:r>
              <a:rPr lang="en-US" sz="1600" dirty="0" err="1">
                <a:solidFill>
                  <a:srgbClr val="000000"/>
                </a:solidFill>
                <a:cs typeface="Courier"/>
              </a:rPr>
              <a:t>pdata</a:t>
            </a:r>
            <a:r>
              <a:rPr lang="en-US" sz="1600" dirty="0">
                <a:solidFill>
                  <a:srgbClr val="000000"/>
                </a:solidFill>
                <a:cs typeface="Courier"/>
              </a:rPr>
              <a:t> – directory containing processed data in different processing number directories (</a:t>
            </a:r>
            <a:r>
              <a:rPr lang="en-US" sz="1600" dirty="0" err="1">
                <a:solidFill>
                  <a:srgbClr val="000000"/>
                </a:solidFill>
                <a:cs typeface="Courier"/>
              </a:rPr>
              <a:t>ProcNo</a:t>
            </a:r>
            <a:r>
              <a:rPr lang="en-US" sz="1600" dirty="0">
                <a:solidFill>
                  <a:srgbClr val="000000"/>
                </a:solidFill>
                <a:cs typeface="Courier"/>
              </a:rPr>
              <a:t>, mostly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1r and 1i are the real and imaginary part of your processed 1D</a:t>
            </a:r>
            <a:r>
              <a:rPr lang="en-US" sz="1600" dirty="0">
                <a:solidFill>
                  <a:srgbClr val="000000"/>
                </a:solidFill>
                <a:cs typeface="Courier"/>
              </a:rPr>
              <a:t> spectrum</a:t>
            </a:r>
          </a:p>
          <a:p>
            <a:r>
              <a:rPr lang="en-US" sz="1600" dirty="0">
                <a:solidFill>
                  <a:srgbClr val="000000"/>
                </a:solidFill>
                <a:latin typeface="Courier"/>
                <a:cs typeface="Courier"/>
              </a:rPr>
              <a:t>1i  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/130118_700b_Dataset/1/</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 - </a:t>
            </a:r>
            <a:r>
              <a:rPr lang="en-US" dirty="0">
                <a:solidFill>
                  <a:srgbClr val="000000"/>
                </a:solidFill>
              </a:rPr>
              <a:t>where </a:t>
            </a:r>
            <a:r>
              <a:rPr lang="en-US" dirty="0" err="1">
                <a:solidFill>
                  <a:srgbClr val="000000"/>
                </a:solidFill>
              </a:rPr>
              <a:t>ExpNo</a:t>
            </a:r>
            <a:r>
              <a:rPr lang="en-US" dirty="0">
                <a:solidFill>
                  <a:srgbClr val="000000"/>
                </a:solidFill>
              </a:rPr>
              <a:t> and </a:t>
            </a:r>
            <a:r>
              <a:rPr lang="en-US" dirty="0" err="1">
                <a:solidFill>
                  <a:srgbClr val="000000"/>
                </a:solidFill>
              </a:rPr>
              <a:t>ProcNo</a:t>
            </a:r>
            <a:r>
              <a:rPr lang="en-US" dirty="0">
                <a:solidFill>
                  <a:srgbClr val="000000"/>
                </a:solidFill>
              </a:rPr>
              <a:t> may be integer 1..9999 (may be more but never tested)</a:t>
            </a: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t>
            </a:r>
            <a:r>
              <a:rPr lang="en-US" sz="1600" dirty="0" err="1">
                <a:solidFill>
                  <a:srgbClr val="000000"/>
                </a:solidFill>
                <a:cs typeface="Courier"/>
              </a:rPr>
              <a:t>nD</a:t>
            </a:r>
            <a:r>
              <a:rPr lang="en-US" sz="1600" dirty="0">
                <a:solidFill>
                  <a:srgbClr val="000000"/>
                </a:solidFill>
                <a:cs typeface="Courier"/>
              </a:rPr>
              <a:t> experiment, here </a:t>
            </a:r>
            <a:r>
              <a:rPr lang="en-US" sz="1600" dirty="0" err="1">
                <a:solidFill>
                  <a:srgbClr val="000000"/>
                </a:solidFill>
                <a:cs typeface="Courier"/>
              </a:rPr>
              <a:t>ExpNo</a:t>
            </a:r>
            <a:r>
              <a:rPr lang="en-US" sz="1600" dirty="0">
                <a:solidFill>
                  <a:srgbClr val="000000"/>
                </a:solidFill>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a:solidFill>
                  <a:srgbClr val="000000"/>
                </a:solidFill>
                <a:latin typeface="Courier"/>
                <a:cs typeface="Courier"/>
              </a:rPr>
              <a:t>uxnmr.par</a:t>
            </a:r>
            <a:endParaRPr lang="en-US" sz="1600" dirty="0">
              <a:solidFill>
                <a:srgbClr val="000000"/>
              </a:solidFill>
              <a:latin typeface="Courier"/>
              <a:cs typeface="Courier"/>
            </a:endParaRPr>
          </a:p>
          <a:p>
            <a:endParaRPr lang="en-US" sz="1600" dirty="0">
              <a:solidFill>
                <a:srgbClr val="000000"/>
              </a:solidFill>
              <a:latin typeface="Courier"/>
              <a:cs typeface="Courier"/>
            </a:endParaRPr>
          </a:p>
          <a:p>
            <a:r>
              <a:rPr lang="en-US" sz="1600" dirty="0">
                <a:solidFill>
                  <a:srgbClr val="000000"/>
                </a:solidFill>
                <a:cs typeface="Courier"/>
              </a:rPr>
              <a:t>Note that there is similar content as of 1D experiment with two important differences – </a:t>
            </a:r>
            <a:r>
              <a:rPr lang="en-US" sz="1600" b="1" dirty="0">
                <a:solidFill>
                  <a:srgbClr val="000000"/>
                </a:solidFill>
                <a:cs typeface="Courier"/>
              </a:rPr>
              <a:t>fid</a:t>
            </a:r>
            <a:r>
              <a:rPr lang="en-US" sz="1600" dirty="0">
                <a:solidFill>
                  <a:srgbClr val="000000"/>
                </a:solidFill>
                <a:cs typeface="Courier"/>
              </a:rPr>
              <a:t> is replaced by </a:t>
            </a:r>
            <a:r>
              <a:rPr lang="en-US" sz="1600" b="1" dirty="0" err="1">
                <a:solidFill>
                  <a:srgbClr val="000000"/>
                </a:solidFill>
                <a:cs typeface="Courier"/>
              </a:rPr>
              <a:t>ser</a:t>
            </a:r>
            <a:r>
              <a:rPr lang="en-US" sz="1600" dirty="0">
                <a:solidFill>
                  <a:srgbClr val="000000"/>
                </a:solidFill>
                <a:cs typeface="Courier"/>
              </a:rPr>
              <a:t> and as there are two dimensions, there are </a:t>
            </a:r>
            <a:r>
              <a:rPr lang="en-US" sz="1600" b="1" dirty="0">
                <a:solidFill>
                  <a:srgbClr val="000000"/>
                </a:solidFill>
                <a:cs typeface="Courier"/>
              </a:rPr>
              <a:t>acqu2</a:t>
            </a:r>
            <a:r>
              <a:rPr lang="en-US" sz="1600" dirty="0">
                <a:solidFill>
                  <a:srgbClr val="000000"/>
                </a:solidFill>
                <a:cs typeface="Courier"/>
              </a:rPr>
              <a:t> and </a:t>
            </a:r>
            <a:r>
              <a:rPr lang="en-US" sz="1600" b="1" dirty="0">
                <a:solidFill>
                  <a:srgbClr val="000000"/>
                </a:solidFill>
                <a:cs typeface="Courier"/>
              </a:rPr>
              <a:t>acqu2s</a:t>
            </a:r>
            <a:r>
              <a:rPr lang="en-US" sz="1600" dirty="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in case of a 2D spectra, the processed data are in 2rr. Practically speaking one can ignore the imaginary files once the spectrum is properly processed and phased. Keeping just the 2rr file saves disk space.</a:t>
            </a: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/130118_700b_Dataset/2/</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another </a:t>
            </a:r>
            <a:r>
              <a:rPr lang="en-US" sz="1600" dirty="0" err="1">
                <a:solidFill>
                  <a:srgbClr val="000000"/>
                </a:solidFill>
                <a:cs typeface="Courier"/>
              </a:rPr>
              <a:t>nD</a:t>
            </a:r>
            <a:r>
              <a:rPr lang="en-US" sz="1600" dirty="0">
                <a:solidFill>
                  <a:srgbClr val="000000"/>
                </a:solidFill>
                <a:cs typeface="Courier"/>
              </a:rPr>
              <a:t> experiment, this time </a:t>
            </a:r>
            <a:r>
              <a:rPr lang="en-US" sz="1600" dirty="0" err="1">
                <a:solidFill>
                  <a:srgbClr val="000000"/>
                </a:solidFill>
                <a:cs typeface="Courier"/>
              </a:rPr>
              <a:t>ExpNo</a:t>
            </a:r>
            <a:r>
              <a:rPr lang="en-US" sz="1600" dirty="0">
                <a:solidFill>
                  <a:srgbClr val="000000"/>
                </a:solidFill>
                <a:cs typeface="Courier"/>
              </a:rPr>
              <a:t> 4 and the </a:t>
            </a:r>
            <a:r>
              <a:rPr lang="en-US" sz="1600" dirty="0" err="1">
                <a:solidFill>
                  <a:srgbClr val="000000"/>
                </a:solidFill>
                <a:cs typeface="Courier"/>
              </a:rPr>
              <a:t>pdata</a:t>
            </a:r>
            <a:r>
              <a:rPr lang="en-US" sz="1600" dirty="0">
                <a:solidFill>
                  <a:srgbClr val="000000"/>
                </a:solidFill>
                <a:cs typeface="Courier"/>
              </a:rPr>
              <a:t> to see </a:t>
            </a:r>
            <a:r>
              <a:rPr lang="en-US" sz="1600" dirty="0" err="1">
                <a:solidFill>
                  <a:srgbClr val="000000"/>
                </a:solidFill>
                <a:cs typeface="Courier"/>
              </a:rPr>
              <a:t>ProcNos</a:t>
            </a:r>
            <a:r>
              <a:rPr lang="en-US" sz="1600" dirty="0">
                <a:solidFill>
                  <a:srgbClr val="000000"/>
                </a:solidFill>
                <a:cs typeface="Courier"/>
              </a:rPr>
              <a:t> different from 1</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4/</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a:solidFill>
                  <a:srgbClr val="000000"/>
                </a:solidFill>
                <a:latin typeface="Courier"/>
                <a:cs typeface="Courier"/>
              </a:rPr>
              <a:t>13  23  998  999</a:t>
            </a:r>
          </a:p>
          <a:p>
            <a:r>
              <a:rPr lang="en-US" sz="1600" dirty="0">
                <a:solidFill>
                  <a:srgbClr val="000000"/>
                </a:solidFill>
                <a:cs typeface="Courier"/>
              </a:rPr>
              <a:t>This is typical content for a 3D dataset where in </a:t>
            </a:r>
            <a:r>
              <a:rPr lang="en-US" sz="1600" dirty="0" err="1">
                <a:solidFill>
                  <a:srgbClr val="000000"/>
                </a:solidFill>
                <a:cs typeface="Courier"/>
              </a:rPr>
              <a:t>ExpNo</a:t>
            </a:r>
            <a:r>
              <a:rPr lang="en-US" sz="1600" dirty="0">
                <a:solidFill>
                  <a:srgbClr val="000000"/>
                </a:solidFill>
                <a:cs typeface="Courier"/>
              </a:rPr>
              <a:t> 1 there is the processed 3D, as one has dimensions 1-2-3, </a:t>
            </a:r>
            <a:r>
              <a:rPr lang="en-US" sz="1600" dirty="0" err="1">
                <a:solidFill>
                  <a:srgbClr val="000000"/>
                </a:solidFill>
                <a:cs typeface="Courier"/>
              </a:rPr>
              <a:t>ProcNo</a:t>
            </a:r>
            <a:r>
              <a:rPr lang="en-US" sz="1600" dirty="0">
                <a:solidFill>
                  <a:srgbClr val="000000"/>
                </a:solidFill>
                <a:cs typeface="Courier"/>
              </a:rPr>
              <a:t> 13/23 are first planes of the spectral cube in 13/23 direction. 998 and 999 represent that any </a:t>
            </a:r>
            <a:r>
              <a:rPr lang="en-US" sz="1600" dirty="0" err="1">
                <a:solidFill>
                  <a:srgbClr val="000000"/>
                </a:solidFill>
                <a:cs typeface="Courier"/>
              </a:rPr>
              <a:t>ProcNo</a:t>
            </a:r>
            <a:r>
              <a:rPr lang="en-US" sz="1600" dirty="0">
                <a:solidFill>
                  <a:srgbClr val="000000"/>
                </a:solidFill>
                <a:cs typeface="Courier"/>
              </a:rPr>
              <a:t> is allowed.</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a:t>NMR Acquisition</a:t>
            </a:r>
            <a:br>
              <a:rPr lang="en-US" b="1" dirty="0"/>
            </a:br>
            <a:br>
              <a:rPr lang="en-US" b="1" dirty="0"/>
            </a:br>
            <a:r>
              <a:rPr lang="cs-CZ" dirty="0" err="1"/>
              <a:t>TopSpin</a:t>
            </a:r>
            <a:br>
              <a:rPr lang="cs-CZ" dirty="0"/>
            </a:br>
            <a:br>
              <a:rPr lang="cs-CZ" dirty="0"/>
            </a:br>
            <a:br>
              <a:rPr lang="cs-CZ" dirty="0"/>
            </a:br>
            <a:endParaRPr lang="en-US" b="1" dirty="0"/>
          </a:p>
        </p:txBody>
      </p:sp>
    </p:spTree>
    <p:extLst>
      <p:ext uri="{BB962C8B-B14F-4D97-AF65-F5344CB8AC3E}">
        <p14:creationId xmlns:p14="http://schemas.microsoft.com/office/powerpoint/2010/main" val="3086807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67B7A664-AFF4-B145-8131-D5A389A4FA98}"/>
              </a:ext>
            </a:extLst>
          </p:cNvPr>
          <p:cNvPicPr>
            <a:picLocks noChangeAspect="1"/>
          </p:cNvPicPr>
          <p:nvPr/>
        </p:nvPicPr>
        <p:blipFill rotWithShape="1">
          <a:blip r:embed="rId2">
            <a:extLst>
              <a:ext uri="{28A0092B-C50C-407E-A947-70E740481C1C}">
                <a14:useLocalDpi xmlns:a14="http://schemas.microsoft.com/office/drawing/2010/main" val="0"/>
              </a:ext>
            </a:extLst>
          </a:blip>
          <a:srcRect r="72793" b="35619"/>
          <a:stretch/>
        </p:blipFill>
        <p:spPr>
          <a:xfrm>
            <a:off x="336884" y="1344027"/>
            <a:ext cx="2695074" cy="398596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E163357-38F1-6B40-93B9-7AD5BB2C859E}"/>
              </a:ext>
            </a:extLst>
          </p:cNvPr>
          <p:cNvPicPr>
            <a:picLocks noChangeAspect="1"/>
          </p:cNvPicPr>
          <p:nvPr/>
        </p:nvPicPr>
        <p:blipFill rotWithShape="1">
          <a:blip r:embed="rId3">
            <a:extLst>
              <a:ext uri="{28A0092B-C50C-407E-A947-70E740481C1C}">
                <a14:useLocalDpi xmlns:a14="http://schemas.microsoft.com/office/drawing/2010/main" val="0"/>
              </a:ext>
            </a:extLst>
          </a:blip>
          <a:srcRect r="72794" b="35619"/>
          <a:stretch/>
        </p:blipFill>
        <p:spPr>
          <a:xfrm>
            <a:off x="4174957" y="1344027"/>
            <a:ext cx="2695074" cy="3985962"/>
          </a:xfrm>
          <a:prstGeom prst="rect">
            <a:avLst/>
          </a:prstGeom>
        </p:spPr>
      </p:pic>
      <p:pic>
        <p:nvPicPr>
          <p:cNvPr id="9" name="Picture 8" descr="Graphical user interface&#10;&#10;Description automatically generated">
            <a:extLst>
              <a:ext uri="{FF2B5EF4-FFF2-40B4-BE49-F238E27FC236}">
                <a16:creationId xmlns:a16="http://schemas.microsoft.com/office/drawing/2014/main" id="{7CA191F2-E17E-8146-A466-D48B29F1FEE2}"/>
              </a:ext>
            </a:extLst>
          </p:cNvPr>
          <p:cNvPicPr>
            <a:picLocks noChangeAspect="1"/>
          </p:cNvPicPr>
          <p:nvPr/>
        </p:nvPicPr>
        <p:blipFill rotWithShape="1">
          <a:blip r:embed="rId4">
            <a:extLst>
              <a:ext uri="{28A0092B-C50C-407E-A947-70E740481C1C}">
                <a14:useLocalDpi xmlns:a14="http://schemas.microsoft.com/office/drawing/2010/main" val="0"/>
              </a:ext>
            </a:extLst>
          </a:blip>
          <a:srcRect r="72794" b="35619"/>
          <a:stretch/>
        </p:blipFill>
        <p:spPr>
          <a:xfrm>
            <a:off x="6874042" y="2511091"/>
            <a:ext cx="2695074" cy="3985962"/>
          </a:xfrm>
          <a:prstGeom prst="rect">
            <a:avLst/>
          </a:prstGeom>
        </p:spPr>
      </p:pic>
      <p:sp>
        <p:nvSpPr>
          <p:cNvPr id="10" name="TextBox 9">
            <a:extLst>
              <a:ext uri="{FF2B5EF4-FFF2-40B4-BE49-F238E27FC236}">
                <a16:creationId xmlns:a16="http://schemas.microsoft.com/office/drawing/2014/main" id="{96FCF171-AA06-244E-9FCA-C0CA7E84BC9C}"/>
              </a:ext>
            </a:extLst>
          </p:cNvPr>
          <p:cNvSpPr txBox="1"/>
          <p:nvPr/>
        </p:nvSpPr>
        <p:spPr>
          <a:xfrm>
            <a:off x="0" y="168442"/>
            <a:ext cx="9011653" cy="1200329"/>
          </a:xfrm>
          <a:prstGeom prst="rect">
            <a:avLst/>
          </a:prstGeom>
          <a:noFill/>
        </p:spPr>
        <p:txBody>
          <a:bodyPr wrap="square" rtlCol="0">
            <a:spAutoFit/>
          </a:bodyPr>
          <a:lstStyle/>
          <a:p>
            <a:r>
              <a:rPr lang="en-CZ" dirty="0"/>
              <a:t>Starting TopSpin – A) Application menu or B) command line</a:t>
            </a:r>
          </a:p>
          <a:p>
            <a:endParaRPr lang="en-CZ" dirty="0"/>
          </a:p>
          <a:p>
            <a:endParaRPr lang="en-CZ" dirty="0"/>
          </a:p>
          <a:p>
            <a:r>
              <a:rPr lang="en-CZ" dirty="0"/>
              <a:t>A) Application Menu		B) Terminal / command line</a:t>
            </a:r>
          </a:p>
        </p:txBody>
      </p:sp>
      <p:sp>
        <p:nvSpPr>
          <p:cNvPr id="11" name="Obdélník 10">
            <a:extLst>
              <a:ext uri="{FF2B5EF4-FFF2-40B4-BE49-F238E27FC236}">
                <a16:creationId xmlns:a16="http://schemas.microsoft.com/office/drawing/2014/main" id="{B1FC9352-8733-5F48-8A5B-5FA3B42BC604}"/>
              </a:ext>
            </a:extLst>
          </p:cNvPr>
          <p:cNvSpPr/>
          <p:nvPr/>
        </p:nvSpPr>
        <p:spPr>
          <a:xfrm>
            <a:off x="332873" y="1921842"/>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742B2B0F-BF7F-C349-8367-2715CD06DD36}"/>
              </a:ext>
            </a:extLst>
          </p:cNvPr>
          <p:cNvSpPr/>
          <p:nvPr/>
        </p:nvSpPr>
        <p:spPr>
          <a:xfrm>
            <a:off x="1538037" y="2079859"/>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6CDA18C6-B1C6-084D-BA01-E05DE1E3EC80}"/>
              </a:ext>
            </a:extLst>
          </p:cNvPr>
          <p:cNvSpPr/>
          <p:nvPr/>
        </p:nvSpPr>
        <p:spPr>
          <a:xfrm>
            <a:off x="4170946" y="374823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0">
            <a:extLst>
              <a:ext uri="{FF2B5EF4-FFF2-40B4-BE49-F238E27FC236}">
                <a16:creationId xmlns:a16="http://schemas.microsoft.com/office/drawing/2014/main" id="{91E29268-5505-E244-87B1-A916D7459C1B}"/>
              </a:ext>
            </a:extLst>
          </p:cNvPr>
          <p:cNvSpPr/>
          <p:nvPr/>
        </p:nvSpPr>
        <p:spPr>
          <a:xfrm>
            <a:off x="7996990" y="520806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30336972"/>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18698</TotalTime>
  <Words>4959</Words>
  <Application>Microsoft Office PowerPoint</Application>
  <PresentationFormat>A4 (210 × 297 mm)</PresentationFormat>
  <Paragraphs>347</Paragraphs>
  <Slides>42</Slides>
  <Notes>0</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42</vt:i4>
      </vt:variant>
    </vt:vector>
  </HeadingPairs>
  <TitlesOfParts>
    <vt:vector size="48" baseType="lpstr">
      <vt:lpstr>Arial</vt:lpstr>
      <vt:lpstr>Calibri</vt:lpstr>
      <vt:lpstr>Calibri Light</vt:lpstr>
      <vt:lpstr>Courier</vt:lpstr>
      <vt:lpstr>Symbol</vt:lpstr>
      <vt:lpstr>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NMR Acquisition  TopSpin   </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Radovan Fiala</cp:lastModifiedBy>
  <cp:revision>434</cp:revision>
  <cp:lastPrinted>2021-05-16T15:33:08Z</cp:lastPrinted>
  <dcterms:created xsi:type="dcterms:W3CDTF">2013-12-24T13:00:50Z</dcterms:created>
  <dcterms:modified xsi:type="dcterms:W3CDTF">2022-10-06T09:58:30Z</dcterms:modified>
</cp:coreProperties>
</file>