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4" r:id="rId9"/>
    <p:sldId id="261" r:id="rId10"/>
    <p:sldId id="265" r:id="rId11"/>
    <p:sldId id="262" r:id="rId12"/>
    <p:sldId id="266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27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9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8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1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42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9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0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9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DD5514E-9791-4DF1-8AD5-3AC21BE321BB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0FD301F-0249-45EC-943B-DD2AE1C3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7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48372/" TargetMode="External"/><Relationship Id="rId7" Type="http://schemas.openxmlformats.org/officeDocument/2006/relationships/hyperlink" Target="https://www.mdpi.com/2227-9717/9/11/1873" TargetMode="External"/><Relationship Id="rId2" Type="http://schemas.openxmlformats.org/officeDocument/2006/relationships/hyperlink" Target="https://www.mdpi.com/2072-6694/15/14/36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zip.cz/rejstrikovy-pojem/4386" TargetMode="External"/><Relationship Id="rId5" Type="http://schemas.openxmlformats.org/officeDocument/2006/relationships/hyperlink" Target="https://step1.medbullets.com/oncology/111041/antimetabolites" TargetMode="External"/><Relationship Id="rId4" Type="http://schemas.openxmlformats.org/officeDocument/2006/relationships/hyperlink" Target="https://www.mdpi.com/1422-0067/21/14/491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B8BB4-4250-47F9-B6E9-77277E431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Onkologické liečiva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576253-15C9-9F79-AC91-1EAA99673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Adam Goč-Matis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4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DE1261C-D9A4-BA1F-06D7-FD3183C1A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851" y="178702"/>
            <a:ext cx="7146236" cy="636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3AAC8-FA20-7C61-546A-D963D838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Antimetabolity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67AE6E-2EFA-5A0D-8683-5829A241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50" y="1868557"/>
            <a:ext cx="8595360" cy="4351337"/>
          </a:xfrm>
        </p:spPr>
        <p:txBody>
          <a:bodyPr/>
          <a:lstStyle/>
          <a:p>
            <a:r>
              <a:rPr lang="sk-SK" dirty="0"/>
              <a:t>Látky blokujúce prirodzené metabolické a reprodukčné procesy bunky</a:t>
            </a:r>
          </a:p>
          <a:p>
            <a:r>
              <a:rPr lang="sk-SK" dirty="0"/>
              <a:t>Chemickou štruktúrou príbuzné organizmu a bunke prirodzeným látkam</a:t>
            </a:r>
          </a:p>
          <a:p>
            <a:r>
              <a:rPr lang="sk-SK" b="1" dirty="0"/>
              <a:t>Delenie:</a:t>
            </a:r>
            <a:r>
              <a:rPr lang="sk-SK" dirty="0"/>
              <a:t> </a:t>
            </a:r>
            <a:r>
              <a:rPr lang="sk-SK" i="1" dirty="0" err="1"/>
              <a:t>Analógy</a:t>
            </a:r>
            <a:r>
              <a:rPr lang="sk-SK" i="1" dirty="0"/>
              <a:t> kyseliny listovej</a:t>
            </a:r>
          </a:p>
          <a:p>
            <a:pPr marL="0" indent="0">
              <a:buNone/>
            </a:pPr>
            <a:r>
              <a:rPr lang="sk-SK" i="1" dirty="0"/>
              <a:t>                  </a:t>
            </a:r>
            <a:r>
              <a:rPr lang="sk-SK" i="1" dirty="0" err="1"/>
              <a:t>Analógy</a:t>
            </a:r>
            <a:r>
              <a:rPr lang="sk-SK" i="1" dirty="0"/>
              <a:t> </a:t>
            </a:r>
            <a:r>
              <a:rPr lang="sk-SK" i="1" dirty="0" err="1"/>
              <a:t>pyrimidínu</a:t>
            </a:r>
            <a:endParaRPr lang="sk-SK" i="1" dirty="0"/>
          </a:p>
          <a:p>
            <a:pPr marL="0" indent="0">
              <a:buNone/>
            </a:pPr>
            <a:r>
              <a:rPr lang="sk-SK" i="1" dirty="0"/>
              <a:t>                  </a:t>
            </a:r>
            <a:r>
              <a:rPr lang="sk-SK" i="1" dirty="0" err="1"/>
              <a:t>Analógy</a:t>
            </a:r>
            <a:r>
              <a:rPr lang="sk-SK" i="1" dirty="0"/>
              <a:t> </a:t>
            </a:r>
            <a:r>
              <a:rPr lang="sk-SK" i="1" dirty="0" err="1"/>
              <a:t>purínu</a:t>
            </a:r>
            <a:r>
              <a:rPr lang="sk-SK" i="1" dirty="0"/>
              <a:t> </a:t>
            </a:r>
          </a:p>
          <a:p>
            <a:r>
              <a:rPr lang="sk-SK" dirty="0"/>
              <a:t>Účinok spočíva buď v narušení samotnej syntézy alebo blokovaní mechanizmov a ich súčastí, čím prirodzene dôjde ku začiatku apoptózy</a:t>
            </a:r>
          </a:p>
          <a:p>
            <a:r>
              <a:rPr lang="sk-SK" dirty="0"/>
              <a:t> Využitie pri liečbe karcinómu prsníka, močového mechúra a močovej trubice, zhubných nádorov hlavy a krk, pri leukémii,....</a:t>
            </a:r>
          </a:p>
          <a:p>
            <a:r>
              <a:rPr lang="sk-SK" i="1" dirty="0" err="1"/>
              <a:t>Metotrexát</a:t>
            </a:r>
            <a:r>
              <a:rPr lang="sk-SK" i="1" dirty="0"/>
              <a:t>, </a:t>
            </a:r>
            <a:r>
              <a:rPr lang="sk-SK" i="1" dirty="0" err="1"/>
              <a:t>Merkaptopurín</a:t>
            </a:r>
            <a:r>
              <a:rPr lang="sk-SK" i="1" dirty="0"/>
              <a:t>, </a:t>
            </a:r>
            <a:r>
              <a:rPr lang="sk-SK" i="1" dirty="0" err="1"/>
              <a:t>Kladribin</a:t>
            </a:r>
            <a:r>
              <a:rPr lang="sk-SK" i="1" dirty="0"/>
              <a:t>, </a:t>
            </a:r>
            <a:r>
              <a:rPr lang="sk-SK" i="1" dirty="0" err="1"/>
              <a:t>Fluoruracil</a:t>
            </a:r>
            <a:r>
              <a:rPr lang="sk-SK" i="1" dirty="0"/>
              <a:t>, </a:t>
            </a:r>
            <a:r>
              <a:rPr lang="sk-SK" i="1" dirty="0" err="1"/>
              <a:t>Tegafur</a:t>
            </a:r>
            <a:r>
              <a:rPr lang="sk-SK" i="1" dirty="0"/>
              <a:t>, </a:t>
            </a:r>
            <a:r>
              <a:rPr lang="sk-SK" i="1" dirty="0" err="1"/>
              <a:t>Kapecitabin</a:t>
            </a:r>
            <a:r>
              <a:rPr lang="sk-SK" i="1" dirty="0"/>
              <a:t> </a:t>
            </a:r>
          </a:p>
          <a:p>
            <a:pPr marL="0" indent="0">
              <a:buNone/>
            </a:pPr>
            <a:endParaRPr lang="en-GB" i="1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3301739-81AF-FC3A-A97B-97DEAC639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98236"/>
              </p:ext>
            </p:extLst>
          </p:nvPr>
        </p:nvGraphicFramePr>
        <p:xfrm>
          <a:off x="9453037" y="365760"/>
          <a:ext cx="1392161" cy="128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2" imgW="0" imgH="0" progId="KingDrawXObject.Document">
                  <p:embed/>
                </p:oleObj>
              </mc:Choice>
              <mc:Fallback>
                <p:oleObj name="KingDrawXObject" r:id="rId2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53037" y="365760"/>
                        <a:ext cx="1392161" cy="1289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72167C6-CF35-4CCE-5B85-208F7A462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777189"/>
              </p:ext>
            </p:extLst>
          </p:nvPr>
        </p:nvGraphicFramePr>
        <p:xfrm>
          <a:off x="7437912" y="318130"/>
          <a:ext cx="1446500" cy="142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4" imgW="0" imgH="0" progId="KingDrawXObject.Document">
                  <p:embed/>
                </p:oleObj>
              </mc:Choice>
              <mc:Fallback>
                <p:oleObj name="KingDrawXObject" r:id="rId4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37912" y="318130"/>
                        <a:ext cx="1446500" cy="1420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00AE6209-36E0-9182-8571-18625BC03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83822"/>
              </p:ext>
            </p:extLst>
          </p:nvPr>
        </p:nvGraphicFramePr>
        <p:xfrm>
          <a:off x="8606282" y="4370317"/>
          <a:ext cx="2501900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6" imgW="0" imgH="0" progId="KingDrawXObject.Document">
                  <p:embed/>
                </p:oleObj>
              </mc:Choice>
              <mc:Fallback>
                <p:oleObj name="KingDrawXObject" r:id="rId6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6282" y="4370317"/>
                        <a:ext cx="2501900" cy="229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65AE1FD0-F4D4-8BFE-42E3-F48CE38BDA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988631"/>
              </p:ext>
            </p:extLst>
          </p:nvPr>
        </p:nvGraphicFramePr>
        <p:xfrm>
          <a:off x="6814312" y="2390844"/>
          <a:ext cx="41402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8" imgW="0" imgH="0" progId="KingDrawXObject.Document">
                  <p:embed/>
                </p:oleObj>
              </mc:Choice>
              <mc:Fallback>
                <p:oleObj name="KingDrawXObject" r:id="rId8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14312" y="2390844"/>
                        <a:ext cx="41402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66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B23BF4B-85A7-7FAB-B304-0C511BEBA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765" y="384008"/>
            <a:ext cx="9952383" cy="57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8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4222F-78D9-1841-2018-E858F752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D0296F-9A86-2C10-1E24-2888E847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59" y="1769165"/>
            <a:ext cx="8595360" cy="4860235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hlinkClick r:id="rId2"/>
              </a:rPr>
              <a:t>https://www.cancer.net/navigating-cancer-care/how-cancer-treated/chemotherapy/what-chemotherapy</a:t>
            </a:r>
          </a:p>
          <a:p>
            <a:r>
              <a:rPr lang="en-GB" dirty="0">
                <a:hlinkClick r:id="rId2"/>
              </a:rPr>
              <a:t>https://www.mdpi.com/2072-6694/15/14/3642</a:t>
            </a:r>
            <a:endParaRPr lang="sk-SK" dirty="0"/>
          </a:p>
          <a:p>
            <a:r>
              <a:rPr lang="sk-SK" dirty="0">
                <a:hlinkClick r:id="rId3"/>
              </a:rPr>
              <a:t>https://sciencemag.cz/jak-parp-inhibitory-pusobi-v-nadorovych-bunkach/</a:t>
            </a:r>
          </a:p>
          <a:p>
            <a:r>
              <a:rPr lang="sk-SK" dirty="0">
                <a:hlinkClick r:id="rId3"/>
              </a:rPr>
              <a:t>https://www.ncbi.nlm.nih.gov/books/NBK548372/</a:t>
            </a:r>
            <a:endParaRPr lang="sk-SK" dirty="0"/>
          </a:p>
          <a:p>
            <a:r>
              <a:rPr lang="en-GB" dirty="0">
                <a:hlinkClick r:id="rId4"/>
              </a:rPr>
              <a:t>https://www.mdpi.com/1422-0067/21/14/4919</a:t>
            </a:r>
            <a:endParaRPr lang="sk-SK" dirty="0">
              <a:hlinkClick r:id="rId5"/>
            </a:endParaRPr>
          </a:p>
          <a:p>
            <a:r>
              <a:rPr lang="en-GB" dirty="0">
                <a:hlinkClick r:id="rId6"/>
              </a:rPr>
              <a:t>https://www.nzip.cz/rejstrikovy-pojem/4386</a:t>
            </a:r>
            <a:endParaRPr lang="sk-SK" dirty="0">
              <a:hlinkClick r:id="rId5"/>
            </a:endParaRPr>
          </a:p>
          <a:p>
            <a:r>
              <a:rPr lang="en-GB" dirty="0">
                <a:hlinkClick r:id="rId7"/>
              </a:rPr>
              <a:t>https://www.mdpi.com/2227-9717/9/11/1873</a:t>
            </a:r>
            <a:endParaRPr lang="sk-SK" dirty="0"/>
          </a:p>
          <a:p>
            <a:r>
              <a:rPr lang="sk-SK" dirty="0">
                <a:hlinkClick r:id="rId5"/>
              </a:rPr>
              <a:t>https://www.linkos.cz/lekar-a-multidisciplinarni-tym/kongresy/po-kongresu/databaze-tuzemskych-onkologickych-konferencnich-abstrakt/taxany-v-lecbe-karcinomu-prsu-1/</a:t>
            </a:r>
          </a:p>
          <a:p>
            <a:r>
              <a:rPr lang="sk-SK" dirty="0">
                <a:hlinkClick r:id="rId5"/>
              </a:rPr>
              <a:t>https://www.scicell.org/2021/05/21/taxol-paklitaxel-alternativny-liek-v-liecbe-rakoviny/</a:t>
            </a:r>
          </a:p>
          <a:p>
            <a:r>
              <a:rPr lang="sk-SK" dirty="0">
                <a:hlinkClick r:id="rId5"/>
              </a:rPr>
              <a:t>https://www.linkos.cz/slovnicek/antimetabolity/</a:t>
            </a:r>
          </a:p>
          <a:p>
            <a:r>
              <a:rPr lang="en-GB" dirty="0">
                <a:hlinkClick r:id="rId5"/>
              </a:rPr>
              <a:t>https://step1.medbullets.com/oncology/111041/antimetabolites</a:t>
            </a:r>
            <a:endParaRPr lang="sk-SK" dirty="0"/>
          </a:p>
          <a:p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87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C8C9D-CCB8-F0DD-7B40-B4F1F5B0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913337-C4DF-5C02-34B3-D9717063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1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FFD19-6280-5285-B42E-B661B285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Chemoterapia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5DE1A-6C1E-E465-0A4D-1A4BD3CD3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68" y="1791355"/>
            <a:ext cx="8595360" cy="4583927"/>
          </a:xfrm>
        </p:spPr>
        <p:txBody>
          <a:bodyPr>
            <a:normAutofit lnSpcReduction="10000"/>
          </a:bodyPr>
          <a:lstStyle/>
          <a:p>
            <a:r>
              <a:rPr lang="sk-SK" dirty="0"/>
              <a:t>Ide o využívanie tzv. systematických liečiv na potlačenie alebo liečbu rakoviny</a:t>
            </a:r>
          </a:p>
          <a:p>
            <a:r>
              <a:rPr lang="sk-SK" dirty="0"/>
              <a:t>Vo všeobecnosti ide o silné a často vysoko toxické chemikálie, ktoré cielene prechádzajú do buniek v určitých častiach ich cyklu a špecifický zasahujú do príslušných mechanizmov, kde spôsobia ich zmenu alebo zastavenie, čo pôsobí na bunku toxicky až smrteľne</a:t>
            </a:r>
          </a:p>
          <a:p>
            <a:r>
              <a:rPr lang="sk-SK" dirty="0"/>
              <a:t>Pre správny a účinný efekt sa najčastejšie využíva kombinácia niekoľkých </a:t>
            </a:r>
            <a:r>
              <a:rPr lang="sk-SK" dirty="0" err="1"/>
              <a:t>chemoterapeutík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b="1" i="1" dirty="0"/>
              <a:t>- </a:t>
            </a:r>
            <a:r>
              <a:rPr lang="sk-SK" i="1" dirty="0"/>
              <a:t>Kuratívna chemoterapia </a:t>
            </a:r>
            <a:r>
              <a:rPr lang="sk-SK" dirty="0"/>
              <a:t>(Kompletná liečba nádoru)      </a:t>
            </a:r>
          </a:p>
          <a:p>
            <a:pPr marL="0" indent="0">
              <a:buNone/>
            </a:pPr>
            <a:r>
              <a:rPr lang="sk-SK" i="1" dirty="0"/>
              <a:t>- </a:t>
            </a:r>
            <a:r>
              <a:rPr lang="sk-SK" i="1" dirty="0" err="1"/>
              <a:t>Adjuvantná</a:t>
            </a:r>
            <a:r>
              <a:rPr lang="sk-SK" i="1" dirty="0"/>
              <a:t> chemoterapia </a:t>
            </a:r>
            <a:r>
              <a:rPr lang="sk-SK" dirty="0"/>
              <a:t>(Liečba </a:t>
            </a:r>
            <a:r>
              <a:rPr lang="sk-SK" dirty="0" err="1"/>
              <a:t>zbytkových</a:t>
            </a:r>
            <a:r>
              <a:rPr lang="sk-SK" dirty="0"/>
              <a:t> nádorových buniek)  </a:t>
            </a:r>
          </a:p>
          <a:p>
            <a:pPr marL="0" indent="0">
              <a:buNone/>
            </a:pPr>
            <a:r>
              <a:rPr lang="sk-SK" i="1" dirty="0"/>
              <a:t>- </a:t>
            </a:r>
            <a:r>
              <a:rPr lang="sk-SK" i="1" dirty="0" err="1"/>
              <a:t>Neoadjuvantná</a:t>
            </a:r>
            <a:r>
              <a:rPr lang="sk-SK" i="1" dirty="0"/>
              <a:t> chemoterapia </a:t>
            </a:r>
            <a:r>
              <a:rPr lang="sk-SK" dirty="0"/>
              <a:t>(Liečba zameraná na zmenšenie nádoru)</a:t>
            </a:r>
          </a:p>
          <a:p>
            <a:pPr marL="0" indent="0">
              <a:buNone/>
            </a:pPr>
            <a:r>
              <a:rPr lang="sk-SK" i="1" dirty="0"/>
              <a:t>- Paliatívna chemoterapia </a:t>
            </a:r>
            <a:r>
              <a:rPr lang="sk-SK" dirty="0"/>
              <a:t>(Liečba zameraná na spomalenie rastu </a:t>
            </a:r>
            <a:r>
              <a:rPr lang="sk-SK" dirty="0" err="1"/>
              <a:t>nádora</a:t>
            </a:r>
            <a:r>
              <a:rPr lang="sk-SK" dirty="0"/>
              <a:t> a zmiernenie ťažkostí, ktoré spôsobuje 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8101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C6228-AC9C-ED50-BED1-910031B8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Inhibítory PARP 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1D0BF8-3C53-2D10-5D23-1EFC4DA9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59" y="1784988"/>
            <a:ext cx="8595360" cy="4351337"/>
          </a:xfrm>
        </p:spPr>
        <p:txBody>
          <a:bodyPr/>
          <a:lstStyle/>
          <a:p>
            <a:r>
              <a:rPr lang="sk-SK" dirty="0"/>
              <a:t>Látky blokujúce enzýmy skupiny PARP- ich úlohou je oprava zlomov na molekulách DNA po ich replikácii</a:t>
            </a:r>
          </a:p>
          <a:p>
            <a:r>
              <a:rPr lang="sk-SK" dirty="0"/>
              <a:t>Účinok spočíva v obsadení aktívneho miesta enzýmu príslušnou molekulou, enzým nie je následne schopný opravovať zlomy </a:t>
            </a:r>
            <a:r>
              <a:rPr lang="sk-SK" dirty="0" err="1"/>
              <a:t>Okazakiho</a:t>
            </a:r>
            <a:r>
              <a:rPr lang="sk-SK" dirty="0"/>
              <a:t> fragmentov a tato vzniknuté medziprodukty sú zdrojom </a:t>
            </a:r>
            <a:r>
              <a:rPr lang="sk-SK" dirty="0" err="1"/>
              <a:t>cytotoxicity</a:t>
            </a:r>
            <a:r>
              <a:rPr lang="sk-SK" dirty="0"/>
              <a:t>, ktorá vedie k indukovanej apoptóze </a:t>
            </a:r>
          </a:p>
          <a:p>
            <a:r>
              <a:rPr lang="sk-SK" dirty="0"/>
              <a:t>Veľkou prekážkou liečby touto metódou je vrodená ,,rezistencia“ enzýmov na tieto inhibítory u približne 40-50% ľudí spôsobená mutáciou</a:t>
            </a:r>
          </a:p>
          <a:p>
            <a:r>
              <a:rPr lang="sk-SK" dirty="0"/>
              <a:t>Využitie pri liečbe karcinómu prsníka a vaječníkov</a:t>
            </a:r>
          </a:p>
          <a:p>
            <a:r>
              <a:rPr lang="sk-SK" i="1" dirty="0" err="1"/>
              <a:t>Olaparib</a:t>
            </a:r>
            <a:r>
              <a:rPr lang="sk-SK" i="1" dirty="0"/>
              <a:t>, </a:t>
            </a:r>
            <a:r>
              <a:rPr lang="sk-SK" i="1" dirty="0" err="1"/>
              <a:t>Niraparib</a:t>
            </a:r>
            <a:endParaRPr lang="en-GB" i="1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5717A94-BEDE-5343-BC81-04C917571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35143"/>
              </p:ext>
            </p:extLst>
          </p:nvPr>
        </p:nvGraphicFramePr>
        <p:xfrm>
          <a:off x="7709050" y="459426"/>
          <a:ext cx="3372118" cy="144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2" imgW="0" imgH="0" progId="KingDrawXObject.Document">
                  <p:embed/>
                </p:oleObj>
              </mc:Choice>
              <mc:Fallback>
                <p:oleObj name="KingDrawXObject" r:id="rId2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09050" y="459426"/>
                        <a:ext cx="3372118" cy="144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9715FB9-FF36-A264-16F2-580DB968E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29894"/>
              </p:ext>
            </p:extLst>
          </p:nvPr>
        </p:nvGraphicFramePr>
        <p:xfrm>
          <a:off x="7342075" y="4335426"/>
          <a:ext cx="3739093" cy="144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4" imgW="0" imgH="0" progId="KingDrawXObject.Document">
                  <p:embed/>
                </p:oleObj>
              </mc:Choice>
              <mc:Fallback>
                <p:oleObj name="KingDrawXObject" r:id="rId4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42075" y="4335426"/>
                        <a:ext cx="3739093" cy="144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31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8927D3B-7EB9-2AF3-E876-F14168A1C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983" y="248863"/>
            <a:ext cx="7543800" cy="6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B12C4-725B-F791-314E-470C74BA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Inhibítory </a:t>
            </a:r>
            <a:r>
              <a:rPr lang="sk-SK" dirty="0" err="1"/>
              <a:t>topoizomeráz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C5D868-216C-5C9F-95E8-E571FB181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52" y="1760897"/>
            <a:ext cx="8595360" cy="4351337"/>
          </a:xfrm>
        </p:spPr>
        <p:txBody>
          <a:bodyPr/>
          <a:lstStyle/>
          <a:p>
            <a:r>
              <a:rPr lang="sk-SK" dirty="0"/>
              <a:t>Látky blokujúce účinok enzýmov </a:t>
            </a:r>
            <a:r>
              <a:rPr lang="sk-SK" dirty="0" err="1"/>
              <a:t>Topoizomeráza</a:t>
            </a:r>
            <a:r>
              <a:rPr lang="sk-SK" dirty="0"/>
              <a:t> I a II- Ich úlohou je cielené ,,rozmotávanie“ a spätné ,,spájanie“ molekuly DNA pri replikácii bunky</a:t>
            </a:r>
          </a:p>
          <a:p>
            <a:r>
              <a:rPr lang="sk-SK" dirty="0"/>
              <a:t>Účinok látky je založený na naviazaní sa molekuly na komplex DNA- </a:t>
            </a:r>
            <a:r>
              <a:rPr lang="sk-SK" dirty="0" err="1"/>
              <a:t>topoizomeráza</a:t>
            </a:r>
            <a:r>
              <a:rPr lang="sk-SK" dirty="0"/>
              <a:t> a tým dôjde ku zabráneniu spätnému spojenie vláken molekuly DNA, čo vedie k vyvolaniu apoptózy bunky</a:t>
            </a:r>
          </a:p>
          <a:p>
            <a:r>
              <a:rPr lang="sk-SK" b="1" i="1" dirty="0"/>
              <a:t>Inhibítory </a:t>
            </a:r>
            <a:r>
              <a:rPr lang="sk-SK" b="1" i="1" dirty="0" err="1"/>
              <a:t>topoizomerázy</a:t>
            </a:r>
            <a:r>
              <a:rPr lang="sk-SK" b="1" i="1" dirty="0"/>
              <a:t> I</a:t>
            </a:r>
            <a:r>
              <a:rPr lang="sk-SK" dirty="0"/>
              <a:t>- látky odvodené od </a:t>
            </a:r>
            <a:r>
              <a:rPr lang="sk-SK" dirty="0" err="1"/>
              <a:t>kamptotecínov</a:t>
            </a:r>
            <a:r>
              <a:rPr lang="sk-SK" dirty="0"/>
              <a:t> izolovaných z </a:t>
            </a:r>
            <a:r>
              <a:rPr lang="sk-SK" i="1" dirty="0" err="1"/>
              <a:t>Camptotheca</a:t>
            </a:r>
            <a:r>
              <a:rPr lang="sk-SK" i="1" dirty="0"/>
              <a:t> </a:t>
            </a:r>
            <a:r>
              <a:rPr lang="sk-SK" i="1" dirty="0" err="1"/>
              <a:t>acuminata</a:t>
            </a:r>
            <a:r>
              <a:rPr lang="sk-SK" i="1" dirty="0"/>
              <a:t> </a:t>
            </a:r>
            <a:r>
              <a:rPr lang="sk-SK" dirty="0"/>
              <a:t>podávané väčšinou ako doplnkové terapie v pokročilých štádiách </a:t>
            </a:r>
            <a:r>
              <a:rPr lang="sk-SK" dirty="0" err="1"/>
              <a:t>kolorektálneho</a:t>
            </a:r>
            <a:r>
              <a:rPr lang="sk-SK" dirty="0"/>
              <a:t>, </a:t>
            </a:r>
            <a:r>
              <a:rPr lang="sk-SK" dirty="0" err="1"/>
              <a:t>ovariálneho</a:t>
            </a:r>
            <a:r>
              <a:rPr lang="sk-SK" dirty="0"/>
              <a:t> a karcinóme pľúc </a:t>
            </a:r>
          </a:p>
          <a:p>
            <a:r>
              <a:rPr lang="sk-SK" b="1" i="1" dirty="0"/>
              <a:t>Inhibítory </a:t>
            </a:r>
            <a:r>
              <a:rPr lang="sk-SK" b="1" i="1" dirty="0" err="1"/>
              <a:t>topoizomerázy</a:t>
            </a:r>
            <a:r>
              <a:rPr lang="sk-SK" b="1" i="1" dirty="0"/>
              <a:t> II</a:t>
            </a:r>
            <a:r>
              <a:rPr lang="sk-SK" dirty="0"/>
              <a:t>- </a:t>
            </a:r>
            <a:r>
              <a:rPr lang="sk-SK" dirty="0" err="1"/>
              <a:t>semisyntetické</a:t>
            </a:r>
            <a:r>
              <a:rPr lang="sk-SK" dirty="0"/>
              <a:t> deriváty odvodené od látok izolovaných z rastliny </a:t>
            </a:r>
            <a:r>
              <a:rPr lang="sk-SK" i="1" dirty="0" err="1"/>
              <a:t>Podophyllum</a:t>
            </a:r>
            <a:r>
              <a:rPr lang="sk-SK" i="1" dirty="0"/>
              <a:t> </a:t>
            </a:r>
            <a:r>
              <a:rPr lang="sk-SK" i="1" dirty="0" err="1"/>
              <a:t>peltatum</a:t>
            </a:r>
            <a:r>
              <a:rPr lang="sk-SK" i="1" dirty="0"/>
              <a:t> </a:t>
            </a:r>
            <a:r>
              <a:rPr lang="sk-SK" dirty="0"/>
              <a:t>podávané ako doplnkové terapie pri pokročilom karcinóme semenníkov, pľúc, pri akútnej         leukémii a malígnych nádorov mozgu  </a:t>
            </a:r>
          </a:p>
          <a:p>
            <a:r>
              <a:rPr lang="sk-SK" i="1" dirty="0" err="1"/>
              <a:t>Irinotekan</a:t>
            </a:r>
            <a:r>
              <a:rPr lang="sk-SK" i="1" dirty="0"/>
              <a:t>, </a:t>
            </a:r>
            <a:r>
              <a:rPr lang="sk-SK" i="1" dirty="0" err="1"/>
              <a:t>Topotekan</a:t>
            </a:r>
            <a:r>
              <a:rPr lang="sk-SK" i="1" dirty="0"/>
              <a:t>, </a:t>
            </a:r>
            <a:r>
              <a:rPr lang="sk-SK" i="1" dirty="0" err="1"/>
              <a:t>Etoposid</a:t>
            </a:r>
            <a:r>
              <a:rPr lang="sk-SK" i="1" dirty="0"/>
              <a:t>, </a:t>
            </a:r>
            <a:r>
              <a:rPr lang="sk-SK" i="1" dirty="0" err="1"/>
              <a:t>Tenipozit</a:t>
            </a:r>
            <a:endParaRPr lang="en-GB" i="1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38C7347-323A-19CB-1C9E-8380EC8FC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599419"/>
              </p:ext>
            </p:extLst>
          </p:nvPr>
        </p:nvGraphicFramePr>
        <p:xfrm>
          <a:off x="6735987" y="251668"/>
          <a:ext cx="4505399" cy="242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2" imgW="0" imgH="0" progId="KingDrawXObject.Document">
                  <p:embed/>
                </p:oleObj>
              </mc:Choice>
              <mc:Fallback>
                <p:oleObj name="KingDrawXObject" r:id="rId2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35987" y="251668"/>
                        <a:ext cx="4505399" cy="242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19F89568-DA8F-549C-C722-067D3C752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172717"/>
              </p:ext>
            </p:extLst>
          </p:nvPr>
        </p:nvGraphicFramePr>
        <p:xfrm>
          <a:off x="8236055" y="3246465"/>
          <a:ext cx="3038860" cy="351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4" imgW="0" imgH="0" progId="KingDrawXObject.Document">
                  <p:embed/>
                </p:oleObj>
              </mc:Choice>
              <mc:Fallback>
                <p:oleObj name="KingDrawXObject" r:id="rId4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6055" y="3246465"/>
                        <a:ext cx="3038860" cy="3512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66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A67A822-A933-E226-1B38-B68DB620A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364" y="346139"/>
            <a:ext cx="9114183" cy="62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1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795A7-AA82-FB91-B9A7-8869371E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Platinové </a:t>
            </a:r>
            <a:r>
              <a:rPr lang="sk-SK" dirty="0" err="1"/>
              <a:t>cytostatika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571774-2ADA-249C-CB6C-9E4467CA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55" y="1797964"/>
            <a:ext cx="8595360" cy="4351337"/>
          </a:xfrm>
        </p:spPr>
        <p:txBody>
          <a:bodyPr/>
          <a:lstStyle/>
          <a:p>
            <a:r>
              <a:rPr lang="sk-SK" dirty="0"/>
              <a:t>Komplexné molekuly s centrálnym atómom platiny</a:t>
            </a:r>
          </a:p>
          <a:p>
            <a:r>
              <a:rPr lang="sk-SK" dirty="0"/>
              <a:t>Patria do skupiny tzv. </a:t>
            </a:r>
            <a:r>
              <a:rPr lang="sk-SK" dirty="0" err="1"/>
              <a:t>alkylačných</a:t>
            </a:r>
            <a:r>
              <a:rPr lang="sk-SK" dirty="0"/>
              <a:t> </a:t>
            </a:r>
            <a:r>
              <a:rPr lang="sk-SK" dirty="0" err="1"/>
              <a:t>cytostatík</a:t>
            </a:r>
            <a:r>
              <a:rPr lang="sk-SK" dirty="0"/>
              <a:t>- dochádza ku reakcii s molekulou DNA a spôsobujú na nej zmeny</a:t>
            </a:r>
          </a:p>
          <a:p>
            <a:r>
              <a:rPr lang="sk-SK" dirty="0"/>
              <a:t>Mechanizmus funguje na princípe vzniku vysoko reaktívnych </a:t>
            </a:r>
            <a:r>
              <a:rPr lang="sk-SK" dirty="0" err="1"/>
              <a:t>aquakomplexov</a:t>
            </a:r>
            <a:r>
              <a:rPr lang="sk-SK" dirty="0"/>
              <a:t>, vzniku silných kovalentných väzieb s bázami a tým pádom zablokovaniu štiepenia molekuly DNA pri replikácii v M-fáze bunky alebo ku jej rozštiepeniu ešte pred M-fázou bunky, čo v obidvoch prípadoch vedie ku neschopnosti bunky sa deliť a riadenej apoptóze</a:t>
            </a:r>
          </a:p>
          <a:p>
            <a:r>
              <a:rPr lang="sk-SK" dirty="0"/>
              <a:t>Využitie pri liečbe karcinómu semenníkov, vaječníkov, hlavy a krku, močového mechúra, pľúc,...</a:t>
            </a:r>
          </a:p>
          <a:p>
            <a:r>
              <a:rPr lang="sk-SK" dirty="0"/>
              <a:t>Podávanie injekčne do žily</a:t>
            </a:r>
          </a:p>
          <a:p>
            <a:r>
              <a:rPr lang="sk-SK" i="1" dirty="0" err="1"/>
              <a:t>Cisplatina</a:t>
            </a:r>
            <a:r>
              <a:rPr lang="sk-SK" i="1" dirty="0"/>
              <a:t>, </a:t>
            </a:r>
            <a:r>
              <a:rPr lang="sk-SK" i="1" dirty="0" err="1"/>
              <a:t>Paraplatin</a:t>
            </a:r>
            <a:r>
              <a:rPr lang="sk-SK" i="1" dirty="0"/>
              <a:t>, </a:t>
            </a:r>
            <a:r>
              <a:rPr lang="sk-SK" i="1" dirty="0" err="1"/>
              <a:t>Oxaliplatin</a:t>
            </a:r>
            <a:r>
              <a:rPr lang="sk-SK" i="1" dirty="0"/>
              <a:t>, </a:t>
            </a:r>
            <a:r>
              <a:rPr lang="sk-SK" i="1" dirty="0" err="1"/>
              <a:t>Heptaplatin</a:t>
            </a:r>
            <a:r>
              <a:rPr lang="sk-SK" i="1" dirty="0"/>
              <a:t>,... </a:t>
            </a:r>
            <a:endParaRPr lang="en-GB" i="1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B977A6C-CF73-F7DC-BBCC-4D1129A2B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58178"/>
              </p:ext>
            </p:extLst>
          </p:nvPr>
        </p:nvGraphicFramePr>
        <p:xfrm>
          <a:off x="9442007" y="1163312"/>
          <a:ext cx="1154702" cy="67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2" imgW="0" imgH="0" progId="KingDrawXObject.Document">
                  <p:embed/>
                </p:oleObj>
              </mc:Choice>
              <mc:Fallback>
                <p:oleObj name="KingDrawXObject" r:id="rId2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42007" y="1163312"/>
                        <a:ext cx="1154702" cy="672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131DFF6-F0E1-F203-934F-58DD2CF4F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07445"/>
              </p:ext>
            </p:extLst>
          </p:nvPr>
        </p:nvGraphicFramePr>
        <p:xfrm>
          <a:off x="9049980" y="2144277"/>
          <a:ext cx="201969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4" imgW="0" imgH="0" progId="KingDrawXObject.Document">
                  <p:embed/>
                </p:oleObj>
              </mc:Choice>
              <mc:Fallback>
                <p:oleObj name="KingDrawXObject" r:id="rId4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49980" y="2144277"/>
                        <a:ext cx="2019698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8EDD2247-0990-9477-D34B-0998822ADB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746670"/>
              </p:ext>
            </p:extLst>
          </p:nvPr>
        </p:nvGraphicFramePr>
        <p:xfrm>
          <a:off x="8934815" y="4004184"/>
          <a:ext cx="2019697" cy="103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6" imgW="0" imgH="0" progId="KingDrawXObject.Document">
                  <p:embed/>
                </p:oleObj>
              </mc:Choice>
              <mc:Fallback>
                <p:oleObj name="KingDrawXObject" r:id="rId6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4815" y="4004184"/>
                        <a:ext cx="2019697" cy="103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653E9A07-DEED-AE6D-F670-CB881F093C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8380" y="5466523"/>
            <a:ext cx="3641304" cy="12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CF69F8A-CF71-3F1A-B471-56876D9C1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009" y="191520"/>
            <a:ext cx="9732689" cy="63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FCBE7-7234-8DD0-F80D-EEF5C6A1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Taxany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4AE2C2-A5AF-AA70-CA81-E9FF97A2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50" y="1861597"/>
            <a:ext cx="8595360" cy="463064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Látky odvodené od </a:t>
            </a:r>
            <a:r>
              <a:rPr lang="sk-SK" dirty="0" err="1"/>
              <a:t>Taxínov</a:t>
            </a:r>
            <a:r>
              <a:rPr lang="sk-SK" dirty="0"/>
              <a:t>- skupiny alkaloidov vyskytujúcich sa                     a izolovaných predovšetkým z </a:t>
            </a:r>
            <a:r>
              <a:rPr lang="sk-SK" i="1" dirty="0"/>
              <a:t>Tisu obyčajného (</a:t>
            </a:r>
            <a:r>
              <a:rPr lang="sk-SK" i="1" dirty="0" err="1"/>
              <a:t>Taxus</a:t>
            </a:r>
            <a:r>
              <a:rPr lang="sk-SK" i="1" dirty="0"/>
              <a:t> </a:t>
            </a:r>
            <a:r>
              <a:rPr lang="sk-SK" i="1" dirty="0" err="1"/>
              <a:t>baccata</a:t>
            </a:r>
            <a:r>
              <a:rPr lang="sk-SK" i="1" dirty="0"/>
              <a:t>) </a:t>
            </a:r>
            <a:r>
              <a:rPr lang="sk-SK" dirty="0"/>
              <a:t>a               </a:t>
            </a:r>
            <a:r>
              <a:rPr lang="sk-SK" i="1" dirty="0"/>
              <a:t>Tisu japonského (</a:t>
            </a:r>
            <a:r>
              <a:rPr lang="sk-SK" i="1" dirty="0" err="1"/>
              <a:t>Taxus</a:t>
            </a:r>
            <a:r>
              <a:rPr lang="sk-SK" i="1" dirty="0"/>
              <a:t> </a:t>
            </a:r>
            <a:r>
              <a:rPr lang="sk-SK" i="1" dirty="0" err="1"/>
              <a:t>cuspidata</a:t>
            </a:r>
            <a:r>
              <a:rPr lang="sk-SK" i="1" dirty="0"/>
              <a:t>)</a:t>
            </a:r>
          </a:p>
          <a:p>
            <a:r>
              <a:rPr lang="sk-SK" dirty="0" err="1"/>
              <a:t>Taxany</a:t>
            </a:r>
            <a:r>
              <a:rPr lang="sk-SK" dirty="0"/>
              <a:t> majú niekoľko špecifických cieľov pôsobenia, ale najdôležitejším je stabilizácia </a:t>
            </a:r>
            <a:r>
              <a:rPr lang="sk-SK" dirty="0" err="1"/>
              <a:t>mikrotubúl</a:t>
            </a:r>
            <a:r>
              <a:rPr lang="sk-SK" dirty="0"/>
              <a:t> a tým znemožnenie bunky sa deliť</a:t>
            </a:r>
          </a:p>
          <a:p>
            <a:r>
              <a:rPr lang="sk-SK" dirty="0"/>
              <a:t>Ďalším cieľom pôsobenia je vnútorná mitochondriálna membrána, kde spôsobujú vybíjanie gradientu na membráne, čo vedie k uvoľňovaniu cytochrómu c z mitochondrii a zastaveniu procesu dýchacieho reťazca</a:t>
            </a:r>
          </a:p>
          <a:p>
            <a:r>
              <a:rPr lang="sk-SK" dirty="0"/>
              <a:t>Využitie pri liečbe </a:t>
            </a:r>
            <a:r>
              <a:rPr lang="sk-SK" dirty="0" err="1"/>
              <a:t>karcinónu</a:t>
            </a:r>
            <a:r>
              <a:rPr lang="sk-SK" dirty="0"/>
              <a:t> prsníka, vaječníkov, pľúc a </a:t>
            </a:r>
            <a:r>
              <a:rPr lang="sk-SK" dirty="0" err="1"/>
              <a:t>Kaposiho</a:t>
            </a:r>
            <a:r>
              <a:rPr lang="sk-SK" dirty="0"/>
              <a:t>               sarkómu; skúmanie účinku v oblasti karcinómu pažeráka, horných dýchacích ciest, prostaty a pri akútnej leukémii</a:t>
            </a:r>
          </a:p>
          <a:p>
            <a:r>
              <a:rPr lang="sk-SK" dirty="0"/>
              <a:t>Podávané intravenózne v trojhodinových alebo 24 hodinových           </a:t>
            </a:r>
            <a:r>
              <a:rPr lang="sk-SK" dirty="0" err="1"/>
              <a:t>infúziach</a:t>
            </a:r>
            <a:endParaRPr lang="sk-SK" dirty="0"/>
          </a:p>
          <a:p>
            <a:r>
              <a:rPr lang="sk-SK" i="1" dirty="0" err="1"/>
              <a:t>Docetalex</a:t>
            </a:r>
            <a:r>
              <a:rPr lang="sk-SK" i="1" dirty="0"/>
              <a:t>, </a:t>
            </a:r>
            <a:r>
              <a:rPr lang="sk-SK" i="1" dirty="0" err="1"/>
              <a:t>Paklitaxel</a:t>
            </a:r>
            <a:endParaRPr lang="en-GB" i="1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E61E1FC-EBFD-3426-7D16-595A9DD9A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487415"/>
              </p:ext>
            </p:extLst>
          </p:nvPr>
        </p:nvGraphicFramePr>
        <p:xfrm>
          <a:off x="7459786" y="133989"/>
          <a:ext cx="3758308" cy="2485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2" imgW="0" imgH="0" progId="KingDrawXObject.Document">
                  <p:embed/>
                </p:oleObj>
              </mc:Choice>
              <mc:Fallback>
                <p:oleObj name="KingDrawXObject" r:id="rId2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59786" y="133989"/>
                        <a:ext cx="3758308" cy="2485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A76B7FE9-7338-57E6-B6BF-9E54B952E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848160"/>
              </p:ext>
            </p:extLst>
          </p:nvPr>
        </p:nvGraphicFramePr>
        <p:xfrm>
          <a:off x="7459786" y="4311831"/>
          <a:ext cx="3758308" cy="254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ingDrawXObject" r:id="rId4" imgW="0" imgH="0" progId="KingDrawXObject.Document">
                  <p:embed/>
                </p:oleObj>
              </mc:Choice>
              <mc:Fallback>
                <p:oleObj name="KingDrawXObject" r:id="rId4" imgW="0" imgH="0" progId="KingDrawXObject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9786" y="4311831"/>
                        <a:ext cx="3758308" cy="2546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574850"/>
      </p:ext>
    </p:extLst>
  </p:cSld>
  <p:clrMapOvr>
    <a:masterClrMapping/>
  </p:clrMapOvr>
</p:sld>
</file>

<file path=ppt/theme/theme1.xml><?xml version="1.0" encoding="utf-8"?>
<a:theme xmlns:a="http://schemas.openxmlformats.org/drawingml/2006/main" name="Pohľad">
  <a:themeElements>
    <a:clrScheme name="Pohľa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ľa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ľa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TM03457515[[fn=Pohľad]]</Template>
  <TotalTime>7320</TotalTime>
  <Words>748</Words>
  <Application>Microsoft Office PowerPoint</Application>
  <PresentationFormat>Širokouhlá</PresentationFormat>
  <Paragraphs>59</Paragraphs>
  <Slides>14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Wingdings 2</vt:lpstr>
      <vt:lpstr>Pohľad</vt:lpstr>
      <vt:lpstr>KingDrawXObject</vt:lpstr>
      <vt:lpstr>Onkologické liečiva</vt:lpstr>
      <vt:lpstr>Chemoterapia</vt:lpstr>
      <vt:lpstr>Inhibítory PARP </vt:lpstr>
      <vt:lpstr>Prezentácia programu PowerPoint</vt:lpstr>
      <vt:lpstr>Inhibítory topoizomeráz</vt:lpstr>
      <vt:lpstr>Prezentácia programu PowerPoint</vt:lpstr>
      <vt:lpstr>Platinové cytostatika</vt:lpstr>
      <vt:lpstr>Prezentácia programu PowerPoint</vt:lpstr>
      <vt:lpstr>Taxany</vt:lpstr>
      <vt:lpstr>Prezentácia programu PowerPoint</vt:lpstr>
      <vt:lpstr>Antimetabolity</vt:lpstr>
      <vt:lpstr>Prezentácia programu PowerPoint</vt:lpstr>
      <vt:lpstr>Zdroje</vt:lpstr>
      <vt:lpstr>Záver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liečiva</dc:title>
  <dc:creator>Adam Goč-Matis</dc:creator>
  <cp:lastModifiedBy>Adam Goč-Matis</cp:lastModifiedBy>
  <cp:revision>53</cp:revision>
  <dcterms:created xsi:type="dcterms:W3CDTF">2023-09-27T15:35:02Z</dcterms:created>
  <dcterms:modified xsi:type="dcterms:W3CDTF">2023-11-21T22:10:41Z</dcterms:modified>
</cp:coreProperties>
</file>