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  <p:embeddedFont>
      <p:font typeface="Maven Pro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avenPro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aven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87cb7529d0dc3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87cb7529d0dc3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92e70a61f3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92e70a61f3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a2acfb78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a2acfb78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a2acfb780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a2acfb780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a2acfb780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a2acfb780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a2acfb780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a2acfb780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a2acfb780a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a2acfb780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a2acfb780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a2acfb780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a2acfb780a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a2acfb780a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statista.com/statistics/438967/fertilizer-consumption-globally-by-nutrient/" TargetMode="External"/><Relationship Id="rId4" Type="http://schemas.openxmlformats.org/officeDocument/2006/relationships/hyperlink" Target="https://www.novinky.cz/clanek/veda-skoly-mrtva-zona-v-mexickem-zalivu-utoci-na-rekord-mohou-za-to-farmari-a-deste-40286629#:~:text=Mrtv%C3%A9%20z%C3%B3ny%2C%20ozna%C4%8Dovan%C3%A9%20tak%C3%A9%20jako,kon%C4%8D%C3%ADvaj%C3%AD%20b%C4%9Bhem%20podzimu%20a%20zimy" TargetMode="External"/><Relationship Id="rId5" Type="http://schemas.openxmlformats.org/officeDocument/2006/relationships/hyperlink" Target="https://en.wikipedia.org/wiki/Eutrophication" TargetMode="External"/><Relationship Id="rId6" Type="http://schemas.openxmlformats.org/officeDocument/2006/relationships/hyperlink" Target="https://cs.wikipedia.org/wiki/Haber%C5%AFv%E2%80%93Bosch%C5%AFv_proces#:~:text=Haber%C5%AFv%E2%80%93Bosch%C5%AFv%20proces%2C%20nebo%20tak%C3%A9,a%20za%20p%C5%99%C3%ADtomnosti%20kovov%C3%A9ho%20katalyz%C3%A1toru" TargetMode="External"/><Relationship Id="rId7" Type="http://schemas.openxmlformats.org/officeDocument/2006/relationships/hyperlink" Target="https://byjus.com/chemistry/haber-proces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Umělé hnojivo 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Oliver Bowers</a:t>
            </a:r>
            <a:endParaRPr/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1068" y="3007350"/>
            <a:ext cx="4422925" cy="213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5425"/>
            <a:ext cx="2819400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Odkazy</a:t>
            </a:r>
            <a:endParaRPr/>
          </a:p>
        </p:txBody>
      </p:sp>
      <p:sp>
        <p:nvSpPr>
          <p:cNvPr id="342" name="Google Shape;342;p22"/>
          <p:cNvSpPr txBox="1"/>
          <p:nvPr>
            <p:ph idx="1" type="body"/>
          </p:nvPr>
        </p:nvSpPr>
        <p:spPr>
          <a:xfrm>
            <a:off x="1303800" y="1252300"/>
            <a:ext cx="7030500" cy="34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https://www.statista.com/statistics/438967/fertilizer-consumption-globally-by-nutrient/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https://www.novinky.cz/clanek/veda-skoly-mrtva-zona-v-mexickem-zalivu-utoci-na-rekord-mohou-za-to-farmari-a-deste-40286629#:~:text=Mrtv%C3%A9%20z%C3%B3ny%2C%20ozna%C4%8Dovan%C3%A9%20tak%C3%A9%20jako,kon%C4%8D%C3%ADvaj%C3%AD%20b%C4%9Bhem%20podzimu%20a%20zimy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5"/>
              </a:rPr>
              <a:t>https://en.wikipedia.org/wiki/Eutrophication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6"/>
              </a:rPr>
              <a:t>https://cs.wikipedia.org/wiki/Haber%C5%AFv%E2%80%93Bosch%C5%AFv_proces#:~:text=Haber%C5%AFv%E2%80%93Bosch%C5%AFv%20proces%2C%20nebo%20tak%C3%A9,a%20za%20p%C5%99%C3%ADtomnosti%20kovov%C3%A9ho%20katalyz%C3%A1toru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7"/>
              </a:rPr>
              <a:t>https://byjus.com/chemistry/haber-process/</a:t>
            </a:r>
            <a:r>
              <a:rPr lang="en-GB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 to je?</a:t>
            </a:r>
            <a:endParaRPr/>
          </a:p>
        </p:txBody>
      </p:sp>
      <p:sp>
        <p:nvSpPr>
          <p:cNvPr id="286" name="Google Shape;286;p14"/>
          <p:cNvSpPr txBox="1"/>
          <p:nvPr>
            <p:ph idx="1" type="body"/>
          </p:nvPr>
        </p:nvSpPr>
        <p:spPr>
          <a:xfrm>
            <a:off x="1056750" y="1300951"/>
            <a:ext cx="7030500" cy="35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 čeho se skládá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Obsahuje hlavně Vápník, Dusík, Fosfor a Draslík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Obsahuje živiny které rostliny potřebují pro růst a zdravé plody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Dodávají se na půdu v pevné formě </a:t>
            </a:r>
            <a:r>
              <a:rPr lang="en-GB"/>
              <a:t>granulí</a:t>
            </a:r>
            <a:r>
              <a:rPr lang="en-GB"/>
              <a:t>, také v tekuté formě.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Proč je potřebujeme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Po každém růstu a sklízení plodin se z ztrácí z půdy živiny důležité pro nový růst plodin.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Chemicky syntetizovaná hnojiva jsou nejefektivnější pro dodání potřebného množství živin pro plodiny a produkují se v dostatečném množství.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Jak se produkují?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Dusíkové hnojivo se produkuje Haber-Bosch metodou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Fritz Haber</a:t>
            </a:r>
            <a:endParaRPr/>
          </a:p>
        </p:txBody>
      </p:sp>
      <p:sp>
        <p:nvSpPr>
          <p:cNvPr id="292" name="Google Shape;292;p15"/>
          <p:cNvSpPr txBox="1"/>
          <p:nvPr>
            <p:ph idx="1" type="body"/>
          </p:nvPr>
        </p:nvSpPr>
        <p:spPr>
          <a:xfrm>
            <a:off x="611900" y="1664575"/>
            <a:ext cx="7030500" cy="29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Německý fyzikální chemik (1868-1934)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Vynálezce Haber procesu, za kterou vyhrál v                                                                                                        roku 1918 Nobelovu Cenu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Také pomohl Německu vytvořit v první světové válce                                                                                      chemické zbraně jako yperit a </a:t>
            </a:r>
            <a:r>
              <a:rPr lang="en-GB"/>
              <a:t>chlor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93" name="Google Shape;29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4975" y="375050"/>
            <a:ext cx="2667000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>
            <p:ph type="title"/>
          </p:nvPr>
        </p:nvSpPr>
        <p:spPr>
          <a:xfrm>
            <a:off x="1303800" y="12342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Haberův proces</a:t>
            </a:r>
            <a:endParaRPr/>
          </a:p>
        </p:txBody>
      </p:sp>
      <p:sp>
        <p:nvSpPr>
          <p:cNvPr id="299" name="Google Shape;299;p16"/>
          <p:cNvSpPr txBox="1"/>
          <p:nvPr>
            <p:ph idx="1" type="body"/>
          </p:nvPr>
        </p:nvSpPr>
        <p:spPr>
          <a:xfrm>
            <a:off x="2289644" y="2277668"/>
            <a:ext cx="3921900" cy="10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00" name="Google Shape;30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644288"/>
            <a:ext cx="6868125" cy="357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763" y="3450350"/>
            <a:ext cx="3726329" cy="76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08" name="Google Shape;30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151450"/>
            <a:ext cx="6454150" cy="484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Továrna Lovochemie, Lovosice</a:t>
            </a:r>
            <a:endParaRPr/>
          </a:p>
        </p:txBody>
      </p:sp>
      <p:sp>
        <p:nvSpPr>
          <p:cNvPr id="314" name="Google Shape;314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15" name="Google Shape;315;p18"/>
          <p:cNvPicPr preferRelativeResize="0"/>
          <p:nvPr/>
        </p:nvPicPr>
        <p:blipFill rotWithShape="1">
          <a:blip r:embed="rId3">
            <a:alphaModFix/>
          </a:blip>
          <a:srcRect b="0" l="7164" r="20685" t="0"/>
          <a:stretch/>
        </p:blipFill>
        <p:spPr>
          <a:xfrm>
            <a:off x="1373450" y="1725289"/>
            <a:ext cx="7030500" cy="2806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Jaké jsou důsledky na přírodu?</a:t>
            </a:r>
            <a:endParaRPr/>
          </a:p>
        </p:txBody>
      </p:sp>
      <p:sp>
        <p:nvSpPr>
          <p:cNvPr id="321" name="Google Shape;321;p19"/>
          <p:cNvSpPr txBox="1"/>
          <p:nvPr>
            <p:ph idx="1" type="body"/>
          </p:nvPr>
        </p:nvSpPr>
        <p:spPr>
          <a:xfrm>
            <a:off x="103375" y="1639925"/>
            <a:ext cx="6158100" cy="23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Splachování živin z půdy do řek, které nanesou živiny do                                                       dalších vodních těles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Hromadění</a:t>
            </a:r>
            <a:r>
              <a:rPr lang="en-GB"/>
              <a:t> živin do jezer, rybníků a moře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Přemnožování řas které mohou skrýt vodu a znepřístupnit                                                                 světlo, které rostliny potřebují pro fotosyntézu.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Následné umírání řas, které jsou konzumovány                                                                   k</a:t>
            </a:r>
            <a:r>
              <a:rPr lang="en-GB"/>
              <a:t>yanobakteriemi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Snížení kyslíku ve vodeě až k nulovým hodnotám, umírání                                                                  všech živočichů a zničení vodních ekosystémů. </a:t>
            </a:r>
            <a:endParaRPr/>
          </a:p>
        </p:txBody>
      </p:sp>
      <p:pic>
        <p:nvPicPr>
          <p:cNvPr id="322" name="Google Shape;32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0607" y="2486082"/>
            <a:ext cx="3993400" cy="265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7013" y="0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30" name="Google Shape;33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925" y="144650"/>
            <a:ext cx="8084375" cy="499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Konec</a:t>
            </a:r>
            <a:endParaRPr/>
          </a:p>
        </p:txBody>
      </p:sp>
      <p:sp>
        <p:nvSpPr>
          <p:cNvPr id="336" name="Google Shape;336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Děkuju za pozornost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