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0"/>
  </p:notesMasterIdLst>
  <p:handoutMasterIdLst>
    <p:handoutMasterId r:id="rId61"/>
  </p:handoutMasterIdLst>
  <p:sldIdLst>
    <p:sldId id="256" r:id="rId2"/>
    <p:sldId id="335" r:id="rId3"/>
    <p:sldId id="284" r:id="rId4"/>
    <p:sldId id="285" r:id="rId5"/>
    <p:sldId id="354" r:id="rId6"/>
    <p:sldId id="351" r:id="rId7"/>
    <p:sldId id="352" r:id="rId8"/>
    <p:sldId id="350" r:id="rId9"/>
    <p:sldId id="396" r:id="rId10"/>
    <p:sldId id="310" r:id="rId11"/>
    <p:sldId id="308" r:id="rId12"/>
    <p:sldId id="356" r:id="rId13"/>
    <p:sldId id="286" r:id="rId14"/>
    <p:sldId id="290" r:id="rId15"/>
    <p:sldId id="288" r:id="rId16"/>
    <p:sldId id="289" r:id="rId17"/>
    <p:sldId id="330" r:id="rId18"/>
    <p:sldId id="331" r:id="rId19"/>
    <p:sldId id="263" r:id="rId20"/>
    <p:sldId id="306" r:id="rId21"/>
    <p:sldId id="281" r:id="rId22"/>
    <p:sldId id="257" r:id="rId23"/>
    <p:sldId id="258" r:id="rId24"/>
    <p:sldId id="338" r:id="rId25"/>
    <p:sldId id="319" r:id="rId26"/>
    <p:sldId id="304" r:id="rId27"/>
    <p:sldId id="300" r:id="rId28"/>
    <p:sldId id="278" r:id="rId29"/>
    <p:sldId id="305" r:id="rId30"/>
    <p:sldId id="357" r:id="rId31"/>
    <p:sldId id="276" r:id="rId32"/>
    <p:sldId id="313" r:id="rId33"/>
    <p:sldId id="345" r:id="rId34"/>
    <p:sldId id="314" r:id="rId35"/>
    <p:sldId id="268" r:id="rId36"/>
    <p:sldId id="363" r:id="rId37"/>
    <p:sldId id="387" r:id="rId38"/>
    <p:sldId id="364" r:id="rId39"/>
    <p:sldId id="365" r:id="rId40"/>
    <p:sldId id="266" r:id="rId41"/>
    <p:sldId id="369" r:id="rId42"/>
    <p:sldId id="367" r:id="rId43"/>
    <p:sldId id="366" r:id="rId44"/>
    <p:sldId id="269" r:id="rId45"/>
    <p:sldId id="271" r:id="rId46"/>
    <p:sldId id="370" r:id="rId47"/>
    <p:sldId id="371" r:id="rId48"/>
    <p:sldId id="372" r:id="rId49"/>
    <p:sldId id="373" r:id="rId50"/>
    <p:sldId id="280" r:id="rId51"/>
    <p:sldId id="328" r:id="rId52"/>
    <p:sldId id="348" r:id="rId53"/>
    <p:sldId id="397" r:id="rId54"/>
    <p:sldId id="389" r:id="rId55"/>
    <p:sldId id="400" r:id="rId56"/>
    <p:sldId id="401" r:id="rId57"/>
    <p:sldId id="395" r:id="rId58"/>
    <p:sldId id="390" r:id="rId59"/>
  </p:sldIdLst>
  <p:sldSz cx="12192000" cy="6858000"/>
  <p:notesSz cx="6746875" cy="99139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23"/>
    <p:restoredTop sz="94705"/>
  </p:normalViewPr>
  <p:slideViewPr>
    <p:cSldViewPr>
      <p:cViewPr varScale="1">
        <p:scale>
          <a:sx n="137" d="100"/>
          <a:sy n="137" d="100"/>
        </p:scale>
        <p:origin x="224" y="1744"/>
      </p:cViewPr>
      <p:guideLst>
        <p:guide orient="horz" pos="2160"/>
        <p:guide pos="3904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44.xml"/><Relationship Id="rId3" Type="http://schemas.openxmlformats.org/officeDocument/2006/relationships/slide" Target="slides/slide25.xml"/><Relationship Id="rId7" Type="http://schemas.openxmlformats.org/officeDocument/2006/relationships/slide" Target="slides/slide41.xml"/><Relationship Id="rId2" Type="http://schemas.openxmlformats.org/officeDocument/2006/relationships/slide" Target="slides/slide23.xml"/><Relationship Id="rId1" Type="http://schemas.openxmlformats.org/officeDocument/2006/relationships/slide" Target="slides/slide22.xml"/><Relationship Id="rId6" Type="http://schemas.openxmlformats.org/officeDocument/2006/relationships/slide" Target="slides/slide40.xml"/><Relationship Id="rId5" Type="http://schemas.openxmlformats.org/officeDocument/2006/relationships/slide" Target="slides/slide35.xml"/><Relationship Id="rId4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81F632AC-C584-B14B-8670-9055829528F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41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DACBE023-523B-DD4F-B48A-F36A8E9AA1D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2700" y="0"/>
            <a:ext cx="29241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24" name="Rectangle 4">
            <a:extLst>
              <a:ext uri="{FF2B5EF4-FFF2-40B4-BE49-F238E27FC236}">
                <a16:creationId xmlns:a16="http://schemas.microsoft.com/office/drawing/2014/main" id="{6074DDB6-8EE9-0246-890F-B490FF9534B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8638"/>
            <a:ext cx="29241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27026F1F-6C73-3B44-B417-EB0A0023FA9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2700" y="9418638"/>
            <a:ext cx="29241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7489C78-2AEF-5A45-B084-DC88101F8C76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815D18A-EF26-B74B-B482-E796808A32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4175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D5C807-B96B-5A4D-B1F3-B527B0A111F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21113" y="0"/>
            <a:ext cx="2924175" cy="4953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E6817A8-D76E-324C-8E82-2C97E690D3D4}" type="datetime1">
              <a:rPr lang="en-US" altLang="cs-CZ"/>
              <a:pPr/>
              <a:t>11/22/23</a:t>
            </a:fld>
            <a:endParaRPr lang="en-US" altLang="cs-CZ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37AE6DD-7DE6-FF4A-8231-1A3B7C0606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9850" y="742950"/>
            <a:ext cx="6607175" cy="3717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BEA0D8D-DAB2-854A-8A66-F9AA7C5C02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4688" y="4708525"/>
            <a:ext cx="5397500" cy="4462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783746-4737-0E4F-9851-D6E2CF609CD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17050"/>
            <a:ext cx="2924175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916478-9644-DA4B-8486-761093FAE9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21113" y="9417050"/>
            <a:ext cx="2924175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DF24CD1-16CC-A844-8705-1C5501F9E7D2}" type="slidenum">
              <a:rPr lang="en-US" altLang="cs-CZ"/>
              <a:pPr/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幻灯片图像占位符 1">
            <a:extLst>
              <a:ext uri="{FF2B5EF4-FFF2-40B4-BE49-F238E27FC236}">
                <a16:creationId xmlns:a16="http://schemas.microsoft.com/office/drawing/2014/main" id="{F5BD5BA9-1D02-0B43-84A4-1B095D220C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9850" y="742950"/>
            <a:ext cx="6607175" cy="3717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备注占位符 2">
            <a:extLst>
              <a:ext uri="{FF2B5EF4-FFF2-40B4-BE49-F238E27FC236}">
                <a16:creationId xmlns:a16="http://schemas.microsoft.com/office/drawing/2014/main" id="{EA3B6082-C99E-0F44-A98E-4CFF9DB70C6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cs-CZ">
              <a:ea typeface="ＭＳ Ｐゴシック" panose="020B0600070205080204" pitchFamily="34" charset="-128"/>
            </a:endParaRPr>
          </a:p>
        </p:txBody>
      </p:sp>
      <p:sp>
        <p:nvSpPr>
          <p:cNvPr id="36867" name="灯片编号占位符 3">
            <a:extLst>
              <a:ext uri="{FF2B5EF4-FFF2-40B4-BE49-F238E27FC236}">
                <a16:creationId xmlns:a16="http://schemas.microsoft.com/office/drawing/2014/main" id="{E3DEDB4A-5C2D-0047-89C0-503DBB3E38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1C38559-286F-6645-9DDE-0F06D5C8EFEA}" type="slidenum">
              <a:rPr lang="en-US" altLang="cs-CZ" sz="1200">
                <a:ea typeface="宋体" panose="02010600030101010101" pitchFamily="2" charset="-122"/>
              </a:rPr>
              <a:pPr eaLnBrk="1" hangingPunct="1"/>
              <a:t>18</a:t>
            </a:fld>
            <a:endParaRPr lang="en-US" altLang="cs-CZ" sz="120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>
            <a:extLst>
              <a:ext uri="{FF2B5EF4-FFF2-40B4-BE49-F238E27FC236}">
                <a16:creationId xmlns:a16="http://schemas.microsoft.com/office/drawing/2014/main" id="{D26EAADC-75CF-8747-9B28-0658E24615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69850" y="742950"/>
            <a:ext cx="6607175" cy="3717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Notes Placeholder 2">
            <a:extLst>
              <a:ext uri="{FF2B5EF4-FFF2-40B4-BE49-F238E27FC236}">
                <a16:creationId xmlns:a16="http://schemas.microsoft.com/office/drawing/2014/main" id="{2883081C-F73D-8F46-A0E9-3BA1F93967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lv-LV" altLang="cs-CZ">
                <a:ea typeface="ＭＳ Ｐゴシック" panose="020B0600070205080204" pitchFamily="34" charset="-128"/>
              </a:rPr>
              <a:t>Molecule is composed of many electrons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lv-LV" altLang="cs-CZ">
                <a:ea typeface="ＭＳ Ｐゴシック" panose="020B0600070205080204" pitchFamily="34" charset="-128"/>
              </a:rPr>
              <a:t>Each electron will scatter secondary radiation uppon exposure to x-rays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lv-LV" altLang="cs-CZ">
                <a:ea typeface="ＭＳ Ｐゴシック" panose="020B0600070205080204" pitchFamily="34" charset="-128"/>
              </a:rPr>
              <a:t>The scattered secondary beams will interact and cause interference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lv-LV" altLang="cs-CZ">
                <a:ea typeface="ＭＳ Ｐゴシック" panose="020B0600070205080204" pitchFamily="34" charset="-128"/>
              </a:rPr>
              <a:t>The scattering from a molecule is dependent on number of and  distances between electrons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lv-LV" altLang="cs-CZ">
                <a:ea typeface="ＭＳ Ｐゴシック" panose="020B0600070205080204" pitchFamily="34" charset="-128"/>
              </a:rPr>
              <a:t>In other words, scattering from molecule is dependent on its structure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lv-LV" altLang="cs-CZ">
                <a:ea typeface="ＭＳ Ｐゴシック" panose="020B0600070205080204" pitchFamily="34" charset="-128"/>
              </a:rPr>
              <a:t>If we would know the amplitudes and phases of scattered molecule, we could calculate the structure of molecule... </a:t>
            </a:r>
            <a:endParaRPr lang="en-GB" altLang="cs-CZ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US" altLang="cs-CZ">
              <a:ea typeface="ＭＳ Ｐゴシック" panose="020B0600070205080204" pitchFamily="34" charset="-128"/>
            </a:endParaRPr>
          </a:p>
        </p:txBody>
      </p:sp>
      <p:sp>
        <p:nvSpPr>
          <p:cNvPr id="44035" name="Slide Number Placeholder 3">
            <a:extLst>
              <a:ext uri="{FF2B5EF4-FFF2-40B4-BE49-F238E27FC236}">
                <a16:creationId xmlns:a16="http://schemas.microsoft.com/office/drawing/2014/main" id="{ACC5F028-E276-A848-B728-0BE24CE855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7AEC81B-1AA4-3041-ADA9-DDD031F95318}" type="slidenum">
              <a:rPr lang="en-US" altLang="cs-CZ" sz="1200"/>
              <a:pPr eaLnBrk="1" hangingPunct="1"/>
              <a:t>23</a:t>
            </a:fld>
            <a:endParaRPr lang="en-US" altLang="cs-CZ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>
            <a:extLst>
              <a:ext uri="{FF2B5EF4-FFF2-40B4-BE49-F238E27FC236}">
                <a16:creationId xmlns:a16="http://schemas.microsoft.com/office/drawing/2014/main" id="{4C1CC8CB-6E1D-E040-8138-A14F51762F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69850" y="742950"/>
            <a:ext cx="6607175" cy="3717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8" name="Notes Placeholder 2">
            <a:extLst>
              <a:ext uri="{FF2B5EF4-FFF2-40B4-BE49-F238E27FC236}">
                <a16:creationId xmlns:a16="http://schemas.microsoft.com/office/drawing/2014/main" id="{94FDEFE3-6734-6E4C-99F2-72D894CB3E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lv-LV" altLang="cs-CZ">
                <a:ea typeface="ＭＳ Ｐゴシック" panose="020B0600070205080204" pitchFamily="34" charset="-128"/>
              </a:rPr>
              <a:t>Fitting of protein sequence in the electron density</a:t>
            </a:r>
          </a:p>
          <a:p>
            <a:pPr eaLnBrk="1" hangingPunct="1"/>
            <a:r>
              <a:rPr lang="lv-LV" altLang="cs-CZ">
                <a:ea typeface="ＭＳ Ｐゴシック" panose="020B0600070205080204" pitchFamily="34" charset="-128"/>
              </a:rPr>
              <a:t>Easy in molecular replacement</a:t>
            </a:r>
          </a:p>
          <a:p>
            <a:pPr eaLnBrk="1" hangingPunct="1"/>
            <a:r>
              <a:rPr lang="lv-LV" altLang="cs-CZ">
                <a:ea typeface="ＭＳ Ｐゴシック" panose="020B0600070205080204" pitchFamily="34" charset="-128"/>
              </a:rPr>
              <a:t>More difficult if no initial model is available</a:t>
            </a:r>
          </a:p>
          <a:p>
            <a:pPr eaLnBrk="1" hangingPunct="1"/>
            <a:r>
              <a:rPr lang="lv-LV" altLang="cs-CZ">
                <a:ea typeface="ＭＳ Ｐゴシック" panose="020B0600070205080204" pitchFamily="34" charset="-128"/>
              </a:rPr>
              <a:t>Unambiquous if resolution is high enough (better than 3.0 Å)</a:t>
            </a:r>
          </a:p>
          <a:p>
            <a:pPr eaLnBrk="1" hangingPunct="1"/>
            <a:r>
              <a:rPr lang="lv-LV" altLang="cs-CZ">
                <a:ea typeface="ＭＳ Ｐゴシック" panose="020B0600070205080204" pitchFamily="34" charset="-128"/>
              </a:rPr>
              <a:t>Can be automated, if resolution is close to 2Å or better</a:t>
            </a:r>
            <a:endParaRPr lang="en-GB" altLang="cs-CZ">
              <a:ea typeface="ＭＳ Ｐゴシック" panose="020B0600070205080204" pitchFamily="34" charset="-128"/>
            </a:endParaRPr>
          </a:p>
          <a:p>
            <a:endParaRPr lang="en-US" altLang="cs-CZ">
              <a:ea typeface="ＭＳ Ｐゴシック" panose="020B0600070205080204" pitchFamily="34" charset="-128"/>
            </a:endParaRPr>
          </a:p>
        </p:txBody>
      </p:sp>
      <p:sp>
        <p:nvSpPr>
          <p:cNvPr id="75779" name="Slide Number Placeholder 3">
            <a:extLst>
              <a:ext uri="{FF2B5EF4-FFF2-40B4-BE49-F238E27FC236}">
                <a16:creationId xmlns:a16="http://schemas.microsoft.com/office/drawing/2014/main" id="{1DA14DB9-4A4D-7C47-84B3-53E98C80D2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05D220E-11A5-CD46-9719-727012430102}" type="slidenum">
              <a:rPr lang="en-US" altLang="cs-CZ" sz="1200"/>
              <a:pPr eaLnBrk="1" hangingPunct="1"/>
              <a:t>44</a:t>
            </a:fld>
            <a:endParaRPr lang="en-US" altLang="cs-CZ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ADEA1-CE44-E54A-AEAE-CB7D5E944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77A7A-D252-C44D-8140-A95E2E442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DF541-5353-CB49-9BA0-18CAB0111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9AEA18-618B-314F-A5BB-DFDA6A93AA3F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484813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5269B-ABF6-0E4D-8DFC-C81B67CA8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95207-F2A0-C343-B0D8-C304984D3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1F7E8-C4EB-6F44-97DC-96351B14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E22310-B3A2-8D42-B981-CDF0A7077AE0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692151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DB949-48AE-AE4B-BF8B-02515AE55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72551-F600-DF49-AB0C-1AD9CC4F8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C8A7F-0124-5A42-A284-8ADCB0ABD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C6DE9D-A716-D040-9862-A20FFD924059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651214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4A0CA-43D5-534C-A7EB-06C70E373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1D8E5-1146-F043-82C9-CD096672E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7A02D-224D-D04C-8019-951B0A84F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D34564-159B-B347-A4D5-861B197C76C8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499630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D6E6C-222C-D543-B915-B2E352B66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70409-3A30-8249-BD38-13107459B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4BC2B-0ABB-9249-890A-73CD9752B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88791C-8695-4E48-908F-A334E2F15CC4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789016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409E38B-0AD8-8A43-BD88-7E140D4C1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00FD702-E5E5-9F46-A6CF-AF078D8A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026F1A4-6CE9-3843-A871-C17F512EF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C15C96-11C3-6748-AAB8-291BA68D14B9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597256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AC0688F-7C24-5F48-97AD-1424EEDEB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D4B6DCB-15E9-6742-BD22-2331CB473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E9F95AE-FC5E-DB48-965F-4A736123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D48695-4002-B54D-9B17-0E09D53179FB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978120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1F4F541-709C-854C-8886-973CC526B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41096D5-BCD7-D64B-8B3D-EB7DC2267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9215A0B-DF32-8E4F-89F3-398EA6075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0F6E8D-C65D-A040-AC4D-2F4F76FBE995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526937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3FF11E5-B5B7-724B-9600-CAE10A9A2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196A522-851E-034B-B48F-41CDFAC2B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AC83988-C90C-E94E-943C-FD0A75D46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EEE32-62A9-0A46-B3BA-A01B0D7BAEA3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200776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7A9C42C-C0E0-F045-B192-ED0744980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FD337C6-5AC4-1747-B21E-4F0B1BEB9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C537717-BB9D-7F44-96F8-28A9E8E2F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7AAA17-5C5E-B04F-B085-07BBCC70B49B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853469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F9461E3-EB88-504A-B8AF-2743773C7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F08717-6962-3E49-846D-60C74F106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75D8C0D-5152-AF4D-9C4F-D5F46A2C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F544C1-4CE7-9A4E-BD2D-E1BAE12AE549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638882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2714175-FD1A-5F47-B24F-0A249D66686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61C941E-0E99-6B43-9D35-8CBA314AA72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/>
              <a:t>Click to edit Master text styles</a:t>
            </a:r>
          </a:p>
          <a:p>
            <a:pPr lvl="1"/>
            <a:r>
              <a:rPr lang="en-US" altLang="cs-CZ"/>
              <a:t>Second level</a:t>
            </a:r>
          </a:p>
          <a:p>
            <a:pPr lvl="2"/>
            <a:r>
              <a:rPr lang="en-US" altLang="cs-CZ"/>
              <a:t>Third level</a:t>
            </a:r>
          </a:p>
          <a:p>
            <a:pPr lvl="3"/>
            <a:r>
              <a:rPr lang="en-US" altLang="cs-CZ"/>
              <a:t>Fourth level</a:t>
            </a:r>
          </a:p>
          <a:p>
            <a:pPr lvl="4"/>
            <a:r>
              <a:rPr lang="en-US" altLang="cs-CZ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1CCFB-0349-974B-A387-D66600BF9A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4C82B-BE96-AA44-9975-43325A5EA9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9AEF7-27D1-4841-904B-8D45EACA93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3E6C9D1-A078-E947-9140-6F3BA91A9A13}" type="slidenum">
              <a:rPr lang="en-US" altLang="cs-CZ"/>
              <a:pPr/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40.emf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62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56.png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E45546B4-F955-334C-9E71-2A6918847FC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09800" y="1295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lv-LV" sz="4900">
                <a:ea typeface="ＭＳ Ｐゴシック" charset="0"/>
                <a:cs typeface="Calibri" charset="0"/>
              </a:rPr>
              <a:t>Macromolecular crystallography</a:t>
            </a:r>
            <a:endParaRPr lang="en-GB" sz="4900">
              <a:ea typeface="ＭＳ Ｐゴシック" charset="0"/>
              <a:cs typeface="Calibri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77D5F761-9816-BB45-8553-3B5DE0330E1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GB" altLang="cs-CZ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eaLnBrk="1" hangingPunct="1"/>
            <a:r>
              <a:rPr lang="en-GB" altLang="cs-CZ" sz="24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Pavel Plevka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>
            <a:extLst>
              <a:ext uri="{FF2B5EF4-FFF2-40B4-BE49-F238E27FC236}">
                <a16:creationId xmlns:a16="http://schemas.microsoft.com/office/drawing/2014/main" id="{0D679429-C40D-BC45-9B14-6125B76E6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192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7">
            <a:extLst>
              <a:ext uri="{FF2B5EF4-FFF2-40B4-BE49-F238E27FC236}">
                <a16:creationId xmlns:a16="http://schemas.microsoft.com/office/drawing/2014/main" id="{4EA4496E-452A-0549-AF0E-703F9331A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6" y="1219200"/>
            <a:ext cx="44100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8">
            <a:extLst>
              <a:ext uri="{FF2B5EF4-FFF2-40B4-BE49-F238E27FC236}">
                <a16:creationId xmlns:a16="http://schemas.microsoft.com/office/drawing/2014/main" id="{B23F717A-417D-5642-AC62-099D810B8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177801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cs-CZ" sz="4000">
                <a:latin typeface="Calibri" panose="020F0502020204030204" pitchFamily="34" charset="0"/>
              </a:rPr>
              <a:t>Wavelength and diffraction</a:t>
            </a:r>
          </a:p>
        </p:txBody>
      </p:sp>
      <p:pic>
        <p:nvPicPr>
          <p:cNvPr id="27652" name="Picture 9">
            <a:extLst>
              <a:ext uri="{FF2B5EF4-FFF2-40B4-BE49-F238E27FC236}">
                <a16:creationId xmlns:a16="http://schemas.microsoft.com/office/drawing/2014/main" id="{126944FE-7B2B-494D-82E6-68523DC059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700" y="4610100"/>
            <a:ext cx="2870200" cy="2057400"/>
          </a:xfrm>
          <a:prstGeom prst="rect">
            <a:avLst/>
          </a:prstGeom>
          <a:noFill/>
          <a:ln w="476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10">
            <a:extLst>
              <a:ext uri="{FF2B5EF4-FFF2-40B4-BE49-F238E27FC236}">
                <a16:creationId xmlns:a16="http://schemas.microsoft.com/office/drawing/2014/main" id="{F93B79BB-2F10-3C48-A548-9AE8615155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45"/>
          <a:stretch>
            <a:fillRect/>
          </a:stretch>
        </p:blipFill>
        <p:spPr bwMode="auto">
          <a:xfrm>
            <a:off x="0" y="5638800"/>
            <a:ext cx="33909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6">
            <a:extLst>
              <a:ext uri="{FF2B5EF4-FFF2-40B4-BE49-F238E27FC236}">
                <a16:creationId xmlns:a16="http://schemas.microsoft.com/office/drawing/2014/main" id="{4EED53D2-1A2B-4147-9A56-3CF9A19F5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1282" r="1666" b="1282"/>
          <a:stretch>
            <a:fillRect/>
          </a:stretch>
        </p:blipFill>
        <p:spPr bwMode="auto">
          <a:xfrm>
            <a:off x="1600200" y="990600"/>
            <a:ext cx="89154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3">
            <a:extLst>
              <a:ext uri="{FF2B5EF4-FFF2-40B4-BE49-F238E27FC236}">
                <a16:creationId xmlns:a16="http://schemas.microsoft.com/office/drawing/2014/main" id="{0DE083F9-85A0-EE42-B966-32E3C8474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4239560"/>
            <a:ext cx="2652712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5">
            <a:extLst>
              <a:ext uri="{FF2B5EF4-FFF2-40B4-BE49-F238E27FC236}">
                <a16:creationId xmlns:a16="http://schemas.microsoft.com/office/drawing/2014/main" id="{11C851CC-D3FA-9F42-B9C6-F190E7706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77800"/>
            <a:ext cx="8458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cs-CZ" sz="3200">
                <a:latin typeface="Calibri" panose="020F0502020204030204" pitchFamily="34" charset="0"/>
              </a:rPr>
              <a:t>Wavelength comparison of X-rays and visible light</a:t>
            </a:r>
          </a:p>
        </p:txBody>
      </p:sp>
      <p:pic>
        <p:nvPicPr>
          <p:cNvPr id="28676" name="Picture 6">
            <a:extLst>
              <a:ext uri="{FF2B5EF4-FFF2-40B4-BE49-F238E27FC236}">
                <a16:creationId xmlns:a16="http://schemas.microsoft.com/office/drawing/2014/main" id="{769AB5EA-DBB8-F749-AFAB-D779C34C4B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1" r="6989"/>
          <a:stretch>
            <a:fillRect/>
          </a:stretch>
        </p:blipFill>
        <p:spPr bwMode="auto">
          <a:xfrm>
            <a:off x="7162800" y="1219200"/>
            <a:ext cx="2362200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9">
            <a:extLst>
              <a:ext uri="{FF2B5EF4-FFF2-40B4-BE49-F238E27FC236}">
                <a16:creationId xmlns:a16="http://schemas.microsoft.com/office/drawing/2014/main" id="{BD0E543A-85D9-0145-956B-DBD8F62EF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3600" y="3429001"/>
            <a:ext cx="838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cs-CZ" sz="2800"/>
              <a:t>38</a:t>
            </a:r>
            <a:r>
              <a:rPr lang="en-GB" altLang="cs-CZ" sz="2800">
                <a:latin typeface="Symbol" pitchFamily="2" charset="2"/>
              </a:rPr>
              <a:t>l</a:t>
            </a:r>
            <a:endParaRPr lang="en-US" altLang="cs-CZ" sz="2800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>
            <a:extLst>
              <a:ext uri="{FF2B5EF4-FFF2-40B4-BE49-F238E27FC236}">
                <a16:creationId xmlns:a16="http://schemas.microsoft.com/office/drawing/2014/main" id="{39900259-9DCD-D843-8A5D-D8EDFC41B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6700"/>
            <a:ext cx="6483350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61E81DD-16A3-714B-8122-CED4756A432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257800" y="3124200"/>
            <a:ext cx="32766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BE41E4F-1D64-F741-A8D3-0B9EF760A59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257800" y="3352800"/>
            <a:ext cx="32766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1E146E8-9644-434F-9483-7BD0284D67C1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8573294" y="3239294"/>
            <a:ext cx="381000" cy="158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1" name="TextBox 11">
            <a:extLst>
              <a:ext uri="{FF2B5EF4-FFF2-40B4-BE49-F238E27FC236}">
                <a16:creationId xmlns:a16="http://schemas.microsoft.com/office/drawing/2014/main" id="{4F894561-A75F-3341-9EE3-CAA609004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0" y="2819401"/>
            <a:ext cx="1600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cs-CZ" sz="4000">
                <a:latin typeface="Calibri" panose="020F0502020204030204" pitchFamily="34" charset="0"/>
              </a:rPr>
              <a:t>70μm</a:t>
            </a:r>
          </a:p>
        </p:txBody>
      </p:sp>
      <p:pic>
        <p:nvPicPr>
          <p:cNvPr id="29702" name="Picture 12">
            <a:extLst>
              <a:ext uri="{FF2B5EF4-FFF2-40B4-BE49-F238E27FC236}">
                <a16:creationId xmlns:a16="http://schemas.microsoft.com/office/drawing/2014/main" id="{D403D280-4C73-B848-9879-3705AB5D8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80" t="19737" r="7761" b="35526"/>
          <a:stretch>
            <a:fillRect/>
          </a:stretch>
        </p:blipFill>
        <p:spPr bwMode="auto">
          <a:xfrm>
            <a:off x="9604685" y="4509120"/>
            <a:ext cx="2362200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B93F6D2D-A8E9-C04E-9195-F3B72E64068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703388" y="260350"/>
            <a:ext cx="8964612" cy="1366838"/>
          </a:xfrm>
        </p:spPr>
        <p:txBody>
          <a:bodyPr/>
          <a:lstStyle/>
          <a:p>
            <a:pPr eaLnBrk="1" hangingPunct="1"/>
            <a:r>
              <a:rPr lang="en-US" altLang="zh-TW" sz="3200" dirty="0">
                <a:ea typeface="ＭＳ Ｐゴシック" panose="020B0600070205080204" pitchFamily="34" charset="-128"/>
              </a:rPr>
              <a:t>WILLIAM HENRY BRAGG (1862-1942)</a:t>
            </a:r>
            <a:br>
              <a:rPr lang="en-US" altLang="zh-TW" sz="3200" dirty="0">
                <a:ea typeface="ＭＳ Ｐゴシック" panose="020B0600070205080204" pitchFamily="34" charset="-128"/>
              </a:rPr>
            </a:br>
            <a:r>
              <a:rPr lang="en-US" altLang="zh-TW" sz="3200" dirty="0">
                <a:ea typeface="ＭＳ Ｐゴシック" panose="020B0600070205080204" pitchFamily="34" charset="-128"/>
              </a:rPr>
              <a:t>WILLIAM LAWRENCE BRAGG (1890-1971) </a:t>
            </a:r>
          </a:p>
        </p:txBody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B831F24D-1F71-4446-8AC8-6A6EFE076451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191344" y="1823245"/>
            <a:ext cx="9638456" cy="1800225"/>
          </a:xfrm>
        </p:spPr>
        <p:txBody>
          <a:bodyPr/>
          <a:lstStyle/>
          <a:p>
            <a:pPr eaLnBrk="1" hangingPunct="1"/>
            <a:r>
              <a:rPr lang="en-US" altLang="zh-TW" b="1" dirty="0">
                <a:ea typeface="新細明體" panose="02020500000000000000" pitchFamily="18" charset="-120"/>
              </a:rPr>
              <a:t>1915 Nobel Laureates in Physics</a:t>
            </a:r>
            <a:endParaRPr lang="en-US" altLang="zh-TW" i="1" dirty="0">
              <a:ea typeface="新細明體" panose="02020500000000000000" pitchFamily="18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zh-TW" i="1" dirty="0">
                <a:ea typeface="新細明體" panose="02020500000000000000" pitchFamily="18" charset="-120"/>
              </a:rPr>
              <a:t>   for the analysis of crystal structure by means of X-rays</a:t>
            </a:r>
          </a:p>
        </p:txBody>
      </p:sp>
      <p:pic>
        <p:nvPicPr>
          <p:cNvPr id="30723" name="Picture 4" descr="wh-bragg">
            <a:extLst>
              <a:ext uri="{FF2B5EF4-FFF2-40B4-BE49-F238E27FC236}">
                <a16:creationId xmlns:a16="http://schemas.microsoft.com/office/drawing/2014/main" id="{A867F240-A419-8B43-9C6E-D5E8EAA7D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4" y="4005263"/>
            <a:ext cx="1931987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5" descr="wl-bragg">
            <a:extLst>
              <a:ext uri="{FF2B5EF4-FFF2-40B4-BE49-F238E27FC236}">
                <a16:creationId xmlns:a16="http://schemas.microsoft.com/office/drawing/2014/main" id="{B19B467F-32B1-8447-AC36-03148CABF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4005263"/>
            <a:ext cx="1927225" cy="272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8">
            <a:extLst>
              <a:ext uri="{FF2B5EF4-FFF2-40B4-BE49-F238E27FC236}">
                <a16:creationId xmlns:a16="http://schemas.microsoft.com/office/drawing/2014/main" id="{DEE2F369-6AA6-7643-9CF1-40F5D2F31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0232" y="3527427"/>
            <a:ext cx="2286000" cy="584200"/>
          </a:xfrm>
          <a:prstGeom prst="rect">
            <a:avLst/>
          </a:prstGeom>
          <a:solidFill>
            <a:schemeClr val="bg1"/>
          </a:solidFill>
          <a:ln w="476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cs-CZ" sz="3200"/>
              <a:t>n</a:t>
            </a:r>
            <a:r>
              <a:rPr lang="en-GB" altLang="cs-CZ" sz="3200">
                <a:latin typeface="Symbol" pitchFamily="2" charset="2"/>
              </a:rPr>
              <a:t>l</a:t>
            </a:r>
            <a:r>
              <a:rPr lang="en-GB" altLang="cs-CZ" sz="3200"/>
              <a:t> = 2d sin</a:t>
            </a:r>
            <a:r>
              <a:rPr lang="en-GB" altLang="cs-CZ" sz="3200">
                <a:latin typeface="Symbol" pitchFamily="2" charset="2"/>
              </a:rPr>
              <a:t>q</a:t>
            </a:r>
            <a:endParaRPr lang="en-GB" altLang="cs-CZ" sz="3200"/>
          </a:p>
        </p:txBody>
      </p:sp>
      <p:pic>
        <p:nvPicPr>
          <p:cNvPr id="30726" name="Picture 7">
            <a:extLst>
              <a:ext uri="{FF2B5EF4-FFF2-40B4-BE49-F238E27FC236}">
                <a16:creationId xmlns:a16="http://schemas.microsoft.com/office/drawing/2014/main" id="{F5A86162-C518-C941-92E5-18936A14D3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4220369"/>
            <a:ext cx="49784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04D2A0D5-7DD2-2047-A7FC-3475B1C5F24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92314" y="152401"/>
            <a:ext cx="5170487" cy="1431925"/>
          </a:xfrm>
        </p:spPr>
        <p:txBody>
          <a:bodyPr/>
          <a:lstStyle/>
          <a:p>
            <a:pPr eaLnBrk="1" hangingPunct="1"/>
            <a:r>
              <a:rPr lang="en-US" altLang="zh-TW" sz="3200">
                <a:ea typeface="新細明體" panose="02020500000000000000" pitchFamily="18" charset="-120"/>
              </a:rPr>
              <a:t>James Batcheller Sumner</a:t>
            </a:r>
            <a:br>
              <a:rPr lang="en-US" altLang="zh-TW" sz="3200">
                <a:ea typeface="新細明體" panose="02020500000000000000" pitchFamily="18" charset="-120"/>
              </a:rPr>
            </a:br>
            <a:r>
              <a:rPr lang="en-US" altLang="zh-TW" sz="3200">
                <a:ea typeface="新細明體" panose="02020500000000000000" pitchFamily="18" charset="-120"/>
              </a:rPr>
              <a:t>(1879-1960)</a:t>
            </a: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F44FDA66-47F6-5C43-9042-4560712D7926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119336" y="1649414"/>
            <a:ext cx="8262664" cy="21605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z="2800" b="1" dirty="0">
                <a:ea typeface="新細明體" panose="02020500000000000000" pitchFamily="18" charset="-120"/>
              </a:rPr>
              <a:t>1946 Nobel Laureate in Chemistry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zh-TW" sz="2800" b="1" dirty="0">
                <a:ea typeface="新細明體" panose="02020500000000000000" pitchFamily="18" charset="-120"/>
              </a:rPr>
              <a:t>	</a:t>
            </a:r>
            <a:r>
              <a:rPr lang="en-US" altLang="cs-CZ" sz="2800" i="1" dirty="0">
                <a:ea typeface="ＭＳ Ｐゴシック" panose="020B0600070205080204" pitchFamily="34" charset="-128"/>
              </a:rPr>
              <a:t>for his discovery that enzymes can be crystallized</a:t>
            </a:r>
            <a:endParaRPr lang="en-US" altLang="zh-TW" sz="2800" b="1" dirty="0">
              <a:ea typeface="新細明體" panose="02020500000000000000" pitchFamily="18" charset="-120"/>
            </a:endParaRPr>
          </a:p>
        </p:txBody>
      </p:sp>
      <p:pic>
        <p:nvPicPr>
          <p:cNvPr id="31747" name="Picture 6">
            <a:extLst>
              <a:ext uri="{FF2B5EF4-FFF2-40B4-BE49-F238E27FC236}">
                <a16:creationId xmlns:a16="http://schemas.microsoft.com/office/drawing/2014/main" id="{9C6A29D3-2BB4-FC4B-9BF3-353885A2B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24" y="172178"/>
            <a:ext cx="20574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8">
            <a:extLst>
              <a:ext uri="{FF2B5EF4-FFF2-40B4-BE49-F238E27FC236}">
                <a16:creationId xmlns:a16="http://schemas.microsoft.com/office/drawing/2014/main" id="{1EFA930E-5CFB-5C4A-879E-17C21411A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2780928"/>
            <a:ext cx="5665787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3EA68D0E-5D19-5B4F-85C0-76A09B83C01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695450" y="1"/>
            <a:ext cx="8820150" cy="1431925"/>
          </a:xfrm>
        </p:spPr>
        <p:txBody>
          <a:bodyPr/>
          <a:lstStyle/>
          <a:p>
            <a:pPr eaLnBrk="1" hangingPunct="1"/>
            <a:r>
              <a:rPr lang="en-US" altLang="zh-TW" sz="2800" dirty="0">
                <a:ea typeface="新細明體" panose="02020500000000000000" pitchFamily="18" charset="-120"/>
              </a:rPr>
              <a:t>FRANCIS HARRY COMPTON CRICK (1916-2004)</a:t>
            </a:r>
            <a:br>
              <a:rPr lang="en-US" altLang="zh-TW" sz="2800" dirty="0">
                <a:ea typeface="新細明體" panose="02020500000000000000" pitchFamily="18" charset="-120"/>
              </a:rPr>
            </a:br>
            <a:r>
              <a:rPr lang="en-US" altLang="zh-TW" sz="2800" dirty="0">
                <a:ea typeface="新細明體" panose="02020500000000000000" pitchFamily="18" charset="-120"/>
              </a:rPr>
              <a:t>JAMES DEWEY WATSON (1928)</a:t>
            </a:r>
            <a:br>
              <a:rPr lang="en-US" altLang="zh-TW" sz="2800" dirty="0">
                <a:ea typeface="新細明體" panose="02020500000000000000" pitchFamily="18" charset="-120"/>
              </a:rPr>
            </a:br>
            <a:r>
              <a:rPr lang="en-US" altLang="zh-TW" sz="2800" dirty="0">
                <a:ea typeface="新細明體" panose="02020500000000000000" pitchFamily="18" charset="-120"/>
              </a:rPr>
              <a:t>MAURICE HUGH FREDERICK WILKINS (1916-2004)</a:t>
            </a:r>
          </a:p>
        </p:txBody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E1A01A6B-7185-294F-89FD-E2ECE6457A5D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263352" y="1600200"/>
            <a:ext cx="11737304" cy="2133600"/>
          </a:xfrm>
        </p:spPr>
        <p:txBody>
          <a:bodyPr/>
          <a:lstStyle/>
          <a:p>
            <a:pPr eaLnBrk="1" hangingPunct="1"/>
            <a:r>
              <a:rPr lang="en-US" altLang="zh-TW" sz="2800" b="1" dirty="0">
                <a:ea typeface="新細明體" panose="02020500000000000000" pitchFamily="18" charset="-120"/>
              </a:rPr>
              <a:t>1962 Nobel Laureates in Physiology and Medicine</a:t>
            </a:r>
            <a:endParaRPr lang="en-US" altLang="zh-TW" sz="2800" i="1" dirty="0">
              <a:ea typeface="新細明體" panose="02020500000000000000" pitchFamily="18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zh-TW" sz="2800" i="1" dirty="0">
                <a:ea typeface="新細明體" panose="02020500000000000000" pitchFamily="18" charset="-120"/>
              </a:rPr>
              <a:t>   for their discoveries concerning the molecular structure of nuclear acids and its significance for information transfer in living material.</a:t>
            </a:r>
          </a:p>
        </p:txBody>
      </p:sp>
      <p:pic>
        <p:nvPicPr>
          <p:cNvPr id="32771" name="Picture 5" descr="wcwf03">
            <a:extLst>
              <a:ext uri="{FF2B5EF4-FFF2-40B4-BE49-F238E27FC236}">
                <a16:creationId xmlns:a16="http://schemas.microsoft.com/office/drawing/2014/main" id="{DF8B8D24-AFFC-AC42-A905-96837F5BA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138" y="3886201"/>
            <a:ext cx="18732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6" descr="wcwf02">
            <a:extLst>
              <a:ext uri="{FF2B5EF4-FFF2-40B4-BE49-F238E27FC236}">
                <a16:creationId xmlns:a16="http://schemas.microsoft.com/office/drawing/2014/main" id="{FC56748E-CE5F-9247-BE81-FD7C49D4F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450" y="3833814"/>
            <a:ext cx="1784350" cy="23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8">
            <a:extLst>
              <a:ext uri="{FF2B5EF4-FFF2-40B4-BE49-F238E27FC236}">
                <a16:creationId xmlns:a16="http://schemas.microsoft.com/office/drawing/2014/main" id="{6D1C1250-BF04-3C4F-B2D2-BE083B42A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7726" y="6172201"/>
            <a:ext cx="23024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TW">
                <a:latin typeface="+mj-lt"/>
                <a:ea typeface="新細明體" panose="02020500000000000000" pitchFamily="18" charset="-120"/>
              </a:rPr>
              <a:t>Rosalind Franklin</a:t>
            </a:r>
          </a:p>
        </p:txBody>
      </p:sp>
      <p:sp>
        <p:nvSpPr>
          <p:cNvPr id="32774" name="Rectangle 9">
            <a:extLst>
              <a:ext uri="{FF2B5EF4-FFF2-40B4-BE49-F238E27FC236}">
                <a16:creationId xmlns:a16="http://schemas.microsoft.com/office/drawing/2014/main" id="{7B7B7080-246A-9646-A536-039845814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6138863"/>
            <a:ext cx="2362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TW">
                <a:latin typeface="+mj-lt"/>
                <a:ea typeface="新細明體" panose="02020500000000000000" pitchFamily="18" charset="-120"/>
              </a:rPr>
              <a:t>Maurice Wilkins </a:t>
            </a:r>
          </a:p>
        </p:txBody>
      </p:sp>
      <p:sp>
        <p:nvSpPr>
          <p:cNvPr id="32775" name="Text Box 10">
            <a:extLst>
              <a:ext uri="{FF2B5EF4-FFF2-40B4-BE49-F238E27FC236}">
                <a16:creationId xmlns:a16="http://schemas.microsoft.com/office/drawing/2014/main" id="{77C4F43E-B79A-4445-A828-88A9FD1AA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0550" y="5867401"/>
            <a:ext cx="23456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zh-TW" dirty="0">
                <a:latin typeface="+mj-lt"/>
                <a:ea typeface="新細明體" panose="02020500000000000000" pitchFamily="18" charset="-120"/>
              </a:rPr>
              <a:t>James Watson </a:t>
            </a:r>
          </a:p>
          <a:p>
            <a:pPr algn="ctr" eaLnBrk="1" hangingPunct="1"/>
            <a:r>
              <a:rPr lang="en-US" altLang="zh-TW" dirty="0">
                <a:latin typeface="+mj-lt"/>
                <a:ea typeface="新細明體" panose="02020500000000000000" pitchFamily="18" charset="-120"/>
              </a:rPr>
              <a:t>and Francis Crick </a:t>
            </a:r>
          </a:p>
        </p:txBody>
      </p:sp>
      <p:pic>
        <p:nvPicPr>
          <p:cNvPr id="32776" name="Picture 9">
            <a:extLst>
              <a:ext uri="{FF2B5EF4-FFF2-40B4-BE49-F238E27FC236}">
                <a16:creationId xmlns:a16="http://schemas.microsoft.com/office/drawing/2014/main" id="{337B5472-78D0-B34B-8847-387A590F7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43338"/>
            <a:ext cx="426720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9046BB41-4B7D-C24E-BCEC-2BBDBFB4103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600200" y="1"/>
            <a:ext cx="6553200" cy="1431925"/>
          </a:xfrm>
        </p:spPr>
        <p:txBody>
          <a:bodyPr/>
          <a:lstStyle/>
          <a:p>
            <a:pPr algn="l" eaLnBrk="1" hangingPunct="1"/>
            <a:r>
              <a:rPr lang="en-US" altLang="cs-CZ" sz="3200">
                <a:ea typeface="ＭＳ Ｐゴシック" panose="020B0600070205080204" pitchFamily="34" charset="-128"/>
              </a:rPr>
              <a:t>Max Ferdinand Perutz (1914 – 2002)</a:t>
            </a:r>
            <a:br>
              <a:rPr lang="en-US" altLang="zh-TW" sz="3200">
                <a:ea typeface="新細明體" panose="02020500000000000000" pitchFamily="18" charset="-120"/>
              </a:rPr>
            </a:br>
            <a:r>
              <a:rPr lang="en-US" altLang="cs-CZ" sz="3200">
                <a:ea typeface="ＭＳ Ｐゴシック" panose="020B0600070205080204" pitchFamily="34" charset="-128"/>
              </a:rPr>
              <a:t>John Cowdery Kendrew (1917 – 1997)</a:t>
            </a:r>
            <a:endParaRPr lang="en-US" altLang="zh-TW" sz="3200">
              <a:ea typeface="新細明體" panose="02020500000000000000" pitchFamily="18" charset="-120"/>
            </a:endParaRPr>
          </a:p>
        </p:txBody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9EA6E4E9-FF1D-D348-85DD-E15654B08814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191344" y="1752600"/>
            <a:ext cx="8190656" cy="21605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z="2800" b="1" dirty="0">
                <a:ea typeface="新細明體" panose="02020500000000000000" pitchFamily="18" charset="-120"/>
              </a:rPr>
              <a:t>1962 Nobel Laureates in Physics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zh-TW" sz="2800" b="1" dirty="0">
                <a:ea typeface="新細明體" panose="02020500000000000000" pitchFamily="18" charset="-120"/>
              </a:rPr>
              <a:t>	</a:t>
            </a:r>
            <a:r>
              <a:rPr lang="en-US" altLang="cs-CZ" sz="2800" i="1" dirty="0">
                <a:ea typeface="ＭＳ Ｐゴシック" panose="020B0600070205080204" pitchFamily="34" charset="-128"/>
              </a:rPr>
              <a:t>for their studies of the structures of globular proteins</a:t>
            </a:r>
            <a:endParaRPr lang="en-US" altLang="zh-TW" sz="2800" b="1" dirty="0">
              <a:ea typeface="新細明體" panose="02020500000000000000" pitchFamily="18" charset="-120"/>
            </a:endParaRPr>
          </a:p>
        </p:txBody>
      </p:sp>
      <p:pic>
        <p:nvPicPr>
          <p:cNvPr id="33795" name="Picture 6">
            <a:extLst>
              <a:ext uri="{FF2B5EF4-FFF2-40B4-BE49-F238E27FC236}">
                <a16:creationId xmlns:a16="http://schemas.microsoft.com/office/drawing/2014/main" id="{151F0ADF-BEC6-F84A-86BF-0DB46CA92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249" y="203200"/>
            <a:ext cx="1585912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7">
            <a:extLst>
              <a:ext uri="{FF2B5EF4-FFF2-40B4-BE49-F238E27FC236}">
                <a16:creationId xmlns:a16="http://schemas.microsoft.com/office/drawing/2014/main" id="{7AE42DFF-C4A4-054D-AF88-19E004CDF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9343" y="139286"/>
            <a:ext cx="1611313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8">
            <a:extLst>
              <a:ext uri="{FF2B5EF4-FFF2-40B4-BE49-F238E27FC236}">
                <a16:creationId xmlns:a16="http://schemas.microsoft.com/office/drawing/2014/main" id="{25E0C3D4-73E1-A046-8AEA-2CE8BED66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2747167"/>
            <a:ext cx="4248472" cy="3881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9">
            <a:extLst>
              <a:ext uri="{FF2B5EF4-FFF2-40B4-BE49-F238E27FC236}">
                <a16:creationId xmlns:a16="http://schemas.microsoft.com/office/drawing/2014/main" id="{AC7C3D13-80EE-6D49-A5A8-7E7A47DDF4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892100"/>
            <a:ext cx="5104184" cy="37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FBD6A25-DA1C-324C-BDA4-CC2E85BA22F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438400" y="4495800"/>
            <a:ext cx="1600200" cy="9906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F63B0E5-6529-6C4A-BE24-C5F834DAFDDC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2591594" y="3047206"/>
            <a:ext cx="2895600" cy="1588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36A4FC9-09BC-F542-9707-98CE6BF0D6A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038600" y="4419600"/>
            <a:ext cx="6019800" cy="762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20" name="TextBox 3">
            <a:extLst>
              <a:ext uri="{FF2B5EF4-FFF2-40B4-BE49-F238E27FC236}">
                <a16:creationId xmlns:a16="http://schemas.microsoft.com/office/drawing/2014/main" id="{2487C017-F490-6545-AEF5-EA1E1C1CC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013" y="152401"/>
            <a:ext cx="106524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cs-CZ" sz="4000" dirty="0">
                <a:latin typeface="Calibri" panose="020F0502020204030204" pitchFamily="34" charset="0"/>
              </a:rPr>
              <a:t>Information from X-ray diffraction experiment</a:t>
            </a:r>
          </a:p>
        </p:txBody>
      </p:sp>
      <p:pic>
        <p:nvPicPr>
          <p:cNvPr id="34821" name="Picture 4">
            <a:extLst>
              <a:ext uri="{FF2B5EF4-FFF2-40B4-BE49-F238E27FC236}">
                <a16:creationId xmlns:a16="http://schemas.microsoft.com/office/drawing/2014/main" id="{2FD9AC94-0C93-434E-97AC-A7AE5F5D0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867400"/>
            <a:ext cx="914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5">
            <a:extLst>
              <a:ext uri="{FF2B5EF4-FFF2-40B4-BE49-F238E27FC236}">
                <a16:creationId xmlns:a16="http://schemas.microsoft.com/office/drawing/2014/main" id="{07E061F2-785F-3D44-9732-ED6B7AFDBB6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1" b="10426"/>
          <a:stretch>
            <a:fillRect/>
          </a:stretch>
        </p:blipFill>
        <p:spPr bwMode="auto">
          <a:xfrm>
            <a:off x="3429000" y="1979614"/>
            <a:ext cx="5722938" cy="335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F7FA67-94EF-8441-B270-61B0791A2B2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438400" y="1600200"/>
            <a:ext cx="1600200" cy="990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3A54A4-376C-3248-941D-A0CB8A5C1BEB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990601" y="4038601"/>
            <a:ext cx="2895600" cy="3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F2C3009-C9CE-4642-9F74-C9B988CD971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438400" y="2514600"/>
            <a:ext cx="6019800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40EF5C6-9D47-5949-BF05-A7D17F02C4B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038600" y="1524000"/>
            <a:ext cx="6019800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038605F-2550-0840-A535-FB1A09B23731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7011194" y="3961606"/>
            <a:ext cx="28956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A4DBE86-D502-3847-9354-457CC357B32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458200" y="4419600"/>
            <a:ext cx="1600200" cy="990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A7B7600-720F-6845-AEDC-F26DD7B19AAC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8611394" y="2971006"/>
            <a:ext cx="28956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70CB36B-CA7C-A040-8AAE-153B7F7CA1C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458200" y="1524000"/>
            <a:ext cx="1600200" cy="990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A03F46-09C8-1B4D-8646-E5B57129D0F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438400" y="5410200"/>
            <a:ext cx="6019800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32" name="TextBox 20">
            <a:extLst>
              <a:ext uri="{FF2B5EF4-FFF2-40B4-BE49-F238E27FC236}">
                <a16:creationId xmlns:a16="http://schemas.microsoft.com/office/drawing/2014/main" id="{BF119C52-669D-B646-B530-EB3ED16C2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407026"/>
            <a:ext cx="121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cs-CZ"/>
              <a:t>[0;0;0]</a:t>
            </a:r>
          </a:p>
        </p:txBody>
      </p:sp>
      <p:sp>
        <p:nvSpPr>
          <p:cNvPr id="34833" name="TextBox 23">
            <a:extLst>
              <a:ext uri="{FF2B5EF4-FFF2-40B4-BE49-F238E27FC236}">
                <a16:creationId xmlns:a16="http://schemas.microsoft.com/office/drawing/2014/main" id="{CE23A151-91AD-1747-8739-B79D61677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5254626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cs-CZ"/>
              <a:t>x</a:t>
            </a:r>
          </a:p>
        </p:txBody>
      </p:sp>
      <p:sp>
        <p:nvSpPr>
          <p:cNvPr id="34834" name="TextBox 24">
            <a:extLst>
              <a:ext uri="{FF2B5EF4-FFF2-40B4-BE49-F238E27FC236}">
                <a16:creationId xmlns:a16="http://schemas.microsoft.com/office/drawing/2014/main" id="{D2519791-6284-A047-85AF-D63D76230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435226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cs-CZ"/>
              <a:t>y</a:t>
            </a:r>
          </a:p>
        </p:txBody>
      </p:sp>
      <p:sp>
        <p:nvSpPr>
          <p:cNvPr id="34835" name="TextBox 25">
            <a:extLst>
              <a:ext uri="{FF2B5EF4-FFF2-40B4-BE49-F238E27FC236}">
                <a16:creationId xmlns:a16="http://schemas.microsoft.com/office/drawing/2014/main" id="{4FC0792E-224A-AE4B-9B95-4E672147B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4111626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cs-CZ"/>
              <a:t>z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5" descr="aadensity">
            <a:extLst>
              <a:ext uri="{FF2B5EF4-FFF2-40B4-BE49-F238E27FC236}">
                <a16:creationId xmlns:a16="http://schemas.microsoft.com/office/drawing/2014/main" id="{C08C4302-991C-E046-81AC-C843A649B8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1139826"/>
            <a:ext cx="7653338" cy="5108575"/>
          </a:xfrm>
          <a:noFill/>
        </p:spPr>
      </p:pic>
      <p:sp>
        <p:nvSpPr>
          <p:cNvPr id="35842" name="Text Box 8">
            <a:extLst>
              <a:ext uri="{FF2B5EF4-FFF2-40B4-BE49-F238E27FC236}">
                <a16:creationId xmlns:a16="http://schemas.microsoft.com/office/drawing/2014/main" id="{64E9FFF4-34C4-8A47-A545-60DFFEE08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52401"/>
            <a:ext cx="7467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cs-CZ" sz="3200">
                <a:latin typeface="Calibri" panose="020F0502020204030204" pitchFamily="34" charset="0"/>
              </a:rPr>
              <a:t>Representative electron density for amino acid side chains</a:t>
            </a:r>
          </a:p>
        </p:txBody>
      </p:sp>
      <p:sp>
        <p:nvSpPr>
          <p:cNvPr id="35843" name="Text Box 9">
            <a:extLst>
              <a:ext uri="{FF2B5EF4-FFF2-40B4-BE49-F238E27FC236}">
                <a16:creationId xmlns:a16="http://schemas.microsoft.com/office/drawing/2014/main" id="{0B19906B-406D-1647-A048-CF9F1E5A2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6326" y="6137275"/>
            <a:ext cx="7712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ru-RU" altLang="cs-CZ"/>
          </a:p>
        </p:txBody>
      </p:sp>
      <p:sp>
        <p:nvSpPr>
          <p:cNvPr id="35844" name="Rectangle 10">
            <a:extLst>
              <a:ext uri="{FF2B5EF4-FFF2-40B4-BE49-F238E27FC236}">
                <a16:creationId xmlns:a16="http://schemas.microsoft.com/office/drawing/2014/main" id="{E3BE0909-672D-3948-B423-ADAD38D75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319987"/>
            <a:ext cx="78148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kumimoji="1" lang="en-US" altLang="cs-CZ">
                <a:solidFill>
                  <a:srgbClr val="000000"/>
                </a:solidFill>
                <a:latin typeface="Calibri" panose="020F0502020204030204" pitchFamily="34" charset="0"/>
              </a:rPr>
              <a:t>Electron density maps calculated at 1.5 Angstrom resolution. 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3">
            <a:extLst>
              <a:ext uri="{FF2B5EF4-FFF2-40B4-BE49-F238E27FC236}">
                <a16:creationId xmlns:a16="http://schemas.microsoft.com/office/drawing/2014/main" id="{58498374-2FC5-8E47-8FD4-A9C530370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1547814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37890" name="Picture 3">
            <a:extLst>
              <a:ext uri="{FF2B5EF4-FFF2-40B4-BE49-F238E27FC236}">
                <a16:creationId xmlns:a16="http://schemas.microsoft.com/office/drawing/2014/main" id="{E76EAFCC-B014-6348-9A0F-F65E352F9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5" r="3333" b="8804"/>
          <a:stretch>
            <a:fillRect/>
          </a:stretch>
        </p:blipFill>
        <p:spPr bwMode="auto">
          <a:xfrm>
            <a:off x="1524000" y="565150"/>
            <a:ext cx="9144000" cy="591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Content Placeholder 2">
            <a:extLst>
              <a:ext uri="{FF2B5EF4-FFF2-40B4-BE49-F238E27FC236}">
                <a16:creationId xmlns:a16="http://schemas.microsoft.com/office/drawing/2014/main" id="{E3308E02-17EF-6344-BA76-A6F3C2F46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764704"/>
            <a:ext cx="11521280" cy="5400600"/>
          </a:xfrm>
        </p:spPr>
        <p:txBody>
          <a:bodyPr/>
          <a:lstStyle/>
          <a:p>
            <a:pPr eaLnBrk="1" hangingPunct="1">
              <a:spcAft>
                <a:spcPts val="3000"/>
              </a:spcAft>
            </a:pPr>
            <a:r>
              <a:rPr lang="en-US" altLang="cs-CZ" sz="4000" dirty="0">
                <a:ea typeface="ＭＳ Ｐゴシック" panose="020B0600070205080204" pitchFamily="34" charset="-128"/>
              </a:rPr>
              <a:t>Development of crystallography</a:t>
            </a:r>
          </a:p>
          <a:p>
            <a:pPr eaLnBrk="1" hangingPunct="1">
              <a:spcAft>
                <a:spcPts val="3000"/>
              </a:spcAft>
            </a:pPr>
            <a:r>
              <a:rPr lang="en-US" altLang="cs-CZ" sz="4000" dirty="0">
                <a:ea typeface="ＭＳ Ｐゴシック" panose="020B0600070205080204" pitchFamily="34" charset="-128"/>
              </a:rPr>
              <a:t>Waves and radiation</a:t>
            </a:r>
          </a:p>
          <a:p>
            <a:pPr eaLnBrk="1" hangingPunct="1">
              <a:spcAft>
                <a:spcPts val="3000"/>
              </a:spcAft>
            </a:pPr>
            <a:r>
              <a:rPr lang="en-US" altLang="cs-CZ" sz="4000" dirty="0">
                <a:ea typeface="ＭＳ Ｐゴシック" panose="020B0600070205080204" pitchFamily="34" charset="-128"/>
              </a:rPr>
              <a:t>Diffraction</a:t>
            </a:r>
          </a:p>
          <a:p>
            <a:pPr eaLnBrk="1" hangingPunct="1">
              <a:spcAft>
                <a:spcPts val="3000"/>
              </a:spcAft>
            </a:pPr>
            <a:r>
              <a:rPr lang="en-US" altLang="cs-CZ" sz="4000" dirty="0">
                <a:ea typeface="ＭＳ Ｐゴシック" panose="020B0600070205080204" pitchFamily="34" charset="-128"/>
              </a:rPr>
              <a:t>Solution of phase problem</a:t>
            </a:r>
          </a:p>
          <a:p>
            <a:pPr eaLnBrk="1" hangingPunct="1">
              <a:spcAft>
                <a:spcPts val="3000"/>
              </a:spcAft>
            </a:pPr>
            <a:r>
              <a:rPr lang="en-US" altLang="cs-CZ" sz="4000" dirty="0">
                <a:ea typeface="ＭＳ Ｐゴシック" panose="020B0600070205080204" pitchFamily="34" charset="-128"/>
              </a:rPr>
              <a:t>Model building and structure validation</a:t>
            </a:r>
          </a:p>
          <a:p>
            <a:pPr eaLnBrk="1" hangingPunct="1">
              <a:spcAft>
                <a:spcPts val="3000"/>
              </a:spcAft>
            </a:pPr>
            <a:endParaRPr lang="en-US" altLang="cs-CZ" sz="40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5">
            <a:extLst>
              <a:ext uri="{FF2B5EF4-FFF2-40B4-BE49-F238E27FC236}">
                <a16:creationId xmlns:a16="http://schemas.microsoft.com/office/drawing/2014/main" id="{02DEED1D-0388-B045-BF92-E492C8DB9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" r="3284"/>
          <a:stretch>
            <a:fillRect/>
          </a:stretch>
        </p:blipFill>
        <p:spPr bwMode="auto">
          <a:xfrm>
            <a:off x="6189664" y="2209800"/>
            <a:ext cx="43259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7">
            <a:extLst>
              <a:ext uri="{FF2B5EF4-FFF2-40B4-BE49-F238E27FC236}">
                <a16:creationId xmlns:a16="http://schemas.microsoft.com/office/drawing/2014/main" id="{8BF7C512-8FBA-D143-877F-07E89520E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4" b="12437"/>
          <a:stretch>
            <a:fillRect/>
          </a:stretch>
        </p:blipFill>
        <p:spPr bwMode="auto">
          <a:xfrm>
            <a:off x="1524000" y="1143000"/>
            <a:ext cx="4572000" cy="561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Box 8">
            <a:extLst>
              <a:ext uri="{FF2B5EF4-FFF2-40B4-BE49-F238E27FC236}">
                <a16:creationId xmlns:a16="http://schemas.microsoft.com/office/drawing/2014/main" id="{EEE1E8D5-962E-DA46-B4E3-240381D80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1796"/>
            <a:ext cx="1219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cs-CZ" sz="4800" dirty="0">
                <a:latin typeface="Calibri" panose="020F0502020204030204" pitchFamily="34" charset="0"/>
              </a:rPr>
              <a:t>Comparison of microscope and diffraction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DBB6C337-2BEE-8040-A0BB-FFC979F0E1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7772400" cy="1143000"/>
          </a:xfrm>
        </p:spPr>
        <p:txBody>
          <a:bodyPr/>
          <a:lstStyle/>
          <a:p>
            <a:pPr eaLnBrk="1" hangingPunct="1"/>
            <a:r>
              <a:rPr lang="sv-SE" altLang="cs-CZ">
                <a:ea typeface="ＭＳ Ｐゴシック" panose="020B0600070205080204" pitchFamily="34" charset="-128"/>
              </a:rPr>
              <a:t>Wave as a vector</a:t>
            </a:r>
            <a:endParaRPr lang="en-US" altLang="cs-CZ">
              <a:ea typeface="ＭＳ Ｐゴシック" panose="020B0600070205080204" pitchFamily="34" charset="-128"/>
            </a:endParaRPr>
          </a:p>
        </p:txBody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3CDB3211-27E7-5849-B002-E1DFEC669C5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35188" y="5229226"/>
            <a:ext cx="4176712" cy="1223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v-SE" altLang="cs-CZ" dirty="0">
                <a:ea typeface="ＭＳ Ｐゴシック" panose="020B0600070205080204" pitchFamily="34" charset="-128"/>
              </a:rPr>
              <a:t>F=</a:t>
            </a:r>
            <a:r>
              <a:rPr lang="sv-SE" altLang="cs-CZ" dirty="0" err="1">
                <a:ea typeface="ＭＳ Ｐゴシック" panose="020B0600070205080204" pitchFamily="34" charset="-128"/>
              </a:rPr>
              <a:t>Acos</a:t>
            </a:r>
            <a:r>
              <a:rPr lang="sv-SE" altLang="cs-CZ" dirty="0" err="1">
                <a:latin typeface="Symbol" pitchFamily="2" charset="2"/>
                <a:ea typeface="ＭＳ Ｐゴシック" panose="020B0600070205080204" pitchFamily="34" charset="-128"/>
              </a:rPr>
              <a:t>a</a:t>
            </a:r>
            <a:r>
              <a:rPr lang="sv-SE" altLang="cs-CZ" dirty="0" err="1">
                <a:ea typeface="ＭＳ Ｐゴシック" panose="020B0600070205080204" pitchFamily="34" charset="-128"/>
              </a:rPr>
              <a:t>+iAsin</a:t>
            </a:r>
            <a:r>
              <a:rPr lang="sv-SE" altLang="cs-CZ" dirty="0" err="1">
                <a:latin typeface="Symbol" pitchFamily="2" charset="2"/>
                <a:ea typeface="ＭＳ Ｐゴシック" panose="020B0600070205080204" pitchFamily="34" charset="-128"/>
              </a:rPr>
              <a:t>a</a:t>
            </a:r>
            <a:endParaRPr lang="sv-SE" altLang="cs-CZ" dirty="0">
              <a:ea typeface="ＭＳ Ｐゴシック" panose="020B0600070205080204" pitchFamily="34" charset="-128"/>
            </a:endParaRPr>
          </a:p>
          <a:p>
            <a:pPr eaLnBrk="1" hangingPunct="1">
              <a:buFontTx/>
              <a:buNone/>
            </a:pPr>
            <a:r>
              <a:rPr lang="sv-SE" altLang="cs-CZ" dirty="0">
                <a:ea typeface="ＭＳ Ｐゴシック" panose="020B0600070205080204" pitchFamily="34" charset="-128"/>
              </a:rPr>
              <a:t>F=</a:t>
            </a:r>
            <a:r>
              <a:rPr lang="sv-SE" altLang="cs-CZ" dirty="0" err="1">
                <a:ea typeface="ＭＳ Ｐゴシック" panose="020B0600070205080204" pitchFamily="34" charset="-128"/>
              </a:rPr>
              <a:t>Aexp</a:t>
            </a:r>
            <a:r>
              <a:rPr lang="sv-SE" altLang="cs-CZ" dirty="0">
                <a:ea typeface="ＭＳ Ｐゴシック" panose="020B0600070205080204" pitchFamily="34" charset="-128"/>
              </a:rPr>
              <a:t>(</a:t>
            </a:r>
            <a:r>
              <a:rPr lang="sv-SE" altLang="cs-CZ" dirty="0" err="1">
                <a:ea typeface="ＭＳ Ｐゴシック" panose="020B0600070205080204" pitchFamily="34" charset="-128"/>
              </a:rPr>
              <a:t>i</a:t>
            </a:r>
            <a:r>
              <a:rPr lang="sv-SE" altLang="cs-CZ" dirty="0" err="1">
                <a:latin typeface="Symbol" pitchFamily="2" charset="2"/>
                <a:ea typeface="ＭＳ Ｐゴシック" panose="020B0600070205080204" pitchFamily="34" charset="-128"/>
              </a:rPr>
              <a:t>a</a:t>
            </a:r>
            <a:r>
              <a:rPr lang="sv-SE" altLang="cs-CZ" dirty="0">
                <a:ea typeface="ＭＳ Ｐゴシック" panose="020B0600070205080204" pitchFamily="34" charset="-128"/>
              </a:rPr>
              <a:t>)</a:t>
            </a:r>
            <a:endParaRPr lang="en-US" altLang="cs-CZ" dirty="0">
              <a:ea typeface="ＭＳ Ｐゴシック" panose="020B0600070205080204" pitchFamily="34" charset="-128"/>
            </a:endParaRPr>
          </a:p>
        </p:txBody>
      </p:sp>
      <p:sp>
        <p:nvSpPr>
          <p:cNvPr id="40963" name="Line 4">
            <a:extLst>
              <a:ext uri="{FF2B5EF4-FFF2-40B4-BE49-F238E27FC236}">
                <a16:creationId xmlns:a16="http://schemas.microsoft.com/office/drawing/2014/main" id="{C154C3FF-01A7-B64F-9C42-C6E84608F7CC}"/>
              </a:ext>
            </a:extLst>
          </p:cNvPr>
          <p:cNvSpPr>
            <a:spLocks noChangeShapeType="1"/>
          </p:cNvSpPr>
          <p:nvPr/>
        </p:nvSpPr>
        <p:spPr bwMode="auto">
          <a:xfrm>
            <a:off x="3071813" y="1916114"/>
            <a:ext cx="0" cy="2376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4" name="Line 6">
            <a:extLst>
              <a:ext uri="{FF2B5EF4-FFF2-40B4-BE49-F238E27FC236}">
                <a16:creationId xmlns:a16="http://schemas.microsoft.com/office/drawing/2014/main" id="{BA5B0933-2C28-BA4F-AE19-ABE42BD443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71814" y="2565400"/>
            <a:ext cx="2663825" cy="172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5" name="Line 7">
            <a:extLst>
              <a:ext uri="{FF2B5EF4-FFF2-40B4-BE49-F238E27FC236}">
                <a16:creationId xmlns:a16="http://schemas.microsoft.com/office/drawing/2014/main" id="{1200D4E6-C134-FC47-AE8A-CC0FBDF680A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35638" y="2565400"/>
            <a:ext cx="0" cy="172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6" name="Line 8">
            <a:extLst>
              <a:ext uri="{FF2B5EF4-FFF2-40B4-BE49-F238E27FC236}">
                <a16:creationId xmlns:a16="http://schemas.microsoft.com/office/drawing/2014/main" id="{019710EE-D741-6D47-831C-27685D45B6A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71814" y="2565400"/>
            <a:ext cx="26638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7" name="Freeform 9">
            <a:extLst>
              <a:ext uri="{FF2B5EF4-FFF2-40B4-BE49-F238E27FC236}">
                <a16:creationId xmlns:a16="http://schemas.microsoft.com/office/drawing/2014/main" id="{D0049ABD-9F3A-474F-9DAD-6947FB6D004F}"/>
              </a:ext>
            </a:extLst>
          </p:cNvPr>
          <p:cNvSpPr>
            <a:spLocks/>
          </p:cNvSpPr>
          <p:nvPr/>
        </p:nvSpPr>
        <p:spPr bwMode="auto">
          <a:xfrm>
            <a:off x="3575051" y="3933826"/>
            <a:ext cx="144463" cy="358775"/>
          </a:xfrm>
          <a:custGeom>
            <a:avLst/>
            <a:gdLst>
              <a:gd name="T0" fmla="*/ 0 w 91"/>
              <a:gd name="T1" fmla="*/ 0 h 226"/>
              <a:gd name="T2" fmla="*/ 2147483647 w 91"/>
              <a:gd name="T3" fmla="*/ 2147483647 h 226"/>
              <a:gd name="T4" fmla="*/ 2147483647 w 91"/>
              <a:gd name="T5" fmla="*/ 2147483647 h 226"/>
              <a:gd name="T6" fmla="*/ 0 60000 65536"/>
              <a:gd name="T7" fmla="*/ 0 60000 65536"/>
              <a:gd name="T8" fmla="*/ 0 60000 65536"/>
              <a:gd name="T9" fmla="*/ 0 w 91"/>
              <a:gd name="T10" fmla="*/ 0 h 226"/>
              <a:gd name="T11" fmla="*/ 91 w 91"/>
              <a:gd name="T12" fmla="*/ 226 h 2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1" h="226">
                <a:moveTo>
                  <a:pt x="0" y="0"/>
                </a:moveTo>
                <a:lnTo>
                  <a:pt x="46" y="90"/>
                </a:lnTo>
                <a:lnTo>
                  <a:pt x="91" y="226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8" name="Text Box 10">
            <a:extLst>
              <a:ext uri="{FF2B5EF4-FFF2-40B4-BE49-F238E27FC236}">
                <a16:creationId xmlns:a16="http://schemas.microsoft.com/office/drawing/2014/main" id="{C4BC2905-8746-494E-A823-FD9A46ACB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3" y="3860800"/>
            <a:ext cx="576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cs-CZ">
                <a:latin typeface="Symbol" pitchFamily="2" charset="2"/>
              </a:rPr>
              <a:t>a</a:t>
            </a:r>
            <a:endParaRPr lang="en-US" altLang="cs-CZ">
              <a:latin typeface="Symbol" pitchFamily="2" charset="2"/>
            </a:endParaRPr>
          </a:p>
        </p:txBody>
      </p:sp>
      <p:sp>
        <p:nvSpPr>
          <p:cNvPr id="40969" name="Text Box 11">
            <a:extLst>
              <a:ext uri="{FF2B5EF4-FFF2-40B4-BE49-F238E27FC236}">
                <a16:creationId xmlns:a16="http://schemas.microsoft.com/office/drawing/2014/main" id="{5DE45C2F-29EF-684C-A76E-F40F1B201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3" y="2636838"/>
            <a:ext cx="576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cs-CZ"/>
              <a:t>A</a:t>
            </a:r>
            <a:endParaRPr lang="en-US" altLang="cs-CZ"/>
          </a:p>
        </p:txBody>
      </p:sp>
      <p:sp>
        <p:nvSpPr>
          <p:cNvPr id="40970" name="Text Box 12">
            <a:extLst>
              <a:ext uri="{FF2B5EF4-FFF2-40B4-BE49-F238E27FC236}">
                <a16:creationId xmlns:a16="http://schemas.microsoft.com/office/drawing/2014/main" id="{FEF75205-C90E-D14F-BB96-9FA0D2D19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738" y="4508500"/>
            <a:ext cx="1655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cs-CZ"/>
              <a:t>Real axis</a:t>
            </a:r>
            <a:endParaRPr lang="en-US" altLang="cs-CZ"/>
          </a:p>
        </p:txBody>
      </p:sp>
      <p:sp>
        <p:nvSpPr>
          <p:cNvPr id="40971" name="Text Box 13">
            <a:extLst>
              <a:ext uri="{FF2B5EF4-FFF2-40B4-BE49-F238E27FC236}">
                <a16:creationId xmlns:a16="http://schemas.microsoft.com/office/drawing/2014/main" id="{C05EBC7F-A1FC-2646-B076-6FFF5561C05F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392238" y="2444751"/>
            <a:ext cx="223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cs-CZ"/>
              <a:t>Imaginary axis</a:t>
            </a:r>
            <a:endParaRPr lang="en-US" altLang="cs-CZ"/>
          </a:p>
        </p:txBody>
      </p:sp>
      <p:sp>
        <p:nvSpPr>
          <p:cNvPr id="40972" name="Text Box 14">
            <a:extLst>
              <a:ext uri="{FF2B5EF4-FFF2-40B4-BE49-F238E27FC236}">
                <a16:creationId xmlns:a16="http://schemas.microsoft.com/office/drawing/2014/main" id="{4FC8EDA3-27C7-2B46-957A-DEA59024B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2636839"/>
            <a:ext cx="25923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v-SE" altLang="cs-CZ"/>
              <a:t>A- wave amplitude</a:t>
            </a:r>
          </a:p>
          <a:p>
            <a:pPr eaLnBrk="1" hangingPunct="1">
              <a:spcBef>
                <a:spcPct val="50000"/>
              </a:spcBef>
            </a:pPr>
            <a:r>
              <a:rPr lang="sv-SE" altLang="cs-CZ">
                <a:latin typeface="Symbol" pitchFamily="2" charset="2"/>
              </a:rPr>
              <a:t>a</a:t>
            </a:r>
            <a:r>
              <a:rPr lang="sv-SE" altLang="cs-CZ"/>
              <a:t>- wave phase</a:t>
            </a:r>
            <a:endParaRPr lang="en-US" altLang="cs-CZ"/>
          </a:p>
        </p:txBody>
      </p:sp>
      <p:pic>
        <p:nvPicPr>
          <p:cNvPr id="40973" name="Picture 14">
            <a:extLst>
              <a:ext uri="{FF2B5EF4-FFF2-40B4-BE49-F238E27FC236}">
                <a16:creationId xmlns:a16="http://schemas.microsoft.com/office/drawing/2014/main" id="{5AAE4313-2802-6941-BEE9-72B9C13F7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7"/>
          <a:stretch>
            <a:fillRect/>
          </a:stretch>
        </p:blipFill>
        <p:spPr bwMode="auto">
          <a:xfrm>
            <a:off x="1905000" y="1143001"/>
            <a:ext cx="5105400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5" name="TextBox 15">
            <a:extLst>
              <a:ext uri="{FF2B5EF4-FFF2-40B4-BE49-F238E27FC236}">
                <a16:creationId xmlns:a16="http://schemas.microsoft.com/office/drawing/2014/main" id="{AEA7A3C5-F164-9745-BAA2-6A58D3079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350043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cs-CZ"/>
              <a:t>F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B4C3C0C-0D86-E34C-A28C-7259FD692BE1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V="1">
            <a:off x="4838700" y="2705100"/>
            <a:ext cx="304800" cy="2286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079021B-8930-B843-80E6-52181E238E5B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V="1">
            <a:off x="2628900" y="4000500"/>
            <a:ext cx="304800" cy="2286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1CC2A9E-F801-AB45-BFC8-FA8F546212DE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2667000" y="2667000"/>
            <a:ext cx="2209800" cy="1295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25702D3A-F9AB-114A-AC22-8E465C97B131}"/>
              </a:ext>
            </a:extLst>
          </p:cNvPr>
          <p:cNvSpPr/>
          <p:nvPr/>
        </p:nvSpPr>
        <p:spPr>
          <a:xfrm>
            <a:off x="3581400" y="342900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980" name="TextBox 28">
            <a:extLst>
              <a:ext uri="{FF2B5EF4-FFF2-40B4-BE49-F238E27FC236}">
                <a16:creationId xmlns:a16="http://schemas.microsoft.com/office/drawing/2014/main" id="{3DF0053C-4785-3542-B647-AFB7A3BAA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043238"/>
            <a:ext cx="53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cs-CZ"/>
              <a:t>A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67B2D10-C085-D744-8932-FC6758C0877F}"/>
              </a:ext>
            </a:extLst>
          </p:cNvPr>
          <p:cNvCxnSpPr/>
          <p:nvPr/>
        </p:nvCxnSpPr>
        <p:spPr>
          <a:xfrm>
            <a:off x="4267200" y="3581400"/>
            <a:ext cx="3048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A29ADAD-D97E-134B-9DEA-7838AB3CF39E}"/>
              </a:ext>
            </a:extLst>
          </p:cNvPr>
          <p:cNvCxnSpPr/>
          <p:nvPr/>
        </p:nvCxnSpPr>
        <p:spPr>
          <a:xfrm>
            <a:off x="2209800" y="5334000"/>
            <a:ext cx="3048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98D0DE7-E2E9-AC4C-9D9A-3AD0B07D5766}"/>
              </a:ext>
            </a:extLst>
          </p:cNvPr>
          <p:cNvCxnSpPr/>
          <p:nvPr/>
        </p:nvCxnSpPr>
        <p:spPr>
          <a:xfrm>
            <a:off x="2209800" y="5943600"/>
            <a:ext cx="3048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1">
            <a:extLst>
              <a:ext uri="{FF2B5EF4-FFF2-40B4-BE49-F238E27FC236}">
                <a16:creationId xmlns:a16="http://schemas.microsoft.com/office/drawing/2014/main" id="{1891B179-2869-5447-8604-9EB299CAF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438401"/>
            <a:ext cx="4953000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2">
            <a:extLst>
              <a:ext uri="{FF2B5EF4-FFF2-40B4-BE49-F238E27FC236}">
                <a16:creationId xmlns:a16="http://schemas.microsoft.com/office/drawing/2014/main" id="{5029A937-ED99-034D-A572-EE5C4F32EB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lv-LV" sz="4000">
                <a:ea typeface="ＭＳ Ｐゴシック" charset="0"/>
                <a:cs typeface="Calibri" charset="0"/>
              </a:rPr>
              <a:t>X-rays scatter from electrons in all directions</a:t>
            </a:r>
            <a:endParaRPr lang="en-GB" sz="4000">
              <a:ea typeface="ＭＳ Ｐゴシック" charset="0"/>
              <a:cs typeface="Calibri" charset="0"/>
            </a:endParaRPr>
          </a:p>
        </p:txBody>
      </p:sp>
      <p:sp>
        <p:nvSpPr>
          <p:cNvPr id="41987" name="Line 5">
            <a:extLst>
              <a:ext uri="{FF2B5EF4-FFF2-40B4-BE49-F238E27FC236}">
                <a16:creationId xmlns:a16="http://schemas.microsoft.com/office/drawing/2014/main" id="{FE3DC5D8-E421-8C44-B846-1E8E9167B842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3962400"/>
            <a:ext cx="3048000" cy="0"/>
          </a:xfrm>
          <a:prstGeom prst="line">
            <a:avLst/>
          </a:prstGeom>
          <a:noFill/>
          <a:ln w="38100">
            <a:solidFill>
              <a:srgbClr val="53E33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8" name="Text Box 6">
            <a:extLst>
              <a:ext uri="{FF2B5EF4-FFF2-40B4-BE49-F238E27FC236}">
                <a16:creationId xmlns:a16="http://schemas.microsoft.com/office/drawing/2014/main" id="{9C0644B2-22EC-E542-8D0A-1D78EBAEE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667001"/>
            <a:ext cx="205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lv-LV" altLang="cs-CZ">
                <a:latin typeface="Calibri" panose="020F0502020204030204" pitchFamily="34" charset="0"/>
              </a:rPr>
              <a:t>Primary beam</a:t>
            </a:r>
            <a:endParaRPr lang="en-GB" altLang="cs-CZ">
              <a:latin typeface="Calibri" panose="020F0502020204030204" pitchFamily="34" charset="0"/>
            </a:endParaRPr>
          </a:p>
        </p:txBody>
      </p:sp>
      <p:sp>
        <p:nvSpPr>
          <p:cNvPr id="41989" name="Text Box 14">
            <a:extLst>
              <a:ext uri="{FF2B5EF4-FFF2-40B4-BE49-F238E27FC236}">
                <a16:creationId xmlns:a16="http://schemas.microsoft.com/office/drawing/2014/main" id="{1AE162A7-9AB8-854D-90B3-2875B0888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105401"/>
            <a:ext cx="2438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lv-LV" altLang="cs-CZ">
                <a:latin typeface="Calibri" panose="020F0502020204030204" pitchFamily="34" charset="0"/>
              </a:rPr>
              <a:t>Secondary beams</a:t>
            </a:r>
            <a:endParaRPr lang="en-GB" altLang="cs-CZ">
              <a:latin typeface="Calibri" panose="020F0502020204030204" pitchFamily="34" charset="0"/>
            </a:endParaRPr>
          </a:p>
        </p:txBody>
      </p:sp>
      <p:sp>
        <p:nvSpPr>
          <p:cNvPr id="41990" name="Line 5">
            <a:extLst>
              <a:ext uri="{FF2B5EF4-FFF2-40B4-BE49-F238E27FC236}">
                <a16:creationId xmlns:a16="http://schemas.microsoft.com/office/drawing/2014/main" id="{DB622789-D457-544A-AA3B-A929643DB28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4114800"/>
            <a:ext cx="3048000" cy="0"/>
          </a:xfrm>
          <a:prstGeom prst="line">
            <a:avLst/>
          </a:prstGeom>
          <a:noFill/>
          <a:ln w="38100">
            <a:solidFill>
              <a:srgbClr val="53E33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1" name="Line 5">
            <a:extLst>
              <a:ext uri="{FF2B5EF4-FFF2-40B4-BE49-F238E27FC236}">
                <a16:creationId xmlns:a16="http://schemas.microsoft.com/office/drawing/2014/main" id="{18281E2B-D61D-AB4C-8AA0-B18F4FD6AF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3810000"/>
            <a:ext cx="3048000" cy="0"/>
          </a:xfrm>
          <a:prstGeom prst="line">
            <a:avLst/>
          </a:prstGeom>
          <a:noFill/>
          <a:ln w="38100">
            <a:solidFill>
              <a:srgbClr val="53E33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2" name="Line 5">
            <a:extLst>
              <a:ext uri="{FF2B5EF4-FFF2-40B4-BE49-F238E27FC236}">
                <a16:creationId xmlns:a16="http://schemas.microsoft.com/office/drawing/2014/main" id="{A0CC873B-43B7-A04F-AA17-3FD9D1E7C3B5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3657600"/>
            <a:ext cx="3048000" cy="0"/>
          </a:xfrm>
          <a:prstGeom prst="line">
            <a:avLst/>
          </a:prstGeom>
          <a:noFill/>
          <a:ln w="38100">
            <a:solidFill>
              <a:srgbClr val="53E33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3" name="Line 5">
            <a:extLst>
              <a:ext uri="{FF2B5EF4-FFF2-40B4-BE49-F238E27FC236}">
                <a16:creationId xmlns:a16="http://schemas.microsoft.com/office/drawing/2014/main" id="{FAAF43B8-0B5C-7248-ABF2-774EADCC5DA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3352800"/>
            <a:ext cx="3048000" cy="0"/>
          </a:xfrm>
          <a:prstGeom prst="line">
            <a:avLst/>
          </a:prstGeom>
          <a:noFill/>
          <a:ln w="38100">
            <a:solidFill>
              <a:srgbClr val="53E33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4" name="Line 5">
            <a:extLst>
              <a:ext uri="{FF2B5EF4-FFF2-40B4-BE49-F238E27FC236}">
                <a16:creationId xmlns:a16="http://schemas.microsoft.com/office/drawing/2014/main" id="{8C3842C9-DF60-BD4A-B3B6-4F47FE5DD2D5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3505200"/>
            <a:ext cx="3048000" cy="0"/>
          </a:xfrm>
          <a:prstGeom prst="line">
            <a:avLst/>
          </a:prstGeom>
          <a:noFill/>
          <a:ln w="38100">
            <a:solidFill>
              <a:srgbClr val="53E33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995" name="Picture 20">
            <a:extLst>
              <a:ext uri="{FF2B5EF4-FFF2-40B4-BE49-F238E27FC236}">
                <a16:creationId xmlns:a16="http://schemas.microsoft.com/office/drawing/2014/main" id="{485D1668-317D-6D4D-A403-BFEDE48AC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200401"/>
            <a:ext cx="22860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59">
            <a:extLst>
              <a:ext uri="{FF2B5EF4-FFF2-40B4-BE49-F238E27FC236}">
                <a16:creationId xmlns:a16="http://schemas.microsoft.com/office/drawing/2014/main" id="{4D100D21-2102-414F-BE73-0222DC28A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39725"/>
            <a:ext cx="594360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Rectangle 2">
            <a:extLst>
              <a:ext uri="{FF2B5EF4-FFF2-40B4-BE49-F238E27FC236}">
                <a16:creationId xmlns:a16="http://schemas.microsoft.com/office/drawing/2014/main" id="{8392F1D3-4E57-ED4D-B9A1-39EAF6C22E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9100" y="24765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lv-LV" sz="4000" dirty="0">
                <a:ea typeface="ＭＳ Ｐゴシック" charset="0"/>
                <a:cs typeface="Calibri" charset="0"/>
              </a:rPr>
              <a:t>X-</a:t>
            </a:r>
            <a:r>
              <a:rPr lang="lv-LV" sz="4000" dirty="0" err="1">
                <a:ea typeface="ＭＳ Ｐゴシック" charset="0"/>
                <a:cs typeface="Calibri" charset="0"/>
              </a:rPr>
              <a:t>ray</a:t>
            </a:r>
            <a:r>
              <a:rPr lang="lv-LV" sz="4000" dirty="0">
                <a:ea typeface="ＭＳ Ｐゴシック" charset="0"/>
                <a:cs typeface="Calibri" charset="0"/>
              </a:rPr>
              <a:t> </a:t>
            </a:r>
            <a:r>
              <a:rPr lang="lv-LV" sz="4000" dirty="0" err="1">
                <a:ea typeface="ＭＳ Ｐゴシック" charset="0"/>
                <a:cs typeface="Calibri" charset="0"/>
              </a:rPr>
              <a:t>scattering</a:t>
            </a:r>
            <a:r>
              <a:rPr lang="lv-LV" sz="4000" dirty="0">
                <a:ea typeface="ＭＳ Ｐゴシック" charset="0"/>
                <a:cs typeface="Calibri" charset="0"/>
              </a:rPr>
              <a:t> </a:t>
            </a:r>
            <a:r>
              <a:rPr lang="lv-LV" sz="4000" dirty="0" err="1">
                <a:ea typeface="ＭＳ Ｐゴシック" charset="0"/>
                <a:cs typeface="Calibri" charset="0"/>
              </a:rPr>
              <a:t>from</a:t>
            </a:r>
            <a:r>
              <a:rPr lang="lv-LV" sz="4000" dirty="0">
                <a:ea typeface="ＭＳ Ｐゴシック" charset="0"/>
                <a:cs typeface="Calibri" charset="0"/>
              </a:rPr>
              <a:t> </a:t>
            </a:r>
            <a:r>
              <a:rPr lang="lv-LV" sz="4000" dirty="0" err="1">
                <a:ea typeface="ＭＳ Ｐゴシック" charset="0"/>
                <a:cs typeface="Calibri" charset="0"/>
              </a:rPr>
              <a:t>several</a:t>
            </a:r>
            <a:r>
              <a:rPr lang="lv-LV" sz="4000" dirty="0">
                <a:ea typeface="ＭＳ Ｐゴシック" charset="0"/>
                <a:cs typeface="Calibri" charset="0"/>
              </a:rPr>
              <a:t> </a:t>
            </a:r>
            <a:r>
              <a:rPr lang="lv-LV" sz="4000" dirty="0" err="1">
                <a:ea typeface="ＭＳ Ｐゴシック" charset="0"/>
                <a:cs typeface="Calibri" charset="0"/>
              </a:rPr>
              <a:t>electrons</a:t>
            </a:r>
            <a:endParaRPr lang="en-GB" sz="4000" dirty="0">
              <a:ea typeface="ＭＳ Ｐゴシック" charset="0"/>
              <a:cs typeface="Calibri" charset="0"/>
            </a:endParaRPr>
          </a:p>
        </p:txBody>
      </p:sp>
      <p:sp>
        <p:nvSpPr>
          <p:cNvPr id="43011" name="Line 5">
            <a:extLst>
              <a:ext uri="{FF2B5EF4-FFF2-40B4-BE49-F238E27FC236}">
                <a16:creationId xmlns:a16="http://schemas.microsoft.com/office/drawing/2014/main" id="{63D05F41-B83B-F14F-B2ED-467418CAE498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3962400"/>
            <a:ext cx="3048000" cy="0"/>
          </a:xfrm>
          <a:prstGeom prst="line">
            <a:avLst/>
          </a:prstGeom>
          <a:noFill/>
          <a:ln w="38100">
            <a:solidFill>
              <a:srgbClr val="53E33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2" name="Text Box 6">
            <a:extLst>
              <a:ext uri="{FF2B5EF4-FFF2-40B4-BE49-F238E27FC236}">
                <a16:creationId xmlns:a16="http://schemas.microsoft.com/office/drawing/2014/main" id="{D78087CD-06A6-1046-97AC-152FD1038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26670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lv-LV" altLang="cs-CZ">
                <a:latin typeface="Calibri" panose="020F0502020204030204" pitchFamily="34" charset="0"/>
              </a:rPr>
              <a:t>Primary beam</a:t>
            </a:r>
            <a:endParaRPr lang="en-GB" altLang="cs-CZ">
              <a:latin typeface="Calibri" panose="020F0502020204030204" pitchFamily="34" charset="0"/>
            </a:endParaRPr>
          </a:p>
        </p:txBody>
      </p:sp>
      <p:sp>
        <p:nvSpPr>
          <p:cNvPr id="43013" name="Line 5">
            <a:extLst>
              <a:ext uri="{FF2B5EF4-FFF2-40B4-BE49-F238E27FC236}">
                <a16:creationId xmlns:a16="http://schemas.microsoft.com/office/drawing/2014/main" id="{7884C787-D5FD-8E4B-89E7-29F8FA3166D8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4114800"/>
            <a:ext cx="3048000" cy="0"/>
          </a:xfrm>
          <a:prstGeom prst="line">
            <a:avLst/>
          </a:prstGeom>
          <a:noFill/>
          <a:ln w="38100">
            <a:solidFill>
              <a:srgbClr val="53E33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4" name="Line 5">
            <a:extLst>
              <a:ext uri="{FF2B5EF4-FFF2-40B4-BE49-F238E27FC236}">
                <a16:creationId xmlns:a16="http://schemas.microsoft.com/office/drawing/2014/main" id="{EEA3B969-E394-1348-8D64-DC3E126D8CCF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3810000"/>
            <a:ext cx="3048000" cy="0"/>
          </a:xfrm>
          <a:prstGeom prst="line">
            <a:avLst/>
          </a:prstGeom>
          <a:noFill/>
          <a:ln w="38100">
            <a:solidFill>
              <a:srgbClr val="53E33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5" name="Line 5">
            <a:extLst>
              <a:ext uri="{FF2B5EF4-FFF2-40B4-BE49-F238E27FC236}">
                <a16:creationId xmlns:a16="http://schemas.microsoft.com/office/drawing/2014/main" id="{816DB29E-A9BA-314F-9AE5-4B28F72195BB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3657600"/>
            <a:ext cx="3048000" cy="0"/>
          </a:xfrm>
          <a:prstGeom prst="line">
            <a:avLst/>
          </a:prstGeom>
          <a:noFill/>
          <a:ln w="38100">
            <a:solidFill>
              <a:srgbClr val="53E33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6" name="Line 5">
            <a:extLst>
              <a:ext uri="{FF2B5EF4-FFF2-40B4-BE49-F238E27FC236}">
                <a16:creationId xmlns:a16="http://schemas.microsoft.com/office/drawing/2014/main" id="{F6EA197F-678A-D247-9641-469D39B03675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3352800"/>
            <a:ext cx="3048000" cy="0"/>
          </a:xfrm>
          <a:prstGeom prst="line">
            <a:avLst/>
          </a:prstGeom>
          <a:noFill/>
          <a:ln w="38100">
            <a:solidFill>
              <a:srgbClr val="53E33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7" name="Line 5">
            <a:extLst>
              <a:ext uri="{FF2B5EF4-FFF2-40B4-BE49-F238E27FC236}">
                <a16:creationId xmlns:a16="http://schemas.microsoft.com/office/drawing/2014/main" id="{D7CD3120-7798-1946-89C7-A6D1A56AFCE3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3505200"/>
            <a:ext cx="3048000" cy="0"/>
          </a:xfrm>
          <a:prstGeom prst="line">
            <a:avLst/>
          </a:prstGeom>
          <a:noFill/>
          <a:ln w="38100">
            <a:solidFill>
              <a:srgbClr val="53E33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43018" name="Object 2">
            <a:extLst>
              <a:ext uri="{FF2B5EF4-FFF2-40B4-BE49-F238E27FC236}">
                <a16:creationId xmlns:a16="http://schemas.microsoft.com/office/drawing/2014/main" id="{4E57811D-1F90-4B4D-A7E4-39633C3A6C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59738" y="5029200"/>
          <a:ext cx="2379662" cy="162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708400" imgH="2540000" progId="MSGraph.Chart.8">
                  <p:embed/>
                </p:oleObj>
              </mc:Choice>
              <mc:Fallback>
                <p:oleObj r:id="rId4" imgW="3708400" imgH="2540000" progId="MSGraph.Char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59738" y="5029200"/>
                        <a:ext cx="2379662" cy="162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019" name="Picture 56">
            <a:extLst>
              <a:ext uri="{FF2B5EF4-FFF2-40B4-BE49-F238E27FC236}">
                <a16:creationId xmlns:a16="http://schemas.microsoft.com/office/drawing/2014/main" id="{7AC9E189-52E1-7844-8F4A-94D001426E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189538"/>
            <a:ext cx="2139950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Picture 57">
            <a:extLst>
              <a:ext uri="{FF2B5EF4-FFF2-40B4-BE49-F238E27FC236}">
                <a16:creationId xmlns:a16="http://schemas.microsoft.com/office/drawing/2014/main" id="{9D484970-D9F8-EF4A-8281-C145BB8A71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00401"/>
            <a:ext cx="22860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1" name="TextBox 58">
            <a:extLst>
              <a:ext uri="{FF2B5EF4-FFF2-40B4-BE49-F238E27FC236}">
                <a16:creationId xmlns:a16="http://schemas.microsoft.com/office/drawing/2014/main" id="{86B0D7C1-3AFF-FC4A-AE16-E5CBF4510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22" y="5455870"/>
            <a:ext cx="54432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cs-CZ" dirty="0">
                <a:latin typeface="Calibri" panose="020F0502020204030204" pitchFamily="34" charset="0"/>
              </a:rPr>
              <a:t>When electrons scatter X-rays </a:t>
            </a:r>
            <a:r>
              <a:rPr lang="en-US" altLang="ja-JP" dirty="0">
                <a:latin typeface="Calibri" panose="020F0502020204030204" pitchFamily="34" charset="0"/>
              </a:rPr>
              <a:t>in phase waves add constructively.</a:t>
            </a:r>
            <a:endParaRPr lang="en-US" altLang="cs-CZ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3018" grpId="0"/>
      <p:bldP spid="430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5">
            <a:extLst>
              <a:ext uri="{FF2B5EF4-FFF2-40B4-BE49-F238E27FC236}">
                <a16:creationId xmlns:a16="http://schemas.microsoft.com/office/drawing/2014/main" id="{AB7E53C7-EDDF-FF47-9E13-BD12603AA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915946"/>
            <a:ext cx="5616624" cy="434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Rectangle 2">
            <a:extLst>
              <a:ext uri="{FF2B5EF4-FFF2-40B4-BE49-F238E27FC236}">
                <a16:creationId xmlns:a16="http://schemas.microsoft.com/office/drawing/2014/main" id="{401B43C7-128A-F943-A5F0-67013415D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0"/>
            <a:ext cx="838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lv-LV" altLang="cs-CZ" sz="4400">
                <a:latin typeface="Calibri" panose="020F0502020204030204" pitchFamily="34" charset="0"/>
              </a:rPr>
              <a:t>Adition of waves</a:t>
            </a:r>
            <a:endParaRPr lang="en-GB" altLang="cs-CZ" sz="4400">
              <a:latin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AF1851A-E9E8-65F5-DA9E-5E49247EDFE6}"/>
              </a:ext>
            </a:extLst>
          </p:cNvPr>
          <p:cNvGrpSpPr/>
          <p:nvPr/>
        </p:nvGrpSpPr>
        <p:grpSpPr>
          <a:xfrm>
            <a:off x="6309199" y="1286669"/>
            <a:ext cx="5265264" cy="3522662"/>
            <a:chOff x="6309199" y="1286669"/>
            <a:chExt cx="5265264" cy="3522662"/>
          </a:xfrm>
        </p:grpSpPr>
        <p:pic>
          <p:nvPicPr>
            <p:cNvPr id="64515" name="Picture 12">
              <a:extLst>
                <a:ext uri="{FF2B5EF4-FFF2-40B4-BE49-F238E27FC236}">
                  <a16:creationId xmlns:a16="http://schemas.microsoft.com/office/drawing/2014/main" id="{ECF23719-CB38-4646-8265-88200874F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71" t="6667" r="3085" b="2222"/>
            <a:stretch>
              <a:fillRect/>
            </a:stretch>
          </p:blipFill>
          <p:spPr bwMode="auto">
            <a:xfrm>
              <a:off x="7535863" y="1286669"/>
              <a:ext cx="4038600" cy="352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17" name="Rectangle 3">
              <a:extLst>
                <a:ext uri="{FF2B5EF4-FFF2-40B4-BE49-F238E27FC236}">
                  <a16:creationId xmlns:a16="http://schemas.microsoft.com/office/drawing/2014/main" id="{83060890-FABB-F444-A5CA-344EB3DD5A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09199" y="1406526"/>
              <a:ext cx="3186112" cy="614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defTabSz="4572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sv-SE" altLang="cs-CZ" sz="3200" dirty="0">
                  <a:latin typeface="Calibri" panose="020F0502020204030204" pitchFamily="34" charset="0"/>
                </a:rPr>
                <a:t>F=</a:t>
              </a:r>
              <a:r>
                <a:rPr lang="sv-SE" altLang="cs-CZ" sz="3200" dirty="0" err="1">
                  <a:latin typeface="Calibri" panose="020F0502020204030204" pitchFamily="34" charset="0"/>
                </a:rPr>
                <a:t>Acos</a:t>
              </a:r>
              <a:r>
                <a:rPr lang="sv-SE" altLang="cs-CZ" sz="3200" dirty="0" err="1">
                  <a:latin typeface="Symbol" pitchFamily="2" charset="2"/>
                </a:rPr>
                <a:t>a</a:t>
              </a:r>
              <a:r>
                <a:rPr lang="sv-SE" altLang="cs-CZ" sz="3200" dirty="0" err="1">
                  <a:latin typeface="Calibri" panose="020F0502020204030204" pitchFamily="34" charset="0"/>
                </a:rPr>
                <a:t>+iAsin</a:t>
              </a:r>
              <a:r>
                <a:rPr lang="sv-SE" altLang="cs-CZ" sz="3200" dirty="0" err="1">
                  <a:latin typeface="Symbol" pitchFamily="2" charset="2"/>
                </a:rPr>
                <a:t>a</a:t>
              </a:r>
              <a:endParaRPr lang="sv-SE" altLang="cs-CZ" sz="32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08F23DE-DC7A-DF62-0A3C-D1EECF30BFDD}"/>
              </a:ext>
            </a:extLst>
          </p:cNvPr>
          <p:cNvGrpSpPr/>
          <p:nvPr/>
        </p:nvGrpSpPr>
        <p:grpSpPr>
          <a:xfrm>
            <a:off x="623392" y="5230129"/>
            <a:ext cx="10795669" cy="1438711"/>
            <a:chOff x="623392" y="5230129"/>
            <a:chExt cx="10795669" cy="1438711"/>
          </a:xfrm>
        </p:grpSpPr>
        <p:pic>
          <p:nvPicPr>
            <p:cNvPr id="2" name="Picture 3">
              <a:extLst>
                <a:ext uri="{FF2B5EF4-FFF2-40B4-BE49-F238E27FC236}">
                  <a16:creationId xmlns:a16="http://schemas.microsoft.com/office/drawing/2014/main" id="{0913B71B-4790-7A7A-1BDF-2B3C9D387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392" y="5230129"/>
              <a:ext cx="9144000" cy="1366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9">
              <a:extLst>
                <a:ext uri="{FF2B5EF4-FFF2-40B4-BE49-F238E27FC236}">
                  <a16:creationId xmlns:a16="http://schemas.microsoft.com/office/drawing/2014/main" id="{25AD94D3-1FED-8AE3-04BF-FD74EB5A5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0136" y="6179890"/>
              <a:ext cx="4098925" cy="488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074768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3">
            <a:extLst>
              <a:ext uri="{FF2B5EF4-FFF2-40B4-BE49-F238E27FC236}">
                <a16:creationId xmlns:a16="http://schemas.microsoft.com/office/drawing/2014/main" id="{D3D45CA8-099E-1743-85C9-49A244FAF2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1424" y="1556792"/>
            <a:ext cx="10945216" cy="4419600"/>
          </a:xfrm>
        </p:spPr>
        <p:txBody>
          <a:bodyPr/>
          <a:lstStyle/>
          <a:p>
            <a:pPr eaLnBrk="1" hangingPunct="1">
              <a:spcAft>
                <a:spcPts val="3000"/>
              </a:spcAft>
            </a:pPr>
            <a:r>
              <a:rPr lang="lv-LV" altLang="cs-CZ" dirty="0" err="1">
                <a:ea typeface="ＭＳ Ｐゴシック" panose="020B0600070205080204" pitchFamily="34" charset="-128"/>
              </a:rPr>
              <a:t>Scattering</a:t>
            </a:r>
            <a:r>
              <a:rPr lang="lv-LV" altLang="cs-CZ" dirty="0">
                <a:ea typeface="ＭＳ Ｐゴシック" panose="020B0600070205080204" pitchFamily="34" charset="-128"/>
              </a:rPr>
              <a:t> </a:t>
            </a:r>
            <a:r>
              <a:rPr lang="lv-LV" altLang="cs-CZ" dirty="0" err="1">
                <a:ea typeface="ＭＳ Ｐゴシック" panose="020B0600070205080204" pitchFamily="34" charset="-128"/>
              </a:rPr>
              <a:t>from</a:t>
            </a:r>
            <a:r>
              <a:rPr lang="lv-LV" altLang="cs-CZ" dirty="0">
                <a:ea typeface="ＭＳ Ｐゴシック" panose="020B0600070205080204" pitchFamily="34" charset="-128"/>
              </a:rPr>
              <a:t> </a:t>
            </a:r>
            <a:r>
              <a:rPr lang="lv-LV" altLang="cs-CZ" dirty="0" err="1">
                <a:ea typeface="ＭＳ Ｐゴシック" panose="020B0600070205080204" pitchFamily="34" charset="-128"/>
              </a:rPr>
              <a:t>a</a:t>
            </a:r>
            <a:r>
              <a:rPr lang="lv-LV" altLang="cs-CZ" dirty="0">
                <a:ea typeface="ＭＳ Ｐゴシック" panose="020B0600070205080204" pitchFamily="34" charset="-128"/>
              </a:rPr>
              <a:t> </a:t>
            </a:r>
            <a:r>
              <a:rPr lang="lv-LV" altLang="cs-CZ" dirty="0" err="1">
                <a:ea typeface="ＭＳ Ｐゴシック" panose="020B0600070205080204" pitchFamily="34" charset="-128"/>
              </a:rPr>
              <a:t>single</a:t>
            </a:r>
            <a:r>
              <a:rPr lang="lv-LV" altLang="cs-CZ" dirty="0">
                <a:ea typeface="ＭＳ Ｐゴシック" panose="020B0600070205080204" pitchFamily="34" charset="-128"/>
              </a:rPr>
              <a:t> </a:t>
            </a:r>
            <a:r>
              <a:rPr lang="lv-LV" altLang="cs-CZ" dirty="0" err="1">
                <a:ea typeface="ＭＳ Ｐゴシック" panose="020B0600070205080204" pitchFamily="34" charset="-128"/>
              </a:rPr>
              <a:t>molecule</a:t>
            </a:r>
            <a:r>
              <a:rPr lang="lv-LV" altLang="cs-CZ" dirty="0">
                <a:ea typeface="ＭＳ Ｐゴシック" panose="020B0600070205080204" pitchFamily="34" charset="-128"/>
              </a:rPr>
              <a:t> </a:t>
            </a:r>
            <a:r>
              <a:rPr lang="lv-LV" altLang="cs-CZ" dirty="0" err="1">
                <a:ea typeface="ＭＳ Ｐゴシック" panose="020B0600070205080204" pitchFamily="34" charset="-128"/>
              </a:rPr>
              <a:t>is</a:t>
            </a:r>
            <a:r>
              <a:rPr lang="lv-LV" altLang="cs-CZ" dirty="0">
                <a:ea typeface="ＭＳ Ｐゴシック" panose="020B0600070205080204" pitchFamily="34" charset="-128"/>
              </a:rPr>
              <a:t> </a:t>
            </a:r>
            <a:r>
              <a:rPr lang="lv-LV" altLang="cs-CZ" dirty="0" err="1">
                <a:ea typeface="ＭＳ Ｐゴシック" panose="020B0600070205080204" pitchFamily="34" charset="-128"/>
              </a:rPr>
              <a:t>not</a:t>
            </a:r>
            <a:r>
              <a:rPr lang="lv-LV" altLang="cs-CZ" dirty="0">
                <a:ea typeface="ＭＳ Ｐゴシック" panose="020B0600070205080204" pitchFamily="34" charset="-128"/>
              </a:rPr>
              <a:t> </a:t>
            </a:r>
            <a:r>
              <a:rPr lang="lv-LV" altLang="cs-CZ" dirty="0" err="1">
                <a:ea typeface="ＭＳ Ｐゴシック" panose="020B0600070205080204" pitchFamily="34" charset="-128"/>
              </a:rPr>
              <a:t>detectable</a:t>
            </a:r>
            <a:endParaRPr lang="lv-LV" altLang="cs-CZ" dirty="0">
              <a:ea typeface="ＭＳ Ｐゴシック" panose="020B0600070205080204" pitchFamily="34" charset="-128"/>
            </a:endParaRPr>
          </a:p>
          <a:p>
            <a:pPr eaLnBrk="1" hangingPunct="1">
              <a:spcAft>
                <a:spcPts val="3000"/>
              </a:spcAft>
            </a:pPr>
            <a:r>
              <a:rPr lang="lv-LV" altLang="cs-CZ" dirty="0" err="1">
                <a:ea typeface="ＭＳ Ｐゴシック" panose="020B0600070205080204" pitchFamily="34" charset="-128"/>
              </a:rPr>
              <a:t>If</a:t>
            </a:r>
            <a:r>
              <a:rPr lang="lv-LV" altLang="cs-CZ" dirty="0">
                <a:ea typeface="ＭＳ Ｐゴシック" panose="020B0600070205080204" pitchFamily="34" charset="-128"/>
              </a:rPr>
              <a:t> </a:t>
            </a:r>
            <a:r>
              <a:rPr lang="lv-LV" altLang="cs-CZ" dirty="0" err="1">
                <a:ea typeface="ＭＳ Ｐゴシック" panose="020B0600070205080204" pitchFamily="34" charset="-128"/>
              </a:rPr>
              <a:t>molecules</a:t>
            </a:r>
            <a:r>
              <a:rPr lang="lv-LV" altLang="cs-CZ" dirty="0">
                <a:ea typeface="ＭＳ Ｐゴシック" panose="020B0600070205080204" pitchFamily="34" charset="-128"/>
              </a:rPr>
              <a:t> </a:t>
            </a:r>
            <a:r>
              <a:rPr lang="lv-LV" altLang="cs-CZ" dirty="0" err="1">
                <a:ea typeface="ＭＳ Ｐゴシック" panose="020B0600070205080204" pitchFamily="34" charset="-128"/>
              </a:rPr>
              <a:t>are</a:t>
            </a:r>
            <a:r>
              <a:rPr lang="lv-LV" altLang="cs-CZ" dirty="0">
                <a:ea typeface="ＭＳ Ｐゴシック" panose="020B0600070205080204" pitchFamily="34" charset="-128"/>
              </a:rPr>
              <a:t> </a:t>
            </a:r>
            <a:r>
              <a:rPr lang="lv-LV" altLang="cs-CZ" dirty="0" err="1">
                <a:ea typeface="ＭＳ Ｐゴシック" panose="020B0600070205080204" pitchFamily="34" charset="-128"/>
              </a:rPr>
              <a:t>all</a:t>
            </a:r>
            <a:r>
              <a:rPr lang="lv-LV" altLang="cs-CZ" dirty="0">
                <a:ea typeface="ＭＳ Ｐゴシック" panose="020B0600070205080204" pitchFamily="34" charset="-128"/>
              </a:rPr>
              <a:t> </a:t>
            </a:r>
            <a:r>
              <a:rPr lang="lv-LV" altLang="cs-CZ" dirty="0" err="1">
                <a:ea typeface="ＭＳ Ｐゴシック" panose="020B0600070205080204" pitchFamily="34" charset="-128"/>
              </a:rPr>
              <a:t>oriented</a:t>
            </a:r>
            <a:r>
              <a:rPr lang="lv-LV" altLang="cs-CZ" dirty="0">
                <a:ea typeface="ＭＳ Ｐゴシック" panose="020B0600070205080204" pitchFamily="34" charset="-128"/>
              </a:rPr>
              <a:t> </a:t>
            </a:r>
            <a:r>
              <a:rPr lang="lv-LV" altLang="cs-CZ" dirty="0" err="1">
                <a:ea typeface="ＭＳ Ｐゴシック" panose="020B0600070205080204" pitchFamily="34" charset="-128"/>
              </a:rPr>
              <a:t>in</a:t>
            </a:r>
            <a:r>
              <a:rPr lang="lv-LV" altLang="cs-CZ" dirty="0">
                <a:ea typeface="ＭＳ Ｐゴシック" panose="020B0600070205080204" pitchFamily="34" charset="-128"/>
              </a:rPr>
              <a:t> </a:t>
            </a:r>
            <a:r>
              <a:rPr lang="lv-LV" altLang="cs-CZ" dirty="0" err="1">
                <a:ea typeface="ＭＳ Ｐゴシック" panose="020B0600070205080204" pitchFamily="34" charset="-128"/>
              </a:rPr>
              <a:t>the</a:t>
            </a:r>
            <a:r>
              <a:rPr lang="lv-LV" altLang="cs-CZ" dirty="0">
                <a:ea typeface="ＭＳ Ｐゴシック" panose="020B0600070205080204" pitchFamily="34" charset="-128"/>
              </a:rPr>
              <a:t> </a:t>
            </a:r>
            <a:r>
              <a:rPr lang="lv-LV" altLang="cs-CZ" dirty="0" err="1">
                <a:ea typeface="ＭＳ Ｐゴシック" panose="020B0600070205080204" pitchFamily="34" charset="-128"/>
              </a:rPr>
              <a:t>same</a:t>
            </a:r>
            <a:r>
              <a:rPr lang="lv-LV" altLang="cs-CZ" dirty="0">
                <a:ea typeface="ＭＳ Ｐゴシック" panose="020B0600070205080204" pitchFamily="34" charset="-128"/>
              </a:rPr>
              <a:t> </a:t>
            </a:r>
            <a:r>
              <a:rPr lang="lv-LV" altLang="cs-CZ" dirty="0" err="1">
                <a:ea typeface="ＭＳ Ｐゴシック" panose="020B0600070205080204" pitchFamily="34" charset="-128"/>
              </a:rPr>
              <a:t>way</a:t>
            </a:r>
            <a:r>
              <a:rPr lang="lv-LV" altLang="cs-CZ" dirty="0">
                <a:ea typeface="ＭＳ Ｐゴシック" panose="020B0600070205080204" pitchFamily="34" charset="-128"/>
              </a:rPr>
              <a:t>, </a:t>
            </a:r>
            <a:r>
              <a:rPr lang="lv-LV" altLang="cs-CZ" dirty="0" err="1">
                <a:ea typeface="ＭＳ Ｐゴシック" panose="020B0600070205080204" pitchFamily="34" charset="-128"/>
              </a:rPr>
              <a:t>the</a:t>
            </a:r>
            <a:r>
              <a:rPr lang="lv-LV" altLang="cs-CZ" dirty="0">
                <a:ea typeface="ＭＳ Ｐゴシック" panose="020B0600070205080204" pitchFamily="34" charset="-128"/>
              </a:rPr>
              <a:t> </a:t>
            </a:r>
            <a:r>
              <a:rPr lang="lv-LV" altLang="cs-CZ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scattering</a:t>
            </a:r>
            <a:r>
              <a:rPr lang="lv-LV" altLang="cs-CZ" dirty="0">
                <a:ea typeface="ＭＳ Ｐゴシック" panose="020B0600070205080204" pitchFamily="34" charset="-128"/>
              </a:rPr>
              <a:t> </a:t>
            </a:r>
            <a:r>
              <a:rPr lang="lv-LV" altLang="cs-CZ" dirty="0" err="1">
                <a:ea typeface="ＭＳ Ｐゴシック" panose="020B0600070205080204" pitchFamily="34" charset="-128"/>
              </a:rPr>
              <a:t>from</a:t>
            </a:r>
            <a:r>
              <a:rPr lang="lv-LV" altLang="cs-CZ" dirty="0">
                <a:ea typeface="ＭＳ Ｐゴシック" panose="020B0600070205080204" pitchFamily="34" charset="-128"/>
              </a:rPr>
              <a:t> </a:t>
            </a:r>
            <a:r>
              <a:rPr lang="lv-LV" altLang="cs-CZ" dirty="0" err="1">
                <a:ea typeface="ＭＳ Ｐゴシック" panose="020B0600070205080204" pitchFamily="34" charset="-128"/>
              </a:rPr>
              <a:t>individual</a:t>
            </a:r>
            <a:r>
              <a:rPr lang="lv-LV" altLang="cs-CZ" dirty="0">
                <a:ea typeface="ＭＳ Ｐゴシック" panose="020B0600070205080204" pitchFamily="34" charset="-128"/>
              </a:rPr>
              <a:t> </a:t>
            </a:r>
            <a:r>
              <a:rPr lang="lv-LV" altLang="cs-CZ" dirty="0" err="1">
                <a:ea typeface="ＭＳ Ｐゴシック" panose="020B0600070205080204" pitchFamily="34" charset="-128"/>
              </a:rPr>
              <a:t>molecules</a:t>
            </a:r>
            <a:r>
              <a:rPr lang="lv-LV" altLang="cs-CZ" dirty="0">
                <a:ea typeface="ＭＳ Ｐゴシック" panose="020B0600070205080204" pitchFamily="34" charset="-128"/>
              </a:rPr>
              <a:t> </a:t>
            </a:r>
            <a:r>
              <a:rPr lang="lv-LV" altLang="cs-CZ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will</a:t>
            </a:r>
            <a:r>
              <a:rPr lang="lv-LV" altLang="cs-CZ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lv-LV" altLang="cs-CZ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add</a:t>
            </a:r>
            <a:r>
              <a:rPr lang="lv-LV" altLang="cs-CZ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lv-LV" altLang="cs-CZ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in</a:t>
            </a:r>
            <a:r>
              <a:rPr lang="lv-LV" altLang="cs-CZ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lv-LV" altLang="cs-CZ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certain</a:t>
            </a:r>
            <a:r>
              <a:rPr lang="lv-LV" altLang="cs-CZ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lv-LV" altLang="cs-CZ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directions</a:t>
            </a:r>
            <a:endParaRPr lang="lv-LV" altLang="cs-CZ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 lvl="3" eaLnBrk="1" hangingPunct="1">
              <a:spcAft>
                <a:spcPts val="3000"/>
              </a:spcAft>
            </a:pPr>
            <a:r>
              <a:rPr lang="lv-LV" altLang="cs-CZ" sz="3200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Which</a:t>
            </a:r>
            <a:r>
              <a:rPr lang="lv-LV" altLang="cs-CZ" sz="3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lv-LV" altLang="cs-CZ" sz="3200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directions</a:t>
            </a:r>
            <a:r>
              <a:rPr lang="lv-LV" altLang="cs-CZ" sz="3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?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>
            <a:extLst>
              <a:ext uri="{FF2B5EF4-FFF2-40B4-BE49-F238E27FC236}">
                <a16:creationId xmlns:a16="http://schemas.microsoft.com/office/drawing/2014/main" id="{C1C5758D-85B8-7545-A360-D3CF3FA56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79800"/>
            <a:ext cx="9088438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Box 7">
            <a:extLst>
              <a:ext uri="{FF2B5EF4-FFF2-40B4-BE49-F238E27FC236}">
                <a16:creationId xmlns:a16="http://schemas.microsoft.com/office/drawing/2014/main" id="{E9A8B83E-838D-4649-8A7B-AAB14D15F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60" y="980728"/>
            <a:ext cx="727280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cs-CZ" sz="3200" dirty="0">
                <a:latin typeface="Calibri" panose="020F0502020204030204" pitchFamily="34" charset="0"/>
              </a:rPr>
              <a:t>There is no path and PHASE DIFFERENCE when rays reflect from a plane</a:t>
            </a:r>
          </a:p>
        </p:txBody>
      </p:sp>
      <p:pic>
        <p:nvPicPr>
          <p:cNvPr id="46084" name="Picture 8">
            <a:extLst>
              <a:ext uri="{FF2B5EF4-FFF2-40B4-BE49-F238E27FC236}">
                <a16:creationId xmlns:a16="http://schemas.microsoft.com/office/drawing/2014/main" id="{5808C65F-F63F-AC42-BA11-535D68C5877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97">
            <a:off x="3325814" y="4459289"/>
            <a:ext cx="2359025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9">
            <a:extLst>
              <a:ext uri="{FF2B5EF4-FFF2-40B4-BE49-F238E27FC236}">
                <a16:creationId xmlns:a16="http://schemas.microsoft.com/office/drawing/2014/main" id="{ACB23EB6-F09A-CC42-8673-DE1B6F8424D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35610">
            <a:off x="6297614" y="4459289"/>
            <a:ext cx="2359025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4">
            <a:extLst>
              <a:ext uri="{FF2B5EF4-FFF2-40B4-BE49-F238E27FC236}">
                <a16:creationId xmlns:a16="http://schemas.microsoft.com/office/drawing/2014/main" id="{781356BB-2DB7-8E48-9424-756D183787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704976"/>
            <a:ext cx="4876800" cy="3019425"/>
          </a:xfrm>
          <a:noFill/>
        </p:spPr>
      </p:pic>
      <p:pic>
        <p:nvPicPr>
          <p:cNvPr id="47106" name="Picture 5">
            <a:extLst>
              <a:ext uri="{FF2B5EF4-FFF2-40B4-BE49-F238E27FC236}">
                <a16:creationId xmlns:a16="http://schemas.microsoft.com/office/drawing/2014/main" id="{BED8DE89-7C6A-5E43-8AA5-B52A90B1F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468" y="3309416"/>
            <a:ext cx="4729162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8">
            <a:extLst>
              <a:ext uri="{FF2B5EF4-FFF2-40B4-BE49-F238E27FC236}">
                <a16:creationId xmlns:a16="http://schemas.microsoft.com/office/drawing/2014/main" id="{AF7EA59A-CEB5-614D-8376-39626B0FD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5419" y="2492959"/>
            <a:ext cx="2362200" cy="584200"/>
          </a:xfrm>
          <a:prstGeom prst="rect">
            <a:avLst/>
          </a:prstGeom>
          <a:noFill/>
          <a:ln w="476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cs-CZ" sz="3200" dirty="0" err="1">
                <a:latin typeface="+mj-lt"/>
              </a:rPr>
              <a:t>n</a:t>
            </a:r>
            <a:r>
              <a:rPr lang="en-GB" altLang="cs-CZ" sz="3200" dirty="0" err="1">
                <a:latin typeface="Symbol" pitchFamily="2" charset="2"/>
              </a:rPr>
              <a:t>l</a:t>
            </a:r>
            <a:r>
              <a:rPr lang="en-GB" altLang="cs-CZ" sz="3200" dirty="0"/>
              <a:t> </a:t>
            </a:r>
            <a:r>
              <a:rPr lang="en-GB" altLang="cs-CZ" sz="3200" dirty="0">
                <a:latin typeface="+mj-lt"/>
              </a:rPr>
              <a:t>= 2d </a:t>
            </a:r>
            <a:r>
              <a:rPr lang="en-GB" altLang="cs-CZ" sz="3200" dirty="0" err="1">
                <a:latin typeface="+mj-lt"/>
              </a:rPr>
              <a:t>sin</a:t>
            </a:r>
            <a:r>
              <a:rPr lang="en-GB" altLang="cs-CZ" sz="3200" dirty="0" err="1">
                <a:latin typeface="Symbol" pitchFamily="2" charset="2"/>
              </a:rPr>
              <a:t>q</a:t>
            </a:r>
            <a:endParaRPr lang="en-GB" altLang="cs-CZ" sz="3200" dirty="0"/>
          </a:p>
        </p:txBody>
      </p:sp>
      <p:sp>
        <p:nvSpPr>
          <p:cNvPr id="47108" name="TextBox 5">
            <a:extLst>
              <a:ext uri="{FF2B5EF4-FFF2-40B4-BE49-F238E27FC236}">
                <a16:creationId xmlns:a16="http://schemas.microsoft.com/office/drawing/2014/main" id="{E2A726E5-299C-B645-BCEF-01E60818D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8248" y="1704976"/>
            <a:ext cx="1905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cs-CZ" dirty="0">
                <a:latin typeface="+mj-lt"/>
              </a:rPr>
              <a:t>Bragg</a:t>
            </a:r>
            <a:r>
              <a:rPr lang="ja-JP" altLang="en-US">
                <a:latin typeface="+mj-lt"/>
              </a:rPr>
              <a:t>’</a:t>
            </a:r>
            <a:r>
              <a:rPr lang="en-US" altLang="ja-JP" dirty="0">
                <a:latin typeface="+mj-lt"/>
              </a:rPr>
              <a:t>s law:</a:t>
            </a:r>
            <a:endParaRPr lang="en-US" altLang="cs-CZ" dirty="0">
              <a:latin typeface="+mj-lt"/>
            </a:endParaRPr>
          </a:p>
        </p:txBody>
      </p:sp>
      <p:sp>
        <p:nvSpPr>
          <p:cNvPr id="47109" name="TextBox 8">
            <a:extLst>
              <a:ext uri="{FF2B5EF4-FFF2-40B4-BE49-F238E27FC236}">
                <a16:creationId xmlns:a16="http://schemas.microsoft.com/office/drawing/2014/main" id="{FAAF3BFD-2EFD-5145-AB69-8F84802CB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44" y="76200"/>
            <a:ext cx="1173730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cs-CZ" sz="3200" dirty="0">
                <a:latin typeface="+mn-lt"/>
              </a:rPr>
              <a:t>There is NO PHASE DIFFERENCE if the path differences are equal to whole number multiplies of wavelength.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3EACE5-BA7D-3441-92E6-232FFDD3939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038600" y="3505200"/>
            <a:ext cx="304800" cy="1524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11" name="TextBox 13">
            <a:extLst>
              <a:ext uri="{FF2B5EF4-FFF2-40B4-BE49-F238E27FC236}">
                <a16:creationId xmlns:a16="http://schemas.microsoft.com/office/drawing/2014/main" id="{29DB9D2B-3ED4-C043-8085-EEDD6A275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3505201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cs-CZ" b="1">
                <a:solidFill>
                  <a:srgbClr val="FF0000"/>
                </a:solidFill>
              </a:rPr>
              <a:t>w</a:t>
            </a:r>
          </a:p>
        </p:txBody>
      </p:sp>
      <p:pic>
        <p:nvPicPr>
          <p:cNvPr id="47112" name="Picture 14">
            <a:extLst>
              <a:ext uri="{FF2B5EF4-FFF2-40B4-BE49-F238E27FC236}">
                <a16:creationId xmlns:a16="http://schemas.microsoft.com/office/drawing/2014/main" id="{CD636601-E43F-994F-A490-77A7A4B4B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71"/>
          <a:stretch>
            <a:fillRect/>
          </a:stretch>
        </p:blipFill>
        <p:spPr bwMode="auto">
          <a:xfrm>
            <a:off x="2166938" y="5839056"/>
            <a:ext cx="37719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Picture 8">
            <a:extLst>
              <a:ext uri="{FF2B5EF4-FFF2-40B4-BE49-F238E27FC236}">
                <a16:creationId xmlns:a16="http://schemas.microsoft.com/office/drawing/2014/main" id="{AD6127AD-0F8B-6749-812B-EA04214003F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58"/>
          <a:stretch>
            <a:fillRect/>
          </a:stretch>
        </p:blipFill>
        <p:spPr bwMode="auto">
          <a:xfrm rot="-9029427">
            <a:off x="2733676" y="2444751"/>
            <a:ext cx="12033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Picture 8">
            <a:extLst>
              <a:ext uri="{FF2B5EF4-FFF2-40B4-BE49-F238E27FC236}">
                <a16:creationId xmlns:a16="http://schemas.microsoft.com/office/drawing/2014/main" id="{2F11966F-0027-B74E-BA20-8CF420E5EAD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58"/>
          <a:stretch>
            <a:fillRect/>
          </a:stretch>
        </p:blipFill>
        <p:spPr bwMode="auto">
          <a:xfrm rot="-1858572">
            <a:off x="4108450" y="2455864"/>
            <a:ext cx="120173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5" name="TextBox 7">
            <a:extLst>
              <a:ext uri="{FF2B5EF4-FFF2-40B4-BE49-F238E27FC236}">
                <a16:creationId xmlns:a16="http://schemas.microsoft.com/office/drawing/2014/main" id="{28217ADD-6D57-8F4B-B1C7-19A508704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919" y="4737893"/>
            <a:ext cx="2057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cs-CZ" dirty="0" err="1">
                <a:latin typeface="+mj-lt"/>
              </a:rPr>
              <a:t>sin</a:t>
            </a:r>
            <a:r>
              <a:rPr lang="en-GB" altLang="cs-CZ" dirty="0" err="1">
                <a:latin typeface="Symbol" pitchFamily="2" charset="2"/>
              </a:rPr>
              <a:t>q</a:t>
            </a:r>
            <a:r>
              <a:rPr lang="en-GB" altLang="cs-CZ" dirty="0">
                <a:latin typeface="Symbol" pitchFamily="2" charset="2"/>
              </a:rPr>
              <a:t> </a:t>
            </a:r>
            <a:r>
              <a:rPr lang="en-GB" altLang="cs-CZ" dirty="0">
                <a:latin typeface="+mj-lt"/>
              </a:rPr>
              <a:t>= </a:t>
            </a:r>
            <a:r>
              <a:rPr lang="en-US" altLang="cs-CZ" b="1" dirty="0">
                <a:solidFill>
                  <a:srgbClr val="FF0000"/>
                </a:solidFill>
                <a:latin typeface="+mj-lt"/>
              </a:rPr>
              <a:t>w</a:t>
            </a:r>
            <a:r>
              <a:rPr lang="en-US" altLang="cs-CZ" dirty="0">
                <a:latin typeface="+mj-lt"/>
              </a:rPr>
              <a:t>/d</a:t>
            </a:r>
          </a:p>
          <a:p>
            <a:pPr algn="ctr" eaLnBrk="1" hangingPunct="1"/>
            <a:r>
              <a:rPr lang="en-US" altLang="cs-CZ" dirty="0">
                <a:latin typeface="+mj-lt"/>
              </a:rPr>
              <a:t>2</a:t>
            </a:r>
            <a:r>
              <a:rPr lang="en-US" altLang="cs-CZ" b="1" dirty="0">
                <a:solidFill>
                  <a:srgbClr val="FF0000"/>
                </a:solidFill>
                <a:latin typeface="+mj-lt"/>
              </a:rPr>
              <a:t>w</a:t>
            </a:r>
            <a:r>
              <a:rPr lang="en-US" altLang="cs-CZ" dirty="0">
                <a:latin typeface="+mj-lt"/>
              </a:rPr>
              <a:t> = n</a:t>
            </a:r>
            <a:r>
              <a:rPr lang="en-GB" altLang="cs-CZ" dirty="0">
                <a:latin typeface="Symbol" pitchFamily="2" charset="2"/>
              </a:rPr>
              <a:t>l</a:t>
            </a:r>
            <a:endParaRPr lang="en-US" altLang="cs-CZ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animBg="1"/>
      <p:bldP spid="4710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4">
            <a:extLst>
              <a:ext uri="{FF2B5EF4-FFF2-40B4-BE49-F238E27FC236}">
                <a16:creationId xmlns:a16="http://schemas.microsoft.com/office/drawing/2014/main" id="{B6624299-4B68-ED4B-B6D7-4A9F51C98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" t="2002" r="1709"/>
          <a:stretch>
            <a:fillRect/>
          </a:stretch>
        </p:blipFill>
        <p:spPr bwMode="auto">
          <a:xfrm>
            <a:off x="1524000" y="1689101"/>
            <a:ext cx="9144000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Content Placeholder 3">
            <a:extLst>
              <a:ext uri="{FF2B5EF4-FFF2-40B4-BE49-F238E27FC236}">
                <a16:creationId xmlns:a16="http://schemas.microsoft.com/office/drawing/2014/main" id="{9920111D-F0FC-D14C-9A0E-29CE3086B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78" r="-3778"/>
          <a:stretch>
            <a:fillRect/>
          </a:stretch>
        </p:blipFill>
        <p:spPr>
          <a:xfrm>
            <a:off x="1854200" y="990600"/>
            <a:ext cx="8204200" cy="4343400"/>
          </a:xfrm>
        </p:spPr>
      </p:pic>
      <p:pic>
        <p:nvPicPr>
          <p:cNvPr id="51202" name="Picture 4">
            <a:extLst>
              <a:ext uri="{FF2B5EF4-FFF2-40B4-BE49-F238E27FC236}">
                <a16:creationId xmlns:a16="http://schemas.microsoft.com/office/drawing/2014/main" id="{E22B548D-AB29-8F47-8A66-496282FE5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28" y="5227557"/>
            <a:ext cx="74136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5">
            <a:extLst>
              <a:ext uri="{FF2B5EF4-FFF2-40B4-BE49-F238E27FC236}">
                <a16:creationId xmlns:a16="http://schemas.microsoft.com/office/drawing/2014/main" id="{B9C086B6-3A8D-B149-B479-634F7EBCF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1" b="24332"/>
          <a:stretch>
            <a:fillRect/>
          </a:stretch>
        </p:blipFill>
        <p:spPr bwMode="auto">
          <a:xfrm>
            <a:off x="3429000" y="76201"/>
            <a:ext cx="282098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A94EE8-0745-FC42-8ED4-7429848CB07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19400" y="1598614"/>
            <a:ext cx="3429000" cy="1587"/>
          </a:xfrm>
          <a:prstGeom prst="line">
            <a:avLst/>
          </a:prstGeom>
          <a:noFill/>
          <a:ln w="34925">
            <a:solidFill>
              <a:srgbClr val="000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CAEA87B-A13F-4C4C-95BC-C0270345A57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667000" y="2208214"/>
            <a:ext cx="3429000" cy="1587"/>
          </a:xfrm>
          <a:prstGeom prst="line">
            <a:avLst/>
          </a:prstGeom>
          <a:noFill/>
          <a:ln w="34925">
            <a:solidFill>
              <a:srgbClr val="000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D7C66F-C0D9-8244-89FF-11B20AB1900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14600" y="2743200"/>
            <a:ext cx="3429000" cy="1588"/>
          </a:xfrm>
          <a:prstGeom prst="line">
            <a:avLst/>
          </a:prstGeom>
          <a:noFill/>
          <a:ln w="34925">
            <a:solidFill>
              <a:srgbClr val="000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40D325-11AC-004A-8E7A-D7A5BEAA952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62200" y="3352800"/>
            <a:ext cx="3429000" cy="1588"/>
          </a:xfrm>
          <a:prstGeom prst="line">
            <a:avLst/>
          </a:prstGeom>
          <a:noFill/>
          <a:ln w="34925">
            <a:solidFill>
              <a:srgbClr val="000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2186928-5D17-B340-B4BE-1FFADFF2C09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09800" y="3960814"/>
            <a:ext cx="3429000" cy="1587"/>
          </a:xfrm>
          <a:prstGeom prst="line">
            <a:avLst/>
          </a:prstGeom>
          <a:noFill/>
          <a:ln w="34925">
            <a:solidFill>
              <a:srgbClr val="000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FBF6EE-258E-9F4A-8CF3-330269404A2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57400" y="4570414"/>
            <a:ext cx="3429000" cy="1587"/>
          </a:xfrm>
          <a:prstGeom prst="line">
            <a:avLst/>
          </a:prstGeom>
          <a:noFill/>
          <a:ln w="34925">
            <a:solidFill>
              <a:srgbClr val="000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BD49CB-533D-4647-AC93-483581ECC3E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905000" y="5180014"/>
            <a:ext cx="3429000" cy="1587"/>
          </a:xfrm>
          <a:prstGeom prst="line">
            <a:avLst/>
          </a:prstGeom>
          <a:noFill/>
          <a:ln w="34925">
            <a:solidFill>
              <a:srgbClr val="000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1211" name="Picture 4">
            <a:extLst>
              <a:ext uri="{FF2B5EF4-FFF2-40B4-BE49-F238E27FC236}">
                <a16:creationId xmlns:a16="http://schemas.microsoft.com/office/drawing/2014/main" id="{8F2DA014-62A0-5B40-8397-0287F48E7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1" t="17413" r="1709" b="5820"/>
          <a:stretch>
            <a:fillRect/>
          </a:stretch>
        </p:blipFill>
        <p:spPr bwMode="auto">
          <a:xfrm>
            <a:off x="7239001" y="228600"/>
            <a:ext cx="19923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2" name="TextBox 15">
            <a:extLst>
              <a:ext uri="{FF2B5EF4-FFF2-40B4-BE49-F238E27FC236}">
                <a16:creationId xmlns:a16="http://schemas.microsoft.com/office/drawing/2014/main" id="{38D2503C-C28D-8E49-A708-40FBB98A8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0" y="5791201"/>
            <a:ext cx="114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cs-CZ"/>
              <a:t>(h, k, l)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B1B7514C-9224-9E40-933A-42420862E55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07368" y="228601"/>
            <a:ext cx="7632848" cy="1431925"/>
          </a:xfrm>
        </p:spPr>
        <p:txBody>
          <a:bodyPr/>
          <a:lstStyle/>
          <a:p>
            <a:pPr eaLnBrk="1" hangingPunct="1"/>
            <a:r>
              <a:rPr lang="en-US" altLang="zh-TW" sz="3200" dirty="0">
                <a:ea typeface="新細明體" panose="02020500000000000000" pitchFamily="18" charset="-120"/>
              </a:rPr>
              <a:t>WILHELM CONRAD RÖNTGEN (1845-1923)</a:t>
            </a:r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5DD5CBDE-E42D-0A40-B253-AA75386CC620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191344" y="2944814"/>
            <a:ext cx="9579720" cy="2160587"/>
          </a:xfrm>
        </p:spPr>
        <p:txBody>
          <a:bodyPr/>
          <a:lstStyle/>
          <a:p>
            <a:pPr eaLnBrk="1" hangingPunct="1"/>
            <a:r>
              <a:rPr lang="en-US" altLang="zh-TW" sz="2800" b="1" dirty="0">
                <a:ea typeface="新細明體" panose="02020500000000000000" pitchFamily="18" charset="-120"/>
              </a:rPr>
              <a:t>1901 Nobel Laureate in Physics</a:t>
            </a:r>
            <a:endParaRPr lang="en-US" altLang="zh-TW" sz="2800" i="1" dirty="0">
              <a:ea typeface="新細明體" panose="02020500000000000000" pitchFamily="18" charset="-12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zh-TW" sz="2800" i="1" dirty="0">
                <a:ea typeface="新細明體" panose="02020500000000000000" pitchFamily="18" charset="-120"/>
              </a:rPr>
              <a:t>	discovery of the remarkable rays subsequently named after him.</a:t>
            </a:r>
          </a:p>
        </p:txBody>
      </p:sp>
      <p:pic>
        <p:nvPicPr>
          <p:cNvPr id="18435" name="Picture 8">
            <a:extLst>
              <a:ext uri="{FF2B5EF4-FFF2-40B4-BE49-F238E27FC236}">
                <a16:creationId xmlns:a16="http://schemas.microsoft.com/office/drawing/2014/main" id="{7D712D39-F395-554A-A9CA-4D8E599C3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384" y="330200"/>
            <a:ext cx="2159000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5">
            <a:extLst>
              <a:ext uri="{FF2B5EF4-FFF2-40B4-BE49-F238E27FC236}">
                <a16:creationId xmlns:a16="http://schemas.microsoft.com/office/drawing/2014/main" id="{A42D2074-B8DB-9C49-B1AA-AD1BAE0A4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40"/>
          <a:stretch>
            <a:fillRect/>
          </a:stretch>
        </p:blipFill>
        <p:spPr bwMode="auto">
          <a:xfrm rot="5400000">
            <a:off x="8420895" y="3260726"/>
            <a:ext cx="2700337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>
            <a:extLst>
              <a:ext uri="{FF2B5EF4-FFF2-40B4-BE49-F238E27FC236}">
                <a16:creationId xmlns:a16="http://schemas.microsoft.com/office/drawing/2014/main" id="{1888EF06-08BF-C841-9F5F-D85D5E586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849" y="67039"/>
            <a:ext cx="5063911" cy="6790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0" name="Text Box 3">
            <a:extLst>
              <a:ext uri="{FF2B5EF4-FFF2-40B4-BE49-F238E27FC236}">
                <a16:creationId xmlns:a16="http://schemas.microsoft.com/office/drawing/2014/main" id="{6748C76B-C610-654C-AB46-088BD591E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44" y="277946"/>
            <a:ext cx="39830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cs-CZ" sz="4000" dirty="0">
                <a:latin typeface="Calibri" panose="020F0502020204030204" pitchFamily="34" charset="0"/>
              </a:rPr>
              <a:t>14 Bravais Lattices</a:t>
            </a:r>
          </a:p>
        </p:txBody>
      </p:sp>
    </p:spTree>
    <p:extLst>
      <p:ext uri="{BB962C8B-B14F-4D97-AF65-F5344CB8AC3E}">
        <p14:creationId xmlns:p14="http://schemas.microsoft.com/office/powerpoint/2010/main" val="354295949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832FE96D-495D-CE4A-BA1C-F9FAD730EF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-228600"/>
            <a:ext cx="8382000" cy="1143000"/>
          </a:xfrm>
        </p:spPr>
        <p:txBody>
          <a:bodyPr/>
          <a:lstStyle/>
          <a:p>
            <a:pPr eaLnBrk="1" hangingPunct="1"/>
            <a:r>
              <a:rPr lang="lv-LV" altLang="cs-CZ" sz="3200">
                <a:ea typeface="ＭＳ Ｐゴシック" panose="020B0600070205080204" pitchFamily="34" charset="-128"/>
              </a:rPr>
              <a:t>Diffraction pattern from a protein crystal</a:t>
            </a:r>
            <a:endParaRPr lang="en-GB" altLang="cs-CZ" sz="3200">
              <a:ea typeface="ＭＳ Ｐゴシック" panose="020B0600070205080204" pitchFamily="34" charset="-128"/>
            </a:endParaRPr>
          </a:p>
        </p:txBody>
      </p:sp>
      <p:pic>
        <p:nvPicPr>
          <p:cNvPr id="52226" name="Picture 4">
            <a:extLst>
              <a:ext uri="{FF2B5EF4-FFF2-40B4-BE49-F238E27FC236}">
                <a16:creationId xmlns:a16="http://schemas.microsoft.com/office/drawing/2014/main" id="{DB5F7B90-AD03-4A44-BA7E-B0008E61D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6" y="993776"/>
            <a:ext cx="5838825" cy="57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23C54A-995C-5241-B174-D7B32D0F88C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00600" y="3810000"/>
            <a:ext cx="1295400" cy="1588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30835A-4FA0-3D44-B5B5-39151C578627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4154488" y="4457700"/>
            <a:ext cx="1293812" cy="1588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7133E82-56D5-4F4C-9EA9-10644CA6A9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00600" y="5105400"/>
            <a:ext cx="1295400" cy="1588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0F0431A-AEDA-2A46-BCA9-E83F5B03AA32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5448301" y="4456114"/>
            <a:ext cx="1293813" cy="1587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DF90D7-A098-1E40-B927-38E877268DE4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4762500" y="876300"/>
            <a:ext cx="2971800" cy="28956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E91DB61-8D94-194D-977B-DDA6881FA10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096000" y="3581400"/>
            <a:ext cx="4343400" cy="15240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2233" name="Picture 5">
            <a:extLst>
              <a:ext uri="{FF2B5EF4-FFF2-40B4-BE49-F238E27FC236}">
                <a16:creationId xmlns:a16="http://schemas.microsoft.com/office/drawing/2014/main" id="{2E85D6BD-E12F-B941-9E1A-E99492AB4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838200"/>
            <a:ext cx="2782888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9">
            <a:extLst>
              <a:ext uri="{FF2B5EF4-FFF2-40B4-BE49-F238E27FC236}">
                <a16:creationId xmlns:a16="http://schemas.microsoft.com/office/drawing/2014/main" id="{5263D00C-54F1-1E31-A40D-282AC9462D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6179890"/>
            <a:ext cx="40989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3">
            <a:extLst>
              <a:ext uri="{FF2B5EF4-FFF2-40B4-BE49-F238E27FC236}">
                <a16:creationId xmlns:a16="http://schemas.microsoft.com/office/drawing/2014/main" id="{CE28DDCD-4F10-0247-93FC-00AB522B5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53000"/>
            <a:ext cx="914400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5">
            <a:extLst>
              <a:ext uri="{FF2B5EF4-FFF2-40B4-BE49-F238E27FC236}">
                <a16:creationId xmlns:a16="http://schemas.microsoft.com/office/drawing/2014/main" id="{A1C1700C-C5B0-3C48-AD5E-0AF8BC270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6" b="24573"/>
          <a:stretch>
            <a:fillRect/>
          </a:stretch>
        </p:blipFill>
        <p:spPr bwMode="auto">
          <a:xfrm>
            <a:off x="6960096" y="800100"/>
            <a:ext cx="472916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8">
            <a:extLst>
              <a:ext uri="{FF2B5EF4-FFF2-40B4-BE49-F238E27FC236}">
                <a16:creationId xmlns:a16="http://schemas.microsoft.com/office/drawing/2014/main" id="{2EE7A7F5-2EA1-68CF-4987-3841E1215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240" y="3644900"/>
            <a:ext cx="2362200" cy="584200"/>
          </a:xfrm>
          <a:prstGeom prst="rect">
            <a:avLst/>
          </a:prstGeom>
          <a:noFill/>
          <a:ln w="476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cs-CZ" sz="3200" dirty="0" err="1">
                <a:latin typeface="+mj-lt"/>
              </a:rPr>
              <a:t>n</a:t>
            </a:r>
            <a:r>
              <a:rPr lang="en-GB" altLang="cs-CZ" sz="3200" dirty="0" err="1">
                <a:latin typeface="Symbol" pitchFamily="2" charset="2"/>
              </a:rPr>
              <a:t>l</a:t>
            </a:r>
            <a:r>
              <a:rPr lang="en-GB" altLang="cs-CZ" sz="3200" dirty="0"/>
              <a:t> </a:t>
            </a:r>
            <a:r>
              <a:rPr lang="en-GB" altLang="cs-CZ" sz="3200" dirty="0">
                <a:latin typeface="+mj-lt"/>
              </a:rPr>
              <a:t>= 2d </a:t>
            </a:r>
            <a:r>
              <a:rPr lang="en-GB" altLang="cs-CZ" sz="3200" dirty="0" err="1">
                <a:latin typeface="+mj-lt"/>
              </a:rPr>
              <a:t>sin</a:t>
            </a:r>
            <a:r>
              <a:rPr lang="en-GB" altLang="cs-CZ" sz="3200" dirty="0" err="1">
                <a:latin typeface="Symbol" pitchFamily="2" charset="2"/>
              </a:rPr>
              <a:t>q</a:t>
            </a:r>
            <a:endParaRPr lang="en-GB" altLang="cs-CZ" sz="3200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96A93A11-6428-CC6F-F27B-A889C1DB4F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3" t="2002" r="1709"/>
          <a:stretch/>
        </p:blipFill>
        <p:spPr bwMode="auto">
          <a:xfrm>
            <a:off x="803920" y="260648"/>
            <a:ext cx="5292080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3" descr="piccat">
            <a:extLst>
              <a:ext uri="{FF2B5EF4-FFF2-40B4-BE49-F238E27FC236}">
                <a16:creationId xmlns:a16="http://schemas.microsoft.com/office/drawing/2014/main" id="{2164843F-68E2-B242-8088-594882EEE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381001"/>
            <a:ext cx="2949575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2" name="Picture 5" descr="piccatfftm">
            <a:extLst>
              <a:ext uri="{FF2B5EF4-FFF2-40B4-BE49-F238E27FC236}">
                <a16:creationId xmlns:a16="http://schemas.microsoft.com/office/drawing/2014/main" id="{74C112C7-D526-024D-AE89-4E86B6664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3657601"/>
            <a:ext cx="2949575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9" descr="picmanxfft">
            <a:extLst>
              <a:ext uri="{FF2B5EF4-FFF2-40B4-BE49-F238E27FC236}">
                <a16:creationId xmlns:a16="http://schemas.microsoft.com/office/drawing/2014/main" id="{7FBE8A9D-3633-B443-98C8-C8629C300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381001"/>
            <a:ext cx="2949575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 Box 10">
            <a:extLst>
              <a:ext uri="{FF2B5EF4-FFF2-40B4-BE49-F238E27FC236}">
                <a16:creationId xmlns:a16="http://schemas.microsoft.com/office/drawing/2014/main" id="{9E5D2444-9BB1-8B4F-A780-A55799DEF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3657601"/>
            <a:ext cx="2819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lv-LV" altLang="cs-CZ">
                <a:latin typeface="Calibri" panose="020F0502020204030204" pitchFamily="34" charset="0"/>
              </a:rPr>
              <a:t>Observed amplitudes</a:t>
            </a:r>
            <a:endParaRPr lang="en-GB" altLang="cs-CZ">
              <a:latin typeface="Calibri" panose="020F0502020204030204" pitchFamily="34" charset="0"/>
            </a:endParaRPr>
          </a:p>
        </p:txBody>
      </p:sp>
      <p:sp>
        <p:nvSpPr>
          <p:cNvPr id="56325" name="Text Box 13">
            <a:extLst>
              <a:ext uri="{FF2B5EF4-FFF2-40B4-BE49-F238E27FC236}">
                <a16:creationId xmlns:a16="http://schemas.microsoft.com/office/drawing/2014/main" id="{D4F57CA1-63BF-3A41-8952-21A12A7E5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5814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altLang="cs-CZ"/>
          </a:p>
        </p:txBody>
      </p:sp>
      <p:sp>
        <p:nvSpPr>
          <p:cNvPr id="56326" name="Text Box 14">
            <a:extLst>
              <a:ext uri="{FF2B5EF4-FFF2-40B4-BE49-F238E27FC236}">
                <a16:creationId xmlns:a16="http://schemas.microsoft.com/office/drawing/2014/main" id="{6B35C918-C7BC-1F49-85EE-C9EA605B6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388938"/>
            <a:ext cx="3048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lv-LV" altLang="cs-CZ">
                <a:latin typeface="Calibri" panose="020F0502020204030204" pitchFamily="34" charset="0"/>
              </a:rPr>
              <a:t>Fourier amplitudes and phases</a:t>
            </a:r>
            <a:endParaRPr lang="en-GB" altLang="cs-CZ">
              <a:latin typeface="Calibri" panose="020F0502020204030204" pitchFamily="34" charset="0"/>
            </a:endParaRPr>
          </a:p>
        </p:txBody>
      </p:sp>
      <p:pic>
        <p:nvPicPr>
          <p:cNvPr id="56327" name="Picture 16">
            <a:extLst>
              <a:ext uri="{FF2B5EF4-FFF2-40B4-BE49-F238E27FC236}">
                <a16:creationId xmlns:a16="http://schemas.microsoft.com/office/drawing/2014/main" id="{C23C96A1-2020-124C-8BFE-BEA5A24BE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64" y="1219200"/>
            <a:ext cx="625475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Text Box 20">
            <a:extLst>
              <a:ext uri="{FF2B5EF4-FFF2-40B4-BE49-F238E27FC236}">
                <a16:creationId xmlns:a16="http://schemas.microsoft.com/office/drawing/2014/main" id="{FDFCE703-8CBF-B341-AA81-84636F2CF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810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lv-LV" altLang="cs-CZ">
                <a:latin typeface="Calibri" panose="020F0502020204030204" pitchFamily="34" charset="0"/>
              </a:rPr>
              <a:t>Real space cat</a:t>
            </a:r>
            <a:endParaRPr lang="en-GB" altLang="cs-CZ">
              <a:latin typeface="Calibri" panose="020F0502020204030204" pitchFamily="34" charset="0"/>
            </a:endParaRPr>
          </a:p>
        </p:txBody>
      </p:sp>
      <p:sp>
        <p:nvSpPr>
          <p:cNvPr id="56329" name="Text Box 25">
            <a:extLst>
              <a:ext uri="{FF2B5EF4-FFF2-40B4-BE49-F238E27FC236}">
                <a16:creationId xmlns:a16="http://schemas.microsoft.com/office/drawing/2014/main" id="{9004929E-9A15-9742-8387-A4727684F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057401"/>
            <a:ext cx="1752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lv-LV" altLang="cs-CZ">
                <a:latin typeface="Calibri" panose="020F0502020204030204" pitchFamily="34" charset="0"/>
              </a:rPr>
              <a:t>Fourier transform</a:t>
            </a:r>
            <a:endParaRPr lang="en-GB" altLang="cs-CZ">
              <a:latin typeface="Calibri" panose="020F0502020204030204" pitchFamily="34" charset="0"/>
            </a:endParaRPr>
          </a:p>
        </p:txBody>
      </p:sp>
      <p:pic>
        <p:nvPicPr>
          <p:cNvPr id="56330" name="Picture 22">
            <a:extLst>
              <a:ext uri="{FF2B5EF4-FFF2-40B4-BE49-F238E27FC236}">
                <a16:creationId xmlns:a16="http://schemas.microsoft.com/office/drawing/2014/main" id="{223A241F-4786-1548-9949-D3E01B4783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0386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1" name="Text Box 14">
            <a:extLst>
              <a:ext uri="{FF2B5EF4-FFF2-40B4-BE49-F238E27FC236}">
                <a16:creationId xmlns:a16="http://schemas.microsoft.com/office/drawing/2014/main" id="{70325455-EAFC-7B43-B2DD-564A5E69C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352801"/>
            <a:ext cx="3276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lv-LV" altLang="cs-CZ" sz="2000">
                <a:latin typeface="Calibri" panose="020F0502020204030204" pitchFamily="34" charset="0"/>
              </a:rPr>
              <a:t>Circular rainbow scale of phases</a:t>
            </a:r>
            <a:endParaRPr lang="en-GB" altLang="cs-CZ" sz="2000">
              <a:latin typeface="Calibri" panose="020F0502020204030204" pitchFamily="34" charset="0"/>
            </a:endParaRPr>
          </a:p>
        </p:txBody>
      </p:sp>
      <p:pic>
        <p:nvPicPr>
          <p:cNvPr id="56332" name="Picture 24">
            <a:extLst>
              <a:ext uri="{FF2B5EF4-FFF2-40B4-BE49-F238E27FC236}">
                <a16:creationId xmlns:a16="http://schemas.microsoft.com/office/drawing/2014/main" id="{872E5D8B-E492-C647-BFC6-C7EF3D9F82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4191000"/>
            <a:ext cx="3730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3" name="Text Box 14">
            <a:extLst>
              <a:ext uri="{FF2B5EF4-FFF2-40B4-BE49-F238E27FC236}">
                <a16:creationId xmlns:a16="http://schemas.microsoft.com/office/drawing/2014/main" id="{6AD9CD7C-65A8-DC46-8523-F7BED09ED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330576"/>
            <a:ext cx="2590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lv-LV" altLang="cs-CZ" sz="2000">
                <a:latin typeface="Calibri" panose="020F0502020204030204" pitchFamily="34" charset="0"/>
              </a:rPr>
              <a:t>Linear intensity scale of amplitude size</a:t>
            </a:r>
            <a:endParaRPr lang="en-GB" altLang="cs-CZ" sz="2000">
              <a:latin typeface="Calibri" panose="020F0502020204030204" pitchFamily="34" charset="0"/>
            </a:endParaRPr>
          </a:p>
        </p:txBody>
      </p:sp>
      <p:pic>
        <p:nvPicPr>
          <p:cNvPr id="56334" name="Picture 3">
            <a:extLst>
              <a:ext uri="{FF2B5EF4-FFF2-40B4-BE49-F238E27FC236}">
                <a16:creationId xmlns:a16="http://schemas.microsoft.com/office/drawing/2014/main" id="{89B1C19C-99A3-884D-AC64-0E15C1FD71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6019799"/>
            <a:ext cx="56070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77B1E748-0673-5FAE-DE28-0ACF7D91CE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775" y="6310405"/>
            <a:ext cx="3126668" cy="372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6B3D2484-F2CA-674C-823B-2034AE2033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228600"/>
            <a:ext cx="11233248" cy="1143000"/>
          </a:xfrm>
        </p:spPr>
        <p:txBody>
          <a:bodyPr/>
          <a:lstStyle/>
          <a:p>
            <a:pPr eaLnBrk="1" hangingPunct="1"/>
            <a:r>
              <a:rPr lang="lv-LV" altLang="cs-CZ" sz="4000" dirty="0" err="1">
                <a:ea typeface="ＭＳ Ｐゴシック" panose="020B0600070205080204" pitchFamily="34" charset="-128"/>
              </a:rPr>
              <a:t>Electron</a:t>
            </a:r>
            <a:r>
              <a:rPr lang="lv-LV" altLang="cs-CZ" sz="4000" dirty="0">
                <a:ea typeface="ＭＳ Ｐゴシック" panose="020B0600070205080204" pitchFamily="34" charset="-128"/>
              </a:rPr>
              <a:t> </a:t>
            </a:r>
            <a:r>
              <a:rPr lang="lv-LV" altLang="cs-CZ" sz="4000" dirty="0" err="1">
                <a:ea typeface="ＭＳ Ｐゴシック" panose="020B0600070205080204" pitchFamily="34" charset="-128"/>
              </a:rPr>
              <a:t>density</a:t>
            </a:r>
            <a:r>
              <a:rPr lang="lv-LV" altLang="cs-CZ" sz="4000" dirty="0">
                <a:ea typeface="ＭＳ Ｐゴシック" panose="020B0600070205080204" pitchFamily="34" charset="-128"/>
              </a:rPr>
              <a:t> </a:t>
            </a:r>
            <a:r>
              <a:rPr lang="lv-LV" altLang="cs-CZ" sz="4000" dirty="0" err="1">
                <a:ea typeface="ＭＳ Ｐゴシック" panose="020B0600070205080204" pitchFamily="34" charset="-128"/>
              </a:rPr>
              <a:t>equation</a:t>
            </a:r>
            <a:r>
              <a:rPr lang="lv-LV" altLang="cs-CZ" sz="4000" dirty="0">
                <a:ea typeface="ＭＳ Ｐゴシック" panose="020B0600070205080204" pitchFamily="34" charset="-128"/>
              </a:rPr>
              <a:t> + PHASE PROBLEM</a:t>
            </a:r>
            <a:endParaRPr lang="en-GB" altLang="cs-CZ" sz="4000" dirty="0">
              <a:ea typeface="ＭＳ Ｐゴシック" panose="020B0600070205080204" pitchFamily="34" charset="-128"/>
            </a:endParaRPr>
          </a:p>
        </p:txBody>
      </p:sp>
      <p:pic>
        <p:nvPicPr>
          <p:cNvPr id="57346" name="Picture 3">
            <a:extLst>
              <a:ext uri="{FF2B5EF4-FFF2-40B4-BE49-F238E27FC236}">
                <a16:creationId xmlns:a16="http://schemas.microsoft.com/office/drawing/2014/main" id="{4934FFD9-A684-FD4D-ADB9-1912D5868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5800526"/>
            <a:ext cx="9144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87B7B39-0C88-6346-BA75-30EC8F939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5493" y="5843334"/>
            <a:ext cx="1066800" cy="6096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57348" name="Picture 5">
            <a:extLst>
              <a:ext uri="{FF2B5EF4-FFF2-40B4-BE49-F238E27FC236}">
                <a16:creationId xmlns:a16="http://schemas.microsoft.com/office/drawing/2014/main" id="{F157F938-0E82-A542-BB5A-A54860BFC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1519237"/>
            <a:ext cx="304800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5">
            <a:extLst>
              <a:ext uri="{FF2B5EF4-FFF2-40B4-BE49-F238E27FC236}">
                <a16:creationId xmlns:a16="http://schemas.microsoft.com/office/drawing/2014/main" id="{076E1237-D332-F44C-ADA9-F0E56A620FD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1" b="10426"/>
          <a:stretch>
            <a:fillRect/>
          </a:stretch>
        </p:blipFill>
        <p:spPr bwMode="auto">
          <a:xfrm>
            <a:off x="5841981" y="1340348"/>
            <a:ext cx="5722937" cy="335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A8841BDA-2152-3812-2FAF-65E4329797DE}"/>
              </a:ext>
            </a:extLst>
          </p:cNvPr>
          <p:cNvSpPr/>
          <p:nvPr/>
        </p:nvSpPr>
        <p:spPr>
          <a:xfrm>
            <a:off x="4158984" y="2906016"/>
            <a:ext cx="1432959" cy="261743"/>
          </a:xfrm>
          <a:prstGeom prst="rightArrow">
            <a:avLst>
              <a:gd name="adj1" fmla="val 50000"/>
              <a:gd name="adj2" fmla="val 15105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B46BB26-FA46-979C-E3AB-F165973E56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820" y="4610403"/>
            <a:ext cx="7524328" cy="112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3">
            <a:extLst>
              <a:ext uri="{FF2B5EF4-FFF2-40B4-BE49-F238E27FC236}">
                <a16:creationId xmlns:a16="http://schemas.microsoft.com/office/drawing/2014/main" id="{DCC4705E-52E7-B04E-81A1-345BDD77AD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9376" y="1066800"/>
            <a:ext cx="11089232" cy="3733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lv-LV" altLang="cs-CZ" sz="40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Molecular</a:t>
            </a:r>
            <a:r>
              <a:rPr lang="lv-LV" altLang="cs-CZ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lv-LV" altLang="cs-CZ" sz="40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replacement</a:t>
            </a:r>
            <a:endParaRPr lang="lv-LV" altLang="cs-CZ" sz="4000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cs-CZ" sz="2800" dirty="0">
                <a:ea typeface="ＭＳ Ｐゴシック" panose="020B0600070205080204" pitchFamily="34" charset="-128"/>
              </a:rPr>
              <a:t>1. source of initial phases is a model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cs-CZ" sz="2800" dirty="0">
                <a:ea typeface="ＭＳ Ｐゴシック" panose="020B0600070205080204" pitchFamily="34" charset="-128"/>
              </a:rPr>
              <a:t>2. the model is oriented and positioned to obtain the best agreement with the x-ray data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cs-CZ" sz="2800" dirty="0">
                <a:ea typeface="ＭＳ Ｐゴシック" panose="020B0600070205080204" pitchFamily="34" charset="-128"/>
              </a:rPr>
              <a:t>3. phases are calculated from the model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cs-CZ" sz="2800" dirty="0">
                <a:ea typeface="ＭＳ Ｐゴシック" panose="020B0600070205080204" pitchFamily="34" charset="-128"/>
              </a:rPr>
              <a:t>4. The calculated phases are combined with the experimental data</a:t>
            </a:r>
            <a:endParaRPr lang="lv-LV" altLang="cs-CZ" sz="28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GB" altLang="cs-CZ" sz="2800" dirty="0">
              <a:ea typeface="ＭＳ Ｐゴシック" panose="020B0600070205080204" pitchFamily="34" charset="-128"/>
            </a:endParaRPr>
          </a:p>
        </p:txBody>
      </p:sp>
      <p:sp>
        <p:nvSpPr>
          <p:cNvPr id="67586" name="TextBox 4">
            <a:extLst>
              <a:ext uri="{FF2B5EF4-FFF2-40B4-BE49-F238E27FC236}">
                <a16:creationId xmlns:a16="http://schemas.microsoft.com/office/drawing/2014/main" id="{38AE2597-5E12-E348-96BB-F061A12E7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04801"/>
            <a:ext cx="6705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cs-CZ" sz="4000">
                <a:latin typeface="Calibri" panose="020F0502020204030204" pitchFamily="34" charset="0"/>
              </a:rPr>
              <a:t>Solving the phase problem by:</a:t>
            </a:r>
          </a:p>
        </p:txBody>
      </p:sp>
      <p:pic>
        <p:nvPicPr>
          <p:cNvPr id="67587" name="Picture 3">
            <a:extLst>
              <a:ext uri="{FF2B5EF4-FFF2-40B4-BE49-F238E27FC236}">
                <a16:creationId xmlns:a16="http://schemas.microsoft.com/office/drawing/2014/main" id="{1E4D9231-9AB6-074C-809C-0A2DAB548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8" y="4343400"/>
            <a:ext cx="3586162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BA2EEE-E671-5141-BB8F-2E7FCB9EC5CA}"/>
              </a:ext>
            </a:extLst>
          </p:cNvPr>
          <p:cNvSpPr txBox="1"/>
          <p:nvPr/>
        </p:nvSpPr>
        <p:spPr>
          <a:xfrm>
            <a:off x="551384" y="5321300"/>
            <a:ext cx="63066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latin typeface="+mn-lt"/>
                <a:ea typeface="+mn-ea"/>
              </a:rPr>
              <a:t>M</a:t>
            </a:r>
            <a:r>
              <a:rPr lang="en-US" sz="2800" dirty="0">
                <a:latin typeface="+mn-lt"/>
                <a:ea typeface="+mn-ea"/>
              </a:rPr>
              <a:t>olecular </a:t>
            </a:r>
            <a:r>
              <a:rPr lang="en-US" sz="2800" b="1" dirty="0">
                <a:latin typeface="+mn-lt"/>
                <a:ea typeface="+mn-ea"/>
              </a:rPr>
              <a:t>R</a:t>
            </a:r>
            <a:r>
              <a:rPr lang="en-US" sz="2800" dirty="0">
                <a:latin typeface="+mn-lt"/>
                <a:ea typeface="+mn-ea"/>
              </a:rPr>
              <a:t>eplacement was invented by</a:t>
            </a:r>
          </a:p>
          <a:p>
            <a:pPr>
              <a:defRPr/>
            </a:pPr>
            <a:r>
              <a:rPr lang="en-US" sz="2800" b="1" dirty="0">
                <a:latin typeface="+mn-lt"/>
                <a:ea typeface="+mn-ea"/>
              </a:rPr>
              <a:t>M</a:t>
            </a:r>
            <a:r>
              <a:rPr lang="en-US" sz="2800" dirty="0">
                <a:latin typeface="+mn-lt"/>
                <a:ea typeface="+mn-ea"/>
              </a:rPr>
              <a:t>ichael </a:t>
            </a:r>
            <a:r>
              <a:rPr lang="en-US" sz="2800" b="1" dirty="0" err="1">
                <a:latin typeface="+mn-lt"/>
                <a:ea typeface="+mn-ea"/>
              </a:rPr>
              <a:t>R</a:t>
            </a:r>
            <a:r>
              <a:rPr lang="en-US" sz="2800" dirty="0" err="1">
                <a:latin typeface="+mn-lt"/>
                <a:ea typeface="+mn-ea"/>
              </a:rPr>
              <a:t>ossmann</a:t>
            </a:r>
            <a:endParaRPr lang="en-US" sz="2800" dirty="0">
              <a:latin typeface="+mn-lt"/>
              <a:ea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1">
            <a:extLst>
              <a:ext uri="{FF2B5EF4-FFF2-40B4-BE49-F238E27FC236}">
                <a16:creationId xmlns:a16="http://schemas.microsoft.com/office/drawing/2014/main" id="{3654465A-BD95-C645-9AD4-0D1B66F7F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048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0" name="Picture 3" descr="piccat">
            <a:extLst>
              <a:ext uri="{FF2B5EF4-FFF2-40B4-BE49-F238E27FC236}">
                <a16:creationId xmlns:a16="http://schemas.microsoft.com/office/drawing/2014/main" id="{83758D2A-6820-5041-8237-46D42B82B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04801"/>
            <a:ext cx="2949575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7" descr="picmanx">
            <a:extLst>
              <a:ext uri="{FF2B5EF4-FFF2-40B4-BE49-F238E27FC236}">
                <a16:creationId xmlns:a16="http://schemas.microsoft.com/office/drawing/2014/main" id="{9ACD87A3-3E9C-A145-A06F-7FC6DEE3C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429001"/>
            <a:ext cx="2949575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 Box 10">
            <a:extLst>
              <a:ext uri="{FF2B5EF4-FFF2-40B4-BE49-F238E27FC236}">
                <a16:creationId xmlns:a16="http://schemas.microsoft.com/office/drawing/2014/main" id="{2332DE89-3EF2-DB46-8D71-E4D1E06BF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04801"/>
            <a:ext cx="2819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lv-LV" altLang="cs-CZ">
                <a:latin typeface="Calibri" panose="020F0502020204030204" pitchFamily="34" charset="0"/>
              </a:rPr>
              <a:t>Observed amplitudes Phases unknown!</a:t>
            </a:r>
            <a:endParaRPr lang="en-GB" altLang="cs-CZ">
              <a:latin typeface="Calibri" panose="020F0502020204030204" pitchFamily="34" charset="0"/>
            </a:endParaRPr>
          </a:p>
        </p:txBody>
      </p:sp>
      <p:sp>
        <p:nvSpPr>
          <p:cNvPr id="68613" name="Text Box 11">
            <a:extLst>
              <a:ext uri="{FF2B5EF4-FFF2-40B4-BE49-F238E27FC236}">
                <a16:creationId xmlns:a16="http://schemas.microsoft.com/office/drawing/2014/main" id="{B5F2781E-D2B9-E543-B13E-C3C15690A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04800"/>
            <a:ext cx="2895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lv-LV" altLang="cs-CZ" b="1">
                <a:latin typeface="Calibri" panose="020F0502020204030204" pitchFamily="34" charset="0"/>
              </a:rPr>
              <a:t>Unknown structure,</a:t>
            </a:r>
          </a:p>
          <a:p>
            <a:pPr algn="ctr" eaLnBrk="1" hangingPunct="1"/>
            <a:r>
              <a:rPr lang="lv-LV" altLang="cs-CZ" b="1">
                <a:latin typeface="Calibri" panose="020F0502020204030204" pitchFamily="34" charset="0"/>
              </a:rPr>
              <a:t>unknown orientation</a:t>
            </a:r>
            <a:endParaRPr lang="en-GB" altLang="cs-CZ" b="1">
              <a:latin typeface="Calibri" panose="020F0502020204030204" pitchFamily="34" charset="0"/>
            </a:endParaRPr>
          </a:p>
        </p:txBody>
      </p:sp>
      <p:sp>
        <p:nvSpPr>
          <p:cNvPr id="68614" name="Text Box 12">
            <a:extLst>
              <a:ext uri="{FF2B5EF4-FFF2-40B4-BE49-F238E27FC236}">
                <a16:creationId xmlns:a16="http://schemas.microsoft.com/office/drawing/2014/main" id="{AD3A1CB0-2064-EB4E-9833-A27D7EF6E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34290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lv-LV" altLang="cs-CZ">
                <a:latin typeface="Calibri" panose="020F0502020204030204" pitchFamily="34" charset="0"/>
              </a:rPr>
              <a:t>Known structure</a:t>
            </a:r>
            <a:endParaRPr lang="en-GB" altLang="cs-CZ">
              <a:latin typeface="Calibri" panose="020F0502020204030204" pitchFamily="34" charset="0"/>
            </a:endParaRPr>
          </a:p>
        </p:txBody>
      </p:sp>
      <p:sp>
        <p:nvSpPr>
          <p:cNvPr id="68615" name="Text Box 13">
            <a:extLst>
              <a:ext uri="{FF2B5EF4-FFF2-40B4-BE49-F238E27FC236}">
                <a16:creationId xmlns:a16="http://schemas.microsoft.com/office/drawing/2014/main" id="{6BEA84CE-512B-F447-B334-DA8E060F6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5814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altLang="cs-CZ"/>
          </a:p>
        </p:txBody>
      </p:sp>
      <p:pic>
        <p:nvPicPr>
          <p:cNvPr id="68616" name="Picture 16">
            <a:extLst>
              <a:ext uri="{FF2B5EF4-FFF2-40B4-BE49-F238E27FC236}">
                <a16:creationId xmlns:a16="http://schemas.microsoft.com/office/drawing/2014/main" id="{7018A8E0-513F-944D-9414-8ECBE814E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4572000"/>
            <a:ext cx="625475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7" name="Text Box 20">
            <a:extLst>
              <a:ext uri="{FF2B5EF4-FFF2-40B4-BE49-F238E27FC236}">
                <a16:creationId xmlns:a16="http://schemas.microsoft.com/office/drawing/2014/main" id="{FB91C8C5-7A86-374E-AFBA-08F66452F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27432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lv-LV" altLang="cs-CZ">
                <a:latin typeface="Calibri" panose="020F0502020204030204" pitchFamily="34" charset="0"/>
              </a:rPr>
              <a:t>Fourier cat</a:t>
            </a:r>
            <a:endParaRPr lang="en-GB" altLang="cs-CZ">
              <a:latin typeface="Calibri" panose="020F0502020204030204" pitchFamily="34" charset="0"/>
            </a:endParaRPr>
          </a:p>
        </p:txBody>
      </p:sp>
      <p:sp>
        <p:nvSpPr>
          <p:cNvPr id="68618" name="Text Box 21">
            <a:extLst>
              <a:ext uri="{FF2B5EF4-FFF2-40B4-BE49-F238E27FC236}">
                <a16:creationId xmlns:a16="http://schemas.microsoft.com/office/drawing/2014/main" id="{C53F86FA-45B4-A443-80CD-B5587137A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27432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lv-LV" altLang="cs-CZ">
                <a:latin typeface="Calibri" panose="020F0502020204030204" pitchFamily="34" charset="0"/>
              </a:rPr>
              <a:t>Cat</a:t>
            </a:r>
            <a:endParaRPr lang="en-GB" altLang="cs-CZ">
              <a:latin typeface="Calibri" panose="020F0502020204030204" pitchFamily="34" charset="0"/>
            </a:endParaRPr>
          </a:p>
        </p:txBody>
      </p:sp>
      <p:sp>
        <p:nvSpPr>
          <p:cNvPr id="68619" name="Text Box 25">
            <a:extLst>
              <a:ext uri="{FF2B5EF4-FFF2-40B4-BE49-F238E27FC236}">
                <a16:creationId xmlns:a16="http://schemas.microsoft.com/office/drawing/2014/main" id="{ABE82D28-DDDF-DB42-A6B3-6A38A50E2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5418138"/>
            <a:ext cx="1752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lv-LV" altLang="cs-CZ">
                <a:latin typeface="Calibri" panose="020F0502020204030204" pitchFamily="34" charset="0"/>
              </a:rPr>
              <a:t>Fourier transform</a:t>
            </a:r>
            <a:endParaRPr lang="en-GB" altLang="cs-CZ">
              <a:latin typeface="Calibri" panose="020F0502020204030204" pitchFamily="34" charset="0"/>
            </a:endParaRPr>
          </a:p>
        </p:txBody>
      </p:sp>
      <p:pic>
        <p:nvPicPr>
          <p:cNvPr id="68620" name="Picture 5">
            <a:extLst>
              <a:ext uri="{FF2B5EF4-FFF2-40B4-BE49-F238E27FC236}">
                <a16:creationId xmlns:a16="http://schemas.microsoft.com/office/drawing/2014/main" id="{4CE1E0BC-50A1-3146-A469-8935DF13B9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" r="3284"/>
          <a:stretch>
            <a:fillRect/>
          </a:stretch>
        </p:blipFill>
        <p:spPr bwMode="auto">
          <a:xfrm>
            <a:off x="5080000" y="1295400"/>
            <a:ext cx="1854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21" name="Text Box 10">
            <a:extLst>
              <a:ext uri="{FF2B5EF4-FFF2-40B4-BE49-F238E27FC236}">
                <a16:creationId xmlns:a16="http://schemas.microsoft.com/office/drawing/2014/main" id="{A51C68A2-3908-5542-BF7F-1C77C6875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465138"/>
            <a:ext cx="2133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lv-LV" altLang="cs-CZ">
                <a:latin typeface="Calibri" panose="020F0502020204030204" pitchFamily="34" charset="0"/>
              </a:rPr>
              <a:t>Diffraction experiment</a:t>
            </a:r>
            <a:endParaRPr lang="en-GB" altLang="cs-CZ">
              <a:latin typeface="Calibri" panose="020F0502020204030204" pitchFamily="34" charset="0"/>
            </a:endParaRPr>
          </a:p>
        </p:txBody>
      </p:sp>
      <p:pic>
        <p:nvPicPr>
          <p:cNvPr id="68622" name="Picture 7" descr="picmanx">
            <a:extLst>
              <a:ext uri="{FF2B5EF4-FFF2-40B4-BE49-F238E27FC236}">
                <a16:creationId xmlns:a16="http://schemas.microsoft.com/office/drawing/2014/main" id="{EBC3EA52-40E6-6F48-A1B7-9C1D3732A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0" t="20668" r="22498" b="22498"/>
          <a:stretch>
            <a:fillRect/>
          </a:stretch>
        </p:blipFill>
        <p:spPr bwMode="auto">
          <a:xfrm rot="-5400000">
            <a:off x="2619375" y="4129088"/>
            <a:ext cx="1600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23" name="Text Box 22">
            <a:extLst>
              <a:ext uri="{FF2B5EF4-FFF2-40B4-BE49-F238E27FC236}">
                <a16:creationId xmlns:a16="http://schemas.microsoft.com/office/drawing/2014/main" id="{18400119-8BBA-8844-BF40-5592A7EE1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7912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lv-LV" altLang="cs-CZ">
                <a:latin typeface="Calibri" panose="020F0502020204030204" pitchFamily="34" charset="0"/>
              </a:rPr>
              <a:t>Manx cat</a:t>
            </a:r>
            <a:endParaRPr lang="en-GB" altLang="cs-CZ">
              <a:latin typeface="Calibri" panose="020F0502020204030204" pitchFamily="34" charset="0"/>
            </a:endParaRPr>
          </a:p>
        </p:txBody>
      </p:sp>
      <p:sp>
        <p:nvSpPr>
          <p:cNvPr id="68624" name="Text Box 23">
            <a:extLst>
              <a:ext uri="{FF2B5EF4-FFF2-40B4-BE49-F238E27FC236}">
                <a16:creationId xmlns:a16="http://schemas.microsoft.com/office/drawing/2014/main" id="{5BEEDA27-1E6A-7C4A-95F2-5238508E5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6324601"/>
            <a:ext cx="2819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lv-LV" altLang="cs-CZ" b="1">
                <a:solidFill>
                  <a:srgbClr val="FF0000"/>
                </a:solidFill>
                <a:latin typeface="Calibri" panose="020F0502020204030204" pitchFamily="34" charset="0"/>
              </a:rPr>
              <a:t>Wrong orientation!</a:t>
            </a:r>
            <a:endParaRPr lang="en-GB" altLang="cs-CZ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68625" name="Picture 28">
            <a:extLst>
              <a:ext uri="{FF2B5EF4-FFF2-40B4-BE49-F238E27FC236}">
                <a16:creationId xmlns:a16="http://schemas.microsoft.com/office/drawing/2014/main" id="{1492920E-568B-F340-BC69-2C53B5F7AF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429000"/>
            <a:ext cx="2971800" cy="2971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26" name="Text Box 14">
            <a:extLst>
              <a:ext uri="{FF2B5EF4-FFF2-40B4-BE49-F238E27FC236}">
                <a16:creationId xmlns:a16="http://schemas.microsoft.com/office/drawing/2014/main" id="{33C39220-4D50-7748-ABCC-FE7B6CD95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3429001"/>
            <a:ext cx="2971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lv-LV" altLang="cs-CZ">
                <a:latin typeface="Calibri" panose="020F0502020204030204" pitchFamily="34" charset="0"/>
              </a:rPr>
              <a:t>Calculated amplitudes and phases</a:t>
            </a:r>
            <a:endParaRPr lang="en-GB" altLang="cs-CZ">
              <a:latin typeface="Calibri" panose="020F0502020204030204" pitchFamily="34" charset="0"/>
            </a:endParaRPr>
          </a:p>
        </p:txBody>
      </p:sp>
      <p:sp>
        <p:nvSpPr>
          <p:cNvPr id="68627" name="Text Box 23">
            <a:extLst>
              <a:ext uri="{FF2B5EF4-FFF2-40B4-BE49-F238E27FC236}">
                <a16:creationId xmlns:a16="http://schemas.microsoft.com/office/drawing/2014/main" id="{257117AA-D4B4-5B45-96A3-78AD7E1F6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791201"/>
            <a:ext cx="2286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lv-LV" altLang="cs-CZ">
                <a:latin typeface="Calibri" panose="020F0502020204030204" pitchFamily="34" charset="0"/>
              </a:rPr>
              <a:t>FT of Manx cat</a:t>
            </a:r>
            <a:endParaRPr lang="en-GB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6">
            <a:extLst>
              <a:ext uri="{FF2B5EF4-FFF2-40B4-BE49-F238E27FC236}">
                <a16:creationId xmlns:a16="http://schemas.microsoft.com/office/drawing/2014/main" id="{6939A002-12C5-8445-8987-F6B1DE287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4290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4" name="Picture 25">
            <a:extLst>
              <a:ext uri="{FF2B5EF4-FFF2-40B4-BE49-F238E27FC236}">
                <a16:creationId xmlns:a16="http://schemas.microsoft.com/office/drawing/2014/main" id="{6CBBA9B4-4697-0C47-93E7-BD6B4021D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048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24">
            <a:extLst>
              <a:ext uri="{FF2B5EF4-FFF2-40B4-BE49-F238E27FC236}">
                <a16:creationId xmlns:a16="http://schemas.microsoft.com/office/drawing/2014/main" id="{26B37EA7-E228-F74D-A164-208B89DF0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429000"/>
            <a:ext cx="30226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7" descr="picmanx">
            <a:extLst>
              <a:ext uri="{FF2B5EF4-FFF2-40B4-BE49-F238E27FC236}">
                <a16:creationId xmlns:a16="http://schemas.microsoft.com/office/drawing/2014/main" id="{93048D52-FD59-0545-80C3-B50F4CF0B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228601"/>
            <a:ext cx="2949575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 Box 10">
            <a:extLst>
              <a:ext uri="{FF2B5EF4-FFF2-40B4-BE49-F238E27FC236}">
                <a16:creationId xmlns:a16="http://schemas.microsoft.com/office/drawing/2014/main" id="{4B315B8D-7901-7043-B43E-2E98E31AD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04801"/>
            <a:ext cx="2819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lv-LV" altLang="cs-CZ">
                <a:latin typeface="Calibri" panose="020F0502020204030204" pitchFamily="34" charset="0"/>
              </a:rPr>
              <a:t>Observed amplitudes Phases unknown!</a:t>
            </a:r>
            <a:endParaRPr lang="en-GB" altLang="cs-CZ">
              <a:latin typeface="Calibri" panose="020F0502020204030204" pitchFamily="34" charset="0"/>
            </a:endParaRPr>
          </a:p>
        </p:txBody>
      </p:sp>
      <p:sp>
        <p:nvSpPr>
          <p:cNvPr id="69638" name="Text Box 12">
            <a:extLst>
              <a:ext uri="{FF2B5EF4-FFF2-40B4-BE49-F238E27FC236}">
                <a16:creationId xmlns:a16="http://schemas.microsoft.com/office/drawing/2014/main" id="{2CFCF66E-E43F-DF45-8685-C86CE6235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2286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lv-LV" altLang="cs-CZ">
                <a:latin typeface="Calibri" panose="020F0502020204030204" pitchFamily="34" charset="0"/>
              </a:rPr>
              <a:t>Known structure</a:t>
            </a:r>
            <a:endParaRPr lang="en-GB" altLang="cs-CZ">
              <a:latin typeface="Calibri" panose="020F0502020204030204" pitchFamily="34" charset="0"/>
            </a:endParaRPr>
          </a:p>
        </p:txBody>
      </p:sp>
      <p:sp>
        <p:nvSpPr>
          <p:cNvPr id="69639" name="Text Box 13">
            <a:extLst>
              <a:ext uri="{FF2B5EF4-FFF2-40B4-BE49-F238E27FC236}">
                <a16:creationId xmlns:a16="http://schemas.microsoft.com/office/drawing/2014/main" id="{F80EB419-2590-E343-9A28-B79B51B6C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5814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altLang="cs-CZ"/>
          </a:p>
        </p:txBody>
      </p:sp>
      <p:sp>
        <p:nvSpPr>
          <p:cNvPr id="69640" name="Text Box 20">
            <a:extLst>
              <a:ext uri="{FF2B5EF4-FFF2-40B4-BE49-F238E27FC236}">
                <a16:creationId xmlns:a16="http://schemas.microsoft.com/office/drawing/2014/main" id="{61A99C0E-76FC-0B46-AC41-ECF6FFE5F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27432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lv-LV" altLang="cs-CZ">
                <a:latin typeface="Calibri" panose="020F0502020204030204" pitchFamily="34" charset="0"/>
              </a:rPr>
              <a:t>Fourier cat</a:t>
            </a:r>
            <a:endParaRPr lang="en-GB" altLang="cs-CZ">
              <a:latin typeface="Calibri" panose="020F0502020204030204" pitchFamily="34" charset="0"/>
            </a:endParaRPr>
          </a:p>
        </p:txBody>
      </p:sp>
      <p:sp>
        <p:nvSpPr>
          <p:cNvPr id="69641" name="Text Box 25">
            <a:extLst>
              <a:ext uri="{FF2B5EF4-FFF2-40B4-BE49-F238E27FC236}">
                <a16:creationId xmlns:a16="http://schemas.microsoft.com/office/drawing/2014/main" id="{8EA6E2D3-630C-4E4E-8A2A-4F14C2F13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0" y="3367300"/>
            <a:ext cx="3352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lv-LV" altLang="cs-CZ" dirty="0" err="1">
                <a:latin typeface="Calibri" panose="020F0502020204030204" pitchFamily="34" charset="0"/>
              </a:rPr>
              <a:t>Fourier</a:t>
            </a:r>
            <a:r>
              <a:rPr lang="lv-LV" altLang="cs-CZ" dirty="0">
                <a:latin typeface="Calibri" panose="020F0502020204030204" pitchFamily="34" charset="0"/>
              </a:rPr>
              <a:t> </a:t>
            </a:r>
            <a:r>
              <a:rPr lang="lv-LV" altLang="cs-CZ" dirty="0" err="1">
                <a:latin typeface="Calibri" panose="020F0502020204030204" pitchFamily="34" charset="0"/>
              </a:rPr>
              <a:t>transform</a:t>
            </a:r>
            <a:r>
              <a:rPr lang="lv-LV" altLang="cs-CZ" dirty="0">
                <a:latin typeface="Calibri" panose="020F0502020204030204" pitchFamily="34" charset="0"/>
              </a:rPr>
              <a:t>,</a:t>
            </a:r>
          </a:p>
          <a:p>
            <a:pPr algn="ctr" eaLnBrk="1" hangingPunct="1">
              <a:spcBef>
                <a:spcPct val="50000"/>
              </a:spcBef>
            </a:pPr>
            <a:r>
              <a:rPr lang="lv-LV" altLang="cs-CZ" dirty="0" err="1">
                <a:latin typeface="Calibri" panose="020F0502020204030204" pitchFamily="34" charset="0"/>
              </a:rPr>
              <a:t>try</a:t>
            </a:r>
            <a:r>
              <a:rPr lang="lv-LV" altLang="cs-CZ" dirty="0">
                <a:latin typeface="Calibri" panose="020F0502020204030204" pitchFamily="34" charset="0"/>
              </a:rPr>
              <a:t> </a:t>
            </a:r>
            <a:r>
              <a:rPr lang="lv-LV" altLang="cs-CZ" dirty="0" err="1">
                <a:latin typeface="Calibri" panose="020F0502020204030204" pitchFamily="34" charset="0"/>
              </a:rPr>
              <a:t>different</a:t>
            </a:r>
            <a:r>
              <a:rPr lang="lv-LV" altLang="cs-CZ" dirty="0">
                <a:latin typeface="Calibri" panose="020F0502020204030204" pitchFamily="34" charset="0"/>
              </a:rPr>
              <a:t> </a:t>
            </a:r>
            <a:r>
              <a:rPr lang="lv-LV" altLang="cs-CZ" dirty="0" err="1">
                <a:latin typeface="Calibri" panose="020F0502020204030204" pitchFamily="34" charset="0"/>
              </a:rPr>
              <a:t>orientations</a:t>
            </a:r>
            <a:endParaRPr lang="en-GB" altLang="cs-CZ" dirty="0">
              <a:latin typeface="Calibri" panose="020F0502020204030204" pitchFamily="34" charset="0"/>
            </a:endParaRPr>
          </a:p>
        </p:txBody>
      </p:sp>
      <p:pic>
        <p:nvPicPr>
          <p:cNvPr id="69642" name="Picture 7" descr="picmanx">
            <a:extLst>
              <a:ext uri="{FF2B5EF4-FFF2-40B4-BE49-F238E27FC236}">
                <a16:creationId xmlns:a16="http://schemas.microsoft.com/office/drawing/2014/main" id="{1E36551F-ABD6-0A4C-956F-B0F334616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0" t="20668" r="22498" b="22498"/>
          <a:stretch>
            <a:fillRect/>
          </a:stretch>
        </p:blipFill>
        <p:spPr bwMode="auto">
          <a:xfrm rot="-5400000">
            <a:off x="2619375" y="928688"/>
            <a:ext cx="1600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3" name="Text Box 22">
            <a:extLst>
              <a:ext uri="{FF2B5EF4-FFF2-40B4-BE49-F238E27FC236}">
                <a16:creationId xmlns:a16="http://schemas.microsoft.com/office/drawing/2014/main" id="{4ADB0106-794F-C541-A7FD-FBCDD14C6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5908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lv-LV" altLang="cs-CZ">
                <a:latin typeface="Calibri" panose="020F0502020204030204" pitchFamily="34" charset="0"/>
              </a:rPr>
              <a:t>Manx cat</a:t>
            </a:r>
            <a:endParaRPr lang="en-GB" altLang="cs-CZ">
              <a:latin typeface="Calibri" panose="020F0502020204030204" pitchFamily="34" charset="0"/>
            </a:endParaRPr>
          </a:p>
        </p:txBody>
      </p:sp>
      <p:sp>
        <p:nvSpPr>
          <p:cNvPr id="69644" name="Text Box 23">
            <a:extLst>
              <a:ext uri="{FF2B5EF4-FFF2-40B4-BE49-F238E27FC236}">
                <a16:creationId xmlns:a16="http://schemas.microsoft.com/office/drawing/2014/main" id="{2EFA44F7-2A8E-7C4A-949E-BB50A24D4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6741" y="6400800"/>
            <a:ext cx="2819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lv-LV" altLang="cs-CZ" b="1" dirty="0" err="1">
                <a:solidFill>
                  <a:srgbClr val="FF0000"/>
                </a:solidFill>
                <a:latin typeface="Calibri" panose="020F0502020204030204" pitchFamily="34" charset="0"/>
              </a:rPr>
              <a:t>Wrong</a:t>
            </a:r>
            <a:r>
              <a:rPr lang="lv-LV" alt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lv-LV" altLang="cs-CZ" b="1" dirty="0" err="1">
                <a:solidFill>
                  <a:srgbClr val="FF0000"/>
                </a:solidFill>
                <a:latin typeface="Calibri" panose="020F0502020204030204" pitchFamily="34" charset="0"/>
              </a:rPr>
              <a:t>orientation</a:t>
            </a:r>
            <a:r>
              <a:rPr lang="lv-LV" altLang="cs-CZ" b="1" dirty="0">
                <a:solidFill>
                  <a:srgbClr val="FF0000"/>
                </a:solidFill>
                <a:latin typeface="Calibri" panose="020F0502020204030204" pitchFamily="34" charset="0"/>
              </a:rPr>
              <a:t>!</a:t>
            </a:r>
            <a:endParaRPr lang="en-GB" altLang="cs-CZ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69645" name="Text Box 14">
            <a:extLst>
              <a:ext uri="{FF2B5EF4-FFF2-40B4-BE49-F238E27FC236}">
                <a16:creationId xmlns:a16="http://schemas.microsoft.com/office/drawing/2014/main" id="{1631527E-8F7B-B54E-99F1-3FFDD2D5A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3429001"/>
            <a:ext cx="2971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lv-LV" altLang="cs-CZ">
                <a:latin typeface="Calibri" panose="020F0502020204030204" pitchFamily="34" charset="0"/>
              </a:rPr>
              <a:t>Calculated amplitudes and phases</a:t>
            </a:r>
            <a:endParaRPr lang="en-GB" altLang="cs-CZ">
              <a:latin typeface="Calibri" panose="020F0502020204030204" pitchFamily="34" charset="0"/>
            </a:endParaRPr>
          </a:p>
        </p:txBody>
      </p:sp>
      <p:sp>
        <p:nvSpPr>
          <p:cNvPr id="69646" name="Text Box 23">
            <a:extLst>
              <a:ext uri="{FF2B5EF4-FFF2-40B4-BE49-F238E27FC236}">
                <a16:creationId xmlns:a16="http://schemas.microsoft.com/office/drawing/2014/main" id="{06120B44-B2AF-6D4D-BA2D-D04E9A677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791201"/>
            <a:ext cx="2286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lv-LV" altLang="cs-CZ">
                <a:latin typeface="Calibri" panose="020F0502020204030204" pitchFamily="34" charset="0"/>
              </a:rPr>
              <a:t>FT of Manx cat</a:t>
            </a:r>
            <a:endParaRPr lang="en-GB" altLang="cs-CZ">
              <a:latin typeface="Calibri" panose="020F0502020204030204" pitchFamily="34" charset="0"/>
            </a:endParaRPr>
          </a:p>
        </p:txBody>
      </p:sp>
      <p:pic>
        <p:nvPicPr>
          <p:cNvPr id="69647" name="Picture 7" descr="picmanx">
            <a:extLst>
              <a:ext uri="{FF2B5EF4-FFF2-40B4-BE49-F238E27FC236}">
                <a16:creationId xmlns:a16="http://schemas.microsoft.com/office/drawing/2014/main" id="{08BEF0B8-DDB4-224A-92B5-82F731DFE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5" t="38753" r="40582" b="40581"/>
          <a:stretch>
            <a:fillRect/>
          </a:stretch>
        </p:blipFill>
        <p:spPr bwMode="auto">
          <a:xfrm rot="-5400000">
            <a:off x="3238500" y="6134100"/>
            <a:ext cx="53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8" name="Picture 7" descr="picmanx">
            <a:extLst>
              <a:ext uri="{FF2B5EF4-FFF2-40B4-BE49-F238E27FC236}">
                <a16:creationId xmlns:a16="http://schemas.microsoft.com/office/drawing/2014/main" id="{D675F0C3-1646-4342-8DF9-E0E87E87A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5" t="38753" r="40582" b="40581"/>
          <a:stretch>
            <a:fillRect/>
          </a:stretch>
        </p:blipFill>
        <p:spPr bwMode="auto">
          <a:xfrm rot="-197338">
            <a:off x="1909763" y="5554663"/>
            <a:ext cx="53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9" name="Picture 7" descr="picmanx">
            <a:extLst>
              <a:ext uri="{FF2B5EF4-FFF2-40B4-BE49-F238E27FC236}">
                <a16:creationId xmlns:a16="http://schemas.microsoft.com/office/drawing/2014/main" id="{6A9917B2-D0D8-6C4F-BA7C-98246E7A9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5" t="38753" r="40582" b="40581"/>
          <a:stretch>
            <a:fillRect/>
          </a:stretch>
        </p:blipFill>
        <p:spPr bwMode="auto">
          <a:xfrm rot="2327859">
            <a:off x="3255963" y="4443413"/>
            <a:ext cx="53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0" name="Picture 7" descr="picmanx">
            <a:extLst>
              <a:ext uri="{FF2B5EF4-FFF2-40B4-BE49-F238E27FC236}">
                <a16:creationId xmlns:a16="http://schemas.microsoft.com/office/drawing/2014/main" id="{059E19A5-121D-4346-AB73-9824D9917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5" t="38753" r="40582" b="40581"/>
          <a:stretch>
            <a:fillRect/>
          </a:stretch>
        </p:blipFill>
        <p:spPr bwMode="auto">
          <a:xfrm rot="7992423">
            <a:off x="2652713" y="5737225"/>
            <a:ext cx="53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1" name="Picture 7" descr="picmanx">
            <a:extLst>
              <a:ext uri="{FF2B5EF4-FFF2-40B4-BE49-F238E27FC236}">
                <a16:creationId xmlns:a16="http://schemas.microsoft.com/office/drawing/2014/main" id="{CE329DC5-531A-244E-846A-D83C5BA71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5" t="38753" r="40582" b="40581"/>
          <a:stretch>
            <a:fillRect/>
          </a:stretch>
        </p:blipFill>
        <p:spPr bwMode="auto">
          <a:xfrm rot="4165466">
            <a:off x="3160713" y="5157788"/>
            <a:ext cx="53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2" name="Picture 7" descr="picmanx">
            <a:extLst>
              <a:ext uri="{FF2B5EF4-FFF2-40B4-BE49-F238E27FC236}">
                <a16:creationId xmlns:a16="http://schemas.microsoft.com/office/drawing/2014/main" id="{20E6FB32-ADFB-B44D-9E6A-AC833CC4C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5" t="38753" r="40582" b="40581"/>
          <a:stretch>
            <a:fillRect/>
          </a:stretch>
        </p:blipFill>
        <p:spPr bwMode="auto">
          <a:xfrm rot="-8295182">
            <a:off x="2649538" y="4367213"/>
            <a:ext cx="53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3" name="Picture 7" descr="picmanx">
            <a:extLst>
              <a:ext uri="{FF2B5EF4-FFF2-40B4-BE49-F238E27FC236}">
                <a16:creationId xmlns:a16="http://schemas.microsoft.com/office/drawing/2014/main" id="{2C336431-8C78-FC49-8F86-F83C799EE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5" t="38753" r="40582" b="40581"/>
          <a:stretch>
            <a:fillRect/>
          </a:stretch>
        </p:blipFill>
        <p:spPr bwMode="auto">
          <a:xfrm rot="-3166536">
            <a:off x="1814513" y="4511675"/>
            <a:ext cx="53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2BA585E-ADF1-EC49-964B-22515A9A54B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657600" y="4953000"/>
            <a:ext cx="4533900" cy="14478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32974D2-A400-A34A-A7DF-8E897497743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286000" y="4876800"/>
            <a:ext cx="3124200" cy="9906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3" descr="piccatmanx3">
            <a:extLst>
              <a:ext uri="{FF2B5EF4-FFF2-40B4-BE49-F238E27FC236}">
                <a16:creationId xmlns:a16="http://schemas.microsoft.com/office/drawing/2014/main" id="{002CAD93-DA2D-8E46-9FCA-7DBC084A1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2384426"/>
            <a:ext cx="2949575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8" name="Picture 5" descr="piccatmanx3fft">
            <a:extLst>
              <a:ext uri="{FF2B5EF4-FFF2-40B4-BE49-F238E27FC236}">
                <a16:creationId xmlns:a16="http://schemas.microsoft.com/office/drawing/2014/main" id="{B91FA5F2-8415-CC45-BE1B-4A48D7D0E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2438401"/>
            <a:ext cx="2949575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14">
            <a:extLst>
              <a:ext uri="{FF2B5EF4-FFF2-40B4-BE49-F238E27FC236}">
                <a16:creationId xmlns:a16="http://schemas.microsoft.com/office/drawing/2014/main" id="{833BF926-917B-7046-AEBC-22BF41C45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04826"/>
            <a:ext cx="7315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lv-LV" altLang="cs-CZ" sz="4000">
                <a:latin typeface="Calibri" panose="020F0502020204030204" pitchFamily="34" charset="0"/>
              </a:rPr>
              <a:t>Observed </a:t>
            </a:r>
            <a:r>
              <a:rPr lang="lv-LV" altLang="cs-CZ" sz="4000" b="1">
                <a:latin typeface="Calibri" panose="020F0502020204030204" pitchFamily="34" charset="0"/>
              </a:rPr>
              <a:t>a</a:t>
            </a:r>
            <a:r>
              <a:rPr lang="lv-LV" altLang="cs-CZ" sz="4000" b="1">
                <a:solidFill>
                  <a:srgbClr val="262626"/>
                </a:solidFill>
                <a:latin typeface="Calibri" panose="020F0502020204030204" pitchFamily="34" charset="0"/>
              </a:rPr>
              <a:t>mp</a:t>
            </a:r>
            <a:r>
              <a:rPr lang="lv-LV" altLang="cs-CZ" sz="4000" b="1">
                <a:solidFill>
                  <a:srgbClr val="404040"/>
                </a:solidFill>
                <a:latin typeface="Calibri" panose="020F0502020204030204" pitchFamily="34" charset="0"/>
              </a:rPr>
              <a:t>li</a:t>
            </a:r>
            <a:r>
              <a:rPr lang="lv-LV" altLang="cs-CZ" sz="4000" b="1">
                <a:solidFill>
                  <a:srgbClr val="595959"/>
                </a:solidFill>
                <a:latin typeface="Calibri" panose="020F0502020204030204" pitchFamily="34" charset="0"/>
              </a:rPr>
              <a:t>tud</a:t>
            </a:r>
            <a:r>
              <a:rPr lang="lv-LV" altLang="cs-CZ" sz="4000" b="1">
                <a:solidFill>
                  <a:srgbClr val="7F7F7F"/>
                </a:solidFill>
                <a:latin typeface="Calibri" panose="020F0502020204030204" pitchFamily="34" charset="0"/>
              </a:rPr>
              <a:t>es</a:t>
            </a:r>
            <a:r>
              <a:rPr lang="lv-LV" altLang="cs-CZ" sz="4000">
                <a:latin typeface="Calibri" panose="020F0502020204030204" pitchFamily="34" charset="0"/>
              </a:rPr>
              <a:t> (tailed cat), calculated </a:t>
            </a:r>
            <a:r>
              <a:rPr lang="lv-LV" altLang="cs-CZ" sz="4000" b="1">
                <a:solidFill>
                  <a:srgbClr val="660066"/>
                </a:solidFill>
                <a:latin typeface="Calibri" panose="020F0502020204030204" pitchFamily="34" charset="0"/>
              </a:rPr>
              <a:t>p</a:t>
            </a:r>
            <a:r>
              <a:rPr lang="lv-LV" altLang="cs-CZ" sz="4000" b="1">
                <a:solidFill>
                  <a:srgbClr val="0000FF"/>
                </a:solidFill>
                <a:latin typeface="Calibri" panose="020F0502020204030204" pitchFamily="34" charset="0"/>
              </a:rPr>
              <a:t>h</a:t>
            </a:r>
            <a:r>
              <a:rPr lang="lv-LV" altLang="cs-CZ" sz="4000" b="1">
                <a:solidFill>
                  <a:srgbClr val="008000"/>
                </a:solidFill>
                <a:latin typeface="Calibri" panose="020F0502020204030204" pitchFamily="34" charset="0"/>
              </a:rPr>
              <a:t>a</a:t>
            </a:r>
            <a:r>
              <a:rPr lang="lv-LV" altLang="cs-CZ" sz="4000" b="1">
                <a:solidFill>
                  <a:srgbClr val="FFFF00"/>
                </a:solidFill>
                <a:latin typeface="Calibri" panose="020F0502020204030204" pitchFamily="34" charset="0"/>
              </a:rPr>
              <a:t>s</a:t>
            </a:r>
            <a:r>
              <a:rPr lang="lv-LV" altLang="cs-CZ" sz="4000" b="1">
                <a:solidFill>
                  <a:srgbClr val="FF6600"/>
                </a:solidFill>
                <a:latin typeface="Calibri" panose="020F0502020204030204" pitchFamily="34" charset="0"/>
              </a:rPr>
              <a:t>e</a:t>
            </a:r>
            <a:r>
              <a:rPr lang="lv-LV" altLang="cs-CZ" sz="4000" b="1">
                <a:solidFill>
                  <a:srgbClr val="FF0000"/>
                </a:solidFill>
                <a:latin typeface="Calibri" panose="020F0502020204030204" pitchFamily="34" charset="0"/>
              </a:rPr>
              <a:t>s</a:t>
            </a:r>
            <a:r>
              <a:rPr lang="lv-LV" altLang="cs-CZ" sz="4000">
                <a:latin typeface="Calibri" panose="020F0502020204030204" pitchFamily="34" charset="0"/>
              </a:rPr>
              <a:t> (Manx cat)</a:t>
            </a:r>
            <a:endParaRPr lang="en-GB" altLang="cs-CZ" sz="4000">
              <a:latin typeface="Calibri" panose="020F0502020204030204" pitchFamily="34" charset="0"/>
            </a:endParaRPr>
          </a:p>
        </p:txBody>
      </p:sp>
      <p:pic>
        <p:nvPicPr>
          <p:cNvPr id="70660" name="Picture 15">
            <a:extLst>
              <a:ext uri="{FF2B5EF4-FFF2-40B4-BE49-F238E27FC236}">
                <a16:creationId xmlns:a16="http://schemas.microsoft.com/office/drawing/2014/main" id="{E4FA64F8-606D-1649-A94D-3228250B1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2971800"/>
            <a:ext cx="8937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1" name="Text Box 16">
            <a:extLst>
              <a:ext uri="{FF2B5EF4-FFF2-40B4-BE49-F238E27FC236}">
                <a16:creationId xmlns:a16="http://schemas.microsoft.com/office/drawing/2014/main" id="{79094A94-3A32-B941-815B-420526728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5867401"/>
            <a:ext cx="388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lv-LV" altLang="cs-CZ">
                <a:latin typeface="Calibri" panose="020F0502020204030204" pitchFamily="34" charset="0"/>
              </a:rPr>
              <a:t>Even the tail becomes visible!</a:t>
            </a:r>
            <a:endParaRPr lang="en-GB" altLang="cs-CZ">
              <a:latin typeface="Calibri" panose="020F0502020204030204" pitchFamily="34" charset="0"/>
            </a:endParaRPr>
          </a:p>
        </p:txBody>
      </p:sp>
      <p:sp>
        <p:nvSpPr>
          <p:cNvPr id="70662" name="Text Box 25">
            <a:extLst>
              <a:ext uri="{FF2B5EF4-FFF2-40B4-BE49-F238E27FC236}">
                <a16:creationId xmlns:a16="http://schemas.microsoft.com/office/drawing/2014/main" id="{7A06C52B-4878-9E4E-BBC9-6A3B98E7C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4191000"/>
            <a:ext cx="1752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lv-LV" altLang="cs-CZ">
                <a:latin typeface="Calibri" panose="020F0502020204030204" pitchFamily="34" charset="0"/>
              </a:rPr>
              <a:t>Inverted Fourier transform</a:t>
            </a:r>
            <a:endParaRPr lang="en-GB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3" descr="picduck">
            <a:extLst>
              <a:ext uri="{FF2B5EF4-FFF2-40B4-BE49-F238E27FC236}">
                <a16:creationId xmlns:a16="http://schemas.microsoft.com/office/drawing/2014/main" id="{B90EDF97-6677-CA49-A9FD-6FC99E93D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762001"/>
            <a:ext cx="2949575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2" name="Picture 4" descr="picduckfft">
            <a:extLst>
              <a:ext uri="{FF2B5EF4-FFF2-40B4-BE49-F238E27FC236}">
                <a16:creationId xmlns:a16="http://schemas.microsoft.com/office/drawing/2014/main" id="{FBD60FD2-BF88-804F-BC5A-DC82D94B1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762001"/>
            <a:ext cx="2949575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5" descr="piccatduckfft">
            <a:extLst>
              <a:ext uri="{FF2B5EF4-FFF2-40B4-BE49-F238E27FC236}">
                <a16:creationId xmlns:a16="http://schemas.microsoft.com/office/drawing/2014/main" id="{BA18DE64-DE8A-E14F-9E63-9C67761EA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3832226"/>
            <a:ext cx="2949575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6" descr="piccatduck">
            <a:extLst>
              <a:ext uri="{FF2B5EF4-FFF2-40B4-BE49-F238E27FC236}">
                <a16:creationId xmlns:a16="http://schemas.microsoft.com/office/drawing/2014/main" id="{0ED7CED8-90D2-474B-A4CE-99389CB86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3832226"/>
            <a:ext cx="2949575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 Box 7">
            <a:extLst>
              <a:ext uri="{FF2B5EF4-FFF2-40B4-BE49-F238E27FC236}">
                <a16:creationId xmlns:a16="http://schemas.microsoft.com/office/drawing/2014/main" id="{AB24BBFA-655A-9546-9188-5C335227F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894138"/>
            <a:ext cx="2286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lv-LV" altLang="cs-CZ">
                <a:latin typeface="Calibri" panose="020F0502020204030204" pitchFamily="34" charset="0"/>
              </a:rPr>
              <a:t>Duck amplitudes + cat phases</a:t>
            </a:r>
            <a:endParaRPr lang="en-GB" altLang="cs-CZ">
              <a:latin typeface="Calibri" panose="020F0502020204030204" pitchFamily="34" charset="0"/>
            </a:endParaRPr>
          </a:p>
        </p:txBody>
      </p:sp>
      <p:sp>
        <p:nvSpPr>
          <p:cNvPr id="71686" name="Text Box 8">
            <a:extLst>
              <a:ext uri="{FF2B5EF4-FFF2-40B4-BE49-F238E27FC236}">
                <a16:creationId xmlns:a16="http://schemas.microsoft.com/office/drawing/2014/main" id="{9AAAEC90-A3FF-AB4B-94D9-EEE27073C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762000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lv-LV" altLang="cs-CZ">
                <a:latin typeface="Calibri" panose="020F0502020204030204" pitchFamily="34" charset="0"/>
              </a:rPr>
              <a:t>Duck</a:t>
            </a:r>
            <a:endParaRPr lang="en-GB" altLang="cs-CZ">
              <a:latin typeface="Calibri" panose="020F0502020204030204" pitchFamily="34" charset="0"/>
            </a:endParaRPr>
          </a:p>
        </p:txBody>
      </p:sp>
      <p:sp>
        <p:nvSpPr>
          <p:cNvPr id="71687" name="Text Box 9">
            <a:extLst>
              <a:ext uri="{FF2B5EF4-FFF2-40B4-BE49-F238E27FC236}">
                <a16:creationId xmlns:a16="http://schemas.microsoft.com/office/drawing/2014/main" id="{0F25AB0B-75A5-274A-984B-7B796C78A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762001"/>
            <a:ext cx="2590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lv-LV" altLang="cs-CZ">
                <a:latin typeface="Calibri" panose="020F0502020204030204" pitchFamily="34" charset="0"/>
              </a:rPr>
              <a:t>Fourier transform of duck</a:t>
            </a:r>
            <a:endParaRPr lang="en-GB" altLang="cs-CZ">
              <a:latin typeface="Calibri" panose="020F0502020204030204" pitchFamily="34" charset="0"/>
            </a:endParaRPr>
          </a:p>
        </p:txBody>
      </p:sp>
      <p:sp>
        <p:nvSpPr>
          <p:cNvPr id="71688" name="Text Box 10">
            <a:extLst>
              <a:ext uri="{FF2B5EF4-FFF2-40B4-BE49-F238E27FC236}">
                <a16:creationId xmlns:a16="http://schemas.microsoft.com/office/drawing/2014/main" id="{20A12F0D-58B9-EB46-BB94-12230FFD6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38862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lv-LV" altLang="cs-CZ">
                <a:latin typeface="Calibri" panose="020F0502020204030204" pitchFamily="34" charset="0"/>
              </a:rPr>
              <a:t>Looks like a cat!!</a:t>
            </a:r>
            <a:endParaRPr lang="en-GB" altLang="cs-CZ">
              <a:latin typeface="Calibri" panose="020F0502020204030204" pitchFamily="34" charset="0"/>
            </a:endParaRPr>
          </a:p>
        </p:txBody>
      </p:sp>
      <p:sp>
        <p:nvSpPr>
          <p:cNvPr id="71689" name="Text Box 11">
            <a:extLst>
              <a:ext uri="{FF2B5EF4-FFF2-40B4-BE49-F238E27FC236}">
                <a16:creationId xmlns:a16="http://schemas.microsoft.com/office/drawing/2014/main" id="{F65E6025-E1AA-1B4F-B729-BEAA7F129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-22225"/>
            <a:ext cx="5181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lv-LV" altLang="cs-CZ" sz="4000">
                <a:latin typeface="Calibri" panose="020F0502020204030204" pitchFamily="34" charset="0"/>
              </a:rPr>
              <a:t>Model Bias</a:t>
            </a:r>
            <a:endParaRPr lang="en-GB" altLang="cs-CZ" sz="4000">
              <a:latin typeface="Calibri" panose="020F0502020204030204" pitchFamily="34" charset="0"/>
            </a:endParaRPr>
          </a:p>
        </p:txBody>
      </p:sp>
      <p:pic>
        <p:nvPicPr>
          <p:cNvPr id="71690" name="Picture 12">
            <a:extLst>
              <a:ext uri="{FF2B5EF4-FFF2-40B4-BE49-F238E27FC236}">
                <a16:creationId xmlns:a16="http://schemas.microsoft.com/office/drawing/2014/main" id="{00B87D4E-F110-7B4E-9B20-1545CF0FC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438" y="1676400"/>
            <a:ext cx="89376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1" name="Picture 13">
            <a:extLst>
              <a:ext uri="{FF2B5EF4-FFF2-40B4-BE49-F238E27FC236}">
                <a16:creationId xmlns:a16="http://schemas.microsoft.com/office/drawing/2014/main" id="{22496BA9-38BC-C543-9818-B5E13D569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438" y="4191000"/>
            <a:ext cx="89376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92" name="Text Box 25">
            <a:extLst>
              <a:ext uri="{FF2B5EF4-FFF2-40B4-BE49-F238E27FC236}">
                <a16:creationId xmlns:a16="http://schemas.microsoft.com/office/drawing/2014/main" id="{E77CA2B1-B49C-864A-B688-AC9B5F2AC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827338"/>
            <a:ext cx="1752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lv-LV" altLang="cs-CZ">
                <a:latin typeface="Calibri" panose="020F0502020204030204" pitchFamily="34" charset="0"/>
              </a:rPr>
              <a:t>Fourier transform</a:t>
            </a:r>
            <a:endParaRPr lang="en-GB" altLang="cs-CZ">
              <a:latin typeface="Calibri" panose="020F0502020204030204" pitchFamily="34" charset="0"/>
            </a:endParaRPr>
          </a:p>
        </p:txBody>
      </p:sp>
      <p:sp>
        <p:nvSpPr>
          <p:cNvPr id="71693" name="Text Box 25">
            <a:extLst>
              <a:ext uri="{FF2B5EF4-FFF2-40B4-BE49-F238E27FC236}">
                <a16:creationId xmlns:a16="http://schemas.microsoft.com/office/drawing/2014/main" id="{14C56B18-39F2-2B43-B496-7FB0BFE8A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5486400"/>
            <a:ext cx="1752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lv-LV" altLang="cs-CZ">
                <a:latin typeface="Calibri" panose="020F0502020204030204" pitchFamily="34" charset="0"/>
              </a:rPr>
              <a:t>Inverted Fourier transform</a:t>
            </a:r>
            <a:endParaRPr lang="en-GB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CEBC1A47-98D2-2446-B8D0-F9C328503B1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92313" y="152401"/>
            <a:ext cx="4176712" cy="1431925"/>
          </a:xfrm>
        </p:spPr>
        <p:txBody>
          <a:bodyPr/>
          <a:lstStyle/>
          <a:p>
            <a:pPr eaLnBrk="1" hangingPunct="1"/>
            <a:r>
              <a:rPr lang="en-US" altLang="zh-TW" sz="3200" dirty="0">
                <a:ea typeface="新細明體" panose="02020500000000000000" pitchFamily="18" charset="-120"/>
              </a:rPr>
              <a:t>MAX VON LAUE </a:t>
            </a:r>
            <a:br>
              <a:rPr lang="en-US" altLang="zh-TW" sz="3200" dirty="0">
                <a:ea typeface="新細明體" panose="02020500000000000000" pitchFamily="18" charset="-120"/>
              </a:rPr>
            </a:br>
            <a:r>
              <a:rPr lang="en-US" altLang="zh-TW" sz="3200" dirty="0">
                <a:ea typeface="新細明體" panose="02020500000000000000" pitchFamily="18" charset="-120"/>
              </a:rPr>
              <a:t>(1879-1960)</a:t>
            </a:r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552E1A91-0DDD-AA42-86F0-18C833CBF1BD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119336" y="1752600"/>
            <a:ext cx="8262664" cy="21605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z="2800" b="1" dirty="0">
                <a:ea typeface="新細明體" panose="02020500000000000000" pitchFamily="18" charset="-120"/>
              </a:rPr>
              <a:t>1914 Nobel Laureate in Physics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zh-TW" sz="2800" b="1" dirty="0">
                <a:ea typeface="新細明體" panose="02020500000000000000" pitchFamily="18" charset="-120"/>
              </a:rPr>
              <a:t>	</a:t>
            </a:r>
            <a:r>
              <a:rPr lang="en-US" altLang="cs-CZ" sz="2800" i="1" dirty="0">
                <a:ea typeface="ＭＳ Ｐゴシック" panose="020B0600070205080204" pitchFamily="34" charset="-128"/>
              </a:rPr>
              <a:t>for his discovery of the diffraction of X-rays by crystals</a:t>
            </a:r>
            <a:endParaRPr lang="en-US" altLang="zh-TW" sz="2800" b="1" dirty="0">
              <a:ea typeface="新細明體" panose="02020500000000000000" pitchFamily="18" charset="-120"/>
            </a:endParaRPr>
          </a:p>
        </p:txBody>
      </p:sp>
      <p:pic>
        <p:nvPicPr>
          <p:cNvPr id="19459" name="Picture 4" descr="laue">
            <a:extLst>
              <a:ext uri="{FF2B5EF4-FFF2-40B4-BE49-F238E27FC236}">
                <a16:creationId xmlns:a16="http://schemas.microsoft.com/office/drawing/2014/main" id="{7F140D00-6B8C-6543-8032-110030096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687" y="174242"/>
            <a:ext cx="17526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7" descr="img59">
            <a:extLst>
              <a:ext uri="{FF2B5EF4-FFF2-40B4-BE49-F238E27FC236}">
                <a16:creationId xmlns:a16="http://schemas.microsoft.com/office/drawing/2014/main" id="{D6B3CD5D-81FB-5B4F-BB98-F621EE501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3" t="3571"/>
          <a:stretch>
            <a:fillRect/>
          </a:stretch>
        </p:blipFill>
        <p:spPr bwMode="auto">
          <a:xfrm>
            <a:off x="767408" y="3836989"/>
            <a:ext cx="4419600" cy="2057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>
            <a:extLst>
              <a:ext uri="{FF2B5EF4-FFF2-40B4-BE49-F238E27FC236}">
                <a16:creationId xmlns:a16="http://schemas.microsoft.com/office/drawing/2014/main" id="{7A25144B-2DD2-D444-83A0-0441BBFCA2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80" t="19737" r="7761" b="35526"/>
          <a:stretch>
            <a:fillRect/>
          </a:stretch>
        </p:blipFill>
        <p:spPr bwMode="auto">
          <a:xfrm>
            <a:off x="7680176" y="2832894"/>
            <a:ext cx="4186237" cy="395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D31EF8-4B84-084A-A425-82F5BA9D338B}"/>
              </a:ext>
            </a:extLst>
          </p:cNvPr>
          <p:cNvSpPr txBox="1"/>
          <p:nvPr/>
        </p:nvSpPr>
        <p:spPr>
          <a:xfrm>
            <a:off x="938858" y="6093296"/>
            <a:ext cx="4248150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Friedrich and </a:t>
            </a:r>
            <a:r>
              <a:rPr lang="en-US" dirty="0" err="1">
                <a:latin typeface="+mn-lt"/>
                <a:ea typeface="ＭＳ Ｐゴシック" charset="0"/>
                <a:cs typeface="ＭＳ Ｐゴシック" charset="0"/>
              </a:rPr>
              <a:t>Knipping</a:t>
            </a: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3">
            <a:extLst>
              <a:ext uri="{FF2B5EF4-FFF2-40B4-BE49-F238E27FC236}">
                <a16:creationId xmlns:a16="http://schemas.microsoft.com/office/drawing/2014/main" id="{15DF9D8E-B779-C648-930E-0A2661A294E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5360" y="1828800"/>
            <a:ext cx="11377264" cy="3810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cs-CZ" sz="4000" dirty="0">
                <a:ea typeface="ＭＳ Ｐゴシック" panose="020B0600070205080204" pitchFamily="34" charset="-128"/>
              </a:rPr>
              <a:t>Multiple/Single </a:t>
            </a:r>
            <a:r>
              <a:rPr lang="en-US" altLang="cs-CZ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Isomorphous Replacement</a:t>
            </a:r>
            <a:r>
              <a:rPr lang="en-US" altLang="cs-CZ" sz="4000" dirty="0">
                <a:ea typeface="ＭＳ Ｐゴシック" panose="020B0600070205080204" pitchFamily="34" charset="-128"/>
              </a:rPr>
              <a:t> (MIR/SIR)</a:t>
            </a:r>
          </a:p>
          <a:p>
            <a:pPr eaLnBrk="1" hangingPunct="1">
              <a:buFontTx/>
              <a:buNone/>
            </a:pPr>
            <a:endParaRPr lang="en-US" altLang="cs-CZ" sz="4000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cs-CZ" sz="2800" dirty="0">
                <a:ea typeface="ＭＳ Ｐゴシック" panose="020B0600070205080204" pitchFamily="34" charset="-128"/>
              </a:rPr>
              <a:t>source of phases – intensity differences between data from native and derivative (heavy atom containing) crystals</a:t>
            </a:r>
          </a:p>
          <a:p>
            <a:pPr eaLnBrk="1" hangingPunct="1"/>
            <a:r>
              <a:rPr lang="en-US" altLang="cs-CZ" sz="2800" dirty="0">
                <a:ea typeface="ＭＳ Ｐゴシック" panose="020B0600070205080204" pitchFamily="34" charset="-128"/>
              </a:rPr>
              <a:t>Positions of heavy atoms identified from isomorphous difference Patterson maps</a:t>
            </a:r>
            <a:endParaRPr lang="en-GB" altLang="cs-CZ" sz="2800" dirty="0">
              <a:ea typeface="ＭＳ Ｐゴシック" panose="020B0600070205080204" pitchFamily="34" charset="-128"/>
            </a:endParaRPr>
          </a:p>
        </p:txBody>
      </p:sp>
      <p:sp>
        <p:nvSpPr>
          <p:cNvPr id="72706" name="TextBox 3">
            <a:extLst>
              <a:ext uri="{FF2B5EF4-FFF2-40B4-BE49-F238E27FC236}">
                <a16:creationId xmlns:a16="http://schemas.microsoft.com/office/drawing/2014/main" id="{CD8CFE2C-8AC4-F84F-8B14-9E8C29616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04801"/>
            <a:ext cx="6705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cs-CZ" sz="4000" dirty="0">
                <a:latin typeface="Calibri" panose="020F0502020204030204" pitchFamily="34" charset="0"/>
              </a:rPr>
              <a:t>Solving the phase problem by: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3">
            <a:extLst>
              <a:ext uri="{FF2B5EF4-FFF2-40B4-BE49-F238E27FC236}">
                <a16:creationId xmlns:a16="http://schemas.microsoft.com/office/drawing/2014/main" id="{21634462-02C0-A641-B52C-EF865B75F3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1344" y="1828800"/>
            <a:ext cx="11737304" cy="3810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cs-CZ" sz="4000" dirty="0">
                <a:ea typeface="ＭＳ Ｐゴシック" panose="020B0600070205080204" pitchFamily="34" charset="-128"/>
              </a:rPr>
              <a:t>Multiple/Single-wavelength </a:t>
            </a:r>
            <a:r>
              <a:rPr lang="en-US" altLang="cs-CZ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anomalous diffraction</a:t>
            </a:r>
            <a:r>
              <a:rPr lang="en-US" altLang="cs-CZ" sz="4000" dirty="0">
                <a:ea typeface="ＭＳ Ｐゴシック" panose="020B0600070205080204" pitchFamily="34" charset="-128"/>
              </a:rPr>
              <a:t> (MAD/SAD)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en-US" altLang="cs-CZ" sz="40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cs-CZ" sz="2800" dirty="0">
                <a:ea typeface="ＭＳ Ｐゴシック" panose="020B0600070205080204" pitchFamily="34" charset="-128"/>
              </a:rPr>
              <a:t>source of phases – intensity differences between structure factors due to the presence of atom that specifically interacts with X-rays of a given wavelength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sz="2800" dirty="0">
                <a:ea typeface="ＭＳ Ｐゴシック" panose="020B0600070205080204" pitchFamily="34" charset="-128"/>
              </a:rPr>
              <a:t>Positions of heavy atoms identified from anomalous difference Patterson maps</a:t>
            </a:r>
            <a:endParaRPr lang="en-GB" altLang="cs-CZ" sz="2800" dirty="0">
              <a:ea typeface="ＭＳ Ｐゴシック" panose="020B0600070205080204" pitchFamily="34" charset="-128"/>
            </a:endParaRPr>
          </a:p>
        </p:txBody>
      </p:sp>
      <p:sp>
        <p:nvSpPr>
          <p:cNvPr id="73730" name="TextBox 3">
            <a:extLst>
              <a:ext uri="{FF2B5EF4-FFF2-40B4-BE49-F238E27FC236}">
                <a16:creationId xmlns:a16="http://schemas.microsoft.com/office/drawing/2014/main" id="{405A1DD5-95A8-344F-BB19-0ADA9A3BD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04801"/>
            <a:ext cx="6705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cs-CZ" sz="4000" dirty="0">
                <a:latin typeface="Calibri" panose="020F0502020204030204" pitchFamily="34" charset="0"/>
              </a:rPr>
              <a:t>Solving the phase problem by: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">
            <a:extLst>
              <a:ext uri="{FF2B5EF4-FFF2-40B4-BE49-F238E27FC236}">
                <a16:creationId xmlns:a16="http://schemas.microsoft.com/office/drawing/2014/main" id="{6C39A914-EA8B-4D4A-8FC0-C1AA01DB8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12914"/>
            <a:ext cx="4510088" cy="476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6" name="Picture 2">
            <a:extLst>
              <a:ext uri="{FF2B5EF4-FFF2-40B4-BE49-F238E27FC236}">
                <a16:creationId xmlns:a16="http://schemas.microsoft.com/office/drawing/2014/main" id="{63B5BC90-B06B-364A-9E80-1FE87DFD6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1865313"/>
            <a:ext cx="436245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2">
            <a:extLst>
              <a:ext uri="{FF2B5EF4-FFF2-40B4-BE49-F238E27FC236}">
                <a16:creationId xmlns:a16="http://schemas.microsoft.com/office/drawing/2014/main" id="{5DF61073-F0B0-4542-BEC2-86FB20F39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76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lv-LV" altLang="cs-CZ" sz="4400">
                <a:latin typeface="Calibri" panose="020F0502020204030204" pitchFamily="34" charset="0"/>
              </a:rPr>
              <a:t>Model building &amp; refinement</a:t>
            </a:r>
            <a:endParaRPr lang="en-GB" altLang="cs-CZ" sz="440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3">
            <a:extLst>
              <a:ext uri="{FF2B5EF4-FFF2-40B4-BE49-F238E27FC236}">
                <a16:creationId xmlns:a16="http://schemas.microsoft.com/office/drawing/2014/main" id="{1B28AD46-F1F1-CF45-981E-4ABE71B01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6" y="1143000"/>
            <a:ext cx="6416675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Rectangle 2">
            <a:extLst>
              <a:ext uri="{FF2B5EF4-FFF2-40B4-BE49-F238E27FC236}">
                <a16:creationId xmlns:a16="http://schemas.microsoft.com/office/drawing/2014/main" id="{AB4171DE-E247-734D-BAAF-0CE5BA026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76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lv-LV" altLang="cs-CZ" sz="4400">
                <a:latin typeface="Calibri" panose="020F0502020204030204" pitchFamily="34" charset="0"/>
              </a:rPr>
              <a:t>Model building &amp; refinement</a:t>
            </a:r>
            <a:endParaRPr lang="en-GB" altLang="cs-CZ" sz="440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3">
            <a:extLst>
              <a:ext uri="{FF2B5EF4-FFF2-40B4-BE49-F238E27FC236}">
                <a16:creationId xmlns:a16="http://schemas.microsoft.com/office/drawing/2014/main" id="{AC7FE9F5-6437-2941-8B40-49EABDAE3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0" y="762000"/>
            <a:ext cx="50482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Rectangle 2">
            <a:extLst>
              <a:ext uri="{FF2B5EF4-FFF2-40B4-BE49-F238E27FC236}">
                <a16:creationId xmlns:a16="http://schemas.microsoft.com/office/drawing/2014/main" id="{84B29251-09FD-A14A-812B-9F58B37B95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-76200"/>
            <a:ext cx="7772400" cy="1143000"/>
          </a:xfrm>
        </p:spPr>
        <p:txBody>
          <a:bodyPr/>
          <a:lstStyle/>
          <a:p>
            <a:pPr eaLnBrk="1" hangingPunct="1"/>
            <a:r>
              <a:rPr lang="lv-LV" altLang="cs-CZ">
                <a:ea typeface="ＭＳ Ｐゴシック" panose="020B0600070205080204" pitchFamily="34" charset="-128"/>
              </a:rPr>
              <a:t>Model building &amp; resolution</a:t>
            </a:r>
            <a:endParaRPr lang="en-GB" altLang="cs-CZ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>
            <a:extLst>
              <a:ext uri="{FF2B5EF4-FFF2-40B4-BE49-F238E27FC236}">
                <a16:creationId xmlns:a16="http://schemas.microsoft.com/office/drawing/2014/main" id="{8CD6D7FB-88FD-4F49-90DE-70B3093132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lv-LV" altLang="cs-CZ">
                <a:ea typeface="ＭＳ Ｐゴシック" panose="020B0600070205080204" pitchFamily="34" charset="-128"/>
              </a:rPr>
              <a:t>Validation</a:t>
            </a:r>
            <a:endParaRPr lang="en-GB" altLang="cs-CZ">
              <a:ea typeface="ＭＳ Ｐゴシック" panose="020B0600070205080204" pitchFamily="34" charset="-128"/>
            </a:endParaRPr>
          </a:p>
        </p:txBody>
      </p:sp>
      <p:sp>
        <p:nvSpPr>
          <p:cNvPr id="78850" name="Rectangle 3">
            <a:extLst>
              <a:ext uri="{FF2B5EF4-FFF2-40B4-BE49-F238E27FC236}">
                <a16:creationId xmlns:a16="http://schemas.microsoft.com/office/drawing/2014/main" id="{4AAE04D6-F1B1-354A-9889-D20EA6D822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700808"/>
            <a:ext cx="10972800" cy="417572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lv-LV" altLang="cs-CZ" sz="3400" dirty="0" err="1">
                <a:ea typeface="ＭＳ Ｐゴシック" panose="020B0600070205080204" pitchFamily="34" charset="-128"/>
              </a:rPr>
              <a:t>Assesment</a:t>
            </a:r>
            <a:r>
              <a:rPr lang="lv-LV" altLang="cs-CZ" sz="3400" dirty="0">
                <a:ea typeface="ＭＳ Ｐゴシック" panose="020B0600070205080204" pitchFamily="34" charset="-128"/>
              </a:rPr>
              <a:t> </a:t>
            </a:r>
            <a:r>
              <a:rPr lang="lv-LV" altLang="cs-CZ" sz="3400" dirty="0" err="1">
                <a:ea typeface="ＭＳ Ｐゴシック" panose="020B0600070205080204" pitchFamily="34" charset="-128"/>
              </a:rPr>
              <a:t>of</a:t>
            </a:r>
            <a:r>
              <a:rPr lang="lv-LV" altLang="cs-CZ" sz="3400" dirty="0">
                <a:ea typeface="ＭＳ Ｐゴシック" panose="020B0600070205080204" pitchFamily="34" charset="-128"/>
              </a:rPr>
              <a:t> </a:t>
            </a:r>
            <a:r>
              <a:rPr lang="lv-LV" altLang="cs-CZ" sz="3400" dirty="0" err="1">
                <a:ea typeface="ＭＳ Ｐゴシック" panose="020B0600070205080204" pitchFamily="34" charset="-128"/>
              </a:rPr>
              <a:t>model</a:t>
            </a:r>
            <a:r>
              <a:rPr lang="lv-LV" altLang="cs-CZ" sz="3400" dirty="0">
                <a:ea typeface="ＭＳ Ｐゴシック" panose="020B0600070205080204" pitchFamily="34" charset="-128"/>
              </a:rPr>
              <a:t> </a:t>
            </a:r>
            <a:r>
              <a:rPr lang="lv-LV" altLang="cs-CZ" sz="3400" dirty="0" err="1">
                <a:ea typeface="ＭＳ Ｐゴシック" panose="020B0600070205080204" pitchFamily="34" charset="-128"/>
              </a:rPr>
              <a:t>quality</a:t>
            </a:r>
            <a:r>
              <a:rPr lang="lv-LV" altLang="cs-CZ" sz="3400" dirty="0">
                <a:ea typeface="ＭＳ Ｐゴシック" panose="020B0600070205080204" pitchFamily="34" charset="-128"/>
              </a:rPr>
              <a:t>:</a:t>
            </a:r>
          </a:p>
          <a:p>
            <a:pPr eaLnBrk="1" hangingPunct="1"/>
            <a:r>
              <a:rPr lang="lv-LV" altLang="cs-CZ" sz="3400" dirty="0" err="1">
                <a:ea typeface="ＭＳ Ｐゴシック" panose="020B0600070205080204" pitchFamily="34" charset="-128"/>
              </a:rPr>
              <a:t>Is</a:t>
            </a:r>
            <a:r>
              <a:rPr lang="lv-LV" altLang="cs-CZ" sz="3400" dirty="0">
                <a:ea typeface="ＭＳ Ｐゴシック" panose="020B0600070205080204" pitchFamily="34" charset="-128"/>
              </a:rPr>
              <a:t> </a:t>
            </a:r>
            <a:r>
              <a:rPr lang="lv-LV" altLang="cs-CZ" sz="3400" dirty="0" err="1">
                <a:ea typeface="ＭＳ Ｐゴシック" panose="020B0600070205080204" pitchFamily="34" charset="-128"/>
              </a:rPr>
              <a:t>the</a:t>
            </a:r>
            <a:r>
              <a:rPr lang="lv-LV" altLang="cs-CZ" sz="3400" dirty="0">
                <a:ea typeface="ＭＳ Ｐゴシック" panose="020B0600070205080204" pitchFamily="34" charset="-128"/>
              </a:rPr>
              <a:t> </a:t>
            </a:r>
            <a:r>
              <a:rPr lang="lv-LV" altLang="cs-CZ" sz="3400" dirty="0" err="1">
                <a:ea typeface="ＭＳ Ｐゴシック" panose="020B0600070205080204" pitchFamily="34" charset="-128"/>
              </a:rPr>
              <a:t>model</a:t>
            </a:r>
            <a:r>
              <a:rPr lang="lv-LV" altLang="cs-CZ" sz="3400" dirty="0">
                <a:ea typeface="ＭＳ Ｐゴシック" panose="020B0600070205080204" pitchFamily="34" charset="-128"/>
              </a:rPr>
              <a:t> </a:t>
            </a:r>
            <a:r>
              <a:rPr lang="lv-LV" altLang="cs-CZ" sz="3400" dirty="0" err="1">
                <a:ea typeface="ＭＳ Ｐゴシック" panose="020B0600070205080204" pitchFamily="34" charset="-128"/>
              </a:rPr>
              <a:t>in</a:t>
            </a:r>
            <a:r>
              <a:rPr lang="lv-LV" altLang="cs-CZ" sz="3400" dirty="0">
                <a:ea typeface="ＭＳ Ｐゴシック" panose="020B0600070205080204" pitchFamily="34" charset="-128"/>
              </a:rPr>
              <a:t> </a:t>
            </a:r>
            <a:r>
              <a:rPr lang="lv-LV" altLang="cs-CZ" sz="3400" dirty="0" err="1">
                <a:ea typeface="ＭＳ Ｐゴシック" panose="020B0600070205080204" pitchFamily="34" charset="-128"/>
              </a:rPr>
              <a:t>agreement</a:t>
            </a:r>
            <a:r>
              <a:rPr lang="lv-LV" altLang="cs-CZ" sz="3400" dirty="0">
                <a:ea typeface="ＭＳ Ｐゴシック" panose="020B0600070205080204" pitchFamily="34" charset="-128"/>
              </a:rPr>
              <a:t> </a:t>
            </a:r>
            <a:r>
              <a:rPr lang="lv-LV" altLang="cs-CZ" sz="3400" dirty="0" err="1">
                <a:ea typeface="ＭＳ Ｐゴシック" panose="020B0600070205080204" pitchFamily="34" charset="-128"/>
              </a:rPr>
              <a:t>with</a:t>
            </a:r>
            <a:r>
              <a:rPr lang="lv-LV" altLang="cs-CZ" sz="3400" dirty="0">
                <a:ea typeface="ＭＳ Ｐゴシック" panose="020B0600070205080204" pitchFamily="34" charset="-128"/>
              </a:rPr>
              <a:t> </a:t>
            </a:r>
            <a:r>
              <a:rPr lang="lv-LV" altLang="cs-CZ" sz="3400" dirty="0" err="1">
                <a:ea typeface="ＭＳ Ｐゴシック" panose="020B0600070205080204" pitchFamily="34" charset="-128"/>
              </a:rPr>
              <a:t>experimwntal</a:t>
            </a:r>
            <a:r>
              <a:rPr lang="lv-LV" altLang="cs-CZ" sz="3400" dirty="0">
                <a:ea typeface="ＭＳ Ｐゴシック" panose="020B0600070205080204" pitchFamily="34" charset="-128"/>
              </a:rPr>
              <a:t> </a:t>
            </a:r>
            <a:r>
              <a:rPr lang="lv-LV" altLang="cs-CZ" sz="3400" dirty="0" err="1">
                <a:ea typeface="ＭＳ Ｐゴシック" panose="020B0600070205080204" pitchFamily="34" charset="-128"/>
              </a:rPr>
              <a:t>data</a:t>
            </a:r>
            <a:r>
              <a:rPr lang="lv-LV" altLang="cs-CZ" sz="3400" dirty="0">
                <a:ea typeface="ＭＳ Ｐゴシック" panose="020B0600070205080204" pitchFamily="34" charset="-128"/>
              </a:rPr>
              <a:t>?</a:t>
            </a:r>
          </a:p>
          <a:p>
            <a:pPr eaLnBrk="1" hangingPunct="1"/>
            <a:r>
              <a:rPr lang="lv-LV" altLang="cs-CZ" sz="3400" dirty="0" err="1">
                <a:ea typeface="ＭＳ Ｐゴシック" panose="020B0600070205080204" pitchFamily="34" charset="-128"/>
              </a:rPr>
              <a:t>How</a:t>
            </a:r>
            <a:r>
              <a:rPr lang="lv-LV" altLang="cs-CZ" sz="3400" dirty="0">
                <a:ea typeface="ＭＳ Ｐゴシック" panose="020B0600070205080204" pitchFamily="34" charset="-128"/>
              </a:rPr>
              <a:t> </a:t>
            </a:r>
            <a:r>
              <a:rPr lang="lv-LV" altLang="cs-CZ" sz="3400" dirty="0" err="1">
                <a:ea typeface="ＭＳ Ｐゴシック" panose="020B0600070205080204" pitchFamily="34" charset="-128"/>
              </a:rPr>
              <a:t>the</a:t>
            </a:r>
            <a:r>
              <a:rPr lang="lv-LV" altLang="cs-CZ" sz="3400" dirty="0">
                <a:ea typeface="ＭＳ Ｐゴシック" panose="020B0600070205080204" pitchFamily="34" charset="-128"/>
              </a:rPr>
              <a:t> </a:t>
            </a:r>
            <a:r>
              <a:rPr lang="lv-LV" altLang="cs-CZ" sz="3400" dirty="0" err="1">
                <a:ea typeface="ＭＳ Ｐゴシック" panose="020B0600070205080204" pitchFamily="34" charset="-128"/>
              </a:rPr>
              <a:t>geometry</a:t>
            </a:r>
            <a:r>
              <a:rPr lang="lv-LV" altLang="cs-CZ" sz="3400" dirty="0">
                <a:ea typeface="ＭＳ Ｐゴシック" panose="020B0600070205080204" pitchFamily="34" charset="-128"/>
              </a:rPr>
              <a:t> </a:t>
            </a:r>
            <a:r>
              <a:rPr lang="lv-LV" altLang="cs-CZ" sz="3400" dirty="0" err="1">
                <a:ea typeface="ＭＳ Ｐゴシック" panose="020B0600070205080204" pitchFamily="34" charset="-128"/>
              </a:rPr>
              <a:t>of</a:t>
            </a:r>
            <a:r>
              <a:rPr lang="lv-LV" altLang="cs-CZ" sz="3400" dirty="0">
                <a:ea typeface="ＭＳ Ｐゴシック" panose="020B0600070205080204" pitchFamily="34" charset="-128"/>
              </a:rPr>
              <a:t> </a:t>
            </a:r>
            <a:r>
              <a:rPr lang="lv-LV" altLang="cs-CZ" sz="3400" dirty="0" err="1">
                <a:ea typeface="ＭＳ Ｐゴシック" panose="020B0600070205080204" pitchFamily="34" charset="-128"/>
              </a:rPr>
              <a:t>amino</a:t>
            </a:r>
            <a:r>
              <a:rPr lang="lv-LV" altLang="cs-CZ" sz="3400" dirty="0">
                <a:ea typeface="ＭＳ Ｐゴシック" panose="020B0600070205080204" pitchFamily="34" charset="-128"/>
              </a:rPr>
              <a:t> </a:t>
            </a:r>
            <a:r>
              <a:rPr lang="lv-LV" altLang="cs-CZ" sz="3400" dirty="0" err="1">
                <a:ea typeface="ＭＳ Ｐゴシック" panose="020B0600070205080204" pitchFamily="34" charset="-128"/>
              </a:rPr>
              <a:t>acids</a:t>
            </a:r>
            <a:r>
              <a:rPr lang="lv-LV" altLang="cs-CZ" sz="3400" dirty="0">
                <a:ea typeface="ＭＳ Ｐゴシック" panose="020B0600070205080204" pitchFamily="34" charset="-128"/>
              </a:rPr>
              <a:t> </a:t>
            </a:r>
            <a:r>
              <a:rPr lang="lv-LV" altLang="cs-CZ" sz="3400" dirty="0" err="1">
                <a:ea typeface="ＭＳ Ｐゴシック" panose="020B0600070205080204" pitchFamily="34" charset="-128"/>
              </a:rPr>
              <a:t>look</a:t>
            </a:r>
            <a:r>
              <a:rPr lang="lv-LV" altLang="cs-CZ" sz="3400" dirty="0">
                <a:ea typeface="ＭＳ Ｐゴシック" panose="020B0600070205080204" pitchFamily="34" charset="-128"/>
              </a:rPr>
              <a:t> </a:t>
            </a:r>
            <a:r>
              <a:rPr lang="lv-LV" altLang="cs-CZ" sz="3400" dirty="0" err="1">
                <a:ea typeface="ＭＳ Ｐゴシック" panose="020B0600070205080204" pitchFamily="34" charset="-128"/>
              </a:rPr>
              <a:t>like</a:t>
            </a:r>
            <a:r>
              <a:rPr lang="lv-LV" altLang="cs-CZ" sz="3400" dirty="0">
                <a:ea typeface="ＭＳ Ｐゴシック" panose="020B0600070205080204" pitchFamily="34" charset="-128"/>
              </a:rPr>
              <a:t>?</a:t>
            </a:r>
          </a:p>
          <a:p>
            <a:pPr eaLnBrk="1" hangingPunct="1"/>
            <a:r>
              <a:rPr lang="lv-LV" altLang="cs-CZ" sz="3400" dirty="0" err="1">
                <a:ea typeface="ＭＳ Ｐゴシック" panose="020B0600070205080204" pitchFamily="34" charset="-128"/>
              </a:rPr>
              <a:t>Are</a:t>
            </a:r>
            <a:r>
              <a:rPr lang="lv-LV" altLang="cs-CZ" sz="3400" dirty="0">
                <a:ea typeface="ＭＳ Ｐゴシック" panose="020B0600070205080204" pitchFamily="34" charset="-128"/>
              </a:rPr>
              <a:t> atoms </a:t>
            </a:r>
            <a:r>
              <a:rPr lang="lv-LV" altLang="cs-CZ" sz="3400" dirty="0" err="1">
                <a:ea typeface="ＭＳ Ｐゴシック" panose="020B0600070205080204" pitchFamily="34" charset="-128"/>
              </a:rPr>
              <a:t>far</a:t>
            </a:r>
            <a:r>
              <a:rPr lang="lv-LV" altLang="cs-CZ" sz="3400" dirty="0">
                <a:ea typeface="ＭＳ Ｐゴシック" panose="020B0600070205080204" pitchFamily="34" charset="-128"/>
              </a:rPr>
              <a:t> / </a:t>
            </a:r>
            <a:r>
              <a:rPr lang="lv-LV" altLang="cs-CZ" sz="3400" dirty="0" err="1">
                <a:ea typeface="ＭＳ Ｐゴシック" panose="020B0600070205080204" pitchFamily="34" charset="-128"/>
              </a:rPr>
              <a:t>close</a:t>
            </a:r>
            <a:r>
              <a:rPr lang="lv-LV" altLang="cs-CZ" sz="3400" dirty="0">
                <a:ea typeface="ＭＳ Ｐゴシック" panose="020B0600070205080204" pitchFamily="34" charset="-128"/>
              </a:rPr>
              <a:t> </a:t>
            </a:r>
            <a:r>
              <a:rPr lang="lv-LV" altLang="cs-CZ" sz="3400" dirty="0" err="1">
                <a:ea typeface="ＭＳ Ｐゴシック" panose="020B0600070205080204" pitchFamily="34" charset="-128"/>
              </a:rPr>
              <a:t>enough</a:t>
            </a:r>
            <a:r>
              <a:rPr lang="lv-LV" altLang="cs-CZ" sz="3400" dirty="0">
                <a:ea typeface="ＭＳ Ｐゴシック" panose="020B0600070205080204" pitchFamily="34" charset="-128"/>
              </a:rPr>
              <a:t> </a:t>
            </a:r>
            <a:r>
              <a:rPr lang="lv-LV" altLang="cs-CZ" sz="3400" dirty="0" err="1">
                <a:ea typeface="ＭＳ Ｐゴシック" panose="020B0600070205080204" pitchFamily="34" charset="-128"/>
              </a:rPr>
              <a:t>from</a:t>
            </a:r>
            <a:r>
              <a:rPr lang="lv-LV" altLang="cs-CZ" sz="3400" dirty="0">
                <a:ea typeface="ＭＳ Ｐゴシック" panose="020B0600070205080204" pitchFamily="34" charset="-128"/>
              </a:rPr>
              <a:t> </a:t>
            </a:r>
            <a:r>
              <a:rPr lang="lv-LV" altLang="cs-CZ" sz="3400" dirty="0" err="1">
                <a:ea typeface="ＭＳ Ｐゴシック" panose="020B0600070205080204" pitchFamily="34" charset="-128"/>
              </a:rPr>
              <a:t>each</a:t>
            </a:r>
            <a:r>
              <a:rPr lang="lv-LV" altLang="cs-CZ" sz="3400" dirty="0">
                <a:ea typeface="ＭＳ Ｐゴシック" panose="020B0600070205080204" pitchFamily="34" charset="-128"/>
              </a:rPr>
              <a:t> </a:t>
            </a:r>
            <a:r>
              <a:rPr lang="lv-LV" altLang="cs-CZ" sz="3400" dirty="0" err="1">
                <a:ea typeface="ＭＳ Ｐゴシック" panose="020B0600070205080204" pitchFamily="34" charset="-128"/>
              </a:rPr>
              <a:t>other</a:t>
            </a:r>
            <a:r>
              <a:rPr lang="lv-LV" altLang="cs-CZ" sz="3400" dirty="0">
                <a:ea typeface="ＭＳ Ｐゴシック" panose="020B0600070205080204" pitchFamily="34" charset="-128"/>
              </a:rPr>
              <a:t>?</a:t>
            </a:r>
          </a:p>
          <a:p>
            <a:pPr eaLnBrk="1" hangingPunct="1"/>
            <a:r>
              <a:rPr lang="lv-LV" altLang="cs-CZ" sz="3400" dirty="0" err="1">
                <a:ea typeface="ＭＳ Ｐゴシック" panose="020B0600070205080204" pitchFamily="34" charset="-128"/>
              </a:rPr>
              <a:t>Are</a:t>
            </a:r>
            <a:r>
              <a:rPr lang="lv-LV" altLang="cs-CZ" sz="3400" dirty="0">
                <a:ea typeface="ＭＳ Ｐゴシック" panose="020B0600070205080204" pitchFamily="34" charset="-128"/>
              </a:rPr>
              <a:t> </a:t>
            </a:r>
            <a:r>
              <a:rPr lang="lv-LV" altLang="cs-CZ" sz="3400" dirty="0" err="1">
                <a:ea typeface="ＭＳ Ｐゴシック" panose="020B0600070205080204" pitchFamily="34" charset="-128"/>
              </a:rPr>
              <a:t>residues</a:t>
            </a:r>
            <a:r>
              <a:rPr lang="lv-LV" altLang="cs-CZ" sz="3400" dirty="0">
                <a:ea typeface="ＭＳ Ｐゴシック" panose="020B0600070205080204" pitchFamily="34" charset="-128"/>
              </a:rPr>
              <a:t> </a:t>
            </a:r>
            <a:r>
              <a:rPr lang="lv-LV" altLang="en-US" sz="3400" dirty="0">
                <a:ea typeface="ＭＳ Ｐゴシック" panose="020B0600070205080204" pitchFamily="34" charset="-128"/>
              </a:rPr>
              <a:t>“</a:t>
            </a:r>
            <a:r>
              <a:rPr lang="lv-LV" altLang="cs-CZ" sz="3400" dirty="0" err="1">
                <a:ea typeface="ＭＳ Ｐゴシック" panose="020B0600070205080204" pitchFamily="34" charset="-128"/>
              </a:rPr>
              <a:t>happy</a:t>
            </a:r>
            <a:r>
              <a:rPr lang="lv-LV" altLang="en-US" sz="3400" dirty="0">
                <a:ea typeface="ＭＳ Ｐゴシック" panose="020B0600070205080204" pitchFamily="34" charset="-128"/>
              </a:rPr>
              <a:t>”</a:t>
            </a:r>
            <a:r>
              <a:rPr lang="lv-LV" altLang="cs-CZ" sz="3400" dirty="0">
                <a:ea typeface="ＭＳ Ｐゴシック" panose="020B0600070205080204" pitchFamily="34" charset="-128"/>
              </a:rPr>
              <a:t> </a:t>
            </a:r>
            <a:r>
              <a:rPr lang="lv-LV" altLang="cs-CZ" sz="3400" dirty="0" err="1">
                <a:ea typeface="ＭＳ Ｐゴシック" panose="020B0600070205080204" pitchFamily="34" charset="-128"/>
              </a:rPr>
              <a:t>in</a:t>
            </a:r>
            <a:r>
              <a:rPr lang="lv-LV" altLang="cs-CZ" sz="3400" dirty="0">
                <a:ea typeface="ＭＳ Ｐゴシック" panose="020B0600070205080204" pitchFamily="34" charset="-128"/>
              </a:rPr>
              <a:t> </a:t>
            </a:r>
            <a:r>
              <a:rPr lang="lv-LV" altLang="cs-CZ" sz="3400" dirty="0" err="1">
                <a:ea typeface="ＭＳ Ｐゴシック" panose="020B0600070205080204" pitchFamily="34" charset="-128"/>
              </a:rPr>
              <a:t>their</a:t>
            </a:r>
            <a:r>
              <a:rPr lang="lv-LV" altLang="cs-CZ" sz="3400" dirty="0">
                <a:ea typeface="ＭＳ Ｐゴシック" panose="020B0600070205080204" pitchFamily="34" charset="-128"/>
              </a:rPr>
              <a:t> </a:t>
            </a:r>
            <a:r>
              <a:rPr lang="lv-LV" altLang="cs-CZ" sz="3400" dirty="0" err="1">
                <a:ea typeface="ＭＳ Ｐゴシック" panose="020B0600070205080204" pitchFamily="34" charset="-128"/>
              </a:rPr>
              <a:t>environment</a:t>
            </a:r>
            <a:r>
              <a:rPr lang="lv-LV" altLang="cs-CZ" sz="3400" dirty="0">
                <a:ea typeface="ＭＳ Ｐゴシック" panose="020B0600070205080204" pitchFamily="34" charset="-128"/>
              </a:rPr>
              <a:t>? </a:t>
            </a:r>
          </a:p>
          <a:p>
            <a:pPr eaLnBrk="1" hangingPunct="1"/>
            <a:r>
              <a:rPr lang="lv-LV" altLang="cs-CZ" sz="3400" dirty="0" err="1">
                <a:ea typeface="ＭＳ Ｐゴシック" panose="020B0600070205080204" pitchFamily="34" charset="-128"/>
              </a:rPr>
              <a:t>Are</a:t>
            </a:r>
            <a:r>
              <a:rPr lang="lv-LV" altLang="cs-CZ" sz="3400" dirty="0">
                <a:ea typeface="ＭＳ Ｐゴシック" panose="020B0600070205080204" pitchFamily="34" charset="-128"/>
              </a:rPr>
              <a:t> </a:t>
            </a:r>
            <a:r>
              <a:rPr lang="lv-LV" altLang="cs-CZ" sz="3400" dirty="0" err="1">
                <a:ea typeface="ＭＳ Ｐゴシック" panose="020B0600070205080204" pitchFamily="34" charset="-128"/>
              </a:rPr>
              <a:t>the</a:t>
            </a:r>
            <a:r>
              <a:rPr lang="lv-LV" altLang="cs-CZ" sz="3400" dirty="0">
                <a:ea typeface="ＭＳ Ｐゴシック" panose="020B0600070205080204" pitchFamily="34" charset="-128"/>
              </a:rPr>
              <a:t> </a:t>
            </a:r>
            <a:r>
              <a:rPr lang="lv-LV" altLang="cs-CZ" sz="3400" dirty="0" err="1">
                <a:ea typeface="ＭＳ Ｐゴシック" panose="020B0600070205080204" pitchFamily="34" charset="-128"/>
              </a:rPr>
              <a:t>hydrogen</a:t>
            </a:r>
            <a:r>
              <a:rPr lang="lv-LV" altLang="cs-CZ" sz="3400" dirty="0">
                <a:ea typeface="ＭＳ Ｐゴシック" panose="020B0600070205080204" pitchFamily="34" charset="-128"/>
              </a:rPr>
              <a:t> donors/</a:t>
            </a:r>
            <a:r>
              <a:rPr lang="lv-LV" altLang="cs-CZ" sz="3400" dirty="0" err="1">
                <a:ea typeface="ＭＳ Ｐゴシック" panose="020B0600070205080204" pitchFamily="34" charset="-128"/>
              </a:rPr>
              <a:t>acceptors</a:t>
            </a:r>
            <a:r>
              <a:rPr lang="lv-LV" altLang="cs-CZ" sz="3400" dirty="0">
                <a:ea typeface="ＭＳ Ｐゴシック" panose="020B0600070205080204" pitchFamily="34" charset="-128"/>
              </a:rPr>
              <a:t> </a:t>
            </a:r>
            <a:r>
              <a:rPr lang="lv-LV" altLang="cs-CZ" sz="3400" dirty="0" err="1">
                <a:ea typeface="ＭＳ Ｐゴシック" panose="020B0600070205080204" pitchFamily="34" charset="-128"/>
              </a:rPr>
              <a:t>satisfied</a:t>
            </a:r>
            <a:r>
              <a:rPr lang="lv-LV" altLang="cs-CZ" sz="3400" dirty="0">
                <a:ea typeface="ＭＳ Ｐゴシック" panose="020B0600070205080204" pitchFamily="34" charset="-128"/>
              </a:rPr>
              <a:t>?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id="{B9DDABDD-B8A9-814B-9C13-ACD12C062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lv-LV" altLang="cs-CZ" sz="4400">
                <a:latin typeface="Calibri" panose="020F0502020204030204" pitchFamily="34" charset="0"/>
              </a:rPr>
              <a:t>R-factor, R</a:t>
            </a:r>
            <a:r>
              <a:rPr lang="lv-LV" altLang="cs-CZ" sz="4400" baseline="-25000">
                <a:latin typeface="Calibri" panose="020F0502020204030204" pitchFamily="34" charset="0"/>
              </a:rPr>
              <a:t>free</a:t>
            </a:r>
            <a:r>
              <a:rPr lang="lv-LV" altLang="cs-CZ" sz="4400">
                <a:latin typeface="Calibri" panose="020F0502020204030204" pitchFamily="34" charset="0"/>
              </a:rPr>
              <a:t>factor</a:t>
            </a:r>
            <a:endParaRPr lang="en-GB" altLang="cs-CZ" sz="4400">
              <a:latin typeface="Calibri" panose="020F0502020204030204" pitchFamily="34" charset="0"/>
            </a:endParaRPr>
          </a:p>
        </p:txBody>
      </p:sp>
      <p:pic>
        <p:nvPicPr>
          <p:cNvPr id="79874" name="Picture 1028">
            <a:extLst>
              <a:ext uri="{FF2B5EF4-FFF2-40B4-BE49-F238E27FC236}">
                <a16:creationId xmlns:a16="http://schemas.microsoft.com/office/drawing/2014/main" id="{16FF7EE3-C666-524C-8BFB-45749057E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387476"/>
            <a:ext cx="4138613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1030">
            <a:extLst>
              <a:ext uri="{FF2B5EF4-FFF2-40B4-BE49-F238E27FC236}">
                <a16:creationId xmlns:a16="http://schemas.microsoft.com/office/drawing/2014/main" id="{619B726A-3F75-834C-951A-C30A1BF13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1371600"/>
            <a:ext cx="407511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9">
            <a:extLst>
              <a:ext uri="{FF2B5EF4-FFF2-40B4-BE49-F238E27FC236}">
                <a16:creationId xmlns:a16="http://schemas.microsoft.com/office/drawing/2014/main" id="{2871A5D5-C44A-9544-8834-694C87195B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5105400"/>
            <a:ext cx="42799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10">
            <a:extLst>
              <a:ext uri="{FF2B5EF4-FFF2-40B4-BE49-F238E27FC236}">
                <a16:creationId xmlns:a16="http://schemas.microsoft.com/office/drawing/2014/main" id="{7A6B0302-0A74-D44E-B391-F368541EF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105400"/>
            <a:ext cx="370840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459E342-17D2-B841-AB55-93F48210654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981200" y="3960814"/>
            <a:ext cx="8229600" cy="15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F159C2-1F97-EF44-820C-7B3090B906DA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5029201" y="5486401"/>
            <a:ext cx="2286000" cy="31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0" name="TextBox 17">
            <a:extLst>
              <a:ext uri="{FF2B5EF4-FFF2-40B4-BE49-F238E27FC236}">
                <a16:creationId xmlns:a16="http://schemas.microsoft.com/office/drawing/2014/main" id="{1A9D51AC-F93A-6F49-A47A-ED78542CE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4191000"/>
            <a:ext cx="175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cs-CZ" sz="3200" dirty="0">
                <a:latin typeface="Calibri" panose="020F0502020204030204" pitchFamily="34" charset="0"/>
              </a:rPr>
              <a:t>R-factor</a:t>
            </a:r>
          </a:p>
        </p:txBody>
      </p:sp>
      <p:sp>
        <p:nvSpPr>
          <p:cNvPr id="79881" name="TextBox 18">
            <a:extLst>
              <a:ext uri="{FF2B5EF4-FFF2-40B4-BE49-F238E27FC236}">
                <a16:creationId xmlns:a16="http://schemas.microsoft.com/office/drawing/2014/main" id="{0EB44DFD-2E32-CC44-A788-21908F469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4191000"/>
            <a:ext cx="2209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cs-CZ" sz="3200" dirty="0" err="1">
                <a:latin typeface="Calibri" panose="020F0502020204030204" pitchFamily="34" charset="0"/>
              </a:rPr>
              <a:t>R</a:t>
            </a:r>
            <a:r>
              <a:rPr lang="en-US" altLang="cs-CZ" sz="3200" baseline="-25000" dirty="0" err="1">
                <a:latin typeface="Calibri" panose="020F0502020204030204" pitchFamily="34" charset="0"/>
              </a:rPr>
              <a:t>free</a:t>
            </a:r>
            <a:r>
              <a:rPr lang="en-US" altLang="cs-CZ" sz="3200" dirty="0">
                <a:latin typeface="Calibri" panose="020F0502020204030204" pitchFamily="34" charset="0"/>
              </a:rPr>
              <a:t> factor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0" grpId="0"/>
      <p:bldP spid="7988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>
            <a:extLst>
              <a:ext uri="{FF2B5EF4-FFF2-40B4-BE49-F238E27FC236}">
                <a16:creationId xmlns:a16="http://schemas.microsoft.com/office/drawing/2014/main" id="{572E6500-5411-134B-ADEC-E3690C6E7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8" t="9525" r="14960" b="36879"/>
          <a:stretch>
            <a:fillRect/>
          </a:stretch>
        </p:blipFill>
        <p:spPr bwMode="auto">
          <a:xfrm>
            <a:off x="1981200" y="1371600"/>
            <a:ext cx="5105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Rectangle 2">
            <a:extLst>
              <a:ext uri="{FF2B5EF4-FFF2-40B4-BE49-F238E27FC236}">
                <a16:creationId xmlns:a16="http://schemas.microsoft.com/office/drawing/2014/main" id="{A274CE96-4540-484D-9371-A43F6406C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lv-LV" altLang="cs-CZ" sz="4400">
                <a:latin typeface="Calibri" panose="020F0502020204030204" pitchFamily="34" charset="0"/>
              </a:rPr>
              <a:t>Ramachandran plot</a:t>
            </a:r>
            <a:endParaRPr lang="en-GB" altLang="cs-CZ" sz="4400">
              <a:latin typeface="Calibri" panose="020F0502020204030204" pitchFamily="34" charset="0"/>
            </a:endParaRPr>
          </a:p>
        </p:txBody>
      </p:sp>
      <p:pic>
        <p:nvPicPr>
          <p:cNvPr id="80899" name="Picture 3">
            <a:extLst>
              <a:ext uri="{FF2B5EF4-FFF2-40B4-BE49-F238E27FC236}">
                <a16:creationId xmlns:a16="http://schemas.microsoft.com/office/drawing/2014/main" id="{238B2481-9B05-4C44-8737-E686094AB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1524000"/>
            <a:ext cx="354171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TextBox 4">
            <a:extLst>
              <a:ext uri="{FF2B5EF4-FFF2-40B4-BE49-F238E27FC236}">
                <a16:creationId xmlns:a16="http://schemas.microsoft.com/office/drawing/2014/main" id="{97D7EC87-EA2C-C243-BBCF-3E0E1DCE8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3254376"/>
            <a:ext cx="685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cs-CZ" sz="4000">
                <a:latin typeface="Calibri" panose="020F0502020204030204" pitchFamily="34" charset="0"/>
              </a:rPr>
              <a:t>Ψ</a:t>
            </a:r>
          </a:p>
        </p:txBody>
      </p:sp>
      <p:sp>
        <p:nvSpPr>
          <p:cNvPr id="80901" name="TextBox 5">
            <a:extLst>
              <a:ext uri="{FF2B5EF4-FFF2-40B4-BE49-F238E27FC236}">
                <a16:creationId xmlns:a16="http://schemas.microsoft.com/office/drawing/2014/main" id="{768B88D9-A883-7C46-917A-586DBAA3F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5943601"/>
            <a:ext cx="60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cs-CZ" sz="4000">
                <a:latin typeface="Calibri" panose="020F0502020204030204" pitchFamily="34" charset="0"/>
              </a:rPr>
              <a:t>φ</a:t>
            </a:r>
          </a:p>
        </p:txBody>
      </p:sp>
      <p:sp>
        <p:nvSpPr>
          <p:cNvPr id="80902" name="TextBox 6">
            <a:extLst>
              <a:ext uri="{FF2B5EF4-FFF2-40B4-BE49-F238E27FC236}">
                <a16:creationId xmlns:a16="http://schemas.microsoft.com/office/drawing/2014/main" id="{D51A662C-E8B0-CD43-AE01-FC4EA3821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0" y="4724401"/>
            <a:ext cx="60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cs-CZ" sz="4000">
                <a:latin typeface="Calibri" panose="020F0502020204030204" pitchFamily="34" charset="0"/>
              </a:rPr>
              <a:t>φ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6FA34B2-A0D0-ED47-BF1F-50CE97934F85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V="1">
            <a:off x="8763000" y="4038600"/>
            <a:ext cx="1066800" cy="762000"/>
          </a:xfrm>
          <a:prstGeom prst="straightConnector1">
            <a:avLst/>
          </a:prstGeom>
          <a:noFill/>
          <a:ln w="31750">
            <a:solidFill>
              <a:schemeClr val="accent1"/>
            </a:solidFill>
            <a:round/>
            <a:headEnd/>
            <a:tailEnd type="stealth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8BB5102-7FBD-504A-9F5E-8D0EB004FC6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696200" y="3276600"/>
            <a:ext cx="1066800" cy="457200"/>
          </a:xfrm>
          <a:prstGeom prst="straightConnector1">
            <a:avLst/>
          </a:prstGeom>
          <a:noFill/>
          <a:ln w="31750">
            <a:solidFill>
              <a:schemeClr val="accent1"/>
            </a:solidFill>
            <a:round/>
            <a:headEnd/>
            <a:tailEnd type="stealth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0905" name="TextBox 16">
            <a:extLst>
              <a:ext uri="{FF2B5EF4-FFF2-40B4-BE49-F238E27FC236}">
                <a16:creationId xmlns:a16="http://schemas.microsoft.com/office/drawing/2014/main" id="{7C7DA995-2B74-4146-9BEB-6F11EA11E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352801"/>
            <a:ext cx="685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cs-CZ" sz="4000">
                <a:latin typeface="Calibri" panose="020F0502020204030204" pitchFamily="34" charset="0"/>
              </a:rPr>
              <a:t>Ψ</a:t>
            </a:r>
          </a:p>
        </p:txBody>
      </p:sp>
      <p:sp>
        <p:nvSpPr>
          <p:cNvPr id="80906" name="TextBox 20">
            <a:extLst>
              <a:ext uri="{FF2B5EF4-FFF2-40B4-BE49-F238E27FC236}">
                <a16:creationId xmlns:a16="http://schemas.microsoft.com/office/drawing/2014/main" id="{594F1C8F-0FCD-3A4C-B435-68C414A51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0" y="2667001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cs-CZ" sz="4000">
                <a:latin typeface="Calibri" panose="020F0502020204030204" pitchFamily="34" charset="0"/>
              </a:rPr>
              <a:t>ω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2499186-2708-2242-8D30-1151E6764919}"/>
              </a:ext>
            </a:extLst>
          </p:cNvPr>
          <p:cNvCxnSpPr>
            <a:cxnSpLocks noChangeShapeType="1"/>
            <a:stCxn id="80906" idx="1"/>
          </p:cNvCxnSpPr>
          <p:nvPr/>
        </p:nvCxnSpPr>
        <p:spPr bwMode="auto">
          <a:xfrm rot="10800000">
            <a:off x="9296400" y="2590801"/>
            <a:ext cx="609600" cy="430213"/>
          </a:xfrm>
          <a:prstGeom prst="straightConnector1">
            <a:avLst/>
          </a:prstGeom>
          <a:noFill/>
          <a:ln w="31750">
            <a:solidFill>
              <a:schemeClr val="accent1"/>
            </a:solidFill>
            <a:round/>
            <a:headEnd/>
            <a:tailEnd type="stealth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>
            <a:extLst>
              <a:ext uri="{FF2B5EF4-FFF2-40B4-BE49-F238E27FC236}">
                <a16:creationId xmlns:a16="http://schemas.microsoft.com/office/drawing/2014/main" id="{5A2B85F2-75F8-5045-A895-6A1D1F835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835650"/>
            <a:ext cx="38989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2" name="Picture 4">
            <a:extLst>
              <a:ext uri="{FF2B5EF4-FFF2-40B4-BE49-F238E27FC236}">
                <a16:creationId xmlns:a16="http://schemas.microsoft.com/office/drawing/2014/main" id="{0FA5EEE8-55BF-B444-9BA3-25919550E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2667000"/>
            <a:ext cx="43418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5">
            <a:extLst>
              <a:ext uri="{FF2B5EF4-FFF2-40B4-BE49-F238E27FC236}">
                <a16:creationId xmlns:a16="http://schemas.microsoft.com/office/drawing/2014/main" id="{06A2E364-5E60-3F4E-A7EA-8A3D86515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981201"/>
            <a:ext cx="4191000" cy="368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TextBox 6">
            <a:extLst>
              <a:ext uri="{FF2B5EF4-FFF2-40B4-BE49-F238E27FC236}">
                <a16:creationId xmlns:a16="http://schemas.microsoft.com/office/drawing/2014/main" id="{CE028A64-9ED2-744C-9F41-F2C1967CD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04801"/>
            <a:ext cx="6781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cs-CZ" sz="4000">
                <a:latin typeface="Calibri" panose="020F0502020204030204" pitchFamily="34" charset="0"/>
              </a:rPr>
              <a:t>Geometry and stereochemistry</a:t>
            </a:r>
          </a:p>
        </p:txBody>
      </p:sp>
      <p:sp>
        <p:nvSpPr>
          <p:cNvPr id="81925" name="TextBox 7">
            <a:extLst>
              <a:ext uri="{FF2B5EF4-FFF2-40B4-BE49-F238E27FC236}">
                <a16:creationId xmlns:a16="http://schemas.microsoft.com/office/drawing/2014/main" id="{470F7365-5C7C-3F40-94BE-98EB44832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473200"/>
            <a:ext cx="2590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cs-CZ" sz="3200">
                <a:latin typeface="Calibri" panose="020F0502020204030204" pitchFamily="34" charset="0"/>
              </a:rPr>
              <a:t>Bond lengths</a:t>
            </a:r>
          </a:p>
        </p:txBody>
      </p:sp>
      <p:sp>
        <p:nvSpPr>
          <p:cNvPr id="81926" name="TextBox 8">
            <a:extLst>
              <a:ext uri="{FF2B5EF4-FFF2-40B4-BE49-F238E27FC236}">
                <a16:creationId xmlns:a16="http://schemas.microsoft.com/office/drawing/2014/main" id="{72DC8009-7A9B-C749-A4E6-19639DB3A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1473200"/>
            <a:ext cx="312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cs-CZ" sz="3200">
                <a:latin typeface="Calibri" panose="020F0502020204030204" pitchFamily="34" charset="0"/>
              </a:rPr>
              <a:t>Dihedral angles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">
            <a:extLst>
              <a:ext uri="{FF2B5EF4-FFF2-40B4-BE49-F238E27FC236}">
                <a16:creationId xmlns:a16="http://schemas.microsoft.com/office/drawing/2014/main" id="{A83DE83E-863C-D144-A6F8-F5FAF45D7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52094" y="1080294"/>
            <a:ext cx="43164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Rectangle 2">
            <a:extLst>
              <a:ext uri="{FF2B5EF4-FFF2-40B4-BE49-F238E27FC236}">
                <a16:creationId xmlns:a16="http://schemas.microsoft.com/office/drawing/2014/main" id="{E14A8B2B-FD02-D24F-BADF-772BDBB06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lv-LV" altLang="cs-CZ" sz="4400">
                <a:latin typeface="Calibri" panose="020F0502020204030204" pitchFamily="34" charset="0"/>
              </a:rPr>
              <a:t>Real-space fit</a:t>
            </a:r>
            <a:endParaRPr lang="en-GB" altLang="cs-CZ" sz="440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0">
            <a:extLst>
              <a:ext uri="{FF2B5EF4-FFF2-40B4-BE49-F238E27FC236}">
                <a16:creationId xmlns:a16="http://schemas.microsoft.com/office/drawing/2014/main" id="{48B1CC53-A7FB-6448-909E-4B21DBEA5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108075"/>
            <a:ext cx="5181600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Box 3">
            <a:extLst>
              <a:ext uri="{FF2B5EF4-FFF2-40B4-BE49-F238E27FC236}">
                <a16:creationId xmlns:a16="http://schemas.microsoft.com/office/drawing/2014/main" id="{0ABE0F2A-17D9-B245-9207-6A8F86D46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76201"/>
            <a:ext cx="5715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cs-CZ" sz="4000">
                <a:latin typeface="Calibri" panose="020F0502020204030204" pitchFamily="34" charset="0"/>
              </a:rPr>
              <a:t>Waves</a:t>
            </a:r>
          </a:p>
        </p:txBody>
      </p:sp>
      <p:pic>
        <p:nvPicPr>
          <p:cNvPr id="20483" name="Picture 4">
            <a:extLst>
              <a:ext uri="{FF2B5EF4-FFF2-40B4-BE49-F238E27FC236}">
                <a16:creationId xmlns:a16="http://schemas.microsoft.com/office/drawing/2014/main" id="{2A3E2EC8-DA5B-9948-BBDB-352504A59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932364"/>
            <a:ext cx="4953000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>
            <a:extLst>
              <a:ext uri="{FF2B5EF4-FFF2-40B4-BE49-F238E27FC236}">
                <a16:creationId xmlns:a16="http://schemas.microsoft.com/office/drawing/2014/main" id="{91CFB17D-2822-664D-BC3D-4901850155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0"/>
            <a:ext cx="7772400" cy="1143000"/>
          </a:xfrm>
        </p:spPr>
        <p:txBody>
          <a:bodyPr/>
          <a:lstStyle/>
          <a:p>
            <a:pPr eaLnBrk="1" hangingPunct="1"/>
            <a:r>
              <a:rPr lang="lv-LV" altLang="cs-CZ">
                <a:ea typeface="ＭＳ Ｐゴシック" panose="020B0600070205080204" pitchFamily="34" charset="-128"/>
              </a:rPr>
              <a:t>Data deposition</a:t>
            </a:r>
            <a:endParaRPr lang="en-GB" altLang="cs-CZ">
              <a:ea typeface="ＭＳ Ｐゴシック" panose="020B0600070205080204" pitchFamily="34" charset="-128"/>
            </a:endParaRP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686202BD-C9C4-214E-879A-91164103E7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7408" y="1268760"/>
            <a:ext cx="7772400" cy="838200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lv-LV" dirty="0">
                <a:ea typeface="Calibri" charset="0"/>
                <a:cs typeface="Calibri" charset="0"/>
              </a:rPr>
              <a:t>Protein Data Bank (PDB)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lv-LV" dirty="0">
                <a:ea typeface="Calibri" charset="0"/>
                <a:cs typeface="Calibri" charset="0"/>
              </a:rPr>
              <a:t>Some structures are wrong!</a:t>
            </a:r>
          </a:p>
        </p:txBody>
      </p:sp>
      <p:pic>
        <p:nvPicPr>
          <p:cNvPr id="83971" name="Picture 4">
            <a:extLst>
              <a:ext uri="{FF2B5EF4-FFF2-40B4-BE49-F238E27FC236}">
                <a16:creationId xmlns:a16="http://schemas.microsoft.com/office/drawing/2014/main" id="{278DA486-2DFA-1247-81B3-3698F65E3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5908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5">
            <a:extLst>
              <a:ext uri="{FF2B5EF4-FFF2-40B4-BE49-F238E27FC236}">
                <a16:creationId xmlns:a16="http://schemas.microsoft.com/office/drawing/2014/main" id="{1F5B6D2C-A728-CC48-8ED9-2F8E9A32E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90800"/>
            <a:ext cx="36576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extBox 3">
            <a:extLst>
              <a:ext uri="{FF2B5EF4-FFF2-40B4-BE49-F238E27FC236}">
                <a16:creationId xmlns:a16="http://schemas.microsoft.com/office/drawing/2014/main" id="{07EB0239-FDF2-D947-863D-3660D563E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52401"/>
            <a:ext cx="7239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cs-CZ" sz="4000">
                <a:latin typeface="Calibri" panose="020F0502020204030204" pitchFamily="34" charset="0"/>
              </a:rPr>
              <a:t>Summary</a:t>
            </a:r>
          </a:p>
        </p:txBody>
      </p:sp>
      <p:sp>
        <p:nvSpPr>
          <p:cNvPr id="84994" name="TextBox 4">
            <a:extLst>
              <a:ext uri="{FF2B5EF4-FFF2-40B4-BE49-F238E27FC236}">
                <a16:creationId xmlns:a16="http://schemas.microsoft.com/office/drawing/2014/main" id="{45361543-6A70-3744-B654-B2F18B572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656" y="1196752"/>
            <a:ext cx="11593288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9048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US" altLang="cs-CZ" dirty="0">
                <a:latin typeface="Calibri" panose="020F0502020204030204" pitchFamily="34" charset="0"/>
              </a:rPr>
              <a:t>1. X-rays have suitable wavelength for study of molecular structures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cs-CZ" dirty="0">
                <a:latin typeface="Calibri" panose="020F0502020204030204" pitchFamily="34" charset="0"/>
              </a:rPr>
              <a:t>2. Crystals allow measurement of useful diffraction data because they diffract strongly in certain directions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cs-CZ" dirty="0">
                <a:latin typeface="Calibri" panose="020F0502020204030204" pitchFamily="34" charset="0"/>
              </a:rPr>
              <a:t>3. Our goal is to obtain three-dimensional distribution of  electron density, because it shows the shape of a molecule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cs-CZ" dirty="0">
                <a:latin typeface="Calibri" panose="020F0502020204030204" pitchFamily="34" charset="0"/>
              </a:rPr>
              <a:t>4. Diffraction experiments provide only amplitudes of structure factors =&gt; </a:t>
            </a:r>
            <a:r>
              <a:rPr lang="en-US" altLang="cs-CZ" dirty="0">
                <a:solidFill>
                  <a:srgbClr val="FF0000"/>
                </a:solidFill>
                <a:latin typeface="Calibri" panose="020F0502020204030204" pitchFamily="34" charset="0"/>
              </a:rPr>
              <a:t>Phase problem</a:t>
            </a:r>
          </a:p>
          <a:p>
            <a:pPr eaLnBrk="1" hangingPunct="1"/>
            <a:r>
              <a:rPr lang="en-US" altLang="cs-CZ" dirty="0">
                <a:latin typeface="Calibri" panose="020F0502020204030204" pitchFamily="34" charset="0"/>
              </a:rPr>
              <a:t>5. Solution of the phase problem:</a:t>
            </a:r>
          </a:p>
          <a:p>
            <a:pPr eaLnBrk="1" hangingPunct="1"/>
            <a:r>
              <a:rPr lang="en-US" altLang="cs-CZ" dirty="0">
                <a:latin typeface="Calibri" panose="020F0502020204030204" pitchFamily="34" charset="0"/>
              </a:rPr>
              <a:t>	Molecular replacement</a:t>
            </a:r>
          </a:p>
          <a:p>
            <a:pPr eaLnBrk="1" hangingPunct="1"/>
            <a:r>
              <a:rPr lang="en-US" altLang="cs-CZ" dirty="0">
                <a:latin typeface="Calibri" panose="020F0502020204030204" pitchFamily="34" charset="0"/>
              </a:rPr>
              <a:t>	Isomorphous replacement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cs-CZ" dirty="0">
                <a:latin typeface="Calibri" panose="020F0502020204030204" pitchFamily="34" charset="0"/>
              </a:rPr>
              <a:t>	Anomalous diffraction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cs-CZ" dirty="0">
                <a:latin typeface="Calibri" panose="020F0502020204030204" pitchFamily="34" charset="0"/>
              </a:rPr>
              <a:t>6. Model building, refinement, validation, deposition</a:t>
            </a: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>
            <a:extLst>
              <a:ext uri="{FF2B5EF4-FFF2-40B4-BE49-F238E27FC236}">
                <a16:creationId xmlns:a16="http://schemas.microsoft.com/office/drawing/2014/main" id="{296DEC0F-EB1E-E449-8750-99105444B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cs-CZ">
                <a:ea typeface="ＭＳ Ｐゴシック" panose="020B0600070205080204" pitchFamily="34" charset="-128"/>
              </a:rPr>
              <a:t>X-ray crystallography</a:t>
            </a:r>
          </a:p>
        </p:txBody>
      </p:sp>
      <p:sp>
        <p:nvSpPr>
          <p:cNvPr id="98306" name="Content Placeholder 2">
            <a:extLst>
              <a:ext uri="{FF2B5EF4-FFF2-40B4-BE49-F238E27FC236}">
                <a16:creationId xmlns:a16="http://schemas.microsoft.com/office/drawing/2014/main" id="{9802A6E4-12C8-DE40-93DF-6D664FAD3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447800"/>
            <a:ext cx="11305256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altLang="cs-CZ" dirty="0">
                <a:ea typeface="ＭＳ Ｐゴシック" panose="020B0600070205080204" pitchFamily="34" charset="-128"/>
              </a:rPr>
              <a:t>First method to determine structure of molecules with atomic resolution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altLang="cs-CZ" dirty="0">
                <a:ea typeface="ＭＳ Ｐゴシック" panose="020B0600070205080204" pitchFamily="34" charset="-128"/>
              </a:rPr>
              <a:t>As of November, 2022 there were almost 200,000 structures available from Protein Data Bank (170,000 by X-ray)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altLang="cs-CZ" dirty="0">
                <a:ea typeface="ＭＳ Ｐゴシック" panose="020B0600070205080204" pitchFamily="34" charset="-128"/>
              </a:rPr>
              <a:t>Macromolecular structures are crucial for our understanding of life at the molecular level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altLang="cs-CZ" dirty="0">
                <a:ea typeface="ＭＳ Ｐゴシック" panose="020B0600070205080204" pitchFamily="34" charset="-128"/>
              </a:rPr>
              <a:t>28 Nobel prizes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9773FF-CDA3-B6C9-9E14-45DC57A08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032" y="4160757"/>
            <a:ext cx="5612160" cy="269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23152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2455" y="527606"/>
            <a:ext cx="7185453" cy="84625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4899" dirty="0">
                <a:latin typeface="Calibri"/>
                <a:cs typeface="Calibri"/>
              </a:rPr>
              <a:t>Deformed wing virus</a:t>
            </a:r>
          </a:p>
        </p:txBody>
      </p:sp>
      <p:pic>
        <p:nvPicPr>
          <p:cNvPr id="4" name="Picture 3" descr="US_bee_decline_P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2639273"/>
            <a:ext cx="5472380" cy="39314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3001" t="4174" r="15032"/>
          <a:stretch/>
        </p:blipFill>
        <p:spPr>
          <a:xfrm>
            <a:off x="7464152" y="2704605"/>
            <a:ext cx="3524694" cy="35195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0887" y="2139403"/>
            <a:ext cx="4553901" cy="52507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812" dirty="0">
                <a:latin typeface="+mn-lt"/>
              </a:rPr>
              <a:t>Honeybee colonies in 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83072" y="2123577"/>
            <a:ext cx="3675560" cy="52507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812" dirty="0">
                <a:latin typeface="+mn-lt"/>
              </a:rPr>
              <a:t>DWV infected pupae</a:t>
            </a:r>
          </a:p>
        </p:txBody>
      </p:sp>
      <p:pic>
        <p:nvPicPr>
          <p:cNvPr id="8" name="Picture 7" descr="varro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677" y="228107"/>
            <a:ext cx="1894406" cy="144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093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2" t="8939" b="21373"/>
          <a:stretch/>
        </p:blipFill>
        <p:spPr>
          <a:xfrm>
            <a:off x="1512881" y="816026"/>
            <a:ext cx="9155824" cy="48993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3521" y="162783"/>
            <a:ext cx="9144959" cy="84625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4899" dirty="0">
                <a:latin typeface="Calibri"/>
                <a:cs typeface="Calibri"/>
              </a:rPr>
              <a:t>Deformed wing virus</a:t>
            </a:r>
          </a:p>
        </p:txBody>
      </p:sp>
      <p:pic>
        <p:nvPicPr>
          <p:cNvPr id="4" name="Picture 3" descr="iflavirus_geno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620" y="5693217"/>
            <a:ext cx="9058436" cy="10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467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WV_P_doma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116632"/>
            <a:ext cx="9144960" cy="5640304"/>
          </a:xfrm>
          <a:prstGeom prst="rect">
            <a:avLst/>
          </a:prstGeom>
        </p:spPr>
      </p:pic>
      <p:pic>
        <p:nvPicPr>
          <p:cNvPr id="5" name="Picture 4" descr="Alignment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780" y="5095299"/>
            <a:ext cx="6267220" cy="1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863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EC5CF0-1E38-E950-DCCC-CED2BB82EAC3}"/>
              </a:ext>
            </a:extLst>
          </p:cNvPr>
          <p:cNvSpPr txBox="1"/>
          <p:nvPr/>
        </p:nvSpPr>
        <p:spPr>
          <a:xfrm>
            <a:off x="7176120" y="1412776"/>
            <a:ext cx="403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4400" dirty="0">
                <a:latin typeface="+mj-lt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514882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7EE13C-C732-D94B-AD55-858D24D39889}"/>
              </a:ext>
            </a:extLst>
          </p:cNvPr>
          <p:cNvSpPr txBox="1"/>
          <p:nvPr/>
        </p:nvSpPr>
        <p:spPr>
          <a:xfrm>
            <a:off x="1703388" y="-28575"/>
            <a:ext cx="8820150" cy="69865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cs-CZ" sz="3200" b="1" dirty="0">
                <a:latin typeface="Calibri" panose="020F0502020204030204" pitchFamily="34" charset="0"/>
              </a:rPr>
              <a:t>1.) </a:t>
            </a:r>
            <a:r>
              <a:rPr lang="en-US" altLang="cs-CZ" sz="3200" b="1" dirty="0" err="1">
                <a:latin typeface="Calibri" panose="020F0502020204030204" pitchFamily="34" charset="0"/>
              </a:rPr>
              <a:t>Jakou</a:t>
            </a:r>
            <a:r>
              <a:rPr lang="en-US" altLang="cs-CZ" sz="3200" b="1" dirty="0">
                <a:latin typeface="Calibri" panose="020F0502020204030204" pitchFamily="34" charset="0"/>
              </a:rPr>
              <a:t> </a:t>
            </a:r>
            <a:r>
              <a:rPr lang="en-US" altLang="cs-CZ" sz="3200" b="1" dirty="0" err="1">
                <a:latin typeface="Calibri" panose="020F0502020204030204" pitchFamily="34" charset="0"/>
              </a:rPr>
              <a:t>část</a:t>
            </a:r>
            <a:r>
              <a:rPr lang="en-US" altLang="cs-CZ" sz="3200" b="1" dirty="0">
                <a:latin typeface="Calibri" panose="020F0502020204030204" pitchFamily="34" charset="0"/>
              </a:rPr>
              <a:t> </a:t>
            </a:r>
            <a:r>
              <a:rPr lang="en-US" altLang="cs-CZ" sz="3200" b="1" dirty="0" err="1">
                <a:latin typeface="Calibri" panose="020F0502020204030204" pitchFamily="34" charset="0"/>
              </a:rPr>
              <a:t>strukturního</a:t>
            </a:r>
            <a:r>
              <a:rPr lang="en-US" altLang="cs-CZ" sz="3200" b="1" dirty="0">
                <a:latin typeface="Calibri" panose="020F0502020204030204" pitchFamily="34" charset="0"/>
              </a:rPr>
              <a:t> </a:t>
            </a:r>
            <a:r>
              <a:rPr lang="en-US" altLang="cs-CZ" sz="3200" b="1" dirty="0" err="1">
                <a:latin typeface="Calibri" panose="020F0502020204030204" pitchFamily="34" charset="0"/>
              </a:rPr>
              <a:t>faktoru</a:t>
            </a:r>
            <a:r>
              <a:rPr lang="en-US" altLang="cs-CZ" sz="3200" b="1" dirty="0">
                <a:latin typeface="Calibri" panose="020F0502020204030204" pitchFamily="34" charset="0"/>
              </a:rPr>
              <a:t> </a:t>
            </a:r>
            <a:r>
              <a:rPr lang="en-US" altLang="cs-CZ" sz="3200" b="1" dirty="0" err="1">
                <a:latin typeface="Calibri" panose="020F0502020204030204" pitchFamily="34" charset="0"/>
              </a:rPr>
              <a:t>můžeme</a:t>
            </a:r>
            <a:r>
              <a:rPr lang="en-US" altLang="cs-CZ" sz="3200" b="1" dirty="0">
                <a:latin typeface="Calibri" panose="020F0502020204030204" pitchFamily="34" charset="0"/>
              </a:rPr>
              <a:t> </a:t>
            </a:r>
            <a:r>
              <a:rPr lang="en-US" altLang="cs-CZ" sz="3200" b="1" dirty="0" err="1">
                <a:latin typeface="Calibri" panose="020F0502020204030204" pitchFamily="34" charset="0"/>
              </a:rPr>
              <a:t>změřit</a:t>
            </a:r>
            <a:r>
              <a:rPr lang="en-US" altLang="cs-CZ" sz="3200" b="1" dirty="0">
                <a:latin typeface="Calibri" panose="020F0502020204030204" pitchFamily="34" charset="0"/>
              </a:rPr>
              <a:t> v </a:t>
            </a:r>
            <a:r>
              <a:rPr lang="en-US" altLang="cs-CZ" sz="3200" b="1" dirty="0" err="1">
                <a:latin typeface="Calibri" panose="020F0502020204030204" pitchFamily="34" charset="0"/>
              </a:rPr>
              <a:t>difrakčním</a:t>
            </a:r>
            <a:r>
              <a:rPr lang="en-US" altLang="cs-CZ" sz="3200" b="1" dirty="0">
                <a:latin typeface="Calibri" panose="020F0502020204030204" pitchFamily="34" charset="0"/>
              </a:rPr>
              <a:t> </a:t>
            </a:r>
            <a:r>
              <a:rPr lang="en-US" altLang="cs-CZ" sz="3200" b="1" dirty="0" err="1">
                <a:latin typeface="Calibri" panose="020F0502020204030204" pitchFamily="34" charset="0"/>
              </a:rPr>
              <a:t>experimentu</a:t>
            </a:r>
            <a:r>
              <a:rPr lang="en-US" altLang="cs-CZ" sz="3200" b="1" dirty="0">
                <a:latin typeface="Calibri" panose="020F0502020204030204" pitchFamily="34" charset="0"/>
              </a:rPr>
              <a:t>:</a:t>
            </a:r>
          </a:p>
          <a:p>
            <a:pPr eaLnBrk="1" hangingPunct="1"/>
            <a:r>
              <a:rPr lang="en-US" altLang="cs-CZ" sz="3200" dirty="0">
                <a:latin typeface="Calibri" panose="020F0502020204030204" pitchFamily="34" charset="0"/>
              </a:rPr>
              <a:t>a) </a:t>
            </a:r>
            <a:r>
              <a:rPr lang="en-US" altLang="cs-CZ" sz="3200" dirty="0" err="1">
                <a:latin typeface="Calibri" panose="020F0502020204030204" pitchFamily="34" charset="0"/>
              </a:rPr>
              <a:t>amplitudu</a:t>
            </a:r>
            <a:r>
              <a:rPr lang="en-US" altLang="cs-CZ" sz="3200" dirty="0">
                <a:latin typeface="Calibri" panose="020F0502020204030204" pitchFamily="34" charset="0"/>
              </a:rPr>
              <a:t> (</a:t>
            </a:r>
            <a:r>
              <a:rPr lang="en-US" altLang="cs-CZ" sz="3200" dirty="0" err="1">
                <a:latin typeface="Calibri" panose="020F0502020204030204" pitchFamily="34" charset="0"/>
              </a:rPr>
              <a:t>ve</a:t>
            </a:r>
            <a:r>
              <a:rPr lang="en-US" altLang="cs-CZ" sz="3200" dirty="0">
                <a:latin typeface="Calibri" panose="020F0502020204030204" pitchFamily="34" charset="0"/>
              </a:rPr>
              <a:t> </a:t>
            </a:r>
            <a:r>
              <a:rPr lang="en-US" altLang="cs-CZ" sz="3200" dirty="0" err="1">
                <a:latin typeface="Calibri" panose="020F0502020204030204" pitchFamily="34" charset="0"/>
              </a:rPr>
              <a:t>formě</a:t>
            </a:r>
            <a:r>
              <a:rPr lang="en-US" altLang="cs-CZ" sz="3200" dirty="0">
                <a:latin typeface="Calibri" panose="020F0502020204030204" pitchFamily="34" charset="0"/>
              </a:rPr>
              <a:t> intensity)</a:t>
            </a:r>
          </a:p>
          <a:p>
            <a:pPr eaLnBrk="1" hangingPunct="1"/>
            <a:r>
              <a:rPr lang="en-US" altLang="cs-CZ" sz="3200" dirty="0">
                <a:latin typeface="Calibri" panose="020F0502020204030204" pitchFamily="34" charset="0"/>
              </a:rPr>
              <a:t>b) </a:t>
            </a:r>
            <a:r>
              <a:rPr lang="en-US" altLang="cs-CZ" sz="3200" dirty="0" err="1">
                <a:latin typeface="Calibri" panose="020F0502020204030204" pitchFamily="34" charset="0"/>
              </a:rPr>
              <a:t>fázi</a:t>
            </a:r>
            <a:endParaRPr lang="en-US" altLang="cs-CZ" sz="3200" dirty="0">
              <a:latin typeface="Calibri" panose="020F0502020204030204" pitchFamily="34" charset="0"/>
            </a:endParaRPr>
          </a:p>
          <a:p>
            <a:pPr eaLnBrk="1" hangingPunct="1"/>
            <a:endParaRPr lang="en-US" altLang="cs-CZ" sz="3200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cs-CZ" sz="3200" b="1" dirty="0">
                <a:latin typeface="Calibri" panose="020F0502020204030204" pitchFamily="34" charset="0"/>
              </a:rPr>
              <a:t>2.) </a:t>
            </a:r>
            <a:r>
              <a:rPr lang="en-US" altLang="cs-CZ" sz="3200" b="1" dirty="0" err="1">
                <a:latin typeface="Calibri" panose="020F0502020204030204" pitchFamily="34" charset="0"/>
              </a:rPr>
              <a:t>Nejčastější</a:t>
            </a:r>
            <a:r>
              <a:rPr lang="en-US" altLang="cs-CZ" sz="3200" b="1" dirty="0">
                <a:latin typeface="Calibri" panose="020F0502020204030204" pitchFamily="34" charset="0"/>
              </a:rPr>
              <a:t> </a:t>
            </a:r>
            <a:r>
              <a:rPr lang="en-US" altLang="cs-CZ" sz="3200" b="1" dirty="0" err="1">
                <a:latin typeface="Calibri" panose="020F0502020204030204" pitchFamily="34" charset="0"/>
              </a:rPr>
              <a:t>metoda</a:t>
            </a:r>
            <a:r>
              <a:rPr lang="en-US" altLang="cs-CZ" sz="3200" b="1" dirty="0">
                <a:latin typeface="Calibri" panose="020F0502020204030204" pitchFamily="34" charset="0"/>
              </a:rPr>
              <a:t> pro </a:t>
            </a:r>
            <a:r>
              <a:rPr lang="en-US" altLang="cs-CZ" sz="3200" b="1" dirty="0" err="1">
                <a:latin typeface="Calibri" panose="020F0502020204030204" pitchFamily="34" charset="0"/>
              </a:rPr>
              <a:t>získání</a:t>
            </a:r>
            <a:r>
              <a:rPr lang="en-US" altLang="cs-CZ" sz="3200" b="1" dirty="0">
                <a:latin typeface="Calibri" panose="020F0502020204030204" pitchFamily="34" charset="0"/>
              </a:rPr>
              <a:t> </a:t>
            </a:r>
            <a:r>
              <a:rPr lang="en-US" altLang="cs-CZ" sz="3200" b="1" dirty="0" err="1">
                <a:latin typeface="Calibri" panose="020F0502020204030204" pitchFamily="34" charset="0"/>
              </a:rPr>
              <a:t>fází</a:t>
            </a:r>
            <a:r>
              <a:rPr lang="en-US" altLang="cs-CZ" sz="3200" b="1" dirty="0">
                <a:latin typeface="Calibri" panose="020F0502020204030204" pitchFamily="34" charset="0"/>
              </a:rPr>
              <a:t> je:</a:t>
            </a:r>
          </a:p>
          <a:p>
            <a:pPr eaLnBrk="1" hangingPunct="1"/>
            <a:r>
              <a:rPr lang="en-US" altLang="cs-CZ" sz="3200" dirty="0">
                <a:latin typeface="Calibri" panose="020F0502020204030204" pitchFamily="34" charset="0"/>
              </a:rPr>
              <a:t>a) </a:t>
            </a:r>
            <a:r>
              <a:rPr lang="en-US" altLang="cs-CZ" sz="3200" dirty="0" err="1">
                <a:latin typeface="Calibri" panose="020F0502020204030204" pitchFamily="34" charset="0"/>
              </a:rPr>
              <a:t>molekulární</a:t>
            </a:r>
            <a:r>
              <a:rPr lang="en-US" altLang="cs-CZ" sz="3200" dirty="0">
                <a:latin typeface="Calibri" panose="020F0502020204030204" pitchFamily="34" charset="0"/>
              </a:rPr>
              <a:t> </a:t>
            </a:r>
            <a:r>
              <a:rPr lang="en-US" altLang="cs-CZ" sz="3200" dirty="0" err="1">
                <a:latin typeface="Calibri" panose="020F0502020204030204" pitchFamily="34" charset="0"/>
              </a:rPr>
              <a:t>nahrazení</a:t>
            </a:r>
            <a:r>
              <a:rPr lang="en-US" altLang="cs-CZ" sz="3200" dirty="0">
                <a:latin typeface="Calibri" panose="020F0502020204030204" pitchFamily="34" charset="0"/>
              </a:rPr>
              <a:t> (molecular replacement)</a:t>
            </a:r>
          </a:p>
          <a:p>
            <a:pPr eaLnBrk="1" hangingPunct="1"/>
            <a:r>
              <a:rPr lang="en-US" altLang="cs-CZ" sz="3200" dirty="0">
                <a:latin typeface="Calibri" panose="020F0502020204030204" pitchFamily="34" charset="0"/>
              </a:rPr>
              <a:t>b) </a:t>
            </a:r>
            <a:r>
              <a:rPr lang="en-US" altLang="cs-CZ" sz="3200" dirty="0" err="1">
                <a:latin typeface="Calibri" panose="020F0502020204030204" pitchFamily="34" charset="0"/>
              </a:rPr>
              <a:t>isomorfní</a:t>
            </a:r>
            <a:r>
              <a:rPr lang="en-US" altLang="cs-CZ" sz="3200" dirty="0">
                <a:latin typeface="Calibri" panose="020F0502020204030204" pitchFamily="34" charset="0"/>
              </a:rPr>
              <a:t> </a:t>
            </a:r>
            <a:r>
              <a:rPr lang="en-US" altLang="cs-CZ" sz="3200" dirty="0" err="1">
                <a:latin typeface="Calibri" panose="020F0502020204030204" pitchFamily="34" charset="0"/>
              </a:rPr>
              <a:t>nahrazení</a:t>
            </a:r>
            <a:endParaRPr lang="en-US" altLang="cs-CZ" sz="3200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cs-CZ" sz="3200" dirty="0">
                <a:latin typeface="Calibri" panose="020F0502020204030204" pitchFamily="34" charset="0"/>
              </a:rPr>
              <a:t>c) </a:t>
            </a:r>
            <a:r>
              <a:rPr lang="en-US" altLang="cs-CZ" sz="3200" dirty="0" err="1">
                <a:latin typeface="Calibri" panose="020F0502020204030204" pitchFamily="34" charset="0"/>
              </a:rPr>
              <a:t>anomální</a:t>
            </a:r>
            <a:r>
              <a:rPr lang="en-US" altLang="cs-CZ" sz="3200" dirty="0">
                <a:latin typeface="Calibri" panose="020F0502020204030204" pitchFamily="34" charset="0"/>
              </a:rPr>
              <a:t> </a:t>
            </a:r>
            <a:r>
              <a:rPr lang="en-US" altLang="cs-CZ" sz="3200" dirty="0" err="1">
                <a:latin typeface="Calibri" panose="020F0502020204030204" pitchFamily="34" charset="0"/>
              </a:rPr>
              <a:t>diffrakce</a:t>
            </a:r>
            <a:endParaRPr lang="en-US" altLang="cs-CZ" sz="3200" dirty="0">
              <a:latin typeface="Calibri" panose="020F0502020204030204" pitchFamily="34" charset="0"/>
            </a:endParaRPr>
          </a:p>
          <a:p>
            <a:pPr eaLnBrk="1" hangingPunct="1"/>
            <a:endParaRPr lang="en-US" altLang="cs-CZ" sz="3200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cs-CZ" sz="3200" b="1" dirty="0">
                <a:latin typeface="Calibri" panose="020F0502020204030204" pitchFamily="34" charset="0"/>
              </a:rPr>
              <a:t>3.) Ramachandran plot </a:t>
            </a:r>
            <a:r>
              <a:rPr lang="en-US" altLang="cs-CZ" sz="3200" b="1" dirty="0" err="1">
                <a:latin typeface="Calibri" panose="020F0502020204030204" pitchFamily="34" charset="0"/>
              </a:rPr>
              <a:t>ukazuje</a:t>
            </a:r>
            <a:r>
              <a:rPr lang="en-US" altLang="cs-CZ" sz="3200" b="1" dirty="0">
                <a:latin typeface="Calibri" panose="020F0502020204030204" pitchFamily="34" charset="0"/>
              </a:rPr>
              <a:t>:</a:t>
            </a:r>
          </a:p>
          <a:p>
            <a:pPr eaLnBrk="1" hangingPunct="1"/>
            <a:r>
              <a:rPr lang="en-US" altLang="cs-CZ" sz="3200" dirty="0">
                <a:latin typeface="Calibri" panose="020F0502020204030204" pitchFamily="34" charset="0"/>
              </a:rPr>
              <a:t>a.) </a:t>
            </a:r>
            <a:r>
              <a:rPr lang="en-US" altLang="cs-CZ" sz="3200" dirty="0" err="1">
                <a:latin typeface="Calibri" panose="020F0502020204030204" pitchFamily="34" charset="0"/>
              </a:rPr>
              <a:t>distribuci</a:t>
            </a:r>
            <a:r>
              <a:rPr lang="en-US" altLang="cs-CZ" sz="3200" dirty="0">
                <a:latin typeface="Calibri" panose="020F0502020204030204" pitchFamily="34" charset="0"/>
              </a:rPr>
              <a:t> </a:t>
            </a:r>
            <a:r>
              <a:rPr lang="en-US" altLang="cs-CZ" sz="3200" dirty="0" err="1">
                <a:latin typeface="Calibri" panose="020F0502020204030204" pitchFamily="34" charset="0"/>
              </a:rPr>
              <a:t>úhlů</a:t>
            </a:r>
            <a:r>
              <a:rPr lang="en-US" altLang="cs-CZ" sz="3200" dirty="0">
                <a:latin typeface="Calibri" panose="020F0502020204030204" pitchFamily="34" charset="0"/>
              </a:rPr>
              <a:t> v </a:t>
            </a:r>
            <a:r>
              <a:rPr lang="en-US" altLang="cs-CZ" sz="3200" dirty="0" err="1">
                <a:latin typeface="Calibri" panose="020F0502020204030204" pitchFamily="34" charset="0"/>
              </a:rPr>
              <a:t>hlavním</a:t>
            </a:r>
            <a:r>
              <a:rPr lang="en-US" altLang="cs-CZ" sz="3200" dirty="0">
                <a:latin typeface="Calibri" panose="020F0502020204030204" pitchFamily="34" charset="0"/>
              </a:rPr>
              <a:t> </a:t>
            </a:r>
            <a:r>
              <a:rPr lang="en-US" altLang="cs-CZ" sz="3200" dirty="0" err="1">
                <a:latin typeface="Calibri" panose="020F0502020204030204" pitchFamily="34" charset="0"/>
              </a:rPr>
              <a:t>řetězci</a:t>
            </a:r>
            <a:r>
              <a:rPr lang="en-US" altLang="cs-CZ" sz="3200" dirty="0">
                <a:latin typeface="Calibri" panose="020F0502020204030204" pitchFamily="34" charset="0"/>
              </a:rPr>
              <a:t> </a:t>
            </a:r>
            <a:r>
              <a:rPr lang="en-US" altLang="cs-CZ" sz="3200" dirty="0" err="1">
                <a:latin typeface="Calibri" panose="020F0502020204030204" pitchFamily="34" charset="0"/>
              </a:rPr>
              <a:t>proteinu</a:t>
            </a:r>
            <a:endParaRPr lang="en-US" altLang="cs-CZ" sz="3200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cs-CZ" sz="3200" dirty="0">
                <a:latin typeface="Calibri" panose="020F0502020204030204" pitchFamily="34" charset="0"/>
              </a:rPr>
              <a:t>b.) </a:t>
            </a:r>
            <a:r>
              <a:rPr lang="en-US" altLang="cs-CZ" sz="3200" dirty="0" err="1">
                <a:latin typeface="Calibri" panose="020F0502020204030204" pitchFamily="34" charset="0"/>
              </a:rPr>
              <a:t>vzdálenosti</a:t>
            </a:r>
            <a:r>
              <a:rPr lang="en-US" altLang="cs-CZ" sz="3200" dirty="0">
                <a:latin typeface="Calibri" panose="020F0502020204030204" pitchFamily="34" charset="0"/>
              </a:rPr>
              <a:t> </a:t>
            </a:r>
            <a:r>
              <a:rPr lang="en-US" altLang="cs-CZ" sz="3200" dirty="0" err="1">
                <a:latin typeface="Calibri" panose="020F0502020204030204" pitchFamily="34" charset="0"/>
              </a:rPr>
              <a:t>mezi</a:t>
            </a:r>
            <a:r>
              <a:rPr lang="en-US" altLang="cs-CZ" sz="3200" dirty="0">
                <a:latin typeface="Calibri" panose="020F0502020204030204" pitchFamily="34" charset="0"/>
              </a:rPr>
              <a:t> atomy</a:t>
            </a:r>
          </a:p>
          <a:p>
            <a:pPr eaLnBrk="1" hangingPunct="1"/>
            <a:r>
              <a:rPr lang="en-US" altLang="cs-CZ" sz="3200" dirty="0">
                <a:latin typeface="Calibri" panose="020F0502020204030204" pitchFamily="34" charset="0"/>
              </a:rPr>
              <a:t>c.) </a:t>
            </a:r>
            <a:r>
              <a:rPr lang="en-US" altLang="cs-CZ" sz="3200" dirty="0" err="1">
                <a:latin typeface="Calibri" panose="020F0502020204030204" pitchFamily="34" charset="0"/>
              </a:rPr>
              <a:t>konformace</a:t>
            </a:r>
            <a:r>
              <a:rPr lang="en-US" altLang="cs-CZ" sz="3200" dirty="0">
                <a:latin typeface="Calibri" panose="020F0502020204030204" pitchFamily="34" charset="0"/>
              </a:rPr>
              <a:t> </a:t>
            </a:r>
            <a:r>
              <a:rPr lang="en-US" altLang="cs-CZ" sz="3200" dirty="0" err="1">
                <a:latin typeface="Calibri" panose="020F0502020204030204" pitchFamily="34" charset="0"/>
              </a:rPr>
              <a:t>postranních</a:t>
            </a:r>
            <a:r>
              <a:rPr lang="en-US" altLang="cs-CZ" sz="3200" dirty="0">
                <a:latin typeface="Calibri" panose="020F0502020204030204" pitchFamily="34" charset="0"/>
              </a:rPr>
              <a:t> </a:t>
            </a:r>
            <a:r>
              <a:rPr lang="en-US" altLang="cs-CZ" sz="3200" dirty="0" err="1">
                <a:latin typeface="Calibri" panose="020F0502020204030204" pitchFamily="34" charset="0"/>
              </a:rPr>
              <a:t>řetězců</a:t>
            </a:r>
            <a:r>
              <a:rPr lang="en-US" altLang="cs-CZ" sz="3200" dirty="0">
                <a:latin typeface="Calibri" panose="020F0502020204030204" pitchFamily="34" charset="0"/>
              </a:rPr>
              <a:t> </a:t>
            </a:r>
            <a:r>
              <a:rPr lang="en-US" altLang="cs-CZ" sz="3200" dirty="0" err="1">
                <a:latin typeface="Calibri" panose="020F0502020204030204" pitchFamily="34" charset="0"/>
              </a:rPr>
              <a:t>aminokyselin</a:t>
            </a:r>
            <a:endParaRPr lang="en-US" altLang="cs-CZ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74BCB0-99DB-E94C-9DB3-0A9047554D85}"/>
              </a:ext>
            </a:extLst>
          </p:cNvPr>
          <p:cNvSpPr txBox="1"/>
          <p:nvPr/>
        </p:nvSpPr>
        <p:spPr>
          <a:xfrm>
            <a:off x="335360" y="451693"/>
            <a:ext cx="11665296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cs-CZ" b="1" dirty="0">
                <a:latin typeface="Calibri" panose="020F0502020204030204" pitchFamily="34" charset="0"/>
              </a:rPr>
              <a:t>1. </a:t>
            </a:r>
            <a:r>
              <a:rPr lang="en-US" altLang="cs-CZ" b="1" dirty="0" err="1">
                <a:latin typeface="Calibri" panose="020F0502020204030204" pitchFamily="34" charset="0"/>
              </a:rPr>
              <a:t>Rentgenov</a:t>
            </a:r>
            <a:r>
              <a:rPr lang="cs-CZ" altLang="cs-CZ" b="1" dirty="0" err="1">
                <a:latin typeface="Calibri" panose="020F0502020204030204" pitchFamily="34" charset="0"/>
              </a:rPr>
              <a:t>é</a:t>
            </a:r>
            <a:r>
              <a:rPr lang="cs-CZ" altLang="cs-CZ" b="1" dirty="0">
                <a:latin typeface="Calibri" panose="020F0502020204030204" pitchFamily="34" charset="0"/>
              </a:rPr>
              <a:t> paprsky se používají ke studiu makromolekulárních struktur protože:</a:t>
            </a:r>
            <a:endParaRPr lang="en-US" altLang="cs-CZ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cs-CZ" dirty="0">
                <a:latin typeface="Calibri" panose="020F0502020204030204" pitchFamily="34" charset="0"/>
              </a:rPr>
              <a:t>A.) Maj</a:t>
            </a:r>
            <a:r>
              <a:rPr lang="cs-CZ" altLang="cs-CZ" dirty="0" err="1">
                <a:latin typeface="Calibri" panose="020F0502020204030204" pitchFamily="34" charset="0"/>
              </a:rPr>
              <a:t>í</a:t>
            </a:r>
            <a:r>
              <a:rPr lang="cs-CZ" altLang="cs-CZ" dirty="0">
                <a:latin typeface="Calibri" panose="020F0502020204030204" pitchFamily="34" charset="0"/>
              </a:rPr>
              <a:t> vlnovou délku podobnou meziatomovým vzdálenostem.</a:t>
            </a:r>
            <a:endParaRPr lang="en-US" altLang="cs-CZ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cs-CZ" dirty="0">
                <a:latin typeface="Calibri" panose="020F0502020204030204" pitchFamily="34" charset="0"/>
              </a:rPr>
              <a:t>B.) </a:t>
            </a:r>
            <a:r>
              <a:rPr lang="en-US" altLang="cs-CZ" dirty="0" err="1">
                <a:latin typeface="Calibri" panose="020F0502020204030204" pitchFamily="34" charset="0"/>
              </a:rPr>
              <a:t>Jako</a:t>
            </a:r>
            <a:r>
              <a:rPr lang="en-US" altLang="cs-CZ" dirty="0">
                <a:latin typeface="Calibri" panose="020F0502020204030204" pitchFamily="34" charset="0"/>
              </a:rPr>
              <a:t> </a:t>
            </a:r>
            <a:r>
              <a:rPr lang="en-US" altLang="cs-CZ" dirty="0" err="1">
                <a:latin typeface="Calibri" panose="020F0502020204030204" pitchFamily="34" charset="0"/>
              </a:rPr>
              <a:t>jedin</a:t>
            </a:r>
            <a:r>
              <a:rPr lang="cs-CZ" altLang="cs-CZ" dirty="0" err="1">
                <a:latin typeface="Calibri" panose="020F0502020204030204" pitchFamily="34" charset="0"/>
              </a:rPr>
              <a:t>é</a:t>
            </a:r>
            <a:r>
              <a:rPr lang="cs-CZ" altLang="cs-CZ" dirty="0">
                <a:latin typeface="Calibri" panose="020F0502020204030204" pitchFamily="34" charset="0"/>
              </a:rPr>
              <a:t> elektromagnetické záření</a:t>
            </a:r>
            <a:r>
              <a:rPr lang="en-US" altLang="cs-CZ" dirty="0">
                <a:latin typeface="Calibri" panose="020F0502020204030204" pitchFamily="34" charset="0"/>
              </a:rPr>
              <a:t> </a:t>
            </a:r>
            <a:r>
              <a:rPr lang="en-US" altLang="cs-CZ" dirty="0" err="1">
                <a:latin typeface="Calibri" panose="020F0502020204030204" pitchFamily="34" charset="0"/>
              </a:rPr>
              <a:t>interagují</a:t>
            </a:r>
            <a:r>
              <a:rPr lang="en-US" altLang="cs-CZ" dirty="0">
                <a:latin typeface="Calibri" panose="020F0502020204030204" pitchFamily="34" charset="0"/>
              </a:rPr>
              <a:t> s </a:t>
            </a:r>
            <a:r>
              <a:rPr lang="en-US" altLang="cs-CZ" dirty="0" err="1">
                <a:latin typeface="Calibri" panose="020F0502020204030204" pitchFamily="34" charset="0"/>
              </a:rPr>
              <a:t>biologickým</a:t>
            </a:r>
            <a:r>
              <a:rPr lang="en-US" altLang="cs-CZ" dirty="0">
                <a:latin typeface="Calibri" panose="020F0502020204030204" pitchFamily="34" charset="0"/>
              </a:rPr>
              <a:t> </a:t>
            </a:r>
            <a:r>
              <a:rPr lang="en-US" altLang="cs-CZ" dirty="0" err="1">
                <a:latin typeface="Calibri" panose="020F0502020204030204" pitchFamily="34" charset="0"/>
              </a:rPr>
              <a:t>materiálem</a:t>
            </a:r>
            <a:r>
              <a:rPr lang="en-US" altLang="cs-CZ" dirty="0">
                <a:latin typeface="Calibri" panose="020F0502020204030204" pitchFamily="34" charset="0"/>
              </a:rPr>
              <a:t>.</a:t>
            </a:r>
          </a:p>
          <a:p>
            <a:pPr eaLnBrk="1" hangingPunct="1"/>
            <a:r>
              <a:rPr lang="en-US" altLang="cs-CZ" dirty="0">
                <a:latin typeface="Calibri" panose="020F0502020204030204" pitchFamily="34" charset="0"/>
              </a:rPr>
              <a:t>C.) </a:t>
            </a:r>
            <a:r>
              <a:rPr lang="en-US" altLang="cs-CZ" dirty="0" err="1">
                <a:latin typeface="Calibri" panose="020F0502020204030204" pitchFamily="34" charset="0"/>
              </a:rPr>
              <a:t>Byly</a:t>
            </a:r>
            <a:r>
              <a:rPr lang="en-US" altLang="cs-CZ" dirty="0">
                <a:latin typeface="Calibri" panose="020F0502020204030204" pitchFamily="34" charset="0"/>
              </a:rPr>
              <a:t> </a:t>
            </a:r>
            <a:r>
              <a:rPr lang="en-US" altLang="cs-CZ" dirty="0" err="1">
                <a:latin typeface="Calibri" panose="020F0502020204030204" pitchFamily="34" charset="0"/>
              </a:rPr>
              <a:t>objeveny</a:t>
            </a:r>
            <a:r>
              <a:rPr lang="en-US" altLang="cs-CZ" dirty="0">
                <a:latin typeface="Calibri" panose="020F0502020204030204" pitchFamily="34" charset="0"/>
              </a:rPr>
              <a:t> v </a:t>
            </a:r>
            <a:r>
              <a:rPr lang="en-US" altLang="cs-CZ" dirty="0" err="1">
                <a:latin typeface="Calibri" panose="020F0502020204030204" pitchFamily="34" charset="0"/>
              </a:rPr>
              <a:t>době</a:t>
            </a:r>
            <a:r>
              <a:rPr lang="en-US" altLang="cs-CZ" dirty="0">
                <a:latin typeface="Calibri" panose="020F0502020204030204" pitchFamily="34" charset="0"/>
              </a:rPr>
              <a:t> </a:t>
            </a:r>
            <a:r>
              <a:rPr lang="en-US" altLang="cs-CZ" dirty="0" err="1">
                <a:latin typeface="Calibri" panose="020F0502020204030204" pitchFamily="34" charset="0"/>
              </a:rPr>
              <a:t>intenzivního</a:t>
            </a:r>
            <a:r>
              <a:rPr lang="en-US" altLang="cs-CZ" dirty="0">
                <a:latin typeface="Calibri" panose="020F0502020204030204" pitchFamily="34" charset="0"/>
              </a:rPr>
              <a:t> </a:t>
            </a:r>
            <a:r>
              <a:rPr lang="en-US" altLang="cs-CZ" dirty="0" err="1">
                <a:latin typeface="Calibri" panose="020F0502020204030204" pitchFamily="34" charset="0"/>
              </a:rPr>
              <a:t>zájmu</a:t>
            </a:r>
            <a:r>
              <a:rPr lang="en-US" altLang="cs-CZ" dirty="0">
                <a:latin typeface="Calibri" panose="020F0502020204030204" pitchFamily="34" charset="0"/>
              </a:rPr>
              <a:t> o </a:t>
            </a:r>
            <a:r>
              <a:rPr lang="en-US" altLang="cs-CZ" dirty="0" err="1">
                <a:latin typeface="Calibri" panose="020F0502020204030204" pitchFamily="34" charset="0"/>
              </a:rPr>
              <a:t>strukturu</a:t>
            </a:r>
            <a:r>
              <a:rPr lang="en-US" altLang="cs-CZ" dirty="0">
                <a:latin typeface="Calibri" panose="020F0502020204030204" pitchFamily="34" charset="0"/>
              </a:rPr>
              <a:t> </a:t>
            </a:r>
            <a:r>
              <a:rPr lang="en-US" altLang="cs-CZ" dirty="0" err="1">
                <a:latin typeface="Calibri" panose="020F0502020204030204" pitchFamily="34" charset="0"/>
              </a:rPr>
              <a:t>makromolekul</a:t>
            </a:r>
            <a:r>
              <a:rPr lang="en-US" altLang="cs-CZ" dirty="0">
                <a:latin typeface="Calibri" panose="020F0502020204030204" pitchFamily="34" charset="0"/>
              </a:rPr>
              <a:t> a z </a:t>
            </a:r>
            <a:r>
              <a:rPr lang="en-US" altLang="cs-CZ" dirty="0" err="1">
                <a:latin typeface="Calibri" panose="020F0502020204030204" pitchFamily="34" charset="0"/>
              </a:rPr>
              <a:t>historických</a:t>
            </a:r>
            <a:r>
              <a:rPr lang="en-US" altLang="cs-CZ" dirty="0">
                <a:latin typeface="Calibri" panose="020F0502020204030204" pitchFamily="34" charset="0"/>
              </a:rPr>
              <a:t> </a:t>
            </a:r>
            <a:r>
              <a:rPr lang="en-US" altLang="cs-CZ" dirty="0" err="1">
                <a:latin typeface="Calibri" panose="020F0502020204030204" pitchFamily="34" charset="0"/>
              </a:rPr>
              <a:t>důvodů</a:t>
            </a:r>
            <a:r>
              <a:rPr lang="en-US" altLang="cs-CZ" dirty="0">
                <a:latin typeface="Calibri" panose="020F0502020204030204" pitchFamily="34" charset="0"/>
              </a:rPr>
              <a:t> se </a:t>
            </a:r>
            <a:r>
              <a:rPr lang="en-US" altLang="cs-CZ" dirty="0" err="1">
                <a:latin typeface="Calibri" panose="020F0502020204030204" pitchFamily="34" charset="0"/>
              </a:rPr>
              <a:t>používají</a:t>
            </a:r>
            <a:r>
              <a:rPr lang="en-US" altLang="cs-CZ" dirty="0">
                <a:latin typeface="Calibri" panose="020F0502020204030204" pitchFamily="34" charset="0"/>
              </a:rPr>
              <a:t> </a:t>
            </a:r>
            <a:r>
              <a:rPr lang="en-US" altLang="cs-CZ" dirty="0" err="1">
                <a:latin typeface="Calibri" panose="020F0502020204030204" pitchFamily="34" charset="0"/>
              </a:rPr>
              <a:t>dodnes</a:t>
            </a:r>
            <a:r>
              <a:rPr lang="en-US" altLang="cs-CZ" dirty="0">
                <a:latin typeface="Calibri" panose="020F0502020204030204" pitchFamily="34" charset="0"/>
              </a:rPr>
              <a:t>.</a:t>
            </a:r>
          </a:p>
          <a:p>
            <a:pPr eaLnBrk="1" hangingPunct="1"/>
            <a:r>
              <a:rPr lang="en-US" altLang="cs-CZ" b="1" dirty="0">
                <a:latin typeface="Calibri" panose="020F0502020204030204" pitchFamily="34" charset="0"/>
              </a:rPr>
              <a:t> </a:t>
            </a:r>
            <a:endParaRPr lang="en-US" altLang="cs-CZ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cs-CZ" b="1" dirty="0">
                <a:latin typeface="Calibri" panose="020F0502020204030204" pitchFamily="34" charset="0"/>
              </a:rPr>
              <a:t>2. To, </a:t>
            </a:r>
            <a:r>
              <a:rPr lang="en-US" altLang="cs-CZ" b="1" dirty="0" err="1">
                <a:latin typeface="Calibri" panose="020F0502020204030204" pitchFamily="34" charset="0"/>
              </a:rPr>
              <a:t>že</a:t>
            </a:r>
            <a:r>
              <a:rPr lang="en-US" altLang="cs-CZ" b="1" dirty="0">
                <a:latin typeface="Calibri" panose="020F0502020204030204" pitchFamily="34" charset="0"/>
              </a:rPr>
              <a:t> </a:t>
            </a:r>
            <a:r>
              <a:rPr lang="en-US" altLang="cs-CZ" b="1" dirty="0" err="1">
                <a:latin typeface="Calibri" panose="020F0502020204030204" pitchFamily="34" charset="0"/>
              </a:rPr>
              <a:t>makromolekuly</a:t>
            </a:r>
            <a:r>
              <a:rPr lang="en-US" altLang="cs-CZ" b="1" dirty="0">
                <a:latin typeface="Calibri" panose="020F0502020204030204" pitchFamily="34" charset="0"/>
              </a:rPr>
              <a:t> </a:t>
            </a:r>
            <a:r>
              <a:rPr lang="en-US" altLang="cs-CZ" b="1" dirty="0" err="1">
                <a:latin typeface="Calibri" panose="020F0502020204030204" pitchFamily="34" charset="0"/>
              </a:rPr>
              <a:t>tvoří</a:t>
            </a:r>
            <a:r>
              <a:rPr lang="en-US" altLang="cs-CZ" b="1" dirty="0">
                <a:latin typeface="Calibri" panose="020F0502020204030204" pitchFamily="34" charset="0"/>
              </a:rPr>
              <a:t> </a:t>
            </a:r>
            <a:r>
              <a:rPr lang="en-US" altLang="cs-CZ" b="1" dirty="0" err="1">
                <a:latin typeface="Calibri" panose="020F0502020204030204" pitchFamily="34" charset="0"/>
              </a:rPr>
              <a:t>krystaly</a:t>
            </a:r>
            <a:r>
              <a:rPr lang="en-US" altLang="cs-CZ" b="1" dirty="0">
                <a:latin typeface="Calibri" panose="020F0502020204030204" pitchFamily="34" charset="0"/>
              </a:rPr>
              <a:t> </a:t>
            </a:r>
            <a:r>
              <a:rPr lang="en-US" altLang="cs-CZ" b="1" dirty="0" err="1">
                <a:latin typeface="Calibri" panose="020F0502020204030204" pitchFamily="34" charset="0"/>
              </a:rPr>
              <a:t>znamená</a:t>
            </a:r>
            <a:r>
              <a:rPr lang="en-US" altLang="cs-CZ" b="1" dirty="0">
                <a:latin typeface="Calibri" panose="020F0502020204030204" pitchFamily="34" charset="0"/>
              </a:rPr>
              <a:t> </a:t>
            </a:r>
            <a:r>
              <a:rPr lang="en-US" altLang="cs-CZ" b="1" dirty="0" err="1">
                <a:latin typeface="Calibri" panose="020F0502020204030204" pitchFamily="34" charset="0"/>
              </a:rPr>
              <a:t>že</a:t>
            </a:r>
            <a:r>
              <a:rPr lang="en-US" altLang="cs-CZ" b="1" dirty="0">
                <a:latin typeface="Calibri" panose="020F0502020204030204" pitchFamily="34" charset="0"/>
              </a:rPr>
              <a:t>:</a:t>
            </a:r>
            <a:endParaRPr lang="en-US" altLang="cs-CZ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cs-CZ" dirty="0">
                <a:latin typeface="Calibri" panose="020F0502020204030204" pitchFamily="34" charset="0"/>
              </a:rPr>
              <a:t>A.) </a:t>
            </a:r>
            <a:r>
              <a:rPr lang="en-US" altLang="cs-CZ" dirty="0" err="1">
                <a:latin typeface="Calibri" panose="020F0502020204030204" pitchFamily="34" charset="0"/>
              </a:rPr>
              <a:t>Mají</a:t>
            </a:r>
            <a:r>
              <a:rPr lang="en-US" altLang="cs-CZ" dirty="0">
                <a:latin typeface="Calibri" panose="020F0502020204030204" pitchFamily="34" charset="0"/>
              </a:rPr>
              <a:t> </a:t>
            </a:r>
            <a:r>
              <a:rPr lang="en-US" altLang="cs-CZ" dirty="0" err="1">
                <a:latin typeface="Calibri" panose="020F0502020204030204" pitchFamily="34" charset="0"/>
              </a:rPr>
              <a:t>enzymatickou</a:t>
            </a:r>
            <a:r>
              <a:rPr lang="en-US" altLang="cs-CZ" dirty="0">
                <a:latin typeface="Calibri" panose="020F0502020204030204" pitchFamily="34" charset="0"/>
              </a:rPr>
              <a:t> </a:t>
            </a:r>
            <a:r>
              <a:rPr lang="en-US" altLang="cs-CZ" dirty="0" err="1">
                <a:latin typeface="Calibri" panose="020F0502020204030204" pitchFamily="34" charset="0"/>
              </a:rPr>
              <a:t>aktivitu</a:t>
            </a:r>
            <a:endParaRPr lang="en-US" altLang="cs-CZ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cs-CZ" dirty="0">
                <a:latin typeface="Calibri" panose="020F0502020204030204" pitchFamily="34" charset="0"/>
              </a:rPr>
              <a:t>B.) </a:t>
            </a:r>
            <a:r>
              <a:rPr lang="en-US" altLang="cs-CZ" dirty="0" err="1">
                <a:latin typeface="Calibri" panose="020F0502020204030204" pitchFamily="34" charset="0"/>
              </a:rPr>
              <a:t>Jsou</a:t>
            </a:r>
            <a:r>
              <a:rPr lang="en-US" altLang="cs-CZ" dirty="0">
                <a:latin typeface="Calibri" panose="020F0502020204030204" pitchFamily="34" charset="0"/>
              </a:rPr>
              <a:t> </a:t>
            </a:r>
            <a:r>
              <a:rPr lang="en-US" altLang="cs-CZ" dirty="0" err="1">
                <a:latin typeface="Calibri" panose="020F0502020204030204" pitchFamily="34" charset="0"/>
              </a:rPr>
              <a:t>součástí</a:t>
            </a:r>
            <a:r>
              <a:rPr lang="en-US" altLang="cs-CZ" dirty="0">
                <a:latin typeface="Calibri" panose="020F0502020204030204" pitchFamily="34" charset="0"/>
              </a:rPr>
              <a:t> </a:t>
            </a:r>
            <a:r>
              <a:rPr lang="en-US" altLang="cs-CZ" dirty="0" err="1">
                <a:latin typeface="Calibri" panose="020F0502020204030204" pitchFamily="34" charset="0"/>
              </a:rPr>
              <a:t>kostry</a:t>
            </a:r>
            <a:r>
              <a:rPr lang="en-US" altLang="cs-CZ" dirty="0">
                <a:latin typeface="Calibri" panose="020F0502020204030204" pitchFamily="34" charset="0"/>
              </a:rPr>
              <a:t> </a:t>
            </a:r>
            <a:r>
              <a:rPr lang="en-US" altLang="cs-CZ" dirty="0" err="1">
                <a:latin typeface="Calibri" panose="020F0502020204030204" pitchFamily="34" charset="0"/>
              </a:rPr>
              <a:t>buňky</a:t>
            </a:r>
            <a:r>
              <a:rPr lang="en-US" altLang="cs-CZ" dirty="0">
                <a:latin typeface="Calibri" panose="020F0502020204030204" pitchFamily="34" charset="0"/>
              </a:rPr>
              <a:t> (</a:t>
            </a:r>
            <a:r>
              <a:rPr lang="en-US" altLang="cs-CZ" dirty="0" err="1">
                <a:latin typeface="Calibri" panose="020F0502020204030204" pitchFamily="34" charset="0"/>
              </a:rPr>
              <a:t>cytoskeletu</a:t>
            </a:r>
            <a:r>
              <a:rPr lang="en-US" altLang="cs-CZ" dirty="0">
                <a:latin typeface="Calibri" panose="020F0502020204030204" pitchFamily="34" charset="0"/>
              </a:rPr>
              <a:t>)</a:t>
            </a:r>
          </a:p>
          <a:p>
            <a:pPr eaLnBrk="1" hangingPunct="1"/>
            <a:r>
              <a:rPr lang="en-US" altLang="cs-CZ" dirty="0">
                <a:latin typeface="Calibri" panose="020F0502020204030204" pitchFamily="34" charset="0"/>
              </a:rPr>
              <a:t>C.) </a:t>
            </a:r>
            <a:r>
              <a:rPr lang="en-US" altLang="cs-CZ" dirty="0" err="1">
                <a:latin typeface="Calibri" panose="020F0502020204030204" pitchFamily="34" charset="0"/>
              </a:rPr>
              <a:t>Mají</a:t>
            </a:r>
            <a:r>
              <a:rPr lang="en-US" altLang="cs-CZ" dirty="0">
                <a:latin typeface="Calibri" panose="020F0502020204030204" pitchFamily="34" charset="0"/>
              </a:rPr>
              <a:t> </a:t>
            </a:r>
            <a:r>
              <a:rPr lang="en-US" altLang="cs-CZ" dirty="0" err="1">
                <a:latin typeface="Calibri" panose="020F0502020204030204" pitchFamily="34" charset="0"/>
              </a:rPr>
              <a:t>stabilní</a:t>
            </a:r>
            <a:r>
              <a:rPr lang="en-US" altLang="cs-CZ" dirty="0">
                <a:latin typeface="Calibri" panose="020F0502020204030204" pitchFamily="34" charset="0"/>
              </a:rPr>
              <a:t> </a:t>
            </a:r>
            <a:r>
              <a:rPr lang="en-US" altLang="cs-CZ" dirty="0" err="1">
                <a:latin typeface="Calibri" panose="020F0502020204030204" pitchFamily="34" charset="0"/>
              </a:rPr>
              <a:t>strukturu</a:t>
            </a:r>
            <a:r>
              <a:rPr lang="en-US" altLang="cs-CZ" dirty="0">
                <a:latin typeface="Calibri" panose="020F0502020204030204" pitchFamily="34" charset="0"/>
              </a:rPr>
              <a:t>.</a:t>
            </a:r>
          </a:p>
          <a:p>
            <a:pPr eaLnBrk="1" hangingPunct="1"/>
            <a:r>
              <a:rPr lang="en-US" altLang="cs-CZ" b="1" dirty="0">
                <a:latin typeface="Calibri" panose="020F0502020204030204" pitchFamily="34" charset="0"/>
              </a:rPr>
              <a:t> </a:t>
            </a:r>
            <a:endParaRPr lang="en-US" altLang="cs-CZ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cs-CZ" b="1" dirty="0">
                <a:latin typeface="Calibri" panose="020F0502020204030204" pitchFamily="34" charset="0"/>
              </a:rPr>
              <a:t>3. </a:t>
            </a:r>
            <a:r>
              <a:rPr lang="en-US" altLang="cs-CZ" b="1" dirty="0" err="1">
                <a:latin typeface="Calibri" panose="020F0502020204030204" pitchFamily="34" charset="0"/>
              </a:rPr>
              <a:t>Mapa</a:t>
            </a:r>
            <a:r>
              <a:rPr lang="en-US" altLang="cs-CZ" b="1" dirty="0">
                <a:latin typeface="Calibri" panose="020F0502020204030204" pitchFamily="34" charset="0"/>
              </a:rPr>
              <a:t> </a:t>
            </a:r>
            <a:r>
              <a:rPr lang="en-US" altLang="cs-CZ" b="1" dirty="0" err="1">
                <a:latin typeface="Calibri" panose="020F0502020204030204" pitchFamily="34" charset="0"/>
              </a:rPr>
              <a:t>elektronové</a:t>
            </a:r>
            <a:r>
              <a:rPr lang="en-US" altLang="cs-CZ" b="1" dirty="0">
                <a:latin typeface="Calibri" panose="020F0502020204030204" pitchFamily="34" charset="0"/>
              </a:rPr>
              <a:t> </a:t>
            </a:r>
            <a:r>
              <a:rPr lang="en-US" altLang="cs-CZ" b="1" dirty="0" err="1">
                <a:latin typeface="Calibri" panose="020F0502020204030204" pitchFamily="34" charset="0"/>
              </a:rPr>
              <a:t>hustoty</a:t>
            </a:r>
            <a:r>
              <a:rPr lang="en-US" altLang="cs-CZ" b="1" dirty="0">
                <a:latin typeface="Calibri" panose="020F0502020204030204" pitchFamily="34" charset="0"/>
              </a:rPr>
              <a:t>, </a:t>
            </a:r>
            <a:r>
              <a:rPr lang="en-US" altLang="cs-CZ" b="1" dirty="0" err="1">
                <a:latin typeface="Calibri" panose="020F0502020204030204" pitchFamily="34" charset="0"/>
              </a:rPr>
              <a:t>která</a:t>
            </a:r>
            <a:r>
              <a:rPr lang="en-US" altLang="cs-CZ" b="1" dirty="0">
                <a:latin typeface="Calibri" panose="020F0502020204030204" pitchFamily="34" charset="0"/>
              </a:rPr>
              <a:t> je </a:t>
            </a:r>
            <a:r>
              <a:rPr lang="en-US" altLang="cs-CZ" b="1" dirty="0" err="1">
                <a:latin typeface="Calibri" panose="020F0502020204030204" pitchFamily="34" charset="0"/>
              </a:rPr>
              <a:t>výsledkem</a:t>
            </a:r>
            <a:r>
              <a:rPr lang="en-US" altLang="cs-CZ" b="1" dirty="0">
                <a:latin typeface="Calibri" panose="020F0502020204030204" pitchFamily="34" charset="0"/>
              </a:rPr>
              <a:t> </a:t>
            </a:r>
            <a:r>
              <a:rPr lang="en-US" altLang="cs-CZ" b="1" dirty="0" err="1">
                <a:latin typeface="Calibri" panose="020F0502020204030204" pitchFamily="34" charset="0"/>
              </a:rPr>
              <a:t>rentgenové</a:t>
            </a:r>
            <a:r>
              <a:rPr lang="en-US" altLang="cs-CZ" b="1" dirty="0">
                <a:latin typeface="Calibri" panose="020F0502020204030204" pitchFamily="34" charset="0"/>
              </a:rPr>
              <a:t> </a:t>
            </a:r>
            <a:r>
              <a:rPr lang="en-US" altLang="cs-CZ" b="1" dirty="0" err="1">
                <a:latin typeface="Calibri" panose="020F0502020204030204" pitchFamily="34" charset="0"/>
              </a:rPr>
              <a:t>analýzy</a:t>
            </a:r>
            <a:r>
              <a:rPr lang="en-US" altLang="cs-CZ" b="1" dirty="0">
                <a:latin typeface="Calibri" panose="020F0502020204030204" pitchFamily="34" charset="0"/>
              </a:rPr>
              <a:t> </a:t>
            </a:r>
            <a:r>
              <a:rPr lang="en-US" altLang="cs-CZ" b="1" dirty="0" err="1">
                <a:latin typeface="Calibri" panose="020F0502020204030204" pitchFamily="34" charset="0"/>
              </a:rPr>
              <a:t>krystalů</a:t>
            </a:r>
            <a:r>
              <a:rPr lang="en-US" altLang="cs-CZ" b="1" dirty="0">
                <a:latin typeface="Calibri" panose="020F0502020204030204" pitchFamily="34" charset="0"/>
              </a:rPr>
              <a:t>:</a:t>
            </a:r>
            <a:endParaRPr lang="en-US" altLang="cs-CZ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cs-CZ" dirty="0">
                <a:latin typeface="Calibri" panose="020F0502020204030204" pitchFamily="34" charset="0"/>
              </a:rPr>
              <a:t>A.) </a:t>
            </a:r>
            <a:r>
              <a:rPr lang="en-US" altLang="cs-CZ" dirty="0" err="1">
                <a:latin typeface="Calibri" panose="020F0502020204030204" pitchFamily="34" charset="0"/>
              </a:rPr>
              <a:t>Ukazuje</a:t>
            </a:r>
            <a:r>
              <a:rPr lang="en-US" altLang="cs-CZ" dirty="0">
                <a:latin typeface="Calibri" panose="020F0502020204030204" pitchFamily="34" charset="0"/>
              </a:rPr>
              <a:t> </a:t>
            </a:r>
            <a:r>
              <a:rPr lang="en-US" altLang="cs-CZ" dirty="0" err="1">
                <a:latin typeface="Calibri" panose="020F0502020204030204" pitchFamily="34" charset="0"/>
              </a:rPr>
              <a:t>tvar</a:t>
            </a:r>
            <a:r>
              <a:rPr lang="en-US" altLang="cs-CZ" dirty="0">
                <a:latin typeface="Calibri" panose="020F0502020204030204" pitchFamily="34" charset="0"/>
              </a:rPr>
              <a:t> </a:t>
            </a:r>
            <a:r>
              <a:rPr lang="en-US" altLang="cs-CZ" dirty="0" err="1">
                <a:latin typeface="Calibri" panose="020F0502020204030204" pitchFamily="34" charset="0"/>
              </a:rPr>
              <a:t>molekul</a:t>
            </a:r>
            <a:r>
              <a:rPr lang="en-US" altLang="cs-CZ" dirty="0">
                <a:latin typeface="Calibri" panose="020F0502020204030204" pitchFamily="34" charset="0"/>
              </a:rPr>
              <a:t>, </a:t>
            </a:r>
            <a:r>
              <a:rPr lang="en-US" altLang="cs-CZ" dirty="0" err="1">
                <a:latin typeface="Calibri" panose="020F0502020204030204" pitchFamily="34" charset="0"/>
              </a:rPr>
              <a:t>které</a:t>
            </a:r>
            <a:r>
              <a:rPr lang="en-US" altLang="cs-CZ" dirty="0">
                <a:latin typeface="Calibri" panose="020F0502020204030204" pitchFamily="34" charset="0"/>
              </a:rPr>
              <a:t> </a:t>
            </a:r>
            <a:r>
              <a:rPr lang="en-US" altLang="cs-CZ" dirty="0" err="1">
                <a:latin typeface="Calibri" panose="020F0502020204030204" pitchFamily="34" charset="0"/>
              </a:rPr>
              <a:t>tvoří</a:t>
            </a:r>
            <a:r>
              <a:rPr lang="en-US" altLang="cs-CZ" dirty="0">
                <a:latin typeface="Calibri" panose="020F0502020204030204" pitchFamily="34" charset="0"/>
              </a:rPr>
              <a:t> </a:t>
            </a:r>
            <a:r>
              <a:rPr lang="en-US" altLang="cs-CZ" dirty="0" err="1">
                <a:latin typeface="Calibri" panose="020F0502020204030204" pitchFamily="34" charset="0"/>
              </a:rPr>
              <a:t>krystal</a:t>
            </a:r>
            <a:endParaRPr lang="en-US" altLang="cs-CZ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cs-CZ" dirty="0">
                <a:latin typeface="Calibri" panose="020F0502020204030204" pitchFamily="34" charset="0"/>
              </a:rPr>
              <a:t>B.) </a:t>
            </a:r>
            <a:r>
              <a:rPr lang="en-US" altLang="cs-CZ" dirty="0" err="1">
                <a:latin typeface="Calibri" panose="020F0502020204030204" pitchFamily="34" charset="0"/>
              </a:rPr>
              <a:t>Má</a:t>
            </a:r>
            <a:r>
              <a:rPr lang="en-US" altLang="cs-CZ" dirty="0">
                <a:latin typeface="Calibri" panose="020F0502020204030204" pitchFamily="34" charset="0"/>
              </a:rPr>
              <a:t> </a:t>
            </a:r>
            <a:r>
              <a:rPr lang="en-US" altLang="cs-CZ" dirty="0" err="1">
                <a:latin typeface="Calibri" panose="020F0502020204030204" pitchFamily="34" charset="0"/>
              </a:rPr>
              <a:t>vždy</a:t>
            </a:r>
            <a:r>
              <a:rPr lang="en-US" altLang="cs-CZ" dirty="0">
                <a:latin typeface="Calibri" panose="020F0502020204030204" pitchFamily="34" charset="0"/>
              </a:rPr>
              <a:t> </a:t>
            </a:r>
            <a:r>
              <a:rPr lang="en-US" altLang="cs-CZ" dirty="0" err="1">
                <a:latin typeface="Calibri" panose="020F0502020204030204" pitchFamily="34" charset="0"/>
              </a:rPr>
              <a:t>bílou</a:t>
            </a:r>
            <a:r>
              <a:rPr lang="en-US" altLang="cs-CZ" dirty="0">
                <a:latin typeface="Calibri" panose="020F0502020204030204" pitchFamily="34" charset="0"/>
              </a:rPr>
              <a:t> </a:t>
            </a:r>
            <a:r>
              <a:rPr lang="en-US" altLang="cs-CZ" dirty="0" err="1">
                <a:latin typeface="Calibri" panose="020F0502020204030204" pitchFamily="34" charset="0"/>
              </a:rPr>
              <a:t>barvu</a:t>
            </a:r>
            <a:endParaRPr lang="en-US" altLang="cs-CZ" dirty="0">
              <a:latin typeface="Calibri" panose="020F0502020204030204" pitchFamily="34" charset="0"/>
            </a:endParaRPr>
          </a:p>
          <a:p>
            <a:pPr eaLnBrk="1" hangingPunct="1"/>
            <a:r>
              <a:rPr lang="en-US" altLang="cs-CZ" dirty="0">
                <a:latin typeface="Calibri" panose="020F0502020204030204" pitchFamily="34" charset="0"/>
              </a:rPr>
              <a:t>C.) </a:t>
            </a:r>
            <a:r>
              <a:rPr lang="en-US" altLang="cs-CZ" dirty="0" err="1">
                <a:latin typeface="Calibri" panose="020F0502020204030204" pitchFamily="34" charset="0"/>
              </a:rPr>
              <a:t>Ukazuje</a:t>
            </a:r>
            <a:r>
              <a:rPr lang="en-US" altLang="cs-CZ" dirty="0">
                <a:latin typeface="Calibri" panose="020F0502020204030204" pitchFamily="34" charset="0"/>
              </a:rPr>
              <a:t> </a:t>
            </a:r>
            <a:r>
              <a:rPr lang="en-US" altLang="cs-CZ" dirty="0" err="1">
                <a:latin typeface="Calibri" panose="020F0502020204030204" pitchFamily="34" charset="0"/>
              </a:rPr>
              <a:t>tvar</a:t>
            </a:r>
            <a:r>
              <a:rPr lang="en-US" altLang="cs-CZ" dirty="0">
                <a:latin typeface="Calibri" panose="020F0502020204030204" pitchFamily="34" charset="0"/>
              </a:rPr>
              <a:t> </a:t>
            </a:r>
            <a:r>
              <a:rPr lang="en-US" altLang="cs-CZ" dirty="0" err="1">
                <a:latin typeface="Calibri" panose="020F0502020204030204" pitchFamily="34" charset="0"/>
              </a:rPr>
              <a:t>molekuly</a:t>
            </a:r>
            <a:r>
              <a:rPr lang="en-US" altLang="cs-CZ" dirty="0">
                <a:latin typeface="Calibri" panose="020F0502020204030204" pitchFamily="34" charset="0"/>
              </a:rPr>
              <a:t> po </a:t>
            </a:r>
            <a:r>
              <a:rPr lang="en-US" altLang="cs-CZ" dirty="0" err="1">
                <a:latin typeface="Calibri" panose="020F0502020204030204" pitchFamily="34" charset="0"/>
              </a:rPr>
              <a:t>denaturaci</a:t>
            </a:r>
            <a:endParaRPr lang="en-US" altLang="cs-CZ" dirty="0">
              <a:latin typeface="Calibri" panose="020F0502020204030204" pitchFamily="34" charset="0"/>
            </a:endParaRPr>
          </a:p>
          <a:p>
            <a:pPr eaLnBrk="1" hangingPunct="1"/>
            <a:endParaRPr lang="en-US" altLang="cs-CZ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206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>
            <a:extLst>
              <a:ext uri="{FF2B5EF4-FFF2-40B4-BE49-F238E27FC236}">
                <a16:creationId xmlns:a16="http://schemas.microsoft.com/office/drawing/2014/main" id="{20C35638-3C3C-A540-88F9-C299FFE1B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9" y="1981200"/>
            <a:ext cx="77819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Box 4">
            <a:extLst>
              <a:ext uri="{FF2B5EF4-FFF2-40B4-BE49-F238E27FC236}">
                <a16:creationId xmlns:a16="http://schemas.microsoft.com/office/drawing/2014/main" id="{FA3F511F-BD7B-3145-ACBC-1A6D41CDA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04801"/>
            <a:ext cx="5791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cs-CZ" sz="4000">
                <a:latin typeface="Calibri" panose="020F0502020204030204" pitchFamily="34" charset="0"/>
              </a:rPr>
              <a:t>Coherent beam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8">
            <a:extLst>
              <a:ext uri="{FF2B5EF4-FFF2-40B4-BE49-F238E27FC236}">
                <a16:creationId xmlns:a16="http://schemas.microsoft.com/office/drawing/2014/main" id="{CB86E1A3-682A-794A-B6D1-95CDCC48E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88" y="1600200"/>
            <a:ext cx="6932612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extBox 11">
            <a:extLst>
              <a:ext uri="{FF2B5EF4-FFF2-40B4-BE49-F238E27FC236}">
                <a16:creationId xmlns:a16="http://schemas.microsoft.com/office/drawing/2014/main" id="{4F0BC4A7-B3D0-4742-86B4-4569B8C55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5100" y="457201"/>
            <a:ext cx="6781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cs-CZ" sz="4000">
                <a:latin typeface="Calibri" panose="020F0502020204030204" pitchFamily="34" charset="0"/>
              </a:rPr>
              <a:t>Addition of waves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>
            <a:extLst>
              <a:ext uri="{FF2B5EF4-FFF2-40B4-BE49-F238E27FC236}">
                <a16:creationId xmlns:a16="http://schemas.microsoft.com/office/drawing/2014/main" id="{C523309B-7DAF-E04F-A3AE-7B8811C94E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447800"/>
            <a:ext cx="432435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5">
            <a:extLst>
              <a:ext uri="{FF2B5EF4-FFF2-40B4-BE49-F238E27FC236}">
                <a16:creationId xmlns:a16="http://schemas.microsoft.com/office/drawing/2014/main" id="{1C65C175-E8C5-E042-A073-A544FBB64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5" t="6097" r="13794"/>
          <a:stretch>
            <a:fillRect/>
          </a:stretch>
        </p:blipFill>
        <p:spPr bwMode="auto">
          <a:xfrm>
            <a:off x="6254750" y="1752600"/>
            <a:ext cx="4413250" cy="42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DA545F-C48C-3841-A7FD-58A67F9EB338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3467101" y="3924301"/>
            <a:ext cx="5257800" cy="31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20A2FC-FFE5-6C46-A6BB-3AD18CD4262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52600" y="3886200"/>
            <a:ext cx="43434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57" name="TextBox 15">
            <a:extLst>
              <a:ext uri="{FF2B5EF4-FFF2-40B4-BE49-F238E27FC236}">
                <a16:creationId xmlns:a16="http://schemas.microsoft.com/office/drawing/2014/main" id="{92F8ABCB-FDFA-0041-A9B7-16A3E700B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04801"/>
            <a:ext cx="7924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cs-CZ" sz="4000">
                <a:latin typeface="Calibri" panose="020F0502020204030204" pitchFamily="34" charset="0"/>
              </a:rPr>
              <a:t>Particles &amp; waves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CEBC1A47-98D2-2446-B8D0-F9C328503B1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992313" y="152401"/>
            <a:ext cx="4176712" cy="1431925"/>
          </a:xfrm>
        </p:spPr>
        <p:txBody>
          <a:bodyPr/>
          <a:lstStyle/>
          <a:p>
            <a:pPr eaLnBrk="1" hangingPunct="1"/>
            <a:r>
              <a:rPr lang="en-US" altLang="zh-TW" sz="3200" dirty="0">
                <a:ea typeface="新細明體" panose="02020500000000000000" pitchFamily="18" charset="-120"/>
              </a:rPr>
              <a:t>MAX VON LAUE </a:t>
            </a:r>
            <a:br>
              <a:rPr lang="en-US" altLang="zh-TW" sz="3200" dirty="0">
                <a:ea typeface="新細明體" panose="02020500000000000000" pitchFamily="18" charset="-120"/>
              </a:rPr>
            </a:br>
            <a:r>
              <a:rPr lang="en-US" altLang="zh-TW" sz="3200" dirty="0">
                <a:ea typeface="新細明體" panose="02020500000000000000" pitchFamily="18" charset="-120"/>
              </a:rPr>
              <a:t>(1879-1960)</a:t>
            </a:r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552E1A91-0DDD-AA42-86F0-18C833CBF1BD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119336" y="1752600"/>
            <a:ext cx="8262664" cy="21605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z="2800" b="1" dirty="0">
                <a:ea typeface="新細明體" panose="02020500000000000000" pitchFamily="18" charset="-120"/>
              </a:rPr>
              <a:t>1914 Nobel Laureate in Physics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zh-TW" sz="2800" b="1" dirty="0">
                <a:ea typeface="新細明體" panose="02020500000000000000" pitchFamily="18" charset="-120"/>
              </a:rPr>
              <a:t>	</a:t>
            </a:r>
            <a:r>
              <a:rPr lang="en-US" altLang="cs-CZ" sz="2800" i="1" dirty="0">
                <a:ea typeface="ＭＳ Ｐゴシック" panose="020B0600070205080204" pitchFamily="34" charset="-128"/>
              </a:rPr>
              <a:t>for his discovery of the diffraction of X-rays by crystals</a:t>
            </a:r>
            <a:endParaRPr lang="en-US" altLang="zh-TW" sz="2800" b="1" dirty="0">
              <a:ea typeface="新細明體" panose="02020500000000000000" pitchFamily="18" charset="-120"/>
            </a:endParaRPr>
          </a:p>
        </p:txBody>
      </p:sp>
      <p:pic>
        <p:nvPicPr>
          <p:cNvPr id="19459" name="Picture 4" descr="laue">
            <a:extLst>
              <a:ext uri="{FF2B5EF4-FFF2-40B4-BE49-F238E27FC236}">
                <a16:creationId xmlns:a16="http://schemas.microsoft.com/office/drawing/2014/main" id="{7F140D00-6B8C-6543-8032-110030096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687" y="174242"/>
            <a:ext cx="17526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7" descr="img59">
            <a:extLst>
              <a:ext uri="{FF2B5EF4-FFF2-40B4-BE49-F238E27FC236}">
                <a16:creationId xmlns:a16="http://schemas.microsoft.com/office/drawing/2014/main" id="{D6B3CD5D-81FB-5B4F-BB98-F621EE501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3" t="3571"/>
          <a:stretch>
            <a:fillRect/>
          </a:stretch>
        </p:blipFill>
        <p:spPr bwMode="auto">
          <a:xfrm>
            <a:off x="767408" y="3836989"/>
            <a:ext cx="4419600" cy="2057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>
            <a:extLst>
              <a:ext uri="{FF2B5EF4-FFF2-40B4-BE49-F238E27FC236}">
                <a16:creationId xmlns:a16="http://schemas.microsoft.com/office/drawing/2014/main" id="{7A25144B-2DD2-D444-83A0-0441BBFCA2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80" t="19737" r="7761" b="35526"/>
          <a:stretch>
            <a:fillRect/>
          </a:stretch>
        </p:blipFill>
        <p:spPr bwMode="auto">
          <a:xfrm>
            <a:off x="7680176" y="2832894"/>
            <a:ext cx="4186237" cy="395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D31EF8-4B84-084A-A425-82F5BA9D338B}"/>
              </a:ext>
            </a:extLst>
          </p:cNvPr>
          <p:cNvSpPr txBox="1"/>
          <p:nvPr/>
        </p:nvSpPr>
        <p:spPr>
          <a:xfrm>
            <a:off x="938858" y="6093296"/>
            <a:ext cx="4248150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Friedrich and </a:t>
            </a:r>
            <a:r>
              <a:rPr lang="en-US" dirty="0" err="1">
                <a:latin typeface="+mn-lt"/>
                <a:ea typeface="ＭＳ Ｐゴシック" charset="0"/>
                <a:cs typeface="ＭＳ Ｐゴシック" charset="0"/>
              </a:rPr>
              <a:t>Knipping</a:t>
            </a: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736975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18363</TotalTime>
  <Words>1309</Words>
  <Application>Microsoft Macintosh PowerPoint</Application>
  <PresentationFormat>Widescreen</PresentationFormat>
  <Paragraphs>228</Paragraphs>
  <Slides>58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5" baseType="lpstr">
      <vt:lpstr>Arial</vt:lpstr>
      <vt:lpstr>Calibri</vt:lpstr>
      <vt:lpstr>Symbol</vt:lpstr>
      <vt:lpstr>Times New Roman</vt:lpstr>
      <vt:lpstr>Wingdings</vt:lpstr>
      <vt:lpstr>Office Theme</vt:lpstr>
      <vt:lpstr>MSGraph.Chart.8</vt:lpstr>
      <vt:lpstr>Macromolecular crystallography</vt:lpstr>
      <vt:lpstr>PowerPoint Presentation</vt:lpstr>
      <vt:lpstr>WILHELM CONRAD RÖNTGEN (1845-1923)</vt:lpstr>
      <vt:lpstr>MAX VON LAUE  (1879-1960)</vt:lpstr>
      <vt:lpstr>PowerPoint Presentation</vt:lpstr>
      <vt:lpstr>PowerPoint Presentation</vt:lpstr>
      <vt:lpstr>PowerPoint Presentation</vt:lpstr>
      <vt:lpstr>PowerPoint Presentation</vt:lpstr>
      <vt:lpstr>MAX VON LAUE  (1879-1960)</vt:lpstr>
      <vt:lpstr>PowerPoint Presentation</vt:lpstr>
      <vt:lpstr>PowerPoint Presentation</vt:lpstr>
      <vt:lpstr>PowerPoint Presentation</vt:lpstr>
      <vt:lpstr>WILLIAM HENRY BRAGG (1862-1942) WILLIAM LAWRENCE BRAGG (1890-1971) </vt:lpstr>
      <vt:lpstr>James Batcheller Sumner (1879-1960)</vt:lpstr>
      <vt:lpstr>FRANCIS HARRY COMPTON CRICK (1916-2004) JAMES DEWEY WATSON (1928) MAURICE HUGH FREDERICK WILKINS (1916-2004)</vt:lpstr>
      <vt:lpstr>Max Ferdinand Perutz (1914 – 2002) John Cowdery Kendrew (1917 – 1997)</vt:lpstr>
      <vt:lpstr>PowerPoint Presentation</vt:lpstr>
      <vt:lpstr>PowerPoint Presentation</vt:lpstr>
      <vt:lpstr>PowerPoint Presentation</vt:lpstr>
      <vt:lpstr>PowerPoint Presentation</vt:lpstr>
      <vt:lpstr>Wave as a vector</vt:lpstr>
      <vt:lpstr>X-rays scatter from electrons in all directions</vt:lpstr>
      <vt:lpstr>X-ray scattering from several electrons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Diffraction pattern from a protein crystal</vt:lpstr>
      <vt:lpstr>PowerPoint Presentation</vt:lpstr>
      <vt:lpstr>PowerPoint Presentation</vt:lpstr>
      <vt:lpstr>Electron density equation + PHASE PROBLEM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 building &amp; resolution</vt:lpstr>
      <vt:lpstr>Validation</vt:lpstr>
      <vt:lpstr>PowerPoint Presentation</vt:lpstr>
      <vt:lpstr>PowerPoint Presentation</vt:lpstr>
      <vt:lpstr>PowerPoint Presentation</vt:lpstr>
      <vt:lpstr>PowerPoint Presentation</vt:lpstr>
      <vt:lpstr>Data deposition</vt:lpstr>
      <vt:lpstr>PowerPoint Presentation</vt:lpstr>
      <vt:lpstr>X-ray crystallography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Pavel Plevka</cp:lastModifiedBy>
  <cp:revision>83</cp:revision>
  <dcterms:created xsi:type="dcterms:W3CDTF">2013-11-17T18:12:31Z</dcterms:created>
  <dcterms:modified xsi:type="dcterms:W3CDTF">2023-11-22T08:14:20Z</dcterms:modified>
  <cp:category/>
</cp:coreProperties>
</file>