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31" r:id="rId2"/>
    <p:sldId id="502" r:id="rId3"/>
    <p:sldId id="503" r:id="rId4"/>
    <p:sldId id="512" r:id="rId5"/>
    <p:sldId id="507" r:id="rId6"/>
    <p:sldId id="515" r:id="rId7"/>
    <p:sldId id="513" r:id="rId8"/>
    <p:sldId id="508" r:id="rId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000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03.10.2017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03.10.2017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79E15-468F-453D-996B-79D99725545C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C5545-0798-4463-AD75-CD0A632F7BEB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7B08-71E8-4B07-B651-4690FF21A41C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>
                <a:solidFill>
                  <a:srgbClr val="000066"/>
                </a:solidFill>
                <a:latin typeface="Tahoma" pitchFamily="34" charset="0"/>
              </a:rPr>
              <a:t> Luděk Bláha, PřF MU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02 – MECHANISMS </a:t>
            </a:r>
            <a:r>
              <a:rPr lang="cs-CZ" sz="3600" b="1" dirty="0" smtClean="0">
                <a:solidFill>
                  <a:srgbClr val="FF3300"/>
                </a:solidFill>
              </a:rPr>
              <a:t>OVERVIEW</a:t>
            </a:r>
            <a:endParaRPr lang="cs-CZ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Different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categorization</a:t>
            </a:r>
            <a:r>
              <a:rPr lang="en-GB" sz="2800" dirty="0" smtClean="0">
                <a:solidFill>
                  <a:schemeClr val="tx1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of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MoA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err="1" smtClean="0"/>
              <a:t>According</a:t>
            </a:r>
            <a:r>
              <a:rPr lang="cs-CZ" sz="2200" dirty="0" smtClean="0"/>
              <a:t> to </a:t>
            </a:r>
            <a:r>
              <a:rPr lang="cs-CZ" sz="2200" b="1" dirty="0" err="1" smtClean="0"/>
              <a:t>target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molecules</a:t>
            </a:r>
            <a:r>
              <a:rPr lang="en-GB" sz="2200" b="1" dirty="0" smtClean="0"/>
              <a:t> </a:t>
            </a:r>
            <a:r>
              <a:rPr lang="en-GB" sz="2200" dirty="0" smtClean="0">
                <a:solidFill>
                  <a:schemeClr val="tx2"/>
                </a:solidFill>
              </a:rPr>
              <a:t>(next slide)</a:t>
            </a:r>
            <a:endParaRPr lang="cs-CZ" sz="2200" dirty="0" smtClean="0">
              <a:solidFill>
                <a:schemeClr val="tx2"/>
              </a:solidFill>
            </a:endParaRPr>
          </a:p>
          <a:p>
            <a:pPr lvl="1"/>
            <a:r>
              <a:rPr lang="cs-CZ" sz="1800" dirty="0" err="1" smtClean="0"/>
              <a:t>Mechanisms</a:t>
            </a:r>
            <a:r>
              <a:rPr lang="cs-CZ" sz="1800" dirty="0" smtClean="0"/>
              <a:t> </a:t>
            </a:r>
            <a:r>
              <a:rPr lang="cs-CZ" sz="1800" dirty="0" err="1" smtClean="0"/>
              <a:t>primarily</a:t>
            </a:r>
            <a:r>
              <a:rPr lang="cs-CZ" sz="1800" dirty="0" smtClean="0"/>
              <a:t> </a:t>
            </a:r>
            <a:r>
              <a:rPr lang="cs-CZ" sz="1800" dirty="0" err="1" smtClean="0"/>
              <a:t>targeting</a:t>
            </a:r>
            <a:r>
              <a:rPr lang="cs-CZ" sz="1800" dirty="0" smtClean="0"/>
              <a:t> </a:t>
            </a:r>
            <a:r>
              <a:rPr lang="cs-CZ" sz="1800" dirty="0" err="1" smtClean="0"/>
              <a:t>different</a:t>
            </a:r>
            <a:r>
              <a:rPr lang="cs-CZ" sz="1800" dirty="0" smtClean="0"/>
              <a:t> </a:t>
            </a:r>
          </a:p>
          <a:p>
            <a:pPr lvl="2"/>
            <a:r>
              <a:rPr lang="cs-CZ" sz="1400" dirty="0" smtClean="0">
                <a:solidFill>
                  <a:srgbClr val="FF0000"/>
                </a:solidFill>
              </a:rPr>
              <a:t>BIOLOGICAL MACROMOLECULES </a:t>
            </a:r>
          </a:p>
          <a:p>
            <a:pPr lvl="3"/>
            <a:r>
              <a:rPr lang="cs-CZ" sz="900" dirty="0" smtClean="0"/>
              <a:t>i.e. PROTEINS </a:t>
            </a:r>
            <a:r>
              <a:rPr lang="cs-CZ" sz="900" dirty="0" err="1" smtClean="0"/>
              <a:t>and</a:t>
            </a:r>
            <a:r>
              <a:rPr lang="cs-CZ" sz="900" dirty="0" smtClean="0"/>
              <a:t>/</a:t>
            </a:r>
            <a:r>
              <a:rPr lang="cs-CZ" sz="900" dirty="0" err="1" smtClean="0"/>
              <a:t>or</a:t>
            </a:r>
            <a:r>
              <a:rPr lang="cs-CZ" sz="900" dirty="0" smtClean="0"/>
              <a:t> NUCLEIC ACIDS </a:t>
            </a:r>
            <a:r>
              <a:rPr lang="cs-CZ" sz="900" dirty="0" err="1" smtClean="0"/>
              <a:t>and</a:t>
            </a:r>
            <a:r>
              <a:rPr lang="cs-CZ" sz="900" dirty="0" smtClean="0"/>
              <a:t>/</a:t>
            </a:r>
            <a:r>
              <a:rPr lang="cs-CZ" sz="900" dirty="0" err="1" smtClean="0"/>
              <a:t>or</a:t>
            </a:r>
            <a:r>
              <a:rPr lang="cs-CZ" sz="900" dirty="0" smtClean="0"/>
              <a:t> PHOSPHOLIPIDS</a:t>
            </a:r>
          </a:p>
          <a:p>
            <a:pPr lvl="2"/>
            <a:r>
              <a:rPr lang="cs-CZ" sz="1400" dirty="0" smtClean="0">
                <a:solidFill>
                  <a:srgbClr val="FF0000"/>
                </a:solidFill>
              </a:rPr>
              <a:t>SMALL BIOLOGICAL (ORGANIC) MOLECULES </a:t>
            </a:r>
          </a:p>
          <a:p>
            <a:pPr lvl="3"/>
            <a:r>
              <a:rPr lang="cs-CZ" sz="900" dirty="0" err="1" smtClean="0"/>
              <a:t>E.g</a:t>
            </a:r>
            <a:r>
              <a:rPr lang="cs-CZ" sz="900" dirty="0" smtClean="0"/>
              <a:t>. </a:t>
            </a:r>
            <a:r>
              <a:rPr lang="cs-CZ" sz="900" dirty="0" err="1" smtClean="0"/>
              <a:t>Antioxidants</a:t>
            </a:r>
            <a:r>
              <a:rPr lang="cs-CZ" sz="900" dirty="0" smtClean="0"/>
              <a:t> </a:t>
            </a:r>
            <a:r>
              <a:rPr lang="cs-CZ" sz="900" dirty="0" err="1" smtClean="0"/>
              <a:t>or</a:t>
            </a:r>
            <a:r>
              <a:rPr lang="cs-CZ" sz="900" dirty="0" smtClean="0"/>
              <a:t> </a:t>
            </a:r>
            <a:r>
              <a:rPr lang="cs-CZ" sz="900" dirty="0" err="1" smtClean="0"/>
              <a:t>scavengers</a:t>
            </a:r>
            <a:r>
              <a:rPr lang="cs-CZ" sz="900" dirty="0" smtClean="0"/>
              <a:t> (vit.E, GSH)</a:t>
            </a:r>
            <a:endParaRPr lang="en-US" sz="2400" dirty="0" smtClean="0"/>
          </a:p>
          <a:p>
            <a:endParaRPr lang="en-US" sz="1400" dirty="0" smtClean="0"/>
          </a:p>
          <a:p>
            <a:r>
              <a:rPr lang="cs-CZ" sz="2200" dirty="0" err="1" smtClean="0"/>
              <a:t>According</a:t>
            </a:r>
            <a:r>
              <a:rPr lang="cs-CZ" sz="2200" dirty="0" smtClean="0"/>
              <a:t> to </a:t>
            </a:r>
            <a:r>
              <a:rPr lang="en-US" sz="2200" b="1" dirty="0" smtClean="0"/>
              <a:t>INTERACTION </a:t>
            </a:r>
            <a:r>
              <a:rPr lang="en-US" sz="2200" dirty="0" smtClean="0"/>
              <a:t>between </a:t>
            </a:r>
            <a:r>
              <a:rPr lang="cs-CZ" sz="2200" dirty="0" err="1" smtClean="0"/>
              <a:t>toxicant</a:t>
            </a:r>
            <a:r>
              <a:rPr lang="cs-CZ" sz="2200" dirty="0" smtClean="0"/>
              <a:t>/</a:t>
            </a:r>
            <a:r>
              <a:rPr lang="cs-CZ" sz="2200" dirty="0" err="1" smtClean="0"/>
              <a:t>target</a:t>
            </a:r>
            <a:r>
              <a:rPr lang="en-GB" sz="2200" dirty="0" smtClean="0"/>
              <a:t> </a:t>
            </a:r>
            <a:r>
              <a:rPr lang="en-GB" sz="2200" dirty="0" smtClean="0">
                <a:solidFill>
                  <a:schemeClr val="tx2"/>
                </a:solidFill>
              </a:rPr>
              <a:t>(next slide)</a:t>
            </a:r>
            <a:endParaRPr lang="cs-CZ" sz="2200" b="1" dirty="0" smtClean="0"/>
          </a:p>
          <a:p>
            <a:pPr lvl="1"/>
            <a:r>
              <a:rPr lang="en-GB" sz="1800" dirty="0" smtClean="0"/>
              <a:t>Non-covalent interactions</a:t>
            </a:r>
          </a:p>
          <a:p>
            <a:pPr lvl="2"/>
            <a:r>
              <a:rPr lang="cs-CZ" sz="1400" dirty="0" err="1" smtClean="0"/>
              <a:t>Partitioning</a:t>
            </a:r>
            <a:r>
              <a:rPr lang="cs-CZ" sz="1400" dirty="0" smtClean="0"/>
              <a:t> (v d </a:t>
            </a:r>
            <a:r>
              <a:rPr lang="cs-CZ" sz="1400" dirty="0" err="1" smtClean="0"/>
              <a:t>Waals</a:t>
            </a:r>
            <a:r>
              <a:rPr lang="cs-CZ" sz="1400" dirty="0" smtClean="0"/>
              <a:t>, H-</a:t>
            </a:r>
            <a:r>
              <a:rPr lang="cs-CZ" sz="1400" dirty="0" err="1" smtClean="0"/>
              <a:t>bonds</a:t>
            </a:r>
            <a:r>
              <a:rPr lang="cs-CZ" sz="1400" dirty="0" smtClean="0"/>
              <a:t>, </a:t>
            </a:r>
            <a:r>
              <a:rPr lang="cs-CZ" sz="1400" dirty="0" err="1" smtClean="0"/>
              <a:t>hydrophobic</a:t>
            </a:r>
            <a:r>
              <a:rPr lang="cs-CZ" sz="1400" dirty="0" smtClean="0"/>
              <a:t> </a:t>
            </a:r>
            <a:r>
              <a:rPr lang="cs-CZ" sz="1400" dirty="0" err="1" smtClean="0"/>
              <a:t>interactions</a:t>
            </a:r>
            <a:r>
              <a:rPr lang="cs-CZ" sz="1400" dirty="0" smtClean="0"/>
              <a:t>)	</a:t>
            </a:r>
            <a:r>
              <a:rPr lang="en-GB" sz="1400" dirty="0" smtClean="0"/>
              <a:t>	</a:t>
            </a:r>
            <a:r>
              <a:rPr lang="cs-CZ" sz="1400" dirty="0" smtClean="0">
                <a:sym typeface="Wingdings" pitchFamily="2" charset="2"/>
              </a:rPr>
              <a:t></a:t>
            </a:r>
            <a:r>
              <a:rPr lang="en-US" sz="1400" dirty="0" smtClean="0">
                <a:sym typeface="Wingdings" pitchFamily="2" charset="2"/>
              </a:rPr>
              <a:t> [1] below</a:t>
            </a:r>
          </a:p>
          <a:p>
            <a:pPr lvl="2"/>
            <a:r>
              <a:rPr lang="en-US" sz="1400" dirty="0" smtClean="0">
                <a:sym typeface="Wingdings" pitchFamily="2" charset="2"/>
              </a:rPr>
              <a:t>Partitioning with </a:t>
            </a:r>
            <a:r>
              <a:rPr lang="en-US" sz="1400" b="1" dirty="0" smtClean="0">
                <a:sym typeface="Wingdings" pitchFamily="2" charset="2"/>
              </a:rPr>
              <a:t>specific </a:t>
            </a:r>
            <a:r>
              <a:rPr lang="en-US" sz="1400" b="1" dirty="0" err="1" smtClean="0">
                <a:sym typeface="Wingdings" pitchFamily="2" charset="2"/>
              </a:rPr>
              <a:t>steric</a:t>
            </a:r>
            <a:r>
              <a:rPr lang="en-US" sz="1400" b="1" dirty="0" smtClean="0">
                <a:sym typeface="Wingdings" pitchFamily="2" charset="2"/>
              </a:rPr>
              <a:t> fit</a:t>
            </a:r>
            <a:r>
              <a:rPr lang="en-US" sz="1400" dirty="0" smtClean="0">
                <a:sym typeface="Wingdings" pitchFamily="2" charset="2"/>
              </a:rPr>
              <a:t> 			</a:t>
            </a:r>
            <a:r>
              <a:rPr lang="en-GB" sz="1400" dirty="0" smtClean="0">
                <a:sym typeface="Wingdings" pitchFamily="2" charset="2"/>
              </a:rPr>
              <a:t> </a:t>
            </a:r>
            <a:r>
              <a:rPr lang="en-US" sz="1400" dirty="0" smtClean="0">
                <a:sym typeface="Wingdings" pitchFamily="2" charset="2"/>
              </a:rPr>
              <a:t>[3] below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Formation of covalent bonds</a:t>
            </a:r>
            <a:endParaRPr lang="cs-CZ" sz="1400" dirty="0" smtClean="0"/>
          </a:p>
          <a:p>
            <a:pPr lvl="2"/>
            <a:r>
              <a:rPr lang="en-GB" sz="1400" dirty="0" smtClean="0"/>
              <a:t>... with proteins / DNA-RNA / P-lipids / small molecules 	</a:t>
            </a:r>
            <a:r>
              <a:rPr lang="en-GB" sz="1400" dirty="0" smtClean="0">
                <a:sym typeface="Wingdings" pitchFamily="2" charset="2"/>
              </a:rPr>
              <a:t> 	 </a:t>
            </a:r>
            <a:r>
              <a:rPr lang="en-US" sz="1400" dirty="0" smtClean="0">
                <a:sym typeface="Wingdings" pitchFamily="2" charset="2"/>
              </a:rPr>
              <a:t>[2] below</a:t>
            </a:r>
          </a:p>
          <a:p>
            <a:endParaRPr lang="en-GB" sz="1500" dirty="0" smtClean="0"/>
          </a:p>
          <a:p>
            <a:r>
              <a:rPr lang="en-GB" sz="2200" dirty="0" smtClean="0"/>
              <a:t>According to </a:t>
            </a:r>
            <a:r>
              <a:rPr lang="en-GB" sz="2200" b="1" dirty="0" smtClean="0"/>
              <a:t>“STERIC SPECIFICITY” </a:t>
            </a:r>
            <a:r>
              <a:rPr lang="en-GB" sz="2200" dirty="0" smtClean="0"/>
              <a:t>of the interaction</a:t>
            </a:r>
          </a:p>
          <a:p>
            <a:pPr lvl="1"/>
            <a:r>
              <a:rPr lang="en-GB" sz="1600" dirty="0" smtClean="0"/>
              <a:t>NON-SPECIFIC MECHANISMS</a:t>
            </a:r>
          </a:p>
          <a:p>
            <a:pPr lvl="2"/>
            <a:r>
              <a:rPr lang="en-GB" sz="1400" dirty="0" smtClean="0"/>
              <a:t>the  interaction between the toxicant and the target occurs “generally” with any target of certain general properties (e.g. toxicant is able to bind to ANY protein having e.g. SH- group), it does not require specific </a:t>
            </a:r>
            <a:r>
              <a:rPr lang="en-GB" sz="1400" dirty="0" err="1" smtClean="0"/>
              <a:t>steric</a:t>
            </a:r>
            <a:r>
              <a:rPr lang="en-GB" sz="1400" dirty="0" smtClean="0"/>
              <a:t> (structural) properties of the target</a:t>
            </a:r>
          </a:p>
          <a:p>
            <a:pPr lvl="3"/>
            <a:r>
              <a:rPr lang="en-GB" sz="1300" b="1" dirty="0" smtClean="0">
                <a:solidFill>
                  <a:srgbClr val="0070C0"/>
                </a:solidFill>
              </a:rPr>
              <a:t>mechanisms </a:t>
            </a:r>
            <a:r>
              <a:rPr lang="en-US" sz="1300" b="1" dirty="0" smtClean="0">
                <a:solidFill>
                  <a:srgbClr val="0070C0"/>
                </a:solidFill>
              </a:rPr>
              <a:t>[1] and [2] below</a:t>
            </a:r>
            <a:endParaRPr lang="en-GB" sz="1700" b="1" dirty="0" smtClean="0">
              <a:solidFill>
                <a:srgbClr val="0070C0"/>
              </a:solidFill>
            </a:endParaRPr>
          </a:p>
          <a:p>
            <a:pPr lvl="1"/>
            <a:r>
              <a:rPr lang="en-GB" sz="1600" dirty="0" smtClean="0"/>
              <a:t>SPECIFIC MECHANISMS</a:t>
            </a:r>
          </a:p>
          <a:p>
            <a:pPr lvl="2"/>
            <a:r>
              <a:rPr lang="en-GB" sz="1400" dirty="0" smtClean="0"/>
              <a:t>the toxicant interacts only with certain and specific structural properties (e.g. specific binding of a pesticide into the active site of enzyme </a:t>
            </a:r>
            <a:r>
              <a:rPr lang="en-GB" sz="1400" dirty="0" err="1" smtClean="0"/>
              <a:t>acetylcholinesterase</a:t>
            </a:r>
            <a:r>
              <a:rPr lang="en-GB" sz="1400" dirty="0" smtClean="0"/>
              <a:t>)</a:t>
            </a:r>
          </a:p>
          <a:p>
            <a:pPr lvl="3"/>
            <a:r>
              <a:rPr lang="en-US" sz="1300" b="1" dirty="0" smtClean="0">
                <a:solidFill>
                  <a:srgbClr val="0070C0"/>
                </a:solidFill>
              </a:rPr>
              <a:t>mechanism [3]</a:t>
            </a:r>
            <a:endParaRPr lang="en-GB" sz="1300" b="1" dirty="0" smtClean="0">
              <a:solidFill>
                <a:srgbClr val="0070C0"/>
              </a:solidFill>
            </a:endParaRPr>
          </a:p>
          <a:p>
            <a:endParaRPr lang="en-US" sz="16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 l="38126" t="17708" r="3751" b="11458"/>
          <a:stretch>
            <a:fillRect/>
          </a:stretch>
        </p:blipFill>
        <p:spPr bwMode="auto">
          <a:xfrm>
            <a:off x="900113" y="1052736"/>
            <a:ext cx="74199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b="1" dirty="0" err="1" smtClean="0">
                <a:solidFill>
                  <a:schemeClr val="tx1"/>
                </a:solidFill>
              </a:rPr>
              <a:t>Target</a:t>
            </a:r>
            <a:r>
              <a:rPr lang="en-GB" b="1" dirty="0" smtClean="0">
                <a:solidFill>
                  <a:schemeClr val="tx1"/>
                </a:solidFill>
              </a:rPr>
              <a:t> (receptor) in </a:t>
            </a:r>
            <a:r>
              <a:rPr lang="en-GB" b="1" dirty="0" err="1" smtClean="0">
                <a:solidFill>
                  <a:schemeClr val="tx1"/>
                </a:solidFill>
              </a:rPr>
              <a:t>MoA</a:t>
            </a:r>
            <a:r>
              <a:rPr lang="en-GB" b="1" dirty="0" smtClean="0">
                <a:solidFill>
                  <a:schemeClr val="tx1"/>
                </a:solidFill>
              </a:rPr>
              <a:t> / </a:t>
            </a:r>
            <a:r>
              <a:rPr lang="en-GB" b="1" dirty="0" err="1" smtClean="0">
                <a:solidFill>
                  <a:schemeClr val="tx1"/>
                </a:solidFill>
              </a:rPr>
              <a:t>toxicodynamic</a:t>
            </a:r>
            <a:r>
              <a:rPr lang="en-GB" b="1" dirty="0" smtClean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BIOMOLECULE</a:t>
            </a:r>
            <a:endParaRPr lang="en-GB" b="1" dirty="0" smtClean="0"/>
          </a:p>
        </p:txBody>
      </p:sp>
      <p:sp>
        <p:nvSpPr>
          <p:cNvPr id="6" name="Šipka dolů 5"/>
          <p:cNvSpPr/>
          <p:nvPr/>
        </p:nvSpPr>
        <p:spPr>
          <a:xfrm>
            <a:off x="2124075" y="981075"/>
            <a:ext cx="576263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ovéPole 4"/>
          <p:cNvSpPr txBox="1"/>
          <p:nvPr/>
        </p:nvSpPr>
        <p:spPr>
          <a:xfrm>
            <a:off x="7740352" y="22048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[1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731254" y="33569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[3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731254" y="407707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[2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</a:rPr>
              <a:t>Possible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categorization</a:t>
            </a:r>
            <a:r>
              <a:rPr lang="en-GB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MoA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6552728" cy="525658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[1] non/specific membrane toxicity</a:t>
            </a:r>
            <a:endParaRPr lang="en-GB" b="1" dirty="0" smtClean="0"/>
          </a:p>
          <a:p>
            <a:pPr lvl="1"/>
            <a:r>
              <a:rPr lang="en-GB" dirty="0" smtClean="0"/>
              <a:t>Involves ALL ORGANIC compounds</a:t>
            </a:r>
          </a:p>
          <a:p>
            <a:pPr lvl="1"/>
            <a:r>
              <a:rPr lang="en-GB" dirty="0" smtClean="0"/>
              <a:t>Affinity to non-polar environment (membrane phospholipids)</a:t>
            </a:r>
          </a:p>
          <a:p>
            <a:pPr lvl="1"/>
            <a:r>
              <a:rPr lang="en-GB" dirty="0" smtClean="0"/>
              <a:t>Two types can be discriminated</a:t>
            </a:r>
          </a:p>
          <a:p>
            <a:pPr lvl="2"/>
            <a:r>
              <a:rPr lang="en-GB" dirty="0" err="1" smtClean="0"/>
              <a:t>nonpolar</a:t>
            </a:r>
            <a:r>
              <a:rPr lang="en-GB" dirty="0" smtClean="0"/>
              <a:t> basal / narcotic toxicity (</a:t>
            </a:r>
          </a:p>
          <a:p>
            <a:pPr lvl="3"/>
            <a:r>
              <a:rPr lang="en-GB" dirty="0" smtClean="0"/>
              <a:t>effects observed at relatively high concentrations, depends on </a:t>
            </a:r>
            <a:r>
              <a:rPr lang="en-GB" dirty="0" err="1" smtClean="0"/>
              <a:t>hydrophobicity</a:t>
            </a:r>
            <a:r>
              <a:rPr lang="en-GB" dirty="0" smtClean="0"/>
              <a:t> (</a:t>
            </a:r>
            <a:r>
              <a:rPr lang="en-GB" dirty="0" err="1" smtClean="0"/>
              <a:t>Kow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polar narcosis</a:t>
            </a:r>
          </a:p>
          <a:p>
            <a:pPr lvl="3"/>
            <a:r>
              <a:rPr lang="en-GB" dirty="0" smtClean="0"/>
              <a:t>more polar compounds may affect also membrane proteins (effects at lower concentrations than expected from </a:t>
            </a:r>
            <a:r>
              <a:rPr lang="en-GB" dirty="0" err="1" smtClean="0"/>
              <a:t>Kow</a:t>
            </a:r>
            <a:r>
              <a:rPr lang="en-GB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[2]</a:t>
            </a:r>
            <a:r>
              <a:rPr lang="en-GB" b="1" dirty="0" smtClean="0"/>
              <a:t> nonspecific reactive toxicity </a:t>
            </a:r>
          </a:p>
          <a:p>
            <a:pPr lvl="1"/>
            <a:r>
              <a:rPr lang="en-GB" dirty="0" smtClean="0"/>
              <a:t>some compounds with “reactive” properties may directly modify biological macromolecule (lipids, proteins, nucleic acids) causing thus toxic effects</a:t>
            </a:r>
          </a:p>
          <a:p>
            <a:pPr lvl="1"/>
            <a:r>
              <a:rPr lang="en-GB" dirty="0" smtClean="0"/>
              <a:t>reactive chemicals are mostly „</a:t>
            </a:r>
            <a:r>
              <a:rPr lang="en-GB" dirty="0" err="1" smtClean="0"/>
              <a:t>electrophiles</a:t>
            </a:r>
            <a:r>
              <a:rPr lang="en-GB" dirty="0" smtClean="0"/>
              <a:t>“ (reacting with „</a:t>
            </a:r>
            <a:r>
              <a:rPr lang="en-GB" dirty="0" err="1" smtClean="0"/>
              <a:t>nucleophiles</a:t>
            </a:r>
            <a:r>
              <a:rPr lang="en-GB" dirty="0" smtClean="0"/>
              <a:t>“ in cells – i.e. </a:t>
            </a:r>
            <a:r>
              <a:rPr lang="en-GB" dirty="0" err="1" smtClean="0"/>
              <a:t>electrone</a:t>
            </a:r>
            <a:r>
              <a:rPr lang="en-GB" dirty="0" smtClean="0"/>
              <a:t>-rich sites - nucleotides, -NH2, -SH and others)</a:t>
            </a:r>
          </a:p>
          <a:p>
            <a:endParaRPr lang="en-GB" dirty="0" smtClean="0"/>
          </a:p>
          <a:p>
            <a:r>
              <a:rPr lang="en-US" b="1" dirty="0" smtClean="0"/>
              <a:t>[3]</a:t>
            </a:r>
            <a:r>
              <a:rPr lang="en-GB" b="1" dirty="0" smtClean="0"/>
              <a:t> specific </a:t>
            </a:r>
            <a:r>
              <a:rPr lang="en-GB" b="1" dirty="0" err="1" smtClean="0"/>
              <a:t>steric</a:t>
            </a:r>
            <a:r>
              <a:rPr lang="en-GB" b="1" dirty="0" smtClean="0"/>
              <a:t> interactions</a:t>
            </a:r>
          </a:p>
          <a:p>
            <a:pPr lvl="1"/>
            <a:r>
              <a:rPr lang="en-GB" dirty="0" smtClean="0"/>
              <a:t>only certain specific compounds selectively affect specific targets</a:t>
            </a:r>
          </a:p>
          <a:p>
            <a:pPr lvl="1"/>
            <a:r>
              <a:rPr lang="en-GB" dirty="0" smtClean="0"/>
              <a:t>E.g. enzyme inhibitions (drugs, insecticides); receptor interactions (e.g. Estrogens)</a:t>
            </a:r>
          </a:p>
          <a:p>
            <a:pPr lvl="1"/>
            <a:r>
              <a:rPr lang="en-GB" dirty="0" smtClean="0"/>
              <a:t>Can be non-covalent as well as covalent</a:t>
            </a:r>
          </a:p>
          <a:p>
            <a:pPr lvl="1"/>
            <a:r>
              <a:rPr lang="en-GB" dirty="0" smtClean="0"/>
              <a:t>Effects at </a:t>
            </a:r>
            <a:r>
              <a:rPr lang="en-GB" b="1" dirty="0" smtClean="0"/>
              <a:t>very low </a:t>
            </a:r>
            <a:r>
              <a:rPr lang="en-GB" dirty="0" smtClean="0"/>
              <a:t>concentrations</a:t>
            </a:r>
          </a:p>
        </p:txBody>
      </p:sp>
      <p:sp>
        <p:nvSpPr>
          <p:cNvPr id="5" name="Elipsa 4"/>
          <p:cNvSpPr/>
          <p:nvPr/>
        </p:nvSpPr>
        <p:spPr>
          <a:xfrm>
            <a:off x="7236296" y="1124744"/>
            <a:ext cx="1656184" cy="504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All organics</a:t>
            </a:r>
          </a:p>
          <a:p>
            <a:pPr algn="ctr"/>
            <a:r>
              <a:rPr lang="en-GB" sz="1400" dirty="0" smtClean="0">
                <a:sym typeface="Wingdings" pitchFamily="2" charset="2"/>
              </a:rPr>
              <a:t> membranes</a:t>
            </a:r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 smtClean="0"/>
          </a:p>
          <a:p>
            <a:pPr algn="ctr"/>
            <a:endParaRPr lang="en-US" sz="1400" dirty="0" smtClean="0"/>
          </a:p>
          <a:p>
            <a:pPr algn="ctr"/>
            <a:endParaRPr lang="en-GB" sz="1400" dirty="0"/>
          </a:p>
        </p:txBody>
      </p:sp>
      <p:sp>
        <p:nvSpPr>
          <p:cNvPr id="7" name="Elipsa 6"/>
          <p:cNvSpPr/>
          <p:nvPr/>
        </p:nvSpPr>
        <p:spPr>
          <a:xfrm>
            <a:off x="7308304" y="3645024"/>
            <a:ext cx="1440160" cy="15121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Reactive 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7884368" y="2564904"/>
            <a:ext cx="720080" cy="1584176"/>
          </a:xfrm>
          <a:prstGeom prst="ellipse">
            <a:avLst/>
          </a:prstGeom>
          <a:solidFill>
            <a:srgbClr val="92D050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Specific interactions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</a:rPr>
              <a:t>Possible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categorization</a:t>
            </a:r>
            <a:r>
              <a:rPr lang="en-GB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MoA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828800"/>
          </a:xfrm>
        </p:spPr>
        <p:txBody>
          <a:bodyPr/>
          <a:lstStyle/>
          <a:p>
            <a:r>
              <a:rPr lang="en-GB" sz="2000" b="1" dirty="0" smtClean="0"/>
              <a:t>Species-specific mechanisms</a:t>
            </a:r>
            <a:r>
              <a:rPr lang="cs-CZ" sz="2000" dirty="0" smtClean="0"/>
              <a:t>, </a:t>
            </a:r>
            <a:r>
              <a:rPr lang="cs-CZ" sz="2000" dirty="0" err="1" smtClean="0"/>
              <a:t>examples</a:t>
            </a:r>
            <a:endParaRPr lang="en-GB" sz="2000" dirty="0" smtClean="0"/>
          </a:p>
          <a:p>
            <a:pPr lvl="1"/>
            <a:r>
              <a:rPr lang="en-GB" sz="1800" dirty="0" smtClean="0"/>
              <a:t>photosynthetic toxicity (only in plants) vs. </a:t>
            </a:r>
            <a:r>
              <a:rPr lang="en-GB" sz="1800" dirty="0" err="1" smtClean="0"/>
              <a:t>teratogenicity</a:t>
            </a:r>
            <a:r>
              <a:rPr lang="en-GB" sz="1800" dirty="0" smtClean="0"/>
              <a:t> (only in vertebrates)</a:t>
            </a:r>
          </a:p>
          <a:p>
            <a:pPr lvl="1"/>
            <a:r>
              <a:rPr lang="en-GB" sz="1800" dirty="0" smtClean="0"/>
              <a:t>Endocrine disruption </a:t>
            </a:r>
          </a:p>
          <a:p>
            <a:pPr lvl="2"/>
            <a:r>
              <a:rPr lang="en-GB" sz="1600" dirty="0" smtClean="0"/>
              <a:t>different hormonal systems in invertebrates </a:t>
            </a:r>
            <a:r>
              <a:rPr lang="en-GB" sz="1600" i="1" dirty="0" err="1" smtClean="0"/>
              <a:t>vs</a:t>
            </a:r>
            <a:r>
              <a:rPr lang="en-GB" sz="1600" i="1" dirty="0" smtClean="0"/>
              <a:t> </a:t>
            </a:r>
            <a:r>
              <a:rPr lang="en-GB" sz="1600" dirty="0" smtClean="0"/>
              <a:t>vertebrates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GB" sz="1600" dirty="0" smtClean="0"/>
              <a:t> different toxicity mechanisms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44008" y="299869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Growth in invertebrates</a:t>
            </a:r>
          </a:p>
          <a:p>
            <a:pPr algn="ctr"/>
            <a:r>
              <a:rPr lang="en-GB" dirty="0" err="1" smtClean="0"/>
              <a:t>ecdysis</a:t>
            </a:r>
            <a:r>
              <a:rPr lang="en-GB" dirty="0" smtClean="0"/>
              <a:t> (moulting) - </a:t>
            </a:r>
            <a:r>
              <a:rPr lang="en-GB" i="1" dirty="0" err="1" smtClean="0"/>
              <a:t>ecdysteroids</a:t>
            </a:r>
            <a:endParaRPr lang="en-GB" i="1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35" y="3933056"/>
            <a:ext cx="41119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http://img.docstoccdn.com/thumb/orig/8860991.png"/>
          <p:cNvPicPr>
            <a:picLocks noChangeAspect="1" noChangeArrowheads="1"/>
          </p:cNvPicPr>
          <p:nvPr/>
        </p:nvPicPr>
        <p:blipFill>
          <a:blip r:embed="rId4" cstate="print"/>
          <a:srcRect l="19161" t="17246" r="23783"/>
          <a:stretch>
            <a:fillRect/>
          </a:stretch>
        </p:blipFill>
        <p:spPr bwMode="auto">
          <a:xfrm>
            <a:off x="251520" y="3560370"/>
            <a:ext cx="2952328" cy="3211566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899592" y="29969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Growth in humans</a:t>
            </a:r>
          </a:p>
          <a:p>
            <a:pPr algn="ctr"/>
            <a:r>
              <a:rPr lang="en-GB" i="1" dirty="0" smtClean="0"/>
              <a:t>several hormones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Possible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categorization</a:t>
            </a:r>
            <a:r>
              <a:rPr lang="en-GB" sz="2800" dirty="0" smtClean="0">
                <a:solidFill>
                  <a:schemeClr val="tx1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 of </a:t>
            </a:r>
            <a:r>
              <a:rPr lang="cs-CZ" sz="2800" dirty="0" err="1" smtClean="0">
                <a:solidFill>
                  <a:schemeClr val="tx1"/>
                </a:solidFill>
              </a:rPr>
              <a:t>MoA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/>
              <a:t>- </a:t>
            </a:r>
            <a:r>
              <a:rPr lang="en-US" sz="1800" b="1" dirty="0" smtClean="0"/>
              <a:t>Tissue</a:t>
            </a:r>
            <a:r>
              <a:rPr lang="cs-CZ" sz="1800" b="1" dirty="0" smtClean="0"/>
              <a:t>-</a:t>
            </a:r>
            <a:r>
              <a:rPr lang="en-US" sz="1800" b="1" dirty="0" smtClean="0"/>
              <a:t>specific mechanisms</a:t>
            </a:r>
            <a:r>
              <a:rPr lang="cs-CZ" sz="1800" b="1" dirty="0" smtClean="0"/>
              <a:t> (</a:t>
            </a:r>
            <a:r>
              <a:rPr lang="en-US" sz="1800" b="1" dirty="0" smtClean="0"/>
              <a:t>&amp; effects</a:t>
            </a:r>
            <a:r>
              <a:rPr lang="cs-CZ" sz="1800" b="1" dirty="0" smtClean="0"/>
              <a:t>)</a:t>
            </a:r>
            <a:endParaRPr lang="en-US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- </a:t>
            </a:r>
            <a:r>
              <a:rPr lang="cs-CZ" sz="1800" dirty="0" err="1" smtClean="0"/>
              <a:t>hepatotoxicity</a:t>
            </a:r>
            <a:r>
              <a:rPr lang="en-US" sz="1800" dirty="0" smtClean="0"/>
              <a:t>; </a:t>
            </a:r>
            <a:r>
              <a:rPr lang="cs-CZ" sz="1800" dirty="0" err="1" smtClean="0"/>
              <a:t>neurotoxicity</a:t>
            </a:r>
            <a:r>
              <a:rPr lang="en-US" sz="1800" dirty="0" smtClean="0"/>
              <a:t>; </a:t>
            </a:r>
            <a:r>
              <a:rPr lang="cs-CZ" sz="1800" b="1" dirty="0" err="1" smtClean="0">
                <a:solidFill>
                  <a:srgbClr val="FF0000"/>
                </a:solidFill>
              </a:rPr>
              <a:t>nefrotoxicity</a:t>
            </a:r>
            <a:r>
              <a:rPr lang="en-US" sz="1800" b="1" dirty="0" smtClean="0">
                <a:solidFill>
                  <a:srgbClr val="FF0000"/>
                </a:solidFill>
              </a:rPr>
              <a:t>;</a:t>
            </a:r>
            <a:r>
              <a:rPr lang="en-US" sz="1800" dirty="0" smtClean="0"/>
              <a:t> </a:t>
            </a:r>
            <a:r>
              <a:rPr lang="cs-CZ" sz="1800" dirty="0" err="1" smtClean="0"/>
              <a:t>haematotoxicity</a:t>
            </a:r>
            <a:r>
              <a:rPr lang="cs-CZ" sz="18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- toxicity to </a:t>
            </a:r>
            <a:r>
              <a:rPr lang="cs-CZ" sz="1800" dirty="0" err="1" smtClean="0"/>
              <a:t>reproduction</a:t>
            </a:r>
            <a:r>
              <a:rPr lang="cs-CZ" sz="1800" dirty="0" smtClean="0"/>
              <a:t> </a:t>
            </a:r>
            <a:r>
              <a:rPr lang="cs-CZ" sz="1800" dirty="0" err="1" smtClean="0"/>
              <a:t>organs</a:t>
            </a:r>
            <a:r>
              <a:rPr lang="en-US" sz="1800" dirty="0" smtClean="0"/>
              <a:t>; </a:t>
            </a:r>
            <a:endParaRPr lang="cs-CZ" sz="1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- </a:t>
            </a:r>
            <a:r>
              <a:rPr lang="cs-CZ" sz="1800" dirty="0" err="1" smtClean="0"/>
              <a:t>immunotoxicity</a:t>
            </a:r>
            <a:endParaRPr lang="cs-CZ" sz="1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1800" b="1" dirty="0" err="1" smtClean="0"/>
              <a:t>Developmental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stage</a:t>
            </a:r>
            <a:r>
              <a:rPr lang="cs-CZ" sz="1800" b="1" dirty="0" smtClean="0"/>
              <a:t>-</a:t>
            </a:r>
            <a:r>
              <a:rPr lang="cs-CZ" sz="1800" b="1" dirty="0" err="1" smtClean="0"/>
              <a:t>specific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mechanisms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dirty="0" smtClean="0"/>
              <a:t>- </a:t>
            </a:r>
            <a:r>
              <a:rPr lang="cs-CZ" sz="1800" dirty="0" err="1" smtClean="0"/>
              <a:t>embryotoxicity</a:t>
            </a:r>
            <a:r>
              <a:rPr lang="cs-CZ" sz="1800" dirty="0" smtClean="0"/>
              <a:t>/</a:t>
            </a:r>
            <a:r>
              <a:rPr lang="cs-CZ" sz="1800" dirty="0" err="1" smtClean="0"/>
              <a:t>teratogenicity</a:t>
            </a:r>
            <a:r>
              <a:rPr lang="cs-CZ" sz="1800" dirty="0" smtClean="0"/>
              <a:t>: toxicity to cell </a:t>
            </a:r>
            <a:r>
              <a:rPr lang="cs-CZ" sz="1800" dirty="0" err="1" smtClean="0"/>
              <a:t>differenciation</a:t>
            </a:r>
            <a:r>
              <a:rPr lang="cs-CZ" sz="1800" dirty="0" smtClean="0"/>
              <a:t> </a:t>
            </a:r>
            <a:r>
              <a:rPr lang="cs-CZ" sz="1800" dirty="0" err="1" smtClean="0"/>
              <a:t>processes</a:t>
            </a:r>
            <a:endParaRPr lang="cs-CZ" sz="1800" dirty="0" smtClean="0"/>
          </a:p>
        </p:txBody>
      </p:sp>
      <p:pic>
        <p:nvPicPr>
          <p:cNvPr id="2052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744416" cy="2951264"/>
          </a:xfrm>
          <a:prstGeom prst="rect">
            <a:avLst/>
          </a:prstGeom>
          <a:noFill/>
        </p:spPr>
      </p:pic>
      <p:sp>
        <p:nvSpPr>
          <p:cNvPr id="6" name="Šipka dolů 5"/>
          <p:cNvSpPr/>
          <p:nvPr/>
        </p:nvSpPr>
        <p:spPr>
          <a:xfrm>
            <a:off x="4499992" y="177281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1728192" cy="13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861048"/>
            <a:ext cx="1800200" cy="8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 cstate="print"/>
          <a:srcRect l="6411" t="14654" r="7041" b="12078"/>
          <a:stretch>
            <a:fillRect/>
          </a:stretch>
        </p:blipFill>
        <p:spPr bwMode="auto">
          <a:xfrm>
            <a:off x="2699792" y="2348880"/>
            <a:ext cx="1944216" cy="144016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2195736" y="5949280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Thalidomide</a:t>
            </a:r>
            <a:endParaRPr lang="cs-CZ" sz="1400" b="1" dirty="0" smtClean="0"/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Cyanobacterial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metabolites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Fig2C"/>
          <p:cNvPicPr>
            <a:picLocks noChangeAspect="1" noChangeArrowheads="1"/>
          </p:cNvPicPr>
          <p:nvPr/>
        </p:nvPicPr>
        <p:blipFill>
          <a:blip r:embed="rId7" cstate="print"/>
          <a:srcRect l="26656" t="22578" b="25713"/>
          <a:stretch>
            <a:fillRect/>
          </a:stretch>
        </p:blipFill>
        <p:spPr bwMode="auto">
          <a:xfrm>
            <a:off x="5578871" y="5764725"/>
            <a:ext cx="1799321" cy="9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Fig2B"/>
          <p:cNvPicPr>
            <a:picLocks noChangeAspect="1" noChangeArrowheads="1"/>
          </p:cNvPicPr>
          <p:nvPr/>
        </p:nvPicPr>
        <p:blipFill>
          <a:blip r:embed="rId8" cstate="print"/>
          <a:srcRect l="33707" t="15224" r="15385" b="34401"/>
          <a:stretch>
            <a:fillRect/>
          </a:stretch>
        </p:blipFill>
        <p:spPr bwMode="auto">
          <a:xfrm>
            <a:off x="7452320" y="5779498"/>
            <a:ext cx="1296144" cy="96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Přímá spojovací šipka 16"/>
          <p:cNvCxnSpPr/>
          <p:nvPr/>
        </p:nvCxnSpPr>
        <p:spPr>
          <a:xfrm>
            <a:off x="4788024" y="63813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340396" y="6453336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 smtClean="0"/>
              <a:t>Malformations</a:t>
            </a:r>
            <a:r>
              <a:rPr lang="cs-CZ" sz="1200" i="1" dirty="0" smtClean="0"/>
              <a:t> in </a:t>
            </a:r>
            <a:r>
              <a:rPr lang="cs-CZ" sz="1200" i="1" dirty="0" err="1" smtClean="0"/>
              <a:t>frog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tadpoles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smtClean="0">
                <a:solidFill>
                  <a:schemeClr val="tx1"/>
                </a:solidFill>
              </a:rPr>
              <a:t>Keywords to remember and understand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68313" y="1269008"/>
            <a:ext cx="8229600" cy="5040312"/>
          </a:xfrm>
        </p:spPr>
        <p:txBody>
          <a:bodyPr/>
          <a:lstStyle/>
          <a:p>
            <a:r>
              <a:rPr lang="en-GB" sz="2000" dirty="0" smtClean="0"/>
              <a:t>What is it </a:t>
            </a:r>
            <a:r>
              <a:rPr lang="en-GB" sz="2000" dirty="0" err="1" smtClean="0"/>
              <a:t>MoA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Can you give examples of species-specific </a:t>
            </a:r>
            <a:r>
              <a:rPr lang="en-GB" sz="2000" dirty="0" err="1" smtClean="0"/>
              <a:t>MoA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What are the biological targets for toxicants? How can they be classified?</a:t>
            </a:r>
          </a:p>
          <a:p>
            <a:r>
              <a:rPr lang="en-GB" sz="2000" dirty="0" smtClean="0"/>
              <a:t>What are the possible interactions between toxicants and biological targets? </a:t>
            </a:r>
          </a:p>
          <a:p>
            <a:r>
              <a:rPr lang="en-GB" sz="2000" dirty="0" smtClean="0"/>
              <a:t>What is it specific and non-specific toxicity mechanism?</a:t>
            </a:r>
          </a:p>
          <a:p>
            <a:r>
              <a:rPr lang="en-GB" sz="2000" dirty="0" smtClean="0"/>
              <a:t>What biological molecules are likely to be affected (usually at relatively high concentrations) by ALL ORGANIC COMPOUNDS?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i="1" dirty="0" smtClean="0"/>
              <a:t>.... and now let</a:t>
            </a:r>
            <a:r>
              <a:rPr lang="en-US" sz="2000" i="1" dirty="0" smtClean="0"/>
              <a:t>’s look in detail on major </a:t>
            </a:r>
            <a:r>
              <a:rPr lang="en-US" sz="2000" i="1" dirty="0" err="1" smtClean="0"/>
              <a:t>MoAs</a:t>
            </a:r>
            <a:r>
              <a:rPr lang="en-US" sz="2000" i="1" dirty="0" smtClean="0"/>
              <a:t> </a:t>
            </a:r>
            <a:br>
              <a:rPr lang="en-US" sz="2000" i="1" dirty="0" smtClean="0"/>
            </a:br>
            <a:r>
              <a:rPr lang="en-US" sz="2000" i="1" dirty="0" smtClean="0"/>
              <a:t>	and their toxic consequences</a:t>
            </a:r>
            <a:endParaRPr lang="en-GB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448" y="1124744"/>
            <a:ext cx="8164016" cy="5328592"/>
          </a:xfrm>
        </p:spPr>
        <p:txBody>
          <a:bodyPr>
            <a:normAutofit fontScale="70000" lnSpcReduction="20000"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>Student is expected to know </a:t>
            </a:r>
            <a:r>
              <a:rPr lang="en-US" sz="2400" u="sng" dirty="0" smtClean="0"/>
              <a:t>principles</a:t>
            </a:r>
            <a:r>
              <a:rPr lang="en-US" sz="2400" dirty="0" smtClean="0"/>
              <a:t> and </a:t>
            </a:r>
            <a:r>
              <a:rPr lang="en-US" sz="2400" u="sng" dirty="0" smtClean="0"/>
              <a:t>some examples </a:t>
            </a:r>
            <a:r>
              <a:rPr lang="en-US" sz="2400" dirty="0" smtClean="0"/>
              <a:t>of the following main types of toxicity mechanisms</a:t>
            </a:r>
          </a:p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Proteins </a:t>
            </a:r>
            <a:r>
              <a:rPr lang="en-GB" dirty="0" smtClean="0"/>
              <a:t>and </a:t>
            </a:r>
            <a:r>
              <a:rPr lang="en-GB" dirty="0" err="1" smtClean="0"/>
              <a:t>i</a:t>
            </a:r>
            <a:r>
              <a:rPr lang="cs-CZ" dirty="0" err="1" smtClean="0"/>
              <a:t>nhibition</a:t>
            </a:r>
            <a:r>
              <a:rPr lang="cs-CZ" dirty="0" smtClean="0"/>
              <a:t> of enzym</a:t>
            </a:r>
            <a:r>
              <a:rPr lang="en-US" dirty="0" err="1" smtClean="0"/>
              <a:t>atic</a:t>
            </a:r>
            <a:r>
              <a:rPr lang="en-US" dirty="0" smtClean="0"/>
              <a:t> activities</a:t>
            </a:r>
            <a:endParaRPr lang="cs-CZ" dirty="0" smtClean="0"/>
          </a:p>
          <a:p>
            <a:pPr marL="476250" indent="-533400"/>
            <a:r>
              <a:rPr lang="cs-CZ" dirty="0" err="1" smtClean="0"/>
              <a:t>Mitotic</a:t>
            </a:r>
            <a:r>
              <a:rPr lang="cs-CZ" dirty="0" smtClean="0"/>
              <a:t> </a:t>
            </a:r>
            <a:r>
              <a:rPr lang="cs-CZ" dirty="0" err="1" smtClean="0"/>
              <a:t>poisons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microtubule</a:t>
            </a:r>
            <a:r>
              <a:rPr lang="en-US" dirty="0" smtClean="0"/>
              <a:t>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476250" indent="-533400"/>
            <a:r>
              <a:rPr lang="cs-CZ" dirty="0" smtClean="0"/>
              <a:t>Ligand </a:t>
            </a:r>
            <a:r>
              <a:rPr lang="cs-CZ" dirty="0" err="1" smtClean="0"/>
              <a:t>competition</a:t>
            </a:r>
            <a:r>
              <a:rPr lang="en-GB" dirty="0" smtClean="0"/>
              <a:t>s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cs-CZ" dirty="0" smtClean="0"/>
              <a:t>re</a:t>
            </a:r>
            <a:r>
              <a:rPr lang="en-US" dirty="0" err="1" smtClean="0"/>
              <a:t>ceptor</a:t>
            </a:r>
            <a:r>
              <a:rPr lang="en-US" dirty="0" smtClean="0"/>
              <a:t> mediated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err="1" smtClean="0">
                <a:solidFill>
                  <a:srgbClr val="FF0000"/>
                </a:solidFill>
              </a:rPr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nonspecific</a:t>
            </a:r>
            <a:r>
              <a:rPr lang="cs-CZ" dirty="0" smtClean="0"/>
              <a:t> toxicity (</a:t>
            </a:r>
            <a:r>
              <a:rPr lang="cs-CZ" dirty="0" err="1" smtClean="0"/>
              <a:t>narcosis</a:t>
            </a:r>
            <a:r>
              <a:rPr lang="cs-CZ" dirty="0" smtClean="0"/>
              <a:t>)</a:t>
            </a:r>
          </a:p>
          <a:p>
            <a:pPr marL="476250" indent="-533400"/>
            <a:r>
              <a:rPr lang="cs-CZ" dirty="0" smtClean="0"/>
              <a:t>Toxicity to </a:t>
            </a:r>
            <a:r>
              <a:rPr lang="cs-CZ" dirty="0" err="1" smtClean="0"/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gradients</a:t>
            </a:r>
            <a:r>
              <a:rPr lang="en-GB" dirty="0" smtClean="0"/>
              <a:t> </a:t>
            </a:r>
            <a:r>
              <a:rPr lang="en-GB" i="1" dirty="0" smtClean="0"/>
              <a:t>(also includes </a:t>
            </a:r>
            <a:r>
              <a:rPr lang="en-GB" i="1" dirty="0" smtClean="0">
                <a:solidFill>
                  <a:srgbClr val="FF0000"/>
                </a:solidFill>
              </a:rPr>
              <a:t>proteins</a:t>
            </a:r>
            <a:r>
              <a:rPr lang="en-GB" i="1" dirty="0" smtClean="0"/>
              <a:t>)</a:t>
            </a:r>
            <a:endParaRPr lang="cs-CZ" i="1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smtClean="0">
                <a:solidFill>
                  <a:srgbClr val="FF0000"/>
                </a:solidFill>
              </a:rPr>
              <a:t>DNA </a:t>
            </a:r>
            <a:r>
              <a:rPr lang="cs-CZ" dirty="0" smtClean="0"/>
              <a:t>toxicity (</a:t>
            </a:r>
            <a:r>
              <a:rPr lang="cs-CZ" dirty="0" err="1" smtClean="0"/>
              <a:t>genotoxicity</a:t>
            </a:r>
            <a:r>
              <a:rPr lang="cs-CZ" dirty="0" smtClean="0"/>
              <a:t>)</a:t>
            </a:r>
            <a:endParaRPr lang="en-GB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Complex </a:t>
            </a:r>
            <a:r>
              <a:rPr lang="en-GB" dirty="0" smtClean="0"/>
              <a:t>mechanisms</a:t>
            </a:r>
          </a:p>
          <a:p>
            <a:pPr marL="876300" lvl="1" indent="-533400"/>
            <a:r>
              <a:rPr lang="cs-CZ" dirty="0" err="1" smtClean="0"/>
              <a:t>Oxidative</a:t>
            </a:r>
            <a:r>
              <a:rPr lang="cs-CZ" dirty="0" smtClean="0"/>
              <a:t> stress – </a:t>
            </a:r>
            <a:r>
              <a:rPr lang="cs-CZ" dirty="0" err="1" smtClean="0"/>
              <a:t>redox</a:t>
            </a:r>
            <a:r>
              <a:rPr lang="cs-CZ" dirty="0" smtClean="0"/>
              <a:t> toxicity</a:t>
            </a:r>
            <a:endParaRPr lang="en-GB" dirty="0" smtClean="0"/>
          </a:p>
          <a:p>
            <a:pPr marL="876300" lvl="1" indent="-533400"/>
            <a:r>
              <a:rPr lang="en-GB" dirty="0" smtClean="0"/>
              <a:t>D</a:t>
            </a:r>
            <a:r>
              <a:rPr lang="cs-CZ" dirty="0" err="1" smtClean="0"/>
              <a:t>efence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as toxicity </a:t>
            </a:r>
            <a:r>
              <a:rPr lang="cs-CZ" dirty="0" err="1" smtClean="0"/>
              <a:t>mechanisms</a:t>
            </a:r>
            <a:r>
              <a:rPr lang="en-US" dirty="0" smtClean="0"/>
              <a:t> and biomarkers </a:t>
            </a:r>
            <a:r>
              <a:rPr lang="cs-CZ" dirty="0" smtClean="0"/>
              <a:t>- </a:t>
            </a:r>
            <a:r>
              <a:rPr lang="cs-CZ" dirty="0" err="1" smtClean="0"/>
              <a:t>detoxification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stress protein </a:t>
            </a:r>
            <a:r>
              <a:rPr lang="cs-CZ" dirty="0" err="1" smtClean="0"/>
              <a:t>induction</a:t>
            </a:r>
            <a:endParaRPr lang="en-GB" dirty="0" smtClean="0"/>
          </a:p>
          <a:p>
            <a:pPr marL="876300" lvl="1" indent="-533400"/>
            <a:r>
              <a:rPr lang="cs-CZ" dirty="0" smtClean="0"/>
              <a:t>Toxicity to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transduction</a:t>
            </a:r>
            <a:r>
              <a:rPr lang="cs-CZ" dirty="0" smtClean="0"/>
              <a:t> </a:t>
            </a:r>
          </a:p>
          <a:p>
            <a:pPr marL="876300" lvl="1" indent="-533400"/>
            <a:endParaRPr lang="cs-CZ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Toxicity mechanisms - overview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504</Words>
  <Application>Microsoft Office PowerPoint</Application>
  <PresentationFormat>Předvádění na obrazovce (4:3)</PresentationFormat>
  <Paragraphs>125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Wingdings</vt:lpstr>
      <vt:lpstr>Motiv sady Office</vt:lpstr>
      <vt:lpstr>Prezentace aplikace PowerPoint</vt:lpstr>
      <vt:lpstr>Different categorizations of MoA</vt:lpstr>
      <vt:lpstr>Target (receptor) in MoA / toxicodynamic = BIOMOLECULE</vt:lpstr>
      <vt:lpstr>Possible categorizations of MoA</vt:lpstr>
      <vt:lpstr>Possible categorizations of MoA</vt:lpstr>
      <vt:lpstr>Possible categorizations of MoA</vt:lpstr>
      <vt:lpstr>Keywords to remember and understand</vt:lpstr>
      <vt:lpstr>Toxicity mechanisms -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85</cp:revision>
  <dcterms:created xsi:type="dcterms:W3CDTF">2010-05-17T15:27:49Z</dcterms:created>
  <dcterms:modified xsi:type="dcterms:W3CDTF">2017-10-03T16:24:58Z</dcterms:modified>
</cp:coreProperties>
</file>