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1" r:id="rId2"/>
    <p:sldId id="435" r:id="rId3"/>
    <p:sldId id="443" r:id="rId4"/>
    <p:sldId id="448" r:id="rId5"/>
    <p:sldId id="449" r:id="rId6"/>
    <p:sldId id="450" r:id="rId7"/>
    <p:sldId id="452" r:id="rId8"/>
    <p:sldId id="453" r:id="rId9"/>
    <p:sldId id="454" r:id="rId10"/>
    <p:sldId id="455" r:id="rId11"/>
    <p:sldId id="456" r:id="rId12"/>
    <p:sldId id="457" r:id="rId13"/>
    <p:sldId id="451" r:id="rId14"/>
    <p:sldId id="459" r:id="rId15"/>
    <p:sldId id="465" r:id="rId16"/>
    <p:sldId id="460" r:id="rId17"/>
    <p:sldId id="463" r:id="rId18"/>
    <p:sldId id="444" r:id="rId19"/>
    <p:sldId id="445" r:id="rId20"/>
    <p:sldId id="446" r:id="rId21"/>
    <p:sldId id="447" r:id="rId22"/>
    <p:sldId id="464" r:id="rId23"/>
    <p:sldId id="437" r:id="rId24"/>
    <p:sldId id="438" r:id="rId25"/>
    <p:sldId id="461" r:id="rId26"/>
    <p:sldId id="439" r:id="rId27"/>
    <p:sldId id="440" r:id="rId28"/>
    <p:sldId id="441" r:id="rId29"/>
    <p:sldId id="442" r:id="rId30"/>
    <p:sldId id="462" r:id="rId3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6C224-90CB-4ED2-AE99-BD0F51FF9FDC}" v="1" dt="2023-11-30T07:46:0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916" autoAdjust="0"/>
    <p:restoredTop sz="96878" autoAdjust="0"/>
  </p:normalViewPr>
  <p:slideViewPr>
    <p:cSldViewPr>
      <p:cViewPr varScale="1">
        <p:scale>
          <a:sx n="139" d="100"/>
          <a:sy n="139" d="100"/>
        </p:scale>
        <p:origin x="304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3F56C224-90CB-4ED2-AE99-BD0F51FF9FDC}"/>
    <pc:docChg chg="addSld delSld modSld sldOrd">
      <pc:chgData name="Luděk Bláha" userId="42617b0c-9dcc-4722-9496-b1459645750d" providerId="ADAL" clId="{3F56C224-90CB-4ED2-AE99-BD0F51FF9FDC}" dt="2023-11-30T11:12:35.430" v="3"/>
      <pc:docMkLst>
        <pc:docMk/>
      </pc:docMkLst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2129665889" sldId="443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2129665889" sldId="443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781246981" sldId="448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781246981" sldId="448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2211593761" sldId="449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2211593761" sldId="449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3204230491" sldId="450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3204230491" sldId="450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1153904589" sldId="451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1153904589" sldId="451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3765487780" sldId="452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3765487780" sldId="452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3858356571" sldId="453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3858356571" sldId="453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1300446182" sldId="454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1300446182" sldId="454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1686578696" sldId="455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1686578696" sldId="455"/>
        </pc:sldMkLst>
      </pc:sldChg>
      <pc:sldChg chg="del ord modNotes">
        <pc:chgData name="Luděk Bláha" userId="42617b0c-9dcc-4722-9496-b1459645750d" providerId="ADAL" clId="{3F56C224-90CB-4ED2-AE99-BD0F51FF9FDC}" dt="2023-11-30T11:12:35.430" v="3"/>
        <pc:sldMkLst>
          <pc:docMk/>
          <pc:sldMk cId="503871461" sldId="456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503871461" sldId="456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4134637103" sldId="457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4134637103" sldId="457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3543089037" sldId="459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3543089037" sldId="459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1455500494" sldId="460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1455500494" sldId="460"/>
        </pc:sldMkLst>
      </pc:sldChg>
      <pc:sldChg chg="del ord">
        <pc:chgData name="Luděk Bláha" userId="42617b0c-9dcc-4722-9496-b1459645750d" providerId="ADAL" clId="{3F56C224-90CB-4ED2-AE99-BD0F51FF9FDC}" dt="2023-11-30T11:12:35.430" v="3"/>
        <pc:sldMkLst>
          <pc:docMk/>
          <pc:sldMk cId="1410490706" sldId="465"/>
        </pc:sldMkLst>
      </pc:sldChg>
      <pc:sldChg chg="add">
        <pc:chgData name="Luděk Bláha" userId="42617b0c-9dcc-4722-9496-b1459645750d" providerId="ADAL" clId="{3F56C224-90CB-4ED2-AE99-BD0F51FF9FDC}" dt="2023-11-30T07:46:09.286" v="1"/>
        <pc:sldMkLst>
          <pc:docMk/>
          <pc:sldMk cId="1410490706" sldId="465"/>
        </pc:sldMkLst>
      </pc:sldChg>
    </pc:docChg>
  </pc:docChgLst>
  <pc:docChgLst>
    <pc:chgData name="Luděk Bláha" userId="42617b0c-9dcc-4722-9496-b1459645750d" providerId="ADAL" clId="{0102FF4B-CDDF-4319-AA17-33164D377460}"/>
    <pc:docChg chg="undo custSel addSld delSld modSld sldOrd">
      <pc:chgData name="Luděk Bláha" userId="42617b0c-9dcc-4722-9496-b1459645750d" providerId="ADAL" clId="{0102FF4B-CDDF-4319-AA17-33164D377460}" dt="2022-10-27T07:46:28.201" v="334" actId="6549"/>
      <pc:docMkLst>
        <pc:docMk/>
      </pc:docMkLst>
      <pc:sldChg chg="addSp modSp mod">
        <pc:chgData name="Luděk Bláha" userId="42617b0c-9dcc-4722-9496-b1459645750d" providerId="ADAL" clId="{0102FF4B-CDDF-4319-AA17-33164D377460}" dt="2022-10-27T07:29:46.991" v="48" actId="1037"/>
        <pc:sldMkLst>
          <pc:docMk/>
          <pc:sldMk cId="1153904589" sldId="451"/>
        </pc:sldMkLst>
        <pc:spChg chg="mod">
          <ac:chgData name="Luděk Bláha" userId="42617b0c-9dcc-4722-9496-b1459645750d" providerId="ADAL" clId="{0102FF4B-CDDF-4319-AA17-33164D377460}" dt="2022-10-27T07:29:46.991" v="48" actId="1037"/>
          <ac:spMkLst>
            <pc:docMk/>
            <pc:sldMk cId="1153904589" sldId="451"/>
            <ac:spMk id="19458" creationId="{00000000-0000-0000-0000-000000000000}"/>
          </ac:spMkLst>
        </pc:spChg>
        <pc:picChg chg="add mod">
          <ac:chgData name="Luděk Bláha" userId="42617b0c-9dcc-4722-9496-b1459645750d" providerId="ADAL" clId="{0102FF4B-CDDF-4319-AA17-33164D377460}" dt="2022-10-27T07:29:26.524" v="20" actId="14100"/>
          <ac:picMkLst>
            <pc:docMk/>
            <pc:sldMk cId="1153904589" sldId="451"/>
            <ac:picMk id="2050" creationId="{E209566F-E990-0431-504F-E61BF387C42C}"/>
          </ac:picMkLst>
        </pc:picChg>
        <pc:picChg chg="mod">
          <ac:chgData name="Luděk Bláha" userId="42617b0c-9dcc-4722-9496-b1459645750d" providerId="ADAL" clId="{0102FF4B-CDDF-4319-AA17-33164D377460}" dt="2022-10-27T07:29:24.550" v="19" actId="1076"/>
          <ac:picMkLst>
            <pc:docMk/>
            <pc:sldMk cId="1153904589" sldId="451"/>
            <ac:picMk id="19459" creationId="{00000000-0000-0000-0000-000000000000}"/>
          </ac:picMkLst>
        </pc:picChg>
      </pc:sldChg>
      <pc:sldChg chg="addSp delSp">
        <pc:chgData name="Luděk Bláha" userId="42617b0c-9dcc-4722-9496-b1459645750d" providerId="ADAL" clId="{0102FF4B-CDDF-4319-AA17-33164D377460}" dt="2022-10-27T07:25:55.745" v="2" actId="21"/>
        <pc:sldMkLst>
          <pc:docMk/>
          <pc:sldMk cId="3858356571" sldId="453"/>
        </pc:sldMkLst>
        <pc:picChg chg="add del">
          <ac:chgData name="Luděk Bláha" userId="42617b0c-9dcc-4722-9496-b1459645750d" providerId="ADAL" clId="{0102FF4B-CDDF-4319-AA17-33164D377460}" dt="2022-10-27T07:25:55.745" v="2" actId="21"/>
          <ac:picMkLst>
            <pc:docMk/>
            <pc:sldMk cId="3858356571" sldId="453"/>
            <ac:picMk id="1026" creationId="{1C30BE45-504A-B54D-FA18-870F09FB491A}"/>
          </ac:picMkLst>
        </pc:picChg>
      </pc:sldChg>
      <pc:sldChg chg="addSp modSp mod">
        <pc:chgData name="Luděk Bláha" userId="42617b0c-9dcc-4722-9496-b1459645750d" providerId="ADAL" clId="{0102FF4B-CDDF-4319-AA17-33164D377460}" dt="2022-10-27T07:26:22.681" v="9" actId="1076"/>
        <pc:sldMkLst>
          <pc:docMk/>
          <pc:sldMk cId="1300446182" sldId="454"/>
        </pc:sldMkLst>
        <pc:spChg chg="mod">
          <ac:chgData name="Luděk Bláha" userId="42617b0c-9dcc-4722-9496-b1459645750d" providerId="ADAL" clId="{0102FF4B-CDDF-4319-AA17-33164D377460}" dt="2022-10-27T07:25:19.685" v="0" actId="207"/>
          <ac:spMkLst>
            <pc:docMk/>
            <pc:sldMk cId="1300446182" sldId="454"/>
            <ac:spMk id="22530" creationId="{00000000-0000-0000-0000-000000000000}"/>
          </ac:spMkLst>
        </pc:spChg>
        <pc:picChg chg="add mod">
          <ac:chgData name="Luděk Bláha" userId="42617b0c-9dcc-4722-9496-b1459645750d" providerId="ADAL" clId="{0102FF4B-CDDF-4319-AA17-33164D377460}" dt="2022-10-27T07:26:22.681" v="9" actId="1076"/>
          <ac:picMkLst>
            <pc:docMk/>
            <pc:sldMk cId="1300446182" sldId="454"/>
            <ac:picMk id="2" creationId="{FB48CFDD-E4E9-03B7-3817-F6A9E2FD11B2}"/>
          </ac:picMkLst>
        </pc:picChg>
        <pc:picChg chg="mod">
          <ac:chgData name="Luděk Bláha" userId="42617b0c-9dcc-4722-9496-b1459645750d" providerId="ADAL" clId="{0102FF4B-CDDF-4319-AA17-33164D377460}" dt="2022-10-27T07:26:00.074" v="4" actId="14100"/>
          <ac:picMkLst>
            <pc:docMk/>
            <pc:sldMk cId="1300446182" sldId="454"/>
            <ac:picMk id="22531" creationId="{00000000-0000-0000-0000-000000000000}"/>
          </ac:picMkLst>
        </pc:picChg>
      </pc:sldChg>
      <pc:sldChg chg="modSp mod">
        <pc:chgData name="Luděk Bláha" userId="42617b0c-9dcc-4722-9496-b1459645750d" providerId="ADAL" clId="{0102FF4B-CDDF-4319-AA17-33164D377460}" dt="2022-10-27T07:27:20.216" v="13" actId="20577"/>
        <pc:sldMkLst>
          <pc:docMk/>
          <pc:sldMk cId="4134637103" sldId="457"/>
        </pc:sldMkLst>
        <pc:spChg chg="mod">
          <ac:chgData name="Luděk Bláha" userId="42617b0c-9dcc-4722-9496-b1459645750d" providerId="ADAL" clId="{0102FF4B-CDDF-4319-AA17-33164D377460}" dt="2022-10-27T07:27:20.216" v="13" actId="20577"/>
          <ac:spMkLst>
            <pc:docMk/>
            <pc:sldMk cId="4134637103" sldId="457"/>
            <ac:spMk id="4" creationId="{00000000-0000-0000-0000-000000000000}"/>
          </ac:spMkLst>
        </pc:spChg>
      </pc:sldChg>
      <pc:sldChg chg="addSp delSp modSp add del mod">
        <pc:chgData name="Luděk Bláha" userId="42617b0c-9dcc-4722-9496-b1459645750d" providerId="ADAL" clId="{0102FF4B-CDDF-4319-AA17-33164D377460}" dt="2022-10-27T07:46:28.201" v="334" actId="6549"/>
        <pc:sldMkLst>
          <pc:docMk/>
          <pc:sldMk cId="3543089037" sldId="459"/>
        </pc:sldMkLst>
        <pc:spChg chg="mod">
          <ac:chgData name="Luděk Bláha" userId="42617b0c-9dcc-4722-9496-b1459645750d" providerId="ADAL" clId="{0102FF4B-CDDF-4319-AA17-33164D377460}" dt="2022-10-27T07:46:28.201" v="334" actId="6549"/>
          <ac:spMkLst>
            <pc:docMk/>
            <pc:sldMk cId="3543089037" sldId="459"/>
            <ac:spMk id="27650" creationId="{00000000-0000-0000-0000-000000000000}"/>
          </ac:spMkLst>
        </pc:spChg>
        <pc:picChg chg="add del mod">
          <ac:chgData name="Luděk Bláha" userId="42617b0c-9dcc-4722-9496-b1459645750d" providerId="ADAL" clId="{0102FF4B-CDDF-4319-AA17-33164D377460}" dt="2022-10-27T07:45:59.334" v="307" actId="478"/>
          <ac:picMkLst>
            <pc:docMk/>
            <pc:sldMk cId="3543089037" sldId="459"/>
            <ac:picMk id="5122" creationId="{B0137D56-DB06-9714-2687-5FE1F23C634D}"/>
          </ac:picMkLst>
        </pc:picChg>
        <pc:picChg chg="add mod">
          <ac:chgData name="Luděk Bláha" userId="42617b0c-9dcc-4722-9496-b1459645750d" providerId="ADAL" clId="{0102FF4B-CDDF-4319-AA17-33164D377460}" dt="2022-10-27T07:46:06.479" v="311" actId="1076"/>
          <ac:picMkLst>
            <pc:docMk/>
            <pc:sldMk cId="3543089037" sldId="459"/>
            <ac:picMk id="5124" creationId="{9AB36113-378E-5725-CBEB-99205D1FB939}"/>
          </ac:picMkLst>
        </pc:picChg>
        <pc:picChg chg="del">
          <ac:chgData name="Luděk Bláha" userId="42617b0c-9dcc-4722-9496-b1459645750d" providerId="ADAL" clId="{0102FF4B-CDDF-4319-AA17-33164D377460}" dt="2022-10-27T07:44:52.390" v="282" actId="478"/>
          <ac:picMkLst>
            <pc:docMk/>
            <pc:sldMk cId="3543089037" sldId="459"/>
            <ac:picMk id="27651" creationId="{00000000-0000-0000-0000-000000000000}"/>
          </ac:picMkLst>
        </pc:picChg>
      </pc:sldChg>
      <pc:sldChg chg="addSp delSp modSp add del mod">
        <pc:chgData name="Luděk Bláha" userId="42617b0c-9dcc-4722-9496-b1459645750d" providerId="ADAL" clId="{0102FF4B-CDDF-4319-AA17-33164D377460}" dt="2022-10-27T07:44:03.063" v="281" actId="1076"/>
        <pc:sldMkLst>
          <pc:docMk/>
          <pc:sldMk cId="1455500494" sldId="460"/>
        </pc:sldMkLst>
        <pc:spChg chg="mod">
          <ac:chgData name="Luděk Bláha" userId="42617b0c-9dcc-4722-9496-b1459645750d" providerId="ADAL" clId="{0102FF4B-CDDF-4319-AA17-33164D377460}" dt="2022-10-27T07:43:53.439" v="277" actId="20577"/>
          <ac:spMkLst>
            <pc:docMk/>
            <pc:sldMk cId="1455500494" sldId="460"/>
            <ac:spMk id="28674" creationId="{00000000-0000-0000-0000-000000000000}"/>
          </ac:spMkLst>
        </pc:spChg>
        <pc:picChg chg="add mod">
          <ac:chgData name="Luděk Bláha" userId="42617b0c-9dcc-4722-9496-b1459645750d" providerId="ADAL" clId="{0102FF4B-CDDF-4319-AA17-33164D377460}" dt="2022-10-27T07:44:02.182" v="280" actId="1076"/>
          <ac:picMkLst>
            <pc:docMk/>
            <pc:sldMk cId="1455500494" sldId="460"/>
            <ac:picMk id="4098" creationId="{E199AE1A-DDF6-4857-4566-E1F09B70C48B}"/>
          </ac:picMkLst>
        </pc:picChg>
        <pc:picChg chg="add mod">
          <ac:chgData name="Luděk Bláha" userId="42617b0c-9dcc-4722-9496-b1459645750d" providerId="ADAL" clId="{0102FF4B-CDDF-4319-AA17-33164D377460}" dt="2022-10-27T07:44:03.063" v="281" actId="1076"/>
          <ac:picMkLst>
            <pc:docMk/>
            <pc:sldMk cId="1455500494" sldId="460"/>
            <ac:picMk id="4100" creationId="{F3A40333-1FA2-A781-44F6-55A90E1EB156}"/>
          </ac:picMkLst>
        </pc:picChg>
        <pc:picChg chg="del mod">
          <ac:chgData name="Luděk Bláha" userId="42617b0c-9dcc-4722-9496-b1459645750d" providerId="ADAL" clId="{0102FF4B-CDDF-4319-AA17-33164D377460}" dt="2022-10-27T07:42:41.656" v="71" actId="478"/>
          <ac:picMkLst>
            <pc:docMk/>
            <pc:sldMk cId="1455500494" sldId="460"/>
            <ac:picMk id="28675" creationId="{00000000-0000-0000-0000-000000000000}"/>
          </ac:picMkLst>
        </pc:picChg>
      </pc:sldChg>
      <pc:sldChg chg="add del ord">
        <pc:chgData name="Luděk Bláha" userId="42617b0c-9dcc-4722-9496-b1459645750d" providerId="ADAL" clId="{0102FF4B-CDDF-4319-AA17-33164D377460}" dt="2022-10-27T07:30:39.227" v="58"/>
        <pc:sldMkLst>
          <pc:docMk/>
          <pc:sldMk cId="1410490706" sldId="4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30.11.2023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30.11.2023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21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58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43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53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5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1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80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D553D-80BB-41F2-875C-B7D682D723AF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F8CDF-93AF-402D-ABB4-AFC2F55E1A38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E585F-281B-4BD4-AC5C-C542F85FD12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85DB63-2971-4DEF-9F13-3532B49E2481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9D26C-F6C4-459F-AA3D-7E88AC4425B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FA0A9-1A7D-41F0-A159-3F3CEBAD21D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CB697-FA16-471A-BC51-96149434BA3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1C2EF-BF74-428D-8D78-D31A661D7C28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FD237-7FAC-4A66-B98B-CF765C7CB9D3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D5EDC-0576-42DC-A32C-2771AA1D5A0F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4A9F0-C114-4B55-930D-0484188DB50F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59A0-F8CA-43AD-82A9-CBCF603C61A7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91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5DBAF-ADB2-440F-A534-6E6A7FA28DD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7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79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5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19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32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15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08 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Signalling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and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regulation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/>
              <a:t>Activation of </a:t>
            </a:r>
            <a:r>
              <a:rPr lang="en-GB" sz="2300" dirty="0"/>
              <a:t>P</a:t>
            </a:r>
            <a:r>
              <a:rPr lang="cs-CZ" sz="2300" dirty="0" err="1"/>
              <a:t>hospholipase</a:t>
            </a:r>
            <a:r>
              <a:rPr lang="cs-CZ" sz="2300" dirty="0"/>
              <a:t> C</a:t>
            </a:r>
            <a:r>
              <a:rPr lang="en-GB" sz="2300" dirty="0"/>
              <a:t> </a:t>
            </a:r>
            <a:br>
              <a:rPr lang="en-GB" sz="2300" dirty="0"/>
            </a:br>
            <a:r>
              <a:rPr lang="en-GB" sz="2300" dirty="0">
                <a:sym typeface="Wingdings" pitchFamily="2" charset="2"/>
              </a:rPr>
              <a:t> release of PIPs </a:t>
            </a:r>
            <a:r>
              <a:rPr lang="cs-CZ" sz="2300" dirty="0">
                <a:sym typeface="Wingdings" pitchFamily="2" charset="2"/>
              </a:rPr>
              <a:t>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/>
              <a:t>DAG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en-US" sz="2300" dirty="0"/>
              <a:t>PKC / </a:t>
            </a:r>
            <a:r>
              <a:rPr lang="en-US" sz="2300" dirty="0" err="1"/>
              <a:t>arachidonic</a:t>
            </a:r>
            <a:r>
              <a:rPr lang="en-US" sz="2300" dirty="0"/>
              <a:t> acid </a:t>
            </a:r>
            <a:br>
              <a:rPr lang="cs-CZ" sz="2300" dirty="0"/>
            </a:br>
            <a:r>
              <a:rPr lang="en-US" sz="2300" dirty="0"/>
              <a:t>+ IP3 </a:t>
            </a:r>
            <a:r>
              <a:rPr lang="en-GB" sz="2300" dirty="0">
                <a:sym typeface="Wingdings" pitchFamily="2" charset="2"/>
              </a:rPr>
              <a:t> activation of</a:t>
            </a:r>
            <a:r>
              <a:rPr lang="en-US" sz="2300" dirty="0"/>
              <a:t> Ca</a:t>
            </a:r>
            <a:r>
              <a:rPr lang="en-US" sz="2300" baseline="30000" dirty="0"/>
              <a:t>2+</a:t>
            </a:r>
            <a:r>
              <a:rPr lang="en-US" sz="2300" dirty="0"/>
              <a:t> </a:t>
            </a:r>
            <a:r>
              <a:rPr lang="en-US" sz="2300" dirty="0" err="1"/>
              <a:t>signalling</a:t>
            </a:r>
            <a:endParaRPr lang="cs-CZ" sz="2300" dirty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72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57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8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Different </a:t>
            </a:r>
            <a:r>
              <a:rPr lang="en-US" dirty="0" err="1">
                <a:solidFill>
                  <a:schemeClr val="tx1"/>
                </a:solidFill>
              </a:rPr>
              <a:t>signalling</a:t>
            </a:r>
            <a:r>
              <a:rPr lang="en-US" dirty="0">
                <a:solidFill>
                  <a:schemeClr val="tx1"/>
                </a:solidFill>
              </a:rPr>
              <a:t> crosstalk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3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52400"/>
            <a:ext cx="910012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G-</a:t>
            </a:r>
            <a:r>
              <a:rPr lang="cs-CZ" sz="2400" dirty="0" err="1"/>
              <a:t>proteins</a:t>
            </a:r>
            <a:r>
              <a:rPr lang="cs-CZ" sz="2400" dirty="0"/>
              <a:t> </a:t>
            </a:r>
            <a:r>
              <a:rPr lang="en-US" sz="2400" dirty="0"/>
              <a:t>&amp; G-protein coupled receptors – </a:t>
            </a:r>
            <a:r>
              <a:rPr lang="cs-CZ" sz="2400" dirty="0" err="1"/>
              <a:t>GPCRs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 err="1">
                <a:solidFill>
                  <a:schemeClr val="tx2"/>
                </a:solidFill>
              </a:rPr>
              <a:t>Involved</a:t>
            </a:r>
            <a:r>
              <a:rPr lang="cs-CZ" sz="1800" b="1" dirty="0">
                <a:solidFill>
                  <a:schemeClr val="tx2"/>
                </a:solidFill>
              </a:rPr>
              <a:t> in many </a:t>
            </a:r>
            <a:r>
              <a:rPr lang="cs-CZ" sz="1800" b="1" dirty="0" err="1">
                <a:solidFill>
                  <a:schemeClr val="tx2"/>
                </a:solidFill>
              </a:rPr>
              <a:t>functions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triggering multiple downstream events</a:t>
            </a:r>
            <a:r>
              <a:rPr lang="cs-CZ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sz="1800" b="1" dirty="0">
                <a:solidFill>
                  <a:schemeClr val="tx2"/>
                </a:solidFill>
                <a:sym typeface="Wingdings" panose="05000000000000000000" pitchFamily="2" charset="2"/>
              </a:rPr>
              <a:t>&amp; networks</a:t>
            </a:r>
            <a:endParaRPr lang="en-US" sz="18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2541"/>
            <a:ext cx="4543140" cy="29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Methodological advances: the unsung heroes of the GPCR structural  revolution | Nature Reviews Molecular Cell Biology">
            <a:extLst>
              <a:ext uri="{FF2B5EF4-FFF2-40B4-BE49-F238E27FC236}">
                <a16:creationId xmlns:a16="http://schemas.microsoft.com/office/drawing/2014/main" id="{E209566F-E990-0431-504F-E61BF387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1083152"/>
            <a:ext cx="4817899" cy="24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0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5040560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b="1" dirty="0"/>
              <a:t>C</a:t>
            </a:r>
            <a:r>
              <a:rPr lang="en-US" sz="1800" b="1" dirty="0" err="1"/>
              <a:t>holera</a:t>
            </a:r>
            <a:r>
              <a:rPr lang="en-US" sz="1800" b="1" dirty="0"/>
              <a:t> toxin</a:t>
            </a:r>
            <a:r>
              <a:rPr lang="cs-CZ" sz="1800" b="1" dirty="0"/>
              <a:t> (</a:t>
            </a:r>
            <a:r>
              <a:rPr lang="cs-CZ" sz="1800" b="1" dirty="0" err="1"/>
              <a:t>from</a:t>
            </a:r>
            <a:r>
              <a:rPr lang="cs-CZ" sz="1800" b="1" dirty="0"/>
              <a:t> </a:t>
            </a:r>
            <a:r>
              <a:rPr lang="cs-CZ" sz="1800" i="1" dirty="0"/>
              <a:t>Vibrio </a:t>
            </a:r>
            <a:r>
              <a:rPr lang="cs-CZ" sz="1800" i="1" dirty="0" err="1"/>
              <a:t>cholerae</a:t>
            </a:r>
            <a:r>
              <a:rPr lang="en-US" sz="1800" dirty="0"/>
              <a:t> </a:t>
            </a:r>
            <a:r>
              <a:rPr lang="cs-CZ" sz="1800" dirty="0"/>
              <a:t>)</a:t>
            </a:r>
            <a:br>
              <a:rPr lang="en-US" sz="1800" dirty="0"/>
            </a:br>
            <a:endParaRPr lang="en-US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dirty="0"/>
              <a:t>CT acts as </a:t>
            </a:r>
            <a:r>
              <a:rPr lang="cs-CZ" sz="1800" b="1" dirty="0" err="1"/>
              <a:t>adenylate</a:t>
            </a:r>
            <a:r>
              <a:rPr lang="cs-CZ" sz="1800" b="1" dirty="0"/>
              <a:t> </a:t>
            </a:r>
            <a:r>
              <a:rPr lang="cs-CZ" sz="1800" b="1" dirty="0" err="1"/>
              <a:t>cyclase</a:t>
            </a:r>
            <a:r>
              <a:rPr lang="en-GB" sz="1800" dirty="0"/>
              <a:t> 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1800" dirty="0">
                <a:sym typeface="Wingdings" pitchFamily="2" charset="2"/>
              </a:rPr>
              <a:t>increasing </a:t>
            </a:r>
            <a:r>
              <a:rPr lang="en-GB" sz="1800" dirty="0" err="1">
                <a:sym typeface="Wingdings" pitchFamily="2" charset="2"/>
              </a:rPr>
              <a:t>cAMP</a:t>
            </a:r>
            <a:r>
              <a:rPr lang="en-GB" sz="1800" dirty="0">
                <a:sym typeface="Wingdings" pitchFamily="2" charset="2"/>
              </a:rPr>
              <a:t> levels 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1800" dirty="0">
                <a:sym typeface="Wingdings" pitchFamily="2" charset="2"/>
              </a:rPr>
              <a:t>TOXICITY</a:t>
            </a:r>
            <a:r>
              <a:rPr lang="cs-CZ" sz="1800" dirty="0">
                <a:sym typeface="Wingdings" pitchFamily="2" charset="2"/>
              </a:rPr>
              <a:t> (</a:t>
            </a:r>
            <a:r>
              <a:rPr lang="cs-CZ" sz="1800">
                <a:sym typeface="Wingdings" pitchFamily="2" charset="2"/>
              </a:rPr>
              <a:t>diarrhea</a:t>
            </a:r>
            <a:r>
              <a:rPr lang="cs-CZ" sz="1800" dirty="0">
                <a:sym typeface="Wingdings" pitchFamily="2" charset="2"/>
              </a:rPr>
              <a:t>)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Disruption of intracellular signaling - EXAMPLES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4" name="Picture 4" descr="Figure thumbnail gr1">
            <a:extLst>
              <a:ext uri="{FF2B5EF4-FFF2-40B4-BE49-F238E27FC236}">
                <a16:creationId xmlns:a16="http://schemas.microsoft.com/office/drawing/2014/main" id="{9AB36113-378E-5725-CBEB-99205D1F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9114"/>
            <a:ext cx="7277643" cy="41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DOI: 10.1021/acs.est.5b02049</a:t>
            </a:r>
          </a:p>
          <a:p>
            <a:r>
              <a:rPr lang="fr-FR" sz="1200" dirty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9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280920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/>
              <a:t>Example</a:t>
            </a:r>
            <a:r>
              <a:rPr lang="en-GB" sz="2400" b="1" dirty="0"/>
              <a:t>:</a:t>
            </a:r>
            <a:r>
              <a:rPr lang="en-US" sz="2400" b="1" dirty="0"/>
              <a:t> </a:t>
            </a:r>
            <a:r>
              <a:rPr lang="cs-CZ" sz="2400" dirty="0" err="1"/>
              <a:t>Lipopolysaccharide</a:t>
            </a:r>
            <a:r>
              <a:rPr lang="en-GB" sz="2400" dirty="0"/>
              <a:t>s &amp; </a:t>
            </a:r>
            <a:r>
              <a:rPr lang="cs-CZ" sz="2400" dirty="0" err="1"/>
              <a:t>exogenous</a:t>
            </a:r>
            <a:r>
              <a:rPr lang="cs-CZ" sz="2400" dirty="0"/>
              <a:t> </a:t>
            </a:r>
            <a:r>
              <a:rPr lang="cs-CZ" sz="2400" dirty="0" err="1"/>
              <a:t>agents</a:t>
            </a:r>
            <a:r>
              <a:rPr lang="cs-CZ" sz="2400" dirty="0"/>
              <a:t> </a:t>
            </a:r>
            <a:r>
              <a:rPr lang="cs-CZ" sz="2400" dirty="0" err="1"/>
              <a:t>inducing</a:t>
            </a:r>
            <a:r>
              <a:rPr lang="cs-CZ" sz="2400" dirty="0"/>
              <a:t> </a:t>
            </a:r>
            <a:r>
              <a:rPr lang="en-GB" sz="2400" dirty="0"/>
              <a:t>immune </a:t>
            </a:r>
            <a:r>
              <a:rPr lang="cs-CZ" sz="2400" dirty="0" err="1"/>
              <a:t>pathologies</a:t>
            </a:r>
            <a:r>
              <a:rPr lang="cs-CZ" sz="2400" dirty="0"/>
              <a:t> – </a:t>
            </a:r>
            <a:r>
              <a:rPr lang="cs-CZ" sz="2400" dirty="0" err="1"/>
              <a:t>allergies</a:t>
            </a:r>
            <a:r>
              <a:rPr lang="cs-CZ" sz="2400" dirty="0"/>
              <a:t>, auto-</a:t>
            </a:r>
            <a:r>
              <a:rPr lang="cs-CZ" sz="2400" dirty="0" err="1"/>
              <a:t>immune</a:t>
            </a:r>
            <a:r>
              <a:rPr lang="cs-CZ" sz="2400" dirty="0"/>
              <a:t> </a:t>
            </a:r>
            <a:r>
              <a:rPr lang="cs-CZ" sz="2400" dirty="0" err="1"/>
              <a:t>diseases</a:t>
            </a:r>
            <a:r>
              <a:rPr lang="cs-CZ" sz="2400" dirty="0"/>
              <a:t> </a:t>
            </a:r>
            <a:endParaRPr lang="en-GB" sz="2400" dirty="0"/>
          </a:p>
          <a:p>
            <a:pPr marL="533400" indent="-533400" eaLnBrk="1" hangingPunct="1">
              <a:buNone/>
            </a:pPr>
            <a:r>
              <a:rPr lang="en-GB" sz="2400" dirty="0"/>
              <a:t>	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h</a:t>
            </a:r>
            <a:r>
              <a:rPr lang="en-GB" sz="1800" dirty="0" err="1">
                <a:sym typeface="Wingdings" pitchFamily="2" charset="2"/>
              </a:rPr>
              <a:t>yper</a:t>
            </a:r>
            <a:r>
              <a:rPr lang="en-US" sz="1800" dirty="0">
                <a:sym typeface="Wingdings" pitchFamily="2" charset="2"/>
              </a:rPr>
              <a:t>activation </a:t>
            </a:r>
            <a:r>
              <a:rPr lang="cs-CZ" sz="1800" dirty="0"/>
              <a:t> </a:t>
            </a:r>
            <a:r>
              <a:rPr lang="en-GB" sz="1800" dirty="0"/>
              <a:t>of intracellular signals </a:t>
            </a:r>
            <a:r>
              <a:rPr lang="en-GB" sz="1800" dirty="0">
                <a:sym typeface="Wingdings" pitchFamily="2" charset="2"/>
              </a:rPr>
              <a:t> </a:t>
            </a:r>
            <a:r>
              <a:rPr lang="cs-CZ" sz="1800" dirty="0" err="1"/>
              <a:t>immunotoxicity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098" name="Picture 2" descr="IgE-independent activation of mast cell in allergic disease. (upper... |  Download Scientific Diagram">
            <a:extLst>
              <a:ext uri="{FF2B5EF4-FFF2-40B4-BE49-F238E27FC236}">
                <a16:creationId xmlns:a16="http://schemas.microsoft.com/office/drawing/2014/main" id="{E199AE1A-DDF6-4857-4566-E1F09B70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80639"/>
            <a:ext cx="4711357" cy="35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agocyte sabotage: disruption of macrophage signalling by bacterial  pathogens | Nature Reviews Molecular Cell Biology">
            <a:extLst>
              <a:ext uri="{FF2B5EF4-FFF2-40B4-BE49-F238E27FC236}">
                <a16:creationId xmlns:a16="http://schemas.microsoft.com/office/drawing/2014/main" id="{F3A40333-1FA2-A781-44F6-55A90E1E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2" y="2122918"/>
            <a:ext cx="3395041" cy="36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0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92088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Cell to cell </a:t>
            </a:r>
            <a:r>
              <a:rPr lang="cs-CZ" dirty="0" err="1">
                <a:solidFill>
                  <a:schemeClr val="tx1"/>
                </a:solidFill>
              </a:rPr>
              <a:t>communication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regulation</a:t>
            </a:r>
            <a:r>
              <a:rPr lang="cs-CZ" dirty="0">
                <a:solidFill>
                  <a:schemeClr val="tx1"/>
                </a:solidFill>
              </a:rPr>
              <a:t>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toxicants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Ludek Blaha\Obrázk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0825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13315" name="Picture 4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25663"/>
            <a:ext cx="8077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cs-CZ" sz="2000" dirty="0">
                <a:solidFill>
                  <a:schemeClr val="tx1"/>
                </a:solidFill>
              </a:rPr>
              <a:t>Cell </a:t>
            </a:r>
            <a:r>
              <a:rPr lang="cs-CZ" sz="2000" dirty="0" err="1">
                <a:solidFill>
                  <a:schemeClr val="tx1"/>
                </a:solidFill>
              </a:rPr>
              <a:t>communication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&amp; regulation</a:t>
            </a:r>
            <a:r>
              <a:rPr lang="cs-CZ" sz="2000" dirty="0">
                <a:solidFill>
                  <a:schemeClr val="tx1"/>
                </a:solidFill>
              </a:rPr>
              <a:t>: a </a:t>
            </a:r>
            <a:r>
              <a:rPr lang="cs-CZ" sz="2000" dirty="0" err="1">
                <a:solidFill>
                  <a:schemeClr val="tx1"/>
                </a:solidFill>
              </a:rPr>
              <a:t>target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toxicants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33388" y="1124744"/>
            <a:ext cx="8276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>
                <a:latin typeface="Arial" charset="0"/>
              </a:rPr>
              <a:t>sensitively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processes</a:t>
            </a:r>
            <a:r>
              <a:rPr lang="cs-CZ" dirty="0">
                <a:latin typeface="Arial" charset="0"/>
              </a:rPr>
              <a:t> are </a:t>
            </a:r>
            <a:r>
              <a:rPr lang="cs-CZ" dirty="0" err="1">
                <a:latin typeface="Arial" charset="0"/>
              </a:rPr>
              <a:t>highly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susceptible</a:t>
            </a:r>
            <a:r>
              <a:rPr lang="cs-CZ" dirty="0">
                <a:latin typeface="Arial" charset="0"/>
              </a:rPr>
              <a:t> to </a:t>
            </a:r>
            <a:r>
              <a:rPr lang="cs-CZ" dirty="0" err="1">
                <a:latin typeface="Arial" charset="0"/>
              </a:rPr>
              <a:t>toxicants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US" dirty="0">
                <a:latin typeface="Arial" charset="0"/>
                <a:sym typeface="Wingdings" pitchFamily="2" charset="2"/>
              </a:rPr>
              <a:t>	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 err="1">
                <a:latin typeface="Arial" charset="0"/>
                <a:sym typeface="Wingdings" pitchFamily="2" charset="2"/>
              </a:rPr>
              <a:t>toxicit</a:t>
            </a:r>
            <a:r>
              <a:rPr lang="en-GB" dirty="0">
                <a:latin typeface="Arial" charset="0"/>
                <a:sym typeface="Wingdings" pitchFamily="2" charset="2"/>
              </a:rPr>
              <a:t>y to </a:t>
            </a:r>
            <a:r>
              <a:rPr lang="cs-CZ" dirty="0">
                <a:latin typeface="Arial" charset="0"/>
              </a:rPr>
              <a:t>REGULATIONS </a:t>
            </a:r>
            <a:r>
              <a:rPr lang="en-US" dirty="0">
                <a:latin typeface="Arial" charset="0"/>
              </a:rPr>
              <a:t>&amp; SIGNALLING</a:t>
            </a:r>
            <a:endParaRPr lang="cs-CZ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endParaRPr lang="en-GB" dirty="0"/>
          </a:p>
          <a:p>
            <a:r>
              <a:rPr lang="cs-CZ" dirty="0">
                <a:latin typeface="Arial" charset="0"/>
              </a:rPr>
              <a:t>	</a:t>
            </a:r>
          </a:p>
          <a:p>
            <a:r>
              <a:rPr lang="en-US" u="sng" dirty="0">
                <a:latin typeface="Arial" charset="0"/>
              </a:rPr>
              <a:t>H</a:t>
            </a:r>
            <a:r>
              <a:rPr lang="cs-CZ" u="sng" dirty="0" err="1">
                <a:latin typeface="Arial" charset="0"/>
              </a:rPr>
              <a:t>ierarchy</a:t>
            </a:r>
            <a:r>
              <a:rPr lang="en-GB" u="sng" dirty="0">
                <a:latin typeface="Arial" charset="0"/>
              </a:rPr>
              <a:t> in signalling</a:t>
            </a:r>
          </a:p>
          <a:p>
            <a:endParaRPr lang="cs-CZ" u="sng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systems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neuronal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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endocrine </a:t>
            </a:r>
          </a:p>
          <a:p>
            <a:endParaRPr lang="en-US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-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cell-to-cell</a:t>
            </a: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hormonal</a:t>
            </a:r>
            <a:r>
              <a:rPr lang="en-US" dirty="0">
                <a:latin typeface="Arial" charset="0"/>
              </a:rPr>
              <a:t> &amp;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neur</a:t>
            </a:r>
            <a:r>
              <a:rPr lang="en-US" dirty="0" err="1">
                <a:latin typeface="Arial" charset="0"/>
              </a:rPr>
              <a:t>onal</a:t>
            </a:r>
            <a:r>
              <a:rPr lang="en-US" dirty="0">
                <a:latin typeface="Arial" charset="0"/>
              </a:rPr>
              <a:t> signal transmission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contact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channels</a:t>
            </a:r>
            <a:endParaRPr lang="cs-CZ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intracellular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signal transduction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Ludek Blaha\Obrázk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8850"/>
            <a:ext cx="891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Ludek Blaha\Obrázk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Ludek Blaha\Obrázky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40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3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667000"/>
            <a:ext cx="3252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2325" y="346075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Arial" charset="0"/>
              </a:rPr>
              <a:t>Endocrine system:</a:t>
            </a:r>
            <a:r>
              <a:rPr lang="cs-CZ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cs-CZ">
                <a:latin typeface="Arial" charset="0"/>
              </a:rPr>
              <a:t>1. Pineal gland, 2. Pituitary gland, 3. Thyroid gland, 4. Thymus, 5. Adrenal gland, 6. Pancreas, 7. Ovary, 8.Testis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 u="sng">
                <a:latin typeface="Arial" charset="0"/>
              </a:rPr>
              <a:t>Example:</a:t>
            </a:r>
            <a:r>
              <a:rPr lang="cs-CZ">
                <a:latin typeface="Arial" charset="0"/>
              </a:rPr>
              <a:t> feedback loop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stimulation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growth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mood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swings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induction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suppression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apoptosis</a:t>
            </a:r>
            <a:r>
              <a:rPr lang="cs-CZ" sz="2400" dirty="0">
                <a:latin typeface="Arial" charset="0"/>
              </a:rPr>
              <a:t> </a:t>
            </a:r>
            <a:br>
              <a:rPr lang="en-GB" sz="2400" dirty="0">
                <a:latin typeface="Arial" charset="0"/>
              </a:rPr>
            </a:br>
            <a:r>
              <a:rPr lang="en-GB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programmed</a:t>
            </a:r>
            <a:r>
              <a:rPr lang="cs-CZ" sz="2400" dirty="0">
                <a:latin typeface="Arial" charset="0"/>
              </a:rPr>
              <a:t> cell </a:t>
            </a:r>
            <a:r>
              <a:rPr lang="cs-CZ" sz="2400" dirty="0" err="1">
                <a:latin typeface="Arial" charset="0"/>
              </a:rPr>
              <a:t>death</a:t>
            </a:r>
            <a:r>
              <a:rPr lang="cs-CZ" sz="2400" dirty="0">
                <a:latin typeface="Arial" charset="0"/>
              </a:rPr>
              <a:t>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activation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immune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system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regulation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metabolism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fighting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fleeing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mating</a:t>
            </a:r>
            <a:r>
              <a:rPr lang="en-US" sz="2400" dirty="0">
                <a:latin typeface="Arial" charset="0"/>
              </a:rPr>
              <a:t> …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new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phase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life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/>
            <a:r>
              <a:rPr lang="en-GB" sz="2400" dirty="0">
                <a:latin typeface="Arial" charset="0"/>
              </a:rPr>
              <a:t>	(</a:t>
            </a:r>
            <a:r>
              <a:rPr lang="cs-CZ" sz="2400" dirty="0">
                <a:latin typeface="Arial" charset="0"/>
              </a:rPr>
              <a:t>puberty, </a:t>
            </a:r>
            <a:r>
              <a:rPr lang="cs-CZ" sz="2400" dirty="0" err="1">
                <a:latin typeface="Arial" charset="0"/>
              </a:rPr>
              <a:t>caring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offspring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and</a:t>
            </a:r>
            <a:r>
              <a:rPr lang="cs-CZ" sz="2400" dirty="0">
                <a:latin typeface="Arial" charset="0"/>
              </a:rPr>
              <a:t> menopause)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control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reproductive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cycle</a:t>
            </a:r>
            <a:endParaRPr lang="cs-CZ" sz="2400" dirty="0">
              <a:latin typeface="Arial" charset="0"/>
            </a:endParaRPr>
          </a:p>
          <a:p>
            <a:r>
              <a:rPr lang="cs-CZ" sz="2400" dirty="0"/>
              <a:t>	 ….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  <a:endParaRPr lang="cs-CZ" sz="2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FUNCTIONS OF HORMONES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419872" y="5157192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373216"/>
            <a:ext cx="3180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Chemicals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interfering with 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various </a:t>
            </a:r>
            <a:r>
              <a:rPr lang="cs-CZ" dirty="0" err="1">
                <a:solidFill>
                  <a:schemeClr val="accent2"/>
                </a:solidFill>
              </a:rPr>
              <a:t>hormonal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functions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 diverse impacts (effects)</a:t>
            </a:r>
            <a:br>
              <a:rPr lang="cs-CZ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5273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charset="0"/>
              </a:rPr>
              <a:t>FATE OF HORMONES: target for toxicants</a:t>
            </a:r>
          </a:p>
          <a:p>
            <a:r>
              <a:rPr lang="en-GB" sz="1600" dirty="0">
                <a:latin typeface="Arial" charset="0"/>
              </a:rPr>
              <a:t>Toxic compounds can affect “hormone signalling” at  various levels (</a:t>
            </a:r>
            <a:r>
              <a:rPr lang="en-GB" sz="1600" b="1" u="sng" dirty="0" err="1">
                <a:latin typeface="Arial" charset="0"/>
              </a:rPr>
              <a:t>highligted</a:t>
            </a:r>
            <a:r>
              <a:rPr lang="en-GB" sz="1600" dirty="0">
                <a:latin typeface="Arial" charset="0"/>
              </a:rPr>
              <a:t>):</a:t>
            </a:r>
          </a:p>
          <a:p>
            <a:endParaRPr lang="en-GB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1. </a:t>
            </a:r>
            <a:r>
              <a:rPr lang="cs-CZ" sz="1600" b="1" u="sng" dirty="0" err="1">
                <a:latin typeface="Arial" charset="0"/>
              </a:rPr>
              <a:t>Biosynthesis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of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hormone in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tissue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2. </a:t>
            </a:r>
            <a:r>
              <a:rPr lang="cs-CZ" sz="1600" dirty="0" err="1">
                <a:latin typeface="Arial" charset="0"/>
              </a:rPr>
              <a:t>Storage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secretion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3. </a:t>
            </a:r>
            <a:r>
              <a:rPr lang="cs-CZ" sz="1600" b="1" u="sng" dirty="0">
                <a:latin typeface="Arial" charset="0"/>
              </a:rPr>
              <a:t>Transport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 to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target</a:t>
            </a:r>
            <a:r>
              <a:rPr lang="cs-CZ" sz="1600" dirty="0">
                <a:latin typeface="Arial" charset="0"/>
              </a:rPr>
              <a:t> cell(s)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4. </a:t>
            </a:r>
            <a:r>
              <a:rPr lang="cs-CZ" sz="1600" b="1" u="sng" dirty="0" err="1">
                <a:latin typeface="Arial" charset="0"/>
              </a:rPr>
              <a:t>Recognition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hormone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associated</a:t>
            </a:r>
            <a:r>
              <a:rPr lang="cs-CZ" sz="1600" dirty="0">
                <a:latin typeface="Arial" charset="0"/>
              </a:rPr>
              <a:t> cell </a:t>
            </a:r>
            <a:r>
              <a:rPr lang="cs-CZ" sz="1600" dirty="0" err="1">
                <a:latin typeface="Arial" charset="0"/>
              </a:rPr>
              <a:t>membrane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intracellular</a:t>
            </a:r>
            <a:r>
              <a:rPr lang="cs-CZ" sz="1600" dirty="0">
                <a:latin typeface="Arial" charset="0"/>
              </a:rPr>
              <a:t> receptor protein.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5. </a:t>
            </a:r>
            <a:r>
              <a:rPr lang="cs-CZ" sz="1600" dirty="0" err="1">
                <a:latin typeface="Arial" charset="0"/>
              </a:rPr>
              <a:t>Relay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amplification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received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hormonal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via a </a:t>
            </a:r>
            <a:r>
              <a:rPr lang="cs-CZ" sz="1600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transduction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process</a:t>
            </a:r>
            <a:r>
              <a:rPr lang="cs-CZ" sz="1600" dirty="0">
                <a:latin typeface="Arial" charset="0"/>
              </a:rPr>
              <a:t> -</a:t>
            </a:r>
            <a:r>
              <a:rPr lang="en-US" sz="1600" dirty="0">
                <a:latin typeface="Arial" charset="0"/>
              </a:rPr>
              <a:t>&gt; </a:t>
            </a:r>
            <a:r>
              <a:rPr lang="cs-CZ" sz="1600" dirty="0" err="1">
                <a:latin typeface="Arial" charset="0"/>
              </a:rPr>
              <a:t>cellular</a:t>
            </a:r>
            <a:r>
              <a:rPr lang="cs-CZ" sz="1600" dirty="0">
                <a:latin typeface="Arial" charset="0"/>
              </a:rPr>
              <a:t> response. 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   6. The reaction of the t</a:t>
            </a:r>
            <a:r>
              <a:rPr lang="cs-CZ" sz="1600" dirty="0" err="1">
                <a:latin typeface="Arial" charset="0"/>
              </a:rPr>
              <a:t>arget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is </a:t>
            </a:r>
            <a:r>
              <a:rPr lang="cs-CZ" sz="1600" dirty="0" err="1">
                <a:latin typeface="Arial" charset="0"/>
              </a:rPr>
              <a:t>recognized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original</a:t>
            </a:r>
            <a:r>
              <a:rPr lang="en-GB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hormone-</a:t>
            </a:r>
            <a:r>
              <a:rPr lang="cs-CZ" sz="1600" dirty="0" err="1">
                <a:latin typeface="Arial" charset="0"/>
              </a:rPr>
              <a:t>producing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b="1" u="sng" dirty="0">
                <a:latin typeface="Arial" charset="0"/>
              </a:rPr>
              <a:t>negative feedback </a:t>
            </a:r>
            <a:r>
              <a:rPr lang="cs-CZ" sz="1600" b="1" u="sng" dirty="0" err="1">
                <a:latin typeface="Arial" charset="0"/>
              </a:rPr>
              <a:t>loop</a:t>
            </a:r>
            <a:r>
              <a:rPr lang="cs-CZ" sz="1600" dirty="0">
                <a:latin typeface="Arial" charset="0"/>
              </a:rPr>
              <a:t>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7. </a:t>
            </a:r>
            <a:r>
              <a:rPr lang="cs-CZ" sz="1600" b="1" u="sng" dirty="0" err="1">
                <a:latin typeface="Arial" charset="0"/>
              </a:rPr>
              <a:t>Degradation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and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metabolism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System regulation = HORMONES </a:t>
            </a:r>
            <a:r>
              <a:rPr lang="en-US" sz="2000" dirty="0">
                <a:solidFill>
                  <a:schemeClr val="tx1"/>
                </a:solidFill>
              </a:rPr>
              <a:t>&amp; ENDOCRINE S</a:t>
            </a:r>
            <a:r>
              <a:rPr lang="en-GB" sz="2000" dirty="0">
                <a:solidFill>
                  <a:schemeClr val="tx1"/>
                </a:solidFill>
              </a:rPr>
              <a:t>YSTEM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589240"/>
            <a:ext cx="2603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More details will be discussed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>
                <a:solidFill>
                  <a:schemeClr val="accent2"/>
                </a:solidFill>
              </a:rPr>
              <a:t>in the lectures dedicated to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nuclear receptors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78149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EDCs (endocrine disrupting compounds)</a:t>
            </a:r>
          </a:p>
          <a:p>
            <a:r>
              <a:rPr lang="en-US" dirty="0"/>
              <a:t>	=</a:t>
            </a:r>
            <a:r>
              <a:rPr lang="cs-CZ" dirty="0">
                <a:latin typeface="Arial" charset="0"/>
              </a:rPr>
              <a:t> major </a:t>
            </a:r>
            <a:r>
              <a:rPr lang="cs-CZ" dirty="0" err="1">
                <a:latin typeface="Arial" charset="0"/>
              </a:rPr>
              <a:t>problem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toxicology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at </a:t>
            </a:r>
            <a:r>
              <a:rPr lang="cs-CZ" b="1" dirty="0" err="1">
                <a:latin typeface="Arial" charset="0"/>
              </a:rPr>
              <a:t>all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levels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hormonal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action</a:t>
            </a:r>
            <a:r>
              <a:rPr lang="en-GB" dirty="0">
                <a:latin typeface="Arial" charset="0"/>
              </a:rPr>
              <a:t> have been demonstrated</a:t>
            </a:r>
            <a:endParaRPr lang="cs-CZ" b="1" u="sng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synthesis</a:t>
            </a:r>
            <a:r>
              <a:rPr lang="cs-CZ" i="1" dirty="0">
                <a:latin typeface="Arial" charset="0"/>
              </a:rPr>
              <a:t>, transport, </a:t>
            </a:r>
            <a:r>
              <a:rPr lang="en-US" i="1" dirty="0">
                <a:latin typeface="Arial" charset="0"/>
              </a:rPr>
              <a:t>site of </a:t>
            </a:r>
            <a:r>
              <a:rPr lang="cs-CZ" i="1" dirty="0" err="1">
                <a:latin typeface="Arial" charset="0"/>
              </a:rPr>
              <a:t>action</a:t>
            </a:r>
            <a:r>
              <a:rPr lang="cs-CZ" i="1" dirty="0">
                <a:latin typeface="Arial" charset="0"/>
              </a:rPr>
              <a:t> ….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</a:t>
            </a:r>
            <a:r>
              <a:rPr lang="cs-CZ" b="1" dirty="0">
                <a:latin typeface="Arial" charset="0"/>
              </a:rPr>
              <a:t>Multiple </a:t>
            </a:r>
            <a:r>
              <a:rPr lang="cs-CZ" b="1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due to ED </a:t>
            </a:r>
            <a:r>
              <a:rPr lang="cs-CZ" dirty="0">
                <a:latin typeface="Arial" charset="0"/>
              </a:rPr>
              <a:t>(! Not </a:t>
            </a:r>
            <a:r>
              <a:rPr lang="cs-CZ" dirty="0" err="1">
                <a:latin typeface="Arial" charset="0"/>
              </a:rPr>
              <a:t>only</a:t>
            </a:r>
            <a:r>
              <a:rPr lang="cs-CZ" dirty="0">
                <a:latin typeface="Arial" charset="0"/>
              </a:rPr>
              <a:t> „</a:t>
            </a:r>
            <a:r>
              <a:rPr lang="cs-CZ" dirty="0" err="1">
                <a:latin typeface="Arial" charset="0"/>
              </a:rPr>
              <a:t>xenoestrogenicity</a:t>
            </a:r>
            <a:r>
              <a:rPr lang="cs-CZ" dirty="0">
                <a:latin typeface="Arial" charset="0"/>
              </a:rPr>
              <a:t>“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femini</a:t>
            </a:r>
            <a:r>
              <a:rPr lang="cs-CZ" dirty="0" err="1">
                <a:latin typeface="Arial" charset="0"/>
              </a:rPr>
              <a:t>zation</a:t>
            </a:r>
            <a:r>
              <a:rPr lang="cs-CZ" dirty="0">
                <a:latin typeface="Arial" charset="0"/>
              </a:rPr>
              <a:t>)</a:t>
            </a:r>
          </a:p>
          <a:p>
            <a:r>
              <a:rPr lang="cs-CZ" dirty="0">
                <a:latin typeface="Arial" charset="0"/>
              </a:rPr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immunotoxicity</a:t>
            </a:r>
            <a:r>
              <a:rPr lang="cs-CZ" i="1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developmental </a:t>
            </a:r>
            <a:r>
              <a:rPr lang="en-US" i="1" dirty="0" err="1">
                <a:latin typeface="Arial" charset="0"/>
              </a:rPr>
              <a:t>toxicit</a:t>
            </a:r>
            <a:r>
              <a:rPr lang="en-GB" i="1" dirty="0">
                <a:latin typeface="Arial" charset="0"/>
              </a:rPr>
              <a:t>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ED -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WILL 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ALSO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BE DISCUSSED FURTHER)</a:t>
            </a:r>
          </a:p>
          <a:p>
            <a:endParaRPr lang="cs-CZ" i="1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GB" sz="1800" u="sng" dirty="0">
                <a:latin typeface="Arial" charset="0"/>
              </a:rPr>
              <a:t>Example of ED - </a:t>
            </a:r>
            <a:r>
              <a:rPr lang="cs-CZ" sz="1800" u="sng" dirty="0" err="1">
                <a:latin typeface="Arial" charset="0"/>
              </a:rPr>
              <a:t>Intersex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roach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testis</a:t>
            </a:r>
            <a:r>
              <a:rPr lang="cs-CZ" sz="1800" dirty="0">
                <a:latin typeface="Arial" charset="0"/>
              </a:rPr>
              <a:t>  </a:t>
            </a:r>
            <a:br>
              <a:rPr lang="cs-CZ" sz="18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containing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both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oocytes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and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spermatozoa</a:t>
            </a:r>
            <a:r>
              <a:rPr lang="cs-CZ" sz="1200" dirty="0">
                <a:latin typeface="Arial" charset="0"/>
              </a:rPr>
              <a:t>,</a:t>
            </a:r>
            <a:br>
              <a:rPr lang="cs-CZ" sz="12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caused</a:t>
            </a:r>
            <a:r>
              <a:rPr lang="cs-CZ" sz="1200" dirty="0">
                <a:latin typeface="Arial" charset="0"/>
              </a:rPr>
              <a:t> by </a:t>
            </a:r>
            <a:r>
              <a:rPr lang="cs-CZ" sz="1200" dirty="0" err="1">
                <a:latin typeface="Arial" charset="0"/>
              </a:rPr>
              <a:t>exposure</a:t>
            </a:r>
            <a:r>
              <a:rPr lang="cs-CZ" sz="1200" dirty="0">
                <a:latin typeface="Arial" charset="0"/>
              </a:rPr>
              <a:t> to </a:t>
            </a:r>
            <a:r>
              <a:rPr lang="cs-CZ" sz="1200" dirty="0" err="1">
                <a:latin typeface="Arial" charset="0"/>
              </a:rPr>
              <a:t>environmental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oestrogens</a:t>
            </a:r>
            <a:r>
              <a:rPr lang="cs-CZ" sz="1200" dirty="0">
                <a:latin typeface="Arial" charset="0"/>
              </a:rPr>
              <a:t> </a:t>
            </a:r>
          </a:p>
          <a:p>
            <a:endParaRPr lang="cs-CZ" sz="12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4438650"/>
            <a:ext cx="3514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Toxicity to hormone regulation = ENDOCRINE DISRUPTION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Amine-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structure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derivatives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tyrosine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tryptophan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Examples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- </a:t>
            </a:r>
            <a:r>
              <a:rPr lang="cs-CZ" sz="2000" dirty="0" err="1">
                <a:latin typeface="Arial" charset="0"/>
              </a:rPr>
              <a:t>catecholamines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thyroxine</a:t>
            </a:r>
            <a:r>
              <a:rPr lang="cs-CZ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similar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organic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toxicants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TOXIC EFFECTS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r="54494" b="20322"/>
          <a:stretch>
            <a:fillRect/>
          </a:stretch>
        </p:blipFill>
        <p:spPr bwMode="auto">
          <a:xfrm>
            <a:off x="923999" y="3496692"/>
            <a:ext cx="190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1335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02768"/>
            <a:ext cx="2897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8081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Adrenalin</a:t>
            </a:r>
            <a:endParaRPr lang="cs-CZ" dirty="0">
              <a:latin typeface="Arial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7799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cs-CZ">
                <a:latin typeface="Arial" charset="0"/>
              </a:rPr>
              <a:t>yroxin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Peptide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solidFill>
                  <a:schemeClr val="tx2"/>
                </a:solidFill>
                <a:latin typeface="Arial" charset="0"/>
              </a:rPr>
            </a:br>
            <a:r>
              <a:rPr lang="cs-CZ" sz="2000" dirty="0" err="1"/>
              <a:t>structure</a:t>
            </a:r>
            <a:r>
              <a:rPr lang="cs-CZ" sz="2000" dirty="0"/>
              <a:t>: </a:t>
            </a:r>
            <a:r>
              <a:rPr lang="cs-CZ" sz="2000" dirty="0" err="1"/>
              <a:t>c</a:t>
            </a:r>
            <a:r>
              <a:rPr lang="cs-CZ" sz="2000" dirty="0" err="1">
                <a:latin typeface="Arial" charset="0"/>
              </a:rPr>
              <a:t>hains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- </a:t>
            </a:r>
            <a:r>
              <a:rPr lang="cs-CZ" sz="2000" u="sng" dirty="0" err="1">
                <a:latin typeface="Arial" charset="0"/>
              </a:rPr>
              <a:t>small</a:t>
            </a:r>
            <a:r>
              <a:rPr lang="en-GB" sz="2000" u="sng" dirty="0">
                <a:latin typeface="Arial" charset="0"/>
              </a:rPr>
              <a:t> peptides</a:t>
            </a:r>
            <a:r>
              <a:rPr lang="cs-CZ" sz="2000" dirty="0">
                <a:latin typeface="Arial" charset="0"/>
              </a:rPr>
              <a:t>: TRH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vasopressin</a:t>
            </a:r>
            <a:r>
              <a:rPr lang="en-US" sz="2000" dirty="0">
                <a:latin typeface="Arial" charset="0"/>
              </a:rPr>
              <a:t>;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- </a:t>
            </a:r>
            <a:r>
              <a:rPr lang="en-US" sz="2000" u="sng" dirty="0">
                <a:latin typeface="Arial" charset="0"/>
              </a:rPr>
              <a:t>large proteins</a:t>
            </a:r>
            <a:r>
              <a:rPr lang="en-US" sz="2000" dirty="0">
                <a:latin typeface="Arial" charset="0"/>
              </a:rPr>
              <a:t>:</a:t>
            </a:r>
            <a:r>
              <a:rPr lang="cs-CZ" sz="2000" dirty="0">
                <a:latin typeface="Arial" charset="0"/>
              </a:rPr>
              <a:t> insulin, </a:t>
            </a:r>
            <a:r>
              <a:rPr lang="cs-CZ" sz="2000" dirty="0" err="1">
                <a:latin typeface="Arial" charset="0"/>
              </a:rPr>
              <a:t>growth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luteinizing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follicle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thyroid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</a:t>
            </a:r>
            <a:r>
              <a:rPr lang="en-GB" sz="2000" dirty="0">
                <a:latin typeface="Arial" charset="0"/>
              </a:rPr>
              <a:t> etc.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i="1" dirty="0" err="1">
                <a:latin typeface="Arial" charset="0"/>
              </a:rPr>
              <a:t>Large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molecules</a:t>
            </a:r>
            <a:r>
              <a:rPr lang="en-US" i="1" dirty="0">
                <a:latin typeface="Arial" charset="0"/>
              </a:rPr>
              <a:t>; </a:t>
            </a:r>
            <a:br>
              <a:rPr lang="en-US" i="1" dirty="0">
                <a:latin typeface="Arial" charset="0"/>
              </a:rPr>
            </a:br>
            <a:r>
              <a:rPr lang="en-US" i="1" dirty="0">
                <a:latin typeface="Arial" charset="0"/>
              </a:rPr>
              <a:t>receptors on surfaces of the cells</a:t>
            </a:r>
          </a:p>
          <a:p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Interactions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t</a:t>
            </a:r>
            <a:r>
              <a:rPr lang="en-US" i="1" dirty="0" err="1">
                <a:latin typeface="Arial" charset="0"/>
              </a:rPr>
              <a:t>oxi</a:t>
            </a:r>
            <a:r>
              <a:rPr lang="cs-CZ" i="1" dirty="0">
                <a:latin typeface="Arial" charset="0"/>
              </a:rPr>
              <a:t>c </a:t>
            </a:r>
            <a:r>
              <a:rPr lang="cs-CZ" i="1" dirty="0" err="1">
                <a:latin typeface="Arial" charset="0"/>
              </a:rPr>
              <a:t>chemicals</a:t>
            </a:r>
            <a:r>
              <a:rPr lang="cs-CZ" i="1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less</a:t>
            </a:r>
            <a:r>
              <a:rPr lang="cs-CZ" b="1" i="1" u="sng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likely</a:t>
            </a:r>
            <a:r>
              <a:rPr lang="cs-CZ" i="1" dirty="0"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                            </a:t>
            </a:r>
            <a:r>
              <a:rPr lang="en-US" sz="2000" dirty="0">
                <a:latin typeface="Arial" charset="0"/>
              </a:rPr>
              <a:t>Example </a:t>
            </a:r>
            <a:r>
              <a:rPr lang="cs-CZ" sz="2000" dirty="0">
                <a:latin typeface="Arial" charset="0"/>
              </a:rPr>
              <a:t>- in</a:t>
            </a:r>
            <a:r>
              <a:rPr lang="en-US" sz="2000" dirty="0" err="1">
                <a:latin typeface="Arial" charset="0"/>
              </a:rPr>
              <a:t>sulin</a:t>
            </a:r>
            <a:endParaRPr lang="cs-CZ" sz="2000" dirty="0">
              <a:latin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209925"/>
            <a:ext cx="3333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504" y="1196752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(1) </a:t>
            </a:r>
            <a:r>
              <a:rPr lang="en-GB" sz="2000" b="1" dirty="0">
                <a:solidFill>
                  <a:schemeClr val="tx2"/>
                </a:solidFill>
              </a:rPr>
              <a:t>-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from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arachidonic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br>
              <a:rPr lang="cs-CZ" sz="2000" dirty="0"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prostaglandins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5625" r="53751" b="13542"/>
          <a:stretch>
            <a:fillRect/>
          </a:stretch>
        </p:blipFill>
        <p:spPr bwMode="auto">
          <a:xfrm>
            <a:off x="3886200" y="2209800"/>
            <a:ext cx="487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3828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(signal molecules) in vertebrates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99584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INTRACELLULAR signals</a:t>
            </a: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654658" cy="4240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66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</a:rPr>
              <a:t> 2 - </a:t>
            </a:r>
            <a:r>
              <a:rPr lang="cs-CZ" sz="2000" b="1" dirty="0">
                <a:solidFill>
                  <a:schemeClr val="tx2"/>
                </a:solidFill>
              </a:rPr>
              <a:t> steroid </a:t>
            </a:r>
            <a:r>
              <a:rPr lang="cs-CZ" sz="2000" b="1" dirty="0" err="1">
                <a:solidFill>
                  <a:schemeClr val="tx2"/>
                </a:solidFill>
              </a:rPr>
              <a:t>hormones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* 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latin typeface="Arial" charset="0"/>
              </a:rPr>
              <a:t>similar</a:t>
            </a:r>
            <a:r>
              <a:rPr lang="cs-CZ" sz="2000" dirty="0">
                <a:latin typeface="Arial" charset="0"/>
              </a:rPr>
              <a:t> to </a:t>
            </a:r>
            <a:r>
              <a:rPr lang="cs-CZ" sz="2000" dirty="0" err="1">
                <a:latin typeface="Arial" charset="0"/>
              </a:rPr>
              <a:t>organic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toxicants</a:t>
            </a:r>
            <a:r>
              <a:rPr lang="cs-CZ" sz="2000" dirty="0"/>
              <a:t>: </a:t>
            </a:r>
            <a:br>
              <a:rPr lang="cs-CZ" sz="2000" dirty="0"/>
            </a:b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cs-CZ" sz="2000" dirty="0" err="1"/>
              <a:t>several</a:t>
            </a:r>
            <a:r>
              <a:rPr lang="cs-CZ" sz="2000" dirty="0"/>
              <a:t> </a:t>
            </a:r>
            <a:r>
              <a:rPr lang="en-US" sz="2000" dirty="0"/>
              <a:t>compounds </a:t>
            </a:r>
            <a:r>
              <a:rPr lang="en-US" sz="2000" b="1" dirty="0">
                <a:solidFill>
                  <a:srgbClr val="FF0000"/>
                </a:solidFill>
              </a:rPr>
              <a:t>interfere with steroid hormones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toxicit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y !!!</a:t>
            </a:r>
            <a:endParaRPr lang="cs-CZ" sz="2000" b="1" dirty="0">
              <a:solidFill>
                <a:srgbClr val="FF0000"/>
              </a:solidFill>
              <a:latin typeface="Arial" charset="0"/>
            </a:endParaRPr>
          </a:p>
          <a:p>
            <a:endParaRPr lang="cs-CZ" sz="2000" b="1" u="sng" dirty="0">
              <a:latin typeface="Arial" charset="0"/>
            </a:endParaRPr>
          </a:p>
          <a:p>
            <a:br>
              <a:rPr lang="cs-CZ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Derived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from</a:t>
            </a:r>
            <a:r>
              <a:rPr lang="cs-CZ" sz="2000" dirty="0">
                <a:latin typeface="Arial" charset="0"/>
              </a:rPr>
              <a:t> cholesterol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Examples: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testosterone, </a:t>
            </a:r>
            <a:br>
              <a:rPr lang="cs-CZ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cortisol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estradiol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19325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Regulation</a:t>
            </a:r>
            <a:r>
              <a:rPr lang="cs-CZ" sz="2400" b="1" dirty="0"/>
              <a:t> of cell </a:t>
            </a:r>
            <a:r>
              <a:rPr lang="cs-CZ" sz="2400" b="1" dirty="0" err="1"/>
              <a:t>life</a:t>
            </a:r>
            <a:r>
              <a:rPr lang="cs-CZ" sz="2400" b="1" dirty="0"/>
              <a:t> </a:t>
            </a:r>
            <a:r>
              <a:rPr lang="en-GB" sz="2400" b="1" dirty="0"/>
              <a:t>= control of major cell functions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metabolism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proliferation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differentiation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death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apoptosis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b="1" dirty="0"/>
              <a:t>- </a:t>
            </a:r>
            <a:r>
              <a:rPr lang="en-GB" sz="2400" b="1" dirty="0"/>
              <a:t>Regulation controlled by complex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400" dirty="0"/>
              <a:t>	- "network" of </a:t>
            </a:r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similar</a:t>
            </a:r>
            <a:r>
              <a:rPr lang="cs-CZ" sz="2400" dirty="0"/>
              <a:t> in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/ </a:t>
            </a:r>
            <a:r>
              <a:rPr lang="cs-CZ" sz="2400" dirty="0" err="1"/>
              <a:t>different</a:t>
            </a:r>
            <a:r>
              <a:rPr lang="cs-CZ" sz="2400" dirty="0"/>
              <a:t> cell-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effects</a:t>
            </a:r>
            <a:r>
              <a:rPr lang="cs-CZ" sz="2400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124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- </a:t>
            </a:r>
            <a:r>
              <a:rPr lang="cs-CZ" sz="2400" b="1" dirty="0" err="1"/>
              <a:t>Con</a:t>
            </a:r>
            <a:r>
              <a:rPr lang="en-US" sz="2400" b="1" dirty="0"/>
              <a:t>sequences of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  <a:r>
              <a:rPr lang="cs-CZ" sz="2400" b="1" dirty="0" err="1"/>
              <a:t>disruption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en-US" sz="2400" dirty="0"/>
              <a:t>unwanted changes in </a:t>
            </a:r>
            <a:r>
              <a:rPr lang="cs-CZ" sz="2400" dirty="0"/>
              <a:t>„</a:t>
            </a:r>
            <a:r>
              <a:rPr lang="cs-CZ" sz="2400" dirty="0" err="1"/>
              <a:t>homeostatic</a:t>
            </a:r>
            <a:r>
              <a:rPr lang="cs-CZ" sz="2400" dirty="0"/>
              <a:t>“ </a:t>
            </a:r>
            <a:r>
              <a:rPr lang="cs-CZ" sz="2400" dirty="0" err="1"/>
              <a:t>rates</a:t>
            </a:r>
            <a:r>
              <a:rPr lang="cs-CZ" sz="2400" dirty="0"/>
              <a:t> </a:t>
            </a:r>
            <a:r>
              <a:rPr lang="cs-CZ" sz="2400" dirty="0" err="1"/>
              <a:t>among</a:t>
            </a:r>
            <a:br>
              <a:rPr lang="cs-CZ" sz="2400" dirty="0"/>
            </a:br>
            <a:r>
              <a:rPr lang="cs-CZ" sz="2400" dirty="0"/>
              <a:t>    </a:t>
            </a:r>
            <a:r>
              <a:rPr lang="en-US" sz="2400" dirty="0"/>
              <a:t>proliferation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differentiation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apoptosis</a:t>
            </a:r>
            <a:br>
              <a:rPr lang="en-US" sz="2400" dirty="0"/>
            </a:br>
            <a:endParaRPr lang="en-US" sz="24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cs-CZ" sz="2000" dirty="0"/>
              <a:t> cell </a:t>
            </a:r>
            <a:r>
              <a:rPr lang="cs-CZ" sz="2000" dirty="0" err="1"/>
              <a:t>transformation</a:t>
            </a:r>
            <a:r>
              <a:rPr lang="cs-CZ" sz="2000" dirty="0"/>
              <a:t> (</a:t>
            </a:r>
            <a:r>
              <a:rPr lang="cs-CZ" sz="2000" dirty="0" err="1"/>
              <a:t>carcinogenicity</a:t>
            </a:r>
            <a:r>
              <a:rPr lang="cs-CZ" sz="2000" dirty="0"/>
              <a:t>)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cs-CZ" sz="2000" dirty="0" err="1"/>
              <a:t>embryotoxicity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immunotoxicit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reproduction </a:t>
            </a:r>
            <a:r>
              <a:rPr lang="en-US" sz="2000" dirty="0" err="1"/>
              <a:t>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dirty="0"/>
              <a:t>	</a:t>
            </a:r>
            <a:r>
              <a:rPr lang="cs-CZ" sz="2000" i="1" dirty="0"/>
              <a:t>.... </a:t>
            </a:r>
            <a:r>
              <a:rPr lang="en-US" sz="2000" i="1" dirty="0"/>
              <a:t>and </a:t>
            </a:r>
            <a:r>
              <a:rPr lang="cs-CZ" sz="2000" i="1" dirty="0" err="1"/>
              <a:t>other</a:t>
            </a:r>
            <a:r>
              <a:rPr lang="cs-CZ" sz="2000" i="1" dirty="0"/>
              <a:t> </a:t>
            </a:r>
            <a:r>
              <a:rPr lang="cs-CZ" sz="2000" i="1" dirty="0" err="1"/>
              <a:t>chro</a:t>
            </a:r>
            <a:r>
              <a:rPr lang="en-US" sz="2000" i="1" dirty="0" err="1"/>
              <a:t>nic</a:t>
            </a:r>
            <a:r>
              <a:rPr lang="en-US" sz="2000" i="1" dirty="0"/>
              <a:t> t</a:t>
            </a:r>
            <a:r>
              <a:rPr lang="cs-CZ" sz="2000" i="1" dirty="0" err="1"/>
              <a:t>ypes</a:t>
            </a:r>
            <a:r>
              <a:rPr lang="cs-CZ" sz="2000" i="1" dirty="0"/>
              <a:t> of toxicity</a:t>
            </a:r>
            <a:endParaRPr lang="cs-CZ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Signal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cs-CZ" sz="2800" dirty="0">
                <a:solidFill>
                  <a:schemeClr val="tx1"/>
                </a:solidFill>
              </a:rPr>
              <a:t> - </a:t>
            </a:r>
            <a:r>
              <a:rPr lang="cs-CZ" sz="2800" dirty="0" err="1">
                <a:solidFill>
                  <a:schemeClr val="tx1"/>
                </a:solidFill>
              </a:rPr>
              <a:t>principles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Two major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processes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br>
              <a:rPr lang="cs-CZ" sz="2400" dirty="0"/>
            </a:br>
            <a:r>
              <a:rPr lang="cs-CZ" sz="1800" dirty="0"/>
              <a:t>– </a:t>
            </a:r>
            <a:r>
              <a:rPr lang="cs-CZ" sz="1800" b="1" dirty="0">
                <a:solidFill>
                  <a:srgbClr val="FF0000"/>
                </a:solidFill>
              </a:rPr>
              <a:t>protein-(de)</a:t>
            </a:r>
            <a:r>
              <a:rPr lang="cs-CZ" sz="1800" b="1" dirty="0" err="1">
                <a:solidFill>
                  <a:srgbClr val="FF0000"/>
                </a:solidFill>
              </a:rPr>
              <a:t>phosphorylation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/>
              <a:t>P</a:t>
            </a:r>
            <a:r>
              <a:rPr lang="en-GB" sz="1800" dirty="0" err="1"/>
              <a:t>rotein</a:t>
            </a:r>
            <a:r>
              <a:rPr lang="cs-CZ" sz="1800" dirty="0" err="1"/>
              <a:t>Kinases</a:t>
            </a:r>
            <a:r>
              <a:rPr lang="en-GB" sz="1800" dirty="0"/>
              <a:t> - PKs</a:t>
            </a:r>
            <a:r>
              <a:rPr lang="cs-CZ" sz="1800" dirty="0"/>
              <a:t>, P</a:t>
            </a:r>
            <a:r>
              <a:rPr lang="en-GB" sz="1800" dirty="0" err="1"/>
              <a:t>roteinPhosphatases</a:t>
            </a:r>
            <a:r>
              <a:rPr lang="en-GB" sz="1800" dirty="0"/>
              <a:t> - P</a:t>
            </a:r>
            <a:r>
              <a:rPr lang="cs-CZ" sz="1800" dirty="0" err="1"/>
              <a:t>Pases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b="1" dirty="0" err="1">
                <a:solidFill>
                  <a:srgbClr val="FF3300"/>
                </a:solidFill>
              </a:rPr>
              <a:t>secondary</a:t>
            </a:r>
            <a:r>
              <a:rPr lang="cs-CZ" sz="1800" b="1" dirty="0">
                <a:solidFill>
                  <a:srgbClr val="FF3300"/>
                </a:solidFill>
              </a:rPr>
              <a:t> </a:t>
            </a:r>
            <a:r>
              <a:rPr lang="cs-CZ" sz="1800" b="1" dirty="0" err="1">
                <a:solidFill>
                  <a:srgbClr val="FF3300"/>
                </a:solidFill>
              </a:rPr>
              <a:t>messengers</a:t>
            </a:r>
            <a:r>
              <a:rPr lang="cs-CZ" sz="1800" dirty="0"/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 err="1"/>
              <a:t>cAMP</a:t>
            </a:r>
            <a:r>
              <a:rPr lang="cs-CZ" sz="1800" dirty="0"/>
              <a:t> / 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cs-CZ" sz="2400" b="1" dirty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1: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cs-CZ" sz="1800" dirty="0"/>
              <a:t> (G-protein, </a:t>
            </a:r>
            <a:r>
              <a:rPr lang="cs-CZ" sz="1800" dirty="0" err="1"/>
              <a:t>kinases</a:t>
            </a:r>
            <a:r>
              <a:rPr lang="cs-CZ" sz="1800" dirty="0"/>
              <a:t>) </a:t>
            </a:r>
            <a:br>
              <a:rPr lang="cs-CZ" sz="1800" dirty="0"/>
            </a:br>
            <a:r>
              <a:rPr lang="en-GB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protein </a:t>
            </a:r>
            <a:r>
              <a:rPr lang="en-US" sz="1800" dirty="0" err="1">
                <a:solidFill>
                  <a:schemeClr val="tx2"/>
                </a:solidFill>
              </a:rPr>
              <a:t>kinase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GB" sz="1800" dirty="0">
                <a:solidFill>
                  <a:schemeClr val="tx2"/>
                </a:solidFill>
              </a:rPr>
              <a:t>(PKA)</a:t>
            </a:r>
            <a:r>
              <a:rPr lang="cs-CZ" sz="1800" dirty="0">
                <a:solidFill>
                  <a:schemeClr val="tx2"/>
                </a:solidFill>
              </a:rPr>
              <a:t>: </a:t>
            </a:r>
            <a:r>
              <a:rPr lang="cs-CZ" sz="1800" dirty="0"/>
              <a:t>	</a:t>
            </a:r>
            <a:br>
              <a:rPr lang="en-US" sz="1800" dirty="0"/>
            </a:br>
            <a:r>
              <a:rPr lang="en-GB" sz="1800" dirty="0"/>
              <a:t>major messenger: </a:t>
            </a:r>
            <a:r>
              <a:rPr lang="cs-CZ" sz="1800" dirty="0"/>
              <a:t>cAMP, </a:t>
            </a:r>
            <a:r>
              <a:rPr lang="cs-CZ" sz="1800" b="1" u="sng" dirty="0"/>
              <a:t>MAPKs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2: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>
                <a:solidFill>
                  <a:schemeClr val="tx2"/>
                </a:solidFill>
              </a:rPr>
              <a:t>proteinkinase</a:t>
            </a:r>
            <a:r>
              <a:rPr lang="en-US" sz="1800" dirty="0">
                <a:solidFill>
                  <a:schemeClr val="tx2"/>
                </a:solidFill>
              </a:rPr>
              <a:t> C</a:t>
            </a:r>
            <a:br>
              <a:rPr lang="en-US" sz="1800" dirty="0"/>
            </a:br>
            <a:r>
              <a:rPr lang="cs-CZ" sz="1800" dirty="0"/>
              <a:t> 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/>
              <a:t>3</a:t>
            </a:r>
            <a:r>
              <a:rPr lang="cs-CZ" sz="1800" dirty="0"/>
              <a:t>: </a:t>
            </a:r>
            <a:r>
              <a:rPr lang="cs-CZ" sz="1800" b="1" dirty="0" err="1"/>
              <a:t>Cytoplasmic</a:t>
            </a:r>
            <a:r>
              <a:rPr lang="cs-CZ" sz="1800" b="1" dirty="0"/>
              <a:t> (</a:t>
            </a:r>
            <a:r>
              <a:rPr lang="cs-CZ" sz="1800" b="1" dirty="0" err="1"/>
              <a:t>nuclear</a:t>
            </a:r>
            <a:r>
              <a:rPr lang="cs-CZ" sz="1800" b="1" dirty="0"/>
              <a:t>) </a:t>
            </a:r>
            <a:r>
              <a:rPr lang="cs-CZ" sz="1800" b="1" dirty="0" err="1"/>
              <a:t>receptors</a:t>
            </a:r>
            <a:r>
              <a:rPr lang="en-US" sz="1800" b="1" dirty="0"/>
              <a:t> </a:t>
            </a:r>
            <a:r>
              <a:rPr lang="en-GB" sz="1800" dirty="0"/>
              <a:t>(discussed in detail in other sections)</a:t>
            </a:r>
            <a:endParaRPr lang="en-US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0423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>
                <a:solidFill>
                  <a:schemeClr val="tx2"/>
                </a:solidFill>
              </a:rPr>
              <a:t>Signalling</a:t>
            </a:r>
            <a:r>
              <a:rPr lang="en-US" b="1" dirty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cs-CZ" sz="2400" dirty="0"/>
              <a:t> </a:t>
            </a:r>
            <a:r>
              <a:rPr lang="en-US" sz="2400" dirty="0"/>
              <a:t>Activation of a</a:t>
            </a:r>
            <a:r>
              <a:rPr lang="cs-CZ" sz="2400" dirty="0" err="1"/>
              <a:t>denylate</a:t>
            </a:r>
            <a:r>
              <a:rPr lang="cs-CZ" sz="2400" dirty="0"/>
              <a:t> </a:t>
            </a:r>
            <a:r>
              <a:rPr lang="cs-CZ" sz="2400" dirty="0" err="1"/>
              <a:t>cyclase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cAMP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PKA</a:t>
            </a:r>
            <a:endParaRPr lang="cs-CZ" sz="2400" dirty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267015" y="1196752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179D22D0-A06B-F7C5-223D-B8FCE665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420888"/>
            <a:ext cx="1403974" cy="1368152"/>
          </a:xfrm>
          <a:prstGeom prst="ellipse">
            <a:avLst/>
          </a:prstGeom>
          <a:noFill/>
          <a:ln w="50800">
            <a:solidFill>
              <a:srgbClr val="FF3300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6548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PKA is central to </a:t>
            </a:r>
            <a:br>
              <a:rPr lang="en-US" dirty="0"/>
            </a:br>
            <a:r>
              <a:rPr lang="en-US" dirty="0"/>
              <a:t>a number of </a:t>
            </a:r>
            <a:r>
              <a:rPr lang="en-US" dirty="0" err="1"/>
              <a:t>signalling</a:t>
            </a:r>
            <a:br>
              <a:rPr lang="en-US" dirty="0"/>
            </a:br>
            <a:r>
              <a:rPr lang="en-US" dirty="0"/>
              <a:t>events and following</a:t>
            </a:r>
            <a:br>
              <a:rPr lang="en-US" dirty="0"/>
            </a:br>
            <a:r>
              <a:rPr lang="en-US" dirty="0"/>
              <a:t>effects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Including modulation </a:t>
            </a:r>
            <a:br>
              <a:rPr lang="en-US" dirty="0"/>
            </a:br>
            <a:r>
              <a:rPr lang="en-US" dirty="0"/>
              <a:t>of </a:t>
            </a:r>
            <a:r>
              <a:rPr lang="en-GB" dirty="0"/>
              <a:t>“MAPKs”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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Including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modulation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of </a:t>
            </a:r>
            <a:r>
              <a:rPr lang="cs-CZ" dirty="0" err="1">
                <a:sym typeface="Wingdings" panose="05000000000000000000" pitchFamily="2" charset="2"/>
              </a:rPr>
              <a:t>Transcription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i.e</a:t>
            </a:r>
            <a:r>
              <a:rPr lang="cs-CZ" dirty="0">
                <a:sym typeface="Wingdings" panose="05000000000000000000" pitchFamily="2" charset="2"/>
              </a:rPr>
              <a:t>.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err="1">
                <a:sym typeface="Wingdings" panose="05000000000000000000" pitchFamily="2" charset="2"/>
              </a:rPr>
              <a:t>control</a:t>
            </a:r>
            <a:r>
              <a:rPr lang="cs-CZ" dirty="0">
                <a:sym typeface="Wingdings" panose="05000000000000000000" pitchFamily="2" charset="2"/>
              </a:rPr>
              <a:t> of </a:t>
            </a:r>
            <a:r>
              <a:rPr lang="cs-CZ" dirty="0" err="1">
                <a:sym typeface="Wingdings" panose="05000000000000000000" pitchFamily="2" charset="2"/>
              </a:rPr>
              <a:t>transcription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err="1">
                <a:sym typeface="Wingdings" panose="05000000000000000000" pitchFamily="2" charset="2"/>
              </a:rPr>
              <a:t>factors</a:t>
            </a:r>
            <a:r>
              <a:rPr lang="cs-CZ" dirty="0">
                <a:sym typeface="Wingdings" panose="05000000000000000000" pitchFamily="2" charset="2"/>
              </a:rPr>
              <a:t>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5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>
                <a:solidFill>
                  <a:schemeClr val="tx1"/>
                </a:solidFill>
              </a:rPr>
              <a:t>Mitogen </a:t>
            </a:r>
            <a:r>
              <a:rPr lang="cs-CZ" dirty="0" err="1">
                <a:solidFill>
                  <a:schemeClr val="tx1"/>
                </a:solidFill>
              </a:rPr>
              <a:t>Activated</a:t>
            </a:r>
            <a:r>
              <a:rPr lang="cs-CZ" dirty="0">
                <a:solidFill>
                  <a:schemeClr val="tx1"/>
                </a:solidFill>
              </a:rPr>
              <a:t> Protein </a:t>
            </a:r>
            <a:r>
              <a:rPr lang="cs-CZ" dirty="0" err="1">
                <a:solidFill>
                  <a:schemeClr val="tx1"/>
                </a:solidFill>
              </a:rPr>
              <a:t>Kinases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(MAPK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cs-CZ" dirty="0">
                <a:solidFill>
                  <a:srgbClr val="FF0000"/>
                </a:solidFill>
              </a:rPr>
              <a:t>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dependent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effects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96456"/>
            <a:ext cx="6307088" cy="44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Protein Kinases - an overview | ScienceDirect Topics">
            <a:extLst>
              <a:ext uri="{FF2B5EF4-FFF2-40B4-BE49-F238E27FC236}">
                <a16:creationId xmlns:a16="http://schemas.microsoft.com/office/drawing/2014/main" id="{FB48CFDD-E4E9-03B7-3817-F6A9E2FD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92288" cy="11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46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1155</Words>
  <Application>Microsoft Office PowerPoint</Application>
  <PresentationFormat>On-screen Show (4:3)</PresentationFormat>
  <Paragraphs>193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Motiv sady Office</vt:lpstr>
      <vt:lpstr>PowerPoint Presentation</vt:lpstr>
      <vt:lpstr>Cell communication &amp; regulation: a target for toxicants</vt:lpstr>
      <vt:lpstr>INTRACELLULAR signals</vt:lpstr>
      <vt:lpstr>Intracellular signal transduction: target of toxicants</vt:lpstr>
      <vt:lpstr>Intracellular signal transduction: target of toxicants</vt:lpstr>
      <vt:lpstr>Signal transduction - principles</vt:lpstr>
      <vt:lpstr>PowerPoint Presentation</vt:lpstr>
      <vt:lpstr>PowerPoint Presentation</vt:lpstr>
      <vt:lpstr>Mitogen Activated Protein Kinases (MAPKs)  &amp; dependent effects</vt:lpstr>
      <vt:lpstr>PowerPoint Presentation</vt:lpstr>
      <vt:lpstr>PowerPoint Presentation</vt:lpstr>
      <vt:lpstr>Different signalling crosstalks  networks</vt:lpstr>
      <vt:lpstr>PowerPoint Presentation</vt:lpstr>
      <vt:lpstr>Disruption of intracellular signaling - EXAMPLES</vt:lpstr>
      <vt:lpstr>PowerPoint Presentation</vt:lpstr>
      <vt:lpstr>PowerPoint Presentation</vt:lpstr>
      <vt:lpstr>INTER-cellular signals</vt:lpstr>
      <vt:lpstr>Cell to cell communication &amp; regulation: a target for toxicants</vt:lpstr>
      <vt:lpstr>Cell to cell communication (1)</vt:lpstr>
      <vt:lpstr>Cell to cell communication (2)</vt:lpstr>
      <vt:lpstr>Cell to cell communication (3)</vt:lpstr>
      <vt:lpstr>INTER-cellular signals</vt:lpstr>
      <vt:lpstr>PowerPoint Presentation</vt:lpstr>
      <vt:lpstr>FUNCTIONS OF HORMONES</vt:lpstr>
      <vt:lpstr>System regulation = HORMONES &amp; ENDOCRINE SYSTEM</vt:lpstr>
      <vt:lpstr>Toxicity to hormone regulation = ENDOCRINE DISRUPTION</vt:lpstr>
      <vt:lpstr>Types of hormones in vertebrates</vt:lpstr>
      <vt:lpstr>Types of hormones in vertebrates</vt:lpstr>
      <vt:lpstr>Types of hormones (signal molecules) in vertebrates</vt:lpstr>
      <vt:lpstr>Types of hormones in vertebrates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191</cp:revision>
  <dcterms:created xsi:type="dcterms:W3CDTF">2010-05-17T15:27:49Z</dcterms:created>
  <dcterms:modified xsi:type="dcterms:W3CDTF">2023-11-30T11:12:40Z</dcterms:modified>
</cp:coreProperties>
</file>