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1" r:id="rId2"/>
    <p:sldId id="489" r:id="rId3"/>
    <p:sldId id="490" r:id="rId4"/>
    <p:sldId id="492" r:id="rId5"/>
    <p:sldId id="496" r:id="rId6"/>
    <p:sldId id="493" r:id="rId7"/>
    <p:sldId id="494" r:id="rId8"/>
    <p:sldId id="495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18" r:id="rId1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646" autoAdjust="0"/>
    <p:restoredTop sz="96878" autoAdjust="0"/>
  </p:normalViewPr>
  <p:slideViewPr>
    <p:cSldViewPr>
      <p:cViewPr varScale="1">
        <p:scale>
          <a:sx n="161" d="100"/>
          <a:sy n="161" d="100"/>
        </p:scale>
        <p:origin x="484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35CA838B-A3F5-4840-AA23-F5A4313D7D3A}"/>
    <pc:docChg chg="custSel delSld modSld">
      <pc:chgData name="Luděk Bláha" userId="42617b0c-9dcc-4722-9496-b1459645750d" providerId="ADAL" clId="{35CA838B-A3F5-4840-AA23-F5A4313D7D3A}" dt="2023-11-30T11:23:08.564" v="42" actId="47"/>
      <pc:docMkLst>
        <pc:docMk/>
      </pc:docMkLst>
      <pc:sldChg chg="modSp mod">
        <pc:chgData name="Luděk Bláha" userId="42617b0c-9dcc-4722-9496-b1459645750d" providerId="ADAL" clId="{35CA838B-A3F5-4840-AA23-F5A4313D7D3A}" dt="2023-11-30T11:22:59.625" v="41" actId="20577"/>
        <pc:sldMkLst>
          <pc:docMk/>
          <pc:sldMk cId="0" sldId="431"/>
        </pc:sldMkLst>
        <pc:spChg chg="mod">
          <ac:chgData name="Luděk Bláha" userId="42617b0c-9dcc-4722-9496-b1459645750d" providerId="ADAL" clId="{35CA838B-A3F5-4840-AA23-F5A4313D7D3A}" dt="2023-11-30T11:22:59.625" v="41" actId="20577"/>
          <ac:spMkLst>
            <pc:docMk/>
            <pc:sldMk cId="0" sldId="431"/>
            <ac:spMk id="4099" creationId="{00000000-0000-0000-0000-000000000000}"/>
          </ac:spMkLst>
        </pc:spChg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39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0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8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49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0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1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5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8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69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71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7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7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7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7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7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80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8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8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8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8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48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0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1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19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21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2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2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2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0" sldId="52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487327754" sldId="52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2980331381" sldId="528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536601115" sldId="529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422628441" sldId="530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536910540" sldId="531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1849049537" sldId="53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836284328" sldId="53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2441218768" sldId="53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1481292654" sldId="53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4213989974" sldId="53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37005290" sldId="537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936541344" sldId="538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2052167596" sldId="539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986301603" sldId="540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275235469" sldId="541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317128388" sldId="542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67641422" sldId="543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94387214" sldId="544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423738079" sldId="545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125080538" sldId="546"/>
        </pc:sldMkLst>
      </pc:sldChg>
      <pc:sldChg chg="del">
        <pc:chgData name="Luděk Bláha" userId="42617b0c-9dcc-4722-9496-b1459645750d" providerId="ADAL" clId="{35CA838B-A3F5-4840-AA23-F5A4313D7D3A}" dt="2023-11-30T11:23:08.564" v="42" actId="47"/>
        <pc:sldMkLst>
          <pc:docMk/>
          <pc:sldMk cId="3870363881" sldId="547"/>
        </pc:sldMkLst>
      </pc:sldChg>
      <pc:sldMasterChg chg="delSldLayout">
        <pc:chgData name="Luděk Bláha" userId="42617b0c-9dcc-4722-9496-b1459645750d" providerId="ADAL" clId="{35CA838B-A3F5-4840-AA23-F5A4313D7D3A}" dt="2023-11-30T11:23:08.564" v="42" actId="47"/>
        <pc:sldMasterMkLst>
          <pc:docMk/>
          <pc:sldMasterMk cId="0" sldId="2147483648"/>
        </pc:sldMasterMkLst>
        <pc:sldLayoutChg chg="del">
          <pc:chgData name="Luděk Bláha" userId="42617b0c-9dcc-4722-9496-b1459645750d" providerId="ADAL" clId="{35CA838B-A3F5-4840-AA23-F5A4313D7D3A}" dt="2023-11-30T11:23:08.564" v="42" actId="47"/>
          <pc:sldLayoutMkLst>
            <pc:docMk/>
            <pc:sldMasterMk cId="0" sldId="2147483648"/>
            <pc:sldLayoutMk cId="0" sldId="21474838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30.11.2023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30.11.2023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dirty="0">
                <a:solidFill>
                  <a:srgbClr val="FF3300"/>
                </a:solidFill>
              </a:rPr>
              <a:t>09b –</a:t>
            </a:r>
            <a:r>
              <a:rPr lang="cs-CZ" sz="3600" dirty="0" err="1">
                <a:solidFill>
                  <a:srgbClr val="FF3300"/>
                </a:solidFill>
              </a:rPr>
              <a:t>Nuclear</a:t>
            </a:r>
            <a:r>
              <a:rPr lang="cs-CZ" sz="3600" dirty="0">
                <a:solidFill>
                  <a:srgbClr val="FF3300"/>
                </a:solidFill>
              </a:rPr>
              <a:t> </a:t>
            </a:r>
            <a:r>
              <a:rPr lang="cs-CZ" sz="3600" dirty="0" err="1">
                <a:solidFill>
                  <a:srgbClr val="FF3300"/>
                </a:solidFill>
              </a:rPr>
              <a:t>Receptors</a:t>
            </a:r>
            <a:endParaRPr lang="cs-CZ" sz="3600" dirty="0">
              <a:solidFill>
                <a:srgbClr val="FF3300"/>
              </a:solidFill>
            </a:endParaRP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AHR – </a:t>
            </a:r>
            <a:r>
              <a:rPr lang="cs-CZ" sz="3600" b="1" dirty="0" err="1">
                <a:solidFill>
                  <a:srgbClr val="FF3300"/>
                </a:solidFill>
              </a:rPr>
              <a:t>Arylhydrocarbon</a:t>
            </a:r>
            <a:r>
              <a:rPr lang="cs-CZ" sz="3600" b="1" dirty="0">
                <a:solidFill>
                  <a:srgbClr val="FF3300"/>
                </a:solidFill>
              </a:rPr>
              <a:t> Receptor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Toxicity of compounds with similar toxicological properties as TCDD (activating </a:t>
            </a:r>
            <a:r>
              <a:rPr lang="en-GB" dirty="0" err="1"/>
              <a:t>AhR</a:t>
            </a:r>
            <a:r>
              <a:rPr lang="en-GB" dirty="0"/>
              <a:t>) may be evaluated by TEF/TEQ concept</a:t>
            </a:r>
          </a:p>
          <a:p>
            <a:pPr lvl="1"/>
            <a:r>
              <a:rPr lang="en-GB" dirty="0"/>
              <a:t>TEF = Toxic Equivalency Factor (“characteristic” of the Chemical)</a:t>
            </a:r>
          </a:p>
          <a:p>
            <a:pPr lvl="1"/>
            <a:r>
              <a:rPr lang="en-GB" dirty="0"/>
              <a:t>TEQ = Toxic Equivalent (sum of TEFs x concentrations)</a:t>
            </a:r>
          </a:p>
          <a:p>
            <a:endParaRPr lang="en-GB" dirty="0"/>
          </a:p>
          <a:p>
            <a:r>
              <a:rPr lang="en-GB" b="1" dirty="0"/>
              <a:t>TEFs are consensus values based on REPs (relative potencies) </a:t>
            </a:r>
            <a:r>
              <a:rPr lang="en-GB" dirty="0"/>
              <a:t>across multiple species and/or endpoints. </a:t>
            </a:r>
          </a:p>
          <a:p>
            <a:pPr lvl="1"/>
            <a:r>
              <a:rPr lang="en-GB" dirty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/>
          </a:p>
          <a:p>
            <a:r>
              <a:rPr lang="en-GB" b="1" dirty="0"/>
              <a:t>TEQs provide a simple</a:t>
            </a:r>
            <a:r>
              <a:rPr lang="en-GB" dirty="0"/>
              <a:t>, single number that is indicative of </a:t>
            </a:r>
            <a:r>
              <a:rPr lang="en-GB" b="1" dirty="0">
                <a:solidFill>
                  <a:schemeClr val="tx2"/>
                </a:solidFill>
              </a:rPr>
              <a:t>overall toxicity of a sample </a:t>
            </a:r>
            <a:r>
              <a:rPr lang="en-GB" dirty="0"/>
              <a:t>(water, sediment, food) containing a mixture of dioxins and dioxin-like compounds. </a:t>
            </a:r>
          </a:p>
          <a:p>
            <a:endParaRPr lang="en-GB" dirty="0"/>
          </a:p>
          <a:p>
            <a:r>
              <a:rPr lang="en-GB" dirty="0"/>
              <a:t>The total potency of a mixture can be expressed in TCDD TEQ concentration </a:t>
            </a:r>
          </a:p>
          <a:p>
            <a:pPr lvl="1"/>
            <a:r>
              <a:rPr lang="en-GB" dirty="0"/>
              <a:t>i.e. TEQ = concentration corresponding to the effect that would be induced by TCDD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 equivalency factors for PCDDs, PCDFs and PCBs: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Biomarkers/</a:t>
            </a:r>
            <a:r>
              <a:rPr lang="en-GB" dirty="0" err="1">
                <a:solidFill>
                  <a:schemeClr val="tx1"/>
                </a:solidFill>
              </a:rPr>
              <a:t>bioanalytical</a:t>
            </a:r>
            <a:r>
              <a:rPr lang="en-GB" dirty="0">
                <a:solidFill>
                  <a:schemeClr val="tx1"/>
                </a:solidFill>
              </a:rPr>
              <a:t> methods for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toxicity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In vivo studies</a:t>
            </a:r>
          </a:p>
          <a:p>
            <a:pPr lvl="1"/>
            <a:r>
              <a:rPr lang="en-GB" dirty="0"/>
              <a:t>liver enlargement, reduction of thymus weight, wasting syndrome, reproductive and developmental disorders</a:t>
            </a:r>
          </a:p>
          <a:p>
            <a:r>
              <a:rPr lang="en-GB" dirty="0"/>
              <a:t>In vivo biomarkers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EROD</a:t>
            </a:r>
            <a:r>
              <a:rPr lang="en-GB" dirty="0"/>
              <a:t> activity, CYP 1A1 and 1B1 expression 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(discussed in biomarker section)</a:t>
            </a:r>
          </a:p>
          <a:p>
            <a:endParaRPr lang="en-GB" dirty="0"/>
          </a:p>
          <a:p>
            <a:r>
              <a:rPr lang="en-GB" dirty="0"/>
              <a:t> in vitro assessment of chemical potencies</a:t>
            </a:r>
          </a:p>
          <a:p>
            <a:pPr lvl="1"/>
            <a:r>
              <a:rPr lang="en-GB" dirty="0"/>
              <a:t>EROD (</a:t>
            </a:r>
            <a:r>
              <a:rPr lang="en-GB" dirty="0" err="1"/>
              <a:t>ethoxyresorufin</a:t>
            </a:r>
            <a:r>
              <a:rPr lang="en-GB" dirty="0"/>
              <a:t>-O-</a:t>
            </a:r>
            <a:r>
              <a:rPr lang="en-GB" dirty="0" err="1"/>
              <a:t>deethylase</a:t>
            </a:r>
            <a:r>
              <a:rPr lang="en-GB" dirty="0"/>
              <a:t> activity) in cell cultures;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CALUX/CAFLUX assays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(</a:t>
            </a:r>
            <a:r>
              <a:rPr lang="en-GB" dirty="0" err="1">
                <a:solidFill>
                  <a:srgbClr val="00B050"/>
                </a:solidFill>
              </a:rPr>
              <a:t>luciferase</a:t>
            </a:r>
            <a:r>
              <a:rPr lang="en-GB" dirty="0">
                <a:solidFill>
                  <a:srgbClr val="00B050"/>
                </a:solidFill>
              </a:rPr>
              <a:t> expression – reporter gene assays)</a:t>
            </a:r>
          </a:p>
          <a:p>
            <a:pPr lvl="1"/>
            <a:r>
              <a:rPr lang="en-GB" dirty="0"/>
              <a:t>GRAB assay (</a:t>
            </a:r>
            <a:r>
              <a:rPr lang="en-GB" dirty="0" err="1"/>
              <a:t>AhR</a:t>
            </a:r>
            <a:r>
              <a:rPr lang="en-GB" dirty="0"/>
              <a:t>-DNA binding)</a:t>
            </a:r>
          </a:p>
          <a:p>
            <a:pPr lvl="1"/>
            <a:r>
              <a:rPr lang="en-GB" dirty="0"/>
              <a:t>yeast bioassay;</a:t>
            </a:r>
          </a:p>
          <a:p>
            <a:pPr lvl="1"/>
            <a:r>
              <a:rPr lang="en-GB" dirty="0"/>
              <a:t>immunoassays;</a:t>
            </a:r>
          </a:p>
          <a:p>
            <a:pPr lvl="1"/>
            <a:r>
              <a:rPr lang="en-GB" dirty="0"/>
              <a:t>detection of CYP1A mRNA (</a:t>
            </a:r>
            <a:r>
              <a:rPr lang="en-GB" dirty="0" err="1"/>
              <a:t>qPCR</a:t>
            </a:r>
            <a:r>
              <a:rPr lang="en-GB" dirty="0"/>
              <a:t>) or </a:t>
            </a:r>
            <a:r>
              <a:rPr lang="en-GB" dirty="0" err="1"/>
              <a:t>AhR</a:t>
            </a:r>
            <a:r>
              <a:rPr lang="en-GB" dirty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>
              <a:latin typeface="+mj-lt"/>
            </a:endParaRPr>
          </a:p>
          <a:p>
            <a:pPr algn="ctr"/>
            <a:r>
              <a:rPr lang="en-GB" sz="1600" dirty="0">
                <a:latin typeface="+mj-lt"/>
              </a:rPr>
              <a:t>CALUX – Chemical Assisted </a:t>
            </a:r>
            <a:r>
              <a:rPr lang="en-GB" sz="1600" dirty="0" err="1">
                <a:latin typeface="+mj-lt"/>
              </a:rPr>
              <a:t>Luciferase</a:t>
            </a:r>
            <a:r>
              <a:rPr lang="en-GB" sz="1600" dirty="0">
                <a:latin typeface="+mj-lt"/>
              </a:rPr>
              <a:t> Expression </a:t>
            </a:r>
          </a:p>
          <a:p>
            <a:pPr algn="ctr"/>
            <a:r>
              <a:rPr lang="en-GB" sz="1600" dirty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>
                <a:latin typeface="+mj-lt"/>
              </a:rPr>
              <a:t>(i.e. L</a:t>
            </a:r>
            <a:r>
              <a:rPr lang="cs-CZ" sz="1600" dirty="0" err="1">
                <a:latin typeface="+mj-lt"/>
              </a:rPr>
              <a:t>uciferase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R</a:t>
            </a:r>
            <a:r>
              <a:rPr lang="cs-CZ" sz="1600" dirty="0" err="1">
                <a:latin typeface="+mj-lt"/>
              </a:rPr>
              <a:t>eporter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Gene A</a:t>
            </a:r>
            <a:r>
              <a:rPr lang="cs-CZ" sz="1600" dirty="0" err="1">
                <a:latin typeface="+mj-lt"/>
              </a:rPr>
              <a:t>ssay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with </a:t>
            </a:r>
            <a:r>
              <a:rPr lang="cs-CZ" sz="1600" dirty="0">
                <a:latin typeface="+mj-lt"/>
              </a:rPr>
              <a:t>H4IIE.luc </a:t>
            </a:r>
            <a:r>
              <a:rPr lang="cs-CZ" sz="1600" dirty="0" err="1">
                <a:latin typeface="+mj-lt"/>
              </a:rPr>
              <a:t>cells</a:t>
            </a:r>
            <a:r>
              <a:rPr lang="en-GB" sz="1600" dirty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CALUX/CAFLUX assays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73" y="1096837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EROD activity </a:t>
            </a:r>
            <a:r>
              <a:rPr lang="en-GB"/>
              <a:t>- example</a:t>
            </a:r>
          </a:p>
        </p:txBody>
      </p:sp>
      <p:pic>
        <p:nvPicPr>
          <p:cNvPr id="2050" name="Picture 2" descr="Výsledek obrázku pro benzo a pyrene">
            <a:extLst>
              <a:ext uri="{FF2B5EF4-FFF2-40B4-BE49-F238E27FC236}">
                <a16:creationId xmlns:a16="http://schemas.microsoft.com/office/drawing/2014/main" id="{620C948A-2DC6-4486-9AA8-838F81FD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184920" cy="7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enzofluoranthene">
            <a:extLst>
              <a:ext uri="{FF2B5EF4-FFF2-40B4-BE49-F238E27FC236}">
                <a16:creationId xmlns:a16="http://schemas.microsoft.com/office/drawing/2014/main" id="{ECED3A38-420D-4669-89FF-AFF4F1B4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2641"/>
            <a:ext cx="1162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acenaphthylene">
            <a:extLst>
              <a:ext uri="{FF2B5EF4-FFF2-40B4-BE49-F238E27FC236}">
                <a16:creationId xmlns:a16="http://schemas.microsoft.com/office/drawing/2014/main" id="{24368F27-5E39-4E2C-8ABC-7EB498C0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4383998"/>
            <a:ext cx="587906" cy="5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>
                <a:solidFill>
                  <a:schemeClr val="tx1"/>
                </a:solidFill>
              </a:rPr>
              <a:t>Comparing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toxicit</a:t>
            </a:r>
            <a:r>
              <a:rPr lang="en-GB" sz="1800" b="1" dirty="0">
                <a:solidFill>
                  <a:schemeClr val="tx1"/>
                </a:solidFill>
              </a:rPr>
              <a:t>y of </a:t>
            </a:r>
            <a:r>
              <a:rPr lang="en-US" sz="1800" b="1" dirty="0">
                <a:solidFill>
                  <a:schemeClr val="tx1"/>
                </a:solidFill>
              </a:rPr>
              <a:t>compounds </a:t>
            </a:r>
            <a:r>
              <a:rPr lang="en-GB" sz="1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Application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in Risk Assessment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Comparison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	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cs-CZ" sz="2000" dirty="0" err="1"/>
              <a:t>relative</a:t>
            </a:r>
            <a:r>
              <a:rPr lang="cs-CZ" sz="2000" dirty="0"/>
              <a:t> </a:t>
            </a:r>
            <a:r>
              <a:rPr lang="cs-CZ" sz="2000" dirty="0" err="1"/>
              <a:t>potencies</a:t>
            </a:r>
            <a:r>
              <a:rPr lang="en-GB" sz="2000" dirty="0"/>
              <a:t> (REPs) to TCDD</a:t>
            </a:r>
            <a:endParaRPr lang="cs-CZ" sz="2000" dirty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>
                <a:latin typeface="+mj-lt"/>
              </a:rPr>
              <a:t>(= in vitro “</a:t>
            </a:r>
            <a:r>
              <a:rPr lang="en-US" sz="1400" b="0" dirty="0">
                <a:latin typeface="+mj-lt"/>
              </a:rPr>
              <a:t>Toxic </a:t>
            </a:r>
            <a:r>
              <a:rPr lang="cs-CZ" sz="1400" b="0" dirty="0" err="1">
                <a:latin typeface="+mj-lt"/>
              </a:rPr>
              <a:t>Equivalency</a:t>
            </a:r>
            <a:r>
              <a:rPr lang="cs-CZ" sz="1400" b="0" dirty="0">
                <a:latin typeface="+mj-lt"/>
              </a:rPr>
              <a:t> </a:t>
            </a:r>
            <a:r>
              <a:rPr lang="cs-CZ" sz="1400" b="0" dirty="0" err="1">
                <a:latin typeface="+mj-lt"/>
              </a:rPr>
              <a:t>Factors</a:t>
            </a:r>
            <a:r>
              <a:rPr lang="en-GB" sz="1400" b="0" dirty="0">
                <a:latin typeface="+mj-lt"/>
              </a:rPr>
              <a:t>” </a:t>
            </a:r>
            <a:r>
              <a:rPr lang="en-US" sz="1400" b="0" dirty="0">
                <a:latin typeface="+mj-lt"/>
              </a:rPr>
              <a:t>~ TEFs</a:t>
            </a:r>
            <a:r>
              <a:rPr lang="cs-CZ" sz="1400" b="0" dirty="0">
                <a:latin typeface="+mj-lt"/>
              </a:rPr>
              <a:t>)</a:t>
            </a:r>
            <a:endParaRPr lang="en-US" sz="1400" b="0" dirty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= </a:t>
            </a:r>
            <a:r>
              <a:rPr lang="cs-CZ" sz="1600" dirty="0" err="1">
                <a:latin typeface="+mj-lt"/>
              </a:rPr>
              <a:t>Induction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>
                <a:latin typeface="+mj-lt"/>
              </a:rPr>
              <a:t>REP interpretation: </a:t>
            </a:r>
            <a:r>
              <a:rPr lang="cs-CZ" sz="1100" b="0" dirty="0" err="1">
                <a:latin typeface="+mj-lt"/>
              </a:rPr>
              <a:t>How</a:t>
            </a:r>
            <a:r>
              <a:rPr lang="cs-CZ" sz="1100" b="0" dirty="0">
                <a:latin typeface="+mj-lt"/>
              </a:rPr>
              <a:t> 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compound</a:t>
            </a:r>
            <a:r>
              <a:rPr lang="en-GB" sz="1100" b="0" dirty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"</a:t>
            </a:r>
            <a:r>
              <a:rPr lang="cs-CZ" sz="1100" b="0" dirty="0" err="1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 - relative potencies of PAHs (two exposure periods)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„CALUX“ assay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58325-A546-46B2-BA63-8B76A34F9542}"/>
              </a:ext>
            </a:extLst>
          </p:cNvPr>
          <p:cNvSpPr txBox="1"/>
          <p:nvPr/>
        </p:nvSpPr>
        <p:spPr>
          <a:xfrm>
            <a:off x="2843808" y="619760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chemeClr val="tx2"/>
                </a:solidFill>
              </a:rPr>
              <a:t>Longer period: </a:t>
            </a:r>
            <a:r>
              <a:rPr lang="cs-CZ" sz="1600" dirty="0">
                <a:solidFill>
                  <a:schemeClr val="tx2"/>
                </a:solidFill>
              </a:rPr>
              <a:t>lower induction due to (partial) metabolization of PAHs (CYPs, oxidation) to products less potent to AhR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296125" y="232618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4BE984-9355-4398-BCF2-43BFBABF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3192" t="25353" r="26787" b="70701"/>
          <a:stretch/>
        </p:blipFill>
        <p:spPr bwMode="auto">
          <a:xfrm>
            <a:off x="5220072" y="6480720"/>
            <a:ext cx="367240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– Nuclear receptors</a:t>
            </a: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  <a:r>
              <a:rPr lang="en-GB" sz="2400" dirty="0"/>
              <a:t> (</a:t>
            </a:r>
            <a:r>
              <a:rPr lang="en-GB" sz="2400" dirty="0">
                <a:solidFill>
                  <a:schemeClr val="tx2"/>
                </a:solidFill>
              </a:rPr>
              <a:t>ENDOCRINE DISRUPTION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NRs with well studied roles in toxicity: </a:t>
            </a:r>
            <a:r>
              <a:rPr lang="en-GB" sz="2000" b="1" dirty="0">
                <a:solidFill>
                  <a:srgbClr val="00B050"/>
                </a:solidFill>
              </a:rPr>
              <a:t>ER and </a:t>
            </a:r>
            <a:r>
              <a:rPr lang="en-GB" sz="2000" b="1" dirty="0" err="1">
                <a:solidFill>
                  <a:srgbClr val="00B050"/>
                </a:solidFill>
              </a:rPr>
              <a:t>AhR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GB" sz="1600" dirty="0"/>
              <a:t>Other NRs (AR, RAR/RXR, </a:t>
            </a:r>
            <a:r>
              <a:rPr lang="en-GB" sz="1600" dirty="0" err="1"/>
              <a:t>ThR</a:t>
            </a:r>
            <a:r>
              <a:rPr lang="en-GB" sz="1600" dirty="0"/>
              <a:t>) – important but less explored</a:t>
            </a:r>
          </a:p>
          <a:p>
            <a:endParaRPr lang="en-GB" sz="2400" dirty="0"/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direct </a:t>
            </a:r>
            <a:r>
              <a:rPr lang="en-GB" sz="2000" dirty="0">
                <a:solidFill>
                  <a:srgbClr val="00B050"/>
                </a:solidFill>
              </a:rPr>
              <a:t>transcription factors </a:t>
            </a:r>
            <a:r>
              <a:rPr lang="en-GB" sz="2000" dirty="0"/>
              <a:t>on DNA</a:t>
            </a:r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</a:t>
            </a:r>
            <a:r>
              <a:rPr lang="en-GB" sz="2400" dirty="0"/>
              <a:t>of NRs </a:t>
            </a:r>
            <a:r>
              <a:rPr lang="cs-CZ" sz="2400" dirty="0"/>
              <a:t>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endParaRPr lang="en-GB" sz="2400" dirty="0"/>
          </a:p>
          <a:p>
            <a:pPr lvl="1"/>
            <a:r>
              <a:rPr lang="cs-CZ" sz="2000" dirty="0" err="1"/>
              <a:t>steroids</a:t>
            </a:r>
            <a:r>
              <a:rPr lang="cs-CZ" sz="2000" dirty="0"/>
              <a:t>, </a:t>
            </a:r>
            <a:r>
              <a:rPr lang="cs-CZ" sz="2000" dirty="0" err="1"/>
              <a:t>thyroids</a:t>
            </a:r>
            <a:r>
              <a:rPr lang="cs-CZ" sz="2000" dirty="0"/>
              <a:t>, </a:t>
            </a:r>
            <a:r>
              <a:rPr lang="cs-CZ" sz="2000" dirty="0" err="1"/>
              <a:t>retinoids</a:t>
            </a:r>
            <a:endParaRPr lang="cs-CZ" sz="2000" dirty="0"/>
          </a:p>
          <a:p>
            <a:pPr lvl="1"/>
            <a:r>
              <a:rPr lang="en-GB" sz="2000" dirty="0"/>
              <a:t>Various regulatory functions</a:t>
            </a:r>
          </a:p>
          <a:p>
            <a:pPr lvl="1"/>
            <a:r>
              <a:rPr lang="en-GB" sz="2000" dirty="0"/>
              <a:t>Role in toxicity: NR interact with </a:t>
            </a:r>
            <a:r>
              <a:rPr lang="en-GB" sz="2000" b="1" dirty="0"/>
              <a:t>structurally similar </a:t>
            </a:r>
            <a:r>
              <a:rPr lang="en-GB" sz="2000" b="1" dirty="0" err="1"/>
              <a:t>xenobiotics</a:t>
            </a:r>
            <a:endParaRPr lang="en-GB" sz="2000" dirty="0"/>
          </a:p>
          <a:p>
            <a:r>
              <a:rPr lang="en-GB" sz="2400" dirty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/>
              <a:t>Adverse are both STIMULATIONS and INHIBITIONS </a:t>
            </a:r>
            <a:r>
              <a:rPr lang="en-GB" sz="2000" dirty="0">
                <a:solidFill>
                  <a:srgbClr val="00B050"/>
                </a:solidFill>
              </a:rPr>
              <a:t>directly at the receptor site </a:t>
            </a:r>
            <a:r>
              <a:rPr lang="en-GB" sz="2000" dirty="0"/>
              <a:t>(e.g. “anti-</a:t>
            </a:r>
            <a:r>
              <a:rPr lang="en-GB" sz="2000" dirty="0" err="1"/>
              <a:t>androgenicity</a:t>
            </a:r>
            <a:r>
              <a:rPr lang="en-GB" sz="2000" dirty="0"/>
              <a:t>)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Additional mechanisms </a:t>
            </a:r>
            <a:r>
              <a:rPr lang="en-GB" sz="2000" dirty="0"/>
              <a:t>–in blood (Thyroids), metabolism (Thyroids) clearance (Retinoids), heterodimerization an</a:t>
            </a:r>
            <a:r>
              <a:rPr lang="cs-CZ" sz="2000" dirty="0"/>
              <a:t>d </a:t>
            </a:r>
            <a:r>
              <a:rPr lang="en-GB" sz="2000" dirty="0"/>
              <a:t>transport of hormones</a:t>
            </a:r>
            <a:r>
              <a:rPr lang="cs-CZ" sz="2000" dirty="0"/>
              <a:t>,</a:t>
            </a:r>
            <a:r>
              <a:rPr lang="en-GB" sz="2000" dirty="0"/>
              <a:t> “crosstalk”</a:t>
            </a:r>
            <a:r>
              <a:rPr lang="cs-CZ" sz="2000" dirty="0"/>
              <a:t> of different NRs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b="1" u="sng" dirty="0"/>
              <a:t>Other key information to remember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REPORTER GENE ASSAYS </a:t>
            </a:r>
            <a:r>
              <a:rPr lang="en-GB" sz="2000" dirty="0"/>
              <a:t>(principle, use, what is CALUX?)</a:t>
            </a:r>
          </a:p>
          <a:p>
            <a:pPr lvl="1"/>
            <a:r>
              <a:rPr lang="en-GB" sz="2000" dirty="0"/>
              <a:t>Characterization of chemical “toxic potentials”</a:t>
            </a:r>
          </a:p>
          <a:p>
            <a:pPr lvl="2"/>
            <a:r>
              <a:rPr lang="en-GB" sz="2000" dirty="0"/>
              <a:t>General concept of “</a:t>
            </a:r>
            <a:r>
              <a:rPr lang="en-GB" sz="2000" dirty="0">
                <a:solidFill>
                  <a:schemeClr val="tx2"/>
                </a:solidFill>
              </a:rPr>
              <a:t>REPs</a:t>
            </a:r>
            <a:r>
              <a:rPr lang="en-GB" sz="2000" dirty="0"/>
              <a:t>” (valid for activation of all NRs)</a:t>
            </a:r>
          </a:p>
          <a:p>
            <a:pPr lvl="2"/>
            <a:r>
              <a:rPr lang="en-GB" sz="2000" dirty="0"/>
              <a:t>Specifically for </a:t>
            </a:r>
            <a:r>
              <a:rPr lang="en-GB" sz="2000" dirty="0" err="1"/>
              <a:t>AhR</a:t>
            </a:r>
            <a:r>
              <a:rPr lang="en-GB" sz="2000" dirty="0"/>
              <a:t> - concept of </a:t>
            </a:r>
            <a:r>
              <a:rPr lang="en-GB" sz="2000" dirty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AhR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Arylhydrocarbon</a:t>
            </a:r>
            <a:r>
              <a:rPr lang="cs-CZ" sz="3200" b="1" dirty="0">
                <a:solidFill>
                  <a:schemeClr val="tx1"/>
                </a:solidFill>
              </a:rPr>
              <a:t> receptor)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2,3,7,8-TCDD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(dioxin) </a:t>
            </a:r>
            <a:r>
              <a:rPr lang="cs-CZ" dirty="0" err="1">
                <a:solidFill>
                  <a:srgbClr val="FF0000"/>
                </a:solidFill>
              </a:rPr>
              <a:t>bound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Also known as „dioxin-receptor“ (and its modulation leads to so called „dioxin-like“ activity or toxicity)</a:t>
            </a:r>
          </a:p>
          <a:p>
            <a:endParaRPr lang="cs-CZ" dirty="0"/>
          </a:p>
          <a:p>
            <a:r>
              <a:rPr lang="cs-CZ" dirty="0"/>
              <a:t>L</a:t>
            </a:r>
            <a:r>
              <a:rPr lang="en-GB" dirty="0" err="1"/>
              <a:t>igand</a:t>
            </a:r>
            <a:r>
              <a:rPr lang="en-GB" dirty="0"/>
              <a:t>-activated transcription factor </a:t>
            </a:r>
          </a:p>
          <a:p>
            <a:pPr lvl="1"/>
            <a:r>
              <a:rPr lang="en-GB" dirty="0"/>
              <a:t>Similar to all NRs</a:t>
            </a:r>
          </a:p>
          <a:p>
            <a:r>
              <a:rPr lang="cs-CZ" dirty="0" err="1"/>
              <a:t>AhR</a:t>
            </a:r>
            <a:r>
              <a:rPr lang="cs-CZ" dirty="0"/>
              <a:t> has </a:t>
            </a:r>
            <a:r>
              <a:rPr lang="cs-CZ" dirty="0" err="1"/>
              <a:t>effects</a:t>
            </a:r>
            <a:r>
              <a:rPr lang="cs-CZ" dirty="0"/>
              <a:t> on </a:t>
            </a:r>
            <a:r>
              <a:rPr lang="en-GB" dirty="0"/>
              <a:t>many different genes</a:t>
            </a:r>
          </a:p>
          <a:p>
            <a:endParaRPr lang="en-GB" dirty="0"/>
          </a:p>
          <a:p>
            <a:r>
              <a:rPr lang="en-GB" dirty="0"/>
              <a:t>important mediator of toxicity of POPs – primary target of </a:t>
            </a:r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en-GB" b="1" dirty="0" err="1">
                <a:solidFill>
                  <a:schemeClr val="tx2"/>
                </a:solidFill>
              </a:rPr>
              <a:t>lanar</a:t>
            </a:r>
            <a:r>
              <a:rPr lang="en-GB" b="1" dirty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/>
              <a:t>regulator of </a:t>
            </a:r>
            <a:r>
              <a:rPr lang="en-GB" dirty="0" err="1"/>
              <a:t>xenobiotic</a:t>
            </a:r>
            <a:r>
              <a:rPr lang="en-GB" dirty="0"/>
              <a:t> metabolism and activation of </a:t>
            </a:r>
            <a:r>
              <a:rPr lang="en-GB" dirty="0" err="1"/>
              <a:t>promutagens</a:t>
            </a:r>
            <a:endParaRPr lang="en-GB" dirty="0"/>
          </a:p>
          <a:p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rossactivation</a:t>
            </a:r>
            <a:r>
              <a:rPr lang="en-GB" dirty="0"/>
              <a:t>/crosstalk with other NRs 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S</a:t>
            </a:r>
            <a:r>
              <a:rPr lang="en-GB" b="1" dirty="0" err="1">
                <a:solidFill>
                  <a:schemeClr val="tx2"/>
                </a:solidFill>
              </a:rPr>
              <a:t>trongest</a:t>
            </a:r>
            <a:r>
              <a:rPr lang="en-GB" b="1" dirty="0">
                <a:solidFill>
                  <a:schemeClr val="tx2"/>
                </a:solidFill>
              </a:rPr>
              <a:t> known </a:t>
            </a:r>
            <a:r>
              <a:rPr lang="en-GB" b="1" dirty="0" err="1">
                <a:solidFill>
                  <a:schemeClr val="tx2"/>
                </a:solidFill>
              </a:rPr>
              <a:t>ligand</a:t>
            </a:r>
            <a:r>
              <a:rPr lang="en-GB" b="1" dirty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/>
              <a:t>(not </a:t>
            </a:r>
            <a:r>
              <a:rPr lang="en-GB" dirty="0" err="1"/>
              <a:t>endogeneous</a:t>
            </a:r>
            <a:r>
              <a:rPr lang="en-GB" dirty="0"/>
              <a:t> 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regulated genes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genes contain </a:t>
            </a:r>
            <a:r>
              <a:rPr lang="en-GB" dirty="0" err="1">
                <a:solidFill>
                  <a:schemeClr val="tx2"/>
                </a:solidFill>
              </a:rPr>
              <a:t>xenobiotic</a:t>
            </a:r>
            <a:r>
              <a:rPr lang="en-GB" dirty="0">
                <a:solidFill>
                  <a:schemeClr val="tx2"/>
                </a:solidFill>
              </a:rPr>
              <a:t> response elements (XRE) </a:t>
            </a:r>
            <a:r>
              <a:rPr lang="en-GB" dirty="0"/>
              <a:t>or dioxin responsive elements (DRE) in their promoter region:</a:t>
            </a:r>
          </a:p>
          <a:p>
            <a:endParaRPr lang="en-GB" dirty="0"/>
          </a:p>
          <a:p>
            <a:pPr lvl="1"/>
            <a:r>
              <a:rPr lang="cs-CZ" b="1" dirty="0" err="1"/>
              <a:t>Detoxification</a:t>
            </a:r>
            <a:r>
              <a:rPr lang="cs-CZ" b="1" dirty="0"/>
              <a:t> </a:t>
            </a:r>
            <a:r>
              <a:rPr lang="cs-CZ" b="1" dirty="0" err="1"/>
              <a:t>genes</a:t>
            </a:r>
            <a:r>
              <a:rPr lang="cs-CZ" b="1" dirty="0"/>
              <a:t> </a:t>
            </a:r>
            <a:r>
              <a:rPr lang="en-GB" dirty="0"/>
              <a:t>phase I enzymes </a:t>
            </a:r>
            <a:r>
              <a:rPr lang="cs-CZ" dirty="0"/>
              <a:t>(</a:t>
            </a:r>
            <a:r>
              <a:rPr lang="en-GB" dirty="0"/>
              <a:t>CYP 1A1, CYP 1A2, CYP 1B1</a:t>
            </a:r>
            <a:r>
              <a:rPr lang="cs-CZ" dirty="0"/>
              <a:t>) and </a:t>
            </a:r>
            <a:r>
              <a:rPr lang="en-GB" dirty="0"/>
              <a:t>phase II enzymes </a:t>
            </a:r>
            <a:r>
              <a:rPr lang="cs-CZ" dirty="0"/>
              <a:t>(</a:t>
            </a:r>
            <a:r>
              <a:rPr lang="en-GB" dirty="0"/>
              <a:t>UDP-glucuronosyltransferase, GST-</a:t>
            </a:r>
            <a:r>
              <a:rPr lang="en-GB" dirty="0" err="1"/>
              <a:t>Ya</a:t>
            </a:r>
            <a:r>
              <a:rPr lang="en-GB" dirty="0"/>
              <a:t>, NADP(H):oxidoreductase</a:t>
            </a:r>
            <a:r>
              <a:rPr lang="cs-CZ" dirty="0"/>
              <a:t>)</a:t>
            </a:r>
            <a:endParaRPr lang="en-GB" dirty="0"/>
          </a:p>
          <a:p>
            <a:pPr lvl="2">
              <a:buNone/>
            </a:pP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br>
              <a:rPr lang="en-US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s-CZ" b="1" dirty="0"/>
              <a:t>O</a:t>
            </a:r>
            <a:r>
              <a:rPr lang="en-GB" b="1" dirty="0" err="1"/>
              <a:t>ther</a:t>
            </a:r>
            <a:r>
              <a:rPr lang="en-GB" b="1" dirty="0"/>
              <a:t> genes </a:t>
            </a:r>
            <a:r>
              <a:rPr lang="en-GB" dirty="0"/>
              <a:t>- regulation of cell cycle and apoptosis</a:t>
            </a:r>
          </a:p>
          <a:p>
            <a:pPr lvl="2"/>
            <a:r>
              <a:rPr lang="en-GB" dirty="0" err="1"/>
              <a:t>Bax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apoptosis control</a:t>
            </a:r>
            <a:r>
              <a:rPr lang="en-GB" dirty="0"/>
              <a:t>), p27Kip1, Jun B (MAP-</a:t>
            </a:r>
            <a:r>
              <a:rPr lang="en-GB" dirty="0" err="1">
                <a:solidFill>
                  <a:schemeClr val="tx2"/>
                </a:solidFill>
              </a:rPr>
              <a:t>kinase</a:t>
            </a:r>
            <a:r>
              <a:rPr lang="en-GB" dirty="0"/>
              <a:t>), TGF-b (</a:t>
            </a:r>
            <a:r>
              <a:rPr lang="en-GB" dirty="0" err="1">
                <a:solidFill>
                  <a:srgbClr val="0070C0"/>
                </a:solidFill>
              </a:rPr>
              <a:t>tumor</a:t>
            </a:r>
            <a:r>
              <a:rPr lang="en-GB" dirty="0">
                <a:solidFill>
                  <a:srgbClr val="0070C0"/>
                </a:solidFill>
              </a:rPr>
              <a:t> growth factor</a:t>
            </a:r>
            <a:r>
              <a:rPr lang="en-GB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Physiological role of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Physiological role for </a:t>
            </a:r>
            <a:r>
              <a:rPr lang="en-GB" b="1" dirty="0" err="1"/>
              <a:t>AhR</a:t>
            </a:r>
            <a:r>
              <a:rPr lang="en-GB" b="1" dirty="0"/>
              <a:t> still not known </a:t>
            </a:r>
            <a:r>
              <a:rPr lang="cs-CZ" b="1" dirty="0"/>
              <a:t>completely </a:t>
            </a:r>
            <a:r>
              <a:rPr lang="en-GB" b="1" dirty="0"/>
              <a:t>(?)</a:t>
            </a:r>
          </a:p>
          <a:p>
            <a:pPr lvl="1"/>
            <a:r>
              <a:rPr lang="en-GB" dirty="0"/>
              <a:t>Most likely – “protection” against toxicants </a:t>
            </a:r>
            <a:r>
              <a:rPr lang="en-GB" dirty="0">
                <a:sym typeface="Wingdings" pitchFamily="2" charset="2"/>
              </a:rPr>
              <a:t> induction of detoxification</a:t>
            </a:r>
          </a:p>
          <a:p>
            <a:endParaRPr lang="en-GB" dirty="0"/>
          </a:p>
          <a:p>
            <a:r>
              <a:rPr lang="en-GB" dirty="0"/>
              <a:t>Many adverse effects documented in </a:t>
            </a:r>
            <a:r>
              <a:rPr lang="en-GB" b="1" dirty="0" err="1"/>
              <a:t>AhR</a:t>
            </a:r>
            <a:r>
              <a:rPr lang="en-GB" b="1" dirty="0"/>
              <a:t>-deficient</a:t>
            </a:r>
            <a:r>
              <a:rPr lang="en-GB" dirty="0"/>
              <a:t> mice</a:t>
            </a:r>
          </a:p>
          <a:p>
            <a:pPr lvl="1"/>
            <a:r>
              <a:rPr lang="en-GB" sz="2200" dirty="0"/>
              <a:t>significant growth retardation;</a:t>
            </a:r>
          </a:p>
          <a:p>
            <a:pPr lvl="1"/>
            <a:r>
              <a:rPr lang="en-GB" sz="2200" dirty="0"/>
              <a:t> defective development of liver and immune system;</a:t>
            </a:r>
          </a:p>
          <a:p>
            <a:pPr lvl="1"/>
            <a:r>
              <a:rPr lang="en-GB" sz="2200" dirty="0"/>
              <a:t> retinoid accumulation in liver;</a:t>
            </a:r>
          </a:p>
          <a:p>
            <a:pPr lvl="1"/>
            <a:r>
              <a:rPr lang="en-GB" sz="2200" dirty="0"/>
              <a:t> abnormal kidney and hepatic vascular structures.</a:t>
            </a:r>
          </a:p>
          <a:p>
            <a:pPr lvl="1"/>
            <a:r>
              <a:rPr lang="en-GB" sz="2200" dirty="0"/>
              <a:t>resistant to </a:t>
            </a:r>
            <a:r>
              <a:rPr lang="en-GB" sz="2200" dirty="0" err="1"/>
              <a:t>BaP</a:t>
            </a:r>
            <a:r>
              <a:rPr lang="en-GB" sz="2200" dirty="0"/>
              <a:t>-induced carcinogenesis and TCDD-induced </a:t>
            </a:r>
            <a:r>
              <a:rPr lang="en-GB" sz="2200" dirty="0" err="1"/>
              <a:t>teratogenesis</a:t>
            </a:r>
            <a:r>
              <a:rPr lang="en-GB" sz="2200" dirty="0"/>
              <a:t>;</a:t>
            </a:r>
          </a:p>
          <a:p>
            <a:pPr lvl="1"/>
            <a:r>
              <a:rPr lang="en-GB" sz="2200" dirty="0"/>
              <a:t>no inducible expression of CYP 1A1 and 2.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	 this implies presence of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(not only </a:t>
            </a:r>
            <a:r>
              <a:rPr lang="en-GB" dirty="0" err="1">
                <a:sym typeface="Wingdings" pitchFamily="2" charset="2"/>
              </a:rPr>
              <a:t>exogeneous</a:t>
            </a:r>
            <a:r>
              <a:rPr lang="en-GB" dirty="0">
                <a:sym typeface="Wingdings" pitchFamily="2" charset="2"/>
              </a:rPr>
              <a:t> toxicants can bind </a:t>
            </a:r>
            <a:r>
              <a:rPr lang="en-GB" dirty="0" err="1">
                <a:sym typeface="Wingdings" pitchFamily="2" charset="2"/>
              </a:rPr>
              <a:t>AhR</a:t>
            </a:r>
            <a:r>
              <a:rPr lang="en-GB" dirty="0">
                <a:sym typeface="Wingdings" pitchFamily="2" charset="2"/>
              </a:rPr>
              <a:t>)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What is the natural (</a:t>
            </a:r>
            <a:r>
              <a:rPr lang="cs-CZ" sz="2000" dirty="0" err="1">
                <a:solidFill>
                  <a:schemeClr val="tx1"/>
                </a:solidFill>
              </a:rPr>
              <a:t>endogenous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physiological</a:t>
            </a:r>
            <a:r>
              <a:rPr lang="cs-CZ" sz="2000" dirty="0">
                <a:solidFill>
                  <a:schemeClr val="tx1"/>
                </a:solidFill>
              </a:rPr>
              <a:t> ligand of </a:t>
            </a:r>
            <a:r>
              <a:rPr lang="cs-CZ" sz="2000" dirty="0" err="1">
                <a:solidFill>
                  <a:schemeClr val="tx1"/>
                </a:solidFill>
              </a:rPr>
              <a:t>AhR</a:t>
            </a:r>
            <a:r>
              <a:rPr lang="en-GB" sz="20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288" y="1068718"/>
            <a:ext cx="1050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candidate: </a:t>
            </a:r>
            <a:r>
              <a:rPr lang="cs-CZ" dirty="0"/>
              <a:t>6-</a:t>
            </a:r>
            <a:r>
              <a:rPr lang="cs-CZ" dirty="0" err="1"/>
              <a:t>formylindolo</a:t>
            </a:r>
            <a:r>
              <a:rPr lang="cs-CZ" dirty="0"/>
              <a:t>[3,2-b]</a:t>
            </a:r>
            <a:r>
              <a:rPr lang="cs-CZ" dirty="0" err="1"/>
              <a:t>carbazole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  <p:pic>
        <p:nvPicPr>
          <p:cNvPr id="4098" name="Picture 2" descr="Tryptofan – Wikipedie">
            <a:extLst>
              <a:ext uri="{FF2B5EF4-FFF2-40B4-BE49-F238E27FC236}">
                <a16:creationId xmlns:a16="http://schemas.microsoft.com/office/drawing/2014/main" id="{DF5F68CE-9832-486A-B41C-E1791A1B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1080120" cy="4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" y="160020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>
                <a:solidFill>
                  <a:schemeClr val="tx2"/>
                </a:solidFill>
              </a:rPr>
              <a:t>AhR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ligands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b="1" dirty="0"/>
              <a:t>Classical = planar structures </a:t>
            </a:r>
            <a:r>
              <a:rPr lang="en-GB" b="1" dirty="0">
                <a:sym typeface="Wingdings" pitchFamily="2" charset="2"/>
              </a:rPr>
              <a:t> direct binding to </a:t>
            </a:r>
            <a:r>
              <a:rPr lang="en-GB" b="1" dirty="0" err="1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“Classical</a:t>
            </a:r>
            <a:r>
              <a:rPr lang="en-GB"/>
              <a:t>” </a:t>
            </a:r>
            <a:r>
              <a:rPr lang="en-GB" dirty="0" err="1"/>
              <a:t>ligand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Biological responses to TCDD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AhR</a:t>
            </a:r>
            <a:r>
              <a:rPr lang="en-US" dirty="0">
                <a:solidFill>
                  <a:schemeClr val="tx1"/>
                </a:solidFill>
              </a:rPr>
              <a:t> ligands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1156</Words>
  <Application>Microsoft Office PowerPoint</Application>
  <PresentationFormat>On-screen Show (4:3)</PresentationFormat>
  <Paragraphs>166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Motiv sady Office</vt:lpstr>
      <vt:lpstr>PowerPoint Presentation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PowerPoint Presentation</vt:lpstr>
      <vt:lpstr>PowerPoint Presentation</vt:lpstr>
      <vt:lpstr>Biological responses to TCDD &amp; AhR ligands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 „CALUX“ assay</vt:lpstr>
      <vt:lpstr>PowerPoint Presentation</vt:lpstr>
      <vt:lpstr>Summary – Nuclear receptors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232</cp:revision>
  <dcterms:created xsi:type="dcterms:W3CDTF">2010-05-17T15:27:49Z</dcterms:created>
  <dcterms:modified xsi:type="dcterms:W3CDTF">2023-11-30T11:23:10Z</dcterms:modified>
</cp:coreProperties>
</file>